
<file path=[Content_Types].xml><?xml version="1.0" encoding="utf-8"?>
<Types xmlns="http://schemas.openxmlformats.org/package/2006/content-types">
  <Default Extension="bin" ContentType="audio/unknown"/>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embeddings/oleObject1.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0"/>
  </p:notesMasterIdLst>
  <p:handoutMasterIdLst>
    <p:handoutMasterId r:id="rId321"/>
  </p:handoutMasterIdLst>
  <p:sldIdLst>
    <p:sldId id="716" r:id="rId2"/>
    <p:sldId id="256" r:id="rId3"/>
    <p:sldId id="712" r:id="rId4"/>
    <p:sldId id="288" r:id="rId5"/>
    <p:sldId id="270" r:id="rId6"/>
    <p:sldId id="416" r:id="rId7"/>
    <p:sldId id="398" r:id="rId8"/>
    <p:sldId id="257" r:id="rId9"/>
    <p:sldId id="390" r:id="rId10"/>
    <p:sldId id="389" r:id="rId11"/>
    <p:sldId id="391" r:id="rId12"/>
    <p:sldId id="392" r:id="rId13"/>
    <p:sldId id="394" r:id="rId14"/>
    <p:sldId id="396" r:id="rId15"/>
    <p:sldId id="397" r:id="rId16"/>
    <p:sldId id="417" r:id="rId17"/>
    <p:sldId id="258" r:id="rId18"/>
    <p:sldId id="375" r:id="rId19"/>
    <p:sldId id="703" r:id="rId20"/>
    <p:sldId id="376" r:id="rId21"/>
    <p:sldId id="377" r:id="rId22"/>
    <p:sldId id="264" r:id="rId23"/>
    <p:sldId id="265" r:id="rId24"/>
    <p:sldId id="685" r:id="rId25"/>
    <p:sldId id="272" r:id="rId26"/>
    <p:sldId id="714" r:id="rId27"/>
    <p:sldId id="266" r:id="rId28"/>
    <p:sldId id="267" r:id="rId29"/>
    <p:sldId id="269" r:id="rId30"/>
    <p:sldId id="273" r:id="rId31"/>
    <p:sldId id="274" r:id="rId32"/>
    <p:sldId id="275" r:id="rId33"/>
    <p:sldId id="276" r:id="rId34"/>
    <p:sldId id="277" r:id="rId35"/>
    <p:sldId id="278" r:id="rId36"/>
    <p:sldId id="289" r:id="rId37"/>
    <p:sldId id="419" r:id="rId38"/>
    <p:sldId id="418" r:id="rId39"/>
    <p:sldId id="279" r:id="rId40"/>
    <p:sldId id="501" r:id="rId41"/>
    <p:sldId id="469" r:id="rId42"/>
    <p:sldId id="280" r:id="rId43"/>
    <p:sldId id="281" r:id="rId44"/>
    <p:sldId id="282" r:id="rId45"/>
    <p:sldId id="687" r:id="rId46"/>
    <p:sldId id="695" r:id="rId47"/>
    <p:sldId id="502" r:id="rId48"/>
    <p:sldId id="286" r:id="rId49"/>
    <p:sldId id="284" r:id="rId50"/>
    <p:sldId id="285" r:id="rId51"/>
    <p:sldId id="684" r:id="rId52"/>
    <p:sldId id="470" r:id="rId53"/>
    <p:sldId id="287" r:id="rId54"/>
    <p:sldId id="290" r:id="rId55"/>
    <p:sldId id="291" r:id="rId56"/>
    <p:sldId id="292" r:id="rId57"/>
    <p:sldId id="294" r:id="rId58"/>
    <p:sldId id="693" r:id="rId59"/>
    <p:sldId id="295" r:id="rId60"/>
    <p:sldId id="296" r:id="rId61"/>
    <p:sldId id="297" r:id="rId62"/>
    <p:sldId id="298" r:id="rId63"/>
    <p:sldId id="299" r:id="rId64"/>
    <p:sldId id="300" r:id="rId65"/>
    <p:sldId id="307" r:id="rId66"/>
    <p:sldId id="420" r:id="rId67"/>
    <p:sldId id="414" r:id="rId68"/>
    <p:sldId id="384" r:id="rId69"/>
    <p:sldId id="385" r:id="rId70"/>
    <p:sldId id="301" r:id="rId71"/>
    <p:sldId id="302" r:id="rId72"/>
    <p:sldId id="303" r:id="rId73"/>
    <p:sldId id="308" r:id="rId74"/>
    <p:sldId id="304" r:id="rId75"/>
    <p:sldId id="305" r:id="rId76"/>
    <p:sldId id="306" r:id="rId77"/>
    <p:sldId id="309" r:id="rId78"/>
    <p:sldId id="310" r:id="rId79"/>
    <p:sldId id="700" r:id="rId80"/>
    <p:sldId id="698" r:id="rId81"/>
    <p:sldId id="699" r:id="rId82"/>
    <p:sldId id="314" r:id="rId83"/>
    <p:sldId id="315" r:id="rId84"/>
    <p:sldId id="316" r:id="rId85"/>
    <p:sldId id="317" r:id="rId86"/>
    <p:sldId id="606" r:id="rId87"/>
    <p:sldId id="318" r:id="rId88"/>
    <p:sldId id="471" r:id="rId89"/>
    <p:sldId id="319" r:id="rId90"/>
    <p:sldId id="321" r:id="rId91"/>
    <p:sldId id="320" r:id="rId92"/>
    <p:sldId id="499" r:id="rId93"/>
    <p:sldId id="322" r:id="rId94"/>
    <p:sldId id="324" r:id="rId95"/>
    <p:sldId id="702" r:id="rId96"/>
    <p:sldId id="325" r:id="rId97"/>
    <p:sldId id="607" r:id="rId98"/>
    <p:sldId id="327" r:id="rId99"/>
    <p:sldId id="328" r:id="rId100"/>
    <p:sldId id="330" r:id="rId101"/>
    <p:sldId id="690" r:id="rId102"/>
    <p:sldId id="331" r:id="rId103"/>
    <p:sldId id="326" r:id="rId104"/>
    <p:sldId id="473" r:id="rId105"/>
    <p:sldId id="332" r:id="rId106"/>
    <p:sldId id="357" r:id="rId107"/>
    <p:sldId id="474" r:id="rId108"/>
    <p:sldId id="342" r:id="rId109"/>
    <p:sldId id="686" r:id="rId110"/>
    <p:sldId id="343" r:id="rId111"/>
    <p:sldId id="344" r:id="rId112"/>
    <p:sldId id="345" r:id="rId113"/>
    <p:sldId id="346" r:id="rId114"/>
    <p:sldId id="608" r:id="rId115"/>
    <p:sldId id="347" r:id="rId116"/>
    <p:sldId id="348" r:id="rId117"/>
    <p:sldId id="349" r:id="rId118"/>
    <p:sldId id="350" r:id="rId119"/>
    <p:sldId id="408" r:id="rId120"/>
    <p:sldId id="436" r:id="rId121"/>
    <p:sldId id="677" r:id="rId122"/>
    <p:sldId id="609" r:id="rId123"/>
    <p:sldId id="352" r:id="rId124"/>
    <p:sldId id="353" r:id="rId125"/>
    <p:sldId id="354" r:id="rId126"/>
    <p:sldId id="355" r:id="rId127"/>
    <p:sldId id="387" r:id="rId128"/>
    <p:sldId id="356" r:id="rId129"/>
    <p:sldId id="490" r:id="rId130"/>
    <p:sldId id="359" r:id="rId131"/>
    <p:sldId id="399" r:id="rId132"/>
    <p:sldId id="402" r:id="rId133"/>
    <p:sldId id="404" r:id="rId134"/>
    <p:sldId id="400" r:id="rId135"/>
    <p:sldId id="406" r:id="rId136"/>
    <p:sldId id="407" r:id="rId137"/>
    <p:sldId id="628" r:id="rId138"/>
    <p:sldId id="491" r:id="rId139"/>
    <p:sldId id="360" r:id="rId140"/>
    <p:sldId id="361" r:id="rId141"/>
    <p:sldId id="362" r:id="rId142"/>
    <p:sldId id="478" r:id="rId143"/>
    <p:sldId id="477" r:id="rId144"/>
    <p:sldId id="704" r:id="rId145"/>
    <p:sldId id="479" r:id="rId146"/>
    <p:sldId id="480" r:id="rId147"/>
    <p:sldId id="492" r:id="rId148"/>
    <p:sldId id="409" r:id="rId149"/>
    <p:sldId id="410" r:id="rId150"/>
    <p:sldId id="411" r:id="rId151"/>
    <p:sldId id="412" r:id="rId152"/>
    <p:sldId id="413" r:id="rId153"/>
    <p:sldId id="633" r:id="rId154"/>
    <p:sldId id="629" r:id="rId155"/>
    <p:sldId id="630" r:id="rId156"/>
    <p:sldId id="631" r:id="rId157"/>
    <p:sldId id="632" r:id="rId158"/>
    <p:sldId id="428" r:id="rId159"/>
    <p:sldId id="713" r:id="rId160"/>
    <p:sldId id="366" r:id="rId161"/>
    <p:sldId id="705" r:id="rId162"/>
    <p:sldId id="365" r:id="rId163"/>
    <p:sldId id="367" r:id="rId164"/>
    <p:sldId id="368" r:id="rId165"/>
    <p:sldId id="369" r:id="rId166"/>
    <p:sldId id="459" r:id="rId167"/>
    <p:sldId id="461" r:id="rId168"/>
    <p:sldId id="691" r:id="rId169"/>
    <p:sldId id="634" r:id="rId170"/>
    <p:sldId id="457" r:id="rId171"/>
    <p:sldId id="456" r:id="rId172"/>
    <p:sldId id="458" r:id="rId173"/>
    <p:sldId id="462" r:id="rId174"/>
    <p:sldId id="463" r:id="rId175"/>
    <p:sldId id="464" r:id="rId176"/>
    <p:sldId id="465" r:id="rId177"/>
    <p:sldId id="466" r:id="rId178"/>
    <p:sldId id="475" r:id="rId179"/>
    <p:sldId id="371" r:id="rId180"/>
    <p:sldId id="692" r:id="rId181"/>
    <p:sldId id="372" r:id="rId182"/>
    <p:sldId id="373" r:id="rId183"/>
    <p:sldId id="374" r:id="rId184"/>
    <p:sldId id="494" r:id="rId185"/>
    <p:sldId id="495" r:id="rId186"/>
    <p:sldId id="496" r:id="rId187"/>
    <p:sldId id="481" r:id="rId188"/>
    <p:sldId id="482" r:id="rId189"/>
    <p:sldId id="483" r:id="rId190"/>
    <p:sldId id="484" r:id="rId191"/>
    <p:sldId id="636" r:id="rId192"/>
    <p:sldId id="635" r:id="rId193"/>
    <p:sldId id="706" r:id="rId194"/>
    <p:sldId id="707" r:id="rId195"/>
    <p:sldId id="708" r:id="rId196"/>
    <p:sldId id="709" r:id="rId197"/>
    <p:sldId id="710" r:id="rId198"/>
    <p:sldId id="711" r:id="rId199"/>
    <p:sldId id="430" r:id="rId200"/>
    <p:sldId id="431" r:id="rId201"/>
    <p:sldId id="443" r:id="rId202"/>
    <p:sldId id="503" r:id="rId203"/>
    <p:sldId id="504" r:id="rId204"/>
    <p:sldId id="505" r:id="rId205"/>
    <p:sldId id="506" r:id="rId206"/>
    <p:sldId id="507" r:id="rId207"/>
    <p:sldId id="508" r:id="rId208"/>
    <p:sldId id="444" r:id="rId209"/>
    <p:sldId id="445" r:id="rId210"/>
    <p:sldId id="678" r:id="rId211"/>
    <p:sldId id="679" r:id="rId212"/>
    <p:sldId id="680" r:id="rId213"/>
    <p:sldId id="681" r:id="rId214"/>
    <p:sldId id="447" r:id="rId215"/>
    <p:sldId id="452" r:id="rId216"/>
    <p:sldId id="683" r:id="rId217"/>
    <p:sldId id="682" r:id="rId218"/>
    <p:sldId id="454" r:id="rId219"/>
    <p:sldId id="455" r:id="rId220"/>
    <p:sldId id="453" r:id="rId221"/>
    <p:sldId id="451" r:id="rId222"/>
    <p:sldId id="642" r:id="rId223"/>
    <p:sldId id="643" r:id="rId224"/>
    <p:sldId id="509" r:id="rId225"/>
    <p:sldId id="510" r:id="rId226"/>
    <p:sldId id="511" r:id="rId227"/>
    <p:sldId id="512" r:id="rId228"/>
    <p:sldId id="514" r:id="rId229"/>
    <p:sldId id="516" r:id="rId230"/>
    <p:sldId id="518" r:id="rId231"/>
    <p:sldId id="519" r:id="rId232"/>
    <p:sldId id="520" r:id="rId233"/>
    <p:sldId id="521" r:id="rId234"/>
    <p:sldId id="523" r:id="rId235"/>
    <p:sldId id="637" r:id="rId236"/>
    <p:sldId id="524" r:id="rId237"/>
    <p:sldId id="525" r:id="rId238"/>
    <p:sldId id="696" r:id="rId239"/>
    <p:sldId id="697" r:id="rId240"/>
    <p:sldId id="527" r:id="rId241"/>
    <p:sldId id="528" r:id="rId242"/>
    <p:sldId id="529" r:id="rId243"/>
    <p:sldId id="530" r:id="rId244"/>
    <p:sldId id="531" r:id="rId245"/>
    <p:sldId id="532" r:id="rId246"/>
    <p:sldId id="533" r:id="rId247"/>
    <p:sldId id="534" r:id="rId248"/>
    <p:sldId id="535" r:id="rId249"/>
    <p:sldId id="536" r:id="rId250"/>
    <p:sldId id="537" r:id="rId251"/>
    <p:sldId id="538" r:id="rId252"/>
    <p:sldId id="539" r:id="rId253"/>
    <p:sldId id="540" r:id="rId254"/>
    <p:sldId id="541" r:id="rId255"/>
    <p:sldId id="542" r:id="rId256"/>
    <p:sldId id="671" r:id="rId257"/>
    <p:sldId id="543" r:id="rId258"/>
    <p:sldId id="544" r:id="rId259"/>
    <p:sldId id="545" r:id="rId260"/>
    <p:sldId id="546" r:id="rId261"/>
    <p:sldId id="547" r:id="rId262"/>
    <p:sldId id="548" r:id="rId263"/>
    <p:sldId id="549" r:id="rId264"/>
    <p:sldId id="550" r:id="rId265"/>
    <p:sldId id="551" r:id="rId266"/>
    <p:sldId id="651" r:id="rId267"/>
    <p:sldId id="644" r:id="rId268"/>
    <p:sldId id="645" r:id="rId269"/>
    <p:sldId id="694" r:id="rId270"/>
    <p:sldId id="646" r:id="rId271"/>
    <p:sldId id="647" r:id="rId272"/>
    <p:sldId id="648" r:id="rId273"/>
    <p:sldId id="649" r:id="rId274"/>
    <p:sldId id="650" r:id="rId275"/>
    <p:sldId id="652" r:id="rId276"/>
    <p:sldId id="653" r:id="rId277"/>
    <p:sldId id="654" r:id="rId278"/>
    <p:sldId id="655" r:id="rId279"/>
    <p:sldId id="656" r:id="rId280"/>
    <p:sldId id="657" r:id="rId281"/>
    <p:sldId id="715" r:id="rId282"/>
    <p:sldId id="660" r:id="rId283"/>
    <p:sldId id="661" r:id="rId284"/>
    <p:sldId id="662" r:id="rId285"/>
    <p:sldId id="663" r:id="rId286"/>
    <p:sldId id="664" r:id="rId287"/>
    <p:sldId id="665" r:id="rId288"/>
    <p:sldId id="666" r:id="rId289"/>
    <p:sldId id="667" r:id="rId290"/>
    <p:sldId id="668" r:id="rId291"/>
    <p:sldId id="669" r:id="rId292"/>
    <p:sldId id="572" r:id="rId293"/>
    <p:sldId id="575" r:id="rId294"/>
    <p:sldId id="576" r:id="rId295"/>
    <p:sldId id="577" r:id="rId296"/>
    <p:sldId id="638" r:id="rId297"/>
    <p:sldId id="639" r:id="rId298"/>
    <p:sldId id="583" r:id="rId299"/>
    <p:sldId id="584" r:id="rId300"/>
    <p:sldId id="585" r:id="rId301"/>
    <p:sldId id="586" r:id="rId302"/>
    <p:sldId id="587" r:id="rId303"/>
    <p:sldId id="588" r:id="rId304"/>
    <p:sldId id="589" r:id="rId305"/>
    <p:sldId id="590" r:id="rId306"/>
    <p:sldId id="640" r:id="rId307"/>
    <p:sldId id="592" r:id="rId308"/>
    <p:sldId id="593" r:id="rId309"/>
    <p:sldId id="594" r:id="rId310"/>
    <p:sldId id="670" r:id="rId311"/>
    <p:sldId id="595" r:id="rId312"/>
    <p:sldId id="602" r:id="rId313"/>
    <p:sldId id="641" r:id="rId314"/>
    <p:sldId id="672" r:id="rId315"/>
    <p:sldId id="673" r:id="rId316"/>
    <p:sldId id="674" r:id="rId317"/>
    <p:sldId id="675" r:id="rId318"/>
    <p:sldId id="676" r:id="rId319"/>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Comic Sans MS" charset="0"/>
        <a:ea typeface="+mn-ea"/>
        <a:cs typeface="+mn-cs"/>
      </a:defRPr>
    </a:lvl1pPr>
    <a:lvl2pPr marL="457200" algn="l" rtl="0" fontAlgn="base">
      <a:spcBef>
        <a:spcPct val="0"/>
      </a:spcBef>
      <a:spcAft>
        <a:spcPct val="0"/>
      </a:spcAft>
      <a:defRPr sz="2400" kern="1200">
        <a:solidFill>
          <a:schemeClr val="tx1"/>
        </a:solidFill>
        <a:latin typeface="Comic Sans MS" charset="0"/>
        <a:ea typeface="+mn-ea"/>
        <a:cs typeface="+mn-cs"/>
      </a:defRPr>
    </a:lvl2pPr>
    <a:lvl3pPr marL="914400" algn="l" rtl="0" fontAlgn="base">
      <a:spcBef>
        <a:spcPct val="0"/>
      </a:spcBef>
      <a:spcAft>
        <a:spcPct val="0"/>
      </a:spcAft>
      <a:defRPr sz="2400" kern="1200">
        <a:solidFill>
          <a:schemeClr val="tx1"/>
        </a:solidFill>
        <a:latin typeface="Comic Sans MS" charset="0"/>
        <a:ea typeface="+mn-ea"/>
        <a:cs typeface="+mn-cs"/>
      </a:defRPr>
    </a:lvl3pPr>
    <a:lvl4pPr marL="1371600" algn="l" rtl="0" fontAlgn="base">
      <a:spcBef>
        <a:spcPct val="0"/>
      </a:spcBef>
      <a:spcAft>
        <a:spcPct val="0"/>
      </a:spcAft>
      <a:defRPr sz="2400" kern="1200">
        <a:solidFill>
          <a:schemeClr val="tx1"/>
        </a:solidFill>
        <a:latin typeface="Comic Sans MS" charset="0"/>
        <a:ea typeface="+mn-ea"/>
        <a:cs typeface="+mn-cs"/>
      </a:defRPr>
    </a:lvl4pPr>
    <a:lvl5pPr marL="1828800" algn="l" rtl="0" fontAlgn="base">
      <a:spcBef>
        <a:spcPct val="0"/>
      </a:spcBef>
      <a:spcAft>
        <a:spcPct val="0"/>
      </a:spcAft>
      <a:defRPr sz="2400" kern="1200">
        <a:solidFill>
          <a:schemeClr val="tx1"/>
        </a:solidFill>
        <a:latin typeface="Comic Sans MS" charset="0"/>
        <a:ea typeface="+mn-ea"/>
        <a:cs typeface="+mn-cs"/>
      </a:defRPr>
    </a:lvl5pPr>
    <a:lvl6pPr marL="2286000" algn="l" defTabSz="457200" rtl="0" eaLnBrk="1" latinLnBrk="0" hangingPunct="1">
      <a:defRPr sz="2400" kern="1200">
        <a:solidFill>
          <a:schemeClr val="tx1"/>
        </a:solidFill>
        <a:latin typeface="Comic Sans MS" charset="0"/>
        <a:ea typeface="+mn-ea"/>
        <a:cs typeface="+mn-cs"/>
      </a:defRPr>
    </a:lvl6pPr>
    <a:lvl7pPr marL="2743200" algn="l" defTabSz="457200" rtl="0" eaLnBrk="1" latinLnBrk="0" hangingPunct="1">
      <a:defRPr sz="2400" kern="1200">
        <a:solidFill>
          <a:schemeClr val="tx1"/>
        </a:solidFill>
        <a:latin typeface="Comic Sans MS" charset="0"/>
        <a:ea typeface="+mn-ea"/>
        <a:cs typeface="+mn-cs"/>
      </a:defRPr>
    </a:lvl7pPr>
    <a:lvl8pPr marL="3200400" algn="l" defTabSz="457200" rtl="0" eaLnBrk="1" latinLnBrk="0" hangingPunct="1">
      <a:defRPr sz="2400" kern="1200">
        <a:solidFill>
          <a:schemeClr val="tx1"/>
        </a:solidFill>
        <a:latin typeface="Comic Sans MS" charset="0"/>
        <a:ea typeface="+mn-ea"/>
        <a:cs typeface="+mn-cs"/>
      </a:defRPr>
    </a:lvl8pPr>
    <a:lvl9pPr marL="3657600" algn="l" defTabSz="457200" rtl="0" eaLnBrk="1" latinLnBrk="0" hangingPunct="1">
      <a:defRPr sz="2400" kern="1200">
        <a:solidFill>
          <a:schemeClr val="tx1"/>
        </a:solidFill>
        <a:latin typeface="Comic Sans MS"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E03"/>
    <a:srgbClr val="06FF0E"/>
    <a:srgbClr val="CC14BE"/>
    <a:srgbClr val="FF0000"/>
    <a:srgbClr val="B732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785"/>
    <p:restoredTop sz="94659"/>
  </p:normalViewPr>
  <p:slideViewPr>
    <p:cSldViewPr>
      <p:cViewPr varScale="1">
        <p:scale>
          <a:sx n="87" d="100"/>
          <a:sy n="87" d="100"/>
        </p:scale>
        <p:origin x="1312"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theme" Target="theme/theme1.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notesMaster" Target="notesMasters/notesMaster1.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handoutMaster" Target="handoutMasters/handoutMaster1.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tableStyles" Target="tableStyles.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15E63F-011A-3E43-A312-98E7CA0808B8}" type="datetimeFigureOut">
              <a:rPr lang="en-US" smtClean="0"/>
              <a:pPr/>
              <a:t>10/4/23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54F18CF-6D04-D149-A2BD-325B25DE722B}" type="slidenum">
              <a:rPr lang="en-US" smtClean="0"/>
              <a:pPr/>
              <a:t>‹#›</a:t>
            </a:fld>
            <a:endParaRPr lang="en-US"/>
          </a:p>
        </p:txBody>
      </p:sp>
    </p:spTree>
    <p:extLst>
      <p:ext uri="{BB962C8B-B14F-4D97-AF65-F5344CB8AC3E}">
        <p14:creationId xmlns:p14="http://schemas.microsoft.com/office/powerpoint/2010/main" val="1469824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2048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048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48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2048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38134AB6-D105-B94F-AF6A-AF4BFCAA1F29}" type="slidenum">
              <a:rPr lang="en-US"/>
              <a:pPr>
                <a:defRPr/>
              </a:pPr>
              <a:t>‹#›</a:t>
            </a:fld>
            <a:endParaRPr lang="en-US"/>
          </a:p>
        </p:txBody>
      </p:sp>
    </p:spTree>
    <p:extLst>
      <p:ext uri="{BB962C8B-B14F-4D97-AF65-F5344CB8AC3E}">
        <p14:creationId xmlns:p14="http://schemas.microsoft.com/office/powerpoint/2010/main" val="24635283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omic Sans MS"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omic Sans MS"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Comic Sans MS"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Comic Sans MS"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Comic Sans M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 Part 1 </a:t>
            </a:r>
            <a:r>
              <a:rPr lang="en-US">
                <a:sym typeface="Symbol" charset="2"/>
              </a:rPr>
              <a:t></a:t>
            </a:r>
            <a:r>
              <a:rPr lang="en-US"/>
              <a:t> Cryptography                                                                                                     </a:t>
            </a:r>
            <a:fld id="{7AEB01AE-29C2-494A-9265-B28106D64B54}"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 Part 1 </a:t>
            </a:r>
            <a:r>
              <a:rPr lang="en-US">
                <a:sym typeface="Symbol" charset="2"/>
              </a:rPr>
              <a:t></a:t>
            </a:r>
            <a:r>
              <a:rPr lang="en-US"/>
              <a:t> Cryptography                                                                                                     </a:t>
            </a:r>
            <a:fld id="{3BEF3D06-DB2C-0F45-953A-3E58DC02B984}"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334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334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 Part 1 </a:t>
            </a:r>
            <a:r>
              <a:rPr lang="en-US">
                <a:sym typeface="Symbol" charset="2"/>
              </a:rPr>
              <a:t></a:t>
            </a:r>
            <a:r>
              <a:rPr lang="en-US"/>
              <a:t> Cryptography                                                                                                     </a:t>
            </a:r>
            <a:fld id="{2F5E24AA-7384-BA40-8F30-9DC79283B14C}"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 Part 1 </a:t>
            </a:r>
            <a:r>
              <a:rPr lang="en-US">
                <a:sym typeface="Symbol" charset="2"/>
              </a:rPr>
              <a:t></a:t>
            </a:r>
            <a:r>
              <a:rPr lang="en-US"/>
              <a:t> Cryptography                                                                                                     </a:t>
            </a:r>
            <a:fld id="{AD201B23-E879-9846-A2A9-CED7FCA065EC}"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 Part 1 </a:t>
            </a:r>
            <a:r>
              <a:rPr lang="en-US">
                <a:sym typeface="Symbol" charset="2"/>
              </a:rPr>
              <a:t></a:t>
            </a:r>
            <a:r>
              <a:rPr lang="en-US"/>
              <a:t> Cryptography                                                                                                     </a:t>
            </a:r>
            <a:fld id="{3704A275-DB3B-2346-8033-8BFE9A8F495E}"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8288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88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 Part 1 </a:t>
            </a:r>
            <a:r>
              <a:rPr lang="en-US">
                <a:sym typeface="Symbol" charset="2"/>
              </a:rPr>
              <a:t></a:t>
            </a:r>
            <a:r>
              <a:rPr lang="en-US"/>
              <a:t> Cryptography                                                                                                     </a:t>
            </a:r>
            <a:fld id="{B2341617-4344-324E-9E15-ABC09817E918}"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r>
              <a:rPr lang="en-US"/>
              <a:t> Part 1 </a:t>
            </a:r>
            <a:r>
              <a:rPr lang="en-US">
                <a:sym typeface="Symbol" charset="2"/>
              </a:rPr>
              <a:t></a:t>
            </a:r>
            <a:r>
              <a:rPr lang="en-US"/>
              <a:t> Cryptography                                                                                                     </a:t>
            </a:r>
            <a:fld id="{83BECADF-31BF-9A45-B60A-2F834887DC4F}"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r>
              <a:rPr lang="en-US"/>
              <a:t> Part 1 </a:t>
            </a:r>
            <a:r>
              <a:rPr lang="en-US">
                <a:sym typeface="Symbol" charset="2"/>
              </a:rPr>
              <a:t></a:t>
            </a:r>
            <a:r>
              <a:rPr lang="en-US"/>
              <a:t> Cryptography                                                                                                     </a:t>
            </a:r>
            <a:fld id="{D7B3BD55-AF80-B342-AA19-1C66FBFEF432}"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t> Part 1 </a:t>
            </a:r>
            <a:r>
              <a:rPr lang="en-US">
                <a:sym typeface="Symbol" charset="2"/>
              </a:rPr>
              <a:t></a:t>
            </a:r>
            <a:r>
              <a:rPr lang="en-US"/>
              <a:t> Cryptography                                                                                                     </a:t>
            </a:r>
            <a:fld id="{B43B62A7-37BF-F14C-8188-B3945FC10AB8}"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 Part 1 </a:t>
            </a:r>
            <a:r>
              <a:rPr lang="en-US">
                <a:sym typeface="Symbol" charset="2"/>
              </a:rPr>
              <a:t></a:t>
            </a:r>
            <a:r>
              <a:rPr lang="en-US"/>
              <a:t> Cryptography                                                                                                     </a:t>
            </a:r>
            <a:fld id="{F390FFE1-3D51-2540-8BDD-BEBEA3A79C21}"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 Part 1 </a:t>
            </a:r>
            <a:r>
              <a:rPr lang="en-US">
                <a:sym typeface="Symbol" charset="2"/>
              </a:rPr>
              <a:t></a:t>
            </a:r>
            <a:r>
              <a:rPr lang="en-US"/>
              <a:t> Cryptography                                                                                                     </a:t>
            </a:r>
            <a:fld id="{E4287857-CFE6-A14F-A3B9-C455FDB91334}" type="slidenum">
              <a:rPr lang="en-US">
                <a:latin typeface="Times New Roman" charset="0"/>
              </a:rPr>
              <a:pPr>
                <a:defRPr/>
              </a:pPr>
              <a:t>‹#›</a:t>
            </a:fld>
            <a:endParaRPr lang="en-US">
              <a:latin typeface="Times New Roman"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8288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5"/>
          <p:cNvSpPr>
            <a:spLocks noGrp="1" noChangeArrowheads="1"/>
          </p:cNvSpPr>
          <p:nvPr>
            <p:ph type="ftr" sz="quarter" idx="3"/>
          </p:nvPr>
        </p:nvSpPr>
        <p:spPr bwMode="auto">
          <a:xfrm>
            <a:off x="685800" y="6248400"/>
            <a:ext cx="7848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r>
              <a:rPr lang="en-US"/>
              <a:t> Part 1 </a:t>
            </a:r>
            <a:r>
              <a:rPr lang="en-US">
                <a:sym typeface="Symbol" charset="2"/>
              </a:rPr>
              <a:t></a:t>
            </a:r>
            <a:r>
              <a:rPr lang="en-US"/>
              <a:t> Cryptography                                                                                                     </a:t>
            </a:r>
            <a:fld id="{55A73CB8-469A-9540-BADA-AFD55CD9168A}" type="slidenum">
              <a:rPr lang="en-US">
                <a:latin typeface="Times New Roman" charset="0"/>
              </a:rPr>
              <a:pPr>
                <a:defRPr/>
              </a:pPr>
              <a:t>‹#›</a:t>
            </a:fld>
            <a:endParaRPr lang="en-US">
              <a:latin typeface="Times New Roman"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rtl="0" eaLnBrk="0" fontAlgn="base" hangingPunct="0">
        <a:spcBef>
          <a:spcPct val="0"/>
        </a:spcBef>
        <a:spcAft>
          <a:spcPct val="0"/>
        </a:spcAft>
        <a:defRPr sz="4400">
          <a:solidFill>
            <a:schemeClr val="accent2"/>
          </a:solidFill>
          <a:latin typeface="+mj-lt"/>
          <a:ea typeface="ＭＳ Ｐゴシック" charset="-128"/>
          <a:cs typeface="ＭＳ Ｐゴシック" charset="-128"/>
        </a:defRPr>
      </a:lvl1pPr>
      <a:lvl2pPr algn="ctr" rtl="0" eaLnBrk="0" fontAlgn="base" hangingPunct="0">
        <a:spcBef>
          <a:spcPct val="0"/>
        </a:spcBef>
        <a:spcAft>
          <a:spcPct val="0"/>
        </a:spcAft>
        <a:defRPr sz="4400">
          <a:solidFill>
            <a:schemeClr val="accent2"/>
          </a:solidFill>
          <a:latin typeface="Comic Sans MS" charset="0"/>
          <a:ea typeface="ＭＳ Ｐゴシック" charset="-128"/>
          <a:cs typeface="ＭＳ Ｐゴシック" charset="-128"/>
        </a:defRPr>
      </a:lvl2pPr>
      <a:lvl3pPr algn="ctr" rtl="0" eaLnBrk="0" fontAlgn="base" hangingPunct="0">
        <a:spcBef>
          <a:spcPct val="0"/>
        </a:spcBef>
        <a:spcAft>
          <a:spcPct val="0"/>
        </a:spcAft>
        <a:defRPr sz="4400">
          <a:solidFill>
            <a:schemeClr val="accent2"/>
          </a:solidFill>
          <a:latin typeface="Comic Sans MS" charset="0"/>
          <a:ea typeface="ＭＳ Ｐゴシック" charset="-128"/>
          <a:cs typeface="ＭＳ Ｐゴシック" charset="-128"/>
        </a:defRPr>
      </a:lvl3pPr>
      <a:lvl4pPr algn="ctr" rtl="0" eaLnBrk="0" fontAlgn="base" hangingPunct="0">
        <a:spcBef>
          <a:spcPct val="0"/>
        </a:spcBef>
        <a:spcAft>
          <a:spcPct val="0"/>
        </a:spcAft>
        <a:defRPr sz="4400">
          <a:solidFill>
            <a:schemeClr val="accent2"/>
          </a:solidFill>
          <a:latin typeface="Comic Sans MS" charset="0"/>
          <a:ea typeface="ＭＳ Ｐゴシック" charset="-128"/>
          <a:cs typeface="ＭＳ Ｐゴシック" charset="-128"/>
        </a:defRPr>
      </a:lvl4pPr>
      <a:lvl5pPr algn="ctr" rtl="0" eaLnBrk="0" fontAlgn="base" hangingPunct="0">
        <a:spcBef>
          <a:spcPct val="0"/>
        </a:spcBef>
        <a:spcAft>
          <a:spcPct val="0"/>
        </a:spcAft>
        <a:defRPr sz="4400">
          <a:solidFill>
            <a:schemeClr val="accent2"/>
          </a:solidFill>
          <a:latin typeface="Comic Sans MS" charset="0"/>
          <a:ea typeface="ＭＳ Ｐゴシック" charset="-128"/>
          <a:cs typeface="ＭＳ Ｐゴシック" charset="-128"/>
        </a:defRPr>
      </a:lvl5pPr>
      <a:lvl6pPr marL="457200" algn="ctr" rtl="0" fontAlgn="base">
        <a:spcBef>
          <a:spcPct val="0"/>
        </a:spcBef>
        <a:spcAft>
          <a:spcPct val="0"/>
        </a:spcAft>
        <a:defRPr sz="4400">
          <a:solidFill>
            <a:schemeClr val="accent2"/>
          </a:solidFill>
          <a:latin typeface="Comic Sans MS" charset="0"/>
        </a:defRPr>
      </a:lvl6pPr>
      <a:lvl7pPr marL="914400" algn="ctr" rtl="0" fontAlgn="base">
        <a:spcBef>
          <a:spcPct val="0"/>
        </a:spcBef>
        <a:spcAft>
          <a:spcPct val="0"/>
        </a:spcAft>
        <a:defRPr sz="4400">
          <a:solidFill>
            <a:schemeClr val="accent2"/>
          </a:solidFill>
          <a:latin typeface="Comic Sans MS" charset="0"/>
        </a:defRPr>
      </a:lvl7pPr>
      <a:lvl8pPr marL="1371600" algn="ctr" rtl="0" fontAlgn="base">
        <a:spcBef>
          <a:spcPct val="0"/>
        </a:spcBef>
        <a:spcAft>
          <a:spcPct val="0"/>
        </a:spcAft>
        <a:defRPr sz="4400">
          <a:solidFill>
            <a:schemeClr val="accent2"/>
          </a:solidFill>
          <a:latin typeface="Comic Sans MS" charset="0"/>
        </a:defRPr>
      </a:lvl8pPr>
      <a:lvl9pPr marL="1828800" algn="ctr" rtl="0" fontAlgn="base">
        <a:spcBef>
          <a:spcPct val="0"/>
        </a:spcBef>
        <a:spcAft>
          <a:spcPct val="0"/>
        </a:spcAft>
        <a:defRPr sz="4400">
          <a:solidFill>
            <a:schemeClr val="accent2"/>
          </a:solidFill>
          <a:latin typeface="Comic Sans MS" charset="0"/>
        </a:defRPr>
      </a:lvl9pPr>
    </p:titleStyle>
    <p:bodyStyle>
      <a:lvl1pPr marL="342900" indent="-342900" algn="l" rtl="0" eaLnBrk="0" fontAlgn="base" hangingPunct="0">
        <a:spcBef>
          <a:spcPct val="20000"/>
        </a:spcBef>
        <a:spcAft>
          <a:spcPct val="0"/>
        </a:spcAft>
        <a:buClr>
          <a:schemeClr val="accent2"/>
        </a:buClr>
        <a:buSzPct val="75000"/>
        <a:buFont typeface="Wingdings" charset="2"/>
        <a:buChar char="q"/>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accent2"/>
        </a:buClr>
        <a:buSzPct val="95000"/>
        <a:buChar char="o"/>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accent2"/>
        </a:buClr>
        <a:buFont typeface="Wingdings" charset="2"/>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75000"/>
        <a:buFont typeface="Wingdings" charset="2"/>
        <a:buChar char="Ø"/>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accent2"/>
        </a:buClr>
        <a:buFont typeface="Times" charset="0"/>
        <a:buChar char="•"/>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accent2"/>
        </a:buClr>
        <a:buFont typeface="Times" charset="0"/>
        <a:buChar char="•"/>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accent2"/>
        </a:buClr>
        <a:buFont typeface="Times" charset="0"/>
        <a:buChar char="•"/>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accent2"/>
        </a:buClr>
        <a:buFont typeface="Times" charset="0"/>
        <a:buChar char="•"/>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accent2"/>
        </a:buClr>
        <a:buFont typeface="Times" charset="0"/>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mhoffman@smu.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audio" Target="../media/audio3.bin"/><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audio" Target="../media/audio5.bin"/><Relationship Id="rId2" Type="http://schemas.openxmlformats.org/officeDocument/2006/relationships/audio" Target="../media/audio1.bin"/><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27.xml.rels><?xml version="1.0" encoding="UTF-8" standalone="yes"?>
<Relationships xmlns="http://schemas.openxmlformats.org/package/2006/relationships"><Relationship Id="rId3" Type="http://schemas.openxmlformats.org/officeDocument/2006/relationships/audio" Target="../media/audio2.bin"/><Relationship Id="rId2" Type="http://schemas.openxmlformats.org/officeDocument/2006/relationships/audio" Target="../media/audio1.bin"/><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audio" Target="../media/audio5.bin"/><Relationship Id="rId2" Type="http://schemas.openxmlformats.org/officeDocument/2006/relationships/audio" Target="../media/audio1.bin"/><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37.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audio" Target="../media/audio2.bin"/><Relationship Id="rId1" Type="http://schemas.openxmlformats.org/officeDocument/2006/relationships/slideLayout" Target="../slideLayouts/slideLayout2.xml"/><Relationship Id="rId4" Type="http://schemas.openxmlformats.org/officeDocument/2006/relationships/image" Target="../media/image1.wmf"/></Relationships>
</file>

<file path=ppt/slides/_rels/slide140.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audio" Target="../media/audio2.bin"/><Relationship Id="rId2" Type="http://schemas.openxmlformats.org/officeDocument/2006/relationships/audio" Target="../media/audio1.bin"/><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7.png"/><Relationship Id="rId4" Type="http://schemas.openxmlformats.org/officeDocument/2006/relationships/image" Target="../media/image16.png"/></Relationships>
</file>

<file path=ppt/slides/_rels/slide1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audio" Target="../media/audio2.bin"/><Relationship Id="rId2" Type="http://schemas.openxmlformats.org/officeDocument/2006/relationships/audio" Target="../media/audio1.bin"/><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audio" Target="../media/audio3.bin"/><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hyperlink" Target="http://samba.anu.edu.au/rsync/" TargetMode="Externa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audio" Target="../media/audio1.bin"/><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2" Type="http://schemas.openxmlformats.org/officeDocument/2006/relationships/audio" Target="../media/audio3.bin"/><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hyperlink" Target="http://www.lavarnd.org/" TargetMode="External"/><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www.nsa.gov/venona/index.cfm" TargetMode="External"/><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2" Type="http://schemas.openxmlformats.org/officeDocument/2006/relationships/audio" Target="../media/audio3.bin"/><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2" Type="http://schemas.openxmlformats.org/officeDocument/2006/relationships/audio" Target="../media/audio3.bin"/><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2" Type="http://schemas.openxmlformats.org/officeDocument/2006/relationships/audio" Target="../media/audio6.bin"/><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library.thinkquest.org/28005/flashed/timemachine/courseofhistory/zimmerman.shtml?tqskip1=1&amp;tqtime=1029" TargetMode="External"/><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2" Type="http://schemas.openxmlformats.org/officeDocument/2006/relationships/audio" Target="../media/audio7.bin"/><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2" Type="http://schemas.openxmlformats.org/officeDocument/2006/relationships/hyperlink" Target="http://www.csl.sri.com/users/neumann/insiderisks.html#112" TargetMode="External"/><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audio" Target="../media/audio7.bin"/><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2" Type="http://schemas.openxmlformats.org/officeDocument/2006/relationships/audio" Target="../media/audio8.bin"/><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2" Type="http://schemas.openxmlformats.org/officeDocument/2006/relationships/audio" Target="../media/audio9.bin"/><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audio" Target="../media/audio7.bin"/><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world.std.com/~cme/html/timeline.html" TargetMode="External"/><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audio" Target="../media/audio3.bin"/><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audio" Target="../media/audio3.bin"/><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cs.ucla.edu/~jkong/research/security/shannon1949.pdf" TargetMode="External"/><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audio" Target="../media/audio3.bin"/><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audio" Target="../media/audio3.bin"/><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audio" Target="../media/audio3.bin"/><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audio" Target="../media/audio4.bin"/><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audio" Target="../media/audio3.bin"/><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CSE 7339</a:t>
            </a:r>
            <a:br>
              <a:rPr lang="en-US" dirty="0"/>
            </a:br>
            <a:r>
              <a:rPr lang="en-US" dirty="0"/>
              <a:t>Computer System Security</a:t>
            </a:r>
          </a:p>
        </p:txBody>
      </p:sp>
      <p:sp>
        <p:nvSpPr>
          <p:cNvPr id="3" name="Subtitle 2"/>
          <p:cNvSpPr>
            <a:spLocks noGrp="1"/>
          </p:cNvSpPr>
          <p:nvPr>
            <p:ph type="subTitle" idx="1"/>
          </p:nvPr>
        </p:nvSpPr>
        <p:spPr>
          <a:xfrm>
            <a:off x="1143000" y="3558778"/>
            <a:ext cx="6858000" cy="2099072"/>
          </a:xfrm>
        </p:spPr>
        <p:txBody>
          <a:bodyPr>
            <a:normAutofit/>
          </a:bodyPr>
          <a:lstStyle/>
          <a:p>
            <a:r>
              <a:rPr lang="en-US" sz="3600" dirty="0"/>
              <a:t>Mark D. </a:t>
            </a:r>
            <a:r>
              <a:rPr lang="en-US" sz="3600"/>
              <a:t>Hoffman</a:t>
            </a:r>
            <a:endParaRPr lang="en-US" dirty="0"/>
          </a:p>
          <a:p>
            <a:r>
              <a:rPr lang="en-US" dirty="0">
                <a:hlinkClick r:id="rId2"/>
              </a:rPr>
              <a:t>mhoffman@smu.edu</a:t>
            </a:r>
            <a:endParaRPr lang="en-US" dirty="0"/>
          </a:p>
          <a:p>
            <a:r>
              <a:rPr lang="en-US" dirty="0"/>
              <a:t>Office Hours: By Appointment</a:t>
            </a:r>
          </a:p>
        </p:txBody>
      </p:sp>
    </p:spTree>
    <p:extLst>
      <p:ext uri="{BB962C8B-B14F-4D97-AF65-F5344CB8AC3E}">
        <p14:creationId xmlns:p14="http://schemas.microsoft.com/office/powerpoint/2010/main" val="1480705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C51EACCD-09DD-AC49-8636-E3638C5FAC02}" type="slidenum">
              <a:rPr lang="en-US" smtClean="0">
                <a:latin typeface="Times New Roman" charset="0"/>
              </a:rPr>
              <a:pPr/>
              <a:t>10</a:t>
            </a:fld>
            <a:endParaRPr lang="en-US">
              <a:latin typeface="Times New Roman" charset="0"/>
            </a:endParaRPr>
          </a:p>
        </p:txBody>
      </p:sp>
      <p:sp>
        <p:nvSpPr>
          <p:cNvPr id="22531" name="Rectangle 2"/>
          <p:cNvSpPr>
            <a:spLocks noGrp="1" noChangeArrowheads="1"/>
          </p:cNvSpPr>
          <p:nvPr>
            <p:ph type="title"/>
          </p:nvPr>
        </p:nvSpPr>
        <p:spPr>
          <a:xfrm>
            <a:off x="533400" y="609600"/>
            <a:ext cx="7924800" cy="1143000"/>
          </a:xfrm>
        </p:spPr>
        <p:txBody>
          <a:bodyPr/>
          <a:lstStyle/>
          <a:p>
            <a:pPr eaLnBrk="1" hangingPunct="1"/>
            <a:r>
              <a:rPr lang="en-US"/>
              <a:t>Not-so-Simple Substitution</a:t>
            </a:r>
          </a:p>
        </p:txBody>
      </p:sp>
      <p:sp>
        <p:nvSpPr>
          <p:cNvPr id="22532" name="Rectangle 3"/>
          <p:cNvSpPr>
            <a:spLocks noGrp="1" noChangeArrowheads="1"/>
          </p:cNvSpPr>
          <p:nvPr>
            <p:ph type="body" idx="1"/>
          </p:nvPr>
        </p:nvSpPr>
        <p:spPr>
          <a:xfrm>
            <a:off x="685800" y="1905000"/>
            <a:ext cx="7924800" cy="1981200"/>
          </a:xfrm>
        </p:spPr>
        <p:txBody>
          <a:bodyPr/>
          <a:lstStyle/>
          <a:p>
            <a:pPr eaLnBrk="1" hangingPunct="1">
              <a:lnSpc>
                <a:spcPct val="90000"/>
              </a:lnSpc>
              <a:spcAft>
                <a:spcPts val="600"/>
              </a:spcAft>
            </a:pPr>
            <a:r>
              <a:rPr lang="en-US" dirty="0"/>
              <a:t>Shift by </a:t>
            </a:r>
            <a:r>
              <a:rPr lang="en-US" dirty="0" err="1">
                <a:latin typeface="Times Roman"/>
                <a:cs typeface="Times Roman"/>
              </a:rPr>
              <a:t>n</a:t>
            </a:r>
            <a:r>
              <a:rPr lang="en-US" dirty="0"/>
              <a:t> for some </a:t>
            </a:r>
            <a:r>
              <a:rPr lang="en-US" dirty="0" err="1">
                <a:latin typeface="Times-Roman" charset="0"/>
              </a:rPr>
              <a:t>n</a:t>
            </a:r>
            <a:r>
              <a:rPr lang="en-US" dirty="0"/>
              <a:t> </a:t>
            </a:r>
            <a:r>
              <a:rPr lang="en-US" dirty="0" err="1">
                <a:sym typeface="Symbol" charset="2"/>
              </a:rPr>
              <a:t></a:t>
            </a:r>
            <a:r>
              <a:rPr lang="en-US" dirty="0">
                <a:sym typeface="Symbol" charset="2"/>
              </a:rPr>
              <a:t> </a:t>
            </a:r>
            <a:r>
              <a:rPr lang="en-US" dirty="0">
                <a:latin typeface="Times-Roman" charset="0"/>
                <a:sym typeface="Symbol" charset="2"/>
              </a:rPr>
              <a:t>{0,1,2,…,25}</a:t>
            </a:r>
            <a:endParaRPr lang="en-US" dirty="0">
              <a:sym typeface="Symbol" charset="2"/>
            </a:endParaRPr>
          </a:p>
          <a:p>
            <a:pPr eaLnBrk="1" hangingPunct="1">
              <a:lnSpc>
                <a:spcPct val="90000"/>
              </a:lnSpc>
              <a:spcAft>
                <a:spcPts val="600"/>
              </a:spcAft>
            </a:pPr>
            <a:r>
              <a:rPr lang="en-US" dirty="0"/>
              <a:t>Then key is </a:t>
            </a:r>
            <a:r>
              <a:rPr lang="en-US" dirty="0" err="1">
                <a:latin typeface="Times-Roman" charset="0"/>
              </a:rPr>
              <a:t>n</a:t>
            </a:r>
            <a:endParaRPr lang="en-US" dirty="0"/>
          </a:p>
          <a:p>
            <a:pPr eaLnBrk="1" hangingPunct="1">
              <a:lnSpc>
                <a:spcPct val="90000"/>
              </a:lnSpc>
              <a:spcAft>
                <a:spcPts val="600"/>
              </a:spcAft>
            </a:pPr>
            <a:r>
              <a:rPr lang="en-US" dirty="0"/>
              <a:t>Example: key </a:t>
            </a:r>
            <a:r>
              <a:rPr lang="en-US" dirty="0" err="1">
                <a:latin typeface="Times-Roman" charset="0"/>
              </a:rPr>
              <a:t>n</a:t>
            </a:r>
            <a:r>
              <a:rPr lang="en-US" dirty="0">
                <a:latin typeface="Times-Roman" charset="0"/>
              </a:rPr>
              <a:t> = 7</a:t>
            </a:r>
            <a:endParaRPr lang="en-US" dirty="0">
              <a:solidFill>
                <a:srgbClr val="FF0000"/>
              </a:solidFill>
              <a:latin typeface="Times-Roman" charset="0"/>
            </a:endParaRPr>
          </a:p>
        </p:txBody>
      </p:sp>
      <p:graphicFrame>
        <p:nvGraphicFramePr>
          <p:cNvPr id="169056" name="Group 96"/>
          <p:cNvGraphicFramePr>
            <a:graphicFrameLocks noGrp="1"/>
          </p:cNvGraphicFramePr>
          <p:nvPr/>
        </p:nvGraphicFramePr>
        <p:xfrm>
          <a:off x="1600207" y="4114800"/>
          <a:ext cx="6781792" cy="1219200"/>
        </p:xfrm>
        <a:graphic>
          <a:graphicData uri="http://schemas.openxmlformats.org/drawingml/2006/table">
            <a:tbl>
              <a:tblPr/>
              <a:tblGrid>
                <a:gridCol w="214911">
                  <a:extLst>
                    <a:ext uri="{9D8B030D-6E8A-4147-A177-3AD203B41FA5}">
                      <a16:colId xmlns:a16="http://schemas.microsoft.com/office/drawing/2014/main" val="20000"/>
                    </a:ext>
                  </a:extLst>
                </a:gridCol>
                <a:gridCol w="273552">
                  <a:extLst>
                    <a:ext uri="{9D8B030D-6E8A-4147-A177-3AD203B41FA5}">
                      <a16:colId xmlns:a16="http://schemas.microsoft.com/office/drawing/2014/main" val="20001"/>
                    </a:ext>
                  </a:extLst>
                </a:gridCol>
                <a:gridCol w="273551">
                  <a:extLst>
                    <a:ext uri="{9D8B030D-6E8A-4147-A177-3AD203B41FA5}">
                      <a16:colId xmlns:a16="http://schemas.microsoft.com/office/drawing/2014/main" val="20002"/>
                    </a:ext>
                  </a:extLst>
                </a:gridCol>
                <a:gridCol w="271914">
                  <a:extLst>
                    <a:ext uri="{9D8B030D-6E8A-4147-A177-3AD203B41FA5}">
                      <a16:colId xmlns:a16="http://schemas.microsoft.com/office/drawing/2014/main" val="20003"/>
                    </a:ext>
                  </a:extLst>
                </a:gridCol>
                <a:gridCol w="275190">
                  <a:extLst>
                    <a:ext uri="{9D8B030D-6E8A-4147-A177-3AD203B41FA5}">
                      <a16:colId xmlns:a16="http://schemas.microsoft.com/office/drawing/2014/main" val="20004"/>
                    </a:ext>
                  </a:extLst>
                </a:gridCol>
                <a:gridCol w="273552">
                  <a:extLst>
                    <a:ext uri="{9D8B030D-6E8A-4147-A177-3AD203B41FA5}">
                      <a16:colId xmlns:a16="http://schemas.microsoft.com/office/drawing/2014/main" val="20005"/>
                    </a:ext>
                  </a:extLst>
                </a:gridCol>
                <a:gridCol w="275190">
                  <a:extLst>
                    <a:ext uri="{9D8B030D-6E8A-4147-A177-3AD203B41FA5}">
                      <a16:colId xmlns:a16="http://schemas.microsoft.com/office/drawing/2014/main" val="20006"/>
                    </a:ext>
                  </a:extLst>
                </a:gridCol>
                <a:gridCol w="273551">
                  <a:extLst>
                    <a:ext uri="{9D8B030D-6E8A-4147-A177-3AD203B41FA5}">
                      <a16:colId xmlns:a16="http://schemas.microsoft.com/office/drawing/2014/main" val="20007"/>
                    </a:ext>
                  </a:extLst>
                </a:gridCol>
                <a:gridCol w="271914">
                  <a:extLst>
                    <a:ext uri="{9D8B030D-6E8A-4147-A177-3AD203B41FA5}">
                      <a16:colId xmlns:a16="http://schemas.microsoft.com/office/drawing/2014/main" val="20008"/>
                    </a:ext>
                  </a:extLst>
                </a:gridCol>
                <a:gridCol w="275190">
                  <a:extLst>
                    <a:ext uri="{9D8B030D-6E8A-4147-A177-3AD203B41FA5}">
                      <a16:colId xmlns:a16="http://schemas.microsoft.com/office/drawing/2014/main" val="20009"/>
                    </a:ext>
                  </a:extLst>
                </a:gridCol>
                <a:gridCol w="273552">
                  <a:extLst>
                    <a:ext uri="{9D8B030D-6E8A-4147-A177-3AD203B41FA5}">
                      <a16:colId xmlns:a16="http://schemas.microsoft.com/office/drawing/2014/main" val="20010"/>
                    </a:ext>
                  </a:extLst>
                </a:gridCol>
                <a:gridCol w="271914">
                  <a:extLst>
                    <a:ext uri="{9D8B030D-6E8A-4147-A177-3AD203B41FA5}">
                      <a16:colId xmlns:a16="http://schemas.microsoft.com/office/drawing/2014/main" val="20011"/>
                    </a:ext>
                  </a:extLst>
                </a:gridCol>
                <a:gridCol w="275190">
                  <a:extLst>
                    <a:ext uri="{9D8B030D-6E8A-4147-A177-3AD203B41FA5}">
                      <a16:colId xmlns:a16="http://schemas.microsoft.com/office/drawing/2014/main" val="20012"/>
                    </a:ext>
                  </a:extLst>
                </a:gridCol>
                <a:gridCol w="271914">
                  <a:extLst>
                    <a:ext uri="{9D8B030D-6E8A-4147-A177-3AD203B41FA5}">
                      <a16:colId xmlns:a16="http://schemas.microsoft.com/office/drawing/2014/main" val="20013"/>
                    </a:ext>
                  </a:extLst>
                </a:gridCol>
                <a:gridCol w="273551">
                  <a:extLst>
                    <a:ext uri="{9D8B030D-6E8A-4147-A177-3AD203B41FA5}">
                      <a16:colId xmlns:a16="http://schemas.microsoft.com/office/drawing/2014/main" val="20014"/>
                    </a:ext>
                  </a:extLst>
                </a:gridCol>
                <a:gridCol w="275190">
                  <a:extLst>
                    <a:ext uri="{9D8B030D-6E8A-4147-A177-3AD203B41FA5}">
                      <a16:colId xmlns:a16="http://schemas.microsoft.com/office/drawing/2014/main" val="20015"/>
                    </a:ext>
                  </a:extLst>
                </a:gridCol>
                <a:gridCol w="271914">
                  <a:extLst>
                    <a:ext uri="{9D8B030D-6E8A-4147-A177-3AD203B41FA5}">
                      <a16:colId xmlns:a16="http://schemas.microsoft.com/office/drawing/2014/main" val="20016"/>
                    </a:ext>
                  </a:extLst>
                </a:gridCol>
                <a:gridCol w="273552">
                  <a:extLst>
                    <a:ext uri="{9D8B030D-6E8A-4147-A177-3AD203B41FA5}">
                      <a16:colId xmlns:a16="http://schemas.microsoft.com/office/drawing/2014/main" val="20017"/>
                    </a:ext>
                  </a:extLst>
                </a:gridCol>
                <a:gridCol w="275190">
                  <a:extLst>
                    <a:ext uri="{9D8B030D-6E8A-4147-A177-3AD203B41FA5}">
                      <a16:colId xmlns:a16="http://schemas.microsoft.com/office/drawing/2014/main" val="20018"/>
                    </a:ext>
                  </a:extLst>
                </a:gridCol>
                <a:gridCol w="273551">
                  <a:extLst>
                    <a:ext uri="{9D8B030D-6E8A-4147-A177-3AD203B41FA5}">
                      <a16:colId xmlns:a16="http://schemas.microsoft.com/office/drawing/2014/main" val="20019"/>
                    </a:ext>
                  </a:extLst>
                </a:gridCol>
                <a:gridCol w="275190">
                  <a:extLst>
                    <a:ext uri="{9D8B030D-6E8A-4147-A177-3AD203B41FA5}">
                      <a16:colId xmlns:a16="http://schemas.microsoft.com/office/drawing/2014/main" val="20020"/>
                    </a:ext>
                  </a:extLst>
                </a:gridCol>
                <a:gridCol w="271914">
                  <a:extLst>
                    <a:ext uri="{9D8B030D-6E8A-4147-A177-3AD203B41FA5}">
                      <a16:colId xmlns:a16="http://schemas.microsoft.com/office/drawing/2014/main" val="20021"/>
                    </a:ext>
                  </a:extLst>
                </a:gridCol>
                <a:gridCol w="273552">
                  <a:extLst>
                    <a:ext uri="{9D8B030D-6E8A-4147-A177-3AD203B41FA5}">
                      <a16:colId xmlns:a16="http://schemas.microsoft.com/office/drawing/2014/main" val="20022"/>
                    </a:ext>
                  </a:extLst>
                </a:gridCol>
                <a:gridCol w="273551">
                  <a:extLst>
                    <a:ext uri="{9D8B030D-6E8A-4147-A177-3AD203B41FA5}">
                      <a16:colId xmlns:a16="http://schemas.microsoft.com/office/drawing/2014/main" val="20023"/>
                    </a:ext>
                  </a:extLst>
                </a:gridCol>
                <a:gridCol w="273552">
                  <a:extLst>
                    <a:ext uri="{9D8B030D-6E8A-4147-A177-3AD203B41FA5}">
                      <a16:colId xmlns:a16="http://schemas.microsoft.com/office/drawing/2014/main" val="20024"/>
                    </a:ext>
                  </a:extLst>
                </a:gridCol>
              </a:tblGrid>
              <a:tr h="6096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a</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b</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c</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d</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e</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f</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g</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h</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i</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j</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k</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l</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m</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n</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o</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p</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q</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r</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s</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t</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u</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v</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w</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x</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y</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96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H</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I</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J</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K</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L</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M</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N</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O</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P</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Q</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R</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S</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T</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U</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V</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W</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X</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Y</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Z</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A</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B</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C</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D</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E</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F</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69044" name="Group 84"/>
          <p:cNvGraphicFramePr>
            <a:graphicFrameLocks noGrp="1"/>
          </p:cNvGraphicFramePr>
          <p:nvPr/>
        </p:nvGraphicFramePr>
        <p:xfrm>
          <a:off x="8382000" y="4114800"/>
          <a:ext cx="304800" cy="1219200"/>
        </p:xfrm>
        <a:graphic>
          <a:graphicData uri="http://schemas.openxmlformats.org/drawingml/2006/table">
            <a:tbl>
              <a:tblPr/>
              <a:tblGrid>
                <a:gridCol w="304800">
                  <a:extLst>
                    <a:ext uri="{9D8B030D-6E8A-4147-A177-3AD203B41FA5}">
                      <a16:colId xmlns:a16="http://schemas.microsoft.com/office/drawing/2014/main" val="20000"/>
                    </a:ext>
                  </a:extLst>
                </a:gridCol>
              </a:tblGrid>
              <a:tr h="6096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z</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96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G</a:t>
                      </a: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2621" name="Rectangle 93"/>
          <p:cNvSpPr>
            <a:spLocks noChangeArrowheads="1"/>
          </p:cNvSpPr>
          <p:nvPr/>
        </p:nvSpPr>
        <p:spPr bwMode="auto">
          <a:xfrm>
            <a:off x="228600" y="4176713"/>
            <a:ext cx="1247775" cy="446087"/>
          </a:xfrm>
          <a:prstGeom prst="rect">
            <a:avLst/>
          </a:prstGeom>
          <a:noFill/>
          <a:ln w="9525">
            <a:noFill/>
            <a:miter lim="800000"/>
            <a:headEnd/>
            <a:tailEnd/>
          </a:ln>
        </p:spPr>
        <p:txBody>
          <a:bodyPr wrap="none">
            <a:prstTxWarp prst="textNoShape">
              <a:avLst/>
            </a:prstTxWarp>
            <a:spAutoFit/>
          </a:bodyPr>
          <a:lstStyle/>
          <a:p>
            <a:r>
              <a:rPr lang="en-US" sz="2000"/>
              <a:t>Plaintext</a:t>
            </a:r>
          </a:p>
        </p:txBody>
      </p:sp>
      <p:sp>
        <p:nvSpPr>
          <p:cNvPr id="22622" name="Rectangle 94"/>
          <p:cNvSpPr>
            <a:spLocks noChangeArrowheads="1"/>
          </p:cNvSpPr>
          <p:nvPr/>
        </p:nvSpPr>
        <p:spPr bwMode="auto">
          <a:xfrm>
            <a:off x="0" y="4811713"/>
            <a:ext cx="1481138" cy="446087"/>
          </a:xfrm>
          <a:prstGeom prst="rect">
            <a:avLst/>
          </a:prstGeom>
          <a:noFill/>
          <a:ln w="9525">
            <a:noFill/>
            <a:miter lim="800000"/>
            <a:headEnd/>
            <a:tailEnd/>
          </a:ln>
        </p:spPr>
        <p:txBody>
          <a:bodyPr wrap="none">
            <a:prstTxWarp prst="textNoShape">
              <a:avLst/>
            </a:prstTxWarp>
            <a:spAutoFit/>
          </a:bodyPr>
          <a:lstStyle/>
          <a:p>
            <a:r>
              <a:rPr lang="en-US" sz="2000"/>
              <a:t>Ciphertext</a:t>
            </a:r>
            <a:endParaRPr lang="en-US"/>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EF7570A0-6682-4C4C-8F5E-78D1E0B634A1}" type="slidenum">
              <a:rPr lang="en-US" smtClean="0">
                <a:latin typeface="Times New Roman" charset="0"/>
              </a:rPr>
              <a:pPr/>
              <a:t>100</a:t>
            </a:fld>
            <a:endParaRPr lang="en-US">
              <a:latin typeface="Times New Roman" charset="0"/>
            </a:endParaRPr>
          </a:p>
        </p:txBody>
      </p:sp>
      <p:sp>
        <p:nvSpPr>
          <p:cNvPr id="114691" name="Rectangle 2"/>
          <p:cNvSpPr>
            <a:spLocks noGrp="1" noChangeArrowheads="1"/>
          </p:cNvSpPr>
          <p:nvPr>
            <p:ph type="title"/>
          </p:nvPr>
        </p:nvSpPr>
        <p:spPr>
          <a:xfrm>
            <a:off x="685800" y="304800"/>
            <a:ext cx="7772400" cy="990600"/>
          </a:xfrm>
        </p:spPr>
        <p:txBody>
          <a:bodyPr/>
          <a:lstStyle/>
          <a:p>
            <a:pPr eaLnBrk="1" hangingPunct="1"/>
            <a:r>
              <a:rPr lang="en-US"/>
              <a:t>MAC Computation</a:t>
            </a:r>
          </a:p>
        </p:txBody>
      </p:sp>
      <p:sp>
        <p:nvSpPr>
          <p:cNvPr id="114692" name="Rectangle 3"/>
          <p:cNvSpPr>
            <a:spLocks noGrp="1" noChangeArrowheads="1"/>
          </p:cNvSpPr>
          <p:nvPr>
            <p:ph type="body" idx="1"/>
          </p:nvPr>
        </p:nvSpPr>
        <p:spPr>
          <a:xfrm>
            <a:off x="685800" y="1371600"/>
            <a:ext cx="7848600" cy="4876800"/>
          </a:xfrm>
        </p:spPr>
        <p:txBody>
          <a:bodyPr/>
          <a:lstStyle/>
          <a:p>
            <a:pPr eaLnBrk="1" hangingPunct="1">
              <a:spcAft>
                <a:spcPts val="0"/>
              </a:spcAft>
            </a:pPr>
            <a:r>
              <a:rPr lang="en-US" dirty="0">
                <a:latin typeface="Times-Roman" charset="0"/>
              </a:rPr>
              <a:t>MAC</a:t>
            </a:r>
            <a:r>
              <a:rPr lang="en-US" dirty="0"/>
              <a:t> computation (assuming </a:t>
            </a:r>
            <a:r>
              <a:rPr lang="en-US" dirty="0">
                <a:latin typeface="Times-Roman" charset="0"/>
              </a:rPr>
              <a:t>N</a:t>
            </a:r>
            <a:r>
              <a:rPr lang="en-US" dirty="0"/>
              <a:t> blocks)</a:t>
            </a:r>
            <a:endParaRPr lang="en-US" dirty="0">
              <a:latin typeface="Courier" charset="0"/>
            </a:endParaRPr>
          </a:p>
          <a:p>
            <a:pPr eaLnBrk="1" hangingPunct="1">
              <a:spcAft>
                <a:spcPts val="0"/>
              </a:spcAft>
              <a:buFont typeface="Wingdings" charset="2"/>
              <a:buNone/>
            </a:pPr>
            <a:r>
              <a:rPr lang="en-US" dirty="0">
                <a:latin typeface="Times-Roman" charset="0"/>
              </a:rPr>
              <a:t>	</a:t>
            </a:r>
            <a:r>
              <a:rPr lang="en-US" sz="2400" dirty="0">
                <a:latin typeface="Times-Roman" charset="0"/>
              </a:rPr>
              <a:t>C</a:t>
            </a:r>
            <a:r>
              <a:rPr lang="en-US" sz="2400" baseline="-25000" dirty="0">
                <a:latin typeface="Times-Roman" charset="0"/>
              </a:rPr>
              <a:t>0 </a:t>
            </a:r>
            <a:r>
              <a:rPr lang="en-US" sz="2400" dirty="0">
                <a:latin typeface="Times-Roman" charset="0"/>
              </a:rPr>
              <a:t>= E(IV </a:t>
            </a:r>
            <a:r>
              <a:rPr lang="en-US" sz="2400" dirty="0" err="1">
                <a:latin typeface="Times-Roman" charset="0"/>
                <a:sym typeface="Symbol" charset="2"/>
              </a:rPr>
              <a:t></a:t>
            </a:r>
            <a:r>
              <a:rPr lang="en-US" sz="2400" dirty="0">
                <a:latin typeface="Times-Roman" charset="0"/>
                <a:sym typeface="Symbol" charset="2"/>
              </a:rPr>
              <a:t> </a:t>
            </a:r>
            <a:r>
              <a:rPr lang="en-US" sz="2400" dirty="0">
                <a:latin typeface="Times-Roman" charset="0"/>
              </a:rPr>
              <a:t>P</a:t>
            </a:r>
            <a:r>
              <a:rPr lang="en-US" sz="2400" baseline="-25000" dirty="0">
                <a:latin typeface="Times-Roman" charset="0"/>
              </a:rPr>
              <a:t>0</a:t>
            </a:r>
            <a:r>
              <a:rPr lang="en-US" sz="2400" dirty="0">
                <a:latin typeface="Times-Roman" charset="0"/>
              </a:rPr>
              <a:t>, K),</a:t>
            </a:r>
          </a:p>
          <a:p>
            <a:pPr eaLnBrk="1" hangingPunct="1">
              <a:spcAft>
                <a:spcPts val="0"/>
              </a:spcAft>
              <a:buFont typeface="Wingdings" charset="2"/>
              <a:buNone/>
            </a:pPr>
            <a:r>
              <a:rPr lang="en-US" sz="2400" dirty="0">
                <a:latin typeface="Times-Roman" charset="0"/>
              </a:rPr>
              <a:t>	C</a:t>
            </a:r>
            <a:r>
              <a:rPr lang="en-US" sz="2400" baseline="-25000" dirty="0">
                <a:latin typeface="Times-Roman" charset="0"/>
              </a:rPr>
              <a:t>1 </a:t>
            </a:r>
            <a:r>
              <a:rPr lang="en-US" sz="2400" dirty="0">
                <a:latin typeface="Times-Roman" charset="0"/>
              </a:rPr>
              <a:t>= E(C</a:t>
            </a:r>
            <a:r>
              <a:rPr lang="en-US" sz="2400" baseline="-25000" dirty="0">
                <a:latin typeface="Times-Roman" charset="0"/>
              </a:rPr>
              <a:t>0 </a:t>
            </a:r>
            <a:r>
              <a:rPr lang="en-US" sz="2400" dirty="0" err="1">
                <a:latin typeface="Times-Roman" charset="0"/>
                <a:sym typeface="Symbol" charset="2"/>
              </a:rPr>
              <a:t></a:t>
            </a:r>
            <a:r>
              <a:rPr lang="en-US" sz="2400" dirty="0">
                <a:latin typeface="Times-Roman" charset="0"/>
                <a:sym typeface="Symbol" charset="2"/>
              </a:rPr>
              <a:t> </a:t>
            </a:r>
            <a:r>
              <a:rPr lang="en-US" sz="2400" dirty="0">
                <a:latin typeface="Times-Roman" charset="0"/>
              </a:rPr>
              <a:t>P</a:t>
            </a:r>
            <a:r>
              <a:rPr lang="en-US" sz="2400" baseline="-25000" dirty="0">
                <a:latin typeface="Times-Roman" charset="0"/>
              </a:rPr>
              <a:t>1</a:t>
            </a:r>
            <a:r>
              <a:rPr lang="en-US" sz="2400" dirty="0">
                <a:latin typeface="Times-Roman" charset="0"/>
              </a:rPr>
              <a:t>, K),</a:t>
            </a:r>
          </a:p>
          <a:p>
            <a:pPr eaLnBrk="1" hangingPunct="1">
              <a:spcAft>
                <a:spcPts val="0"/>
              </a:spcAft>
              <a:buFont typeface="Wingdings" charset="2"/>
              <a:buNone/>
            </a:pPr>
            <a:r>
              <a:rPr lang="en-US" sz="2400" dirty="0">
                <a:latin typeface="Times-Roman" charset="0"/>
              </a:rPr>
              <a:t>	C</a:t>
            </a:r>
            <a:r>
              <a:rPr lang="en-US" sz="2400" baseline="-25000" dirty="0">
                <a:latin typeface="Times-Roman" charset="0"/>
              </a:rPr>
              <a:t>2 </a:t>
            </a:r>
            <a:r>
              <a:rPr lang="en-US" sz="2400" dirty="0">
                <a:latin typeface="Times-Roman" charset="0"/>
              </a:rPr>
              <a:t>= E(C</a:t>
            </a:r>
            <a:r>
              <a:rPr lang="en-US" sz="2400" baseline="-25000" dirty="0">
                <a:latin typeface="Times-Roman" charset="0"/>
              </a:rPr>
              <a:t>1 </a:t>
            </a:r>
            <a:r>
              <a:rPr lang="en-US" sz="2400" dirty="0" err="1">
                <a:latin typeface="Times-Roman" charset="0"/>
                <a:sym typeface="Symbol" charset="2"/>
              </a:rPr>
              <a:t></a:t>
            </a:r>
            <a:r>
              <a:rPr lang="en-US" sz="2400" dirty="0">
                <a:latin typeface="Times-Roman" charset="0"/>
                <a:sym typeface="Symbol" charset="2"/>
              </a:rPr>
              <a:t> </a:t>
            </a:r>
            <a:r>
              <a:rPr lang="en-US" sz="2400" dirty="0">
                <a:latin typeface="Times-Roman" charset="0"/>
              </a:rPr>
              <a:t>P</a:t>
            </a:r>
            <a:r>
              <a:rPr lang="en-US" sz="2400" baseline="-25000" dirty="0">
                <a:latin typeface="Times-Roman" charset="0"/>
              </a:rPr>
              <a:t>2</a:t>
            </a:r>
            <a:r>
              <a:rPr lang="en-US" sz="2400" dirty="0">
                <a:latin typeface="Times-Roman" charset="0"/>
              </a:rPr>
              <a:t>, K),…</a:t>
            </a:r>
          </a:p>
          <a:p>
            <a:pPr eaLnBrk="1" hangingPunct="1">
              <a:spcAft>
                <a:spcPts val="600"/>
              </a:spcAft>
              <a:buFont typeface="Wingdings" charset="2"/>
              <a:buNone/>
            </a:pPr>
            <a:r>
              <a:rPr lang="en-US" sz="2400" dirty="0">
                <a:latin typeface="Times-Roman" charset="0"/>
              </a:rPr>
              <a:t>	C</a:t>
            </a:r>
            <a:r>
              <a:rPr lang="en-US" sz="2400" baseline="-25000" dirty="0">
                <a:latin typeface="Times-Roman" charset="0"/>
              </a:rPr>
              <a:t>N</a:t>
            </a:r>
            <a:r>
              <a:rPr lang="en-US" sz="2400" baseline="-25000" dirty="0">
                <a:latin typeface="Times-Roman" charset="0"/>
                <a:sym typeface="Symbol" charset="2"/>
              </a:rPr>
              <a:t></a:t>
            </a:r>
            <a:r>
              <a:rPr lang="en-US" sz="2400" baseline="-25000" dirty="0">
                <a:latin typeface="Times-Roman" charset="0"/>
              </a:rPr>
              <a:t>1 </a:t>
            </a:r>
            <a:r>
              <a:rPr lang="en-US" sz="2400" dirty="0">
                <a:latin typeface="Times-Roman" charset="0"/>
              </a:rPr>
              <a:t>= E(C</a:t>
            </a:r>
            <a:r>
              <a:rPr lang="en-US" sz="2400" baseline="-25000" dirty="0">
                <a:latin typeface="Times-Roman" charset="0"/>
              </a:rPr>
              <a:t>N</a:t>
            </a:r>
            <a:r>
              <a:rPr lang="en-US" sz="2400" baseline="-25000" dirty="0">
                <a:latin typeface="Times-Roman" charset="0"/>
                <a:sym typeface="Symbol" charset="2"/>
              </a:rPr>
              <a:t></a:t>
            </a:r>
            <a:r>
              <a:rPr lang="en-US" sz="2400" baseline="-25000" dirty="0">
                <a:latin typeface="Times-Roman" charset="0"/>
              </a:rPr>
              <a:t>2 </a:t>
            </a:r>
            <a:r>
              <a:rPr lang="en-US" sz="2400" dirty="0" err="1">
                <a:latin typeface="Times-Roman" charset="0"/>
                <a:sym typeface="Symbol" charset="2"/>
              </a:rPr>
              <a:t></a:t>
            </a:r>
            <a:r>
              <a:rPr lang="en-US" sz="2400" dirty="0">
                <a:latin typeface="Times-Roman" charset="0"/>
                <a:sym typeface="Symbol" charset="2"/>
              </a:rPr>
              <a:t> </a:t>
            </a:r>
            <a:r>
              <a:rPr lang="en-US" sz="2400" dirty="0">
                <a:latin typeface="Times-Roman" charset="0"/>
              </a:rPr>
              <a:t>P</a:t>
            </a:r>
            <a:r>
              <a:rPr lang="en-US" sz="2400" baseline="-25000" dirty="0">
                <a:latin typeface="Times-Roman" charset="0"/>
              </a:rPr>
              <a:t>N</a:t>
            </a:r>
            <a:r>
              <a:rPr lang="en-US" sz="2400" baseline="-25000" dirty="0">
                <a:latin typeface="Times-Roman" charset="0"/>
                <a:sym typeface="Symbol" charset="2"/>
              </a:rPr>
              <a:t></a:t>
            </a:r>
            <a:r>
              <a:rPr lang="en-US" sz="2400" baseline="-25000" dirty="0">
                <a:latin typeface="Times-Roman" charset="0"/>
              </a:rPr>
              <a:t>1</a:t>
            </a:r>
            <a:r>
              <a:rPr lang="en-US" sz="2400" dirty="0">
                <a:latin typeface="Times-Roman" charset="0"/>
              </a:rPr>
              <a:t>, K) = MAC</a:t>
            </a:r>
            <a:endParaRPr lang="en-US" dirty="0">
              <a:latin typeface="Times-Roman" charset="0"/>
            </a:endParaRPr>
          </a:p>
          <a:p>
            <a:pPr eaLnBrk="1" hangingPunct="1">
              <a:lnSpc>
                <a:spcPct val="85000"/>
              </a:lnSpc>
              <a:spcAft>
                <a:spcPts val="600"/>
              </a:spcAft>
            </a:pPr>
            <a:r>
              <a:rPr lang="en-US" dirty="0">
                <a:latin typeface="Times-Roman" charset="0"/>
              </a:rPr>
              <a:t>MAC</a:t>
            </a:r>
            <a:r>
              <a:rPr lang="en-US" dirty="0"/>
              <a:t> sent with </a:t>
            </a:r>
            <a:r>
              <a:rPr lang="en-US" dirty="0">
                <a:latin typeface="Times-Roman"/>
                <a:cs typeface="Times-Roman"/>
              </a:rPr>
              <a:t>IV</a:t>
            </a:r>
            <a:r>
              <a:rPr lang="en-US" dirty="0"/>
              <a:t> and plaintext</a:t>
            </a:r>
          </a:p>
          <a:p>
            <a:pPr eaLnBrk="1" hangingPunct="1">
              <a:lnSpc>
                <a:spcPct val="85000"/>
              </a:lnSpc>
              <a:spcAft>
                <a:spcPts val="600"/>
              </a:spcAft>
            </a:pPr>
            <a:r>
              <a:rPr lang="en-US" dirty="0"/>
              <a:t>Receiver does same computation and verifies that result agrees with </a:t>
            </a:r>
            <a:r>
              <a:rPr lang="en-US" dirty="0">
                <a:latin typeface="Times-Roman" charset="0"/>
              </a:rPr>
              <a:t>MAC</a:t>
            </a:r>
            <a:endParaRPr lang="en-US" dirty="0"/>
          </a:p>
          <a:p>
            <a:pPr eaLnBrk="1" hangingPunct="1">
              <a:lnSpc>
                <a:spcPct val="85000"/>
              </a:lnSpc>
              <a:spcAft>
                <a:spcPts val="600"/>
              </a:spcAft>
            </a:pPr>
            <a:r>
              <a:rPr lang="en-US" dirty="0"/>
              <a:t>Note: receiver must know the key </a:t>
            </a:r>
            <a:r>
              <a:rPr lang="en-US" dirty="0">
                <a:latin typeface="Times-Roman" charset="0"/>
              </a:rPr>
              <a:t>K</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8847D9D7-F861-2F44-BC12-73342ECC3777}" type="slidenum">
              <a:rPr lang="en-US" smtClean="0">
                <a:latin typeface="Times New Roman" charset="0"/>
              </a:rPr>
              <a:pPr/>
              <a:t>101</a:t>
            </a:fld>
            <a:endParaRPr lang="en-US">
              <a:latin typeface="Times New Roman" charset="0"/>
            </a:endParaRPr>
          </a:p>
        </p:txBody>
      </p:sp>
      <p:sp>
        <p:nvSpPr>
          <p:cNvPr id="115715" name="Rectangle 2"/>
          <p:cNvSpPr>
            <a:spLocks noGrp="1" noChangeArrowheads="1"/>
          </p:cNvSpPr>
          <p:nvPr>
            <p:ph type="title"/>
          </p:nvPr>
        </p:nvSpPr>
        <p:spPr>
          <a:xfrm>
            <a:off x="685800" y="304800"/>
            <a:ext cx="7772400" cy="990600"/>
          </a:xfrm>
        </p:spPr>
        <p:txBody>
          <a:bodyPr/>
          <a:lstStyle/>
          <a:p>
            <a:pPr eaLnBrk="1" hangingPunct="1"/>
            <a:r>
              <a:rPr lang="en-US" dirty="0"/>
              <a:t>Does a </a:t>
            </a:r>
            <a:r>
              <a:rPr lang="en-US" dirty="0">
                <a:latin typeface="Times-Roman"/>
                <a:cs typeface="Times-Roman"/>
              </a:rPr>
              <a:t>MAC</a:t>
            </a:r>
            <a:r>
              <a:rPr lang="en-US" dirty="0"/>
              <a:t> work?</a:t>
            </a:r>
          </a:p>
        </p:txBody>
      </p:sp>
      <p:sp>
        <p:nvSpPr>
          <p:cNvPr id="501763" name="Rectangle 3"/>
          <p:cNvSpPr>
            <a:spLocks noGrp="1" noChangeArrowheads="1"/>
          </p:cNvSpPr>
          <p:nvPr>
            <p:ph type="body" idx="1"/>
          </p:nvPr>
        </p:nvSpPr>
        <p:spPr>
          <a:xfrm>
            <a:off x="685800" y="1295400"/>
            <a:ext cx="8001000" cy="4800600"/>
          </a:xfrm>
        </p:spPr>
        <p:txBody>
          <a:bodyPr/>
          <a:lstStyle/>
          <a:p>
            <a:pPr eaLnBrk="1" hangingPunct="1">
              <a:lnSpc>
                <a:spcPct val="90000"/>
              </a:lnSpc>
              <a:spcAft>
                <a:spcPts val="0"/>
              </a:spcAft>
            </a:pPr>
            <a:r>
              <a:rPr lang="en-US" sz="2800" dirty="0"/>
              <a:t>Suppose Alice has 4 plaintext blocks</a:t>
            </a:r>
          </a:p>
          <a:p>
            <a:pPr eaLnBrk="1" hangingPunct="1">
              <a:lnSpc>
                <a:spcPct val="90000"/>
              </a:lnSpc>
              <a:spcAft>
                <a:spcPts val="0"/>
              </a:spcAft>
            </a:pPr>
            <a:r>
              <a:rPr lang="en-US" sz="2800" dirty="0"/>
              <a:t>Alice computes</a:t>
            </a:r>
            <a:endParaRPr lang="en-US" sz="2800" dirty="0">
              <a:latin typeface="Courier" charset="0"/>
            </a:endParaRPr>
          </a:p>
          <a:p>
            <a:pPr eaLnBrk="1" hangingPunct="1">
              <a:lnSpc>
                <a:spcPct val="90000"/>
              </a:lnSpc>
              <a:spcAft>
                <a:spcPts val="0"/>
              </a:spcAft>
              <a:buFont typeface="Wingdings" charset="2"/>
              <a:buNone/>
            </a:pPr>
            <a:r>
              <a:rPr lang="en-US" sz="2400" b="1" dirty="0">
                <a:solidFill>
                  <a:schemeClr val="accent2"/>
                </a:solidFill>
                <a:latin typeface="Times-Roman" charset="0"/>
              </a:rPr>
              <a:t>	C</a:t>
            </a:r>
            <a:r>
              <a:rPr lang="en-US" sz="2400" b="1" baseline="-25000" dirty="0">
                <a:solidFill>
                  <a:schemeClr val="accent2"/>
                </a:solidFill>
                <a:latin typeface="Times-Roman" charset="0"/>
              </a:rPr>
              <a:t>0</a:t>
            </a:r>
            <a:r>
              <a:rPr lang="en-US" sz="2400" baseline="-25000" dirty="0">
                <a:latin typeface="Times-Roman" charset="0"/>
              </a:rPr>
              <a:t> </a:t>
            </a:r>
            <a:r>
              <a:rPr lang="en-US" sz="2400" dirty="0">
                <a:latin typeface="Times-Roman" charset="0"/>
              </a:rPr>
              <a:t>= E(IV</a:t>
            </a:r>
            <a:r>
              <a:rPr lang="en-US" sz="2400" dirty="0">
                <a:latin typeface="Times-Roman" charset="0"/>
                <a:sym typeface="Symbol" charset="2"/>
              </a:rPr>
              <a:t></a:t>
            </a:r>
            <a:r>
              <a:rPr lang="en-US" sz="2400" dirty="0">
                <a:latin typeface="Times-Roman" charset="0"/>
              </a:rPr>
              <a:t>P</a:t>
            </a:r>
            <a:r>
              <a:rPr lang="en-US" sz="2400" baseline="-25000" dirty="0">
                <a:latin typeface="Times-Roman" charset="0"/>
              </a:rPr>
              <a:t>0</a:t>
            </a:r>
            <a:r>
              <a:rPr lang="en-US" sz="2400" dirty="0">
                <a:latin typeface="Times-Roman" charset="0"/>
              </a:rPr>
              <a:t>,K), </a:t>
            </a:r>
            <a:r>
              <a:rPr lang="en-US" sz="2400" b="1" dirty="0">
                <a:solidFill>
                  <a:schemeClr val="accent2"/>
                </a:solidFill>
                <a:latin typeface="Times-Roman" charset="0"/>
              </a:rPr>
              <a:t>C</a:t>
            </a:r>
            <a:r>
              <a:rPr lang="en-US" sz="2400" b="1" baseline="-25000" dirty="0">
                <a:solidFill>
                  <a:schemeClr val="accent2"/>
                </a:solidFill>
                <a:latin typeface="Times-Roman" charset="0"/>
              </a:rPr>
              <a:t>1</a:t>
            </a:r>
            <a:r>
              <a:rPr lang="en-US" sz="2400" baseline="-25000" dirty="0">
                <a:latin typeface="Times-Roman" charset="0"/>
              </a:rPr>
              <a:t> </a:t>
            </a:r>
            <a:r>
              <a:rPr lang="en-US" sz="2400" dirty="0">
                <a:latin typeface="Times-Roman" charset="0"/>
              </a:rPr>
              <a:t>= E(</a:t>
            </a:r>
            <a:r>
              <a:rPr lang="en-US" sz="2400" b="1" dirty="0">
                <a:solidFill>
                  <a:schemeClr val="accent2"/>
                </a:solidFill>
                <a:latin typeface="Times-Roman" charset="0"/>
              </a:rPr>
              <a:t>C</a:t>
            </a:r>
            <a:r>
              <a:rPr lang="en-US" sz="2400" b="1" baseline="-25000" dirty="0">
                <a:solidFill>
                  <a:schemeClr val="accent2"/>
                </a:solidFill>
                <a:latin typeface="Times-Roman" charset="0"/>
              </a:rPr>
              <a:t>0</a:t>
            </a:r>
            <a:r>
              <a:rPr lang="en-US" sz="2400" dirty="0">
                <a:latin typeface="Times-Roman" charset="0"/>
                <a:sym typeface="Symbol" charset="2"/>
              </a:rPr>
              <a:t></a:t>
            </a:r>
            <a:r>
              <a:rPr lang="en-US" sz="2400" dirty="0">
                <a:latin typeface="Times-Roman" charset="0"/>
              </a:rPr>
              <a:t>P</a:t>
            </a:r>
            <a:r>
              <a:rPr lang="en-US" sz="2400" baseline="-25000" dirty="0">
                <a:latin typeface="Times-Roman" charset="0"/>
              </a:rPr>
              <a:t>1</a:t>
            </a:r>
            <a:r>
              <a:rPr lang="en-US" sz="2400" dirty="0">
                <a:latin typeface="Times-Roman" charset="0"/>
              </a:rPr>
              <a:t>,K),</a:t>
            </a:r>
          </a:p>
          <a:p>
            <a:pPr eaLnBrk="1" hangingPunct="1">
              <a:lnSpc>
                <a:spcPct val="90000"/>
              </a:lnSpc>
              <a:spcAft>
                <a:spcPts val="0"/>
              </a:spcAft>
              <a:buFont typeface="Wingdings" charset="2"/>
              <a:buNone/>
            </a:pPr>
            <a:r>
              <a:rPr lang="en-US" sz="2400" b="1" dirty="0">
                <a:solidFill>
                  <a:schemeClr val="accent2"/>
                </a:solidFill>
                <a:latin typeface="Times-Roman" charset="0"/>
              </a:rPr>
              <a:t>	C</a:t>
            </a:r>
            <a:r>
              <a:rPr lang="en-US" sz="2400" b="1" baseline="-25000" dirty="0">
                <a:solidFill>
                  <a:schemeClr val="accent2"/>
                </a:solidFill>
                <a:latin typeface="Times-Roman" charset="0"/>
              </a:rPr>
              <a:t>2</a:t>
            </a:r>
            <a:r>
              <a:rPr lang="en-US" sz="2400" baseline="-25000" dirty="0">
                <a:latin typeface="Times-Roman" charset="0"/>
              </a:rPr>
              <a:t> </a:t>
            </a:r>
            <a:r>
              <a:rPr lang="en-US" sz="2400" dirty="0">
                <a:latin typeface="Times-Roman" charset="0"/>
              </a:rPr>
              <a:t>= E(</a:t>
            </a:r>
            <a:r>
              <a:rPr lang="en-US" sz="2400" b="1" dirty="0">
                <a:solidFill>
                  <a:schemeClr val="accent2"/>
                </a:solidFill>
                <a:latin typeface="Times-Roman" charset="0"/>
              </a:rPr>
              <a:t>C</a:t>
            </a:r>
            <a:r>
              <a:rPr lang="en-US" sz="2400" b="1" baseline="-25000" dirty="0">
                <a:solidFill>
                  <a:schemeClr val="accent2"/>
                </a:solidFill>
                <a:latin typeface="Times-Roman" charset="0"/>
              </a:rPr>
              <a:t>1</a:t>
            </a:r>
            <a:r>
              <a:rPr lang="en-US" sz="2400" dirty="0">
                <a:latin typeface="Times-Roman" charset="0"/>
                <a:sym typeface="Symbol" charset="2"/>
              </a:rPr>
              <a:t></a:t>
            </a:r>
            <a:r>
              <a:rPr lang="en-US" sz="2400" dirty="0">
                <a:latin typeface="Times-Roman" charset="0"/>
              </a:rPr>
              <a:t>P</a:t>
            </a:r>
            <a:r>
              <a:rPr lang="en-US" sz="2400" baseline="-25000" dirty="0">
                <a:latin typeface="Times-Roman" charset="0"/>
              </a:rPr>
              <a:t>2</a:t>
            </a:r>
            <a:r>
              <a:rPr lang="en-US" sz="2400" dirty="0">
                <a:latin typeface="Times-Roman" charset="0"/>
              </a:rPr>
              <a:t>,K), </a:t>
            </a:r>
            <a:r>
              <a:rPr lang="en-US" sz="2400" b="1" dirty="0">
                <a:solidFill>
                  <a:schemeClr val="accent2"/>
                </a:solidFill>
                <a:latin typeface="Times-Roman" charset="0"/>
              </a:rPr>
              <a:t>C</a:t>
            </a:r>
            <a:r>
              <a:rPr lang="en-US" sz="2400" b="1" baseline="-25000" dirty="0">
                <a:solidFill>
                  <a:schemeClr val="accent2"/>
                </a:solidFill>
                <a:latin typeface="Times-Roman" charset="0"/>
              </a:rPr>
              <a:t>3</a:t>
            </a:r>
            <a:r>
              <a:rPr lang="en-US" sz="2400" baseline="-25000" dirty="0">
                <a:latin typeface="Times-Roman" charset="0"/>
              </a:rPr>
              <a:t> </a:t>
            </a:r>
            <a:r>
              <a:rPr lang="en-US" sz="2400" dirty="0">
                <a:latin typeface="Times-Roman" charset="0"/>
              </a:rPr>
              <a:t>= E(</a:t>
            </a:r>
            <a:r>
              <a:rPr lang="en-US" sz="2400" b="1" dirty="0">
                <a:solidFill>
                  <a:schemeClr val="accent2"/>
                </a:solidFill>
                <a:latin typeface="Times-Roman" charset="0"/>
              </a:rPr>
              <a:t>C</a:t>
            </a:r>
            <a:r>
              <a:rPr lang="en-US" sz="2400" b="1" baseline="-25000" dirty="0">
                <a:solidFill>
                  <a:schemeClr val="accent2"/>
                </a:solidFill>
                <a:latin typeface="Times-Roman" charset="0"/>
              </a:rPr>
              <a:t>2</a:t>
            </a:r>
            <a:r>
              <a:rPr lang="en-US" sz="2400" dirty="0">
                <a:latin typeface="Times-Roman" charset="0"/>
                <a:sym typeface="Symbol" charset="2"/>
              </a:rPr>
              <a:t></a:t>
            </a:r>
            <a:r>
              <a:rPr lang="en-US" sz="2400" dirty="0">
                <a:latin typeface="Times-Roman" charset="0"/>
              </a:rPr>
              <a:t>P</a:t>
            </a:r>
            <a:r>
              <a:rPr lang="en-US" sz="2400" baseline="-25000" dirty="0">
                <a:latin typeface="Times-Roman" charset="0"/>
              </a:rPr>
              <a:t>3</a:t>
            </a:r>
            <a:r>
              <a:rPr lang="en-US" sz="2400" dirty="0">
                <a:latin typeface="Times-Roman" charset="0"/>
              </a:rPr>
              <a:t>,K) = </a:t>
            </a:r>
            <a:r>
              <a:rPr lang="en-US" sz="2400" b="1" dirty="0">
                <a:solidFill>
                  <a:schemeClr val="accent2"/>
                </a:solidFill>
                <a:latin typeface="Times-Roman" charset="0"/>
              </a:rPr>
              <a:t>MAC</a:t>
            </a:r>
            <a:endParaRPr lang="en-US" dirty="0">
              <a:latin typeface="Times-Roman" charset="0"/>
            </a:endParaRPr>
          </a:p>
          <a:p>
            <a:pPr eaLnBrk="1" hangingPunct="1">
              <a:lnSpc>
                <a:spcPct val="85000"/>
              </a:lnSpc>
              <a:spcAft>
                <a:spcPts val="0"/>
              </a:spcAft>
            </a:pPr>
            <a:r>
              <a:rPr lang="en-US" sz="2800" dirty="0"/>
              <a:t>Alice sends </a:t>
            </a:r>
            <a:r>
              <a:rPr lang="en-US" sz="2800" dirty="0">
                <a:latin typeface="Times-Roman" charset="0"/>
              </a:rPr>
              <a:t>IV,P</a:t>
            </a:r>
            <a:r>
              <a:rPr lang="en-US" sz="2800" baseline="-25000" dirty="0">
                <a:latin typeface="Times-Roman" charset="0"/>
              </a:rPr>
              <a:t>0</a:t>
            </a:r>
            <a:r>
              <a:rPr lang="en-US" sz="2800" dirty="0">
                <a:latin typeface="Times-Roman" charset="0"/>
              </a:rPr>
              <a:t>,P</a:t>
            </a:r>
            <a:r>
              <a:rPr lang="en-US" sz="2800" baseline="-25000" dirty="0">
                <a:latin typeface="Times-Roman" charset="0"/>
              </a:rPr>
              <a:t>1</a:t>
            </a:r>
            <a:r>
              <a:rPr lang="en-US" sz="2800" dirty="0">
                <a:latin typeface="Times-Roman" charset="0"/>
              </a:rPr>
              <a:t>,P</a:t>
            </a:r>
            <a:r>
              <a:rPr lang="en-US" sz="2800" baseline="-25000" dirty="0">
                <a:latin typeface="Times-Roman" charset="0"/>
              </a:rPr>
              <a:t>2</a:t>
            </a:r>
            <a:r>
              <a:rPr lang="en-US" sz="2800" dirty="0">
                <a:latin typeface="Times-Roman" charset="0"/>
              </a:rPr>
              <a:t>,P</a:t>
            </a:r>
            <a:r>
              <a:rPr lang="en-US" sz="2800" baseline="-25000" dirty="0">
                <a:latin typeface="Times-Roman" charset="0"/>
              </a:rPr>
              <a:t>3</a:t>
            </a:r>
            <a:r>
              <a:rPr lang="en-US" sz="2800" dirty="0">
                <a:latin typeface="Courier" charset="0"/>
              </a:rPr>
              <a:t> </a:t>
            </a:r>
            <a:r>
              <a:rPr lang="en-US" sz="2800" dirty="0"/>
              <a:t>and </a:t>
            </a:r>
            <a:r>
              <a:rPr lang="en-US" sz="2800" b="1" dirty="0">
                <a:solidFill>
                  <a:schemeClr val="accent2"/>
                </a:solidFill>
                <a:latin typeface="Times-Roman" charset="0"/>
              </a:rPr>
              <a:t>MAC</a:t>
            </a:r>
            <a:r>
              <a:rPr lang="en-US" sz="2800" dirty="0"/>
              <a:t> to Bob </a:t>
            </a:r>
          </a:p>
          <a:p>
            <a:pPr eaLnBrk="1" hangingPunct="1">
              <a:lnSpc>
                <a:spcPct val="85000"/>
              </a:lnSpc>
              <a:spcAft>
                <a:spcPts val="0"/>
              </a:spcAft>
            </a:pPr>
            <a:r>
              <a:rPr lang="en-US" sz="2800" dirty="0"/>
              <a:t>Suppose Trudy changes </a:t>
            </a:r>
            <a:r>
              <a:rPr lang="en-US" sz="2800" dirty="0">
                <a:latin typeface="Times-Roman" charset="0"/>
              </a:rPr>
              <a:t>P</a:t>
            </a:r>
            <a:r>
              <a:rPr lang="en-US" sz="2800" baseline="-25000" dirty="0">
                <a:latin typeface="Times-Roman" charset="0"/>
              </a:rPr>
              <a:t>1</a:t>
            </a:r>
            <a:r>
              <a:rPr lang="en-US" sz="2800" dirty="0"/>
              <a:t> to </a:t>
            </a:r>
            <a:r>
              <a:rPr lang="en-US" sz="2800" dirty="0">
                <a:latin typeface="Times-Roman" charset="0"/>
              </a:rPr>
              <a:t>X</a:t>
            </a:r>
            <a:r>
              <a:rPr lang="en-US" sz="2800" dirty="0"/>
              <a:t> </a:t>
            </a:r>
          </a:p>
          <a:p>
            <a:pPr eaLnBrk="1" hangingPunct="1">
              <a:lnSpc>
                <a:spcPct val="85000"/>
              </a:lnSpc>
              <a:spcAft>
                <a:spcPts val="0"/>
              </a:spcAft>
            </a:pPr>
            <a:r>
              <a:rPr lang="en-US" sz="2800" dirty="0"/>
              <a:t>Bob computes</a:t>
            </a:r>
          </a:p>
          <a:p>
            <a:pPr eaLnBrk="1" hangingPunct="1">
              <a:lnSpc>
                <a:spcPct val="90000"/>
              </a:lnSpc>
              <a:spcAft>
                <a:spcPts val="0"/>
              </a:spcAft>
              <a:buFont typeface="Wingdings" charset="2"/>
              <a:buNone/>
            </a:pPr>
            <a:r>
              <a:rPr lang="en-US" sz="2400" b="1" dirty="0">
                <a:solidFill>
                  <a:schemeClr val="accent2"/>
                </a:solidFill>
                <a:latin typeface="Times-Roman" charset="0"/>
              </a:rPr>
              <a:t>	C</a:t>
            </a:r>
            <a:r>
              <a:rPr lang="en-US" sz="2400" b="1" baseline="-25000" dirty="0">
                <a:solidFill>
                  <a:schemeClr val="accent2"/>
                </a:solidFill>
                <a:latin typeface="Times-Roman" charset="0"/>
              </a:rPr>
              <a:t>0</a:t>
            </a:r>
            <a:r>
              <a:rPr lang="en-US" sz="2400" baseline="-25000" dirty="0">
                <a:latin typeface="Times-Roman" charset="0"/>
              </a:rPr>
              <a:t> </a:t>
            </a:r>
            <a:r>
              <a:rPr lang="en-US" sz="2400" dirty="0">
                <a:latin typeface="Times-Roman" charset="0"/>
              </a:rPr>
              <a:t>= E(IV</a:t>
            </a:r>
            <a:r>
              <a:rPr lang="en-US" sz="2400" dirty="0">
                <a:latin typeface="Times-Roman" charset="0"/>
                <a:sym typeface="Symbol" charset="2"/>
              </a:rPr>
              <a:t></a:t>
            </a:r>
            <a:r>
              <a:rPr lang="en-US" sz="2400" dirty="0">
                <a:latin typeface="Times-Roman" charset="0"/>
              </a:rPr>
              <a:t>P</a:t>
            </a:r>
            <a:r>
              <a:rPr lang="en-US" sz="2400" baseline="-25000" dirty="0">
                <a:latin typeface="Times-Roman" charset="0"/>
              </a:rPr>
              <a:t>0</a:t>
            </a:r>
            <a:r>
              <a:rPr lang="en-US" sz="2400" dirty="0">
                <a:latin typeface="Times-Roman" charset="0"/>
              </a:rPr>
              <a:t>,K), </a:t>
            </a:r>
            <a:r>
              <a:rPr lang="en-US" sz="2400" b="1" i="1" dirty="0">
                <a:solidFill>
                  <a:srgbClr val="FF0000"/>
                </a:solidFill>
                <a:latin typeface="Times-Roman" charset="0"/>
              </a:rPr>
              <a:t>C</a:t>
            </a:r>
            <a:r>
              <a:rPr lang="en-US" sz="2400" b="1" i="1" baseline="-25000" dirty="0">
                <a:solidFill>
                  <a:srgbClr val="FF0000"/>
                </a:solidFill>
                <a:latin typeface="Times-Roman" charset="0"/>
              </a:rPr>
              <a:t>1</a:t>
            </a:r>
            <a:r>
              <a:rPr lang="en-US" sz="2400" baseline="-25000" dirty="0">
                <a:latin typeface="Times-Roman" charset="0"/>
              </a:rPr>
              <a:t> </a:t>
            </a:r>
            <a:r>
              <a:rPr lang="en-US" sz="2400" dirty="0">
                <a:latin typeface="Times-Roman" charset="0"/>
              </a:rPr>
              <a:t>= E(</a:t>
            </a:r>
            <a:r>
              <a:rPr lang="en-US" sz="2400" b="1" dirty="0">
                <a:solidFill>
                  <a:schemeClr val="accent2"/>
                </a:solidFill>
                <a:latin typeface="Times-Roman" charset="0"/>
              </a:rPr>
              <a:t>C</a:t>
            </a:r>
            <a:r>
              <a:rPr lang="en-US" sz="2400" b="1" baseline="-25000" dirty="0">
                <a:solidFill>
                  <a:schemeClr val="accent2"/>
                </a:solidFill>
                <a:latin typeface="Times-Roman" charset="0"/>
              </a:rPr>
              <a:t>0</a:t>
            </a:r>
            <a:r>
              <a:rPr lang="en-US" sz="2400" dirty="0">
                <a:latin typeface="Times-Roman" charset="0"/>
                <a:sym typeface="Symbol" charset="2"/>
              </a:rPr>
              <a:t>X</a:t>
            </a:r>
            <a:r>
              <a:rPr lang="en-US" sz="2400" dirty="0">
                <a:latin typeface="Times-Roman" charset="0"/>
              </a:rPr>
              <a:t>,K),</a:t>
            </a:r>
          </a:p>
          <a:p>
            <a:pPr eaLnBrk="1" hangingPunct="1">
              <a:lnSpc>
                <a:spcPct val="90000"/>
              </a:lnSpc>
              <a:spcAft>
                <a:spcPts val="0"/>
              </a:spcAft>
              <a:buFont typeface="Wingdings" charset="2"/>
              <a:buNone/>
            </a:pPr>
            <a:r>
              <a:rPr lang="en-US" sz="2400" b="1" dirty="0">
                <a:solidFill>
                  <a:srgbClr val="FF0000"/>
                </a:solidFill>
                <a:latin typeface="Times-Roman" charset="0"/>
              </a:rPr>
              <a:t>	</a:t>
            </a:r>
            <a:r>
              <a:rPr lang="en-US" sz="2400" b="1" i="1" dirty="0">
                <a:solidFill>
                  <a:srgbClr val="FF0000"/>
                </a:solidFill>
                <a:latin typeface="Times-Roman" charset="0"/>
              </a:rPr>
              <a:t>C</a:t>
            </a:r>
            <a:r>
              <a:rPr lang="en-US" sz="2400" b="1" i="1" baseline="-25000" dirty="0">
                <a:solidFill>
                  <a:srgbClr val="FF0000"/>
                </a:solidFill>
                <a:latin typeface="Times-Roman" charset="0"/>
              </a:rPr>
              <a:t>2</a:t>
            </a:r>
            <a:r>
              <a:rPr lang="en-US" sz="2400" baseline="-25000" dirty="0">
                <a:latin typeface="Times-Roman" charset="0"/>
              </a:rPr>
              <a:t> </a:t>
            </a:r>
            <a:r>
              <a:rPr lang="en-US" sz="2400" dirty="0">
                <a:latin typeface="Times-Roman" charset="0"/>
              </a:rPr>
              <a:t>= E(</a:t>
            </a:r>
            <a:r>
              <a:rPr lang="en-US" sz="2400" b="1" i="1" dirty="0">
                <a:solidFill>
                  <a:srgbClr val="FF0000"/>
                </a:solidFill>
                <a:latin typeface="Times-Roman" charset="0"/>
              </a:rPr>
              <a:t>C</a:t>
            </a:r>
            <a:r>
              <a:rPr lang="en-US" sz="2400" b="1" i="1" baseline="-25000" dirty="0">
                <a:solidFill>
                  <a:srgbClr val="FF0000"/>
                </a:solidFill>
                <a:latin typeface="Times-Roman" charset="0"/>
              </a:rPr>
              <a:t>1</a:t>
            </a:r>
            <a:r>
              <a:rPr lang="en-US" sz="2400" dirty="0">
                <a:latin typeface="Times-Roman" charset="0"/>
                <a:sym typeface="Symbol" charset="2"/>
              </a:rPr>
              <a:t></a:t>
            </a:r>
            <a:r>
              <a:rPr lang="en-US" sz="2400" dirty="0">
                <a:latin typeface="Times-Roman" charset="0"/>
              </a:rPr>
              <a:t>P</a:t>
            </a:r>
            <a:r>
              <a:rPr lang="en-US" sz="2400" baseline="-25000" dirty="0">
                <a:latin typeface="Times-Roman" charset="0"/>
              </a:rPr>
              <a:t>2</a:t>
            </a:r>
            <a:r>
              <a:rPr lang="en-US" sz="2400" dirty="0">
                <a:latin typeface="Times-Roman" charset="0"/>
              </a:rPr>
              <a:t>,K), </a:t>
            </a:r>
            <a:r>
              <a:rPr lang="en-US" sz="2400" b="1" i="1" dirty="0">
                <a:solidFill>
                  <a:srgbClr val="FF0000"/>
                </a:solidFill>
                <a:latin typeface="Times-Roman" charset="0"/>
              </a:rPr>
              <a:t>C</a:t>
            </a:r>
            <a:r>
              <a:rPr lang="en-US" sz="2400" b="1" i="1" baseline="-25000" dirty="0">
                <a:solidFill>
                  <a:srgbClr val="FF0000"/>
                </a:solidFill>
                <a:latin typeface="Times-Roman" charset="0"/>
              </a:rPr>
              <a:t>3</a:t>
            </a:r>
            <a:r>
              <a:rPr lang="en-US" sz="2400" baseline="-25000" dirty="0">
                <a:latin typeface="Times-Roman" charset="0"/>
              </a:rPr>
              <a:t> </a:t>
            </a:r>
            <a:r>
              <a:rPr lang="en-US" sz="2400" dirty="0">
                <a:latin typeface="Times-Roman" charset="0"/>
              </a:rPr>
              <a:t>= E(</a:t>
            </a:r>
            <a:r>
              <a:rPr lang="en-US" sz="2400" b="1" i="1" dirty="0">
                <a:solidFill>
                  <a:srgbClr val="FF0000"/>
                </a:solidFill>
                <a:latin typeface="Times-Roman" charset="0"/>
              </a:rPr>
              <a:t>C</a:t>
            </a:r>
            <a:r>
              <a:rPr lang="en-US" sz="2400" b="1" i="1" baseline="-25000" dirty="0">
                <a:solidFill>
                  <a:srgbClr val="FF0000"/>
                </a:solidFill>
                <a:latin typeface="Times-Roman" charset="0"/>
              </a:rPr>
              <a:t>2</a:t>
            </a:r>
            <a:r>
              <a:rPr lang="en-US" sz="2400" dirty="0">
                <a:latin typeface="Times-Roman" charset="0"/>
                <a:sym typeface="Symbol" charset="2"/>
              </a:rPr>
              <a:t></a:t>
            </a:r>
            <a:r>
              <a:rPr lang="en-US" sz="2400" dirty="0">
                <a:latin typeface="Times-Roman" charset="0"/>
              </a:rPr>
              <a:t>P</a:t>
            </a:r>
            <a:r>
              <a:rPr lang="en-US" sz="2400" baseline="-25000" dirty="0">
                <a:latin typeface="Times-Roman" charset="0"/>
              </a:rPr>
              <a:t>3</a:t>
            </a:r>
            <a:r>
              <a:rPr lang="en-US" sz="2400" dirty="0">
                <a:latin typeface="Times-Roman" charset="0"/>
              </a:rPr>
              <a:t>,K) = </a:t>
            </a:r>
            <a:r>
              <a:rPr lang="en-US" sz="2400" b="1" i="1" dirty="0">
                <a:solidFill>
                  <a:srgbClr val="FF0000"/>
                </a:solidFill>
                <a:latin typeface="Times-Roman" charset="0"/>
              </a:rPr>
              <a:t>MAC</a:t>
            </a:r>
            <a:r>
              <a:rPr lang="en-US" sz="2400" dirty="0">
                <a:latin typeface="Times-Roman" charset="0"/>
              </a:rPr>
              <a:t> </a:t>
            </a:r>
            <a:r>
              <a:rPr lang="en-US" sz="2400" dirty="0" err="1">
                <a:latin typeface="Times-Roman" charset="0"/>
                <a:sym typeface="Symbol" charset="2"/>
              </a:rPr>
              <a:t></a:t>
            </a:r>
            <a:r>
              <a:rPr lang="en-US" sz="2400" dirty="0">
                <a:latin typeface="Times-Roman" charset="0"/>
                <a:sym typeface="Symbol" charset="2"/>
              </a:rPr>
              <a:t> </a:t>
            </a:r>
            <a:r>
              <a:rPr lang="en-US" sz="2400" b="1" dirty="0">
                <a:solidFill>
                  <a:schemeClr val="accent2"/>
                </a:solidFill>
                <a:latin typeface="Times-Roman" charset="0"/>
                <a:sym typeface="Symbol" charset="2"/>
              </a:rPr>
              <a:t>MAC</a:t>
            </a:r>
            <a:endParaRPr lang="en-US" dirty="0">
              <a:latin typeface="Times-Roman" charset="0"/>
            </a:endParaRPr>
          </a:p>
          <a:p>
            <a:pPr eaLnBrk="1" hangingPunct="1">
              <a:lnSpc>
                <a:spcPct val="85000"/>
              </a:lnSpc>
              <a:spcAft>
                <a:spcPts val="0"/>
              </a:spcAft>
            </a:pPr>
            <a:r>
              <a:rPr lang="en-US" sz="2800" dirty="0"/>
              <a:t>That is, error </a:t>
            </a:r>
            <a:r>
              <a:rPr lang="en-US" sz="2800" u="sng" dirty="0"/>
              <a:t>propagates</a:t>
            </a:r>
            <a:r>
              <a:rPr lang="en-US" sz="2800" dirty="0"/>
              <a:t> into </a:t>
            </a:r>
            <a:r>
              <a:rPr lang="en-US" sz="2800" b="1" dirty="0">
                <a:latin typeface="Times-Roman" charset="0"/>
              </a:rPr>
              <a:t>MAC</a:t>
            </a:r>
            <a:endParaRPr lang="en-US" sz="2800" dirty="0"/>
          </a:p>
          <a:p>
            <a:pPr eaLnBrk="1" hangingPunct="1">
              <a:lnSpc>
                <a:spcPct val="85000"/>
              </a:lnSpc>
              <a:spcAft>
                <a:spcPts val="0"/>
              </a:spcAft>
            </a:pPr>
            <a:r>
              <a:rPr lang="en-US" sz="2800" dirty="0"/>
              <a:t>Trudy can’t make </a:t>
            </a:r>
            <a:r>
              <a:rPr lang="en-US" sz="2800" b="1" i="1" dirty="0">
                <a:solidFill>
                  <a:srgbClr val="FF0000"/>
                </a:solidFill>
                <a:latin typeface="Times-Roman" charset="0"/>
              </a:rPr>
              <a:t>MAC</a:t>
            </a:r>
            <a:r>
              <a:rPr lang="en-US" sz="2800" dirty="0"/>
              <a:t> </a:t>
            </a:r>
            <a:r>
              <a:rPr lang="en-US" sz="2800" dirty="0">
                <a:latin typeface="Times-Roman" charset="0"/>
              </a:rPr>
              <a:t>== </a:t>
            </a:r>
            <a:r>
              <a:rPr lang="en-US" sz="2800" b="1" dirty="0">
                <a:solidFill>
                  <a:schemeClr val="accent2"/>
                </a:solidFill>
                <a:latin typeface="Times-Roman" charset="0"/>
              </a:rPr>
              <a:t>MAC</a:t>
            </a:r>
            <a:r>
              <a:rPr lang="en-US" sz="2800" dirty="0"/>
              <a:t> without </a:t>
            </a:r>
            <a:r>
              <a:rPr lang="en-US" sz="2800" dirty="0">
                <a:latin typeface="Times-Roman" charset="0"/>
              </a:rPr>
              <a:t>K</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01763">
                                            <p:txEl>
                                              <p:pRg st="0" end="0"/>
                                            </p:txEl>
                                          </p:spTgt>
                                        </p:tgtEl>
                                        <p:attrNameLst>
                                          <p:attrName>style.visibility</p:attrName>
                                        </p:attrNameLst>
                                      </p:cBhvr>
                                      <p:to>
                                        <p:strVal val="visible"/>
                                      </p:to>
                                    </p:set>
                                    <p:animEffect transition="in" filter="box(out)">
                                      <p:cBhvr>
                                        <p:cTn id="7" dur="500"/>
                                        <p:tgtEl>
                                          <p:spTgt spid="50176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01763">
                                            <p:txEl>
                                              <p:pRg st="1" end="1"/>
                                            </p:txEl>
                                          </p:spTgt>
                                        </p:tgtEl>
                                        <p:attrNameLst>
                                          <p:attrName>style.visibility</p:attrName>
                                        </p:attrNameLst>
                                      </p:cBhvr>
                                      <p:to>
                                        <p:strVal val="visible"/>
                                      </p:to>
                                    </p:set>
                                    <p:animEffect transition="in" filter="box(out)">
                                      <p:cBhvr>
                                        <p:cTn id="12" dur="500"/>
                                        <p:tgtEl>
                                          <p:spTgt spid="501763">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501763">
                                            <p:txEl>
                                              <p:pRg st="2" end="2"/>
                                            </p:txEl>
                                          </p:spTgt>
                                        </p:tgtEl>
                                        <p:attrNameLst>
                                          <p:attrName>style.visibility</p:attrName>
                                        </p:attrNameLst>
                                      </p:cBhvr>
                                      <p:to>
                                        <p:strVal val="visible"/>
                                      </p:to>
                                    </p:set>
                                    <p:animEffect transition="in" filter="box(out)">
                                      <p:cBhvr>
                                        <p:cTn id="17" dur="500"/>
                                        <p:tgtEl>
                                          <p:spTgt spid="501763">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501763">
                                            <p:txEl>
                                              <p:pRg st="3" end="3"/>
                                            </p:txEl>
                                          </p:spTgt>
                                        </p:tgtEl>
                                        <p:attrNameLst>
                                          <p:attrName>style.visibility</p:attrName>
                                        </p:attrNameLst>
                                      </p:cBhvr>
                                      <p:to>
                                        <p:strVal val="visible"/>
                                      </p:to>
                                    </p:set>
                                    <p:animEffect transition="in" filter="box(out)">
                                      <p:cBhvr>
                                        <p:cTn id="22" dur="500"/>
                                        <p:tgtEl>
                                          <p:spTgt spid="501763">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501763">
                                            <p:txEl>
                                              <p:pRg st="4" end="4"/>
                                            </p:txEl>
                                          </p:spTgt>
                                        </p:tgtEl>
                                        <p:attrNameLst>
                                          <p:attrName>style.visibility</p:attrName>
                                        </p:attrNameLst>
                                      </p:cBhvr>
                                      <p:to>
                                        <p:strVal val="visible"/>
                                      </p:to>
                                    </p:set>
                                    <p:animEffect transition="in" filter="box(out)">
                                      <p:cBhvr>
                                        <p:cTn id="27" dur="500"/>
                                        <p:tgtEl>
                                          <p:spTgt spid="501763">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501763">
                                            <p:txEl>
                                              <p:pRg st="5" end="5"/>
                                            </p:txEl>
                                          </p:spTgt>
                                        </p:tgtEl>
                                        <p:attrNameLst>
                                          <p:attrName>style.visibility</p:attrName>
                                        </p:attrNameLst>
                                      </p:cBhvr>
                                      <p:to>
                                        <p:strVal val="visible"/>
                                      </p:to>
                                    </p:set>
                                    <p:animEffect transition="in" filter="box(out)">
                                      <p:cBhvr>
                                        <p:cTn id="32" dur="500"/>
                                        <p:tgtEl>
                                          <p:spTgt spid="501763">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501763">
                                            <p:txEl>
                                              <p:pRg st="6" end="6"/>
                                            </p:txEl>
                                          </p:spTgt>
                                        </p:tgtEl>
                                        <p:attrNameLst>
                                          <p:attrName>style.visibility</p:attrName>
                                        </p:attrNameLst>
                                      </p:cBhvr>
                                      <p:to>
                                        <p:strVal val="visible"/>
                                      </p:to>
                                    </p:set>
                                    <p:animEffect transition="in" filter="box(out)">
                                      <p:cBhvr>
                                        <p:cTn id="37" dur="500"/>
                                        <p:tgtEl>
                                          <p:spTgt spid="501763">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501763">
                                            <p:txEl>
                                              <p:pRg st="7" end="7"/>
                                            </p:txEl>
                                          </p:spTgt>
                                        </p:tgtEl>
                                        <p:attrNameLst>
                                          <p:attrName>style.visibility</p:attrName>
                                        </p:attrNameLst>
                                      </p:cBhvr>
                                      <p:to>
                                        <p:strVal val="visible"/>
                                      </p:to>
                                    </p:set>
                                    <p:animEffect transition="in" filter="box(out)">
                                      <p:cBhvr>
                                        <p:cTn id="42" dur="500"/>
                                        <p:tgtEl>
                                          <p:spTgt spid="501763">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501763">
                                            <p:txEl>
                                              <p:pRg st="8" end="8"/>
                                            </p:txEl>
                                          </p:spTgt>
                                        </p:tgtEl>
                                        <p:attrNameLst>
                                          <p:attrName>style.visibility</p:attrName>
                                        </p:attrNameLst>
                                      </p:cBhvr>
                                      <p:to>
                                        <p:strVal val="visible"/>
                                      </p:to>
                                    </p:set>
                                    <p:animEffect transition="in" filter="box(out)">
                                      <p:cBhvr>
                                        <p:cTn id="47" dur="500"/>
                                        <p:tgtEl>
                                          <p:spTgt spid="501763">
                                            <p:txEl>
                                              <p:pRg st="8" end="8"/>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2" name="Camera"/>
                                        </p:tgtEl>
                                      </p:cMediaNode>
                                    </p:audio>
                                  </p:sub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501763">
                                            <p:txEl>
                                              <p:pRg st="9" end="9"/>
                                            </p:txEl>
                                          </p:spTgt>
                                        </p:tgtEl>
                                        <p:attrNameLst>
                                          <p:attrName>style.visibility</p:attrName>
                                        </p:attrNameLst>
                                      </p:cBhvr>
                                      <p:to>
                                        <p:strVal val="visible"/>
                                      </p:to>
                                    </p:set>
                                    <p:animEffect transition="in" filter="box(out)">
                                      <p:cBhvr>
                                        <p:cTn id="52" dur="500"/>
                                        <p:tgtEl>
                                          <p:spTgt spid="501763">
                                            <p:txEl>
                                              <p:pRg st="9" end="9"/>
                                            </p:txEl>
                                          </p:spTgt>
                                        </p:tgtEl>
                                      </p:cBhvr>
                                    </p:animEffect>
                                  </p:childTnLst>
                                  <p:subTnLst>
                                    <p:audio>
                                      <p:cMediaNode>
                                        <p:cTn display="0" masterRel="sameClick">
                                          <p:stCondLst>
                                            <p:cond evt="begin" delay="0">
                                              <p:tn val="50"/>
                                            </p:cond>
                                          </p:stCondLst>
                                          <p:endCondLst>
                                            <p:cond evt="onStopAudio" delay="0">
                                              <p:tgtEl>
                                                <p:sldTgt/>
                                              </p:tgtEl>
                                            </p:cond>
                                          </p:endCondLst>
                                        </p:cTn>
                                        <p:tgtEl>
                                          <p:sndTgt r:embed="rId2" name="Camera"/>
                                        </p:tgtEl>
                                      </p:cMediaNode>
                                    </p:audio>
                                  </p:subTnLst>
                                </p:cTn>
                              </p:par>
                            </p:childTnLst>
                          </p:cTn>
                        </p:par>
                      </p:childTnLst>
                    </p:cTn>
                  </p:par>
                  <p:par>
                    <p:cTn id="53" fill="hold">
                      <p:stCondLst>
                        <p:cond delay="indefinite"/>
                      </p:stCondLst>
                      <p:childTnLst>
                        <p:par>
                          <p:cTn id="54" fill="hold">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501763">
                                            <p:txEl>
                                              <p:pRg st="10" end="10"/>
                                            </p:txEl>
                                          </p:spTgt>
                                        </p:tgtEl>
                                        <p:attrNameLst>
                                          <p:attrName>style.visibility</p:attrName>
                                        </p:attrNameLst>
                                      </p:cBhvr>
                                      <p:to>
                                        <p:strVal val="visible"/>
                                      </p:to>
                                    </p:set>
                                    <p:animEffect transition="in" filter="box(out)">
                                      <p:cBhvr>
                                        <p:cTn id="57" dur="500"/>
                                        <p:tgtEl>
                                          <p:spTgt spid="501763">
                                            <p:txEl>
                                              <p:pRg st="10" end="10"/>
                                            </p:txEl>
                                          </p:spTgt>
                                        </p:tgtEl>
                                      </p:cBhvr>
                                    </p:animEffect>
                                  </p:childTnLst>
                                  <p:subTnLst>
                                    <p:audio>
                                      <p:cMediaNode>
                                        <p:cTn display="0" masterRel="sameClick">
                                          <p:stCondLst>
                                            <p:cond evt="begin" delay="0">
                                              <p:tn val="55"/>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63" grpId="0" build="p"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9E34E1BA-7111-9A42-841D-3B88E95FF0DF}" type="slidenum">
              <a:rPr lang="en-US" smtClean="0">
                <a:latin typeface="Times New Roman" charset="0"/>
              </a:rPr>
              <a:pPr/>
              <a:t>102</a:t>
            </a:fld>
            <a:endParaRPr lang="en-US">
              <a:latin typeface="Times New Roman" charset="0"/>
            </a:endParaRPr>
          </a:p>
        </p:txBody>
      </p:sp>
      <p:sp>
        <p:nvSpPr>
          <p:cNvPr id="116739" name="Rectangle 2"/>
          <p:cNvSpPr>
            <a:spLocks noGrp="1" noChangeArrowheads="1"/>
          </p:cNvSpPr>
          <p:nvPr>
            <p:ph type="title"/>
          </p:nvPr>
        </p:nvSpPr>
        <p:spPr>
          <a:xfrm>
            <a:off x="685800" y="457200"/>
            <a:ext cx="7772400" cy="1143000"/>
          </a:xfrm>
        </p:spPr>
        <p:txBody>
          <a:bodyPr/>
          <a:lstStyle/>
          <a:p>
            <a:pPr eaLnBrk="1" hangingPunct="1"/>
            <a:r>
              <a:rPr lang="en-US"/>
              <a:t>Confidentiality and Integrity</a:t>
            </a:r>
          </a:p>
        </p:txBody>
      </p:sp>
      <p:sp>
        <p:nvSpPr>
          <p:cNvPr id="116740" name="Rectangle 3"/>
          <p:cNvSpPr>
            <a:spLocks noGrp="1" noChangeArrowheads="1"/>
          </p:cNvSpPr>
          <p:nvPr>
            <p:ph type="body" idx="1"/>
          </p:nvPr>
        </p:nvSpPr>
        <p:spPr>
          <a:xfrm>
            <a:off x="685800" y="1752600"/>
            <a:ext cx="8001000" cy="4343400"/>
          </a:xfrm>
        </p:spPr>
        <p:txBody>
          <a:bodyPr/>
          <a:lstStyle/>
          <a:p>
            <a:pPr eaLnBrk="1" hangingPunct="1">
              <a:lnSpc>
                <a:spcPct val="90000"/>
              </a:lnSpc>
            </a:pPr>
            <a:r>
              <a:rPr lang="en-US" sz="2800" dirty="0"/>
              <a:t>Encrypt with one key, </a:t>
            </a:r>
            <a:r>
              <a:rPr lang="en-US" sz="2800" dirty="0">
                <a:latin typeface="Times-Roman" charset="0"/>
              </a:rPr>
              <a:t>MAC</a:t>
            </a:r>
            <a:r>
              <a:rPr lang="en-US" sz="2800" dirty="0"/>
              <a:t> with another key </a:t>
            </a:r>
          </a:p>
          <a:p>
            <a:pPr eaLnBrk="1" hangingPunct="1">
              <a:lnSpc>
                <a:spcPct val="90000"/>
              </a:lnSpc>
            </a:pPr>
            <a:r>
              <a:rPr lang="en-US" sz="2800" dirty="0"/>
              <a:t>Why not use the same key?</a:t>
            </a:r>
          </a:p>
          <a:p>
            <a:pPr lvl="1" eaLnBrk="1" hangingPunct="1">
              <a:lnSpc>
                <a:spcPct val="90000"/>
              </a:lnSpc>
            </a:pPr>
            <a:r>
              <a:rPr lang="en-US" sz="2400" dirty="0"/>
              <a:t>Send last encrypted block (</a:t>
            </a:r>
            <a:r>
              <a:rPr lang="en-US" sz="2400" dirty="0">
                <a:latin typeface="Times-Roman" charset="0"/>
              </a:rPr>
              <a:t>MAC</a:t>
            </a:r>
            <a:r>
              <a:rPr lang="en-US" sz="2400" dirty="0"/>
              <a:t>) twice? </a:t>
            </a:r>
          </a:p>
          <a:p>
            <a:pPr lvl="1" eaLnBrk="1" hangingPunct="1">
              <a:lnSpc>
                <a:spcPct val="90000"/>
              </a:lnSpc>
            </a:pPr>
            <a:r>
              <a:rPr lang="en-US" sz="2400" dirty="0"/>
              <a:t>This cannot add any security!</a:t>
            </a:r>
          </a:p>
          <a:p>
            <a:pPr eaLnBrk="1" hangingPunct="1">
              <a:lnSpc>
                <a:spcPct val="90000"/>
              </a:lnSpc>
            </a:pPr>
            <a:r>
              <a:rPr lang="en-US" sz="2800" dirty="0"/>
              <a:t>Using different keys to encrypt and compute </a:t>
            </a:r>
            <a:r>
              <a:rPr lang="en-US" sz="2800" dirty="0">
                <a:latin typeface="Times-Roman" charset="0"/>
              </a:rPr>
              <a:t>MAC</a:t>
            </a:r>
            <a:r>
              <a:rPr lang="en-US" sz="2800" dirty="0"/>
              <a:t> works, even if keys are related</a:t>
            </a:r>
          </a:p>
          <a:p>
            <a:pPr lvl="1" eaLnBrk="1" hangingPunct="1">
              <a:lnSpc>
                <a:spcPct val="90000"/>
              </a:lnSpc>
            </a:pPr>
            <a:r>
              <a:rPr lang="en-US" sz="2400" dirty="0"/>
              <a:t>But, twice as much work as encryption alone</a:t>
            </a:r>
          </a:p>
          <a:p>
            <a:pPr lvl="1" eaLnBrk="1" hangingPunct="1">
              <a:lnSpc>
                <a:spcPct val="90000"/>
              </a:lnSpc>
            </a:pPr>
            <a:r>
              <a:rPr lang="en-US" sz="2400" dirty="0"/>
              <a:t>Can do a little better </a:t>
            </a:r>
            <a:r>
              <a:rPr lang="en-US" sz="2400" dirty="0" err="1">
                <a:sym typeface="Symbol" charset="2"/>
              </a:rPr>
              <a:t></a:t>
            </a:r>
            <a:r>
              <a:rPr lang="en-US" sz="2400" dirty="0">
                <a:sym typeface="Symbol" charset="2"/>
              </a:rPr>
              <a:t> </a:t>
            </a:r>
            <a:r>
              <a:rPr lang="en-US" sz="2400" dirty="0"/>
              <a:t>about 1.5 “encryptions”</a:t>
            </a:r>
          </a:p>
          <a:p>
            <a:pPr eaLnBrk="1" hangingPunct="1">
              <a:lnSpc>
                <a:spcPct val="90000"/>
              </a:lnSpc>
            </a:pPr>
            <a:r>
              <a:rPr lang="en-US" sz="2800" dirty="0"/>
              <a:t>Confidentiality and integrity with same work as one encryption is a research topic</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89E339F1-B8D8-7641-98F4-B8464BF3DB8F}" type="slidenum">
              <a:rPr lang="en-US" smtClean="0">
                <a:latin typeface="Times New Roman" charset="0"/>
              </a:rPr>
              <a:pPr/>
              <a:t>103</a:t>
            </a:fld>
            <a:endParaRPr lang="en-US">
              <a:latin typeface="Times New Roman" charset="0"/>
            </a:endParaRPr>
          </a:p>
        </p:txBody>
      </p:sp>
      <p:sp>
        <p:nvSpPr>
          <p:cNvPr id="117763" name="Rectangle 2"/>
          <p:cNvSpPr>
            <a:spLocks noGrp="1" noChangeArrowheads="1"/>
          </p:cNvSpPr>
          <p:nvPr>
            <p:ph type="title"/>
          </p:nvPr>
        </p:nvSpPr>
        <p:spPr/>
        <p:txBody>
          <a:bodyPr/>
          <a:lstStyle/>
          <a:p>
            <a:pPr eaLnBrk="1" hangingPunct="1"/>
            <a:r>
              <a:rPr lang="en-US"/>
              <a:t>Uses for Symmetric Crypto</a:t>
            </a:r>
          </a:p>
        </p:txBody>
      </p:sp>
      <p:sp>
        <p:nvSpPr>
          <p:cNvPr id="117764" name="Rectangle 3"/>
          <p:cNvSpPr>
            <a:spLocks noGrp="1" noChangeArrowheads="1"/>
          </p:cNvSpPr>
          <p:nvPr>
            <p:ph type="body" idx="1"/>
          </p:nvPr>
        </p:nvSpPr>
        <p:spPr/>
        <p:txBody>
          <a:bodyPr/>
          <a:lstStyle/>
          <a:p>
            <a:pPr eaLnBrk="1" hangingPunct="1">
              <a:lnSpc>
                <a:spcPct val="90000"/>
              </a:lnSpc>
              <a:spcAft>
                <a:spcPts val="600"/>
              </a:spcAft>
            </a:pPr>
            <a:r>
              <a:rPr lang="en-US" dirty="0"/>
              <a:t>Confidentiality</a:t>
            </a:r>
          </a:p>
          <a:p>
            <a:pPr lvl="1" eaLnBrk="1" hangingPunct="1">
              <a:lnSpc>
                <a:spcPct val="90000"/>
              </a:lnSpc>
              <a:spcAft>
                <a:spcPts val="600"/>
              </a:spcAft>
            </a:pPr>
            <a:r>
              <a:rPr lang="en-US" dirty="0"/>
              <a:t>Transmitting data over insecure channel</a:t>
            </a:r>
          </a:p>
          <a:p>
            <a:pPr lvl="1" eaLnBrk="1" hangingPunct="1">
              <a:lnSpc>
                <a:spcPct val="90000"/>
              </a:lnSpc>
              <a:spcAft>
                <a:spcPts val="600"/>
              </a:spcAft>
            </a:pPr>
            <a:r>
              <a:rPr lang="en-US" dirty="0"/>
              <a:t>Secure storage on insecure media</a:t>
            </a:r>
          </a:p>
          <a:p>
            <a:pPr eaLnBrk="1" hangingPunct="1">
              <a:lnSpc>
                <a:spcPct val="90000"/>
              </a:lnSpc>
              <a:spcAft>
                <a:spcPts val="600"/>
              </a:spcAft>
            </a:pPr>
            <a:r>
              <a:rPr lang="en-US" dirty="0"/>
              <a:t>Integrity (</a:t>
            </a:r>
            <a:r>
              <a:rPr lang="en-US" dirty="0">
                <a:latin typeface="Times-Roman" charset="0"/>
              </a:rPr>
              <a:t>MAC</a:t>
            </a:r>
            <a:r>
              <a:rPr lang="en-US" dirty="0"/>
              <a:t>)</a:t>
            </a:r>
          </a:p>
          <a:p>
            <a:pPr eaLnBrk="1" hangingPunct="1">
              <a:lnSpc>
                <a:spcPct val="90000"/>
              </a:lnSpc>
              <a:spcAft>
                <a:spcPts val="600"/>
              </a:spcAft>
            </a:pPr>
            <a:r>
              <a:rPr lang="en-US" dirty="0"/>
              <a:t>Authentication protocols (later…)</a:t>
            </a:r>
          </a:p>
          <a:p>
            <a:pPr eaLnBrk="1" hangingPunct="1">
              <a:lnSpc>
                <a:spcPct val="90000"/>
              </a:lnSpc>
              <a:spcAft>
                <a:spcPts val="600"/>
              </a:spcAft>
            </a:pPr>
            <a:r>
              <a:rPr lang="en-US" dirty="0"/>
              <a:t>Anything you can do with a hash function (upcoming chapter…)</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57F1062F-6AF6-0C4A-BF6F-7F3C3D741567}" type="slidenum">
              <a:rPr lang="en-US" smtClean="0">
                <a:latin typeface="Times New Roman" charset="0"/>
              </a:rPr>
              <a:pPr/>
              <a:t>104</a:t>
            </a:fld>
            <a:endParaRPr lang="en-US">
              <a:latin typeface="Times New Roman" charset="0"/>
            </a:endParaRPr>
          </a:p>
        </p:txBody>
      </p:sp>
      <p:sp>
        <p:nvSpPr>
          <p:cNvPr id="118787" name="Rectangle 2"/>
          <p:cNvSpPr>
            <a:spLocks noGrp="1" noChangeArrowheads="1"/>
          </p:cNvSpPr>
          <p:nvPr>
            <p:ph type="title"/>
          </p:nvPr>
        </p:nvSpPr>
        <p:spPr>
          <a:xfrm>
            <a:off x="685800" y="609600"/>
            <a:ext cx="7772400" cy="1981200"/>
          </a:xfrm>
        </p:spPr>
        <p:txBody>
          <a:bodyPr/>
          <a:lstStyle/>
          <a:p>
            <a:pPr eaLnBrk="1" hangingPunct="1"/>
            <a:r>
              <a:rPr lang="en-US"/>
              <a:t>Chapter 4:</a:t>
            </a:r>
            <a:br>
              <a:rPr lang="en-US"/>
            </a:br>
            <a:r>
              <a:rPr lang="en-US"/>
              <a:t>Public Key Cryptography</a:t>
            </a:r>
          </a:p>
        </p:txBody>
      </p:sp>
      <p:sp>
        <p:nvSpPr>
          <p:cNvPr id="118788" name="TextBox 3"/>
          <p:cNvSpPr txBox="1">
            <a:spLocks noChangeArrowheads="1"/>
          </p:cNvSpPr>
          <p:nvPr/>
        </p:nvSpPr>
        <p:spPr bwMode="auto">
          <a:xfrm>
            <a:off x="887413" y="3200400"/>
            <a:ext cx="7265987" cy="830263"/>
          </a:xfrm>
          <a:prstGeom prst="rect">
            <a:avLst/>
          </a:prstGeom>
          <a:noFill/>
          <a:ln w="9525">
            <a:noFill/>
            <a:miter lim="800000"/>
            <a:headEnd/>
            <a:tailEnd/>
          </a:ln>
        </p:spPr>
        <p:txBody>
          <a:bodyPr wrap="none">
            <a:prstTxWarp prst="textNoShape">
              <a:avLst/>
            </a:prstTxWarp>
            <a:spAutoFit/>
          </a:bodyPr>
          <a:lstStyle/>
          <a:p>
            <a:pPr algn="r"/>
            <a:r>
              <a:rPr lang="en-US" dirty="0">
                <a:latin typeface="Times New Roman" charset="0"/>
                <a:ea typeface="Times New Roman" charset="0"/>
                <a:cs typeface="Times New Roman" charset="0"/>
              </a:rPr>
              <a:t>You should not live one way in private, another in public.</a:t>
            </a:r>
          </a:p>
          <a:p>
            <a:pPr algn="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sym typeface="Symbol" charset="2"/>
              </a:rPr>
              <a:t></a:t>
            </a:r>
            <a:r>
              <a:rPr lang="en-US" dirty="0">
                <a:latin typeface="Times New Roman" charset="0"/>
                <a:ea typeface="Times New Roman" charset="0"/>
                <a:cs typeface="Times New Roman" charset="0"/>
                <a:sym typeface="Symbol" charset="2"/>
              </a:rPr>
              <a:t> </a:t>
            </a:r>
            <a:r>
              <a:rPr lang="en-US" dirty="0" err="1">
                <a:latin typeface="Times New Roman" charset="0"/>
                <a:ea typeface="Times New Roman" charset="0"/>
                <a:cs typeface="Times New Roman" charset="0"/>
              </a:rPr>
              <a:t>Publilius</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Syrus</a:t>
            </a:r>
            <a:endParaRPr lang="en-US" dirty="0">
              <a:latin typeface="Times New Roman" charset="0"/>
              <a:ea typeface="Times New Roman" charset="0"/>
              <a:cs typeface="Times New Roman" charset="0"/>
            </a:endParaRPr>
          </a:p>
        </p:txBody>
      </p:sp>
      <p:sp>
        <p:nvSpPr>
          <p:cNvPr id="118789" name="TextBox 4"/>
          <p:cNvSpPr txBox="1">
            <a:spLocks noChangeArrowheads="1"/>
          </p:cNvSpPr>
          <p:nvPr/>
        </p:nvSpPr>
        <p:spPr bwMode="auto">
          <a:xfrm>
            <a:off x="1447800" y="4724400"/>
            <a:ext cx="6269038" cy="830263"/>
          </a:xfrm>
          <a:prstGeom prst="rect">
            <a:avLst/>
          </a:prstGeom>
          <a:noFill/>
          <a:ln w="9525">
            <a:noFill/>
            <a:miter lim="800000"/>
            <a:headEnd/>
            <a:tailEnd/>
          </a:ln>
        </p:spPr>
        <p:txBody>
          <a:bodyPr wrap="none">
            <a:prstTxWarp prst="textNoShape">
              <a:avLst/>
            </a:prstTxWarp>
            <a:spAutoFit/>
          </a:bodyPr>
          <a:lstStyle/>
          <a:p>
            <a:pPr algn="r"/>
            <a:r>
              <a:rPr lang="en-US" dirty="0">
                <a:latin typeface="Times New Roman" charset="0"/>
                <a:ea typeface="Times New Roman" charset="0"/>
                <a:cs typeface="Times New Roman" charset="0"/>
              </a:rPr>
              <a:t>Three may keep a secret, if two of them are dead.</a:t>
            </a:r>
          </a:p>
          <a:p>
            <a:pPr algn="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sym typeface="Symbol" charset="2"/>
              </a:rPr>
              <a:t></a:t>
            </a:r>
            <a:r>
              <a:rPr lang="en-US" dirty="0">
                <a:latin typeface="Times New Roman" charset="0"/>
                <a:ea typeface="Times New Roman" charset="0"/>
                <a:cs typeface="Times New Roman" charset="0"/>
              </a:rPr>
              <a:t> Ben Franklin</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8E11EB8C-6A06-D144-8305-CFBB997363D0}" type="slidenum">
              <a:rPr lang="en-US" smtClean="0">
                <a:latin typeface="Times New Roman" charset="0"/>
              </a:rPr>
              <a:pPr/>
              <a:t>105</a:t>
            </a:fld>
            <a:endParaRPr lang="en-US">
              <a:latin typeface="Times New Roman" charset="0"/>
            </a:endParaRPr>
          </a:p>
        </p:txBody>
      </p:sp>
      <p:sp>
        <p:nvSpPr>
          <p:cNvPr id="119811" name="Rectangle 2"/>
          <p:cNvSpPr>
            <a:spLocks noGrp="1" noChangeArrowheads="1"/>
          </p:cNvSpPr>
          <p:nvPr>
            <p:ph type="title"/>
          </p:nvPr>
        </p:nvSpPr>
        <p:spPr/>
        <p:txBody>
          <a:bodyPr/>
          <a:lstStyle/>
          <a:p>
            <a:pPr eaLnBrk="1" hangingPunct="1"/>
            <a:r>
              <a:rPr lang="en-US"/>
              <a:t>Public Key Cryptography</a:t>
            </a:r>
          </a:p>
        </p:txBody>
      </p:sp>
      <p:sp>
        <p:nvSpPr>
          <p:cNvPr id="119812" name="Rectangle 3"/>
          <p:cNvSpPr>
            <a:spLocks noGrp="1" noChangeArrowheads="1"/>
          </p:cNvSpPr>
          <p:nvPr>
            <p:ph type="body" idx="1"/>
          </p:nvPr>
        </p:nvSpPr>
        <p:spPr>
          <a:xfrm>
            <a:off x="685800" y="1828800"/>
            <a:ext cx="8153400" cy="4191000"/>
          </a:xfrm>
        </p:spPr>
        <p:txBody>
          <a:bodyPr/>
          <a:lstStyle/>
          <a:p>
            <a:pPr eaLnBrk="1" hangingPunct="1">
              <a:lnSpc>
                <a:spcPct val="90000"/>
              </a:lnSpc>
              <a:spcAft>
                <a:spcPts val="600"/>
              </a:spcAft>
            </a:pPr>
            <a:r>
              <a:rPr lang="en-US" sz="2800" dirty="0"/>
              <a:t>Two keys</a:t>
            </a:r>
          </a:p>
          <a:p>
            <a:pPr lvl="1" eaLnBrk="1" hangingPunct="1">
              <a:lnSpc>
                <a:spcPct val="90000"/>
              </a:lnSpc>
              <a:spcAft>
                <a:spcPts val="600"/>
              </a:spcAft>
            </a:pPr>
            <a:r>
              <a:rPr lang="en-US" sz="2400" dirty="0"/>
              <a:t>Sender uses recipient’s </a:t>
            </a:r>
            <a:r>
              <a:rPr lang="en-US" sz="2400" b="1" dirty="0">
                <a:solidFill>
                  <a:schemeClr val="accent2"/>
                </a:solidFill>
              </a:rPr>
              <a:t>public key</a:t>
            </a:r>
            <a:r>
              <a:rPr lang="en-US" sz="2400" dirty="0"/>
              <a:t> to encrypt</a:t>
            </a:r>
          </a:p>
          <a:p>
            <a:pPr lvl="1" eaLnBrk="1" hangingPunct="1">
              <a:lnSpc>
                <a:spcPct val="90000"/>
              </a:lnSpc>
              <a:spcAft>
                <a:spcPts val="600"/>
              </a:spcAft>
            </a:pPr>
            <a:r>
              <a:rPr lang="en-US" sz="2400" dirty="0"/>
              <a:t>Recipient uses</a:t>
            </a:r>
            <a:r>
              <a:rPr lang="en-US" sz="2400" b="1" dirty="0">
                <a:solidFill>
                  <a:schemeClr val="accent2"/>
                </a:solidFill>
              </a:rPr>
              <a:t> private key</a:t>
            </a:r>
            <a:r>
              <a:rPr lang="en-US" sz="2400" dirty="0"/>
              <a:t> to decrypt</a:t>
            </a:r>
          </a:p>
          <a:p>
            <a:pPr eaLnBrk="1" hangingPunct="1">
              <a:lnSpc>
                <a:spcPct val="90000"/>
              </a:lnSpc>
              <a:spcAft>
                <a:spcPts val="600"/>
              </a:spcAft>
            </a:pPr>
            <a:r>
              <a:rPr lang="en-US" sz="2800" dirty="0"/>
              <a:t>Based on “trap door one way function”</a:t>
            </a:r>
          </a:p>
          <a:p>
            <a:pPr lvl="1" eaLnBrk="1" hangingPunct="1">
              <a:lnSpc>
                <a:spcPct val="90000"/>
              </a:lnSpc>
              <a:spcAft>
                <a:spcPts val="600"/>
              </a:spcAft>
            </a:pPr>
            <a:r>
              <a:rPr lang="en-US" sz="2400" dirty="0"/>
              <a:t>“One way” means easy to compute in one direction, but hard to compute in other direction</a:t>
            </a:r>
          </a:p>
          <a:p>
            <a:pPr lvl="1" eaLnBrk="1" hangingPunct="1">
              <a:lnSpc>
                <a:spcPct val="90000"/>
              </a:lnSpc>
              <a:spcAft>
                <a:spcPts val="600"/>
              </a:spcAft>
            </a:pPr>
            <a:r>
              <a:rPr lang="en-US" sz="2400" dirty="0"/>
              <a:t>Example: Given </a:t>
            </a:r>
            <a:r>
              <a:rPr lang="en-US" sz="2400" dirty="0" err="1">
                <a:latin typeface="Times-Roman" charset="0"/>
              </a:rPr>
              <a:t>p</a:t>
            </a:r>
            <a:r>
              <a:rPr lang="en-US" sz="2400" dirty="0"/>
              <a:t> and </a:t>
            </a:r>
            <a:r>
              <a:rPr lang="en-US" sz="2400" dirty="0" err="1">
                <a:latin typeface="Times-Roman" charset="0"/>
              </a:rPr>
              <a:t>q</a:t>
            </a:r>
            <a:r>
              <a:rPr lang="en-US" sz="2400" dirty="0"/>
              <a:t>, product </a:t>
            </a:r>
            <a:r>
              <a:rPr lang="en-US" sz="2400" dirty="0">
                <a:latin typeface="Times-Roman" charset="0"/>
              </a:rPr>
              <a:t>N = </a:t>
            </a:r>
            <a:r>
              <a:rPr lang="en-US" sz="2400" dirty="0" err="1">
                <a:latin typeface="Times-Roman" charset="0"/>
              </a:rPr>
              <a:t>pq</a:t>
            </a:r>
            <a:r>
              <a:rPr lang="en-US" sz="2400" dirty="0"/>
              <a:t> easy to compute, but given </a:t>
            </a:r>
            <a:r>
              <a:rPr lang="en-US" sz="2400" dirty="0">
                <a:latin typeface="Times-Roman" charset="0"/>
              </a:rPr>
              <a:t>N</a:t>
            </a:r>
            <a:r>
              <a:rPr lang="en-US" sz="2400" dirty="0"/>
              <a:t>, it’s hard to find </a:t>
            </a:r>
            <a:r>
              <a:rPr lang="en-US" sz="2400" dirty="0" err="1">
                <a:latin typeface="Times-Roman" charset="0"/>
              </a:rPr>
              <a:t>p</a:t>
            </a:r>
            <a:r>
              <a:rPr lang="en-US" sz="2400" dirty="0"/>
              <a:t> and </a:t>
            </a:r>
            <a:r>
              <a:rPr lang="en-US" sz="2400" dirty="0" err="1">
                <a:latin typeface="Times-Roman" charset="0"/>
              </a:rPr>
              <a:t>q</a:t>
            </a:r>
            <a:endParaRPr lang="en-US" sz="2400" dirty="0">
              <a:latin typeface="Times-Roman" charset="0"/>
            </a:endParaRPr>
          </a:p>
          <a:p>
            <a:pPr lvl="1" eaLnBrk="1" hangingPunct="1">
              <a:lnSpc>
                <a:spcPct val="90000"/>
              </a:lnSpc>
              <a:spcAft>
                <a:spcPts val="600"/>
              </a:spcAft>
            </a:pPr>
            <a:r>
              <a:rPr lang="en-US" sz="2400" dirty="0"/>
              <a:t>“Trap door” used to create key pairs</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8B00FD72-50FA-B145-B0C8-9654FDF9F3EE}" type="slidenum">
              <a:rPr lang="en-US" smtClean="0">
                <a:latin typeface="Times New Roman" charset="0"/>
              </a:rPr>
              <a:pPr/>
              <a:t>106</a:t>
            </a:fld>
            <a:endParaRPr lang="en-US">
              <a:latin typeface="Times New Roman" charset="0"/>
            </a:endParaRPr>
          </a:p>
        </p:txBody>
      </p:sp>
      <p:sp>
        <p:nvSpPr>
          <p:cNvPr id="120835" name="Rectangle 2"/>
          <p:cNvSpPr>
            <a:spLocks noGrp="1" noChangeArrowheads="1"/>
          </p:cNvSpPr>
          <p:nvPr>
            <p:ph type="title"/>
          </p:nvPr>
        </p:nvSpPr>
        <p:spPr/>
        <p:txBody>
          <a:bodyPr/>
          <a:lstStyle/>
          <a:p>
            <a:pPr eaLnBrk="1" hangingPunct="1"/>
            <a:r>
              <a:rPr lang="en-US"/>
              <a:t>Public Key Cryptography</a:t>
            </a:r>
          </a:p>
        </p:txBody>
      </p:sp>
      <p:sp>
        <p:nvSpPr>
          <p:cNvPr id="120836" name="Rectangle 3"/>
          <p:cNvSpPr>
            <a:spLocks noGrp="1" noChangeArrowheads="1"/>
          </p:cNvSpPr>
          <p:nvPr>
            <p:ph type="body" idx="1"/>
          </p:nvPr>
        </p:nvSpPr>
        <p:spPr>
          <a:xfrm>
            <a:off x="685800" y="1828800"/>
            <a:ext cx="7772400" cy="4191000"/>
          </a:xfrm>
        </p:spPr>
        <p:txBody>
          <a:bodyPr/>
          <a:lstStyle/>
          <a:p>
            <a:pPr eaLnBrk="1" hangingPunct="1">
              <a:lnSpc>
                <a:spcPct val="90000"/>
              </a:lnSpc>
              <a:spcAft>
                <a:spcPts val="600"/>
              </a:spcAft>
            </a:pPr>
            <a:r>
              <a:rPr lang="en-US" sz="2800" dirty="0"/>
              <a:t>Encryption</a:t>
            </a:r>
          </a:p>
          <a:p>
            <a:pPr lvl="1" eaLnBrk="1" hangingPunct="1">
              <a:lnSpc>
                <a:spcPct val="90000"/>
              </a:lnSpc>
              <a:spcAft>
                <a:spcPts val="600"/>
              </a:spcAft>
            </a:pPr>
            <a:r>
              <a:rPr lang="en-US" sz="2400" dirty="0"/>
              <a:t>Suppose we </a:t>
            </a:r>
            <a:r>
              <a:rPr lang="en-US" sz="2400" b="1" dirty="0">
                <a:solidFill>
                  <a:schemeClr val="accent2"/>
                </a:solidFill>
              </a:rPr>
              <a:t>encrypt</a:t>
            </a:r>
            <a:r>
              <a:rPr lang="en-US" sz="2400" dirty="0"/>
              <a:t> </a:t>
            </a:r>
            <a:r>
              <a:rPr lang="en-US" sz="2400" dirty="0">
                <a:latin typeface="Times-Roman" charset="0"/>
              </a:rPr>
              <a:t>M</a:t>
            </a:r>
            <a:r>
              <a:rPr lang="en-US" sz="2400" dirty="0"/>
              <a:t> with Bob’s public key</a:t>
            </a:r>
          </a:p>
          <a:p>
            <a:pPr lvl="1" eaLnBrk="1" hangingPunct="1">
              <a:lnSpc>
                <a:spcPct val="90000"/>
              </a:lnSpc>
              <a:spcAft>
                <a:spcPts val="600"/>
              </a:spcAft>
            </a:pPr>
            <a:r>
              <a:rPr lang="en-US" sz="2400" dirty="0"/>
              <a:t>Bob’s private key can </a:t>
            </a:r>
            <a:r>
              <a:rPr lang="en-US" sz="2400" b="1" dirty="0">
                <a:solidFill>
                  <a:schemeClr val="accent2"/>
                </a:solidFill>
              </a:rPr>
              <a:t>decrypt</a:t>
            </a:r>
            <a:r>
              <a:rPr lang="en-US" sz="2400" dirty="0"/>
              <a:t> to recover </a:t>
            </a:r>
            <a:r>
              <a:rPr lang="en-US" sz="2400" dirty="0">
                <a:latin typeface="Times-Roman" charset="0"/>
              </a:rPr>
              <a:t>M</a:t>
            </a:r>
            <a:endParaRPr lang="en-US" sz="2400" dirty="0"/>
          </a:p>
          <a:p>
            <a:pPr eaLnBrk="1" hangingPunct="1">
              <a:lnSpc>
                <a:spcPct val="90000"/>
              </a:lnSpc>
              <a:spcAft>
                <a:spcPts val="600"/>
              </a:spcAft>
            </a:pPr>
            <a:r>
              <a:rPr lang="en-US" sz="2800" dirty="0"/>
              <a:t>Digital Signature</a:t>
            </a:r>
          </a:p>
          <a:p>
            <a:pPr lvl="1" eaLnBrk="1" hangingPunct="1">
              <a:lnSpc>
                <a:spcPct val="90000"/>
              </a:lnSpc>
              <a:spcAft>
                <a:spcPts val="600"/>
              </a:spcAft>
            </a:pPr>
            <a:r>
              <a:rPr lang="en-US" sz="2400" b="1" dirty="0">
                <a:solidFill>
                  <a:schemeClr val="accent2"/>
                </a:solidFill>
              </a:rPr>
              <a:t>Sign</a:t>
            </a:r>
            <a:r>
              <a:rPr lang="en-US" sz="2400" dirty="0"/>
              <a:t> by “encrypting” with your private key</a:t>
            </a:r>
          </a:p>
          <a:p>
            <a:pPr lvl="1" eaLnBrk="1" hangingPunct="1">
              <a:lnSpc>
                <a:spcPct val="90000"/>
              </a:lnSpc>
              <a:spcAft>
                <a:spcPts val="600"/>
              </a:spcAft>
            </a:pPr>
            <a:r>
              <a:rPr lang="en-US" sz="2400" dirty="0"/>
              <a:t>Anyone can </a:t>
            </a:r>
            <a:r>
              <a:rPr lang="en-US" sz="2400" b="1" dirty="0">
                <a:solidFill>
                  <a:schemeClr val="accent2"/>
                </a:solidFill>
              </a:rPr>
              <a:t>verify</a:t>
            </a:r>
            <a:r>
              <a:rPr lang="en-US" sz="2400" dirty="0"/>
              <a:t> signature by “decrypting” with public key</a:t>
            </a:r>
          </a:p>
          <a:p>
            <a:pPr lvl="1" eaLnBrk="1" hangingPunct="1">
              <a:lnSpc>
                <a:spcPct val="90000"/>
              </a:lnSpc>
              <a:spcAft>
                <a:spcPts val="600"/>
              </a:spcAft>
            </a:pPr>
            <a:r>
              <a:rPr lang="en-US" sz="2400" dirty="0"/>
              <a:t>But only you could have signed</a:t>
            </a:r>
          </a:p>
          <a:p>
            <a:pPr lvl="1" eaLnBrk="1" hangingPunct="1">
              <a:lnSpc>
                <a:spcPct val="90000"/>
              </a:lnSpc>
              <a:spcAft>
                <a:spcPts val="600"/>
              </a:spcAft>
            </a:pPr>
            <a:r>
              <a:rPr lang="en-US" sz="2400" dirty="0"/>
              <a:t>Like a handwritten signature, but way better…</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B692E874-1269-3A41-9A43-A365DD9048DC}" type="slidenum">
              <a:rPr lang="en-US" smtClean="0">
                <a:latin typeface="Times New Roman" charset="0"/>
              </a:rPr>
              <a:pPr/>
              <a:t>107</a:t>
            </a:fld>
            <a:endParaRPr lang="en-US">
              <a:latin typeface="Times New Roman" charset="0"/>
            </a:endParaRPr>
          </a:p>
        </p:txBody>
      </p:sp>
      <p:sp>
        <p:nvSpPr>
          <p:cNvPr id="121859" name="Rectangle 2"/>
          <p:cNvSpPr>
            <a:spLocks noGrp="1" noChangeArrowheads="1"/>
          </p:cNvSpPr>
          <p:nvPr>
            <p:ph type="title"/>
          </p:nvPr>
        </p:nvSpPr>
        <p:spPr>
          <a:xfrm>
            <a:off x="685800" y="1524000"/>
            <a:ext cx="7772400" cy="1143000"/>
          </a:xfrm>
        </p:spPr>
        <p:txBody>
          <a:bodyPr/>
          <a:lstStyle/>
          <a:p>
            <a:pPr eaLnBrk="1" hangingPunct="1"/>
            <a:r>
              <a:rPr lang="en-US"/>
              <a:t>Knapsack</a:t>
            </a:r>
          </a:p>
        </p:txBody>
      </p:sp>
      <p:pic>
        <p:nvPicPr>
          <p:cNvPr id="121860" name="Picture 6" descr="backpack 1.tif                                                 00118CF0Macintosh HD                   BC93A1CC:"/>
          <p:cNvPicPr>
            <a:picLocks noChangeAspect="1" noChangeArrowheads="1"/>
          </p:cNvPicPr>
          <p:nvPr/>
        </p:nvPicPr>
        <p:blipFill>
          <a:blip r:embed="rId2"/>
          <a:srcRect/>
          <a:stretch>
            <a:fillRect/>
          </a:stretch>
        </p:blipFill>
        <p:spPr bwMode="auto">
          <a:xfrm>
            <a:off x="3649663" y="2971800"/>
            <a:ext cx="2370137" cy="2259013"/>
          </a:xfrm>
          <a:prstGeom prst="rect">
            <a:avLst/>
          </a:prstGeom>
          <a:noFill/>
          <a:ln w="9525">
            <a:noFill/>
            <a:miter lim="800000"/>
            <a:headEnd/>
            <a:tailEnd/>
          </a:ln>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AB903910-A119-DE43-9A28-B8E4455F4354}" type="slidenum">
              <a:rPr lang="en-US" smtClean="0">
                <a:latin typeface="Times New Roman" charset="0"/>
              </a:rPr>
              <a:pPr/>
              <a:t>108</a:t>
            </a:fld>
            <a:endParaRPr lang="en-US">
              <a:latin typeface="Times New Roman" charset="0"/>
            </a:endParaRPr>
          </a:p>
        </p:txBody>
      </p:sp>
      <p:sp>
        <p:nvSpPr>
          <p:cNvPr id="122883" name="Rectangle 2"/>
          <p:cNvSpPr>
            <a:spLocks noGrp="1" noChangeArrowheads="1"/>
          </p:cNvSpPr>
          <p:nvPr>
            <p:ph type="title"/>
          </p:nvPr>
        </p:nvSpPr>
        <p:spPr>
          <a:xfrm>
            <a:off x="685800" y="304800"/>
            <a:ext cx="7772400" cy="1143000"/>
          </a:xfrm>
        </p:spPr>
        <p:txBody>
          <a:bodyPr/>
          <a:lstStyle/>
          <a:p>
            <a:pPr eaLnBrk="1" hangingPunct="1"/>
            <a:r>
              <a:rPr lang="en-US"/>
              <a:t>Knapsack Problem</a:t>
            </a:r>
          </a:p>
        </p:txBody>
      </p:sp>
      <p:sp>
        <p:nvSpPr>
          <p:cNvPr id="122884" name="Rectangle 3"/>
          <p:cNvSpPr>
            <a:spLocks noGrp="1" noChangeArrowheads="1"/>
          </p:cNvSpPr>
          <p:nvPr>
            <p:ph type="body" idx="1"/>
          </p:nvPr>
        </p:nvSpPr>
        <p:spPr>
          <a:xfrm>
            <a:off x="533400" y="1600200"/>
            <a:ext cx="8153400" cy="4495800"/>
          </a:xfrm>
        </p:spPr>
        <p:txBody>
          <a:bodyPr/>
          <a:lstStyle/>
          <a:p>
            <a:pPr eaLnBrk="1" hangingPunct="1">
              <a:lnSpc>
                <a:spcPct val="90000"/>
              </a:lnSpc>
              <a:spcAft>
                <a:spcPts val="600"/>
              </a:spcAft>
            </a:pPr>
            <a:r>
              <a:rPr lang="en-US" sz="2800" dirty="0"/>
              <a:t>Given a set of </a:t>
            </a:r>
            <a:r>
              <a:rPr lang="en-US" sz="2400" dirty="0" err="1">
                <a:latin typeface="Times-Roman" charset="0"/>
              </a:rPr>
              <a:t>n</a:t>
            </a:r>
            <a:r>
              <a:rPr lang="en-US" sz="2800" dirty="0"/>
              <a:t> weights </a:t>
            </a:r>
            <a:r>
              <a:rPr lang="en-US" sz="2800" dirty="0">
                <a:latin typeface="Times-Roman" charset="0"/>
              </a:rPr>
              <a:t>W</a:t>
            </a:r>
            <a:r>
              <a:rPr lang="en-US" sz="2800" baseline="-25000" dirty="0">
                <a:latin typeface="Times-Roman" charset="0"/>
              </a:rPr>
              <a:t>0</a:t>
            </a:r>
            <a:r>
              <a:rPr lang="en-US" sz="2800" dirty="0">
                <a:latin typeface="Times-Roman" charset="0"/>
              </a:rPr>
              <a:t>,W</a:t>
            </a:r>
            <a:r>
              <a:rPr lang="en-US" sz="2800" baseline="-25000" dirty="0">
                <a:latin typeface="Times-Roman" charset="0"/>
              </a:rPr>
              <a:t>1</a:t>
            </a:r>
            <a:r>
              <a:rPr lang="en-US" sz="2800" dirty="0">
                <a:latin typeface="Times-Roman" charset="0"/>
              </a:rPr>
              <a:t>,...,W</a:t>
            </a:r>
            <a:r>
              <a:rPr lang="en-US" sz="2800" baseline="-25000" dirty="0">
                <a:latin typeface="Times-Roman" charset="0"/>
              </a:rPr>
              <a:t>n-1</a:t>
            </a:r>
            <a:r>
              <a:rPr lang="en-US" sz="2800" dirty="0"/>
              <a:t> and a sum </a:t>
            </a:r>
            <a:r>
              <a:rPr lang="en-US" sz="2800" dirty="0">
                <a:latin typeface="Times-Roman" charset="0"/>
              </a:rPr>
              <a:t>S</a:t>
            </a:r>
            <a:r>
              <a:rPr lang="en-US" sz="2800" dirty="0"/>
              <a:t>, is it possible to find </a:t>
            </a:r>
            <a:r>
              <a:rPr lang="en-US" sz="2800" dirty="0" err="1">
                <a:latin typeface="Times-Roman" charset="0"/>
              </a:rPr>
              <a:t>a</a:t>
            </a:r>
            <a:r>
              <a:rPr lang="en-US" sz="2800" baseline="-25000" dirty="0" err="1">
                <a:latin typeface="Times-Roman" charset="0"/>
              </a:rPr>
              <a:t>i</a:t>
            </a:r>
            <a:r>
              <a:rPr lang="en-US" sz="2800" dirty="0"/>
              <a:t> </a:t>
            </a:r>
            <a:r>
              <a:rPr lang="en-US" sz="2800" dirty="0" err="1">
                <a:sym typeface="Symbol" charset="2"/>
              </a:rPr>
              <a:t></a:t>
            </a:r>
            <a:r>
              <a:rPr lang="en-US" sz="2800" dirty="0">
                <a:sym typeface="Symbol" charset="2"/>
              </a:rPr>
              <a:t> </a:t>
            </a:r>
            <a:r>
              <a:rPr lang="en-US" sz="2800" dirty="0">
                <a:latin typeface="Times-Roman" charset="0"/>
                <a:sym typeface="Symbol" charset="2"/>
              </a:rPr>
              <a:t>{0,1}</a:t>
            </a:r>
            <a:r>
              <a:rPr lang="en-US" sz="2800" dirty="0">
                <a:sym typeface="Symbol" charset="2"/>
              </a:rPr>
              <a:t> </a:t>
            </a:r>
            <a:r>
              <a:rPr lang="en-US" sz="2800" dirty="0"/>
              <a:t>so that</a:t>
            </a:r>
          </a:p>
          <a:p>
            <a:pPr lvl="1" eaLnBrk="1" hangingPunct="1">
              <a:lnSpc>
                <a:spcPct val="90000"/>
              </a:lnSpc>
              <a:spcAft>
                <a:spcPts val="600"/>
              </a:spcAft>
              <a:buFontTx/>
              <a:buNone/>
            </a:pPr>
            <a:r>
              <a:rPr lang="en-US" sz="2400" dirty="0">
                <a:latin typeface="Times-Roman" charset="0"/>
              </a:rPr>
              <a:t>	</a:t>
            </a:r>
            <a:r>
              <a:rPr lang="en-US" dirty="0">
                <a:latin typeface="Times-Roman" charset="0"/>
              </a:rPr>
              <a:t>S = a</a:t>
            </a:r>
            <a:r>
              <a:rPr lang="en-US" baseline="-25000" dirty="0">
                <a:latin typeface="Times-Roman" charset="0"/>
              </a:rPr>
              <a:t>0</a:t>
            </a:r>
            <a:r>
              <a:rPr lang="en-US" dirty="0">
                <a:latin typeface="Times-Roman" charset="0"/>
              </a:rPr>
              <a:t>W</a:t>
            </a:r>
            <a:r>
              <a:rPr lang="en-US" baseline="-25000" dirty="0">
                <a:latin typeface="Times-Roman" charset="0"/>
              </a:rPr>
              <a:t>0</a:t>
            </a:r>
            <a:r>
              <a:rPr lang="en-US" dirty="0">
                <a:latin typeface="Times-Roman" charset="0"/>
              </a:rPr>
              <a:t>+a</a:t>
            </a:r>
            <a:r>
              <a:rPr lang="en-US" baseline="-25000" dirty="0">
                <a:latin typeface="Times-Roman" charset="0"/>
              </a:rPr>
              <a:t>1</a:t>
            </a:r>
            <a:r>
              <a:rPr lang="en-US" dirty="0">
                <a:latin typeface="Times-Roman" charset="0"/>
              </a:rPr>
              <a:t>W</a:t>
            </a:r>
            <a:r>
              <a:rPr lang="en-US" baseline="-25000" dirty="0">
                <a:latin typeface="Times-Roman" charset="0"/>
              </a:rPr>
              <a:t>1</a:t>
            </a:r>
            <a:r>
              <a:rPr lang="en-US" dirty="0">
                <a:latin typeface="Times-Roman" charset="0"/>
              </a:rPr>
              <a:t> +...+ a</a:t>
            </a:r>
            <a:r>
              <a:rPr lang="en-US" baseline="-25000" dirty="0">
                <a:latin typeface="Times-Roman" charset="0"/>
              </a:rPr>
              <a:t>n-1</a:t>
            </a:r>
            <a:r>
              <a:rPr lang="en-US" dirty="0">
                <a:latin typeface="Times-Roman" charset="0"/>
              </a:rPr>
              <a:t>W</a:t>
            </a:r>
            <a:r>
              <a:rPr lang="en-US" baseline="-25000" dirty="0">
                <a:latin typeface="Times-Roman" charset="0"/>
              </a:rPr>
              <a:t>n-1</a:t>
            </a:r>
            <a:endParaRPr lang="en-US" sz="2400" dirty="0"/>
          </a:p>
          <a:p>
            <a:pPr eaLnBrk="1" hangingPunct="1">
              <a:lnSpc>
                <a:spcPct val="90000"/>
              </a:lnSpc>
              <a:spcAft>
                <a:spcPts val="600"/>
              </a:spcAft>
              <a:buFont typeface="Wingdings" charset="2"/>
              <a:buNone/>
            </a:pPr>
            <a:r>
              <a:rPr lang="en-US" sz="2800" dirty="0"/>
              <a:t>	(technically, this is “subset sum” problem)</a:t>
            </a:r>
          </a:p>
          <a:p>
            <a:pPr eaLnBrk="1" hangingPunct="1">
              <a:lnSpc>
                <a:spcPct val="90000"/>
              </a:lnSpc>
              <a:spcAft>
                <a:spcPts val="600"/>
              </a:spcAft>
            </a:pPr>
            <a:r>
              <a:rPr lang="en-US" sz="2800" b="1" dirty="0">
                <a:solidFill>
                  <a:schemeClr val="hlink"/>
                </a:solidFill>
              </a:rPr>
              <a:t>Example</a:t>
            </a:r>
            <a:r>
              <a:rPr lang="en-US" sz="2800" dirty="0"/>
              <a:t> </a:t>
            </a:r>
          </a:p>
          <a:p>
            <a:pPr lvl="1" eaLnBrk="1" hangingPunct="1">
              <a:lnSpc>
                <a:spcPct val="90000"/>
              </a:lnSpc>
              <a:spcAft>
                <a:spcPts val="600"/>
              </a:spcAft>
            </a:pPr>
            <a:r>
              <a:rPr lang="en-US" sz="2400" dirty="0"/>
              <a:t>Weights </a:t>
            </a:r>
            <a:r>
              <a:rPr lang="en-US" sz="2400" dirty="0">
                <a:latin typeface="Times-Roman" charset="0"/>
              </a:rPr>
              <a:t>(62,93,26,52,166,48,91,141)</a:t>
            </a:r>
            <a:endParaRPr lang="en-US" sz="3200" dirty="0"/>
          </a:p>
          <a:p>
            <a:pPr lvl="1" eaLnBrk="1" hangingPunct="1">
              <a:lnSpc>
                <a:spcPct val="90000"/>
              </a:lnSpc>
              <a:spcAft>
                <a:spcPts val="600"/>
              </a:spcAft>
            </a:pPr>
            <a:r>
              <a:rPr lang="en-US" sz="2400" dirty="0"/>
              <a:t>Problem: Find subset that sums to </a:t>
            </a:r>
            <a:r>
              <a:rPr lang="en-US" sz="2400" dirty="0">
                <a:latin typeface="Times-Roman" charset="0"/>
              </a:rPr>
              <a:t>S=302</a:t>
            </a:r>
            <a:endParaRPr lang="en-US" sz="2400" dirty="0"/>
          </a:p>
          <a:p>
            <a:pPr lvl="1" eaLnBrk="1" hangingPunct="1">
              <a:lnSpc>
                <a:spcPct val="90000"/>
              </a:lnSpc>
              <a:spcAft>
                <a:spcPts val="600"/>
              </a:spcAft>
            </a:pPr>
            <a:r>
              <a:rPr lang="en-US" sz="2400" dirty="0"/>
              <a:t>Answer: </a:t>
            </a:r>
            <a:r>
              <a:rPr lang="en-US" sz="2400" dirty="0">
                <a:latin typeface="Times-Roman" charset="0"/>
              </a:rPr>
              <a:t>62+26+166+48=302</a:t>
            </a:r>
            <a:endParaRPr lang="en-US" sz="2400" dirty="0"/>
          </a:p>
          <a:p>
            <a:pPr eaLnBrk="1" hangingPunct="1">
              <a:lnSpc>
                <a:spcPct val="90000"/>
              </a:lnSpc>
              <a:spcAft>
                <a:spcPts val="600"/>
              </a:spcAft>
            </a:pPr>
            <a:r>
              <a:rPr lang="en-US" sz="2800" dirty="0"/>
              <a:t>The (general) knapsack is NP-complete</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390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218ACB27-5C88-C94D-A39A-EE0DE8D4FF66}" type="slidenum">
              <a:rPr lang="en-US" smtClean="0">
                <a:latin typeface="Times New Roman" charset="0"/>
              </a:rPr>
              <a:pPr/>
              <a:t>109</a:t>
            </a:fld>
            <a:endParaRPr lang="en-US">
              <a:latin typeface="Times New Roman" charset="0"/>
            </a:endParaRPr>
          </a:p>
        </p:txBody>
      </p:sp>
      <p:sp>
        <p:nvSpPr>
          <p:cNvPr id="123907" name="Rectangle 2"/>
          <p:cNvSpPr>
            <a:spLocks noGrp="1" noChangeArrowheads="1"/>
          </p:cNvSpPr>
          <p:nvPr>
            <p:ph type="title"/>
          </p:nvPr>
        </p:nvSpPr>
        <p:spPr>
          <a:xfrm>
            <a:off x="685800" y="457200"/>
            <a:ext cx="7772400" cy="1143000"/>
          </a:xfrm>
        </p:spPr>
        <p:txBody>
          <a:bodyPr/>
          <a:lstStyle/>
          <a:p>
            <a:pPr eaLnBrk="1" hangingPunct="1"/>
            <a:r>
              <a:rPr lang="en-US"/>
              <a:t>Knapsack Problem</a:t>
            </a:r>
          </a:p>
        </p:txBody>
      </p:sp>
      <p:sp>
        <p:nvSpPr>
          <p:cNvPr id="495619" name="Rectangle 3"/>
          <p:cNvSpPr>
            <a:spLocks noGrp="1" noChangeArrowheads="1"/>
          </p:cNvSpPr>
          <p:nvPr>
            <p:ph type="body" idx="1"/>
          </p:nvPr>
        </p:nvSpPr>
        <p:spPr>
          <a:xfrm>
            <a:off x="685800" y="1676400"/>
            <a:ext cx="7848600" cy="4419600"/>
          </a:xfrm>
        </p:spPr>
        <p:txBody>
          <a:bodyPr/>
          <a:lstStyle/>
          <a:p>
            <a:pPr eaLnBrk="1" hangingPunct="1">
              <a:lnSpc>
                <a:spcPct val="90000"/>
              </a:lnSpc>
              <a:spcAft>
                <a:spcPts val="600"/>
              </a:spcAft>
            </a:pPr>
            <a:r>
              <a:rPr lang="en-US" sz="2800" b="1" dirty="0"/>
              <a:t>General knapsack</a:t>
            </a:r>
            <a:r>
              <a:rPr lang="en-US" sz="2800" dirty="0"/>
              <a:t> (GK) is hard to solve</a:t>
            </a:r>
          </a:p>
          <a:p>
            <a:pPr eaLnBrk="1" hangingPunct="1">
              <a:lnSpc>
                <a:spcPct val="90000"/>
              </a:lnSpc>
              <a:spcAft>
                <a:spcPts val="600"/>
              </a:spcAft>
            </a:pPr>
            <a:r>
              <a:rPr lang="en-US" sz="2800" dirty="0"/>
              <a:t>But </a:t>
            </a:r>
            <a:r>
              <a:rPr lang="en-US" sz="2800" b="1" dirty="0" err="1">
                <a:solidFill>
                  <a:schemeClr val="hlink"/>
                </a:solidFill>
              </a:rPr>
              <a:t>superincreasing</a:t>
            </a:r>
            <a:r>
              <a:rPr lang="en-US" sz="2800" b="1" dirty="0">
                <a:solidFill>
                  <a:schemeClr val="hlink"/>
                </a:solidFill>
              </a:rPr>
              <a:t> knapsack</a:t>
            </a:r>
            <a:r>
              <a:rPr lang="en-US" sz="2800" dirty="0"/>
              <a:t> (SIK) is easy</a:t>
            </a:r>
          </a:p>
          <a:p>
            <a:pPr eaLnBrk="1" hangingPunct="1">
              <a:lnSpc>
                <a:spcPct val="90000"/>
              </a:lnSpc>
              <a:spcAft>
                <a:spcPts val="600"/>
              </a:spcAft>
            </a:pPr>
            <a:r>
              <a:rPr lang="en-US" sz="2800" dirty="0"/>
              <a:t>SIK: each weight greater than the </a:t>
            </a:r>
            <a:r>
              <a:rPr lang="en-US" sz="2800" i="1" dirty="0"/>
              <a:t>sum of all previous weights</a:t>
            </a:r>
          </a:p>
          <a:p>
            <a:pPr eaLnBrk="1" hangingPunct="1">
              <a:lnSpc>
                <a:spcPct val="90000"/>
              </a:lnSpc>
              <a:spcAft>
                <a:spcPts val="600"/>
              </a:spcAft>
            </a:pPr>
            <a:r>
              <a:rPr lang="en-US" sz="2800" b="1" dirty="0"/>
              <a:t>Example</a:t>
            </a:r>
            <a:endParaRPr lang="en-US" sz="2800" dirty="0"/>
          </a:p>
          <a:p>
            <a:pPr lvl="1" eaLnBrk="1" hangingPunct="1">
              <a:lnSpc>
                <a:spcPct val="90000"/>
              </a:lnSpc>
              <a:spcAft>
                <a:spcPts val="600"/>
              </a:spcAft>
            </a:pPr>
            <a:r>
              <a:rPr lang="en-US" sz="2400" dirty="0"/>
              <a:t>Weights </a:t>
            </a:r>
            <a:r>
              <a:rPr lang="en-US" sz="2400" dirty="0">
                <a:latin typeface="Times-Roman" charset="0"/>
              </a:rPr>
              <a:t>(2,3,7,14,30,57,120,251)</a:t>
            </a:r>
            <a:r>
              <a:rPr lang="en-US" sz="2000" dirty="0"/>
              <a:t> </a:t>
            </a:r>
            <a:endParaRPr lang="en-US" sz="2400" dirty="0"/>
          </a:p>
          <a:p>
            <a:pPr lvl="1" eaLnBrk="1" hangingPunct="1">
              <a:lnSpc>
                <a:spcPct val="90000"/>
              </a:lnSpc>
              <a:spcAft>
                <a:spcPts val="600"/>
              </a:spcAft>
            </a:pPr>
            <a:r>
              <a:rPr lang="en-US" sz="2400" dirty="0"/>
              <a:t>Problem: Find subset that sums to </a:t>
            </a:r>
            <a:r>
              <a:rPr lang="en-US" sz="2400" dirty="0">
                <a:latin typeface="Times-Roman" charset="0"/>
              </a:rPr>
              <a:t>S=186</a:t>
            </a:r>
            <a:endParaRPr lang="en-US" sz="2400" dirty="0"/>
          </a:p>
          <a:p>
            <a:pPr lvl="1" eaLnBrk="1" hangingPunct="1">
              <a:lnSpc>
                <a:spcPct val="90000"/>
              </a:lnSpc>
              <a:spcAft>
                <a:spcPts val="600"/>
              </a:spcAft>
            </a:pPr>
            <a:r>
              <a:rPr lang="en-US" sz="2400" dirty="0"/>
              <a:t>Work from largest to smallest weight </a:t>
            </a:r>
          </a:p>
          <a:p>
            <a:pPr lvl="1" eaLnBrk="1" hangingPunct="1">
              <a:lnSpc>
                <a:spcPct val="90000"/>
              </a:lnSpc>
              <a:spcAft>
                <a:spcPts val="600"/>
              </a:spcAft>
            </a:pPr>
            <a:r>
              <a:rPr lang="en-US" sz="2400" dirty="0"/>
              <a:t>Answer: </a:t>
            </a:r>
            <a:r>
              <a:rPr lang="en-US" sz="2400" dirty="0">
                <a:latin typeface="Times-Roman" charset="0"/>
              </a:rPr>
              <a:t>120+57+7+2=186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5619">
                                            <p:txEl>
                                              <p:pRg st="0" end="0"/>
                                            </p:txEl>
                                          </p:spTgt>
                                        </p:tgtEl>
                                        <p:attrNameLst>
                                          <p:attrName>style.visibility</p:attrName>
                                        </p:attrNameLst>
                                      </p:cBhvr>
                                      <p:to>
                                        <p:strVal val="visible"/>
                                      </p:to>
                                    </p:set>
                                    <p:animEffect transition="in" filter="wipe(left)">
                                      <p:cBhvr>
                                        <p:cTn id="7" dur="500"/>
                                        <p:tgtEl>
                                          <p:spTgt spid="4956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95619">
                                            <p:txEl>
                                              <p:pRg st="1" end="1"/>
                                            </p:txEl>
                                          </p:spTgt>
                                        </p:tgtEl>
                                        <p:attrNameLst>
                                          <p:attrName>style.visibility</p:attrName>
                                        </p:attrNameLst>
                                      </p:cBhvr>
                                      <p:to>
                                        <p:strVal val="visible"/>
                                      </p:to>
                                    </p:set>
                                    <p:animEffect transition="in" filter="wipe(left)">
                                      <p:cBhvr>
                                        <p:cTn id="12" dur="500"/>
                                        <p:tgtEl>
                                          <p:spTgt spid="4956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95619">
                                            <p:txEl>
                                              <p:pRg st="2" end="2"/>
                                            </p:txEl>
                                          </p:spTgt>
                                        </p:tgtEl>
                                        <p:attrNameLst>
                                          <p:attrName>style.visibility</p:attrName>
                                        </p:attrNameLst>
                                      </p:cBhvr>
                                      <p:to>
                                        <p:strVal val="visible"/>
                                      </p:to>
                                    </p:set>
                                    <p:animEffect transition="in" filter="wipe(left)">
                                      <p:cBhvr>
                                        <p:cTn id="17" dur="500"/>
                                        <p:tgtEl>
                                          <p:spTgt spid="4956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95619">
                                            <p:txEl>
                                              <p:pRg st="3" end="3"/>
                                            </p:txEl>
                                          </p:spTgt>
                                        </p:tgtEl>
                                        <p:attrNameLst>
                                          <p:attrName>style.visibility</p:attrName>
                                        </p:attrNameLst>
                                      </p:cBhvr>
                                      <p:to>
                                        <p:strVal val="visible"/>
                                      </p:to>
                                    </p:set>
                                    <p:animEffect transition="in" filter="wipe(left)">
                                      <p:cBhvr>
                                        <p:cTn id="22" dur="500"/>
                                        <p:tgtEl>
                                          <p:spTgt spid="4956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95619">
                                            <p:txEl>
                                              <p:pRg st="4" end="4"/>
                                            </p:txEl>
                                          </p:spTgt>
                                        </p:tgtEl>
                                        <p:attrNameLst>
                                          <p:attrName>style.visibility</p:attrName>
                                        </p:attrNameLst>
                                      </p:cBhvr>
                                      <p:to>
                                        <p:strVal val="visible"/>
                                      </p:to>
                                    </p:set>
                                    <p:animEffect transition="in" filter="wipe(left)">
                                      <p:cBhvr>
                                        <p:cTn id="27" dur="500"/>
                                        <p:tgtEl>
                                          <p:spTgt spid="49561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95619">
                                            <p:txEl>
                                              <p:pRg st="5" end="5"/>
                                            </p:txEl>
                                          </p:spTgt>
                                        </p:tgtEl>
                                        <p:attrNameLst>
                                          <p:attrName>style.visibility</p:attrName>
                                        </p:attrNameLst>
                                      </p:cBhvr>
                                      <p:to>
                                        <p:strVal val="visible"/>
                                      </p:to>
                                    </p:set>
                                    <p:animEffect transition="in" filter="wipe(left)">
                                      <p:cBhvr>
                                        <p:cTn id="32" dur="500"/>
                                        <p:tgtEl>
                                          <p:spTgt spid="49561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95619">
                                            <p:txEl>
                                              <p:pRg st="6" end="6"/>
                                            </p:txEl>
                                          </p:spTgt>
                                        </p:tgtEl>
                                        <p:attrNameLst>
                                          <p:attrName>style.visibility</p:attrName>
                                        </p:attrNameLst>
                                      </p:cBhvr>
                                      <p:to>
                                        <p:strVal val="visible"/>
                                      </p:to>
                                    </p:set>
                                    <p:animEffect transition="in" filter="wipe(left)">
                                      <p:cBhvr>
                                        <p:cTn id="37" dur="500"/>
                                        <p:tgtEl>
                                          <p:spTgt spid="49561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95619">
                                            <p:txEl>
                                              <p:pRg st="7" end="7"/>
                                            </p:txEl>
                                          </p:spTgt>
                                        </p:tgtEl>
                                        <p:attrNameLst>
                                          <p:attrName>style.visibility</p:attrName>
                                        </p:attrNameLst>
                                      </p:cBhvr>
                                      <p:to>
                                        <p:strVal val="visible"/>
                                      </p:to>
                                    </p:set>
                                    <p:animEffect transition="in" filter="wipe(left)">
                                      <p:cBhvr>
                                        <p:cTn id="42" dur="500"/>
                                        <p:tgtEl>
                                          <p:spTgt spid="49561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5619" grpId="0" build="p" bldLvl="2"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65E08E78-4D5A-E043-93F4-22D9E3809D32}" type="slidenum">
              <a:rPr lang="en-US" smtClean="0">
                <a:latin typeface="Times New Roman" charset="0"/>
              </a:rPr>
              <a:pPr/>
              <a:t>11</a:t>
            </a:fld>
            <a:endParaRPr lang="en-US">
              <a:latin typeface="Times New Roman" charset="0"/>
            </a:endParaRPr>
          </a:p>
        </p:txBody>
      </p:sp>
      <p:sp>
        <p:nvSpPr>
          <p:cNvPr id="23555" name="Rectangle 2"/>
          <p:cNvSpPr>
            <a:spLocks noGrp="1" noChangeArrowheads="1"/>
          </p:cNvSpPr>
          <p:nvPr>
            <p:ph type="title"/>
          </p:nvPr>
        </p:nvSpPr>
        <p:spPr>
          <a:xfrm>
            <a:off x="533400" y="609600"/>
            <a:ext cx="7924800" cy="1143000"/>
          </a:xfrm>
        </p:spPr>
        <p:txBody>
          <a:bodyPr/>
          <a:lstStyle/>
          <a:p>
            <a:pPr eaLnBrk="1" hangingPunct="1"/>
            <a:r>
              <a:rPr lang="en-US"/>
              <a:t>Cryptanalysis I: Try Them All</a:t>
            </a:r>
          </a:p>
        </p:txBody>
      </p:sp>
      <p:sp>
        <p:nvSpPr>
          <p:cNvPr id="171011" name="Rectangle 3"/>
          <p:cNvSpPr>
            <a:spLocks noGrp="1" noChangeArrowheads="1"/>
          </p:cNvSpPr>
          <p:nvPr>
            <p:ph type="body" idx="1"/>
          </p:nvPr>
        </p:nvSpPr>
        <p:spPr>
          <a:xfrm>
            <a:off x="685800" y="1905000"/>
            <a:ext cx="8077200" cy="4038600"/>
          </a:xfrm>
        </p:spPr>
        <p:txBody>
          <a:bodyPr/>
          <a:lstStyle/>
          <a:p>
            <a:pPr eaLnBrk="1" hangingPunct="1">
              <a:lnSpc>
                <a:spcPct val="90000"/>
              </a:lnSpc>
              <a:spcAft>
                <a:spcPts val="600"/>
              </a:spcAft>
            </a:pPr>
            <a:r>
              <a:rPr lang="en-US" sz="2800"/>
              <a:t>A simple substitution (shift by </a:t>
            </a:r>
            <a:r>
              <a:rPr lang="en-US" sz="2800">
                <a:latin typeface="Times-Roman" charset="0"/>
              </a:rPr>
              <a:t>n</a:t>
            </a:r>
            <a:r>
              <a:rPr lang="en-US" sz="2800"/>
              <a:t>) is used</a:t>
            </a:r>
          </a:p>
          <a:p>
            <a:pPr lvl="1" eaLnBrk="1" hangingPunct="1">
              <a:lnSpc>
                <a:spcPct val="90000"/>
              </a:lnSpc>
              <a:spcAft>
                <a:spcPts val="600"/>
              </a:spcAft>
            </a:pPr>
            <a:r>
              <a:rPr lang="en-US" sz="2400"/>
              <a:t>But the key is unknown</a:t>
            </a:r>
          </a:p>
          <a:p>
            <a:pPr eaLnBrk="1" hangingPunct="1">
              <a:lnSpc>
                <a:spcPct val="90000"/>
              </a:lnSpc>
              <a:spcAft>
                <a:spcPts val="600"/>
              </a:spcAft>
            </a:pPr>
            <a:r>
              <a:rPr lang="en-US" sz="2800"/>
              <a:t>Given ciphertext: </a:t>
            </a:r>
            <a:r>
              <a:rPr lang="en-US" sz="2800">
                <a:solidFill>
                  <a:srgbClr val="FF0000"/>
                </a:solidFill>
                <a:latin typeface="Times-Roman" charset="0"/>
              </a:rPr>
              <a:t>CSYEVIXIVQMREXIH</a:t>
            </a:r>
            <a:endParaRPr lang="en-US" sz="2800"/>
          </a:p>
          <a:p>
            <a:pPr eaLnBrk="1" hangingPunct="1">
              <a:lnSpc>
                <a:spcPct val="90000"/>
              </a:lnSpc>
              <a:spcAft>
                <a:spcPts val="600"/>
              </a:spcAft>
            </a:pPr>
            <a:r>
              <a:rPr lang="en-US" sz="2800"/>
              <a:t>How to find the key?</a:t>
            </a:r>
          </a:p>
          <a:p>
            <a:pPr eaLnBrk="1" hangingPunct="1">
              <a:lnSpc>
                <a:spcPct val="90000"/>
              </a:lnSpc>
              <a:spcAft>
                <a:spcPts val="600"/>
              </a:spcAft>
            </a:pPr>
            <a:r>
              <a:rPr lang="en-US" sz="2800"/>
              <a:t>Only 26 possible keys </a:t>
            </a:r>
            <a:r>
              <a:rPr lang="en-US" sz="2800">
                <a:sym typeface="Symbol" charset="2"/>
              </a:rPr>
              <a:t></a:t>
            </a:r>
            <a:r>
              <a:rPr lang="en-US" sz="2800"/>
              <a:t> try them all!</a:t>
            </a:r>
          </a:p>
          <a:p>
            <a:pPr eaLnBrk="1" hangingPunct="1">
              <a:lnSpc>
                <a:spcPct val="90000"/>
              </a:lnSpc>
              <a:spcAft>
                <a:spcPts val="600"/>
              </a:spcAft>
            </a:pPr>
            <a:r>
              <a:rPr lang="en-US" sz="2800" b="1">
                <a:solidFill>
                  <a:schemeClr val="accent2"/>
                </a:solidFill>
              </a:rPr>
              <a:t>Exhaustive key search</a:t>
            </a:r>
            <a:endParaRPr lang="en-US" sz="2800">
              <a:solidFill>
                <a:schemeClr val="accent2"/>
              </a:solidFill>
            </a:endParaRPr>
          </a:p>
          <a:p>
            <a:pPr eaLnBrk="1" hangingPunct="1">
              <a:lnSpc>
                <a:spcPct val="90000"/>
              </a:lnSpc>
              <a:spcAft>
                <a:spcPts val="600"/>
              </a:spcAft>
            </a:pPr>
            <a:r>
              <a:rPr lang="en-US" sz="2800"/>
              <a:t>Solution: key is </a:t>
            </a:r>
            <a:r>
              <a:rPr lang="en-US" sz="2800">
                <a:latin typeface="Times-Roman" charset="0"/>
              </a:rPr>
              <a:t>n = 4</a:t>
            </a:r>
            <a:endParaRPr 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71011">
                                            <p:txEl>
                                              <p:pRg st="0" end="0"/>
                                            </p:txEl>
                                          </p:spTgt>
                                        </p:tgtEl>
                                        <p:attrNameLst>
                                          <p:attrName>style.visibility</p:attrName>
                                        </p:attrNameLst>
                                      </p:cBhvr>
                                      <p:to>
                                        <p:strVal val="visible"/>
                                      </p:to>
                                    </p:set>
                                    <p:animEffect transition="in" filter="box(out)">
                                      <p:cBhvr>
                                        <p:cTn id="7" dur="500"/>
                                        <p:tgtEl>
                                          <p:spTgt spid="17101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par>
                                <p:cTn id="8" presetID="4" presetClass="entr" presetSubtype="32" fill="hold" grpId="0" nodeType="withEffect">
                                  <p:stCondLst>
                                    <p:cond delay="0"/>
                                  </p:stCondLst>
                                  <p:childTnLst>
                                    <p:set>
                                      <p:cBhvr>
                                        <p:cTn id="9" dur="1" fill="hold">
                                          <p:stCondLst>
                                            <p:cond delay="0"/>
                                          </p:stCondLst>
                                        </p:cTn>
                                        <p:tgtEl>
                                          <p:spTgt spid="171011">
                                            <p:txEl>
                                              <p:pRg st="1" end="1"/>
                                            </p:txEl>
                                          </p:spTgt>
                                        </p:tgtEl>
                                        <p:attrNameLst>
                                          <p:attrName>style.visibility</p:attrName>
                                        </p:attrNameLst>
                                      </p:cBhvr>
                                      <p:to>
                                        <p:strVal val="visible"/>
                                      </p:to>
                                    </p:set>
                                    <p:animEffect transition="in" filter="box(out)">
                                      <p:cBhvr>
                                        <p:cTn id="10" dur="500"/>
                                        <p:tgtEl>
                                          <p:spTgt spid="171011">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2" name="Camera"/>
                                        </p:tgtEl>
                                      </p:cMediaNode>
                                    </p:audio>
                                  </p:subTnLst>
                                </p:cTn>
                              </p:par>
                            </p:childTnLst>
                          </p:cTn>
                        </p:par>
                      </p:childTnLst>
                    </p:cTn>
                  </p:par>
                  <p:par>
                    <p:cTn id="11" fill="hold">
                      <p:stCondLst>
                        <p:cond delay="indefinite"/>
                      </p:stCondLst>
                      <p:childTnLst>
                        <p:par>
                          <p:cTn id="12" fill="hold">
                            <p:stCondLst>
                              <p:cond delay="0"/>
                            </p:stCondLst>
                            <p:childTnLst>
                              <p:par>
                                <p:cTn id="13" presetID="4" presetClass="entr" presetSubtype="32" fill="hold" grpId="0" nodeType="clickEffect">
                                  <p:stCondLst>
                                    <p:cond delay="0"/>
                                  </p:stCondLst>
                                  <p:childTnLst>
                                    <p:set>
                                      <p:cBhvr>
                                        <p:cTn id="14" dur="1" fill="hold">
                                          <p:stCondLst>
                                            <p:cond delay="0"/>
                                          </p:stCondLst>
                                        </p:cTn>
                                        <p:tgtEl>
                                          <p:spTgt spid="171011">
                                            <p:txEl>
                                              <p:pRg st="2" end="2"/>
                                            </p:txEl>
                                          </p:spTgt>
                                        </p:tgtEl>
                                        <p:attrNameLst>
                                          <p:attrName>style.visibility</p:attrName>
                                        </p:attrNameLst>
                                      </p:cBhvr>
                                      <p:to>
                                        <p:strVal val="visible"/>
                                      </p:to>
                                    </p:set>
                                    <p:animEffect transition="in" filter="box(out)">
                                      <p:cBhvr>
                                        <p:cTn id="15" dur="500"/>
                                        <p:tgtEl>
                                          <p:spTgt spid="171011">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Camera"/>
                                        </p:tgtEl>
                                      </p:cMediaNode>
                                    </p:audio>
                                  </p:subTnLst>
                                </p:cTn>
                              </p:par>
                            </p:childTnLst>
                          </p:cTn>
                        </p:par>
                      </p:childTnLst>
                    </p:cTn>
                  </p:par>
                  <p:par>
                    <p:cTn id="16" fill="hold">
                      <p:stCondLst>
                        <p:cond delay="indefinite"/>
                      </p:stCondLst>
                      <p:childTnLst>
                        <p:par>
                          <p:cTn id="17" fill="hold">
                            <p:stCondLst>
                              <p:cond delay="0"/>
                            </p:stCondLst>
                            <p:childTnLst>
                              <p:par>
                                <p:cTn id="18" presetID="4" presetClass="entr" presetSubtype="32" fill="hold" grpId="0" nodeType="clickEffect">
                                  <p:stCondLst>
                                    <p:cond delay="0"/>
                                  </p:stCondLst>
                                  <p:childTnLst>
                                    <p:set>
                                      <p:cBhvr>
                                        <p:cTn id="19" dur="1" fill="hold">
                                          <p:stCondLst>
                                            <p:cond delay="0"/>
                                          </p:stCondLst>
                                        </p:cTn>
                                        <p:tgtEl>
                                          <p:spTgt spid="171011">
                                            <p:txEl>
                                              <p:pRg st="3" end="3"/>
                                            </p:txEl>
                                          </p:spTgt>
                                        </p:tgtEl>
                                        <p:attrNameLst>
                                          <p:attrName>style.visibility</p:attrName>
                                        </p:attrNameLst>
                                      </p:cBhvr>
                                      <p:to>
                                        <p:strVal val="visible"/>
                                      </p:to>
                                    </p:set>
                                    <p:animEffect transition="in" filter="box(out)">
                                      <p:cBhvr>
                                        <p:cTn id="20" dur="500"/>
                                        <p:tgtEl>
                                          <p:spTgt spid="171011">
                                            <p:txEl>
                                              <p:pRg st="3" end="3"/>
                                            </p:txEl>
                                          </p:spTgt>
                                        </p:tgtEl>
                                      </p:cBhvr>
                                    </p:animEffect>
                                  </p:childTnLst>
                                  <p:subTnLst>
                                    <p:audio>
                                      <p:cMediaNode>
                                        <p:cTn display="0" masterRel="sameClick">
                                          <p:stCondLst>
                                            <p:cond evt="begin" delay="0">
                                              <p:tn val="18"/>
                                            </p:cond>
                                          </p:stCondLst>
                                          <p:endCondLst>
                                            <p:cond evt="onStopAudio" delay="0">
                                              <p:tgtEl>
                                                <p:sldTgt/>
                                              </p:tgtEl>
                                            </p:cond>
                                          </p:endCondLst>
                                        </p:cTn>
                                        <p:tgtEl>
                                          <p:sndTgt r:embed="rId2" name="Camera"/>
                                        </p:tgtEl>
                                      </p:cMediaNode>
                                    </p:audio>
                                  </p:subTnLst>
                                </p:cTn>
                              </p:par>
                            </p:childTnLst>
                          </p:cTn>
                        </p:par>
                      </p:childTnLst>
                    </p:cTn>
                  </p:par>
                  <p:par>
                    <p:cTn id="21" fill="hold">
                      <p:stCondLst>
                        <p:cond delay="indefinite"/>
                      </p:stCondLst>
                      <p:childTnLst>
                        <p:par>
                          <p:cTn id="22" fill="hold">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171011">
                                            <p:txEl>
                                              <p:pRg st="4" end="4"/>
                                            </p:txEl>
                                          </p:spTgt>
                                        </p:tgtEl>
                                        <p:attrNameLst>
                                          <p:attrName>style.visibility</p:attrName>
                                        </p:attrNameLst>
                                      </p:cBhvr>
                                      <p:to>
                                        <p:strVal val="visible"/>
                                      </p:to>
                                    </p:set>
                                    <p:animEffect transition="in" filter="box(out)">
                                      <p:cBhvr>
                                        <p:cTn id="25" dur="500"/>
                                        <p:tgtEl>
                                          <p:spTgt spid="171011">
                                            <p:txEl>
                                              <p:pRg st="4" end="4"/>
                                            </p:txEl>
                                          </p:spTgt>
                                        </p:tgtEl>
                                      </p:cBhvr>
                                    </p:animEffect>
                                  </p:childTnLst>
                                  <p:subTnLst>
                                    <p:audio>
                                      <p:cMediaNode>
                                        <p:cTn display="0" masterRel="sameClick">
                                          <p:stCondLst>
                                            <p:cond evt="begin" delay="0">
                                              <p:tn val="23"/>
                                            </p:cond>
                                          </p:stCondLst>
                                          <p:endCondLst>
                                            <p:cond evt="onStopAudio" delay="0">
                                              <p:tgtEl>
                                                <p:sldTgt/>
                                              </p:tgtEl>
                                            </p:cond>
                                          </p:endCondLst>
                                        </p:cTn>
                                        <p:tgtEl>
                                          <p:sndTgt r:embed="rId2" name="Camera"/>
                                        </p:tgtEl>
                                      </p:cMediaNode>
                                    </p:audio>
                                  </p:subTnLst>
                                </p:cTn>
                              </p:par>
                            </p:childTnLst>
                          </p:cTn>
                        </p:par>
                      </p:childTnLst>
                    </p:cTn>
                  </p:par>
                  <p:par>
                    <p:cTn id="26" fill="hold">
                      <p:stCondLst>
                        <p:cond delay="indefinite"/>
                      </p:stCondLst>
                      <p:childTnLst>
                        <p:par>
                          <p:cTn id="27" fill="hold">
                            <p:stCondLst>
                              <p:cond delay="0"/>
                            </p:stCondLst>
                            <p:childTnLst>
                              <p:par>
                                <p:cTn id="28" presetID="4" presetClass="entr" presetSubtype="32" fill="hold" grpId="0" nodeType="clickEffect">
                                  <p:stCondLst>
                                    <p:cond delay="0"/>
                                  </p:stCondLst>
                                  <p:childTnLst>
                                    <p:set>
                                      <p:cBhvr>
                                        <p:cTn id="29" dur="1" fill="hold">
                                          <p:stCondLst>
                                            <p:cond delay="0"/>
                                          </p:stCondLst>
                                        </p:cTn>
                                        <p:tgtEl>
                                          <p:spTgt spid="171011">
                                            <p:txEl>
                                              <p:pRg st="5" end="5"/>
                                            </p:txEl>
                                          </p:spTgt>
                                        </p:tgtEl>
                                        <p:attrNameLst>
                                          <p:attrName>style.visibility</p:attrName>
                                        </p:attrNameLst>
                                      </p:cBhvr>
                                      <p:to>
                                        <p:strVal val="visible"/>
                                      </p:to>
                                    </p:set>
                                    <p:animEffect transition="in" filter="box(out)">
                                      <p:cBhvr>
                                        <p:cTn id="30" dur="500"/>
                                        <p:tgtEl>
                                          <p:spTgt spid="171011">
                                            <p:txEl>
                                              <p:pRg st="5" end="5"/>
                                            </p:txEl>
                                          </p:spTgt>
                                        </p:tgtEl>
                                      </p:cBhvr>
                                    </p:animEffect>
                                  </p:childTnLst>
                                  <p:subTnLst>
                                    <p:audio>
                                      <p:cMediaNode>
                                        <p:cTn display="0" masterRel="sameClick">
                                          <p:stCondLst>
                                            <p:cond evt="begin" delay="0">
                                              <p:tn val="28"/>
                                            </p:cond>
                                          </p:stCondLst>
                                          <p:endCondLst>
                                            <p:cond evt="onStopAudio" delay="0">
                                              <p:tgtEl>
                                                <p:sldTgt/>
                                              </p:tgtEl>
                                            </p:cond>
                                          </p:endCondLst>
                                        </p:cTn>
                                        <p:tgtEl>
                                          <p:sndTgt r:embed="rId2" name="Camera"/>
                                        </p:tgtEl>
                                      </p:cMediaNode>
                                    </p:audio>
                                  </p:subTnLst>
                                </p:cTn>
                              </p:par>
                            </p:childTnLst>
                          </p:cTn>
                        </p:par>
                      </p:childTnLst>
                    </p:cTn>
                  </p:par>
                  <p:par>
                    <p:cTn id="31" fill="hold">
                      <p:stCondLst>
                        <p:cond delay="indefinite"/>
                      </p:stCondLst>
                      <p:childTnLst>
                        <p:par>
                          <p:cTn id="32" fill="hold">
                            <p:stCondLst>
                              <p:cond delay="0"/>
                            </p:stCondLst>
                            <p:childTnLst>
                              <p:par>
                                <p:cTn id="33" presetID="4" presetClass="entr" presetSubtype="32" fill="hold" grpId="0" nodeType="clickEffect">
                                  <p:stCondLst>
                                    <p:cond delay="0"/>
                                  </p:stCondLst>
                                  <p:childTnLst>
                                    <p:set>
                                      <p:cBhvr>
                                        <p:cTn id="34" dur="1" fill="hold">
                                          <p:stCondLst>
                                            <p:cond delay="0"/>
                                          </p:stCondLst>
                                        </p:cTn>
                                        <p:tgtEl>
                                          <p:spTgt spid="171011">
                                            <p:txEl>
                                              <p:pRg st="6" end="6"/>
                                            </p:txEl>
                                          </p:spTgt>
                                        </p:tgtEl>
                                        <p:attrNameLst>
                                          <p:attrName>style.visibility</p:attrName>
                                        </p:attrNameLst>
                                      </p:cBhvr>
                                      <p:to>
                                        <p:strVal val="visible"/>
                                      </p:to>
                                    </p:set>
                                    <p:animEffect transition="in" filter="box(out)">
                                      <p:cBhvr>
                                        <p:cTn id="35" dur="500"/>
                                        <p:tgtEl>
                                          <p:spTgt spid="171011">
                                            <p:txEl>
                                              <p:pRg st="6" end="6"/>
                                            </p:txEl>
                                          </p:spTgt>
                                        </p:tgtEl>
                                      </p:cBhvr>
                                    </p:animEffect>
                                  </p:childTnLst>
                                  <p:subTnLst>
                                    <p:audio>
                                      <p:cMediaNode>
                                        <p:cTn display="0" masterRel="sameClick">
                                          <p:stCondLst>
                                            <p:cond evt="begin" delay="0">
                                              <p:tn val="33"/>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uild="p" autoUpdateAnimBg="0"/>
    </p:bldLst>
  </p:timing>
</p:sld>
</file>

<file path=ppt/slides/slide1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493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8B09C11C-D33C-614A-93C7-772A907E3BCF}" type="slidenum">
              <a:rPr lang="en-US" smtClean="0">
                <a:latin typeface="Times New Roman" charset="0"/>
              </a:rPr>
              <a:pPr/>
              <a:t>110</a:t>
            </a:fld>
            <a:endParaRPr lang="en-US">
              <a:latin typeface="Times New Roman" charset="0"/>
            </a:endParaRPr>
          </a:p>
        </p:txBody>
      </p:sp>
      <p:sp>
        <p:nvSpPr>
          <p:cNvPr id="124931" name="Rectangle 2"/>
          <p:cNvSpPr>
            <a:spLocks noGrp="1" noChangeArrowheads="1"/>
          </p:cNvSpPr>
          <p:nvPr>
            <p:ph type="title"/>
          </p:nvPr>
        </p:nvSpPr>
        <p:spPr>
          <a:xfrm>
            <a:off x="685800" y="381000"/>
            <a:ext cx="7772400" cy="1143000"/>
          </a:xfrm>
        </p:spPr>
        <p:txBody>
          <a:bodyPr/>
          <a:lstStyle/>
          <a:p>
            <a:pPr eaLnBrk="1" hangingPunct="1"/>
            <a:r>
              <a:rPr lang="en-US"/>
              <a:t>Knapsack Cryptosystem</a:t>
            </a:r>
          </a:p>
        </p:txBody>
      </p:sp>
      <p:sp>
        <p:nvSpPr>
          <p:cNvPr id="117763" name="Rectangle 3"/>
          <p:cNvSpPr>
            <a:spLocks noGrp="1" noChangeArrowheads="1"/>
          </p:cNvSpPr>
          <p:nvPr>
            <p:ph type="body" idx="1"/>
          </p:nvPr>
        </p:nvSpPr>
        <p:spPr>
          <a:xfrm>
            <a:off x="685800" y="1828800"/>
            <a:ext cx="7772400" cy="1981200"/>
          </a:xfrm>
        </p:spPr>
        <p:txBody>
          <a:bodyPr/>
          <a:lstStyle/>
          <a:p>
            <a:pPr marL="609600" indent="-609600" eaLnBrk="1" hangingPunct="1">
              <a:lnSpc>
                <a:spcPct val="90000"/>
              </a:lnSpc>
              <a:buSzPct val="100000"/>
              <a:buFont typeface="Times" charset="0"/>
              <a:buAutoNum type="arabicPeriod"/>
            </a:pPr>
            <a:r>
              <a:rPr lang="en-US" sz="2800" dirty="0"/>
              <a:t>Generate </a:t>
            </a:r>
            <a:r>
              <a:rPr lang="en-US" sz="2800" dirty="0" err="1"/>
              <a:t>superincreasing</a:t>
            </a:r>
            <a:r>
              <a:rPr lang="en-US" sz="2800" dirty="0"/>
              <a:t> knapsack (SIK)</a:t>
            </a:r>
          </a:p>
          <a:p>
            <a:pPr marL="609600" indent="-609600" eaLnBrk="1" hangingPunct="1">
              <a:lnSpc>
                <a:spcPct val="90000"/>
              </a:lnSpc>
              <a:buSzPct val="100000"/>
              <a:buFont typeface="Times" charset="0"/>
              <a:buAutoNum type="arabicPeriod"/>
            </a:pPr>
            <a:r>
              <a:rPr lang="en-US" sz="2800" dirty="0"/>
              <a:t>Convert SIK into “general” knapsack (GK)</a:t>
            </a:r>
          </a:p>
          <a:p>
            <a:pPr marL="609600" indent="-609600" eaLnBrk="1" hangingPunct="1">
              <a:lnSpc>
                <a:spcPct val="90000"/>
              </a:lnSpc>
              <a:buSzPct val="100000"/>
              <a:buFont typeface="Times" charset="0"/>
              <a:buAutoNum type="arabicPeriod"/>
            </a:pPr>
            <a:r>
              <a:rPr lang="en-US" sz="2800" b="1" dirty="0">
                <a:solidFill>
                  <a:schemeClr val="hlink"/>
                </a:solidFill>
              </a:rPr>
              <a:t>Public Key:</a:t>
            </a:r>
            <a:r>
              <a:rPr lang="en-US" sz="2800" dirty="0"/>
              <a:t> GK</a:t>
            </a:r>
          </a:p>
          <a:p>
            <a:pPr marL="609600" indent="-609600" eaLnBrk="1" hangingPunct="1">
              <a:lnSpc>
                <a:spcPct val="90000"/>
              </a:lnSpc>
              <a:buSzPct val="100000"/>
              <a:buFont typeface="Times" charset="0"/>
              <a:buAutoNum type="arabicPeriod"/>
            </a:pPr>
            <a:r>
              <a:rPr lang="en-US" sz="2800" b="1" dirty="0">
                <a:solidFill>
                  <a:schemeClr val="hlink"/>
                </a:solidFill>
              </a:rPr>
              <a:t>Private Key:</a:t>
            </a:r>
            <a:r>
              <a:rPr lang="en-US" sz="2800" dirty="0"/>
              <a:t> SIK plus conversion factor </a:t>
            </a:r>
          </a:p>
        </p:txBody>
      </p:sp>
      <p:sp>
        <p:nvSpPr>
          <p:cNvPr id="117764" name="Rectangle 4"/>
          <p:cNvSpPr>
            <a:spLocks noChangeArrowheads="1"/>
          </p:cNvSpPr>
          <p:nvPr/>
        </p:nvSpPr>
        <p:spPr bwMode="auto">
          <a:xfrm>
            <a:off x="685800" y="3733800"/>
            <a:ext cx="7772400" cy="2209800"/>
          </a:xfrm>
          <a:prstGeom prst="rect">
            <a:avLst/>
          </a:prstGeom>
          <a:noFill/>
          <a:ln w="9525">
            <a:noFill/>
            <a:miter lim="800000"/>
            <a:headEnd/>
            <a:tailEnd/>
          </a:ln>
        </p:spPr>
        <p:txBody>
          <a:bodyPr>
            <a:prstTxWarp prst="textNoShape">
              <a:avLst/>
            </a:prstTxWarp>
          </a:bodyPr>
          <a:lstStyle/>
          <a:p>
            <a:pPr marL="609600" indent="-609600">
              <a:lnSpc>
                <a:spcPct val="90000"/>
              </a:lnSpc>
              <a:spcBef>
                <a:spcPct val="20000"/>
              </a:spcBef>
              <a:buClr>
                <a:schemeClr val="accent2"/>
              </a:buClr>
              <a:buSzPct val="75000"/>
              <a:buFont typeface="Wingdings" charset="2"/>
              <a:buChar char="q"/>
            </a:pPr>
            <a:r>
              <a:rPr lang="en-US" sz="2800" dirty="0"/>
              <a:t>Ideally…</a:t>
            </a:r>
          </a:p>
          <a:p>
            <a:pPr marL="990600" lvl="1" indent="-533400">
              <a:lnSpc>
                <a:spcPct val="90000"/>
              </a:lnSpc>
              <a:spcBef>
                <a:spcPct val="20000"/>
              </a:spcBef>
              <a:buClr>
                <a:schemeClr val="accent2"/>
              </a:buClr>
              <a:buSzPct val="95000"/>
              <a:buFontTx/>
              <a:buChar char="o"/>
            </a:pPr>
            <a:r>
              <a:rPr lang="en-US" dirty="0">
                <a:ea typeface="ＭＳ Ｐゴシック" charset="-128"/>
                <a:cs typeface="ＭＳ Ｐゴシック" charset="-128"/>
              </a:rPr>
              <a:t>Easy to encrypt with GK</a:t>
            </a:r>
          </a:p>
          <a:p>
            <a:pPr marL="990600" lvl="1" indent="-533400">
              <a:lnSpc>
                <a:spcPct val="90000"/>
              </a:lnSpc>
              <a:spcBef>
                <a:spcPct val="20000"/>
              </a:spcBef>
              <a:buClr>
                <a:schemeClr val="accent2"/>
              </a:buClr>
              <a:buSzPct val="95000"/>
              <a:buFontTx/>
              <a:buChar char="o"/>
            </a:pPr>
            <a:r>
              <a:rPr lang="en-US" dirty="0">
                <a:ea typeface="ＭＳ Ｐゴシック" charset="-128"/>
                <a:cs typeface="ＭＳ Ｐゴシック" charset="-128"/>
              </a:rPr>
              <a:t>With private key, easy to decrypt (convert </a:t>
            </a:r>
            <a:r>
              <a:rPr lang="en-US" dirty="0" err="1">
                <a:ea typeface="ＭＳ Ｐゴシック" charset="-128"/>
                <a:cs typeface="ＭＳ Ｐゴシック" charset="-128"/>
              </a:rPr>
              <a:t>ciphertext</a:t>
            </a:r>
            <a:r>
              <a:rPr lang="en-US" dirty="0">
                <a:ea typeface="ＭＳ Ｐゴシック" charset="-128"/>
                <a:cs typeface="ＭＳ Ｐゴシック" charset="-128"/>
              </a:rPr>
              <a:t> to SIK problem)</a:t>
            </a:r>
          </a:p>
          <a:p>
            <a:pPr marL="990600" lvl="1" indent="-533400">
              <a:lnSpc>
                <a:spcPct val="90000"/>
              </a:lnSpc>
              <a:spcBef>
                <a:spcPct val="20000"/>
              </a:spcBef>
              <a:buClr>
                <a:schemeClr val="accent2"/>
              </a:buClr>
              <a:buSzPct val="95000"/>
              <a:buFontTx/>
              <a:buChar char="o"/>
            </a:pPr>
            <a:r>
              <a:rPr lang="en-US" dirty="0">
                <a:ea typeface="ＭＳ Ｐゴシック" charset="-128"/>
                <a:cs typeface="ＭＳ Ｐゴシック" charset="-128"/>
              </a:rPr>
              <a:t>Without private key, must solve GK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2" fill="hold" grpId="0" nodeType="clickEffect">
                                  <p:stCondLst>
                                    <p:cond delay="0"/>
                                  </p:stCondLst>
                                  <p:childTnLst>
                                    <p:set>
                                      <p:cBhvr>
                                        <p:cTn id="6" dur="1" fill="hold">
                                          <p:stCondLst>
                                            <p:cond delay="499"/>
                                          </p:stCondLst>
                                        </p:cTn>
                                        <p:tgtEl>
                                          <p:spTgt spid="1177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entr" presetSubtype="2" fill="hold" grpId="0" nodeType="clickEffect">
                                  <p:stCondLst>
                                    <p:cond delay="0"/>
                                  </p:stCondLst>
                                  <p:childTnLst>
                                    <p:set>
                                      <p:cBhvr>
                                        <p:cTn id="10" dur="1" fill="hold">
                                          <p:stCondLst>
                                            <p:cond delay="499"/>
                                          </p:stCondLst>
                                        </p:cTn>
                                        <p:tgtEl>
                                          <p:spTgt spid="1177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entr" presetSubtype="2" fill="hold" grpId="0" nodeType="clickEffect">
                                  <p:stCondLst>
                                    <p:cond delay="0"/>
                                  </p:stCondLst>
                                  <p:childTnLst>
                                    <p:set>
                                      <p:cBhvr>
                                        <p:cTn id="14" dur="1" fill="hold">
                                          <p:stCondLst>
                                            <p:cond delay="499"/>
                                          </p:stCondLst>
                                        </p:cTn>
                                        <p:tgtEl>
                                          <p:spTgt spid="1177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entr" presetSubtype="2" fill="hold" grpId="0" nodeType="clickEffect">
                                  <p:stCondLst>
                                    <p:cond delay="0"/>
                                  </p:stCondLst>
                                  <p:childTnLst>
                                    <p:set>
                                      <p:cBhvr>
                                        <p:cTn id="18" dur="1" fill="hold">
                                          <p:stCondLst>
                                            <p:cond delay="499"/>
                                          </p:stCondLst>
                                        </p:cTn>
                                        <p:tgtEl>
                                          <p:spTgt spid="1177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0" presetClass="entr" presetSubtype="0" fill="hold" grpId="0" nodeType="clickEffect">
                                  <p:stCondLst>
                                    <p:cond delay="0"/>
                                  </p:stCondLst>
                                  <p:childTnLst>
                                    <p:set>
                                      <p:cBhvr>
                                        <p:cTn id="22" dur="1" fill="hold">
                                          <p:stCondLst>
                                            <p:cond delay="499"/>
                                          </p:stCondLst>
                                        </p:cTn>
                                        <p:tgtEl>
                                          <p:spTgt spid="117764">
                                            <p:txEl>
                                              <p:pRg st="0" end="0"/>
                                            </p:txEl>
                                          </p:spTgt>
                                        </p:tgtEl>
                                        <p:attrNameLst>
                                          <p:attrName>style.visibility</p:attrName>
                                        </p:attrNameLst>
                                      </p:cBhvr>
                                      <p:to>
                                        <p:strVal val="visible"/>
                                      </p:to>
                                    </p:set>
                                  </p:childTnLst>
                                </p:cTn>
                              </p:par>
                              <p:par>
                                <p:cTn id="23" presetID="0" presetClass="entr" presetSubtype="0" fill="hold" grpId="0" nodeType="withEffect">
                                  <p:stCondLst>
                                    <p:cond delay="0"/>
                                  </p:stCondLst>
                                  <p:childTnLst>
                                    <p:set>
                                      <p:cBhvr>
                                        <p:cTn id="24" dur="1" fill="hold">
                                          <p:stCondLst>
                                            <p:cond delay="499"/>
                                          </p:stCondLst>
                                        </p:cTn>
                                        <p:tgtEl>
                                          <p:spTgt spid="117764">
                                            <p:txEl>
                                              <p:pRg st="1" end="1"/>
                                            </p:txEl>
                                          </p:spTgt>
                                        </p:tgtEl>
                                        <p:attrNameLst>
                                          <p:attrName>style.visibility</p:attrName>
                                        </p:attrNameLst>
                                      </p:cBhvr>
                                      <p:to>
                                        <p:strVal val="visible"/>
                                      </p:to>
                                    </p:set>
                                  </p:childTnLst>
                                </p:cTn>
                              </p:par>
                              <p:par>
                                <p:cTn id="25" presetID="0" presetClass="entr" presetSubtype="0" fill="hold" grpId="0" nodeType="withEffect">
                                  <p:stCondLst>
                                    <p:cond delay="0"/>
                                  </p:stCondLst>
                                  <p:childTnLst>
                                    <p:set>
                                      <p:cBhvr>
                                        <p:cTn id="26" dur="1" fill="hold">
                                          <p:stCondLst>
                                            <p:cond delay="499"/>
                                          </p:stCondLst>
                                        </p:cTn>
                                        <p:tgtEl>
                                          <p:spTgt spid="117764">
                                            <p:txEl>
                                              <p:pRg st="2" end="2"/>
                                            </p:txEl>
                                          </p:spTgt>
                                        </p:tgtEl>
                                        <p:attrNameLst>
                                          <p:attrName>style.visibility</p:attrName>
                                        </p:attrNameLst>
                                      </p:cBhvr>
                                      <p:to>
                                        <p:strVal val="visible"/>
                                      </p:to>
                                    </p:set>
                                  </p:childTnLst>
                                </p:cTn>
                              </p:par>
                              <p:par>
                                <p:cTn id="27" presetID="0" presetClass="entr" presetSubtype="0" fill="hold" grpId="0" nodeType="withEffect">
                                  <p:stCondLst>
                                    <p:cond delay="0"/>
                                  </p:stCondLst>
                                  <p:childTnLst>
                                    <p:set>
                                      <p:cBhvr>
                                        <p:cTn id="28" dur="1" fill="hold">
                                          <p:stCondLst>
                                            <p:cond delay="499"/>
                                          </p:stCondLst>
                                        </p:cTn>
                                        <p:tgtEl>
                                          <p:spTgt spid="11776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build="p" autoUpdateAnimBg="0"/>
      <p:bldP spid="117764" grpId="0" build="p"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B43B7B8C-F1FE-AC42-A126-A31FF2B205EE}" type="slidenum">
              <a:rPr lang="en-US" smtClean="0">
                <a:latin typeface="Times New Roman" charset="0"/>
              </a:rPr>
              <a:pPr/>
              <a:t>111</a:t>
            </a:fld>
            <a:endParaRPr lang="en-US">
              <a:latin typeface="Times New Roman" charset="0"/>
            </a:endParaRPr>
          </a:p>
        </p:txBody>
      </p:sp>
      <p:sp>
        <p:nvSpPr>
          <p:cNvPr id="125955" name="Rectangle 2"/>
          <p:cNvSpPr>
            <a:spLocks noGrp="1" noChangeArrowheads="1"/>
          </p:cNvSpPr>
          <p:nvPr>
            <p:ph type="title"/>
          </p:nvPr>
        </p:nvSpPr>
        <p:spPr>
          <a:xfrm>
            <a:off x="685800" y="457200"/>
            <a:ext cx="7772400" cy="914400"/>
          </a:xfrm>
        </p:spPr>
        <p:txBody>
          <a:bodyPr/>
          <a:lstStyle/>
          <a:p>
            <a:pPr eaLnBrk="1" hangingPunct="1"/>
            <a:r>
              <a:rPr lang="en-US" dirty="0"/>
              <a:t>Knapsack Keys</a:t>
            </a:r>
          </a:p>
        </p:txBody>
      </p:sp>
      <p:sp>
        <p:nvSpPr>
          <p:cNvPr id="125956" name="Rectangle 3"/>
          <p:cNvSpPr>
            <a:spLocks noGrp="1" noChangeArrowheads="1"/>
          </p:cNvSpPr>
          <p:nvPr>
            <p:ph type="body" idx="1"/>
          </p:nvPr>
        </p:nvSpPr>
        <p:spPr>
          <a:xfrm>
            <a:off x="609600" y="1447800"/>
            <a:ext cx="8229600" cy="4648200"/>
          </a:xfrm>
        </p:spPr>
        <p:txBody>
          <a:bodyPr/>
          <a:lstStyle/>
          <a:p>
            <a:pPr marL="609600" indent="-609600" eaLnBrk="1" hangingPunct="1">
              <a:lnSpc>
                <a:spcPct val="85000"/>
              </a:lnSpc>
            </a:pPr>
            <a:r>
              <a:rPr lang="en-US" sz="2800" dirty="0"/>
              <a:t>Start with</a:t>
            </a:r>
            <a:r>
              <a:rPr lang="en-US" sz="2800" dirty="0">
                <a:latin typeface="Times-Roman" charset="0"/>
              </a:rPr>
              <a:t> </a:t>
            </a:r>
            <a:r>
              <a:rPr lang="en-US" sz="2400" dirty="0">
                <a:latin typeface="Times-Roman" charset="0"/>
              </a:rPr>
              <a:t>(2,3,7,14,30,57,120,251)</a:t>
            </a:r>
            <a:r>
              <a:rPr lang="en-US" sz="2800" dirty="0"/>
              <a:t> as the SIK</a:t>
            </a:r>
          </a:p>
          <a:p>
            <a:pPr marL="609600" indent="-609600" eaLnBrk="1" hangingPunct="1">
              <a:lnSpc>
                <a:spcPct val="85000"/>
              </a:lnSpc>
            </a:pPr>
            <a:r>
              <a:rPr lang="en-US" sz="2800" dirty="0"/>
              <a:t>Choose </a:t>
            </a:r>
            <a:r>
              <a:rPr lang="en-US" sz="2800" dirty="0" err="1">
                <a:latin typeface="Times-Roman" charset="0"/>
              </a:rPr>
              <a:t>m</a:t>
            </a:r>
            <a:r>
              <a:rPr lang="en-US" sz="2800" dirty="0">
                <a:latin typeface="Times-Roman" charset="0"/>
              </a:rPr>
              <a:t> = 41</a:t>
            </a:r>
            <a:r>
              <a:rPr lang="en-US" sz="2800" dirty="0"/>
              <a:t> and </a:t>
            </a:r>
            <a:r>
              <a:rPr lang="en-US" sz="2800" dirty="0" err="1">
                <a:latin typeface="Times-Roman" charset="0"/>
              </a:rPr>
              <a:t>n</a:t>
            </a:r>
            <a:r>
              <a:rPr lang="en-US" sz="2800" dirty="0">
                <a:latin typeface="Times-Roman" charset="0"/>
              </a:rPr>
              <a:t> = 491 </a:t>
            </a:r>
            <a:r>
              <a:rPr lang="en-US" sz="2800" dirty="0"/>
              <a:t>(</a:t>
            </a:r>
            <a:r>
              <a:rPr lang="en-US" sz="2800" dirty="0" err="1">
                <a:latin typeface="Times-Roman" charset="0"/>
              </a:rPr>
              <a:t>m</a:t>
            </a:r>
            <a:r>
              <a:rPr lang="en-US" sz="2800" dirty="0"/>
              <a:t>, </a:t>
            </a:r>
            <a:r>
              <a:rPr lang="en-US" sz="2800" dirty="0" err="1">
                <a:latin typeface="Times-Roman" charset="0"/>
              </a:rPr>
              <a:t>n</a:t>
            </a:r>
            <a:r>
              <a:rPr lang="en-US" sz="2800" dirty="0"/>
              <a:t> relatively prime, </a:t>
            </a:r>
            <a:r>
              <a:rPr lang="en-US" sz="2800" dirty="0" err="1">
                <a:latin typeface="Times-Roman" charset="0"/>
              </a:rPr>
              <a:t>n</a:t>
            </a:r>
            <a:r>
              <a:rPr lang="en-US" sz="2800" dirty="0">
                <a:latin typeface="Times-Roman" charset="0"/>
              </a:rPr>
              <a:t> </a:t>
            </a:r>
            <a:r>
              <a:rPr lang="en-US" sz="2800" dirty="0"/>
              <a:t>exceeds sum of elements in SIK)</a:t>
            </a:r>
          </a:p>
          <a:p>
            <a:pPr marL="609600" indent="-609600" eaLnBrk="1" hangingPunct="1">
              <a:lnSpc>
                <a:spcPct val="85000"/>
              </a:lnSpc>
            </a:pPr>
            <a:r>
              <a:rPr lang="en-US" sz="2800" dirty="0"/>
              <a:t>Compute “general” knapsack</a:t>
            </a:r>
          </a:p>
          <a:p>
            <a:pPr marL="609600" indent="-609600" eaLnBrk="1" hangingPunct="1">
              <a:lnSpc>
                <a:spcPct val="85000"/>
              </a:lnSpc>
              <a:buFont typeface="Wingdings" charset="2"/>
              <a:buNone/>
            </a:pPr>
            <a:r>
              <a:rPr lang="en-US" sz="2000" dirty="0">
                <a:latin typeface="Times-Roman" charset="0"/>
              </a:rPr>
              <a:t>		2 </a:t>
            </a:r>
            <a:r>
              <a:rPr lang="en-US" sz="2000" dirty="0" err="1">
                <a:latin typeface="Times-Roman" charset="0"/>
                <a:sym typeface="Symbol" charset="2"/>
              </a:rPr>
              <a:t></a:t>
            </a:r>
            <a:r>
              <a:rPr lang="en-US" sz="2000" dirty="0">
                <a:latin typeface="Times-Roman" charset="0"/>
                <a:sym typeface="Symbol" charset="2"/>
              </a:rPr>
              <a:t> </a:t>
            </a:r>
            <a:r>
              <a:rPr lang="en-US" sz="2000" dirty="0">
                <a:latin typeface="Times-Roman" charset="0"/>
              </a:rPr>
              <a:t>41 mod 491 = 82</a:t>
            </a:r>
          </a:p>
          <a:p>
            <a:pPr marL="609600" indent="-609600" eaLnBrk="1" hangingPunct="1">
              <a:lnSpc>
                <a:spcPct val="85000"/>
              </a:lnSpc>
              <a:buFont typeface="Wingdings" charset="2"/>
              <a:buNone/>
            </a:pPr>
            <a:r>
              <a:rPr lang="en-US" sz="2000" dirty="0">
                <a:latin typeface="Times-Roman" charset="0"/>
              </a:rPr>
              <a:t>		3 </a:t>
            </a:r>
            <a:r>
              <a:rPr lang="en-US" sz="2000" dirty="0" err="1">
                <a:latin typeface="Times-Roman" charset="0"/>
                <a:sym typeface="Symbol" charset="2"/>
              </a:rPr>
              <a:t></a:t>
            </a:r>
            <a:r>
              <a:rPr lang="en-US" sz="2000" dirty="0">
                <a:latin typeface="Times-Roman" charset="0"/>
                <a:sym typeface="Symbol" charset="2"/>
              </a:rPr>
              <a:t> </a:t>
            </a:r>
            <a:r>
              <a:rPr lang="en-US" sz="2000" dirty="0">
                <a:latin typeface="Times-Roman" charset="0"/>
              </a:rPr>
              <a:t>41 mod 491 = 123</a:t>
            </a:r>
          </a:p>
          <a:p>
            <a:pPr marL="609600" indent="-609600" eaLnBrk="1" hangingPunct="1">
              <a:lnSpc>
                <a:spcPct val="85000"/>
              </a:lnSpc>
              <a:buFont typeface="Wingdings" charset="2"/>
              <a:buNone/>
            </a:pPr>
            <a:r>
              <a:rPr lang="en-US" sz="2000" dirty="0">
                <a:latin typeface="Times-Roman" charset="0"/>
              </a:rPr>
              <a:t>		7 </a:t>
            </a:r>
            <a:r>
              <a:rPr lang="en-US" sz="2000" dirty="0" err="1">
                <a:latin typeface="Times-Roman" charset="0"/>
                <a:sym typeface="Symbol" charset="2"/>
              </a:rPr>
              <a:t></a:t>
            </a:r>
            <a:r>
              <a:rPr lang="en-US" sz="2000" dirty="0">
                <a:latin typeface="Times-Roman" charset="0"/>
                <a:sym typeface="Symbol" charset="2"/>
              </a:rPr>
              <a:t> </a:t>
            </a:r>
            <a:r>
              <a:rPr lang="en-US" sz="2000" dirty="0">
                <a:latin typeface="Times-Roman" charset="0"/>
              </a:rPr>
              <a:t>41 mod 491 = 287</a:t>
            </a:r>
          </a:p>
          <a:p>
            <a:pPr marL="609600" indent="-609600" eaLnBrk="1" hangingPunct="1">
              <a:lnSpc>
                <a:spcPct val="85000"/>
              </a:lnSpc>
              <a:buFont typeface="Wingdings" charset="2"/>
              <a:buNone/>
            </a:pPr>
            <a:r>
              <a:rPr lang="en-US" sz="2000" dirty="0">
                <a:latin typeface="Times-Roman" charset="0"/>
              </a:rPr>
              <a:t>		14 </a:t>
            </a:r>
            <a:r>
              <a:rPr lang="en-US" sz="2000" dirty="0" err="1">
                <a:latin typeface="Times-Roman" charset="0"/>
                <a:sym typeface="Symbol" charset="2"/>
              </a:rPr>
              <a:t></a:t>
            </a:r>
            <a:r>
              <a:rPr lang="en-US" sz="2000" dirty="0">
                <a:latin typeface="Times-Roman" charset="0"/>
                <a:sym typeface="Symbol" charset="2"/>
              </a:rPr>
              <a:t> </a:t>
            </a:r>
            <a:r>
              <a:rPr lang="en-US" sz="2000" dirty="0">
                <a:latin typeface="Times-Roman" charset="0"/>
              </a:rPr>
              <a:t>41 mod 491 = 83</a:t>
            </a:r>
          </a:p>
          <a:p>
            <a:pPr marL="1371600" lvl="2" indent="-457200" eaLnBrk="1" hangingPunct="1">
              <a:lnSpc>
                <a:spcPct val="85000"/>
              </a:lnSpc>
              <a:buSzPct val="75000"/>
              <a:buFont typeface="Wingdings" charset="2"/>
              <a:buNone/>
            </a:pPr>
            <a:r>
              <a:rPr lang="en-US" sz="2000" dirty="0">
                <a:latin typeface="Times-Roman" charset="0"/>
              </a:rPr>
              <a:t>30 </a:t>
            </a:r>
            <a:r>
              <a:rPr lang="en-US" sz="2000" dirty="0" err="1">
                <a:latin typeface="Times-Roman" charset="0"/>
                <a:sym typeface="Symbol" charset="2"/>
              </a:rPr>
              <a:t></a:t>
            </a:r>
            <a:r>
              <a:rPr lang="en-US" sz="2000" dirty="0">
                <a:latin typeface="Times-Roman" charset="0"/>
              </a:rPr>
              <a:t> 41 mod 491 = 248</a:t>
            </a:r>
          </a:p>
          <a:p>
            <a:pPr marL="1371600" lvl="2" indent="-457200" eaLnBrk="1" hangingPunct="1">
              <a:lnSpc>
                <a:spcPct val="85000"/>
              </a:lnSpc>
              <a:buSzPct val="75000"/>
              <a:buFont typeface="Wingdings" charset="2"/>
              <a:buNone/>
            </a:pPr>
            <a:r>
              <a:rPr lang="en-US" sz="2000" dirty="0">
                <a:latin typeface="Times-Roman" charset="0"/>
              </a:rPr>
              <a:t>57 </a:t>
            </a:r>
            <a:r>
              <a:rPr lang="en-US" sz="2000" dirty="0" err="1">
                <a:latin typeface="Times-Roman" charset="0"/>
                <a:sym typeface="Symbol" charset="2"/>
              </a:rPr>
              <a:t></a:t>
            </a:r>
            <a:r>
              <a:rPr lang="en-US" sz="2000" dirty="0">
                <a:latin typeface="Times-Roman" charset="0"/>
              </a:rPr>
              <a:t> 41 mod 491 = 373</a:t>
            </a:r>
            <a:endParaRPr lang="en-US" sz="1600" dirty="0">
              <a:latin typeface="Times-Roman" charset="0"/>
            </a:endParaRPr>
          </a:p>
          <a:p>
            <a:pPr marL="609600" indent="-609600" eaLnBrk="1" hangingPunct="1">
              <a:lnSpc>
                <a:spcPct val="85000"/>
              </a:lnSpc>
              <a:buFont typeface="Wingdings" charset="2"/>
              <a:buNone/>
            </a:pPr>
            <a:r>
              <a:rPr lang="en-US" sz="2000" dirty="0">
                <a:latin typeface="Times-Roman" charset="0"/>
              </a:rPr>
              <a:t>		120 </a:t>
            </a:r>
            <a:r>
              <a:rPr lang="en-US" sz="2000" dirty="0" err="1">
                <a:latin typeface="Times-Roman" charset="0"/>
                <a:sym typeface="Symbol" charset="2"/>
              </a:rPr>
              <a:t></a:t>
            </a:r>
            <a:r>
              <a:rPr lang="en-US" sz="2000" dirty="0">
                <a:latin typeface="Times-Roman" charset="0"/>
                <a:sym typeface="Symbol" charset="2"/>
              </a:rPr>
              <a:t> </a:t>
            </a:r>
            <a:r>
              <a:rPr lang="en-US" sz="2000" dirty="0">
                <a:latin typeface="Times-Roman" charset="0"/>
              </a:rPr>
              <a:t>41 mod 491 = 10</a:t>
            </a:r>
          </a:p>
          <a:p>
            <a:pPr marL="609600" indent="-609600" eaLnBrk="1" hangingPunct="1">
              <a:lnSpc>
                <a:spcPct val="85000"/>
              </a:lnSpc>
              <a:buFont typeface="Wingdings" charset="2"/>
              <a:buNone/>
            </a:pPr>
            <a:r>
              <a:rPr lang="en-US" sz="2000" dirty="0">
                <a:latin typeface="Times-Roman" charset="0"/>
              </a:rPr>
              <a:t>		251 </a:t>
            </a:r>
            <a:r>
              <a:rPr lang="en-US" sz="2000" dirty="0" err="1">
                <a:latin typeface="Times-Roman" charset="0"/>
                <a:sym typeface="Symbol" charset="2"/>
              </a:rPr>
              <a:t></a:t>
            </a:r>
            <a:r>
              <a:rPr lang="en-US" sz="2000" dirty="0">
                <a:latin typeface="Times-Roman" charset="0"/>
                <a:sym typeface="Symbol" charset="2"/>
              </a:rPr>
              <a:t> </a:t>
            </a:r>
            <a:r>
              <a:rPr lang="en-US" sz="2000" dirty="0">
                <a:latin typeface="Times-Roman" charset="0"/>
              </a:rPr>
              <a:t>41 mod 491 = 471 </a:t>
            </a:r>
          </a:p>
          <a:p>
            <a:pPr marL="609600" indent="-609600" eaLnBrk="1" hangingPunct="1">
              <a:lnSpc>
                <a:spcPct val="85000"/>
              </a:lnSpc>
            </a:pPr>
            <a:r>
              <a:rPr lang="en-US" sz="2800" dirty="0"/>
              <a:t>“General” knapsack: </a:t>
            </a:r>
            <a:r>
              <a:rPr lang="en-US" sz="2400" dirty="0">
                <a:latin typeface="Times-Roman" charset="0"/>
              </a:rPr>
              <a:t>(82,123,287,83,248,373,10,471)</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F9CB04C0-E9D2-FD4D-87BF-CF5F5061D6C4}" type="slidenum">
              <a:rPr lang="en-US" smtClean="0">
                <a:latin typeface="Times New Roman" charset="0"/>
              </a:rPr>
              <a:pPr/>
              <a:t>112</a:t>
            </a:fld>
            <a:endParaRPr lang="en-US">
              <a:latin typeface="Times New Roman" charset="0"/>
            </a:endParaRPr>
          </a:p>
        </p:txBody>
      </p:sp>
      <p:sp>
        <p:nvSpPr>
          <p:cNvPr id="126979" name="Rectangle 2"/>
          <p:cNvSpPr>
            <a:spLocks noGrp="1" noChangeArrowheads="1"/>
          </p:cNvSpPr>
          <p:nvPr>
            <p:ph type="title"/>
          </p:nvPr>
        </p:nvSpPr>
        <p:spPr>
          <a:xfrm>
            <a:off x="685800" y="457200"/>
            <a:ext cx="7772400" cy="1143000"/>
          </a:xfrm>
        </p:spPr>
        <p:txBody>
          <a:bodyPr/>
          <a:lstStyle/>
          <a:p>
            <a:pPr eaLnBrk="1" hangingPunct="1"/>
            <a:r>
              <a:rPr lang="en-US" dirty="0"/>
              <a:t>Knapsack Cryptosystem</a:t>
            </a:r>
          </a:p>
        </p:txBody>
      </p:sp>
      <p:sp>
        <p:nvSpPr>
          <p:cNvPr id="126980" name="Rectangle 3"/>
          <p:cNvSpPr>
            <a:spLocks noGrp="1" noChangeArrowheads="1"/>
          </p:cNvSpPr>
          <p:nvPr>
            <p:ph type="body" idx="1"/>
          </p:nvPr>
        </p:nvSpPr>
        <p:spPr>
          <a:xfrm>
            <a:off x="457200" y="1676400"/>
            <a:ext cx="8534400" cy="4419600"/>
          </a:xfrm>
        </p:spPr>
        <p:txBody>
          <a:bodyPr/>
          <a:lstStyle/>
          <a:p>
            <a:pPr eaLnBrk="1" hangingPunct="1">
              <a:lnSpc>
                <a:spcPct val="90000"/>
              </a:lnSpc>
              <a:spcAft>
                <a:spcPts val="0"/>
              </a:spcAft>
            </a:pPr>
            <a:r>
              <a:rPr lang="en-US" b="1" dirty="0">
                <a:solidFill>
                  <a:schemeClr val="hlink"/>
                </a:solidFill>
              </a:rPr>
              <a:t>Private key:</a:t>
            </a:r>
            <a:r>
              <a:rPr lang="en-US" dirty="0"/>
              <a:t> </a:t>
            </a:r>
            <a:r>
              <a:rPr lang="en-US" sz="2800" dirty="0">
                <a:latin typeface="Times-Roman" charset="0"/>
              </a:rPr>
              <a:t>(2,3,7,14,30,57,120,251) </a:t>
            </a:r>
          </a:p>
          <a:p>
            <a:pPr eaLnBrk="1" hangingPunct="1">
              <a:lnSpc>
                <a:spcPct val="90000"/>
              </a:lnSpc>
              <a:spcAft>
                <a:spcPts val="0"/>
              </a:spcAft>
              <a:buFont typeface="Wingdings" charset="2"/>
              <a:buNone/>
            </a:pPr>
            <a:r>
              <a:rPr lang="en-US" sz="2800" dirty="0">
                <a:latin typeface="Times-Roman" charset="0"/>
              </a:rPr>
              <a:t>				 m</a:t>
            </a:r>
            <a:r>
              <a:rPr lang="en-US" sz="2800" baseline="30000" dirty="0">
                <a:latin typeface="Times-Roman" charset="0"/>
                <a:sym typeface="Symbol" charset="2"/>
              </a:rPr>
              <a:t></a:t>
            </a:r>
            <a:r>
              <a:rPr lang="en-US" sz="2800" baseline="30000" dirty="0">
                <a:latin typeface="Times-Roman" charset="0"/>
              </a:rPr>
              <a:t>1</a:t>
            </a:r>
            <a:r>
              <a:rPr lang="en-US" sz="2800" dirty="0">
                <a:latin typeface="Times-Roman" charset="0"/>
              </a:rPr>
              <a:t> mod </a:t>
            </a:r>
            <a:r>
              <a:rPr lang="en-US" sz="2800" dirty="0" err="1">
                <a:latin typeface="Times-Roman" charset="0"/>
              </a:rPr>
              <a:t>n</a:t>
            </a:r>
            <a:r>
              <a:rPr lang="en-US" sz="2800" dirty="0">
                <a:latin typeface="Times-Roman" charset="0"/>
              </a:rPr>
              <a:t> = 41</a:t>
            </a:r>
            <a:r>
              <a:rPr lang="en-US" sz="2800" baseline="30000" dirty="0">
                <a:latin typeface="Times-Roman" charset="0"/>
                <a:sym typeface="Symbol" charset="2"/>
              </a:rPr>
              <a:t></a:t>
            </a:r>
            <a:r>
              <a:rPr lang="en-US" sz="2800" baseline="30000" dirty="0">
                <a:latin typeface="Times-Roman" charset="0"/>
              </a:rPr>
              <a:t>1</a:t>
            </a:r>
            <a:r>
              <a:rPr lang="en-US" sz="2800" dirty="0">
                <a:latin typeface="Times-Roman" charset="0"/>
              </a:rPr>
              <a:t> mod 491 = 12</a:t>
            </a:r>
            <a:endParaRPr lang="en-US" dirty="0"/>
          </a:p>
          <a:p>
            <a:pPr eaLnBrk="1" hangingPunct="1">
              <a:lnSpc>
                <a:spcPct val="90000"/>
              </a:lnSpc>
              <a:spcAft>
                <a:spcPts val="0"/>
              </a:spcAft>
            </a:pPr>
            <a:r>
              <a:rPr lang="en-US" b="1" dirty="0">
                <a:solidFill>
                  <a:schemeClr val="hlink"/>
                </a:solidFill>
              </a:rPr>
              <a:t>Public key:</a:t>
            </a:r>
            <a:r>
              <a:rPr lang="en-US" dirty="0"/>
              <a:t> </a:t>
            </a:r>
            <a:r>
              <a:rPr lang="en-US" sz="2800" dirty="0">
                <a:latin typeface="Times-Roman" charset="0"/>
              </a:rPr>
              <a:t>(82,123,287,83,248,373,10,471), </a:t>
            </a:r>
            <a:r>
              <a:rPr lang="en-US" sz="2800" dirty="0" err="1">
                <a:latin typeface="Times-Roman" charset="0"/>
              </a:rPr>
              <a:t>n</a:t>
            </a:r>
            <a:r>
              <a:rPr lang="en-US" sz="2800" dirty="0">
                <a:latin typeface="Times-Roman" charset="0"/>
              </a:rPr>
              <a:t>=491</a:t>
            </a:r>
            <a:endParaRPr lang="en-US" sz="2800" dirty="0"/>
          </a:p>
          <a:p>
            <a:pPr eaLnBrk="1" hangingPunct="1">
              <a:lnSpc>
                <a:spcPct val="90000"/>
              </a:lnSpc>
              <a:spcAft>
                <a:spcPts val="0"/>
              </a:spcAft>
            </a:pPr>
            <a:r>
              <a:rPr lang="en-US" dirty="0"/>
              <a:t>Example: Encrypt </a:t>
            </a:r>
            <a:r>
              <a:rPr lang="en-US" sz="2800" dirty="0">
                <a:latin typeface="Times-Roman" charset="0"/>
              </a:rPr>
              <a:t>10010110 </a:t>
            </a:r>
            <a:endParaRPr lang="en-US" dirty="0"/>
          </a:p>
          <a:p>
            <a:pPr lvl="1" eaLnBrk="1" hangingPunct="1">
              <a:lnSpc>
                <a:spcPct val="90000"/>
              </a:lnSpc>
              <a:spcAft>
                <a:spcPts val="0"/>
              </a:spcAft>
              <a:buFontTx/>
              <a:buNone/>
            </a:pPr>
            <a:r>
              <a:rPr lang="en-US" sz="2400" dirty="0">
                <a:latin typeface="Times-Roman" charset="0"/>
              </a:rPr>
              <a:t>	82 + 83 + 373 + 10 =  548</a:t>
            </a:r>
          </a:p>
          <a:p>
            <a:pPr eaLnBrk="1" hangingPunct="1">
              <a:lnSpc>
                <a:spcPct val="90000"/>
              </a:lnSpc>
              <a:spcAft>
                <a:spcPts val="0"/>
              </a:spcAft>
            </a:pPr>
            <a:r>
              <a:rPr lang="en-US" dirty="0"/>
              <a:t>To decrypt,</a:t>
            </a:r>
            <a:endParaRPr lang="en-US" dirty="0">
              <a:latin typeface="Times-Roman" charset="0"/>
            </a:endParaRPr>
          </a:p>
          <a:p>
            <a:pPr lvl="1" eaLnBrk="1" hangingPunct="1">
              <a:lnSpc>
                <a:spcPct val="90000"/>
              </a:lnSpc>
              <a:spcAft>
                <a:spcPts val="0"/>
              </a:spcAft>
            </a:pPr>
            <a:r>
              <a:rPr lang="en-US" dirty="0"/>
              <a:t> </a:t>
            </a:r>
            <a:r>
              <a:rPr lang="en-US" dirty="0">
                <a:latin typeface="Times-Roman" charset="0"/>
              </a:rPr>
              <a:t>548</a:t>
            </a:r>
            <a:r>
              <a:rPr lang="en-US" sz="2400" dirty="0">
                <a:latin typeface="Times-Roman" charset="0"/>
              </a:rPr>
              <a:t> · </a:t>
            </a:r>
            <a:r>
              <a:rPr lang="en-US" dirty="0">
                <a:latin typeface="Times-Roman" charset="0"/>
              </a:rPr>
              <a:t>12 = 193 mod 491</a:t>
            </a:r>
            <a:endParaRPr lang="en-US" dirty="0"/>
          </a:p>
          <a:p>
            <a:pPr lvl="1" eaLnBrk="1" hangingPunct="1">
              <a:lnSpc>
                <a:spcPct val="90000"/>
              </a:lnSpc>
              <a:spcAft>
                <a:spcPts val="0"/>
              </a:spcAft>
            </a:pPr>
            <a:r>
              <a:rPr lang="en-US" dirty="0"/>
              <a:t>Solve (easy) SIK with </a:t>
            </a:r>
            <a:r>
              <a:rPr lang="en-US" dirty="0">
                <a:latin typeface="Times-Roman" charset="0"/>
              </a:rPr>
              <a:t>S = 193</a:t>
            </a:r>
          </a:p>
          <a:p>
            <a:pPr lvl="1" eaLnBrk="1" hangingPunct="1">
              <a:lnSpc>
                <a:spcPct val="90000"/>
              </a:lnSpc>
              <a:spcAft>
                <a:spcPts val="0"/>
              </a:spcAft>
            </a:pPr>
            <a:r>
              <a:rPr lang="en-US" dirty="0"/>
              <a:t>Obtain plaintext </a:t>
            </a:r>
            <a:r>
              <a:rPr lang="en-US" dirty="0">
                <a:latin typeface="Times-Roman" charset="0"/>
              </a:rPr>
              <a:t>10010110</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00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97FAEE64-A504-384A-BC34-183213316001}" type="slidenum">
              <a:rPr lang="en-US" smtClean="0">
                <a:latin typeface="Times New Roman" charset="0"/>
              </a:rPr>
              <a:pPr/>
              <a:t>113</a:t>
            </a:fld>
            <a:endParaRPr lang="en-US">
              <a:latin typeface="Times New Roman" charset="0"/>
            </a:endParaRPr>
          </a:p>
        </p:txBody>
      </p:sp>
      <p:sp>
        <p:nvSpPr>
          <p:cNvPr id="128003" name="Rectangle 2"/>
          <p:cNvSpPr>
            <a:spLocks noGrp="1" noChangeArrowheads="1"/>
          </p:cNvSpPr>
          <p:nvPr>
            <p:ph type="title"/>
          </p:nvPr>
        </p:nvSpPr>
        <p:spPr/>
        <p:txBody>
          <a:bodyPr/>
          <a:lstStyle/>
          <a:p>
            <a:pPr eaLnBrk="1" hangingPunct="1"/>
            <a:r>
              <a:rPr lang="en-US"/>
              <a:t>Knapsack Weakness</a:t>
            </a:r>
          </a:p>
        </p:txBody>
      </p:sp>
      <p:sp>
        <p:nvSpPr>
          <p:cNvPr id="120835" name="Rectangle 3"/>
          <p:cNvSpPr>
            <a:spLocks noGrp="1" noChangeArrowheads="1"/>
          </p:cNvSpPr>
          <p:nvPr>
            <p:ph type="body" idx="1"/>
          </p:nvPr>
        </p:nvSpPr>
        <p:spPr>
          <a:xfrm>
            <a:off x="685800" y="1828800"/>
            <a:ext cx="7772400" cy="4267200"/>
          </a:xfrm>
        </p:spPr>
        <p:txBody>
          <a:bodyPr/>
          <a:lstStyle/>
          <a:p>
            <a:pPr eaLnBrk="1" hangingPunct="1">
              <a:lnSpc>
                <a:spcPct val="85000"/>
              </a:lnSpc>
              <a:spcAft>
                <a:spcPts val="600"/>
              </a:spcAft>
            </a:pPr>
            <a:r>
              <a:rPr lang="en-US" sz="2800" b="1" dirty="0">
                <a:solidFill>
                  <a:schemeClr val="hlink"/>
                </a:solidFill>
              </a:rPr>
              <a:t>Trapdoor:</a:t>
            </a:r>
            <a:r>
              <a:rPr lang="en-US" sz="2800" dirty="0"/>
              <a:t> Convert SIK into “general” knapsack using modular arithmetic</a:t>
            </a:r>
          </a:p>
          <a:p>
            <a:pPr eaLnBrk="1" hangingPunct="1">
              <a:lnSpc>
                <a:spcPct val="85000"/>
              </a:lnSpc>
              <a:spcAft>
                <a:spcPts val="600"/>
              </a:spcAft>
            </a:pPr>
            <a:r>
              <a:rPr lang="en-US" sz="2800" b="1" dirty="0">
                <a:solidFill>
                  <a:schemeClr val="hlink"/>
                </a:solidFill>
              </a:rPr>
              <a:t>One-way:</a:t>
            </a:r>
            <a:r>
              <a:rPr lang="en-US" sz="2800" dirty="0"/>
              <a:t> General knapsack easy to encrypt, hard to solve; SIK easy to solve</a:t>
            </a:r>
          </a:p>
          <a:p>
            <a:pPr eaLnBrk="1" hangingPunct="1">
              <a:lnSpc>
                <a:spcPct val="85000"/>
              </a:lnSpc>
              <a:spcAft>
                <a:spcPts val="600"/>
              </a:spcAft>
            </a:pPr>
            <a:r>
              <a:rPr lang="en-US" sz="2800" dirty="0"/>
              <a:t>This knapsack cryptosystem is </a:t>
            </a:r>
            <a:r>
              <a:rPr lang="en-US" sz="2800" b="1" dirty="0">
                <a:solidFill>
                  <a:srgbClr val="FF0000"/>
                </a:solidFill>
              </a:rPr>
              <a:t>insecure</a:t>
            </a:r>
          </a:p>
          <a:p>
            <a:pPr lvl="1" eaLnBrk="1" hangingPunct="1">
              <a:lnSpc>
                <a:spcPct val="85000"/>
              </a:lnSpc>
              <a:spcAft>
                <a:spcPts val="600"/>
              </a:spcAft>
            </a:pPr>
            <a:r>
              <a:rPr lang="en-US" sz="2400" dirty="0">
                <a:solidFill>
                  <a:schemeClr val="tx2"/>
                </a:solidFill>
              </a:rPr>
              <a:t>Broken in 1983 with Apple II computer</a:t>
            </a:r>
          </a:p>
          <a:p>
            <a:pPr lvl="1" eaLnBrk="1" hangingPunct="1">
              <a:lnSpc>
                <a:spcPct val="85000"/>
              </a:lnSpc>
              <a:spcAft>
                <a:spcPts val="600"/>
              </a:spcAft>
            </a:pPr>
            <a:r>
              <a:rPr lang="en-US" sz="2400" dirty="0"/>
              <a:t>The attack uses </a:t>
            </a:r>
            <a:r>
              <a:rPr lang="en-US" sz="2400" b="1" dirty="0">
                <a:solidFill>
                  <a:schemeClr val="hlink"/>
                </a:solidFill>
              </a:rPr>
              <a:t>lattice reduction</a:t>
            </a:r>
            <a:endParaRPr lang="en-US" sz="2400" b="1" dirty="0">
              <a:solidFill>
                <a:schemeClr val="accent2"/>
              </a:solidFill>
            </a:endParaRPr>
          </a:p>
          <a:p>
            <a:pPr eaLnBrk="1" hangingPunct="1">
              <a:lnSpc>
                <a:spcPct val="85000"/>
              </a:lnSpc>
              <a:spcAft>
                <a:spcPts val="600"/>
              </a:spcAft>
            </a:pPr>
            <a:r>
              <a:rPr lang="en-US" sz="2800" dirty="0"/>
              <a:t>“General knapsack” is not general enough!</a:t>
            </a:r>
          </a:p>
          <a:p>
            <a:pPr eaLnBrk="1" hangingPunct="1">
              <a:lnSpc>
                <a:spcPct val="85000"/>
              </a:lnSpc>
              <a:spcAft>
                <a:spcPts val="600"/>
              </a:spcAft>
            </a:pPr>
            <a:r>
              <a:rPr lang="en-US" sz="2800" dirty="0"/>
              <a:t>This special knapsack is easy to solve!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20835">
                                            <p:txEl>
                                              <p:pRg st="0" end="0"/>
                                            </p:txEl>
                                          </p:spTgt>
                                        </p:tgtEl>
                                        <p:attrNameLst>
                                          <p:attrName>style.visibility</p:attrName>
                                        </p:attrNameLst>
                                      </p:cBhvr>
                                      <p:to>
                                        <p:strVal val="visible"/>
                                      </p:to>
                                    </p:set>
                                    <p:animEffect transition="in" filter="box(out)">
                                      <p:cBhvr>
                                        <p:cTn id="7" dur="500"/>
                                        <p:tgtEl>
                                          <p:spTgt spid="12083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20835">
                                            <p:txEl>
                                              <p:pRg st="1" end="1"/>
                                            </p:txEl>
                                          </p:spTgt>
                                        </p:tgtEl>
                                        <p:attrNameLst>
                                          <p:attrName>style.visibility</p:attrName>
                                        </p:attrNameLst>
                                      </p:cBhvr>
                                      <p:to>
                                        <p:strVal val="visible"/>
                                      </p:to>
                                    </p:set>
                                    <p:animEffect transition="in" filter="box(out)">
                                      <p:cBhvr>
                                        <p:cTn id="12" dur="500"/>
                                        <p:tgtEl>
                                          <p:spTgt spid="120835">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20835">
                                            <p:txEl>
                                              <p:pRg st="2" end="2"/>
                                            </p:txEl>
                                          </p:spTgt>
                                        </p:tgtEl>
                                        <p:attrNameLst>
                                          <p:attrName>style.visibility</p:attrName>
                                        </p:attrNameLst>
                                      </p:cBhvr>
                                      <p:to>
                                        <p:strVal val="visible"/>
                                      </p:to>
                                    </p:set>
                                    <p:animEffect transition="in" filter="box(out)">
                                      <p:cBhvr>
                                        <p:cTn id="17" dur="500"/>
                                        <p:tgtEl>
                                          <p:spTgt spid="120835">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par>
                                <p:cTn id="18" presetID="4" presetClass="entr" presetSubtype="32" fill="hold" grpId="0" nodeType="withEffect">
                                  <p:stCondLst>
                                    <p:cond delay="0"/>
                                  </p:stCondLst>
                                  <p:childTnLst>
                                    <p:set>
                                      <p:cBhvr>
                                        <p:cTn id="19" dur="1" fill="hold">
                                          <p:stCondLst>
                                            <p:cond delay="0"/>
                                          </p:stCondLst>
                                        </p:cTn>
                                        <p:tgtEl>
                                          <p:spTgt spid="120835">
                                            <p:txEl>
                                              <p:pRg st="3" end="3"/>
                                            </p:txEl>
                                          </p:spTgt>
                                        </p:tgtEl>
                                        <p:attrNameLst>
                                          <p:attrName>style.visibility</p:attrName>
                                        </p:attrNameLst>
                                      </p:cBhvr>
                                      <p:to>
                                        <p:strVal val="visible"/>
                                      </p:to>
                                    </p:set>
                                    <p:animEffect transition="in" filter="box(out)">
                                      <p:cBhvr>
                                        <p:cTn id="20" dur="500"/>
                                        <p:tgtEl>
                                          <p:spTgt spid="120835">
                                            <p:txEl>
                                              <p:pRg st="3" end="3"/>
                                            </p:txEl>
                                          </p:spTgt>
                                        </p:tgtEl>
                                      </p:cBhvr>
                                    </p:animEffect>
                                  </p:childTnLst>
                                  <p:subTnLst>
                                    <p:audio>
                                      <p:cMediaNode>
                                        <p:cTn display="0" masterRel="sameClick">
                                          <p:stCondLst>
                                            <p:cond evt="begin" delay="0">
                                              <p:tn val="18"/>
                                            </p:cond>
                                          </p:stCondLst>
                                          <p:endCondLst>
                                            <p:cond evt="onStopAudio" delay="0">
                                              <p:tgtEl>
                                                <p:sldTgt/>
                                              </p:tgtEl>
                                            </p:cond>
                                          </p:endCondLst>
                                        </p:cTn>
                                        <p:tgtEl>
                                          <p:sndTgt r:embed="rId2" name="Camera"/>
                                        </p:tgtEl>
                                      </p:cMediaNode>
                                    </p:audio>
                                  </p:subTnLst>
                                </p:cTn>
                              </p:par>
                              <p:par>
                                <p:cTn id="21" presetID="4" presetClass="entr" presetSubtype="32" fill="hold" grpId="0" nodeType="withEffect">
                                  <p:stCondLst>
                                    <p:cond delay="0"/>
                                  </p:stCondLst>
                                  <p:childTnLst>
                                    <p:set>
                                      <p:cBhvr>
                                        <p:cTn id="22" dur="1" fill="hold">
                                          <p:stCondLst>
                                            <p:cond delay="0"/>
                                          </p:stCondLst>
                                        </p:cTn>
                                        <p:tgtEl>
                                          <p:spTgt spid="120835">
                                            <p:txEl>
                                              <p:pRg st="4" end="4"/>
                                            </p:txEl>
                                          </p:spTgt>
                                        </p:tgtEl>
                                        <p:attrNameLst>
                                          <p:attrName>style.visibility</p:attrName>
                                        </p:attrNameLst>
                                      </p:cBhvr>
                                      <p:to>
                                        <p:strVal val="visible"/>
                                      </p:to>
                                    </p:set>
                                    <p:animEffect transition="in" filter="box(out)">
                                      <p:cBhvr>
                                        <p:cTn id="23" dur="500"/>
                                        <p:tgtEl>
                                          <p:spTgt spid="120835">
                                            <p:txEl>
                                              <p:pRg st="4" end="4"/>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2" name="Camera"/>
                                        </p:tgtEl>
                                      </p:cMediaNode>
                                    </p:audio>
                                  </p:subTnLst>
                                </p:cTn>
                              </p:par>
                            </p:childTnLst>
                          </p:cTn>
                        </p:par>
                      </p:childTnLst>
                    </p:cTn>
                  </p:par>
                  <p:par>
                    <p:cTn id="24" fill="hold">
                      <p:stCondLst>
                        <p:cond delay="indefinite"/>
                      </p:stCondLst>
                      <p:childTnLst>
                        <p:par>
                          <p:cTn id="25" fill="hold">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120835">
                                            <p:txEl>
                                              <p:pRg st="5" end="5"/>
                                            </p:txEl>
                                          </p:spTgt>
                                        </p:tgtEl>
                                        <p:attrNameLst>
                                          <p:attrName>style.visibility</p:attrName>
                                        </p:attrNameLst>
                                      </p:cBhvr>
                                      <p:to>
                                        <p:strVal val="visible"/>
                                      </p:to>
                                    </p:set>
                                    <p:animEffect transition="in" filter="box(out)">
                                      <p:cBhvr>
                                        <p:cTn id="28" dur="500"/>
                                        <p:tgtEl>
                                          <p:spTgt spid="120835">
                                            <p:txEl>
                                              <p:pRg st="5" end="5"/>
                                            </p:txEl>
                                          </p:spTgt>
                                        </p:tgtEl>
                                      </p:cBhvr>
                                    </p:animEffect>
                                  </p:childTnLst>
                                  <p:subTnLst>
                                    <p:audio>
                                      <p:cMediaNode>
                                        <p:cTn display="0" masterRel="sameClick">
                                          <p:stCondLst>
                                            <p:cond evt="begin" delay="0">
                                              <p:tn val="26"/>
                                            </p:cond>
                                          </p:stCondLst>
                                          <p:endCondLst>
                                            <p:cond evt="onStopAudio" delay="0">
                                              <p:tgtEl>
                                                <p:sldTgt/>
                                              </p:tgtEl>
                                            </p:cond>
                                          </p:endCondLst>
                                        </p:cTn>
                                        <p:tgtEl>
                                          <p:sndTgt r:embed="rId2" name="Camera"/>
                                        </p:tgtEl>
                                      </p:cMediaNode>
                                    </p:audio>
                                  </p:subTnLst>
                                </p:cTn>
                              </p:par>
                            </p:childTnLst>
                          </p:cTn>
                        </p:par>
                      </p:childTnLst>
                    </p:cTn>
                  </p:par>
                  <p:par>
                    <p:cTn id="29" fill="hold">
                      <p:stCondLst>
                        <p:cond delay="indefinite"/>
                      </p:stCondLst>
                      <p:childTnLst>
                        <p:par>
                          <p:cTn id="30" fill="hold">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120835">
                                            <p:txEl>
                                              <p:pRg st="6" end="6"/>
                                            </p:txEl>
                                          </p:spTgt>
                                        </p:tgtEl>
                                        <p:attrNameLst>
                                          <p:attrName>style.visibility</p:attrName>
                                        </p:attrNameLst>
                                      </p:cBhvr>
                                      <p:to>
                                        <p:strVal val="visible"/>
                                      </p:to>
                                    </p:set>
                                    <p:animEffect transition="in" filter="box(out)">
                                      <p:cBhvr>
                                        <p:cTn id="33" dur="500"/>
                                        <p:tgtEl>
                                          <p:spTgt spid="120835">
                                            <p:txEl>
                                              <p:pRg st="6" end="6"/>
                                            </p:txEl>
                                          </p:spTgt>
                                        </p:tgtEl>
                                      </p:cBhvr>
                                    </p:animEffect>
                                  </p:childTnLst>
                                  <p:subTnLst>
                                    <p:audio>
                                      <p:cMediaNode>
                                        <p:cTn display="0" masterRel="sameClick">
                                          <p:stCondLst>
                                            <p:cond evt="begin" delay="0">
                                              <p:tn val="31"/>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build="p" autoUpdateAnimBg="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0FB8F995-D470-D347-B7AE-3B55ADF404C8}" type="slidenum">
              <a:rPr lang="en-US" smtClean="0">
                <a:latin typeface="Times New Roman" charset="0"/>
              </a:rPr>
              <a:pPr/>
              <a:t>114</a:t>
            </a:fld>
            <a:endParaRPr lang="en-US">
              <a:latin typeface="Times New Roman" charset="0"/>
            </a:endParaRPr>
          </a:p>
        </p:txBody>
      </p:sp>
      <p:sp>
        <p:nvSpPr>
          <p:cNvPr id="129027" name="Rectangle 2"/>
          <p:cNvSpPr>
            <a:spLocks noGrp="1" noChangeArrowheads="1"/>
          </p:cNvSpPr>
          <p:nvPr>
            <p:ph type="title"/>
          </p:nvPr>
        </p:nvSpPr>
        <p:spPr>
          <a:xfrm>
            <a:off x="685800" y="2057400"/>
            <a:ext cx="7772400" cy="1143000"/>
          </a:xfrm>
        </p:spPr>
        <p:txBody>
          <a:bodyPr/>
          <a:lstStyle/>
          <a:p>
            <a:pPr eaLnBrk="1" hangingPunct="1"/>
            <a:r>
              <a:rPr lang="en-US"/>
              <a:t>RSA</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303C3F37-2253-2542-80E0-F90B1E81810D}" type="slidenum">
              <a:rPr lang="en-US" smtClean="0">
                <a:latin typeface="Times New Roman" charset="0"/>
              </a:rPr>
              <a:pPr/>
              <a:t>115</a:t>
            </a:fld>
            <a:endParaRPr lang="en-US">
              <a:latin typeface="Times New Roman" charset="0"/>
            </a:endParaRPr>
          </a:p>
        </p:txBody>
      </p:sp>
      <p:sp>
        <p:nvSpPr>
          <p:cNvPr id="130051" name="Rectangle 2"/>
          <p:cNvSpPr>
            <a:spLocks noGrp="1" noChangeArrowheads="1"/>
          </p:cNvSpPr>
          <p:nvPr>
            <p:ph type="title"/>
          </p:nvPr>
        </p:nvSpPr>
        <p:spPr>
          <a:xfrm>
            <a:off x="685800" y="457200"/>
            <a:ext cx="7772400" cy="1143000"/>
          </a:xfrm>
        </p:spPr>
        <p:txBody>
          <a:bodyPr/>
          <a:lstStyle/>
          <a:p>
            <a:pPr eaLnBrk="1" hangingPunct="1"/>
            <a:r>
              <a:rPr lang="en-US"/>
              <a:t>RSA</a:t>
            </a:r>
          </a:p>
        </p:txBody>
      </p:sp>
      <p:sp>
        <p:nvSpPr>
          <p:cNvPr id="130052" name="Rectangle 3"/>
          <p:cNvSpPr>
            <a:spLocks noGrp="1" noChangeArrowheads="1"/>
          </p:cNvSpPr>
          <p:nvPr>
            <p:ph type="body" idx="1"/>
          </p:nvPr>
        </p:nvSpPr>
        <p:spPr>
          <a:xfrm>
            <a:off x="685800" y="1676400"/>
            <a:ext cx="7848600" cy="4419600"/>
          </a:xfrm>
        </p:spPr>
        <p:txBody>
          <a:bodyPr/>
          <a:lstStyle/>
          <a:p>
            <a:pPr eaLnBrk="1" hangingPunct="1">
              <a:lnSpc>
                <a:spcPct val="85000"/>
              </a:lnSpc>
              <a:spcAft>
                <a:spcPts val="600"/>
              </a:spcAft>
            </a:pPr>
            <a:r>
              <a:rPr lang="en-US" sz="2800" dirty="0"/>
              <a:t>By Clifford Cocks (GCHQ), independently, </a:t>
            </a:r>
            <a:r>
              <a:rPr lang="en-US" sz="2800" b="1" dirty="0" err="1">
                <a:solidFill>
                  <a:srgbClr val="FFBE03"/>
                </a:solidFill>
              </a:rPr>
              <a:t>R</a:t>
            </a:r>
            <a:r>
              <a:rPr lang="en-US" sz="2800" dirty="0" err="1"/>
              <a:t>ivest</a:t>
            </a:r>
            <a:r>
              <a:rPr lang="en-US" sz="2800" dirty="0"/>
              <a:t>, </a:t>
            </a:r>
            <a:r>
              <a:rPr lang="en-US" sz="2800" b="1" dirty="0">
                <a:solidFill>
                  <a:srgbClr val="FFBE03"/>
                </a:solidFill>
              </a:rPr>
              <a:t>S</a:t>
            </a:r>
            <a:r>
              <a:rPr lang="en-US" sz="2800" dirty="0"/>
              <a:t>hamir, and </a:t>
            </a:r>
            <a:r>
              <a:rPr lang="en-US" sz="2800" b="1" dirty="0" err="1">
                <a:solidFill>
                  <a:srgbClr val="FFBE03"/>
                </a:solidFill>
              </a:rPr>
              <a:t>A</a:t>
            </a:r>
            <a:r>
              <a:rPr lang="en-US" sz="2800" dirty="0" err="1"/>
              <a:t>dleman</a:t>
            </a:r>
            <a:r>
              <a:rPr lang="en-US" sz="2800" dirty="0"/>
              <a:t> (MIT)</a:t>
            </a:r>
          </a:p>
          <a:p>
            <a:pPr lvl="1" eaLnBrk="1" hangingPunct="1">
              <a:lnSpc>
                <a:spcPct val="85000"/>
              </a:lnSpc>
              <a:spcAft>
                <a:spcPts val="600"/>
              </a:spcAft>
            </a:pPr>
            <a:r>
              <a:rPr lang="en-US" sz="2400" dirty="0"/>
              <a:t>RSA is the </a:t>
            </a:r>
            <a:r>
              <a:rPr lang="en-US" sz="2400" b="1" i="1" dirty="0"/>
              <a:t>gold standard </a:t>
            </a:r>
            <a:r>
              <a:rPr lang="en-US" sz="2400" dirty="0"/>
              <a:t>in public key crypto</a:t>
            </a:r>
          </a:p>
          <a:p>
            <a:pPr eaLnBrk="1" hangingPunct="1">
              <a:lnSpc>
                <a:spcPct val="85000"/>
              </a:lnSpc>
              <a:spcAft>
                <a:spcPts val="600"/>
              </a:spcAft>
            </a:pPr>
            <a:r>
              <a:rPr lang="en-US" sz="2800" dirty="0"/>
              <a:t>Let </a:t>
            </a:r>
            <a:r>
              <a:rPr lang="en-US" sz="2800" dirty="0" err="1">
                <a:latin typeface="Times-Roman" charset="0"/>
              </a:rPr>
              <a:t>p</a:t>
            </a:r>
            <a:r>
              <a:rPr lang="en-US" sz="2800" dirty="0"/>
              <a:t> and </a:t>
            </a:r>
            <a:r>
              <a:rPr lang="en-US" sz="2800" dirty="0" err="1">
                <a:latin typeface="Times-Roman" charset="0"/>
              </a:rPr>
              <a:t>q</a:t>
            </a:r>
            <a:r>
              <a:rPr lang="en-US" sz="2800" dirty="0"/>
              <a:t> be two large prime numbers</a:t>
            </a:r>
          </a:p>
          <a:p>
            <a:pPr eaLnBrk="1" hangingPunct="1">
              <a:lnSpc>
                <a:spcPct val="85000"/>
              </a:lnSpc>
              <a:spcAft>
                <a:spcPts val="600"/>
              </a:spcAft>
            </a:pPr>
            <a:r>
              <a:rPr lang="en-US" sz="2800" dirty="0"/>
              <a:t>Let </a:t>
            </a:r>
            <a:r>
              <a:rPr lang="en-US" sz="2800" dirty="0">
                <a:latin typeface="Times-Roman" charset="0"/>
              </a:rPr>
              <a:t>N = </a:t>
            </a:r>
            <a:r>
              <a:rPr lang="en-US" sz="2800" dirty="0" err="1">
                <a:latin typeface="Times-Roman" charset="0"/>
              </a:rPr>
              <a:t>pq</a:t>
            </a:r>
            <a:r>
              <a:rPr lang="en-US" sz="2800" dirty="0"/>
              <a:t> be the </a:t>
            </a:r>
            <a:r>
              <a:rPr lang="en-US" sz="2800" b="1" dirty="0">
                <a:solidFill>
                  <a:schemeClr val="hlink"/>
                </a:solidFill>
              </a:rPr>
              <a:t>modulus</a:t>
            </a:r>
            <a:endParaRPr lang="en-US" sz="2800" dirty="0">
              <a:solidFill>
                <a:srgbClr val="FF0000"/>
              </a:solidFill>
            </a:endParaRPr>
          </a:p>
          <a:p>
            <a:pPr eaLnBrk="1" hangingPunct="1">
              <a:lnSpc>
                <a:spcPct val="85000"/>
              </a:lnSpc>
              <a:spcAft>
                <a:spcPts val="600"/>
              </a:spcAft>
            </a:pPr>
            <a:r>
              <a:rPr lang="en-US" sz="2800" dirty="0"/>
              <a:t>Choose </a:t>
            </a:r>
            <a:r>
              <a:rPr lang="en-US" sz="2800" dirty="0" err="1">
                <a:latin typeface="Times-Roman" charset="0"/>
              </a:rPr>
              <a:t>e</a:t>
            </a:r>
            <a:r>
              <a:rPr lang="en-US" sz="2800" dirty="0"/>
              <a:t> relatively prime to </a:t>
            </a:r>
            <a:r>
              <a:rPr lang="en-US" sz="2800" dirty="0">
                <a:latin typeface="Times-Roman" charset="0"/>
              </a:rPr>
              <a:t>(p</a:t>
            </a:r>
            <a:r>
              <a:rPr lang="en-US" sz="2400" dirty="0">
                <a:latin typeface="Times-Roman" charset="0"/>
                <a:sym typeface="Symbol" charset="2"/>
              </a:rPr>
              <a:t></a:t>
            </a:r>
            <a:r>
              <a:rPr lang="en-US" sz="2800" dirty="0">
                <a:latin typeface="Times-Roman" charset="0"/>
              </a:rPr>
              <a:t>1)(q</a:t>
            </a:r>
            <a:r>
              <a:rPr lang="en-US" sz="2400" dirty="0">
                <a:latin typeface="Times-Roman" charset="0"/>
                <a:sym typeface="Symbol" charset="2"/>
              </a:rPr>
              <a:t></a:t>
            </a:r>
            <a:r>
              <a:rPr lang="en-US" sz="2800" dirty="0">
                <a:latin typeface="Times-Roman" charset="0"/>
              </a:rPr>
              <a:t>1)</a:t>
            </a:r>
            <a:endParaRPr lang="en-US" sz="2800" dirty="0"/>
          </a:p>
          <a:p>
            <a:pPr eaLnBrk="1" hangingPunct="1">
              <a:lnSpc>
                <a:spcPct val="85000"/>
              </a:lnSpc>
              <a:spcAft>
                <a:spcPts val="600"/>
              </a:spcAft>
            </a:pPr>
            <a:r>
              <a:rPr lang="en-US" sz="2800" dirty="0"/>
              <a:t>Find </a:t>
            </a:r>
            <a:r>
              <a:rPr lang="en-US" sz="2800" dirty="0" err="1">
                <a:latin typeface="Times-Roman" charset="0"/>
              </a:rPr>
              <a:t>d</a:t>
            </a:r>
            <a:r>
              <a:rPr lang="en-US" sz="2800" dirty="0"/>
              <a:t> such that </a:t>
            </a:r>
            <a:r>
              <a:rPr lang="en-US" sz="2800" dirty="0" err="1">
                <a:latin typeface="Times-Roman" charset="0"/>
              </a:rPr>
              <a:t>ed</a:t>
            </a:r>
            <a:r>
              <a:rPr lang="en-US" sz="2800" dirty="0">
                <a:latin typeface="Times-Roman" charset="0"/>
              </a:rPr>
              <a:t> = 1 mod (p</a:t>
            </a:r>
            <a:r>
              <a:rPr lang="en-US" sz="2400" dirty="0">
                <a:latin typeface="Times-Roman" charset="0"/>
                <a:sym typeface="Symbol" charset="2"/>
              </a:rPr>
              <a:t></a:t>
            </a:r>
            <a:r>
              <a:rPr lang="en-US" sz="2800" dirty="0">
                <a:latin typeface="Times-Roman" charset="0"/>
              </a:rPr>
              <a:t>1)(q</a:t>
            </a:r>
            <a:r>
              <a:rPr lang="en-US" sz="2400" dirty="0">
                <a:latin typeface="Times-Roman" charset="0"/>
                <a:sym typeface="Symbol" charset="2"/>
              </a:rPr>
              <a:t></a:t>
            </a:r>
            <a:r>
              <a:rPr lang="en-US" sz="2800" dirty="0">
                <a:latin typeface="Times-Roman" charset="0"/>
              </a:rPr>
              <a:t>1)</a:t>
            </a:r>
          </a:p>
          <a:p>
            <a:pPr eaLnBrk="1" hangingPunct="1">
              <a:lnSpc>
                <a:spcPct val="85000"/>
              </a:lnSpc>
              <a:spcAft>
                <a:spcPts val="600"/>
              </a:spcAft>
            </a:pPr>
            <a:r>
              <a:rPr lang="en-US" sz="2800" b="1" dirty="0">
                <a:solidFill>
                  <a:schemeClr val="hlink"/>
                </a:solidFill>
              </a:rPr>
              <a:t>Public key</a:t>
            </a:r>
            <a:r>
              <a:rPr lang="en-US" sz="2800" dirty="0"/>
              <a:t> is </a:t>
            </a:r>
            <a:r>
              <a:rPr lang="en-US" sz="2800" dirty="0">
                <a:latin typeface="Times-Roman" charset="0"/>
              </a:rPr>
              <a:t>(</a:t>
            </a:r>
            <a:r>
              <a:rPr lang="en-US" sz="2800" dirty="0" err="1">
                <a:latin typeface="Times-Roman" charset="0"/>
              </a:rPr>
              <a:t>N,e</a:t>
            </a:r>
            <a:r>
              <a:rPr lang="en-US" sz="2800" dirty="0">
                <a:latin typeface="Times-Roman" charset="0"/>
              </a:rPr>
              <a:t>)</a:t>
            </a:r>
            <a:endParaRPr lang="en-US" sz="2800" dirty="0"/>
          </a:p>
          <a:p>
            <a:pPr eaLnBrk="1" hangingPunct="1">
              <a:lnSpc>
                <a:spcPct val="85000"/>
              </a:lnSpc>
              <a:spcAft>
                <a:spcPts val="600"/>
              </a:spcAft>
            </a:pPr>
            <a:r>
              <a:rPr lang="en-US" sz="2800" b="1" dirty="0">
                <a:solidFill>
                  <a:schemeClr val="hlink"/>
                </a:solidFill>
              </a:rPr>
              <a:t>Private key</a:t>
            </a:r>
            <a:r>
              <a:rPr lang="en-US" sz="2800" dirty="0"/>
              <a:t> is </a:t>
            </a:r>
            <a:r>
              <a:rPr lang="en-US" sz="2800" dirty="0" err="1">
                <a:latin typeface="Times-Roman" charset="0"/>
              </a:rPr>
              <a:t>d</a:t>
            </a:r>
            <a:endParaRPr lang="en-US" sz="2800" dirty="0">
              <a:latin typeface="Times-Roman" charset="0"/>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E2DA773F-9286-D54E-A034-B80675C48B50}" type="slidenum">
              <a:rPr lang="en-US" smtClean="0">
                <a:latin typeface="Times New Roman" charset="0"/>
              </a:rPr>
              <a:pPr/>
              <a:t>116</a:t>
            </a:fld>
            <a:endParaRPr lang="en-US">
              <a:latin typeface="Times New Roman" charset="0"/>
            </a:endParaRPr>
          </a:p>
        </p:txBody>
      </p:sp>
      <p:sp>
        <p:nvSpPr>
          <p:cNvPr id="131075" name="Rectangle 2"/>
          <p:cNvSpPr>
            <a:spLocks noGrp="1" noChangeArrowheads="1"/>
          </p:cNvSpPr>
          <p:nvPr>
            <p:ph type="title"/>
          </p:nvPr>
        </p:nvSpPr>
        <p:spPr>
          <a:xfrm>
            <a:off x="685800" y="609600"/>
            <a:ext cx="7772400" cy="914400"/>
          </a:xfrm>
        </p:spPr>
        <p:txBody>
          <a:bodyPr/>
          <a:lstStyle/>
          <a:p>
            <a:pPr eaLnBrk="1" hangingPunct="1"/>
            <a:r>
              <a:rPr lang="en-US" dirty="0"/>
              <a:t>RSA</a:t>
            </a:r>
          </a:p>
        </p:txBody>
      </p:sp>
      <p:sp>
        <p:nvSpPr>
          <p:cNvPr id="131076" name="Rectangle 3"/>
          <p:cNvSpPr>
            <a:spLocks noGrp="1" noChangeArrowheads="1"/>
          </p:cNvSpPr>
          <p:nvPr>
            <p:ph type="body" idx="1"/>
          </p:nvPr>
        </p:nvSpPr>
        <p:spPr>
          <a:xfrm>
            <a:off x="685800" y="1676400"/>
            <a:ext cx="7620000" cy="4419600"/>
          </a:xfrm>
        </p:spPr>
        <p:txBody>
          <a:bodyPr/>
          <a:lstStyle/>
          <a:p>
            <a:pPr eaLnBrk="1" hangingPunct="1">
              <a:lnSpc>
                <a:spcPct val="85000"/>
              </a:lnSpc>
            </a:pPr>
            <a:r>
              <a:rPr lang="en-US" sz="2800" dirty="0"/>
              <a:t>Message </a:t>
            </a:r>
            <a:r>
              <a:rPr lang="en-US" sz="2800" dirty="0">
                <a:latin typeface="Times-Roman"/>
                <a:cs typeface="Times-Roman"/>
              </a:rPr>
              <a:t>M</a:t>
            </a:r>
            <a:r>
              <a:rPr lang="en-US" sz="2800" dirty="0"/>
              <a:t> is treated as a number</a:t>
            </a:r>
          </a:p>
          <a:p>
            <a:pPr eaLnBrk="1" hangingPunct="1">
              <a:lnSpc>
                <a:spcPct val="85000"/>
              </a:lnSpc>
            </a:pPr>
            <a:r>
              <a:rPr lang="en-US" sz="2800" dirty="0"/>
              <a:t>To encrypt </a:t>
            </a:r>
            <a:r>
              <a:rPr lang="en-US" sz="2800" dirty="0">
                <a:latin typeface="Times-Roman" charset="0"/>
              </a:rPr>
              <a:t>M</a:t>
            </a:r>
            <a:r>
              <a:rPr lang="en-US" sz="2800" dirty="0"/>
              <a:t> we compute</a:t>
            </a:r>
          </a:p>
          <a:p>
            <a:pPr lvl="1" eaLnBrk="1" hangingPunct="1">
              <a:lnSpc>
                <a:spcPct val="85000"/>
              </a:lnSpc>
              <a:buFontTx/>
              <a:buNone/>
            </a:pPr>
            <a:r>
              <a:rPr lang="en-US" dirty="0">
                <a:latin typeface="Times-Roman" charset="0"/>
              </a:rPr>
              <a:t>C = M</a:t>
            </a:r>
            <a:r>
              <a:rPr lang="en-US" baseline="30000" dirty="0">
                <a:latin typeface="Times-Roman" charset="0"/>
              </a:rPr>
              <a:t>e</a:t>
            </a:r>
            <a:r>
              <a:rPr lang="en-US" dirty="0">
                <a:latin typeface="Times-Roman" charset="0"/>
              </a:rPr>
              <a:t> mod N </a:t>
            </a:r>
            <a:endParaRPr lang="en-US" dirty="0"/>
          </a:p>
          <a:p>
            <a:pPr eaLnBrk="1" hangingPunct="1">
              <a:lnSpc>
                <a:spcPct val="85000"/>
              </a:lnSpc>
            </a:pPr>
            <a:r>
              <a:rPr lang="en-US" sz="2800" dirty="0"/>
              <a:t>To decrypt </a:t>
            </a:r>
            <a:r>
              <a:rPr lang="en-US" sz="2800" dirty="0" err="1"/>
              <a:t>ciphertext</a:t>
            </a:r>
            <a:r>
              <a:rPr lang="en-US" sz="2800" dirty="0"/>
              <a:t> </a:t>
            </a:r>
            <a:r>
              <a:rPr lang="en-US" sz="2800" dirty="0">
                <a:latin typeface="Times-Roman" charset="0"/>
              </a:rPr>
              <a:t>C</a:t>
            </a:r>
            <a:r>
              <a:rPr lang="en-US" sz="2800" dirty="0"/>
              <a:t> compute</a:t>
            </a:r>
          </a:p>
          <a:p>
            <a:pPr lvl="1" eaLnBrk="1" hangingPunct="1">
              <a:lnSpc>
                <a:spcPct val="85000"/>
              </a:lnSpc>
              <a:buFontTx/>
              <a:buNone/>
            </a:pPr>
            <a:r>
              <a:rPr lang="en-US" dirty="0">
                <a:latin typeface="Times-Roman" charset="0"/>
              </a:rPr>
              <a:t>M = </a:t>
            </a:r>
            <a:r>
              <a:rPr lang="en-US" dirty="0" err="1">
                <a:latin typeface="Times-Roman" charset="0"/>
              </a:rPr>
              <a:t>C</a:t>
            </a:r>
            <a:r>
              <a:rPr lang="en-US" baseline="30000" dirty="0" err="1">
                <a:latin typeface="Times-Roman" charset="0"/>
              </a:rPr>
              <a:t>d</a:t>
            </a:r>
            <a:r>
              <a:rPr lang="en-US" dirty="0">
                <a:latin typeface="Times-Roman" charset="0"/>
              </a:rPr>
              <a:t> mod N </a:t>
            </a:r>
            <a:endParaRPr lang="en-US" dirty="0"/>
          </a:p>
          <a:p>
            <a:pPr eaLnBrk="1" hangingPunct="1">
              <a:lnSpc>
                <a:spcPct val="85000"/>
              </a:lnSpc>
            </a:pPr>
            <a:r>
              <a:rPr lang="en-US" sz="2800" dirty="0"/>
              <a:t>Recall that </a:t>
            </a:r>
            <a:r>
              <a:rPr lang="en-US" sz="2800" dirty="0" err="1">
                <a:latin typeface="Times-Roman" charset="0"/>
              </a:rPr>
              <a:t>e</a:t>
            </a:r>
            <a:r>
              <a:rPr lang="en-US" sz="2800" dirty="0"/>
              <a:t> and </a:t>
            </a:r>
            <a:r>
              <a:rPr lang="en-US" sz="2800" dirty="0">
                <a:latin typeface="Times-Roman" charset="0"/>
              </a:rPr>
              <a:t>N</a:t>
            </a:r>
            <a:r>
              <a:rPr lang="en-US" sz="2800" dirty="0"/>
              <a:t> are public</a:t>
            </a:r>
          </a:p>
          <a:p>
            <a:pPr eaLnBrk="1" hangingPunct="1">
              <a:lnSpc>
                <a:spcPct val="85000"/>
              </a:lnSpc>
            </a:pPr>
            <a:r>
              <a:rPr lang="en-US" sz="2800" dirty="0"/>
              <a:t>If Trudy can factor </a:t>
            </a:r>
            <a:r>
              <a:rPr lang="en-US" sz="2800" dirty="0">
                <a:latin typeface="Times-Roman" charset="0"/>
              </a:rPr>
              <a:t>N=</a:t>
            </a:r>
            <a:r>
              <a:rPr lang="en-US" sz="2800" dirty="0" err="1">
                <a:latin typeface="Times-Roman" charset="0"/>
              </a:rPr>
              <a:t>pq</a:t>
            </a:r>
            <a:r>
              <a:rPr lang="en-US" sz="2800" dirty="0"/>
              <a:t>, she can use </a:t>
            </a:r>
            <a:r>
              <a:rPr lang="en-US" sz="2800" dirty="0" err="1">
                <a:latin typeface="Times-Roman" charset="0"/>
              </a:rPr>
              <a:t>e</a:t>
            </a:r>
            <a:r>
              <a:rPr lang="en-US" sz="2800" dirty="0"/>
              <a:t> to easily find </a:t>
            </a:r>
            <a:r>
              <a:rPr lang="en-US" sz="2800" dirty="0" err="1">
                <a:latin typeface="Times-Roman" charset="0"/>
              </a:rPr>
              <a:t>d</a:t>
            </a:r>
            <a:r>
              <a:rPr lang="en-US" sz="2800" dirty="0"/>
              <a:t> since </a:t>
            </a:r>
            <a:r>
              <a:rPr lang="en-US" sz="2800" dirty="0" err="1">
                <a:latin typeface="Times-Roman" charset="0"/>
              </a:rPr>
              <a:t>ed</a:t>
            </a:r>
            <a:r>
              <a:rPr lang="en-US" sz="2800" dirty="0">
                <a:latin typeface="Times-Roman" charset="0"/>
              </a:rPr>
              <a:t> = 1 mod (p</a:t>
            </a:r>
            <a:r>
              <a:rPr lang="en-US" sz="2800" dirty="0">
                <a:latin typeface="Times-Roman" charset="0"/>
                <a:sym typeface="Symbol" charset="2"/>
              </a:rPr>
              <a:t></a:t>
            </a:r>
            <a:r>
              <a:rPr lang="en-US" sz="2800" dirty="0">
                <a:latin typeface="Times-Roman" charset="0"/>
              </a:rPr>
              <a:t>1)(q</a:t>
            </a:r>
            <a:r>
              <a:rPr lang="en-US" sz="2800" dirty="0">
                <a:latin typeface="Times-Roman" charset="0"/>
                <a:sym typeface="Symbol" charset="2"/>
              </a:rPr>
              <a:t></a:t>
            </a:r>
            <a:r>
              <a:rPr lang="en-US" sz="2800" dirty="0">
                <a:latin typeface="Times-Roman" charset="0"/>
              </a:rPr>
              <a:t>1)</a:t>
            </a:r>
            <a:endParaRPr lang="en-US" sz="2800" dirty="0"/>
          </a:p>
          <a:p>
            <a:pPr eaLnBrk="1" hangingPunct="1">
              <a:lnSpc>
                <a:spcPct val="85000"/>
              </a:lnSpc>
            </a:pPr>
            <a:r>
              <a:rPr lang="en-US" sz="2800" b="1" dirty="0">
                <a:solidFill>
                  <a:schemeClr val="hlink"/>
                </a:solidFill>
              </a:rPr>
              <a:t>Factoring the modulus breaks RSA</a:t>
            </a:r>
            <a:endParaRPr lang="en-US" sz="2800" dirty="0"/>
          </a:p>
          <a:p>
            <a:pPr lvl="1" eaLnBrk="1" hangingPunct="1">
              <a:lnSpc>
                <a:spcPct val="85000"/>
              </a:lnSpc>
            </a:pPr>
            <a:r>
              <a:rPr lang="en-US" sz="2400" dirty="0"/>
              <a:t>Is factoring the only way to break RSA?</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209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9633A32A-3EB9-9043-9241-85C119330E43}" type="slidenum">
              <a:rPr lang="en-US" smtClean="0">
                <a:latin typeface="Times New Roman" charset="0"/>
              </a:rPr>
              <a:pPr/>
              <a:t>117</a:t>
            </a:fld>
            <a:endParaRPr lang="en-US">
              <a:latin typeface="Times New Roman" charset="0"/>
            </a:endParaRPr>
          </a:p>
        </p:txBody>
      </p:sp>
      <p:sp>
        <p:nvSpPr>
          <p:cNvPr id="132099" name="Rectangle 2"/>
          <p:cNvSpPr>
            <a:spLocks noGrp="1" noChangeArrowheads="1"/>
          </p:cNvSpPr>
          <p:nvPr>
            <p:ph type="title"/>
          </p:nvPr>
        </p:nvSpPr>
        <p:spPr>
          <a:xfrm>
            <a:off x="685800" y="381000"/>
            <a:ext cx="7772400" cy="838200"/>
          </a:xfrm>
        </p:spPr>
        <p:txBody>
          <a:bodyPr/>
          <a:lstStyle/>
          <a:p>
            <a:pPr eaLnBrk="1" hangingPunct="1"/>
            <a:r>
              <a:rPr lang="en-US"/>
              <a:t>Does RSA Really Work?</a:t>
            </a:r>
          </a:p>
        </p:txBody>
      </p:sp>
      <p:sp>
        <p:nvSpPr>
          <p:cNvPr id="123907" name="Rectangle 3"/>
          <p:cNvSpPr>
            <a:spLocks noGrp="1" noChangeArrowheads="1"/>
          </p:cNvSpPr>
          <p:nvPr>
            <p:ph type="body" idx="1"/>
          </p:nvPr>
        </p:nvSpPr>
        <p:spPr>
          <a:xfrm>
            <a:off x="685800" y="1447800"/>
            <a:ext cx="8153400" cy="4800600"/>
          </a:xfrm>
        </p:spPr>
        <p:txBody>
          <a:bodyPr/>
          <a:lstStyle/>
          <a:p>
            <a:pPr marL="533400" indent="-533400" eaLnBrk="1" hangingPunct="1">
              <a:lnSpc>
                <a:spcPct val="90000"/>
              </a:lnSpc>
            </a:pPr>
            <a:r>
              <a:rPr lang="en-US" sz="2800" dirty="0"/>
              <a:t>Given </a:t>
            </a:r>
            <a:r>
              <a:rPr lang="en-US" sz="2800" dirty="0">
                <a:latin typeface="Times-Roman" charset="0"/>
              </a:rPr>
              <a:t>C = M</a:t>
            </a:r>
            <a:r>
              <a:rPr lang="en-US" sz="2800" baseline="30000" dirty="0">
                <a:latin typeface="Times-Roman" charset="0"/>
              </a:rPr>
              <a:t>e</a:t>
            </a:r>
            <a:r>
              <a:rPr lang="en-US" sz="2800" dirty="0">
                <a:latin typeface="Times-Roman" charset="0"/>
              </a:rPr>
              <a:t> mod N</a:t>
            </a:r>
            <a:r>
              <a:rPr lang="en-US" sz="2800" dirty="0"/>
              <a:t> we must show </a:t>
            </a:r>
          </a:p>
          <a:p>
            <a:pPr marL="914400" lvl="1" indent="-457200" eaLnBrk="1" hangingPunct="1">
              <a:lnSpc>
                <a:spcPct val="90000"/>
              </a:lnSpc>
              <a:buFontTx/>
              <a:buNone/>
            </a:pPr>
            <a:r>
              <a:rPr lang="en-US" sz="2400" dirty="0">
                <a:latin typeface="Times-Roman" charset="0"/>
              </a:rPr>
              <a:t> </a:t>
            </a:r>
            <a:r>
              <a:rPr lang="en-US" dirty="0">
                <a:latin typeface="Times-Roman" charset="0"/>
              </a:rPr>
              <a:t>M = </a:t>
            </a:r>
            <a:r>
              <a:rPr lang="en-US" dirty="0" err="1">
                <a:latin typeface="Times-Roman" charset="0"/>
              </a:rPr>
              <a:t>C</a:t>
            </a:r>
            <a:r>
              <a:rPr lang="en-US" baseline="30000" dirty="0" err="1">
                <a:latin typeface="Times-Roman" charset="0"/>
              </a:rPr>
              <a:t>d</a:t>
            </a:r>
            <a:r>
              <a:rPr lang="en-US" dirty="0">
                <a:latin typeface="Times-Roman" charset="0"/>
              </a:rPr>
              <a:t> mod N = M</a:t>
            </a:r>
            <a:r>
              <a:rPr lang="en-US" baseline="30000" dirty="0">
                <a:latin typeface="Times-Roman" charset="0"/>
              </a:rPr>
              <a:t>ed</a:t>
            </a:r>
            <a:r>
              <a:rPr lang="en-US" dirty="0">
                <a:latin typeface="Times-Roman" charset="0"/>
              </a:rPr>
              <a:t> mod N</a:t>
            </a:r>
            <a:endParaRPr lang="en-US" sz="2400" dirty="0"/>
          </a:p>
          <a:p>
            <a:pPr marL="533400" indent="-533400" eaLnBrk="1" hangingPunct="1">
              <a:lnSpc>
                <a:spcPct val="90000"/>
              </a:lnSpc>
            </a:pPr>
            <a:r>
              <a:rPr lang="en-US" sz="2800" dirty="0"/>
              <a:t>We’ll use </a:t>
            </a:r>
            <a:r>
              <a:rPr lang="en-US" sz="2800" b="1" dirty="0"/>
              <a:t>Euler’s Theorem:</a:t>
            </a:r>
            <a:endParaRPr lang="en-US" sz="2800" dirty="0"/>
          </a:p>
          <a:p>
            <a:pPr marL="914400" lvl="1" indent="-457200" eaLnBrk="1" hangingPunct="1">
              <a:lnSpc>
                <a:spcPct val="90000"/>
              </a:lnSpc>
              <a:buFontTx/>
              <a:buNone/>
            </a:pPr>
            <a:r>
              <a:rPr lang="en-US" sz="2400" dirty="0">
                <a:latin typeface="Times-Roman" charset="0"/>
              </a:rPr>
              <a:t> If </a:t>
            </a:r>
            <a:r>
              <a:rPr lang="en-US" sz="2400" dirty="0" err="1">
                <a:latin typeface="Times-Roman" charset="0"/>
              </a:rPr>
              <a:t>x</a:t>
            </a:r>
            <a:r>
              <a:rPr lang="en-US" sz="2400" dirty="0">
                <a:latin typeface="Times-Roman" charset="0"/>
              </a:rPr>
              <a:t> is relatively prime to </a:t>
            </a:r>
            <a:r>
              <a:rPr lang="en-US" sz="2400" dirty="0" err="1">
                <a:latin typeface="Times-Roman" charset="0"/>
              </a:rPr>
              <a:t>n</a:t>
            </a:r>
            <a:r>
              <a:rPr lang="en-US" sz="2400" dirty="0">
                <a:latin typeface="Times-Roman" charset="0"/>
              </a:rPr>
              <a:t> then </a:t>
            </a:r>
            <a:r>
              <a:rPr lang="en-US" sz="2400" dirty="0" err="1">
                <a:latin typeface="Times-Roman" charset="0"/>
              </a:rPr>
              <a:t>x</a:t>
            </a:r>
            <a:r>
              <a:rPr lang="en-US" sz="2400" baseline="30000" dirty="0" err="1">
                <a:latin typeface="Times-Roman" charset="0"/>
                <a:sym typeface="Symbol" charset="2"/>
              </a:rPr>
              <a:t>(</a:t>
            </a:r>
            <a:r>
              <a:rPr lang="en-US" sz="2400" baseline="30000" dirty="0" err="1">
                <a:latin typeface="Times-Roman" charset="0"/>
              </a:rPr>
              <a:t>n</a:t>
            </a:r>
            <a:r>
              <a:rPr lang="en-US" sz="2400" baseline="30000" dirty="0">
                <a:latin typeface="Times-Roman" charset="0"/>
              </a:rPr>
              <a:t>)</a:t>
            </a:r>
            <a:r>
              <a:rPr lang="en-US" sz="2400" dirty="0">
                <a:latin typeface="Times-Roman" charset="0"/>
              </a:rPr>
              <a:t> = 1 mod </a:t>
            </a:r>
            <a:r>
              <a:rPr lang="en-US" sz="2400" dirty="0" err="1">
                <a:latin typeface="Times-Roman" charset="0"/>
              </a:rPr>
              <a:t>n</a:t>
            </a:r>
            <a:r>
              <a:rPr lang="en-US" sz="2400" dirty="0">
                <a:latin typeface="Times-Roman" charset="0"/>
              </a:rPr>
              <a:t> </a:t>
            </a:r>
            <a:endParaRPr lang="en-US" sz="2400" dirty="0"/>
          </a:p>
          <a:p>
            <a:pPr marL="533400" indent="-533400" eaLnBrk="1" hangingPunct="1">
              <a:lnSpc>
                <a:spcPct val="90000"/>
              </a:lnSpc>
            </a:pPr>
            <a:r>
              <a:rPr lang="en-US" sz="2800" dirty="0"/>
              <a:t>Facts: </a:t>
            </a:r>
          </a:p>
          <a:p>
            <a:pPr marL="914400" lvl="1" indent="-457200" eaLnBrk="1" hangingPunct="1">
              <a:lnSpc>
                <a:spcPct val="90000"/>
              </a:lnSpc>
              <a:buFont typeface="Times" charset="0"/>
              <a:buAutoNum type="arabicParenR"/>
            </a:pPr>
            <a:r>
              <a:rPr lang="en-US" sz="2400" dirty="0"/>
              <a:t> </a:t>
            </a:r>
            <a:r>
              <a:rPr lang="en-US" sz="2400" dirty="0" err="1">
                <a:latin typeface="Times-Roman" charset="0"/>
              </a:rPr>
              <a:t>ed</a:t>
            </a:r>
            <a:r>
              <a:rPr lang="en-US" sz="2400" dirty="0">
                <a:latin typeface="Times-Roman" charset="0"/>
              </a:rPr>
              <a:t> = 1 mod (</a:t>
            </a:r>
            <a:r>
              <a:rPr lang="en-US" sz="2400" dirty="0" err="1">
                <a:latin typeface="Times-Roman" charset="0"/>
              </a:rPr>
              <a:t>p</a:t>
            </a:r>
            <a:r>
              <a:rPr lang="en-US" sz="2400" dirty="0">
                <a:latin typeface="Times-Roman" charset="0"/>
              </a:rPr>
              <a:t> </a:t>
            </a:r>
            <a:r>
              <a:rPr lang="en-US" sz="2400" dirty="0" err="1">
                <a:latin typeface="Times-Roman" charset="0"/>
                <a:sym typeface="Symbol" charset="2"/>
              </a:rPr>
              <a:t></a:t>
            </a:r>
            <a:r>
              <a:rPr lang="en-US" sz="2400" dirty="0">
                <a:latin typeface="Times-Roman" charset="0"/>
                <a:sym typeface="Symbol" charset="2"/>
              </a:rPr>
              <a:t> </a:t>
            </a:r>
            <a:r>
              <a:rPr lang="en-US" sz="2400" dirty="0">
                <a:latin typeface="Times-Roman" charset="0"/>
              </a:rPr>
              <a:t>1)(q </a:t>
            </a:r>
            <a:r>
              <a:rPr lang="en-US" sz="2400" dirty="0" err="1">
                <a:latin typeface="Times-Roman" charset="0"/>
                <a:sym typeface="Symbol" charset="2"/>
              </a:rPr>
              <a:t></a:t>
            </a:r>
            <a:r>
              <a:rPr lang="en-US" sz="2400" dirty="0">
                <a:latin typeface="Times-Roman" charset="0"/>
                <a:sym typeface="Symbol" charset="2"/>
              </a:rPr>
              <a:t> </a:t>
            </a:r>
            <a:r>
              <a:rPr lang="en-US" sz="2400" dirty="0">
                <a:latin typeface="Times-Roman" charset="0"/>
              </a:rPr>
              <a:t>1)</a:t>
            </a:r>
            <a:r>
              <a:rPr lang="en-US" sz="2400" dirty="0"/>
              <a:t> </a:t>
            </a:r>
          </a:p>
          <a:p>
            <a:pPr marL="914400" lvl="1" indent="-457200" eaLnBrk="1" hangingPunct="1">
              <a:lnSpc>
                <a:spcPct val="90000"/>
              </a:lnSpc>
              <a:buFont typeface="Times" charset="0"/>
              <a:buAutoNum type="arabicParenR"/>
            </a:pPr>
            <a:r>
              <a:rPr lang="en-US" sz="2400" dirty="0"/>
              <a:t> By definition of “mod”, </a:t>
            </a:r>
            <a:r>
              <a:rPr lang="en-US" sz="2400" dirty="0" err="1">
                <a:latin typeface="Times-Roman" charset="0"/>
              </a:rPr>
              <a:t>ed</a:t>
            </a:r>
            <a:r>
              <a:rPr lang="en-US" sz="2400" dirty="0">
                <a:latin typeface="Times-Roman" charset="0"/>
              </a:rPr>
              <a:t> = </a:t>
            </a:r>
            <a:r>
              <a:rPr lang="en-US" sz="2400" dirty="0" err="1">
                <a:latin typeface="Times-Roman" charset="0"/>
              </a:rPr>
              <a:t>k(p</a:t>
            </a:r>
            <a:r>
              <a:rPr lang="en-US" sz="2400" dirty="0">
                <a:latin typeface="Times-Roman" charset="0"/>
              </a:rPr>
              <a:t> </a:t>
            </a:r>
            <a:r>
              <a:rPr lang="en-US" sz="2400" dirty="0" err="1">
                <a:latin typeface="Times-Roman" charset="0"/>
                <a:sym typeface="Symbol" charset="2"/>
              </a:rPr>
              <a:t></a:t>
            </a:r>
            <a:r>
              <a:rPr lang="en-US" sz="2400" dirty="0">
                <a:latin typeface="Times-Roman" charset="0"/>
                <a:sym typeface="Symbol" charset="2"/>
              </a:rPr>
              <a:t> </a:t>
            </a:r>
            <a:r>
              <a:rPr lang="en-US" sz="2400" dirty="0">
                <a:latin typeface="Times-Roman" charset="0"/>
              </a:rPr>
              <a:t>1)(q </a:t>
            </a:r>
            <a:r>
              <a:rPr lang="en-US" sz="2400" dirty="0" err="1">
                <a:latin typeface="Times-Roman" charset="0"/>
                <a:sym typeface="Symbol" charset="2"/>
              </a:rPr>
              <a:t></a:t>
            </a:r>
            <a:r>
              <a:rPr lang="en-US" sz="2400" dirty="0">
                <a:latin typeface="Times-Roman" charset="0"/>
                <a:sym typeface="Symbol" charset="2"/>
              </a:rPr>
              <a:t> </a:t>
            </a:r>
            <a:r>
              <a:rPr lang="en-US" sz="2400" dirty="0">
                <a:latin typeface="Times-Roman" charset="0"/>
              </a:rPr>
              <a:t>1) + 1</a:t>
            </a:r>
          </a:p>
          <a:p>
            <a:pPr marL="914400" lvl="1" indent="-457200" eaLnBrk="1" hangingPunct="1">
              <a:lnSpc>
                <a:spcPct val="90000"/>
              </a:lnSpc>
              <a:buFont typeface="Times" charset="0"/>
              <a:buAutoNum type="arabicParenR"/>
            </a:pPr>
            <a:r>
              <a:rPr lang="en-US" sz="2400" dirty="0">
                <a:sym typeface="Symbol" charset="2"/>
              </a:rPr>
              <a:t> </a:t>
            </a:r>
            <a:r>
              <a:rPr lang="en-US" sz="2400" dirty="0">
                <a:latin typeface="Times-Roman" charset="0"/>
                <a:sym typeface="Symbol" charset="2"/>
              </a:rPr>
              <a:t>(N</a:t>
            </a:r>
            <a:r>
              <a:rPr lang="en-US" sz="2400" dirty="0">
                <a:latin typeface="Times-Roman" charset="0"/>
              </a:rPr>
              <a:t>) = (</a:t>
            </a:r>
            <a:r>
              <a:rPr lang="en-US" sz="2400" dirty="0" err="1">
                <a:latin typeface="Times-Roman" charset="0"/>
              </a:rPr>
              <a:t>p</a:t>
            </a:r>
            <a:r>
              <a:rPr lang="en-US" sz="2400" dirty="0">
                <a:latin typeface="Times-Roman" charset="0"/>
              </a:rPr>
              <a:t> </a:t>
            </a:r>
            <a:r>
              <a:rPr lang="en-US" sz="2400" dirty="0" err="1">
                <a:latin typeface="Times-Roman" charset="0"/>
                <a:sym typeface="Symbol" charset="2"/>
              </a:rPr>
              <a:t></a:t>
            </a:r>
            <a:r>
              <a:rPr lang="en-US" sz="2400" dirty="0">
                <a:latin typeface="Times-Roman" charset="0"/>
                <a:sym typeface="Symbol" charset="2"/>
              </a:rPr>
              <a:t> </a:t>
            </a:r>
            <a:r>
              <a:rPr lang="en-US" sz="2400" dirty="0">
                <a:latin typeface="Times-Roman" charset="0"/>
              </a:rPr>
              <a:t>1)(q </a:t>
            </a:r>
            <a:r>
              <a:rPr lang="en-US" sz="2400" dirty="0" err="1">
                <a:latin typeface="Times-Roman" charset="0"/>
                <a:sym typeface="Symbol" charset="2"/>
              </a:rPr>
              <a:t></a:t>
            </a:r>
            <a:r>
              <a:rPr lang="en-US" sz="2400" dirty="0">
                <a:latin typeface="Times-Roman" charset="0"/>
                <a:sym typeface="Symbol" charset="2"/>
              </a:rPr>
              <a:t> </a:t>
            </a:r>
            <a:r>
              <a:rPr lang="en-US" sz="2400" dirty="0">
                <a:latin typeface="Times-Roman" charset="0"/>
              </a:rPr>
              <a:t>1)</a:t>
            </a:r>
          </a:p>
          <a:p>
            <a:pPr marL="533400" indent="-533400" eaLnBrk="1" hangingPunct="1">
              <a:lnSpc>
                <a:spcPct val="90000"/>
              </a:lnSpc>
            </a:pPr>
            <a:r>
              <a:rPr lang="en-US" sz="2800" dirty="0"/>
              <a:t>Then </a:t>
            </a:r>
            <a:r>
              <a:rPr lang="en-US" sz="2800" dirty="0" err="1">
                <a:latin typeface="Times-Roman" charset="0"/>
              </a:rPr>
              <a:t>ed</a:t>
            </a:r>
            <a:r>
              <a:rPr lang="en-US" sz="2800" dirty="0">
                <a:latin typeface="Times-Roman" charset="0"/>
              </a:rPr>
              <a:t> </a:t>
            </a:r>
            <a:r>
              <a:rPr lang="en-US" sz="2800" dirty="0" err="1">
                <a:latin typeface="Times-Roman" charset="0"/>
                <a:sym typeface="Symbol" charset="2"/>
              </a:rPr>
              <a:t></a:t>
            </a:r>
            <a:r>
              <a:rPr lang="en-US" sz="2800" dirty="0">
                <a:latin typeface="Times-Roman" charset="0"/>
              </a:rPr>
              <a:t> 1 = </a:t>
            </a:r>
            <a:r>
              <a:rPr lang="en-US" sz="2800" dirty="0" err="1">
                <a:latin typeface="Times-Roman" charset="0"/>
              </a:rPr>
              <a:t>k(p</a:t>
            </a:r>
            <a:r>
              <a:rPr lang="en-US" sz="2800" dirty="0">
                <a:latin typeface="Times-Roman" charset="0"/>
              </a:rPr>
              <a:t> </a:t>
            </a:r>
            <a:r>
              <a:rPr lang="en-US" sz="2800" dirty="0" err="1">
                <a:latin typeface="Times-Roman" charset="0"/>
                <a:sym typeface="Symbol" charset="2"/>
              </a:rPr>
              <a:t></a:t>
            </a:r>
            <a:r>
              <a:rPr lang="en-US" sz="2800" dirty="0">
                <a:latin typeface="Times-Roman" charset="0"/>
                <a:sym typeface="Symbol" charset="2"/>
              </a:rPr>
              <a:t> </a:t>
            </a:r>
            <a:r>
              <a:rPr lang="en-US" sz="2800" dirty="0">
                <a:latin typeface="Times-Roman" charset="0"/>
              </a:rPr>
              <a:t>1)(q </a:t>
            </a:r>
            <a:r>
              <a:rPr lang="en-US" sz="2800" dirty="0" err="1">
                <a:latin typeface="Times-Roman" charset="0"/>
                <a:sym typeface="Symbol" charset="2"/>
              </a:rPr>
              <a:t></a:t>
            </a:r>
            <a:r>
              <a:rPr lang="en-US" sz="2800" dirty="0">
                <a:latin typeface="Times-Roman" charset="0"/>
                <a:sym typeface="Symbol" charset="2"/>
              </a:rPr>
              <a:t> </a:t>
            </a:r>
            <a:r>
              <a:rPr lang="en-US" sz="2800" dirty="0">
                <a:latin typeface="Times-Roman" charset="0"/>
              </a:rPr>
              <a:t>1) = </a:t>
            </a:r>
            <a:r>
              <a:rPr lang="en-US" sz="2800" dirty="0" err="1">
                <a:latin typeface="Times-Roman" charset="0"/>
              </a:rPr>
              <a:t>k</a:t>
            </a:r>
            <a:r>
              <a:rPr lang="en-US" sz="2800" dirty="0" err="1">
                <a:latin typeface="Times-Roman" charset="0"/>
                <a:sym typeface="Symbol" charset="2"/>
              </a:rPr>
              <a:t>(N</a:t>
            </a:r>
            <a:r>
              <a:rPr lang="en-US" sz="2800" dirty="0">
                <a:latin typeface="Times-Roman" charset="0"/>
              </a:rPr>
              <a:t>)</a:t>
            </a:r>
            <a:r>
              <a:rPr lang="en-US" sz="2800" dirty="0"/>
              <a:t> </a:t>
            </a:r>
          </a:p>
          <a:p>
            <a:pPr marL="533400" indent="-533400" eaLnBrk="1" hangingPunct="1">
              <a:lnSpc>
                <a:spcPct val="90000"/>
              </a:lnSpc>
            </a:pPr>
            <a:r>
              <a:rPr lang="en-US" sz="2800" dirty="0"/>
              <a:t>Finally, </a:t>
            </a:r>
            <a:r>
              <a:rPr lang="en-US" sz="2400" dirty="0">
                <a:latin typeface="Times-Roman" charset="0"/>
              </a:rPr>
              <a:t> </a:t>
            </a:r>
            <a:r>
              <a:rPr lang="en-US" sz="2400" b="1" dirty="0">
                <a:solidFill>
                  <a:schemeClr val="hlink"/>
                </a:solidFill>
                <a:latin typeface="Times-Roman" charset="0"/>
              </a:rPr>
              <a:t>M</a:t>
            </a:r>
            <a:r>
              <a:rPr lang="en-US" sz="2400" b="1" baseline="30000" dirty="0">
                <a:solidFill>
                  <a:schemeClr val="hlink"/>
                </a:solidFill>
                <a:latin typeface="Times-Roman" charset="0"/>
              </a:rPr>
              <a:t>ed</a:t>
            </a:r>
            <a:r>
              <a:rPr lang="en-US" sz="2400" dirty="0">
                <a:latin typeface="Times-Roman" charset="0"/>
              </a:rPr>
              <a:t> = </a:t>
            </a:r>
            <a:r>
              <a:rPr lang="en-US" sz="2400" dirty="0" err="1">
                <a:latin typeface="Times-Roman" charset="0"/>
              </a:rPr>
              <a:t>M</a:t>
            </a:r>
            <a:r>
              <a:rPr lang="en-US" sz="2400" baseline="30000" dirty="0" err="1">
                <a:latin typeface="Times-Roman" charset="0"/>
              </a:rPr>
              <a:t>(ed</a:t>
            </a:r>
            <a:r>
              <a:rPr lang="en-US" sz="2400" baseline="30000" dirty="0">
                <a:latin typeface="Times-Roman" charset="0"/>
              </a:rPr>
              <a:t> </a:t>
            </a:r>
            <a:r>
              <a:rPr lang="en-US" sz="2400" baseline="30000" dirty="0" err="1">
                <a:latin typeface="Times-Roman" charset="0"/>
                <a:sym typeface="Symbol" charset="2"/>
              </a:rPr>
              <a:t></a:t>
            </a:r>
            <a:r>
              <a:rPr lang="en-US" sz="2400" baseline="30000" dirty="0">
                <a:latin typeface="Times-Roman" charset="0"/>
                <a:sym typeface="Symbol" charset="2"/>
              </a:rPr>
              <a:t> </a:t>
            </a:r>
            <a:r>
              <a:rPr lang="en-US" sz="2400" baseline="30000" dirty="0">
                <a:latin typeface="Times-Roman" charset="0"/>
              </a:rPr>
              <a:t>1) + 1</a:t>
            </a:r>
            <a:r>
              <a:rPr lang="en-US" sz="2400" dirty="0">
                <a:latin typeface="Times-Roman" charset="0"/>
              </a:rPr>
              <a:t> = </a:t>
            </a:r>
            <a:r>
              <a:rPr lang="en-US" sz="2400" dirty="0" err="1">
                <a:latin typeface="Times-Roman" charset="0"/>
              </a:rPr>
              <a:t>M</a:t>
            </a:r>
            <a:r>
              <a:rPr lang="en-US" sz="2400" dirty="0" err="1">
                <a:latin typeface="Times-Roman" charset="0"/>
                <a:sym typeface="Symbol" charset="2"/>
              </a:rPr>
              <a:t></a:t>
            </a:r>
            <a:r>
              <a:rPr lang="en-US" sz="2400" dirty="0" err="1">
                <a:latin typeface="Times-Roman" charset="0"/>
              </a:rPr>
              <a:t>M</a:t>
            </a:r>
            <a:r>
              <a:rPr lang="en-US" sz="2400" baseline="30000" dirty="0" err="1">
                <a:latin typeface="Times-Roman" charset="0"/>
              </a:rPr>
              <a:t>ed</a:t>
            </a:r>
            <a:r>
              <a:rPr lang="en-US" sz="2400" baseline="30000" dirty="0">
                <a:latin typeface="Times-Roman" charset="0"/>
              </a:rPr>
              <a:t> </a:t>
            </a:r>
            <a:r>
              <a:rPr lang="en-US" sz="2400" baseline="30000" dirty="0" err="1">
                <a:latin typeface="Times-Roman" charset="0"/>
                <a:sym typeface="Symbol" charset="2"/>
              </a:rPr>
              <a:t></a:t>
            </a:r>
            <a:r>
              <a:rPr lang="en-US" sz="2400" baseline="30000" dirty="0">
                <a:latin typeface="Times-Roman" charset="0"/>
                <a:sym typeface="Symbol" charset="2"/>
              </a:rPr>
              <a:t> </a:t>
            </a:r>
            <a:r>
              <a:rPr lang="en-US" sz="2400" baseline="30000" dirty="0">
                <a:latin typeface="Times-Roman" charset="0"/>
              </a:rPr>
              <a:t>1</a:t>
            </a:r>
            <a:r>
              <a:rPr lang="en-US" sz="2400" dirty="0">
                <a:latin typeface="Times-Roman" charset="0"/>
              </a:rPr>
              <a:t> = </a:t>
            </a:r>
            <a:r>
              <a:rPr lang="en-US" sz="2400" dirty="0" err="1">
                <a:latin typeface="Times-Roman" charset="0"/>
              </a:rPr>
              <a:t>M</a:t>
            </a:r>
            <a:r>
              <a:rPr lang="en-US" sz="2400" dirty="0" err="1">
                <a:latin typeface="Times-Roman" charset="0"/>
                <a:sym typeface="Symbol" charset="2"/>
              </a:rPr>
              <a:t></a:t>
            </a:r>
            <a:r>
              <a:rPr lang="en-US" sz="2400" dirty="0" err="1">
                <a:latin typeface="Times-Roman" charset="0"/>
              </a:rPr>
              <a:t>M</a:t>
            </a:r>
            <a:r>
              <a:rPr lang="en-US" sz="2400" baseline="30000" dirty="0" err="1">
                <a:latin typeface="Times-Roman" charset="0"/>
              </a:rPr>
              <a:t>k</a:t>
            </a:r>
            <a:r>
              <a:rPr lang="en-US" sz="2400" baseline="30000" dirty="0" err="1">
                <a:latin typeface="Times-Roman" charset="0"/>
                <a:sym typeface="Symbol" charset="2"/>
              </a:rPr>
              <a:t>(N</a:t>
            </a:r>
            <a:r>
              <a:rPr lang="en-US" sz="2400" baseline="30000" dirty="0">
                <a:latin typeface="Times-Roman" charset="0"/>
              </a:rPr>
              <a:t>)</a:t>
            </a:r>
            <a:r>
              <a:rPr lang="en-US" sz="2400" dirty="0">
                <a:latin typeface="Times-Roman" charset="0"/>
              </a:rPr>
              <a:t> 			= </a:t>
            </a:r>
            <a:r>
              <a:rPr lang="en-US" sz="2400" dirty="0" err="1">
                <a:latin typeface="Times-Roman" charset="0"/>
              </a:rPr>
              <a:t>M</a:t>
            </a:r>
            <a:r>
              <a:rPr lang="en-US" sz="2400" dirty="0" err="1">
                <a:latin typeface="Times-Roman" charset="0"/>
                <a:sym typeface="Symbol" charset="2"/>
              </a:rPr>
              <a:t>(</a:t>
            </a:r>
            <a:r>
              <a:rPr lang="en-US" sz="2400" dirty="0" err="1">
                <a:latin typeface="Times-Roman" charset="0"/>
              </a:rPr>
              <a:t>M</a:t>
            </a:r>
            <a:r>
              <a:rPr lang="en-US" sz="2400" baseline="30000" dirty="0" err="1">
                <a:latin typeface="Times-Roman" charset="0"/>
                <a:sym typeface="Symbol" charset="2"/>
              </a:rPr>
              <a:t>(N</a:t>
            </a:r>
            <a:r>
              <a:rPr lang="en-US" sz="2400" baseline="30000" dirty="0" err="1">
                <a:latin typeface="Times-Roman" charset="0"/>
              </a:rPr>
              <a:t>)</a:t>
            </a:r>
            <a:r>
              <a:rPr lang="en-US" sz="2400" dirty="0" err="1">
                <a:latin typeface="Times-Roman" charset="0"/>
              </a:rPr>
              <a:t>)</a:t>
            </a:r>
            <a:r>
              <a:rPr lang="en-US" sz="2400" baseline="30000" dirty="0" err="1">
                <a:latin typeface="Times-Roman" charset="0"/>
              </a:rPr>
              <a:t>k</a:t>
            </a:r>
            <a:r>
              <a:rPr lang="en-US" sz="2400" dirty="0">
                <a:latin typeface="Times-Roman" charset="0"/>
              </a:rPr>
              <a:t> mod N = M</a:t>
            </a:r>
            <a:r>
              <a:rPr lang="en-US" sz="2400" dirty="0">
                <a:latin typeface="Times-Roman" charset="0"/>
                <a:sym typeface="Symbol" charset="2"/>
              </a:rPr>
              <a:t></a:t>
            </a:r>
            <a:r>
              <a:rPr lang="en-US" sz="2400" dirty="0">
                <a:latin typeface="Times-Roman" charset="0"/>
              </a:rPr>
              <a:t>1</a:t>
            </a:r>
            <a:r>
              <a:rPr lang="en-US" sz="2400" baseline="30000" dirty="0">
                <a:latin typeface="Times-Roman" charset="0"/>
              </a:rPr>
              <a:t>k</a:t>
            </a:r>
            <a:r>
              <a:rPr lang="en-US" sz="2400" dirty="0">
                <a:latin typeface="Times-Roman" charset="0"/>
              </a:rPr>
              <a:t> mod N = </a:t>
            </a:r>
            <a:r>
              <a:rPr lang="en-US" sz="2400" b="1" dirty="0">
                <a:solidFill>
                  <a:schemeClr val="hlink"/>
                </a:solidFill>
                <a:latin typeface="Times-Roman" charset="0"/>
              </a:rPr>
              <a:t>M mod N</a:t>
            </a:r>
            <a:r>
              <a:rPr lang="en-US" sz="2400" dirty="0">
                <a:latin typeface="Times-Roman"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box(out)">
                                      <p:cBhvr>
                                        <p:cTn id="7" dur="500"/>
                                        <p:tgtEl>
                                          <p:spTgt spid="12390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par>
                                <p:cTn id="8" presetID="4" presetClass="entr" presetSubtype="32"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box(out)">
                                      <p:cBhvr>
                                        <p:cTn id="10" dur="500"/>
                                        <p:tgtEl>
                                          <p:spTgt spid="123907">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2" name="Camera"/>
                                        </p:tgtEl>
                                      </p:cMediaNode>
                                    </p:audio>
                                  </p:subTnLst>
                                </p:cTn>
                              </p:par>
                            </p:childTnLst>
                          </p:cTn>
                        </p:par>
                      </p:childTnLst>
                    </p:cTn>
                  </p:par>
                  <p:par>
                    <p:cTn id="11" fill="hold">
                      <p:stCondLst>
                        <p:cond delay="indefinite"/>
                      </p:stCondLst>
                      <p:childTnLst>
                        <p:par>
                          <p:cTn id="12" fill="hold">
                            <p:stCondLst>
                              <p:cond delay="0"/>
                            </p:stCondLst>
                            <p:childTnLst>
                              <p:par>
                                <p:cTn id="13" presetID="4" presetClass="entr" presetSubtype="32" fill="hold" grpId="0" nodeType="click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box(out)">
                                      <p:cBhvr>
                                        <p:cTn id="15" dur="500"/>
                                        <p:tgtEl>
                                          <p:spTgt spid="123907">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Camera"/>
                                        </p:tgtEl>
                                      </p:cMediaNode>
                                    </p:audio>
                                  </p:subTnLst>
                                </p:cTn>
                              </p:par>
                              <p:par>
                                <p:cTn id="16" presetID="4" presetClass="entr" presetSubtype="32"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box(out)">
                                      <p:cBhvr>
                                        <p:cTn id="18" dur="500"/>
                                        <p:tgtEl>
                                          <p:spTgt spid="123907">
                                            <p:txEl>
                                              <p:pRg st="3" end="3"/>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2" name="Camera"/>
                                        </p:tgtEl>
                                      </p:cMediaNode>
                                    </p:audio>
                                  </p:subTnLst>
                                </p:cTn>
                              </p:par>
                            </p:childTnLst>
                          </p:cTn>
                        </p:par>
                      </p:childTnLst>
                    </p:cTn>
                  </p:par>
                  <p:par>
                    <p:cTn id="19" fill="hold">
                      <p:stCondLst>
                        <p:cond delay="indefinite"/>
                      </p:stCondLst>
                      <p:childTnLst>
                        <p:par>
                          <p:cTn id="20" fill="hold">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123907">
                                            <p:txEl>
                                              <p:pRg st="4" end="4"/>
                                            </p:txEl>
                                          </p:spTgt>
                                        </p:tgtEl>
                                        <p:attrNameLst>
                                          <p:attrName>style.visibility</p:attrName>
                                        </p:attrNameLst>
                                      </p:cBhvr>
                                      <p:to>
                                        <p:strVal val="visible"/>
                                      </p:to>
                                    </p:set>
                                    <p:animEffect transition="in" filter="box(out)">
                                      <p:cBhvr>
                                        <p:cTn id="23" dur="500"/>
                                        <p:tgtEl>
                                          <p:spTgt spid="123907">
                                            <p:txEl>
                                              <p:pRg st="4" end="4"/>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2" name="Camera"/>
                                        </p:tgtEl>
                                      </p:cMediaNode>
                                    </p:audio>
                                  </p:subTnLst>
                                </p:cTn>
                              </p:par>
                              <p:par>
                                <p:cTn id="24" presetID="4" presetClass="entr" presetSubtype="32" fill="hold" grpId="0" nodeType="withEffect">
                                  <p:stCondLst>
                                    <p:cond delay="0"/>
                                  </p:stCondLst>
                                  <p:childTnLst>
                                    <p:set>
                                      <p:cBhvr>
                                        <p:cTn id="25" dur="1" fill="hold">
                                          <p:stCondLst>
                                            <p:cond delay="0"/>
                                          </p:stCondLst>
                                        </p:cTn>
                                        <p:tgtEl>
                                          <p:spTgt spid="123907">
                                            <p:txEl>
                                              <p:pRg st="5" end="5"/>
                                            </p:txEl>
                                          </p:spTgt>
                                        </p:tgtEl>
                                        <p:attrNameLst>
                                          <p:attrName>style.visibility</p:attrName>
                                        </p:attrNameLst>
                                      </p:cBhvr>
                                      <p:to>
                                        <p:strVal val="visible"/>
                                      </p:to>
                                    </p:set>
                                    <p:animEffect transition="in" filter="box(out)">
                                      <p:cBhvr>
                                        <p:cTn id="26" dur="500"/>
                                        <p:tgtEl>
                                          <p:spTgt spid="123907">
                                            <p:txEl>
                                              <p:pRg st="5" end="5"/>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2" name="Camera"/>
                                        </p:tgtEl>
                                      </p:cMediaNode>
                                    </p:audio>
                                  </p:subTnLst>
                                </p:cTn>
                              </p:par>
                              <p:par>
                                <p:cTn id="27" presetID="4" presetClass="entr" presetSubtype="32" fill="hold" grpId="0" nodeType="withEffect">
                                  <p:stCondLst>
                                    <p:cond delay="0"/>
                                  </p:stCondLst>
                                  <p:childTnLst>
                                    <p:set>
                                      <p:cBhvr>
                                        <p:cTn id="28" dur="1" fill="hold">
                                          <p:stCondLst>
                                            <p:cond delay="0"/>
                                          </p:stCondLst>
                                        </p:cTn>
                                        <p:tgtEl>
                                          <p:spTgt spid="123907">
                                            <p:txEl>
                                              <p:pRg st="6" end="6"/>
                                            </p:txEl>
                                          </p:spTgt>
                                        </p:tgtEl>
                                        <p:attrNameLst>
                                          <p:attrName>style.visibility</p:attrName>
                                        </p:attrNameLst>
                                      </p:cBhvr>
                                      <p:to>
                                        <p:strVal val="visible"/>
                                      </p:to>
                                    </p:set>
                                    <p:animEffect transition="in" filter="box(out)">
                                      <p:cBhvr>
                                        <p:cTn id="29" dur="500"/>
                                        <p:tgtEl>
                                          <p:spTgt spid="123907">
                                            <p:txEl>
                                              <p:pRg st="6" end="6"/>
                                            </p:txEl>
                                          </p:spTgt>
                                        </p:tgtEl>
                                      </p:cBhvr>
                                    </p:animEffect>
                                  </p:childTnLst>
                                  <p:subTnLst>
                                    <p:audio>
                                      <p:cMediaNode>
                                        <p:cTn display="0" masterRel="sameClick">
                                          <p:stCondLst>
                                            <p:cond evt="begin" delay="0">
                                              <p:tn val="27"/>
                                            </p:cond>
                                          </p:stCondLst>
                                          <p:endCondLst>
                                            <p:cond evt="onStopAudio" delay="0">
                                              <p:tgtEl>
                                                <p:sldTgt/>
                                              </p:tgtEl>
                                            </p:cond>
                                          </p:endCondLst>
                                        </p:cTn>
                                        <p:tgtEl>
                                          <p:sndTgt r:embed="rId2" name="Camera"/>
                                        </p:tgtEl>
                                      </p:cMediaNode>
                                    </p:audio>
                                  </p:subTnLst>
                                </p:cTn>
                              </p:par>
                              <p:par>
                                <p:cTn id="30" presetID="4" presetClass="entr" presetSubtype="32" fill="hold" grpId="0" nodeType="withEffect">
                                  <p:stCondLst>
                                    <p:cond delay="0"/>
                                  </p:stCondLst>
                                  <p:childTnLst>
                                    <p:set>
                                      <p:cBhvr>
                                        <p:cTn id="31" dur="1" fill="hold">
                                          <p:stCondLst>
                                            <p:cond delay="0"/>
                                          </p:stCondLst>
                                        </p:cTn>
                                        <p:tgtEl>
                                          <p:spTgt spid="123907">
                                            <p:txEl>
                                              <p:pRg st="7" end="7"/>
                                            </p:txEl>
                                          </p:spTgt>
                                        </p:tgtEl>
                                        <p:attrNameLst>
                                          <p:attrName>style.visibility</p:attrName>
                                        </p:attrNameLst>
                                      </p:cBhvr>
                                      <p:to>
                                        <p:strVal val="visible"/>
                                      </p:to>
                                    </p:set>
                                    <p:animEffect transition="in" filter="box(out)">
                                      <p:cBhvr>
                                        <p:cTn id="32" dur="500"/>
                                        <p:tgtEl>
                                          <p:spTgt spid="123907">
                                            <p:txEl>
                                              <p:pRg st="7" end="7"/>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23907">
                                            <p:txEl>
                                              <p:pRg st="8" end="8"/>
                                            </p:txEl>
                                          </p:spTgt>
                                        </p:tgtEl>
                                        <p:attrNameLst>
                                          <p:attrName>style.visibility</p:attrName>
                                        </p:attrNameLst>
                                      </p:cBhvr>
                                      <p:to>
                                        <p:strVal val="visible"/>
                                      </p:to>
                                    </p:set>
                                    <p:animEffect transition="in" filter="box(out)">
                                      <p:cBhvr>
                                        <p:cTn id="37" dur="500"/>
                                        <p:tgtEl>
                                          <p:spTgt spid="123907">
                                            <p:txEl>
                                              <p:pRg st="8" end="8"/>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23907">
                                            <p:txEl>
                                              <p:pRg st="9" end="9"/>
                                            </p:txEl>
                                          </p:spTgt>
                                        </p:tgtEl>
                                        <p:attrNameLst>
                                          <p:attrName>style.visibility</p:attrName>
                                        </p:attrNameLst>
                                      </p:cBhvr>
                                      <p:to>
                                        <p:strVal val="visible"/>
                                      </p:to>
                                    </p:set>
                                    <p:animEffect transition="in" filter="box(out)">
                                      <p:cBhvr>
                                        <p:cTn id="42" dur="500"/>
                                        <p:tgtEl>
                                          <p:spTgt spid="123907">
                                            <p:txEl>
                                              <p:pRg st="9" end="9"/>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autoUpdateAnimBg="0"/>
    </p:bldLst>
  </p:timing>
</p:sld>
</file>

<file path=ppt/slides/slide1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B8E6601B-9A2D-9F48-A9B7-393867A9E09C}" type="slidenum">
              <a:rPr lang="en-US" smtClean="0">
                <a:latin typeface="Times New Roman" charset="0"/>
              </a:rPr>
              <a:pPr/>
              <a:t>118</a:t>
            </a:fld>
            <a:endParaRPr lang="en-US">
              <a:latin typeface="Times New Roman" charset="0"/>
            </a:endParaRPr>
          </a:p>
        </p:txBody>
      </p:sp>
      <p:sp>
        <p:nvSpPr>
          <p:cNvPr id="133123" name="Rectangle 2"/>
          <p:cNvSpPr>
            <a:spLocks noGrp="1" noChangeArrowheads="1"/>
          </p:cNvSpPr>
          <p:nvPr>
            <p:ph type="title"/>
          </p:nvPr>
        </p:nvSpPr>
        <p:spPr>
          <a:xfrm>
            <a:off x="685800" y="304800"/>
            <a:ext cx="7772400" cy="990600"/>
          </a:xfrm>
        </p:spPr>
        <p:txBody>
          <a:bodyPr/>
          <a:lstStyle/>
          <a:p>
            <a:pPr eaLnBrk="1" hangingPunct="1"/>
            <a:r>
              <a:rPr lang="en-US"/>
              <a:t>Simple RSA Example</a:t>
            </a:r>
          </a:p>
        </p:txBody>
      </p:sp>
      <p:sp>
        <p:nvSpPr>
          <p:cNvPr id="124931" name="Rectangle 3"/>
          <p:cNvSpPr>
            <a:spLocks noGrp="1" noChangeArrowheads="1"/>
          </p:cNvSpPr>
          <p:nvPr>
            <p:ph type="body" idx="1"/>
          </p:nvPr>
        </p:nvSpPr>
        <p:spPr>
          <a:xfrm>
            <a:off x="685800" y="1600200"/>
            <a:ext cx="7848600" cy="4419600"/>
          </a:xfrm>
        </p:spPr>
        <p:txBody>
          <a:bodyPr/>
          <a:lstStyle/>
          <a:p>
            <a:pPr eaLnBrk="1" hangingPunct="1">
              <a:lnSpc>
                <a:spcPct val="85000"/>
              </a:lnSpc>
              <a:spcAft>
                <a:spcPts val="600"/>
              </a:spcAft>
            </a:pPr>
            <a:r>
              <a:rPr lang="en-US" dirty="0"/>
              <a:t>Example of RSA</a:t>
            </a:r>
          </a:p>
          <a:p>
            <a:pPr lvl="1" eaLnBrk="1" hangingPunct="1">
              <a:lnSpc>
                <a:spcPct val="85000"/>
              </a:lnSpc>
              <a:spcAft>
                <a:spcPts val="600"/>
              </a:spcAft>
            </a:pPr>
            <a:r>
              <a:rPr lang="en-US" dirty="0"/>
              <a:t>Select “large” primes </a:t>
            </a:r>
            <a:r>
              <a:rPr lang="en-US" dirty="0" err="1">
                <a:latin typeface="Times-Roman" charset="0"/>
              </a:rPr>
              <a:t>p</a:t>
            </a:r>
            <a:r>
              <a:rPr lang="en-US" dirty="0">
                <a:latin typeface="Times-Roman" charset="0"/>
              </a:rPr>
              <a:t> = 11</a:t>
            </a:r>
            <a:r>
              <a:rPr lang="en-US" dirty="0"/>
              <a:t>, </a:t>
            </a:r>
            <a:r>
              <a:rPr lang="en-US" dirty="0" err="1">
                <a:latin typeface="Times-Roman" charset="0"/>
              </a:rPr>
              <a:t>q</a:t>
            </a:r>
            <a:r>
              <a:rPr lang="en-US" dirty="0">
                <a:latin typeface="Times-Roman" charset="0"/>
              </a:rPr>
              <a:t> = 3</a:t>
            </a:r>
            <a:r>
              <a:rPr lang="en-US" dirty="0"/>
              <a:t> </a:t>
            </a:r>
          </a:p>
          <a:p>
            <a:pPr lvl="1" eaLnBrk="1" hangingPunct="1">
              <a:lnSpc>
                <a:spcPct val="85000"/>
              </a:lnSpc>
              <a:spcAft>
                <a:spcPts val="600"/>
              </a:spcAft>
            </a:pPr>
            <a:r>
              <a:rPr lang="en-US" dirty="0"/>
              <a:t>Then </a:t>
            </a:r>
            <a:r>
              <a:rPr lang="en-US" dirty="0">
                <a:latin typeface="Times-Roman" charset="0"/>
              </a:rPr>
              <a:t>N =  </a:t>
            </a:r>
            <a:r>
              <a:rPr lang="en-US" dirty="0" err="1">
                <a:latin typeface="Times-Roman" charset="0"/>
              </a:rPr>
              <a:t>pq</a:t>
            </a:r>
            <a:r>
              <a:rPr lang="en-US" dirty="0">
                <a:latin typeface="Times-Roman" charset="0"/>
              </a:rPr>
              <a:t> = 33</a:t>
            </a:r>
            <a:r>
              <a:rPr lang="en-US" dirty="0"/>
              <a:t> and </a:t>
            </a:r>
            <a:r>
              <a:rPr lang="en-US" dirty="0">
                <a:latin typeface="Times-Roman" charset="0"/>
              </a:rPr>
              <a:t>(</a:t>
            </a:r>
            <a:r>
              <a:rPr lang="en-US" dirty="0" err="1">
                <a:latin typeface="Times-Roman" charset="0"/>
              </a:rPr>
              <a:t>p</a:t>
            </a:r>
            <a:r>
              <a:rPr lang="en-US" dirty="0">
                <a:latin typeface="Times-Roman" charset="0"/>
              </a:rPr>
              <a:t> </a:t>
            </a:r>
            <a:r>
              <a:rPr lang="en-US" sz="2400" dirty="0">
                <a:latin typeface="Times-Roman" charset="0"/>
                <a:sym typeface="Symbol" charset="2"/>
              </a:rPr>
              <a:t>− </a:t>
            </a:r>
            <a:r>
              <a:rPr lang="en-US" dirty="0">
                <a:latin typeface="Times-Roman" charset="0"/>
              </a:rPr>
              <a:t>1)(q </a:t>
            </a:r>
            <a:r>
              <a:rPr lang="en-US" sz="2400" dirty="0">
                <a:latin typeface="Times-Roman" charset="0"/>
                <a:sym typeface="Symbol" charset="2"/>
              </a:rPr>
              <a:t>− </a:t>
            </a:r>
            <a:r>
              <a:rPr lang="en-US" dirty="0">
                <a:latin typeface="Times-Roman" charset="0"/>
              </a:rPr>
              <a:t>1) = 20</a:t>
            </a:r>
            <a:r>
              <a:rPr lang="en-US" dirty="0"/>
              <a:t>  </a:t>
            </a:r>
          </a:p>
          <a:p>
            <a:pPr lvl="1" eaLnBrk="1" hangingPunct="1">
              <a:lnSpc>
                <a:spcPct val="85000"/>
              </a:lnSpc>
              <a:spcAft>
                <a:spcPts val="600"/>
              </a:spcAft>
            </a:pPr>
            <a:r>
              <a:rPr lang="en-US" dirty="0"/>
              <a:t>Choose </a:t>
            </a:r>
            <a:r>
              <a:rPr lang="en-US" dirty="0" err="1">
                <a:latin typeface="Times-Roman" charset="0"/>
              </a:rPr>
              <a:t>e</a:t>
            </a:r>
            <a:r>
              <a:rPr lang="en-US" dirty="0">
                <a:latin typeface="Times-Roman" charset="0"/>
              </a:rPr>
              <a:t> = 3</a:t>
            </a:r>
            <a:r>
              <a:rPr lang="en-US" dirty="0"/>
              <a:t> (relatively prime to </a:t>
            </a:r>
            <a:r>
              <a:rPr lang="en-US" dirty="0">
                <a:latin typeface="Times-Roman" charset="0"/>
              </a:rPr>
              <a:t>20)</a:t>
            </a:r>
            <a:endParaRPr lang="en-US" dirty="0"/>
          </a:p>
          <a:p>
            <a:pPr lvl="1" eaLnBrk="1" hangingPunct="1">
              <a:lnSpc>
                <a:spcPct val="85000"/>
              </a:lnSpc>
              <a:spcAft>
                <a:spcPts val="600"/>
              </a:spcAft>
            </a:pPr>
            <a:r>
              <a:rPr lang="en-US" dirty="0"/>
              <a:t>Find </a:t>
            </a:r>
            <a:r>
              <a:rPr lang="en-US" dirty="0" err="1">
                <a:latin typeface="Times-Roman" charset="0"/>
              </a:rPr>
              <a:t>d</a:t>
            </a:r>
            <a:r>
              <a:rPr lang="en-US" dirty="0"/>
              <a:t> such that </a:t>
            </a:r>
            <a:r>
              <a:rPr lang="en-US" dirty="0" err="1">
                <a:latin typeface="Times-Roman" charset="0"/>
              </a:rPr>
              <a:t>ed</a:t>
            </a:r>
            <a:r>
              <a:rPr lang="en-US" dirty="0">
                <a:latin typeface="Times-Roman" charset="0"/>
              </a:rPr>
              <a:t> = </a:t>
            </a:r>
            <a:r>
              <a:rPr lang="en-US" dirty="0">
                <a:latin typeface="Times-Roman"/>
                <a:cs typeface="Times-Roman"/>
              </a:rPr>
              <a:t>1 mod 20</a:t>
            </a:r>
            <a:r>
              <a:rPr lang="en-US" dirty="0">
                <a:latin typeface="Times-Roman" charset="0"/>
              </a:rPr>
              <a:t> </a:t>
            </a:r>
          </a:p>
          <a:p>
            <a:pPr lvl="2" eaLnBrk="1" hangingPunct="1">
              <a:lnSpc>
                <a:spcPct val="85000"/>
              </a:lnSpc>
              <a:spcAft>
                <a:spcPts val="600"/>
              </a:spcAft>
            </a:pPr>
            <a:r>
              <a:rPr lang="en-US" dirty="0">
                <a:latin typeface="Comic Sans MS"/>
                <a:cs typeface="Comic Sans MS"/>
              </a:rPr>
              <a:t>We find </a:t>
            </a:r>
            <a:r>
              <a:rPr lang="en-US" dirty="0"/>
              <a:t>that  </a:t>
            </a:r>
            <a:r>
              <a:rPr lang="en-US" dirty="0" err="1">
                <a:latin typeface="Times-Roman" charset="0"/>
              </a:rPr>
              <a:t>d</a:t>
            </a:r>
            <a:r>
              <a:rPr lang="en-US" dirty="0">
                <a:latin typeface="Times-Roman" charset="0"/>
              </a:rPr>
              <a:t> = 7</a:t>
            </a:r>
            <a:r>
              <a:rPr lang="en-US" dirty="0"/>
              <a:t> works</a:t>
            </a:r>
          </a:p>
          <a:p>
            <a:pPr eaLnBrk="1" hangingPunct="1">
              <a:lnSpc>
                <a:spcPct val="85000"/>
              </a:lnSpc>
              <a:spcAft>
                <a:spcPts val="600"/>
              </a:spcAft>
            </a:pPr>
            <a:r>
              <a:rPr lang="en-US" b="1" dirty="0">
                <a:solidFill>
                  <a:schemeClr val="hlink"/>
                </a:solidFill>
              </a:rPr>
              <a:t>Public key:</a:t>
            </a:r>
            <a:r>
              <a:rPr lang="en-US" dirty="0"/>
              <a:t> </a:t>
            </a:r>
            <a:r>
              <a:rPr lang="en-US" dirty="0">
                <a:latin typeface="Times-Roman" charset="0"/>
              </a:rPr>
              <a:t>(N, </a:t>
            </a:r>
            <a:r>
              <a:rPr lang="en-US" dirty="0" err="1">
                <a:latin typeface="Times-Roman" charset="0"/>
              </a:rPr>
              <a:t>e</a:t>
            </a:r>
            <a:r>
              <a:rPr lang="en-US" dirty="0">
                <a:latin typeface="Times-Roman" charset="0"/>
              </a:rPr>
              <a:t>) = (33, 3)</a:t>
            </a:r>
          </a:p>
          <a:p>
            <a:pPr eaLnBrk="1" hangingPunct="1">
              <a:lnSpc>
                <a:spcPct val="85000"/>
              </a:lnSpc>
              <a:spcAft>
                <a:spcPts val="600"/>
              </a:spcAft>
            </a:pPr>
            <a:r>
              <a:rPr lang="en-US" b="1" dirty="0">
                <a:solidFill>
                  <a:schemeClr val="hlink"/>
                </a:solidFill>
              </a:rPr>
              <a:t>Private key:</a:t>
            </a:r>
            <a:r>
              <a:rPr lang="en-US" dirty="0"/>
              <a:t> </a:t>
            </a:r>
            <a:r>
              <a:rPr lang="en-US" dirty="0" err="1">
                <a:latin typeface="Times-Roman" charset="0"/>
              </a:rPr>
              <a:t>d</a:t>
            </a:r>
            <a:r>
              <a:rPr lang="en-US" dirty="0">
                <a:latin typeface="Times-Roman" charset="0"/>
              </a:rPr>
              <a:t> = 7</a:t>
            </a:r>
            <a:r>
              <a:rPr 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24931">
                                            <p:txEl>
                                              <p:pRg st="0" end="0"/>
                                            </p:txEl>
                                          </p:spTgt>
                                        </p:tgtEl>
                                        <p:attrNameLst>
                                          <p:attrName>style.visibility</p:attrName>
                                        </p:attrNameLst>
                                      </p:cBhvr>
                                      <p:to>
                                        <p:strVal val="visible"/>
                                      </p:to>
                                    </p:set>
                                    <p:animEffect transition="in" filter="box(out)">
                                      <p:cBhvr>
                                        <p:cTn id="7" dur="500"/>
                                        <p:tgtEl>
                                          <p:spTgt spid="12493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24931">
                                            <p:txEl>
                                              <p:pRg st="1" end="1"/>
                                            </p:txEl>
                                          </p:spTgt>
                                        </p:tgtEl>
                                        <p:attrNameLst>
                                          <p:attrName>style.visibility</p:attrName>
                                        </p:attrNameLst>
                                      </p:cBhvr>
                                      <p:to>
                                        <p:strVal val="visible"/>
                                      </p:to>
                                    </p:set>
                                    <p:animEffect transition="in" filter="box(out)">
                                      <p:cBhvr>
                                        <p:cTn id="12" dur="500"/>
                                        <p:tgtEl>
                                          <p:spTgt spid="124931">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24931">
                                            <p:txEl>
                                              <p:pRg st="2" end="2"/>
                                            </p:txEl>
                                          </p:spTgt>
                                        </p:tgtEl>
                                        <p:attrNameLst>
                                          <p:attrName>style.visibility</p:attrName>
                                        </p:attrNameLst>
                                      </p:cBhvr>
                                      <p:to>
                                        <p:strVal val="visible"/>
                                      </p:to>
                                    </p:set>
                                    <p:animEffect transition="in" filter="box(out)">
                                      <p:cBhvr>
                                        <p:cTn id="17" dur="500"/>
                                        <p:tgtEl>
                                          <p:spTgt spid="124931">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24931">
                                            <p:txEl>
                                              <p:pRg st="3" end="3"/>
                                            </p:txEl>
                                          </p:spTgt>
                                        </p:tgtEl>
                                        <p:attrNameLst>
                                          <p:attrName>style.visibility</p:attrName>
                                        </p:attrNameLst>
                                      </p:cBhvr>
                                      <p:to>
                                        <p:strVal val="visible"/>
                                      </p:to>
                                    </p:set>
                                    <p:animEffect transition="in" filter="box(out)">
                                      <p:cBhvr>
                                        <p:cTn id="22" dur="500"/>
                                        <p:tgtEl>
                                          <p:spTgt spid="124931">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24931">
                                            <p:txEl>
                                              <p:pRg st="4" end="4"/>
                                            </p:txEl>
                                          </p:spTgt>
                                        </p:tgtEl>
                                        <p:attrNameLst>
                                          <p:attrName>style.visibility</p:attrName>
                                        </p:attrNameLst>
                                      </p:cBhvr>
                                      <p:to>
                                        <p:strVal val="visible"/>
                                      </p:to>
                                    </p:set>
                                    <p:animEffect transition="in" filter="box(out)">
                                      <p:cBhvr>
                                        <p:cTn id="27" dur="500"/>
                                        <p:tgtEl>
                                          <p:spTgt spid="124931">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par>
                                <p:cTn id="28" presetID="4" presetClass="entr" presetSubtype="32" fill="hold" grpId="0" nodeType="withEffect">
                                  <p:stCondLst>
                                    <p:cond delay="0"/>
                                  </p:stCondLst>
                                  <p:childTnLst>
                                    <p:set>
                                      <p:cBhvr>
                                        <p:cTn id="29" dur="1" fill="hold">
                                          <p:stCondLst>
                                            <p:cond delay="0"/>
                                          </p:stCondLst>
                                        </p:cTn>
                                        <p:tgtEl>
                                          <p:spTgt spid="124931">
                                            <p:txEl>
                                              <p:pRg st="5" end="5"/>
                                            </p:txEl>
                                          </p:spTgt>
                                        </p:tgtEl>
                                        <p:attrNameLst>
                                          <p:attrName>style.visibility</p:attrName>
                                        </p:attrNameLst>
                                      </p:cBhvr>
                                      <p:to>
                                        <p:strVal val="visible"/>
                                      </p:to>
                                    </p:set>
                                    <p:animEffect transition="in" filter="box(out)">
                                      <p:cBhvr>
                                        <p:cTn id="30" dur="500"/>
                                        <p:tgtEl>
                                          <p:spTgt spid="124931">
                                            <p:txEl>
                                              <p:pRg st="5" end="5"/>
                                            </p:txEl>
                                          </p:spTgt>
                                        </p:tgtEl>
                                      </p:cBhvr>
                                    </p:animEffect>
                                  </p:childTnLst>
                                  <p:subTnLst>
                                    <p:audio>
                                      <p:cMediaNode>
                                        <p:cTn display="0" masterRel="sameClick">
                                          <p:stCondLst>
                                            <p:cond evt="begin" delay="0">
                                              <p:tn val="28"/>
                                            </p:cond>
                                          </p:stCondLst>
                                          <p:endCondLst>
                                            <p:cond evt="onStopAudio" delay="0">
                                              <p:tgtEl>
                                                <p:sldTgt/>
                                              </p:tgtEl>
                                            </p:cond>
                                          </p:endCondLst>
                                        </p:cTn>
                                        <p:tgtEl>
                                          <p:sndTgt r:embed="rId2" name="Camera"/>
                                        </p:tgtEl>
                                      </p:cMediaNode>
                                    </p:audio>
                                  </p:subTnLst>
                                </p:cTn>
                              </p:par>
                            </p:childTnLst>
                          </p:cTn>
                        </p:par>
                      </p:childTnLst>
                    </p:cTn>
                  </p:par>
                  <p:par>
                    <p:cTn id="31" fill="hold">
                      <p:stCondLst>
                        <p:cond delay="indefinite"/>
                      </p:stCondLst>
                      <p:childTnLst>
                        <p:par>
                          <p:cTn id="32" fill="hold">
                            <p:stCondLst>
                              <p:cond delay="0"/>
                            </p:stCondLst>
                            <p:childTnLst>
                              <p:par>
                                <p:cTn id="33" presetID="4" presetClass="entr" presetSubtype="32" fill="hold" grpId="0" nodeType="clickEffect">
                                  <p:stCondLst>
                                    <p:cond delay="0"/>
                                  </p:stCondLst>
                                  <p:childTnLst>
                                    <p:set>
                                      <p:cBhvr>
                                        <p:cTn id="34" dur="1" fill="hold">
                                          <p:stCondLst>
                                            <p:cond delay="0"/>
                                          </p:stCondLst>
                                        </p:cTn>
                                        <p:tgtEl>
                                          <p:spTgt spid="124931">
                                            <p:txEl>
                                              <p:pRg st="6" end="6"/>
                                            </p:txEl>
                                          </p:spTgt>
                                        </p:tgtEl>
                                        <p:attrNameLst>
                                          <p:attrName>style.visibility</p:attrName>
                                        </p:attrNameLst>
                                      </p:cBhvr>
                                      <p:to>
                                        <p:strVal val="visible"/>
                                      </p:to>
                                    </p:set>
                                    <p:animEffect transition="in" filter="box(out)">
                                      <p:cBhvr>
                                        <p:cTn id="35" dur="500"/>
                                        <p:tgtEl>
                                          <p:spTgt spid="124931">
                                            <p:txEl>
                                              <p:pRg st="6" end="6"/>
                                            </p:txEl>
                                          </p:spTgt>
                                        </p:tgtEl>
                                      </p:cBhvr>
                                    </p:animEffect>
                                  </p:childTnLst>
                                  <p:subTnLst>
                                    <p:audio>
                                      <p:cMediaNode>
                                        <p:cTn display="0" masterRel="sameClick">
                                          <p:stCondLst>
                                            <p:cond evt="begin" delay="0">
                                              <p:tn val="33"/>
                                            </p:cond>
                                          </p:stCondLst>
                                          <p:endCondLst>
                                            <p:cond evt="onStopAudio" delay="0">
                                              <p:tgtEl>
                                                <p:sldTgt/>
                                              </p:tgtEl>
                                            </p:cond>
                                          </p:endCondLst>
                                        </p:cTn>
                                        <p:tgtEl>
                                          <p:sndTgt r:embed="rId2" name="Camera"/>
                                        </p:tgtEl>
                                      </p:cMediaNode>
                                    </p:audio>
                                  </p:subTnLst>
                                </p:cTn>
                              </p:par>
                            </p:childTnLst>
                          </p:cTn>
                        </p:par>
                      </p:childTnLst>
                    </p:cTn>
                  </p:par>
                  <p:par>
                    <p:cTn id="36" fill="hold">
                      <p:stCondLst>
                        <p:cond delay="indefinite"/>
                      </p:stCondLst>
                      <p:childTnLst>
                        <p:par>
                          <p:cTn id="37" fill="hold">
                            <p:stCondLst>
                              <p:cond delay="0"/>
                            </p:stCondLst>
                            <p:childTnLst>
                              <p:par>
                                <p:cTn id="38" presetID="4" presetClass="entr" presetSubtype="32" fill="hold" grpId="0" nodeType="clickEffect">
                                  <p:stCondLst>
                                    <p:cond delay="0"/>
                                  </p:stCondLst>
                                  <p:childTnLst>
                                    <p:set>
                                      <p:cBhvr>
                                        <p:cTn id="39" dur="1" fill="hold">
                                          <p:stCondLst>
                                            <p:cond delay="0"/>
                                          </p:stCondLst>
                                        </p:cTn>
                                        <p:tgtEl>
                                          <p:spTgt spid="124931">
                                            <p:txEl>
                                              <p:pRg st="7" end="7"/>
                                            </p:txEl>
                                          </p:spTgt>
                                        </p:tgtEl>
                                        <p:attrNameLst>
                                          <p:attrName>style.visibility</p:attrName>
                                        </p:attrNameLst>
                                      </p:cBhvr>
                                      <p:to>
                                        <p:strVal val="visible"/>
                                      </p:to>
                                    </p:set>
                                    <p:animEffect transition="in" filter="box(out)">
                                      <p:cBhvr>
                                        <p:cTn id="40" dur="500"/>
                                        <p:tgtEl>
                                          <p:spTgt spid="124931">
                                            <p:txEl>
                                              <p:pRg st="7" end="7"/>
                                            </p:txEl>
                                          </p:spTgt>
                                        </p:tgtEl>
                                      </p:cBhvr>
                                    </p:animEffect>
                                  </p:childTnLst>
                                  <p:subTnLst>
                                    <p:audio>
                                      <p:cMediaNode>
                                        <p:cTn display="0" masterRel="sameClick">
                                          <p:stCondLst>
                                            <p:cond evt="begin" delay="0">
                                              <p:tn val="38"/>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1" grpId="0" build="p" bldLvl="2" autoUpdateAnimBg="0"/>
    </p:bldLst>
  </p:timing>
</p:sld>
</file>

<file path=ppt/slides/slide1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414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DD3D5FDA-E136-BE44-BB9C-790DE67839A4}" type="slidenum">
              <a:rPr lang="en-US" smtClean="0">
                <a:latin typeface="Times New Roman" charset="0"/>
              </a:rPr>
              <a:pPr/>
              <a:t>119</a:t>
            </a:fld>
            <a:endParaRPr lang="en-US">
              <a:latin typeface="Times New Roman" charset="0"/>
            </a:endParaRPr>
          </a:p>
        </p:txBody>
      </p:sp>
      <p:sp>
        <p:nvSpPr>
          <p:cNvPr id="134147" name="Rectangle 2"/>
          <p:cNvSpPr>
            <a:spLocks noGrp="1" noChangeArrowheads="1"/>
          </p:cNvSpPr>
          <p:nvPr>
            <p:ph type="title"/>
          </p:nvPr>
        </p:nvSpPr>
        <p:spPr/>
        <p:txBody>
          <a:bodyPr/>
          <a:lstStyle/>
          <a:p>
            <a:pPr eaLnBrk="1" hangingPunct="1"/>
            <a:r>
              <a:rPr lang="en-US"/>
              <a:t>Simple RSA Example</a:t>
            </a:r>
          </a:p>
        </p:txBody>
      </p:sp>
      <p:sp>
        <p:nvSpPr>
          <p:cNvPr id="189443" name="Rectangle 3"/>
          <p:cNvSpPr>
            <a:spLocks noGrp="1" noChangeArrowheads="1"/>
          </p:cNvSpPr>
          <p:nvPr>
            <p:ph type="body" idx="1"/>
          </p:nvPr>
        </p:nvSpPr>
        <p:spPr/>
        <p:txBody>
          <a:bodyPr/>
          <a:lstStyle/>
          <a:p>
            <a:pPr eaLnBrk="1" hangingPunct="1">
              <a:lnSpc>
                <a:spcPct val="90000"/>
              </a:lnSpc>
              <a:spcAft>
                <a:spcPts val="600"/>
              </a:spcAft>
            </a:pPr>
            <a:r>
              <a:rPr lang="en-US" sz="2800" b="1" dirty="0">
                <a:solidFill>
                  <a:schemeClr val="hlink"/>
                </a:solidFill>
              </a:rPr>
              <a:t>Public key:</a:t>
            </a:r>
            <a:r>
              <a:rPr lang="en-US" sz="2800" dirty="0"/>
              <a:t> </a:t>
            </a:r>
            <a:r>
              <a:rPr lang="en-US" sz="2800" dirty="0">
                <a:latin typeface="Times-Roman" charset="0"/>
              </a:rPr>
              <a:t>(N, </a:t>
            </a:r>
            <a:r>
              <a:rPr lang="en-US" sz="2800" dirty="0" err="1">
                <a:latin typeface="Times-Roman" charset="0"/>
              </a:rPr>
              <a:t>e</a:t>
            </a:r>
            <a:r>
              <a:rPr lang="en-US" sz="2800" dirty="0">
                <a:latin typeface="Times-Roman" charset="0"/>
              </a:rPr>
              <a:t>) = (33, 3)</a:t>
            </a:r>
            <a:r>
              <a:rPr lang="en-US" sz="2800" dirty="0"/>
              <a:t> </a:t>
            </a:r>
          </a:p>
          <a:p>
            <a:pPr eaLnBrk="1" hangingPunct="1">
              <a:lnSpc>
                <a:spcPct val="90000"/>
              </a:lnSpc>
              <a:spcAft>
                <a:spcPts val="600"/>
              </a:spcAft>
            </a:pPr>
            <a:r>
              <a:rPr lang="en-US" sz="2800" b="1" dirty="0">
                <a:solidFill>
                  <a:schemeClr val="hlink"/>
                </a:solidFill>
              </a:rPr>
              <a:t>Private key:</a:t>
            </a:r>
            <a:r>
              <a:rPr lang="en-US" sz="2800" dirty="0">
                <a:latin typeface="Times-Roman" charset="0"/>
              </a:rPr>
              <a:t> </a:t>
            </a:r>
            <a:r>
              <a:rPr lang="en-US" sz="2800" dirty="0" err="1">
                <a:latin typeface="Times-Roman" charset="0"/>
              </a:rPr>
              <a:t>d</a:t>
            </a:r>
            <a:r>
              <a:rPr lang="en-US" sz="2800" dirty="0">
                <a:latin typeface="Times-Roman" charset="0"/>
              </a:rPr>
              <a:t> = 7</a:t>
            </a:r>
            <a:endParaRPr lang="en-US" sz="2800" dirty="0"/>
          </a:p>
          <a:p>
            <a:pPr eaLnBrk="1" hangingPunct="1">
              <a:lnSpc>
                <a:spcPct val="90000"/>
              </a:lnSpc>
              <a:spcAft>
                <a:spcPts val="600"/>
              </a:spcAft>
            </a:pPr>
            <a:r>
              <a:rPr lang="en-US" sz="2800" dirty="0"/>
              <a:t>Suppose message </a:t>
            </a:r>
            <a:r>
              <a:rPr lang="en-US" sz="2800" dirty="0">
                <a:latin typeface="Times-Roman" charset="0"/>
              </a:rPr>
              <a:t>M = 8</a:t>
            </a:r>
            <a:endParaRPr lang="en-US" sz="2800" dirty="0"/>
          </a:p>
          <a:p>
            <a:pPr eaLnBrk="1" hangingPunct="1">
              <a:lnSpc>
                <a:spcPct val="90000"/>
              </a:lnSpc>
              <a:spcAft>
                <a:spcPts val="600"/>
              </a:spcAft>
            </a:pPr>
            <a:r>
              <a:rPr lang="en-US" sz="2800" dirty="0" err="1"/>
              <a:t>Ciphertext</a:t>
            </a:r>
            <a:r>
              <a:rPr lang="en-US" sz="2800" dirty="0"/>
              <a:t> </a:t>
            </a:r>
            <a:r>
              <a:rPr lang="en-US" sz="2800" dirty="0">
                <a:latin typeface="Times-Roman" charset="0"/>
              </a:rPr>
              <a:t>C</a:t>
            </a:r>
            <a:r>
              <a:rPr lang="en-US" sz="2800" dirty="0"/>
              <a:t> is computed as</a:t>
            </a:r>
          </a:p>
          <a:p>
            <a:pPr lvl="1" eaLnBrk="1" hangingPunct="1">
              <a:lnSpc>
                <a:spcPct val="90000"/>
              </a:lnSpc>
              <a:spcAft>
                <a:spcPts val="600"/>
              </a:spcAft>
              <a:buFontTx/>
              <a:buNone/>
            </a:pPr>
            <a:r>
              <a:rPr lang="en-US" sz="2400" dirty="0">
                <a:latin typeface="Times-Roman" charset="0"/>
              </a:rPr>
              <a:t>C = M</a:t>
            </a:r>
            <a:r>
              <a:rPr lang="en-US" sz="2400" baseline="30000" dirty="0">
                <a:latin typeface="Times-Roman" charset="0"/>
              </a:rPr>
              <a:t>e</a:t>
            </a:r>
            <a:r>
              <a:rPr lang="en-US" sz="2400" dirty="0"/>
              <a:t> </a:t>
            </a:r>
            <a:r>
              <a:rPr lang="en-US" sz="2400" dirty="0">
                <a:latin typeface="Times-Roman" charset="0"/>
              </a:rPr>
              <a:t>mod N = 8</a:t>
            </a:r>
            <a:r>
              <a:rPr lang="en-US" sz="2400" baseline="30000" dirty="0">
                <a:latin typeface="Times-Roman" charset="0"/>
              </a:rPr>
              <a:t>3</a:t>
            </a:r>
            <a:r>
              <a:rPr lang="en-US" sz="2400" dirty="0">
                <a:latin typeface="Times-Roman" charset="0"/>
              </a:rPr>
              <a:t> = 512</a:t>
            </a:r>
            <a:r>
              <a:rPr lang="en-US" sz="2400" dirty="0"/>
              <a:t> </a:t>
            </a:r>
            <a:r>
              <a:rPr lang="en-US" sz="2400" dirty="0">
                <a:latin typeface="Times-Roman" charset="0"/>
              </a:rPr>
              <a:t>= 17 mod</a:t>
            </a:r>
            <a:r>
              <a:rPr lang="en-US" sz="2400" dirty="0"/>
              <a:t> </a:t>
            </a:r>
            <a:r>
              <a:rPr lang="en-US" sz="2400" dirty="0">
                <a:latin typeface="Times-Roman" charset="0"/>
              </a:rPr>
              <a:t>33 </a:t>
            </a:r>
            <a:endParaRPr lang="en-US" sz="2400" dirty="0"/>
          </a:p>
          <a:p>
            <a:pPr eaLnBrk="1" hangingPunct="1">
              <a:lnSpc>
                <a:spcPct val="90000"/>
              </a:lnSpc>
              <a:spcAft>
                <a:spcPts val="600"/>
              </a:spcAft>
            </a:pPr>
            <a:r>
              <a:rPr lang="en-US" sz="2800" dirty="0"/>
              <a:t>Decrypt </a:t>
            </a:r>
            <a:r>
              <a:rPr lang="en-US" sz="2800" dirty="0">
                <a:latin typeface="Times-Roman" charset="0"/>
              </a:rPr>
              <a:t>C</a:t>
            </a:r>
            <a:r>
              <a:rPr lang="en-US" sz="2800" dirty="0"/>
              <a:t> to recover the message </a:t>
            </a:r>
            <a:r>
              <a:rPr lang="en-US" sz="2800" dirty="0">
                <a:latin typeface="Times-Roman" charset="0"/>
              </a:rPr>
              <a:t>M</a:t>
            </a:r>
            <a:r>
              <a:rPr lang="en-US" sz="2800" dirty="0"/>
              <a:t> by</a:t>
            </a:r>
          </a:p>
          <a:p>
            <a:pPr lvl="1" eaLnBrk="1" hangingPunct="1">
              <a:lnSpc>
                <a:spcPct val="90000"/>
              </a:lnSpc>
              <a:spcAft>
                <a:spcPts val="600"/>
              </a:spcAft>
              <a:buFontTx/>
              <a:buNone/>
            </a:pPr>
            <a:r>
              <a:rPr lang="en-US" sz="2400" dirty="0">
                <a:latin typeface="Times-Roman" charset="0"/>
              </a:rPr>
              <a:t>M = </a:t>
            </a:r>
            <a:r>
              <a:rPr lang="en-US" sz="2400" dirty="0" err="1">
                <a:latin typeface="Times-Roman" charset="0"/>
              </a:rPr>
              <a:t>C</a:t>
            </a:r>
            <a:r>
              <a:rPr lang="en-US" sz="2400" baseline="30000" dirty="0" err="1">
                <a:latin typeface="Times-Roman" charset="0"/>
              </a:rPr>
              <a:t>d</a:t>
            </a:r>
            <a:r>
              <a:rPr lang="en-US" sz="2400" dirty="0">
                <a:latin typeface="Times-Roman" charset="0"/>
              </a:rPr>
              <a:t> mod N = 17</a:t>
            </a:r>
            <a:r>
              <a:rPr lang="en-US" sz="2400" baseline="30000" dirty="0">
                <a:latin typeface="Times-Roman" charset="0"/>
              </a:rPr>
              <a:t>7</a:t>
            </a:r>
            <a:r>
              <a:rPr lang="en-US" sz="2400" dirty="0">
                <a:latin typeface="Times-Roman" charset="0"/>
              </a:rPr>
              <a:t> = 410,338,673 				= 12,434,505 </a:t>
            </a:r>
            <a:r>
              <a:rPr lang="en-US" sz="2400" dirty="0" err="1">
                <a:latin typeface="Times-Roman" charset="0"/>
                <a:sym typeface="Symbol" charset="2"/>
              </a:rPr>
              <a:t></a:t>
            </a:r>
            <a:r>
              <a:rPr lang="en-US" sz="2400" dirty="0">
                <a:latin typeface="Times-Roman" charset="0"/>
                <a:sym typeface="Symbol" charset="2"/>
              </a:rPr>
              <a:t> </a:t>
            </a:r>
            <a:r>
              <a:rPr lang="en-US" sz="2400" dirty="0">
                <a:latin typeface="Times-Roman" charset="0"/>
              </a:rPr>
              <a:t>33 + 8 = 8 mod 33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9443">
                                            <p:txEl>
                                              <p:pRg st="0" end="0"/>
                                            </p:txEl>
                                          </p:spTgt>
                                        </p:tgtEl>
                                        <p:attrNameLst>
                                          <p:attrName>style.visibility</p:attrName>
                                        </p:attrNameLst>
                                      </p:cBhvr>
                                      <p:to>
                                        <p:strVal val="visible"/>
                                      </p:to>
                                    </p:set>
                                    <p:anim calcmode="lin" valueType="num">
                                      <p:cBhvr additive="base">
                                        <p:cTn id="7" dur="500" fill="hold"/>
                                        <p:tgtEl>
                                          <p:spTgt spid="1894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944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9443">
                                            <p:txEl>
                                              <p:pRg st="1" end="1"/>
                                            </p:txEl>
                                          </p:spTgt>
                                        </p:tgtEl>
                                        <p:attrNameLst>
                                          <p:attrName>style.visibility</p:attrName>
                                        </p:attrNameLst>
                                      </p:cBhvr>
                                      <p:to>
                                        <p:strVal val="visible"/>
                                      </p:to>
                                    </p:set>
                                    <p:anim calcmode="lin" valueType="num">
                                      <p:cBhvr additive="base">
                                        <p:cTn id="13" dur="500" fill="hold"/>
                                        <p:tgtEl>
                                          <p:spTgt spid="1894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944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9443">
                                            <p:txEl>
                                              <p:pRg st="2" end="2"/>
                                            </p:txEl>
                                          </p:spTgt>
                                        </p:tgtEl>
                                        <p:attrNameLst>
                                          <p:attrName>style.visibility</p:attrName>
                                        </p:attrNameLst>
                                      </p:cBhvr>
                                      <p:to>
                                        <p:strVal val="visible"/>
                                      </p:to>
                                    </p:set>
                                    <p:anim calcmode="lin" valueType="num">
                                      <p:cBhvr additive="base">
                                        <p:cTn id="19" dur="500" fill="hold"/>
                                        <p:tgtEl>
                                          <p:spTgt spid="1894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944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89443">
                                            <p:txEl>
                                              <p:pRg st="3" end="3"/>
                                            </p:txEl>
                                          </p:spTgt>
                                        </p:tgtEl>
                                        <p:attrNameLst>
                                          <p:attrName>style.visibility</p:attrName>
                                        </p:attrNameLst>
                                      </p:cBhvr>
                                      <p:to>
                                        <p:strVal val="visible"/>
                                      </p:to>
                                    </p:set>
                                    <p:anim calcmode="lin" valueType="num">
                                      <p:cBhvr additive="base">
                                        <p:cTn id="25" dur="500" fill="hold"/>
                                        <p:tgtEl>
                                          <p:spTgt spid="18944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944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
                                        </p:tgtEl>
                                      </p:cMediaNode>
                                    </p:audio>
                                  </p:subTnLst>
                                </p:cTn>
                              </p:par>
                              <p:par>
                                <p:cTn id="27" presetID="2" presetClass="entr" presetSubtype="8" fill="hold" grpId="0" nodeType="withEffect">
                                  <p:stCondLst>
                                    <p:cond delay="0"/>
                                  </p:stCondLst>
                                  <p:childTnLst>
                                    <p:set>
                                      <p:cBhvr>
                                        <p:cTn id="28" dur="1" fill="hold">
                                          <p:stCondLst>
                                            <p:cond delay="0"/>
                                          </p:stCondLst>
                                        </p:cTn>
                                        <p:tgtEl>
                                          <p:spTgt spid="189443">
                                            <p:txEl>
                                              <p:pRg st="4" end="4"/>
                                            </p:txEl>
                                          </p:spTgt>
                                        </p:tgtEl>
                                        <p:attrNameLst>
                                          <p:attrName>style.visibility</p:attrName>
                                        </p:attrNameLst>
                                      </p:cBhvr>
                                      <p:to>
                                        <p:strVal val="visible"/>
                                      </p:to>
                                    </p:set>
                                    <p:anim calcmode="lin" valueType="num">
                                      <p:cBhvr additive="base">
                                        <p:cTn id="29" dur="500" fill="hold"/>
                                        <p:tgtEl>
                                          <p:spTgt spid="189443">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89443">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2" name="Whoosh"/>
                                        </p:tgtEl>
                                      </p:cMediaNode>
                                    </p:audio>
                                  </p:sub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89443">
                                            <p:txEl>
                                              <p:pRg st="5" end="5"/>
                                            </p:txEl>
                                          </p:spTgt>
                                        </p:tgtEl>
                                        <p:attrNameLst>
                                          <p:attrName>style.visibility</p:attrName>
                                        </p:attrNameLst>
                                      </p:cBhvr>
                                      <p:to>
                                        <p:strVal val="visible"/>
                                      </p:to>
                                    </p:set>
                                    <p:anim calcmode="lin" valueType="num">
                                      <p:cBhvr additive="base">
                                        <p:cTn id="35" dur="500" fill="hold"/>
                                        <p:tgtEl>
                                          <p:spTgt spid="189443">
                                            <p:txEl>
                                              <p:pRg st="5" end="5"/>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89443">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3"/>
                                            </p:cond>
                                          </p:stCondLst>
                                          <p:endCondLst>
                                            <p:cond evt="onStopAudio" delay="0">
                                              <p:tgtEl>
                                                <p:sldTgt/>
                                              </p:tgtEl>
                                            </p:cond>
                                          </p:endCondLst>
                                        </p:cTn>
                                        <p:tgtEl>
                                          <p:sndTgt r:embed="rId2" name="Whoosh"/>
                                        </p:tgtEl>
                                      </p:cMediaNode>
                                    </p:audio>
                                  </p:subTnLst>
                                </p:cTn>
                              </p:par>
                              <p:par>
                                <p:cTn id="37" presetID="2" presetClass="entr" presetSubtype="8" fill="hold" grpId="0" nodeType="withEffect">
                                  <p:stCondLst>
                                    <p:cond delay="0"/>
                                  </p:stCondLst>
                                  <p:childTnLst>
                                    <p:set>
                                      <p:cBhvr>
                                        <p:cTn id="38" dur="1" fill="hold">
                                          <p:stCondLst>
                                            <p:cond delay="0"/>
                                          </p:stCondLst>
                                        </p:cTn>
                                        <p:tgtEl>
                                          <p:spTgt spid="189443">
                                            <p:txEl>
                                              <p:pRg st="6" end="6"/>
                                            </p:txEl>
                                          </p:spTgt>
                                        </p:tgtEl>
                                        <p:attrNameLst>
                                          <p:attrName>style.visibility</p:attrName>
                                        </p:attrNameLst>
                                      </p:cBhvr>
                                      <p:to>
                                        <p:strVal val="visible"/>
                                      </p:to>
                                    </p:set>
                                    <p:anim calcmode="lin" valueType="num">
                                      <p:cBhvr additive="base">
                                        <p:cTn id="39" dur="500" fill="hold"/>
                                        <p:tgtEl>
                                          <p:spTgt spid="189443">
                                            <p:txEl>
                                              <p:pRg st="6" end="6"/>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89443">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7"/>
                                            </p:cond>
                                          </p:stCondLst>
                                          <p:endCondLst>
                                            <p:cond evt="onStopAudio" delay="0">
                                              <p:tgtEl>
                                                <p:sldTgt/>
                                              </p:tgtEl>
                                            </p:cond>
                                          </p:endCondLst>
                                        </p:cTn>
                                        <p:tgtEl>
                                          <p:sndTgt r:embed="rId2"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3"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46757604-38C5-8541-8B73-4AC99FAF2CB7}" type="slidenum">
              <a:rPr lang="en-US" smtClean="0">
                <a:latin typeface="Times New Roman" charset="0"/>
              </a:rPr>
              <a:pPr/>
              <a:t>12</a:t>
            </a:fld>
            <a:endParaRPr lang="en-US">
              <a:latin typeface="Times New Roman" charset="0"/>
            </a:endParaRPr>
          </a:p>
        </p:txBody>
      </p:sp>
      <p:sp>
        <p:nvSpPr>
          <p:cNvPr id="24579" name="Rectangle 2"/>
          <p:cNvSpPr>
            <a:spLocks noGrp="1" noChangeArrowheads="1"/>
          </p:cNvSpPr>
          <p:nvPr>
            <p:ph type="title"/>
          </p:nvPr>
        </p:nvSpPr>
        <p:spPr>
          <a:xfrm>
            <a:off x="533400" y="457200"/>
            <a:ext cx="8153400" cy="1143000"/>
          </a:xfrm>
        </p:spPr>
        <p:txBody>
          <a:bodyPr/>
          <a:lstStyle/>
          <a:p>
            <a:pPr eaLnBrk="1" hangingPunct="1"/>
            <a:r>
              <a:rPr lang="en-US" sz="4000" dirty="0"/>
              <a:t>Least-Simple Simple Substitution</a:t>
            </a:r>
            <a:endParaRPr lang="en-US" dirty="0"/>
          </a:p>
        </p:txBody>
      </p:sp>
      <p:sp>
        <p:nvSpPr>
          <p:cNvPr id="24580" name="Rectangle 3"/>
          <p:cNvSpPr>
            <a:spLocks noGrp="1" noChangeArrowheads="1"/>
          </p:cNvSpPr>
          <p:nvPr>
            <p:ph type="body" idx="1"/>
          </p:nvPr>
        </p:nvSpPr>
        <p:spPr>
          <a:xfrm>
            <a:off x="685800" y="1676400"/>
            <a:ext cx="7924800" cy="1981200"/>
          </a:xfrm>
        </p:spPr>
        <p:txBody>
          <a:bodyPr/>
          <a:lstStyle/>
          <a:p>
            <a:pPr eaLnBrk="1" hangingPunct="1">
              <a:lnSpc>
                <a:spcPct val="90000"/>
              </a:lnSpc>
            </a:pPr>
            <a:r>
              <a:rPr lang="en-US" sz="2800" dirty="0"/>
              <a:t>In general, simple substitution key can be any </a:t>
            </a:r>
            <a:r>
              <a:rPr lang="en-US" sz="2800" b="1" dirty="0">
                <a:solidFill>
                  <a:schemeClr val="hlink"/>
                </a:solidFill>
              </a:rPr>
              <a:t>permutation</a:t>
            </a:r>
            <a:r>
              <a:rPr lang="en-US" sz="2800" dirty="0"/>
              <a:t> of letters</a:t>
            </a:r>
          </a:p>
          <a:p>
            <a:pPr lvl="1" eaLnBrk="1" hangingPunct="1">
              <a:lnSpc>
                <a:spcPct val="90000"/>
              </a:lnSpc>
            </a:pPr>
            <a:r>
              <a:rPr lang="en-US" sz="2400" dirty="0"/>
              <a:t>Not necessarily a shift of the alphabet</a:t>
            </a:r>
          </a:p>
          <a:p>
            <a:pPr eaLnBrk="1" hangingPunct="1">
              <a:lnSpc>
                <a:spcPct val="90000"/>
              </a:lnSpc>
            </a:pPr>
            <a:r>
              <a:rPr lang="en-US" sz="2800" dirty="0"/>
              <a:t>For example</a:t>
            </a:r>
            <a:endParaRPr lang="en-US" sz="2800" dirty="0">
              <a:solidFill>
                <a:srgbClr val="FF0000"/>
              </a:solidFill>
              <a:latin typeface="Times-Roman" charset="0"/>
            </a:endParaRPr>
          </a:p>
        </p:txBody>
      </p:sp>
      <p:graphicFrame>
        <p:nvGraphicFramePr>
          <p:cNvPr id="172127" name="Group 95"/>
          <p:cNvGraphicFramePr>
            <a:graphicFrameLocks noGrp="1"/>
          </p:cNvGraphicFramePr>
          <p:nvPr/>
        </p:nvGraphicFramePr>
        <p:xfrm>
          <a:off x="1719263" y="3759200"/>
          <a:ext cx="6510341" cy="1143000"/>
        </p:xfrm>
        <a:graphic>
          <a:graphicData uri="http://schemas.openxmlformats.org/drawingml/2006/table">
            <a:tbl>
              <a:tblPr/>
              <a:tblGrid>
                <a:gridCol w="206308">
                  <a:extLst>
                    <a:ext uri="{9D8B030D-6E8A-4147-A177-3AD203B41FA5}">
                      <a16:colId xmlns:a16="http://schemas.microsoft.com/office/drawing/2014/main" val="20000"/>
                    </a:ext>
                  </a:extLst>
                </a:gridCol>
                <a:gridCol w="262603">
                  <a:extLst>
                    <a:ext uri="{9D8B030D-6E8A-4147-A177-3AD203B41FA5}">
                      <a16:colId xmlns:a16="http://schemas.microsoft.com/office/drawing/2014/main" val="20001"/>
                    </a:ext>
                  </a:extLst>
                </a:gridCol>
                <a:gridCol w="262602">
                  <a:extLst>
                    <a:ext uri="{9D8B030D-6E8A-4147-A177-3AD203B41FA5}">
                      <a16:colId xmlns:a16="http://schemas.microsoft.com/office/drawing/2014/main" val="20002"/>
                    </a:ext>
                  </a:extLst>
                </a:gridCol>
                <a:gridCol w="261030">
                  <a:extLst>
                    <a:ext uri="{9D8B030D-6E8A-4147-A177-3AD203B41FA5}">
                      <a16:colId xmlns:a16="http://schemas.microsoft.com/office/drawing/2014/main" val="20003"/>
                    </a:ext>
                  </a:extLst>
                </a:gridCol>
                <a:gridCol w="264175">
                  <a:extLst>
                    <a:ext uri="{9D8B030D-6E8A-4147-A177-3AD203B41FA5}">
                      <a16:colId xmlns:a16="http://schemas.microsoft.com/office/drawing/2014/main" val="20004"/>
                    </a:ext>
                  </a:extLst>
                </a:gridCol>
                <a:gridCol w="262603">
                  <a:extLst>
                    <a:ext uri="{9D8B030D-6E8A-4147-A177-3AD203B41FA5}">
                      <a16:colId xmlns:a16="http://schemas.microsoft.com/office/drawing/2014/main" val="20005"/>
                    </a:ext>
                  </a:extLst>
                </a:gridCol>
                <a:gridCol w="264175">
                  <a:extLst>
                    <a:ext uri="{9D8B030D-6E8A-4147-A177-3AD203B41FA5}">
                      <a16:colId xmlns:a16="http://schemas.microsoft.com/office/drawing/2014/main" val="20006"/>
                    </a:ext>
                  </a:extLst>
                </a:gridCol>
                <a:gridCol w="262602">
                  <a:extLst>
                    <a:ext uri="{9D8B030D-6E8A-4147-A177-3AD203B41FA5}">
                      <a16:colId xmlns:a16="http://schemas.microsoft.com/office/drawing/2014/main" val="20007"/>
                    </a:ext>
                  </a:extLst>
                </a:gridCol>
                <a:gridCol w="261030">
                  <a:extLst>
                    <a:ext uri="{9D8B030D-6E8A-4147-A177-3AD203B41FA5}">
                      <a16:colId xmlns:a16="http://schemas.microsoft.com/office/drawing/2014/main" val="20008"/>
                    </a:ext>
                  </a:extLst>
                </a:gridCol>
                <a:gridCol w="264175">
                  <a:extLst>
                    <a:ext uri="{9D8B030D-6E8A-4147-A177-3AD203B41FA5}">
                      <a16:colId xmlns:a16="http://schemas.microsoft.com/office/drawing/2014/main" val="20009"/>
                    </a:ext>
                  </a:extLst>
                </a:gridCol>
                <a:gridCol w="262603">
                  <a:extLst>
                    <a:ext uri="{9D8B030D-6E8A-4147-A177-3AD203B41FA5}">
                      <a16:colId xmlns:a16="http://schemas.microsoft.com/office/drawing/2014/main" val="20010"/>
                    </a:ext>
                  </a:extLst>
                </a:gridCol>
                <a:gridCol w="261030">
                  <a:extLst>
                    <a:ext uri="{9D8B030D-6E8A-4147-A177-3AD203B41FA5}">
                      <a16:colId xmlns:a16="http://schemas.microsoft.com/office/drawing/2014/main" val="20011"/>
                    </a:ext>
                  </a:extLst>
                </a:gridCol>
                <a:gridCol w="264175">
                  <a:extLst>
                    <a:ext uri="{9D8B030D-6E8A-4147-A177-3AD203B41FA5}">
                      <a16:colId xmlns:a16="http://schemas.microsoft.com/office/drawing/2014/main" val="20012"/>
                    </a:ext>
                  </a:extLst>
                </a:gridCol>
                <a:gridCol w="261030">
                  <a:extLst>
                    <a:ext uri="{9D8B030D-6E8A-4147-A177-3AD203B41FA5}">
                      <a16:colId xmlns:a16="http://schemas.microsoft.com/office/drawing/2014/main" val="20013"/>
                    </a:ext>
                  </a:extLst>
                </a:gridCol>
                <a:gridCol w="262602">
                  <a:extLst>
                    <a:ext uri="{9D8B030D-6E8A-4147-A177-3AD203B41FA5}">
                      <a16:colId xmlns:a16="http://schemas.microsoft.com/office/drawing/2014/main" val="20014"/>
                    </a:ext>
                  </a:extLst>
                </a:gridCol>
                <a:gridCol w="264175">
                  <a:extLst>
                    <a:ext uri="{9D8B030D-6E8A-4147-A177-3AD203B41FA5}">
                      <a16:colId xmlns:a16="http://schemas.microsoft.com/office/drawing/2014/main" val="20015"/>
                    </a:ext>
                  </a:extLst>
                </a:gridCol>
                <a:gridCol w="261030">
                  <a:extLst>
                    <a:ext uri="{9D8B030D-6E8A-4147-A177-3AD203B41FA5}">
                      <a16:colId xmlns:a16="http://schemas.microsoft.com/office/drawing/2014/main" val="20016"/>
                    </a:ext>
                  </a:extLst>
                </a:gridCol>
                <a:gridCol w="262603">
                  <a:extLst>
                    <a:ext uri="{9D8B030D-6E8A-4147-A177-3AD203B41FA5}">
                      <a16:colId xmlns:a16="http://schemas.microsoft.com/office/drawing/2014/main" val="20017"/>
                    </a:ext>
                  </a:extLst>
                </a:gridCol>
                <a:gridCol w="264175">
                  <a:extLst>
                    <a:ext uri="{9D8B030D-6E8A-4147-A177-3AD203B41FA5}">
                      <a16:colId xmlns:a16="http://schemas.microsoft.com/office/drawing/2014/main" val="20018"/>
                    </a:ext>
                  </a:extLst>
                </a:gridCol>
                <a:gridCol w="262602">
                  <a:extLst>
                    <a:ext uri="{9D8B030D-6E8A-4147-A177-3AD203B41FA5}">
                      <a16:colId xmlns:a16="http://schemas.microsoft.com/office/drawing/2014/main" val="20019"/>
                    </a:ext>
                  </a:extLst>
                </a:gridCol>
                <a:gridCol w="264175">
                  <a:extLst>
                    <a:ext uri="{9D8B030D-6E8A-4147-A177-3AD203B41FA5}">
                      <a16:colId xmlns:a16="http://schemas.microsoft.com/office/drawing/2014/main" val="20020"/>
                    </a:ext>
                  </a:extLst>
                </a:gridCol>
                <a:gridCol w="261030">
                  <a:extLst>
                    <a:ext uri="{9D8B030D-6E8A-4147-A177-3AD203B41FA5}">
                      <a16:colId xmlns:a16="http://schemas.microsoft.com/office/drawing/2014/main" val="20021"/>
                    </a:ext>
                  </a:extLst>
                </a:gridCol>
                <a:gridCol w="262603">
                  <a:extLst>
                    <a:ext uri="{9D8B030D-6E8A-4147-A177-3AD203B41FA5}">
                      <a16:colId xmlns:a16="http://schemas.microsoft.com/office/drawing/2014/main" val="20022"/>
                    </a:ext>
                  </a:extLst>
                </a:gridCol>
                <a:gridCol w="262602">
                  <a:extLst>
                    <a:ext uri="{9D8B030D-6E8A-4147-A177-3AD203B41FA5}">
                      <a16:colId xmlns:a16="http://schemas.microsoft.com/office/drawing/2014/main" val="20023"/>
                    </a:ext>
                  </a:extLst>
                </a:gridCol>
                <a:gridCol w="262603">
                  <a:extLst>
                    <a:ext uri="{9D8B030D-6E8A-4147-A177-3AD203B41FA5}">
                      <a16:colId xmlns:a16="http://schemas.microsoft.com/office/drawing/2014/main" val="20024"/>
                    </a:ext>
                  </a:extLst>
                </a:gridCol>
              </a:tblGrid>
              <a:tr h="5715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a</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b</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c</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d</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e</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f</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g</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h</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i</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j</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k</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l</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m</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n</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o</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p</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q</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r</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s</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t</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u</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v</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w</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x</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y</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15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J</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I</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C</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A</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X</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S</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E</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Y</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V</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D</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K</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W</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B</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Q</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T</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Z</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R</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H</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F</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M</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P</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N</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U</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L</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G</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72128" name="Group 96"/>
          <p:cNvGraphicFramePr>
            <a:graphicFrameLocks noGrp="1"/>
          </p:cNvGraphicFramePr>
          <p:nvPr/>
        </p:nvGraphicFramePr>
        <p:xfrm>
          <a:off x="8229600" y="3759200"/>
          <a:ext cx="261937" cy="1143000"/>
        </p:xfrm>
        <a:graphic>
          <a:graphicData uri="http://schemas.openxmlformats.org/drawingml/2006/table">
            <a:tbl>
              <a:tblPr/>
              <a:tblGrid>
                <a:gridCol w="261937">
                  <a:extLst>
                    <a:ext uri="{9D8B030D-6E8A-4147-A177-3AD203B41FA5}">
                      <a16:colId xmlns:a16="http://schemas.microsoft.com/office/drawing/2014/main" val="20000"/>
                    </a:ext>
                  </a:extLst>
                </a:gridCol>
              </a:tblGrid>
              <a:tr h="62798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z</a:t>
                      </a:r>
                      <a:endParaRPr kumimoji="0" lang="en-US" sz="3200" b="0" i="0" u="none" strike="noStrike" cap="none" normalizeH="0" baseline="0" dirty="0">
                        <a:ln>
                          <a:noFill/>
                        </a:ln>
                        <a:solidFill>
                          <a:schemeClr val="tx1"/>
                        </a:solidFill>
                        <a:effectLst/>
                        <a:latin typeface="Comic Sans MS" charset="0"/>
                      </a:endParaRP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501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O</a:t>
                      </a: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4669" name="Rectangle 92"/>
          <p:cNvSpPr>
            <a:spLocks noChangeArrowheads="1"/>
          </p:cNvSpPr>
          <p:nvPr/>
        </p:nvSpPr>
        <p:spPr bwMode="auto">
          <a:xfrm>
            <a:off x="381000" y="3821113"/>
            <a:ext cx="1247775" cy="446087"/>
          </a:xfrm>
          <a:prstGeom prst="rect">
            <a:avLst/>
          </a:prstGeom>
          <a:noFill/>
          <a:ln w="9525">
            <a:noFill/>
            <a:miter lim="800000"/>
            <a:headEnd/>
            <a:tailEnd/>
          </a:ln>
        </p:spPr>
        <p:txBody>
          <a:bodyPr wrap="none">
            <a:prstTxWarp prst="textNoShape">
              <a:avLst/>
            </a:prstTxWarp>
            <a:spAutoFit/>
          </a:bodyPr>
          <a:lstStyle/>
          <a:p>
            <a:r>
              <a:rPr lang="en-US" sz="2000"/>
              <a:t>Plaintext</a:t>
            </a:r>
          </a:p>
        </p:txBody>
      </p:sp>
      <p:sp>
        <p:nvSpPr>
          <p:cNvPr id="24670" name="Rectangle 93"/>
          <p:cNvSpPr>
            <a:spLocks noChangeArrowheads="1"/>
          </p:cNvSpPr>
          <p:nvPr/>
        </p:nvSpPr>
        <p:spPr bwMode="auto">
          <a:xfrm>
            <a:off x="152400" y="4506913"/>
            <a:ext cx="1481138" cy="446087"/>
          </a:xfrm>
          <a:prstGeom prst="rect">
            <a:avLst/>
          </a:prstGeom>
          <a:noFill/>
          <a:ln w="9525">
            <a:noFill/>
            <a:miter lim="800000"/>
            <a:headEnd/>
            <a:tailEnd/>
          </a:ln>
        </p:spPr>
        <p:txBody>
          <a:bodyPr wrap="none">
            <a:prstTxWarp prst="textNoShape">
              <a:avLst/>
            </a:prstTxWarp>
            <a:spAutoFit/>
          </a:bodyPr>
          <a:lstStyle/>
          <a:p>
            <a:r>
              <a:rPr lang="en-US" sz="2000"/>
              <a:t>Ciphertext</a:t>
            </a:r>
            <a:endParaRPr lang="en-US"/>
          </a:p>
        </p:txBody>
      </p:sp>
      <p:sp>
        <p:nvSpPr>
          <p:cNvPr id="24671" name="Rectangle 97"/>
          <p:cNvSpPr>
            <a:spLocks noChangeArrowheads="1"/>
          </p:cNvSpPr>
          <p:nvPr/>
        </p:nvSpPr>
        <p:spPr bwMode="auto">
          <a:xfrm>
            <a:off x="685800" y="5257800"/>
            <a:ext cx="8001000" cy="7620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Char char="q"/>
            </a:pPr>
            <a:r>
              <a:rPr lang="en-US" sz="2800"/>
              <a:t>Then 26! &gt; 2</a:t>
            </a:r>
            <a:r>
              <a:rPr lang="en-US" sz="2800" baseline="30000"/>
              <a:t>88</a:t>
            </a:r>
            <a:r>
              <a:rPr lang="en-US" sz="2800"/>
              <a:t> possible keys!</a:t>
            </a:r>
            <a:endParaRPr lang="en-US" sz="2800">
              <a:solidFill>
                <a:srgbClr val="FF0000"/>
              </a:solidFill>
              <a:latin typeface="Times-Roman" charset="0"/>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517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FD493AB4-62AB-D144-AF8F-FEE35749BD3E}" type="slidenum">
              <a:rPr lang="en-US" smtClean="0">
                <a:latin typeface="Times New Roman" charset="0"/>
              </a:rPr>
              <a:pPr/>
              <a:t>120</a:t>
            </a:fld>
            <a:endParaRPr lang="en-US">
              <a:latin typeface="Times New Roman" charset="0"/>
            </a:endParaRPr>
          </a:p>
        </p:txBody>
      </p:sp>
      <p:sp>
        <p:nvSpPr>
          <p:cNvPr id="135171" name="Rectangle 2"/>
          <p:cNvSpPr>
            <a:spLocks noGrp="1" noChangeArrowheads="1"/>
          </p:cNvSpPr>
          <p:nvPr>
            <p:ph type="title"/>
          </p:nvPr>
        </p:nvSpPr>
        <p:spPr>
          <a:xfrm>
            <a:off x="685800" y="304800"/>
            <a:ext cx="7772400" cy="1143000"/>
          </a:xfrm>
        </p:spPr>
        <p:txBody>
          <a:bodyPr/>
          <a:lstStyle/>
          <a:p>
            <a:pPr eaLnBrk="1" hangingPunct="1"/>
            <a:r>
              <a:rPr lang="en-US"/>
              <a:t>More Efficient RSA (1)</a:t>
            </a:r>
          </a:p>
        </p:txBody>
      </p:sp>
      <p:sp>
        <p:nvSpPr>
          <p:cNvPr id="220163" name="Rectangle 3"/>
          <p:cNvSpPr>
            <a:spLocks noGrp="1" noChangeArrowheads="1"/>
          </p:cNvSpPr>
          <p:nvPr>
            <p:ph type="body" idx="1"/>
          </p:nvPr>
        </p:nvSpPr>
        <p:spPr>
          <a:xfrm>
            <a:off x="685800" y="1524000"/>
            <a:ext cx="7696200" cy="4572000"/>
          </a:xfrm>
        </p:spPr>
        <p:txBody>
          <a:bodyPr/>
          <a:lstStyle/>
          <a:p>
            <a:pPr marL="533400" indent="-533400" eaLnBrk="1" hangingPunct="1">
              <a:lnSpc>
                <a:spcPct val="90000"/>
              </a:lnSpc>
            </a:pPr>
            <a:r>
              <a:rPr lang="en-US" sz="2800"/>
              <a:t>Modular exponentiation example</a:t>
            </a:r>
          </a:p>
          <a:p>
            <a:pPr marL="914400" lvl="1" indent="-457200" eaLnBrk="1" hangingPunct="1">
              <a:lnSpc>
                <a:spcPct val="90000"/>
              </a:lnSpc>
            </a:pPr>
            <a:r>
              <a:rPr lang="en-US" sz="1800"/>
              <a:t> </a:t>
            </a:r>
            <a:r>
              <a:rPr lang="en-US" sz="2000">
                <a:latin typeface="Times-Roman" charset="0"/>
              </a:rPr>
              <a:t>5</a:t>
            </a:r>
            <a:r>
              <a:rPr lang="en-US" sz="2000" baseline="30000">
                <a:latin typeface="Times-Roman" charset="0"/>
              </a:rPr>
              <a:t>20</a:t>
            </a:r>
            <a:r>
              <a:rPr lang="en-US" sz="2000">
                <a:latin typeface="Times-Roman" charset="0"/>
              </a:rPr>
              <a:t> = 95367431640625 = 25 mod 35</a:t>
            </a:r>
            <a:r>
              <a:rPr lang="en-US" sz="2400">
                <a:latin typeface="Times-Roman" charset="0"/>
              </a:rPr>
              <a:t> </a:t>
            </a:r>
          </a:p>
          <a:p>
            <a:pPr marL="533400" indent="-533400" eaLnBrk="1" hangingPunct="1">
              <a:lnSpc>
                <a:spcPct val="90000"/>
              </a:lnSpc>
            </a:pPr>
            <a:r>
              <a:rPr lang="en-US" sz="2800"/>
              <a:t>A better way: </a:t>
            </a:r>
            <a:r>
              <a:rPr lang="en-US" sz="2800" b="1">
                <a:solidFill>
                  <a:schemeClr val="hlink"/>
                </a:solidFill>
              </a:rPr>
              <a:t>repeated squaring</a:t>
            </a:r>
            <a:r>
              <a:rPr lang="en-US" sz="2800"/>
              <a:t> </a:t>
            </a:r>
          </a:p>
          <a:p>
            <a:pPr marL="914400" lvl="1" indent="-457200" eaLnBrk="1" hangingPunct="1">
              <a:lnSpc>
                <a:spcPct val="90000"/>
              </a:lnSpc>
              <a:buFont typeface="Times" charset="0"/>
              <a:buChar char="o"/>
            </a:pPr>
            <a:r>
              <a:rPr lang="en-US" sz="2000">
                <a:latin typeface="Times-Roman" charset="0"/>
              </a:rPr>
              <a:t>20 = 10100 base 2</a:t>
            </a:r>
          </a:p>
          <a:p>
            <a:pPr marL="914400" lvl="1" indent="-457200" eaLnBrk="1" hangingPunct="1">
              <a:lnSpc>
                <a:spcPct val="90000"/>
              </a:lnSpc>
              <a:buFont typeface="Times" charset="0"/>
              <a:buChar char="o"/>
            </a:pPr>
            <a:r>
              <a:rPr lang="en-US" sz="2000">
                <a:latin typeface="Times-Roman" charset="0"/>
              </a:rPr>
              <a:t>(1, 10, 101, 1010, 10100) = (1, 2, 5, 10, 20)</a:t>
            </a:r>
          </a:p>
          <a:p>
            <a:pPr marL="914400" lvl="1" indent="-457200" eaLnBrk="1" hangingPunct="1">
              <a:lnSpc>
                <a:spcPct val="90000"/>
              </a:lnSpc>
              <a:buFont typeface="Times" charset="0"/>
              <a:buChar char="o"/>
            </a:pPr>
            <a:r>
              <a:rPr lang="en-US" sz="2000">
                <a:latin typeface="Times-Roman" charset="0"/>
              </a:rPr>
              <a:t>Note that 2 = 1</a:t>
            </a:r>
            <a:r>
              <a:rPr lang="en-US" sz="2000">
                <a:latin typeface="Times-Roman" charset="0"/>
                <a:sym typeface="Symbol" charset="2"/>
              </a:rPr>
              <a:t></a:t>
            </a:r>
            <a:r>
              <a:rPr lang="en-US" sz="2000">
                <a:latin typeface="Times-Roman" charset="0"/>
              </a:rPr>
              <a:t> 2, 5 = 2 </a:t>
            </a:r>
            <a:r>
              <a:rPr lang="en-US" sz="2000">
                <a:latin typeface="Times-Roman" charset="0"/>
                <a:sym typeface="Symbol" charset="2"/>
              </a:rPr>
              <a:t></a:t>
            </a:r>
            <a:r>
              <a:rPr lang="en-US" sz="2000">
                <a:latin typeface="Times-Roman" charset="0"/>
              </a:rPr>
              <a:t> 2 + 1, 10 = 2 </a:t>
            </a:r>
            <a:r>
              <a:rPr lang="en-US" sz="2000">
                <a:latin typeface="Times-Roman" charset="0"/>
                <a:sym typeface="Symbol" charset="2"/>
              </a:rPr>
              <a:t></a:t>
            </a:r>
            <a:r>
              <a:rPr lang="en-US" sz="2000">
                <a:latin typeface="Times-Roman" charset="0"/>
              </a:rPr>
              <a:t> 5, 20 = 2 </a:t>
            </a:r>
            <a:r>
              <a:rPr lang="en-US" sz="2000">
                <a:latin typeface="Times-Roman" charset="0"/>
                <a:sym typeface="Symbol" charset="2"/>
              </a:rPr>
              <a:t></a:t>
            </a:r>
            <a:r>
              <a:rPr lang="en-US" sz="2000">
                <a:latin typeface="Times-Roman" charset="0"/>
              </a:rPr>
              <a:t> 10</a:t>
            </a:r>
          </a:p>
          <a:p>
            <a:pPr marL="914400" lvl="1" indent="-457200" eaLnBrk="1" hangingPunct="1">
              <a:lnSpc>
                <a:spcPct val="90000"/>
              </a:lnSpc>
              <a:buFont typeface="Times" charset="0"/>
              <a:buChar char="o"/>
            </a:pPr>
            <a:r>
              <a:rPr lang="en-US" sz="2000">
                <a:latin typeface="Times-Roman" charset="0"/>
              </a:rPr>
              <a:t>5</a:t>
            </a:r>
            <a:r>
              <a:rPr lang="en-US" sz="2000" baseline="30000">
                <a:latin typeface="Times-Roman" charset="0"/>
              </a:rPr>
              <a:t>1</a:t>
            </a:r>
            <a:r>
              <a:rPr lang="en-US" sz="2000">
                <a:latin typeface="Times-Roman" charset="0"/>
              </a:rPr>
              <a:t>= 5 mod 35</a:t>
            </a:r>
          </a:p>
          <a:p>
            <a:pPr marL="914400" lvl="1" indent="-457200" eaLnBrk="1" hangingPunct="1">
              <a:lnSpc>
                <a:spcPct val="90000"/>
              </a:lnSpc>
              <a:buFont typeface="Times" charset="0"/>
              <a:buChar char="o"/>
            </a:pPr>
            <a:r>
              <a:rPr lang="en-US" sz="2000">
                <a:latin typeface="Times-Roman" charset="0"/>
              </a:rPr>
              <a:t>5</a:t>
            </a:r>
            <a:r>
              <a:rPr lang="en-US" sz="2000" baseline="30000">
                <a:latin typeface="Times-Roman" charset="0"/>
              </a:rPr>
              <a:t>2</a:t>
            </a:r>
            <a:r>
              <a:rPr lang="en-US" sz="2000">
                <a:latin typeface="Times-Roman" charset="0"/>
              </a:rPr>
              <a:t>= (5</a:t>
            </a:r>
            <a:r>
              <a:rPr lang="en-US" sz="2000" baseline="30000">
                <a:latin typeface="Times-Roman" charset="0"/>
              </a:rPr>
              <a:t>1</a:t>
            </a:r>
            <a:r>
              <a:rPr lang="en-US" sz="2000">
                <a:latin typeface="Times-Roman" charset="0"/>
              </a:rPr>
              <a:t>)</a:t>
            </a:r>
            <a:r>
              <a:rPr lang="en-US" sz="2000" baseline="30000">
                <a:latin typeface="Times-Roman" charset="0"/>
              </a:rPr>
              <a:t>2</a:t>
            </a:r>
            <a:r>
              <a:rPr lang="en-US" sz="2000">
                <a:latin typeface="Times-Roman" charset="0"/>
              </a:rPr>
              <a:t> = 5</a:t>
            </a:r>
            <a:r>
              <a:rPr lang="en-US" sz="2000" baseline="30000">
                <a:latin typeface="Times-Roman" charset="0"/>
              </a:rPr>
              <a:t>2</a:t>
            </a:r>
            <a:r>
              <a:rPr lang="en-US" sz="2000">
                <a:latin typeface="Times-Roman" charset="0"/>
              </a:rPr>
              <a:t> = 25 mod 35</a:t>
            </a:r>
          </a:p>
          <a:p>
            <a:pPr marL="914400" lvl="1" indent="-457200" eaLnBrk="1" hangingPunct="1">
              <a:lnSpc>
                <a:spcPct val="90000"/>
              </a:lnSpc>
              <a:buFont typeface="Times" charset="0"/>
              <a:buChar char="o"/>
            </a:pPr>
            <a:r>
              <a:rPr lang="en-US" sz="2000">
                <a:latin typeface="Times-Roman" charset="0"/>
              </a:rPr>
              <a:t>5</a:t>
            </a:r>
            <a:r>
              <a:rPr lang="en-US" sz="2000" baseline="30000">
                <a:latin typeface="Times-Roman" charset="0"/>
              </a:rPr>
              <a:t>5</a:t>
            </a:r>
            <a:r>
              <a:rPr lang="en-US" sz="2000">
                <a:latin typeface="Times-Roman" charset="0"/>
              </a:rPr>
              <a:t>= (5</a:t>
            </a:r>
            <a:r>
              <a:rPr lang="en-US" sz="2000" baseline="30000">
                <a:latin typeface="Times-Roman" charset="0"/>
              </a:rPr>
              <a:t>2</a:t>
            </a:r>
            <a:r>
              <a:rPr lang="en-US" sz="2000">
                <a:latin typeface="Times-Roman" charset="0"/>
              </a:rPr>
              <a:t>)</a:t>
            </a:r>
            <a:r>
              <a:rPr lang="en-US" sz="2000" baseline="30000">
                <a:latin typeface="Times-Roman" charset="0"/>
              </a:rPr>
              <a:t>2</a:t>
            </a:r>
            <a:r>
              <a:rPr lang="en-US" sz="2000">
                <a:latin typeface="Times-Roman" charset="0"/>
              </a:rPr>
              <a:t> </a:t>
            </a:r>
            <a:r>
              <a:rPr lang="en-US" sz="2000">
                <a:latin typeface="Times-Roman" charset="0"/>
                <a:sym typeface="Symbol" charset="2"/>
              </a:rPr>
              <a:t> </a:t>
            </a:r>
            <a:r>
              <a:rPr lang="en-US" sz="2000">
                <a:latin typeface="Times-Roman" charset="0"/>
              </a:rPr>
              <a:t>5</a:t>
            </a:r>
            <a:r>
              <a:rPr lang="en-US" sz="2000" baseline="30000">
                <a:latin typeface="Times-Roman" charset="0"/>
              </a:rPr>
              <a:t>1</a:t>
            </a:r>
            <a:r>
              <a:rPr lang="en-US" sz="2000">
                <a:latin typeface="Times-Roman" charset="0"/>
              </a:rPr>
              <a:t> = 25</a:t>
            </a:r>
            <a:r>
              <a:rPr lang="en-US" sz="2000" baseline="30000">
                <a:latin typeface="Times-Roman" charset="0"/>
              </a:rPr>
              <a:t>2</a:t>
            </a:r>
            <a:r>
              <a:rPr lang="en-US" sz="2000">
                <a:latin typeface="Times-Roman" charset="0"/>
              </a:rPr>
              <a:t> </a:t>
            </a:r>
            <a:r>
              <a:rPr lang="en-US" sz="2000">
                <a:latin typeface="Times-Roman" charset="0"/>
                <a:sym typeface="Symbol" charset="2"/>
              </a:rPr>
              <a:t> </a:t>
            </a:r>
            <a:r>
              <a:rPr lang="en-US" sz="2000">
                <a:latin typeface="Times-Roman" charset="0"/>
              </a:rPr>
              <a:t>5 = 3125 = 10 mod 35</a:t>
            </a:r>
          </a:p>
          <a:p>
            <a:pPr marL="914400" lvl="1" indent="-457200" eaLnBrk="1" hangingPunct="1">
              <a:lnSpc>
                <a:spcPct val="90000"/>
              </a:lnSpc>
              <a:buFont typeface="Times" charset="0"/>
              <a:buChar char="o"/>
            </a:pPr>
            <a:r>
              <a:rPr lang="en-US" sz="2000">
                <a:latin typeface="Times-Roman" charset="0"/>
              </a:rPr>
              <a:t>5</a:t>
            </a:r>
            <a:r>
              <a:rPr lang="en-US" sz="2000" baseline="30000">
                <a:latin typeface="Times-Roman" charset="0"/>
              </a:rPr>
              <a:t>10</a:t>
            </a:r>
            <a:r>
              <a:rPr lang="en-US" sz="2000">
                <a:latin typeface="Times-Roman" charset="0"/>
              </a:rPr>
              <a:t> = (5</a:t>
            </a:r>
            <a:r>
              <a:rPr lang="en-US" sz="2000" baseline="30000">
                <a:latin typeface="Times-Roman" charset="0"/>
              </a:rPr>
              <a:t>5</a:t>
            </a:r>
            <a:r>
              <a:rPr lang="en-US" sz="2000">
                <a:latin typeface="Times-Roman" charset="0"/>
              </a:rPr>
              <a:t>)</a:t>
            </a:r>
            <a:r>
              <a:rPr lang="en-US" sz="2000" baseline="30000">
                <a:latin typeface="Times-Roman" charset="0"/>
              </a:rPr>
              <a:t>2</a:t>
            </a:r>
            <a:r>
              <a:rPr lang="en-US" sz="2000">
                <a:latin typeface="Times-Roman" charset="0"/>
              </a:rPr>
              <a:t> = 10</a:t>
            </a:r>
            <a:r>
              <a:rPr lang="en-US" sz="2000" baseline="30000">
                <a:latin typeface="Times-Roman" charset="0"/>
              </a:rPr>
              <a:t>2</a:t>
            </a:r>
            <a:r>
              <a:rPr lang="en-US" sz="2000">
                <a:latin typeface="Times-Roman" charset="0"/>
              </a:rPr>
              <a:t> = 100 = 30 mod 35</a:t>
            </a:r>
          </a:p>
          <a:p>
            <a:pPr marL="914400" lvl="1" indent="-457200" eaLnBrk="1" hangingPunct="1">
              <a:lnSpc>
                <a:spcPct val="90000"/>
              </a:lnSpc>
              <a:buFont typeface="Times" charset="0"/>
              <a:buChar char="o"/>
            </a:pPr>
            <a:r>
              <a:rPr lang="en-US" sz="2000">
                <a:latin typeface="Times-Roman" charset="0"/>
              </a:rPr>
              <a:t>5</a:t>
            </a:r>
            <a:r>
              <a:rPr lang="en-US" sz="2000" baseline="30000">
                <a:latin typeface="Times-Roman" charset="0"/>
              </a:rPr>
              <a:t>20</a:t>
            </a:r>
            <a:r>
              <a:rPr lang="en-US" sz="2000">
                <a:latin typeface="Times-Roman" charset="0"/>
              </a:rPr>
              <a:t> = (5</a:t>
            </a:r>
            <a:r>
              <a:rPr lang="en-US" sz="2000" baseline="30000">
                <a:latin typeface="Times-Roman" charset="0"/>
              </a:rPr>
              <a:t>10</a:t>
            </a:r>
            <a:r>
              <a:rPr lang="en-US" sz="2000">
                <a:latin typeface="Times-Roman" charset="0"/>
              </a:rPr>
              <a:t>)</a:t>
            </a:r>
            <a:r>
              <a:rPr lang="en-US" sz="2000" baseline="30000">
                <a:latin typeface="Times-Roman" charset="0"/>
              </a:rPr>
              <a:t>2</a:t>
            </a:r>
            <a:r>
              <a:rPr lang="en-US" sz="2000">
                <a:latin typeface="Times-Roman" charset="0"/>
              </a:rPr>
              <a:t> = 30</a:t>
            </a:r>
            <a:r>
              <a:rPr lang="en-US" sz="2000" baseline="30000">
                <a:latin typeface="Times-Roman" charset="0"/>
              </a:rPr>
              <a:t>2</a:t>
            </a:r>
            <a:r>
              <a:rPr lang="en-US" sz="2000">
                <a:latin typeface="Times-Roman" charset="0"/>
              </a:rPr>
              <a:t> = 900 = 25 mod 35</a:t>
            </a:r>
          </a:p>
          <a:p>
            <a:pPr marL="533400" indent="-533400" eaLnBrk="1" hangingPunct="1">
              <a:lnSpc>
                <a:spcPct val="90000"/>
              </a:lnSpc>
            </a:pPr>
            <a:r>
              <a:rPr lang="en-US" sz="2800"/>
              <a:t>No huge numbers and it’s efficient!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20163">
                                            <p:txEl>
                                              <p:pRg st="0" end="0"/>
                                            </p:txEl>
                                          </p:spTgt>
                                        </p:tgtEl>
                                        <p:attrNameLst>
                                          <p:attrName>style.visibility</p:attrName>
                                        </p:attrNameLst>
                                      </p:cBhvr>
                                      <p:to>
                                        <p:strVal val="visible"/>
                                      </p:to>
                                    </p:set>
                                    <p:animEffect transition="in" filter="box(out)">
                                      <p:cBhvr>
                                        <p:cTn id="7" dur="500"/>
                                        <p:tgtEl>
                                          <p:spTgt spid="22016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20163">
                                            <p:txEl>
                                              <p:pRg st="1" end="1"/>
                                            </p:txEl>
                                          </p:spTgt>
                                        </p:tgtEl>
                                        <p:attrNameLst>
                                          <p:attrName>style.visibility</p:attrName>
                                        </p:attrNameLst>
                                      </p:cBhvr>
                                      <p:to>
                                        <p:strVal val="visible"/>
                                      </p:to>
                                    </p:set>
                                    <p:animEffect transition="in" filter="box(out)">
                                      <p:cBhvr>
                                        <p:cTn id="12" dur="500"/>
                                        <p:tgtEl>
                                          <p:spTgt spid="220163">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20163">
                                            <p:txEl>
                                              <p:pRg st="2" end="2"/>
                                            </p:txEl>
                                          </p:spTgt>
                                        </p:tgtEl>
                                        <p:attrNameLst>
                                          <p:attrName>style.visibility</p:attrName>
                                        </p:attrNameLst>
                                      </p:cBhvr>
                                      <p:to>
                                        <p:strVal val="visible"/>
                                      </p:to>
                                    </p:set>
                                    <p:animEffect transition="in" filter="box(out)">
                                      <p:cBhvr>
                                        <p:cTn id="17" dur="500"/>
                                        <p:tgtEl>
                                          <p:spTgt spid="220163">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20163">
                                            <p:txEl>
                                              <p:pRg st="3" end="3"/>
                                            </p:txEl>
                                          </p:spTgt>
                                        </p:tgtEl>
                                        <p:attrNameLst>
                                          <p:attrName>style.visibility</p:attrName>
                                        </p:attrNameLst>
                                      </p:cBhvr>
                                      <p:to>
                                        <p:strVal val="visible"/>
                                      </p:to>
                                    </p:set>
                                    <p:animEffect transition="in" filter="box(out)">
                                      <p:cBhvr>
                                        <p:cTn id="22" dur="500"/>
                                        <p:tgtEl>
                                          <p:spTgt spid="220163">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220163">
                                            <p:txEl>
                                              <p:pRg st="4" end="4"/>
                                            </p:txEl>
                                          </p:spTgt>
                                        </p:tgtEl>
                                        <p:attrNameLst>
                                          <p:attrName>style.visibility</p:attrName>
                                        </p:attrNameLst>
                                      </p:cBhvr>
                                      <p:to>
                                        <p:strVal val="visible"/>
                                      </p:to>
                                    </p:set>
                                    <p:animEffect transition="in" filter="box(out)">
                                      <p:cBhvr>
                                        <p:cTn id="27" dur="500"/>
                                        <p:tgtEl>
                                          <p:spTgt spid="220163">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220163">
                                            <p:txEl>
                                              <p:pRg st="5" end="5"/>
                                            </p:txEl>
                                          </p:spTgt>
                                        </p:tgtEl>
                                        <p:attrNameLst>
                                          <p:attrName>style.visibility</p:attrName>
                                        </p:attrNameLst>
                                      </p:cBhvr>
                                      <p:to>
                                        <p:strVal val="visible"/>
                                      </p:to>
                                    </p:set>
                                    <p:animEffect transition="in" filter="box(out)">
                                      <p:cBhvr>
                                        <p:cTn id="32" dur="500"/>
                                        <p:tgtEl>
                                          <p:spTgt spid="220163">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220163">
                                            <p:txEl>
                                              <p:pRg st="6" end="6"/>
                                            </p:txEl>
                                          </p:spTgt>
                                        </p:tgtEl>
                                        <p:attrNameLst>
                                          <p:attrName>style.visibility</p:attrName>
                                        </p:attrNameLst>
                                      </p:cBhvr>
                                      <p:to>
                                        <p:strVal val="visible"/>
                                      </p:to>
                                    </p:set>
                                    <p:animEffect transition="in" filter="box(out)">
                                      <p:cBhvr>
                                        <p:cTn id="37" dur="500"/>
                                        <p:tgtEl>
                                          <p:spTgt spid="220163">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220163">
                                            <p:txEl>
                                              <p:pRg st="7" end="7"/>
                                            </p:txEl>
                                          </p:spTgt>
                                        </p:tgtEl>
                                        <p:attrNameLst>
                                          <p:attrName>style.visibility</p:attrName>
                                        </p:attrNameLst>
                                      </p:cBhvr>
                                      <p:to>
                                        <p:strVal val="visible"/>
                                      </p:to>
                                    </p:set>
                                    <p:animEffect transition="in" filter="box(out)">
                                      <p:cBhvr>
                                        <p:cTn id="42" dur="500"/>
                                        <p:tgtEl>
                                          <p:spTgt spid="220163">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220163">
                                            <p:txEl>
                                              <p:pRg st="8" end="8"/>
                                            </p:txEl>
                                          </p:spTgt>
                                        </p:tgtEl>
                                        <p:attrNameLst>
                                          <p:attrName>style.visibility</p:attrName>
                                        </p:attrNameLst>
                                      </p:cBhvr>
                                      <p:to>
                                        <p:strVal val="visible"/>
                                      </p:to>
                                    </p:set>
                                    <p:animEffect transition="in" filter="box(out)">
                                      <p:cBhvr>
                                        <p:cTn id="47" dur="500"/>
                                        <p:tgtEl>
                                          <p:spTgt spid="220163">
                                            <p:txEl>
                                              <p:pRg st="8" end="8"/>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2" name="Camera"/>
                                        </p:tgtEl>
                                      </p:cMediaNode>
                                    </p:audio>
                                  </p:sub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220163">
                                            <p:txEl>
                                              <p:pRg st="9" end="9"/>
                                            </p:txEl>
                                          </p:spTgt>
                                        </p:tgtEl>
                                        <p:attrNameLst>
                                          <p:attrName>style.visibility</p:attrName>
                                        </p:attrNameLst>
                                      </p:cBhvr>
                                      <p:to>
                                        <p:strVal val="visible"/>
                                      </p:to>
                                    </p:set>
                                    <p:animEffect transition="in" filter="box(out)">
                                      <p:cBhvr>
                                        <p:cTn id="52" dur="500"/>
                                        <p:tgtEl>
                                          <p:spTgt spid="220163">
                                            <p:txEl>
                                              <p:pRg st="9" end="9"/>
                                            </p:txEl>
                                          </p:spTgt>
                                        </p:tgtEl>
                                      </p:cBhvr>
                                    </p:animEffect>
                                  </p:childTnLst>
                                  <p:subTnLst>
                                    <p:audio>
                                      <p:cMediaNode>
                                        <p:cTn display="0" masterRel="sameClick">
                                          <p:stCondLst>
                                            <p:cond evt="begin" delay="0">
                                              <p:tn val="50"/>
                                            </p:cond>
                                          </p:stCondLst>
                                          <p:endCondLst>
                                            <p:cond evt="onStopAudio" delay="0">
                                              <p:tgtEl>
                                                <p:sldTgt/>
                                              </p:tgtEl>
                                            </p:cond>
                                          </p:endCondLst>
                                        </p:cTn>
                                        <p:tgtEl>
                                          <p:sndTgt r:embed="rId2" name="Camera"/>
                                        </p:tgtEl>
                                      </p:cMediaNode>
                                    </p:audio>
                                  </p:subTnLst>
                                </p:cTn>
                              </p:par>
                            </p:childTnLst>
                          </p:cTn>
                        </p:par>
                      </p:childTnLst>
                    </p:cTn>
                  </p:par>
                  <p:par>
                    <p:cTn id="53" fill="hold">
                      <p:stCondLst>
                        <p:cond delay="indefinite"/>
                      </p:stCondLst>
                      <p:childTnLst>
                        <p:par>
                          <p:cTn id="54" fill="hold">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220163">
                                            <p:txEl>
                                              <p:pRg st="10" end="10"/>
                                            </p:txEl>
                                          </p:spTgt>
                                        </p:tgtEl>
                                        <p:attrNameLst>
                                          <p:attrName>style.visibility</p:attrName>
                                        </p:attrNameLst>
                                      </p:cBhvr>
                                      <p:to>
                                        <p:strVal val="visible"/>
                                      </p:to>
                                    </p:set>
                                    <p:animEffect transition="in" filter="box(out)">
                                      <p:cBhvr>
                                        <p:cTn id="57" dur="500"/>
                                        <p:tgtEl>
                                          <p:spTgt spid="220163">
                                            <p:txEl>
                                              <p:pRg st="10" end="10"/>
                                            </p:txEl>
                                          </p:spTgt>
                                        </p:tgtEl>
                                      </p:cBhvr>
                                    </p:animEffect>
                                  </p:childTnLst>
                                  <p:subTnLst>
                                    <p:audio>
                                      <p:cMediaNode>
                                        <p:cTn display="0" masterRel="sameClick">
                                          <p:stCondLst>
                                            <p:cond evt="begin" delay="0">
                                              <p:tn val="55"/>
                                            </p:cond>
                                          </p:stCondLst>
                                          <p:endCondLst>
                                            <p:cond evt="onStopAudio" delay="0">
                                              <p:tgtEl>
                                                <p:sldTgt/>
                                              </p:tgtEl>
                                            </p:cond>
                                          </p:endCondLst>
                                        </p:cTn>
                                        <p:tgtEl>
                                          <p:sndTgt r:embed="rId2" name="Camera"/>
                                        </p:tgtEl>
                                      </p:cMediaNode>
                                    </p:audio>
                                  </p:subTnLst>
                                </p:cTn>
                              </p:par>
                            </p:childTnLst>
                          </p:cTn>
                        </p:par>
                      </p:childTnLst>
                    </p:cTn>
                  </p:par>
                  <p:par>
                    <p:cTn id="58" fill="hold">
                      <p:stCondLst>
                        <p:cond delay="indefinite"/>
                      </p:stCondLst>
                      <p:childTnLst>
                        <p:par>
                          <p:cTn id="59" fill="hold">
                            <p:stCondLst>
                              <p:cond delay="0"/>
                            </p:stCondLst>
                            <p:childTnLst>
                              <p:par>
                                <p:cTn id="60" presetID="4" presetClass="entr" presetSubtype="32" fill="hold" grpId="0" nodeType="clickEffect">
                                  <p:stCondLst>
                                    <p:cond delay="0"/>
                                  </p:stCondLst>
                                  <p:childTnLst>
                                    <p:set>
                                      <p:cBhvr>
                                        <p:cTn id="61" dur="1" fill="hold">
                                          <p:stCondLst>
                                            <p:cond delay="0"/>
                                          </p:stCondLst>
                                        </p:cTn>
                                        <p:tgtEl>
                                          <p:spTgt spid="220163">
                                            <p:txEl>
                                              <p:pRg st="11" end="11"/>
                                            </p:txEl>
                                          </p:spTgt>
                                        </p:tgtEl>
                                        <p:attrNameLst>
                                          <p:attrName>style.visibility</p:attrName>
                                        </p:attrNameLst>
                                      </p:cBhvr>
                                      <p:to>
                                        <p:strVal val="visible"/>
                                      </p:to>
                                    </p:set>
                                    <p:animEffect transition="in" filter="box(out)">
                                      <p:cBhvr>
                                        <p:cTn id="62" dur="500"/>
                                        <p:tgtEl>
                                          <p:spTgt spid="220163">
                                            <p:txEl>
                                              <p:pRg st="11" end="11"/>
                                            </p:txEl>
                                          </p:spTgt>
                                        </p:tgtEl>
                                      </p:cBhvr>
                                    </p:animEffect>
                                  </p:childTnLst>
                                  <p:subTnLst>
                                    <p:audio>
                                      <p:cMediaNode>
                                        <p:cTn display="0" masterRel="sameClick">
                                          <p:stCondLst>
                                            <p:cond evt="begin" delay="0">
                                              <p:tn val="60"/>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3" grpId="0" build="p" bldLvl="2" autoUpdateAnimBg="0"/>
    </p:bldLst>
  </p:timing>
</p:sld>
</file>

<file path=ppt/slides/slide1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619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9CC7B845-0129-6042-9982-892383FA3096}" type="slidenum">
              <a:rPr lang="en-US" smtClean="0">
                <a:latin typeface="Times New Roman" charset="0"/>
              </a:rPr>
              <a:pPr/>
              <a:t>121</a:t>
            </a:fld>
            <a:endParaRPr lang="en-US">
              <a:latin typeface="Times New Roman" charset="0"/>
            </a:endParaRPr>
          </a:p>
        </p:txBody>
      </p:sp>
      <p:sp>
        <p:nvSpPr>
          <p:cNvPr id="136195" name="Rectangle 2"/>
          <p:cNvSpPr>
            <a:spLocks noGrp="1" noChangeArrowheads="1"/>
          </p:cNvSpPr>
          <p:nvPr>
            <p:ph type="title"/>
          </p:nvPr>
        </p:nvSpPr>
        <p:spPr/>
        <p:txBody>
          <a:bodyPr/>
          <a:lstStyle/>
          <a:p>
            <a:pPr eaLnBrk="1" hangingPunct="1"/>
            <a:r>
              <a:rPr lang="en-US"/>
              <a:t>More Efficient RSA (2)</a:t>
            </a:r>
          </a:p>
        </p:txBody>
      </p:sp>
      <p:sp>
        <p:nvSpPr>
          <p:cNvPr id="485379" name="Rectangle 3"/>
          <p:cNvSpPr>
            <a:spLocks noGrp="1" noChangeArrowheads="1"/>
          </p:cNvSpPr>
          <p:nvPr>
            <p:ph type="body" idx="1"/>
          </p:nvPr>
        </p:nvSpPr>
        <p:spPr>
          <a:xfrm>
            <a:off x="609600" y="1752600"/>
            <a:ext cx="8153400" cy="4267200"/>
          </a:xfrm>
        </p:spPr>
        <p:txBody>
          <a:bodyPr/>
          <a:lstStyle/>
          <a:p>
            <a:pPr eaLnBrk="1" hangingPunct="1">
              <a:lnSpc>
                <a:spcPct val="90000"/>
              </a:lnSpc>
              <a:spcAft>
                <a:spcPts val="600"/>
              </a:spcAft>
            </a:pPr>
            <a:r>
              <a:rPr lang="en-US" sz="2800" dirty="0"/>
              <a:t>Use </a:t>
            </a:r>
            <a:r>
              <a:rPr lang="en-US" sz="2800" b="1" dirty="0" err="1">
                <a:solidFill>
                  <a:schemeClr val="hlink"/>
                </a:solidFill>
                <a:latin typeface="Times-Roman" charset="0"/>
              </a:rPr>
              <a:t>e</a:t>
            </a:r>
            <a:r>
              <a:rPr lang="en-US" sz="2800" b="1" dirty="0">
                <a:solidFill>
                  <a:schemeClr val="hlink"/>
                </a:solidFill>
                <a:latin typeface="Times-Roman" charset="0"/>
              </a:rPr>
              <a:t> = 3</a:t>
            </a:r>
            <a:r>
              <a:rPr lang="en-US" sz="2800" dirty="0"/>
              <a:t> for all users (but not same </a:t>
            </a:r>
            <a:r>
              <a:rPr lang="en-US" sz="2800" dirty="0">
                <a:latin typeface="Times-Roman" charset="0"/>
              </a:rPr>
              <a:t>N</a:t>
            </a:r>
            <a:r>
              <a:rPr lang="en-US" sz="2800" dirty="0"/>
              <a:t> or </a:t>
            </a:r>
            <a:r>
              <a:rPr lang="en-US" sz="2800" dirty="0" err="1">
                <a:latin typeface="Times-Roman" charset="0"/>
              </a:rPr>
              <a:t>d</a:t>
            </a:r>
            <a:r>
              <a:rPr lang="en-US" sz="2800" dirty="0"/>
              <a:t>)</a:t>
            </a:r>
            <a:r>
              <a:rPr lang="en-US" sz="2800" dirty="0">
                <a:latin typeface="Times-Roman" charset="0"/>
              </a:rPr>
              <a:t> </a:t>
            </a:r>
          </a:p>
          <a:p>
            <a:pPr lvl="1" eaLnBrk="1" hangingPunct="1">
              <a:lnSpc>
                <a:spcPct val="90000"/>
              </a:lnSpc>
              <a:spcAft>
                <a:spcPts val="600"/>
              </a:spcAft>
              <a:buFontTx/>
              <a:buChar char="+"/>
            </a:pPr>
            <a:r>
              <a:rPr lang="en-US" sz="2400" dirty="0"/>
              <a:t>Public key operations only require 2 multiplies</a:t>
            </a:r>
          </a:p>
          <a:p>
            <a:pPr lvl="1" eaLnBrk="1" hangingPunct="1">
              <a:lnSpc>
                <a:spcPct val="90000"/>
              </a:lnSpc>
              <a:spcAft>
                <a:spcPts val="600"/>
              </a:spcAft>
            </a:pPr>
            <a:r>
              <a:rPr lang="en-US" sz="2400" dirty="0"/>
              <a:t>Private key operations remain expensive</a:t>
            </a:r>
          </a:p>
          <a:p>
            <a:pPr lvl="1" eaLnBrk="1" hangingPunct="1">
              <a:lnSpc>
                <a:spcPct val="90000"/>
              </a:lnSpc>
              <a:spcAft>
                <a:spcPts val="600"/>
              </a:spcAft>
              <a:buFontTx/>
              <a:buChar char="-"/>
            </a:pPr>
            <a:r>
              <a:rPr lang="en-US" sz="2400" dirty="0"/>
              <a:t>If </a:t>
            </a:r>
            <a:r>
              <a:rPr lang="en-US" sz="2400" dirty="0">
                <a:latin typeface="Times-Roman" charset="0"/>
              </a:rPr>
              <a:t>M &lt; N</a:t>
            </a:r>
            <a:r>
              <a:rPr lang="en-US" sz="2400" baseline="30000" dirty="0">
                <a:latin typeface="Times-Roman" charset="0"/>
              </a:rPr>
              <a:t>1/3</a:t>
            </a:r>
            <a:r>
              <a:rPr lang="en-US" sz="2400" dirty="0"/>
              <a:t> then </a:t>
            </a:r>
            <a:r>
              <a:rPr lang="en-US" sz="2400" dirty="0">
                <a:latin typeface="Times-Roman" charset="0"/>
              </a:rPr>
              <a:t>C = M</a:t>
            </a:r>
            <a:r>
              <a:rPr lang="en-US" sz="2400" baseline="30000" dirty="0">
                <a:latin typeface="Times-Roman" charset="0"/>
              </a:rPr>
              <a:t>e</a:t>
            </a:r>
            <a:r>
              <a:rPr lang="en-US" sz="2400" dirty="0">
                <a:latin typeface="Times-Roman" charset="0"/>
              </a:rPr>
              <a:t> = M</a:t>
            </a:r>
            <a:r>
              <a:rPr lang="en-US" sz="2400" baseline="30000" dirty="0">
                <a:latin typeface="Times-Roman" charset="0"/>
              </a:rPr>
              <a:t>3</a:t>
            </a:r>
            <a:r>
              <a:rPr lang="en-US" sz="2400" dirty="0"/>
              <a:t> and </a:t>
            </a:r>
            <a:r>
              <a:rPr lang="en-US" sz="2400" b="1" dirty="0">
                <a:solidFill>
                  <a:schemeClr val="hlink"/>
                </a:solidFill>
              </a:rPr>
              <a:t>cube root attack</a:t>
            </a:r>
            <a:endParaRPr lang="en-US" sz="2400" dirty="0"/>
          </a:p>
          <a:p>
            <a:pPr lvl="1" eaLnBrk="1" hangingPunct="1">
              <a:lnSpc>
                <a:spcPct val="90000"/>
              </a:lnSpc>
              <a:spcAft>
                <a:spcPts val="600"/>
              </a:spcAft>
              <a:buFontTx/>
              <a:buChar char="-"/>
            </a:pPr>
            <a:r>
              <a:rPr lang="en-US" sz="2400" dirty="0"/>
              <a:t>For any </a:t>
            </a:r>
            <a:r>
              <a:rPr lang="en-US" sz="2400" dirty="0">
                <a:latin typeface="Times-Roman" charset="0"/>
              </a:rPr>
              <a:t>M</a:t>
            </a:r>
            <a:r>
              <a:rPr lang="en-US" sz="2400" dirty="0"/>
              <a:t>, if </a:t>
            </a:r>
            <a:r>
              <a:rPr lang="en-US" sz="2400" dirty="0">
                <a:latin typeface="Times-Roman" charset="0"/>
              </a:rPr>
              <a:t>C</a:t>
            </a:r>
            <a:r>
              <a:rPr lang="en-US" sz="2400" baseline="-25000" dirty="0">
                <a:latin typeface="Times-Roman" charset="0"/>
              </a:rPr>
              <a:t>1</a:t>
            </a:r>
            <a:r>
              <a:rPr lang="en-US" sz="2400" dirty="0">
                <a:latin typeface="Times-Roman" charset="0"/>
              </a:rPr>
              <a:t>, C</a:t>
            </a:r>
            <a:r>
              <a:rPr lang="en-US" sz="2400" baseline="-25000" dirty="0">
                <a:latin typeface="Times-Roman" charset="0"/>
              </a:rPr>
              <a:t>2</a:t>
            </a:r>
            <a:r>
              <a:rPr lang="en-US" sz="2400" dirty="0">
                <a:latin typeface="Times-Roman" charset="0"/>
              </a:rPr>
              <a:t>, C</a:t>
            </a:r>
            <a:r>
              <a:rPr lang="en-US" sz="2400" baseline="-25000" dirty="0">
                <a:latin typeface="Times-Roman" charset="0"/>
              </a:rPr>
              <a:t>3</a:t>
            </a:r>
            <a:r>
              <a:rPr lang="en-US" sz="2400" dirty="0"/>
              <a:t> sent to 3 users, cube root attack works (uses Chinese Remainder Theorem)</a:t>
            </a:r>
          </a:p>
          <a:p>
            <a:pPr eaLnBrk="1" hangingPunct="1">
              <a:lnSpc>
                <a:spcPct val="90000"/>
              </a:lnSpc>
              <a:spcAft>
                <a:spcPts val="600"/>
              </a:spcAft>
            </a:pPr>
            <a:r>
              <a:rPr lang="en-US" sz="2800" dirty="0"/>
              <a:t>Can prevent cube root attack by padding message with random bits</a:t>
            </a:r>
          </a:p>
          <a:p>
            <a:pPr eaLnBrk="1" hangingPunct="1">
              <a:lnSpc>
                <a:spcPct val="90000"/>
              </a:lnSpc>
              <a:spcAft>
                <a:spcPts val="600"/>
              </a:spcAft>
            </a:pPr>
            <a:r>
              <a:rPr lang="en-US" sz="2800" dirty="0"/>
              <a:t>Note:</a:t>
            </a:r>
            <a:r>
              <a:rPr lang="en-US" sz="2800" dirty="0">
                <a:latin typeface="Times-Roman" charset="0"/>
              </a:rPr>
              <a:t> </a:t>
            </a:r>
            <a:r>
              <a:rPr lang="en-US" sz="2800" dirty="0" err="1">
                <a:latin typeface="Times-Roman" charset="0"/>
              </a:rPr>
              <a:t>e</a:t>
            </a:r>
            <a:r>
              <a:rPr lang="en-US" sz="2800" dirty="0">
                <a:latin typeface="Times-Roman" charset="0"/>
              </a:rPr>
              <a:t> = 2</a:t>
            </a:r>
            <a:r>
              <a:rPr lang="en-US" sz="2800" baseline="30000" dirty="0">
                <a:latin typeface="Times-Roman" charset="0"/>
              </a:rPr>
              <a:t>16</a:t>
            </a:r>
            <a:r>
              <a:rPr lang="en-US" sz="2800" dirty="0">
                <a:latin typeface="Times-Roman" charset="0"/>
              </a:rPr>
              <a:t> + 1</a:t>
            </a:r>
            <a:r>
              <a:rPr lang="en-US" sz="2800" dirty="0"/>
              <a:t> also used (“better” than </a:t>
            </a:r>
            <a:r>
              <a:rPr lang="en-US" sz="2800" dirty="0" err="1">
                <a:latin typeface="Times-Roman" charset="0"/>
              </a:rPr>
              <a:t>e</a:t>
            </a:r>
            <a:r>
              <a:rPr lang="en-US" sz="2800" dirty="0">
                <a:latin typeface="Times-Roman" charset="0"/>
              </a:rPr>
              <a:t> = 3</a:t>
            </a:r>
            <a:r>
              <a:rPr lang="en-US" sz="2800" dirty="0"/>
              <a:t>)</a:t>
            </a:r>
            <a:endParaRPr lang="en-US" sz="2800" dirty="0">
              <a:latin typeface="Times-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85379">
                                            <p:txEl>
                                              <p:pRg st="0" end="0"/>
                                            </p:txEl>
                                          </p:spTgt>
                                        </p:tgtEl>
                                        <p:attrNameLst>
                                          <p:attrName>style.visibility</p:attrName>
                                        </p:attrNameLst>
                                      </p:cBhvr>
                                      <p:to>
                                        <p:strVal val="visible"/>
                                      </p:to>
                                    </p:set>
                                    <p:animEffect transition="in" filter="box(out)">
                                      <p:cBhvr>
                                        <p:cTn id="7" dur="500"/>
                                        <p:tgtEl>
                                          <p:spTgt spid="48537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85379">
                                            <p:txEl>
                                              <p:pRg st="1" end="1"/>
                                            </p:txEl>
                                          </p:spTgt>
                                        </p:tgtEl>
                                        <p:attrNameLst>
                                          <p:attrName>style.visibility</p:attrName>
                                        </p:attrNameLst>
                                      </p:cBhvr>
                                      <p:to>
                                        <p:strVal val="visible"/>
                                      </p:to>
                                    </p:set>
                                    <p:animEffect transition="in" filter="box(out)">
                                      <p:cBhvr>
                                        <p:cTn id="12" dur="500"/>
                                        <p:tgtEl>
                                          <p:spTgt spid="485379">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485379">
                                            <p:txEl>
                                              <p:pRg st="2" end="2"/>
                                            </p:txEl>
                                          </p:spTgt>
                                        </p:tgtEl>
                                        <p:attrNameLst>
                                          <p:attrName>style.visibility</p:attrName>
                                        </p:attrNameLst>
                                      </p:cBhvr>
                                      <p:to>
                                        <p:strVal val="visible"/>
                                      </p:to>
                                    </p:set>
                                    <p:animEffect transition="in" filter="box(out)">
                                      <p:cBhvr>
                                        <p:cTn id="17" dur="500"/>
                                        <p:tgtEl>
                                          <p:spTgt spid="485379">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485379">
                                            <p:txEl>
                                              <p:pRg st="3" end="3"/>
                                            </p:txEl>
                                          </p:spTgt>
                                        </p:tgtEl>
                                        <p:attrNameLst>
                                          <p:attrName>style.visibility</p:attrName>
                                        </p:attrNameLst>
                                      </p:cBhvr>
                                      <p:to>
                                        <p:strVal val="visible"/>
                                      </p:to>
                                    </p:set>
                                    <p:animEffect transition="in" filter="box(out)">
                                      <p:cBhvr>
                                        <p:cTn id="22" dur="500"/>
                                        <p:tgtEl>
                                          <p:spTgt spid="485379">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485379">
                                            <p:txEl>
                                              <p:pRg st="4" end="4"/>
                                            </p:txEl>
                                          </p:spTgt>
                                        </p:tgtEl>
                                        <p:attrNameLst>
                                          <p:attrName>style.visibility</p:attrName>
                                        </p:attrNameLst>
                                      </p:cBhvr>
                                      <p:to>
                                        <p:strVal val="visible"/>
                                      </p:to>
                                    </p:set>
                                    <p:animEffect transition="in" filter="box(out)">
                                      <p:cBhvr>
                                        <p:cTn id="27" dur="500"/>
                                        <p:tgtEl>
                                          <p:spTgt spid="485379">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485379">
                                            <p:txEl>
                                              <p:pRg st="5" end="5"/>
                                            </p:txEl>
                                          </p:spTgt>
                                        </p:tgtEl>
                                        <p:attrNameLst>
                                          <p:attrName>style.visibility</p:attrName>
                                        </p:attrNameLst>
                                      </p:cBhvr>
                                      <p:to>
                                        <p:strVal val="visible"/>
                                      </p:to>
                                    </p:set>
                                    <p:animEffect transition="in" filter="box(out)">
                                      <p:cBhvr>
                                        <p:cTn id="32" dur="500"/>
                                        <p:tgtEl>
                                          <p:spTgt spid="485379">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485379">
                                            <p:txEl>
                                              <p:pRg st="6" end="6"/>
                                            </p:txEl>
                                          </p:spTgt>
                                        </p:tgtEl>
                                        <p:attrNameLst>
                                          <p:attrName>style.visibility</p:attrName>
                                        </p:attrNameLst>
                                      </p:cBhvr>
                                      <p:to>
                                        <p:strVal val="visible"/>
                                      </p:to>
                                    </p:set>
                                    <p:animEffect transition="in" filter="box(out)">
                                      <p:cBhvr>
                                        <p:cTn id="37" dur="500"/>
                                        <p:tgtEl>
                                          <p:spTgt spid="485379">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379" grpId="0" build="p" bldLvl="2" autoUpdateAnimBg="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5B2B72FD-DE2C-AB4B-AB66-C030AC796EF0}" type="slidenum">
              <a:rPr lang="en-US" smtClean="0">
                <a:latin typeface="Times New Roman" charset="0"/>
              </a:rPr>
              <a:pPr/>
              <a:t>122</a:t>
            </a:fld>
            <a:endParaRPr lang="en-US">
              <a:latin typeface="Times New Roman" charset="0"/>
            </a:endParaRPr>
          </a:p>
        </p:txBody>
      </p:sp>
      <p:sp>
        <p:nvSpPr>
          <p:cNvPr id="137219" name="Rectangle 2"/>
          <p:cNvSpPr>
            <a:spLocks noGrp="1" noChangeArrowheads="1"/>
          </p:cNvSpPr>
          <p:nvPr>
            <p:ph type="title"/>
          </p:nvPr>
        </p:nvSpPr>
        <p:spPr>
          <a:xfrm>
            <a:off x="685800" y="2057400"/>
            <a:ext cx="7772400" cy="1143000"/>
          </a:xfrm>
        </p:spPr>
        <p:txBody>
          <a:bodyPr/>
          <a:lstStyle/>
          <a:p>
            <a:pPr eaLnBrk="1" hangingPunct="1"/>
            <a:r>
              <a:rPr lang="en-US"/>
              <a:t>Diffie-Hellman</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1F6462A1-B021-7641-9D46-C8D10431E1B5}" type="slidenum">
              <a:rPr lang="en-US" smtClean="0">
                <a:latin typeface="Times New Roman" charset="0"/>
              </a:rPr>
              <a:pPr/>
              <a:t>123</a:t>
            </a:fld>
            <a:endParaRPr lang="en-US">
              <a:latin typeface="Times New Roman" charset="0"/>
            </a:endParaRPr>
          </a:p>
        </p:txBody>
      </p:sp>
      <p:sp>
        <p:nvSpPr>
          <p:cNvPr id="138243" name="Rectangle 2"/>
          <p:cNvSpPr>
            <a:spLocks noGrp="1" noChangeArrowheads="1"/>
          </p:cNvSpPr>
          <p:nvPr>
            <p:ph type="title"/>
          </p:nvPr>
        </p:nvSpPr>
        <p:spPr/>
        <p:txBody>
          <a:bodyPr/>
          <a:lstStyle/>
          <a:p>
            <a:pPr eaLnBrk="1" hangingPunct="1"/>
            <a:r>
              <a:rPr lang="en-US"/>
              <a:t>Diffie-Hellman</a:t>
            </a:r>
          </a:p>
        </p:txBody>
      </p:sp>
      <p:sp>
        <p:nvSpPr>
          <p:cNvPr id="138244" name="Rectangle 3"/>
          <p:cNvSpPr>
            <a:spLocks noGrp="1" noChangeArrowheads="1"/>
          </p:cNvSpPr>
          <p:nvPr>
            <p:ph type="body" idx="1"/>
          </p:nvPr>
        </p:nvSpPr>
        <p:spPr>
          <a:xfrm>
            <a:off x="685800" y="1828800"/>
            <a:ext cx="8001000" cy="4114800"/>
          </a:xfrm>
        </p:spPr>
        <p:txBody>
          <a:bodyPr/>
          <a:lstStyle/>
          <a:p>
            <a:pPr eaLnBrk="1" hangingPunct="1">
              <a:lnSpc>
                <a:spcPct val="90000"/>
              </a:lnSpc>
            </a:pPr>
            <a:r>
              <a:rPr lang="en-US" dirty="0"/>
              <a:t>Invented by Williamson (GCHQ) and, independently, by D and H (Stanford)</a:t>
            </a:r>
          </a:p>
          <a:p>
            <a:pPr eaLnBrk="1" hangingPunct="1">
              <a:lnSpc>
                <a:spcPct val="90000"/>
              </a:lnSpc>
            </a:pPr>
            <a:r>
              <a:rPr lang="en-US" dirty="0"/>
              <a:t>A “key exchange” algorithm</a:t>
            </a:r>
          </a:p>
          <a:p>
            <a:pPr lvl="1" eaLnBrk="1" hangingPunct="1">
              <a:lnSpc>
                <a:spcPct val="90000"/>
              </a:lnSpc>
            </a:pPr>
            <a:r>
              <a:rPr lang="en-US" dirty="0"/>
              <a:t>Used to establish a shared symmetric key</a:t>
            </a:r>
          </a:p>
          <a:p>
            <a:pPr eaLnBrk="1" hangingPunct="1">
              <a:lnSpc>
                <a:spcPct val="90000"/>
              </a:lnSpc>
            </a:pPr>
            <a:r>
              <a:rPr lang="en-US" b="1" i="1" dirty="0"/>
              <a:t>Not</a:t>
            </a:r>
            <a:r>
              <a:rPr lang="en-US" dirty="0"/>
              <a:t> for encrypting or signing</a:t>
            </a:r>
          </a:p>
          <a:p>
            <a:pPr eaLnBrk="1" hangingPunct="1">
              <a:lnSpc>
                <a:spcPct val="90000"/>
              </a:lnSpc>
            </a:pPr>
            <a:r>
              <a:rPr lang="en-US" dirty="0"/>
              <a:t>Based on </a:t>
            </a:r>
            <a:r>
              <a:rPr lang="en-US" b="1" dirty="0">
                <a:solidFill>
                  <a:schemeClr val="hlink"/>
                </a:solidFill>
              </a:rPr>
              <a:t>discrete log</a:t>
            </a:r>
            <a:r>
              <a:rPr lang="en-US" dirty="0"/>
              <a:t> problem: </a:t>
            </a:r>
          </a:p>
          <a:p>
            <a:pPr lvl="1" eaLnBrk="1" hangingPunct="1">
              <a:lnSpc>
                <a:spcPct val="90000"/>
              </a:lnSpc>
            </a:pPr>
            <a:r>
              <a:rPr lang="en-US" b="1" dirty="0">
                <a:solidFill>
                  <a:schemeClr val="hlink"/>
                </a:solidFill>
              </a:rPr>
              <a:t>Given:</a:t>
            </a:r>
            <a:r>
              <a:rPr lang="en-US" dirty="0"/>
              <a:t> </a:t>
            </a:r>
            <a:r>
              <a:rPr lang="en-US" dirty="0" err="1">
                <a:latin typeface="Times-Roman" charset="0"/>
              </a:rPr>
              <a:t>g</a:t>
            </a:r>
            <a:r>
              <a:rPr lang="en-US" dirty="0">
                <a:latin typeface="Times-Roman" charset="0"/>
              </a:rPr>
              <a:t>, </a:t>
            </a:r>
            <a:r>
              <a:rPr lang="en-US" dirty="0" err="1">
                <a:latin typeface="Times-Roman" charset="0"/>
              </a:rPr>
              <a:t>p</a:t>
            </a:r>
            <a:r>
              <a:rPr lang="en-US" dirty="0">
                <a:latin typeface="Times-Roman" charset="0"/>
              </a:rPr>
              <a:t>, </a:t>
            </a:r>
            <a:r>
              <a:rPr lang="en-US" dirty="0"/>
              <a:t>and </a:t>
            </a:r>
            <a:r>
              <a:rPr lang="en-US" dirty="0" err="1">
                <a:latin typeface="Times-Roman" charset="0"/>
              </a:rPr>
              <a:t>g</a:t>
            </a:r>
            <a:r>
              <a:rPr lang="en-US" baseline="30000" dirty="0" err="1">
                <a:latin typeface="Times-Roman" charset="0"/>
              </a:rPr>
              <a:t>k</a:t>
            </a:r>
            <a:r>
              <a:rPr lang="en-US" dirty="0">
                <a:latin typeface="Times-Roman" charset="0"/>
              </a:rPr>
              <a:t> mod </a:t>
            </a:r>
            <a:r>
              <a:rPr lang="en-US" dirty="0" err="1">
                <a:latin typeface="Times-Roman" charset="0"/>
              </a:rPr>
              <a:t>p</a:t>
            </a:r>
            <a:endParaRPr lang="en-US" dirty="0"/>
          </a:p>
          <a:p>
            <a:pPr lvl="1" eaLnBrk="1" hangingPunct="1">
              <a:lnSpc>
                <a:spcPct val="90000"/>
              </a:lnSpc>
            </a:pPr>
            <a:r>
              <a:rPr lang="en-US" b="1" dirty="0">
                <a:solidFill>
                  <a:schemeClr val="hlink"/>
                </a:solidFill>
              </a:rPr>
              <a:t>Find:</a:t>
            </a:r>
            <a:r>
              <a:rPr lang="en-US" dirty="0"/>
              <a:t> exponent </a:t>
            </a:r>
            <a:r>
              <a:rPr lang="en-US" dirty="0" err="1">
                <a:latin typeface="Times-Roman" charset="0"/>
              </a:rPr>
              <a:t>k</a:t>
            </a:r>
            <a:endParaRPr lang="en-US" dirty="0">
              <a:latin typeface="Times-Roman" charset="0"/>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5BCBE119-3185-5441-8A99-2801BE38C874}" type="slidenum">
              <a:rPr lang="en-US" smtClean="0">
                <a:latin typeface="Times New Roman" charset="0"/>
              </a:rPr>
              <a:pPr/>
              <a:t>124</a:t>
            </a:fld>
            <a:endParaRPr lang="en-US">
              <a:latin typeface="Times New Roman" charset="0"/>
            </a:endParaRPr>
          </a:p>
        </p:txBody>
      </p:sp>
      <p:sp>
        <p:nvSpPr>
          <p:cNvPr id="139267" name="Rectangle 2"/>
          <p:cNvSpPr>
            <a:spLocks noGrp="1" noChangeArrowheads="1"/>
          </p:cNvSpPr>
          <p:nvPr>
            <p:ph type="title"/>
          </p:nvPr>
        </p:nvSpPr>
        <p:spPr/>
        <p:txBody>
          <a:bodyPr/>
          <a:lstStyle/>
          <a:p>
            <a:pPr eaLnBrk="1" hangingPunct="1"/>
            <a:r>
              <a:rPr lang="en-US" dirty="0" err="1"/>
              <a:t>Diffie</a:t>
            </a:r>
            <a:r>
              <a:rPr lang="en-US" dirty="0"/>
              <a:t>-Hellman</a:t>
            </a:r>
          </a:p>
        </p:txBody>
      </p:sp>
      <p:sp>
        <p:nvSpPr>
          <p:cNvPr id="139268" name="Rectangle 3"/>
          <p:cNvSpPr>
            <a:spLocks noGrp="1" noChangeArrowheads="1"/>
          </p:cNvSpPr>
          <p:nvPr>
            <p:ph type="body" idx="1"/>
          </p:nvPr>
        </p:nvSpPr>
        <p:spPr>
          <a:xfrm>
            <a:off x="533400" y="1828800"/>
            <a:ext cx="8153400" cy="4191000"/>
          </a:xfrm>
        </p:spPr>
        <p:txBody>
          <a:bodyPr/>
          <a:lstStyle/>
          <a:p>
            <a:pPr eaLnBrk="1" hangingPunct="1">
              <a:lnSpc>
                <a:spcPct val="90000"/>
              </a:lnSpc>
              <a:spcAft>
                <a:spcPts val="600"/>
              </a:spcAft>
            </a:pPr>
            <a:r>
              <a:rPr lang="en-US" sz="2800" dirty="0"/>
              <a:t>Let </a:t>
            </a:r>
            <a:r>
              <a:rPr lang="en-US" sz="2800" dirty="0" err="1">
                <a:latin typeface="Times-Roman" charset="0"/>
              </a:rPr>
              <a:t>p</a:t>
            </a:r>
            <a:r>
              <a:rPr lang="en-US" sz="2800" dirty="0"/>
              <a:t> be prime, let </a:t>
            </a:r>
            <a:r>
              <a:rPr lang="en-US" sz="2800" dirty="0" err="1">
                <a:latin typeface="Times-Roman" charset="0"/>
              </a:rPr>
              <a:t>g</a:t>
            </a:r>
            <a:r>
              <a:rPr lang="en-US" sz="2800" dirty="0"/>
              <a:t> be a </a:t>
            </a:r>
            <a:r>
              <a:rPr lang="en-US" sz="2800" b="1" dirty="0">
                <a:solidFill>
                  <a:schemeClr val="hlink"/>
                </a:solidFill>
              </a:rPr>
              <a:t>generator</a:t>
            </a:r>
            <a:r>
              <a:rPr lang="en-US" sz="2800" dirty="0"/>
              <a:t> </a:t>
            </a:r>
          </a:p>
          <a:p>
            <a:pPr lvl="1" eaLnBrk="1" hangingPunct="1">
              <a:lnSpc>
                <a:spcPct val="90000"/>
              </a:lnSpc>
              <a:spcAft>
                <a:spcPts val="600"/>
              </a:spcAft>
            </a:pPr>
            <a:r>
              <a:rPr lang="en-US" sz="2400" dirty="0"/>
              <a:t>For any </a:t>
            </a:r>
            <a:r>
              <a:rPr lang="en-US" sz="2400" dirty="0" err="1">
                <a:latin typeface="Times-Roman" charset="0"/>
              </a:rPr>
              <a:t>x</a:t>
            </a:r>
            <a:r>
              <a:rPr lang="en-US" sz="2400" dirty="0"/>
              <a:t> </a:t>
            </a:r>
            <a:r>
              <a:rPr lang="en-US" sz="2400" dirty="0" err="1">
                <a:sym typeface="Symbol" charset="2"/>
              </a:rPr>
              <a:t></a:t>
            </a:r>
            <a:r>
              <a:rPr lang="en-US" sz="2400" dirty="0"/>
              <a:t> </a:t>
            </a:r>
            <a:r>
              <a:rPr lang="en-US" sz="2400" dirty="0">
                <a:latin typeface="Times-Roman" charset="0"/>
              </a:rPr>
              <a:t>{1,2,…,p-1}</a:t>
            </a:r>
            <a:r>
              <a:rPr lang="en-US" sz="2400" dirty="0"/>
              <a:t> there is </a:t>
            </a:r>
            <a:r>
              <a:rPr lang="en-US" sz="2400" dirty="0" err="1">
                <a:latin typeface="Times-Roman" charset="0"/>
              </a:rPr>
              <a:t>n</a:t>
            </a:r>
            <a:r>
              <a:rPr lang="en-US" sz="2400" dirty="0"/>
              <a:t> </a:t>
            </a:r>
            <a:r>
              <a:rPr lang="en-US" sz="2400" dirty="0" err="1"/>
              <a:t>s.t</a:t>
            </a:r>
            <a:r>
              <a:rPr lang="en-US" sz="2400" dirty="0"/>
              <a:t>. </a:t>
            </a:r>
            <a:r>
              <a:rPr lang="en-US" sz="2400" dirty="0" err="1">
                <a:latin typeface="Times-Roman" charset="0"/>
              </a:rPr>
              <a:t>x</a:t>
            </a:r>
            <a:r>
              <a:rPr lang="en-US" sz="2400" dirty="0">
                <a:latin typeface="Times-Roman" charset="0"/>
              </a:rPr>
              <a:t> = </a:t>
            </a:r>
            <a:r>
              <a:rPr lang="en-US" sz="2400" dirty="0" err="1">
                <a:latin typeface="Times-Roman" charset="0"/>
              </a:rPr>
              <a:t>g</a:t>
            </a:r>
            <a:r>
              <a:rPr lang="en-US" sz="2400" baseline="30000" dirty="0" err="1">
                <a:latin typeface="Times-Roman" charset="0"/>
              </a:rPr>
              <a:t>n</a:t>
            </a:r>
            <a:r>
              <a:rPr lang="en-US" sz="2400" dirty="0">
                <a:latin typeface="Times-Roman" charset="0"/>
              </a:rPr>
              <a:t> mod </a:t>
            </a:r>
            <a:r>
              <a:rPr lang="en-US" sz="2400" dirty="0" err="1">
                <a:latin typeface="Times-Roman" charset="0"/>
              </a:rPr>
              <a:t>p</a:t>
            </a:r>
            <a:endParaRPr lang="en-US" sz="2400" dirty="0"/>
          </a:p>
          <a:p>
            <a:pPr eaLnBrk="1" hangingPunct="1">
              <a:lnSpc>
                <a:spcPct val="90000"/>
              </a:lnSpc>
              <a:spcAft>
                <a:spcPts val="600"/>
              </a:spcAft>
            </a:pPr>
            <a:r>
              <a:rPr lang="en-US" sz="2800" dirty="0"/>
              <a:t>Alice selects her private value </a:t>
            </a:r>
            <a:r>
              <a:rPr lang="en-US" sz="2800" dirty="0">
                <a:latin typeface="Times-Roman" charset="0"/>
              </a:rPr>
              <a:t>a</a:t>
            </a:r>
            <a:endParaRPr lang="en-US" sz="2800" dirty="0"/>
          </a:p>
          <a:p>
            <a:pPr eaLnBrk="1" hangingPunct="1">
              <a:lnSpc>
                <a:spcPct val="90000"/>
              </a:lnSpc>
              <a:spcAft>
                <a:spcPts val="600"/>
              </a:spcAft>
            </a:pPr>
            <a:r>
              <a:rPr lang="en-US" sz="2800" dirty="0"/>
              <a:t>Bob selects his private value </a:t>
            </a:r>
            <a:r>
              <a:rPr lang="en-US" sz="2800" dirty="0" err="1">
                <a:latin typeface="Times-Roman" charset="0"/>
              </a:rPr>
              <a:t>b</a:t>
            </a:r>
            <a:endParaRPr lang="en-US" sz="2800" dirty="0"/>
          </a:p>
          <a:p>
            <a:pPr eaLnBrk="1" hangingPunct="1">
              <a:lnSpc>
                <a:spcPct val="90000"/>
              </a:lnSpc>
              <a:spcAft>
                <a:spcPts val="600"/>
              </a:spcAft>
            </a:pPr>
            <a:r>
              <a:rPr lang="en-US" sz="2800" dirty="0"/>
              <a:t>Alice sends </a:t>
            </a:r>
            <a:r>
              <a:rPr lang="en-US" sz="2800" dirty="0" err="1">
                <a:latin typeface="Times-Roman" charset="0"/>
              </a:rPr>
              <a:t>g</a:t>
            </a:r>
            <a:r>
              <a:rPr lang="en-US" sz="2800" baseline="30000" dirty="0" err="1">
                <a:latin typeface="Times-Roman" charset="0"/>
              </a:rPr>
              <a:t>a</a:t>
            </a:r>
            <a:r>
              <a:rPr lang="en-US" sz="2800" dirty="0">
                <a:latin typeface="Times-Roman" charset="0"/>
              </a:rPr>
              <a:t> mod </a:t>
            </a:r>
            <a:r>
              <a:rPr lang="en-US" sz="2800" dirty="0" err="1">
                <a:latin typeface="Times-Roman" charset="0"/>
              </a:rPr>
              <a:t>p</a:t>
            </a:r>
            <a:r>
              <a:rPr lang="en-US" sz="2800" dirty="0"/>
              <a:t> to Bob</a:t>
            </a:r>
          </a:p>
          <a:p>
            <a:pPr eaLnBrk="1" hangingPunct="1">
              <a:lnSpc>
                <a:spcPct val="90000"/>
              </a:lnSpc>
              <a:spcAft>
                <a:spcPts val="600"/>
              </a:spcAft>
            </a:pPr>
            <a:r>
              <a:rPr lang="en-US" sz="2800" dirty="0"/>
              <a:t>Bob sends </a:t>
            </a:r>
            <a:r>
              <a:rPr lang="en-US" sz="2800" dirty="0" err="1">
                <a:latin typeface="Times-Roman" charset="0"/>
              </a:rPr>
              <a:t>g</a:t>
            </a:r>
            <a:r>
              <a:rPr lang="en-US" sz="2800" baseline="30000" dirty="0" err="1">
                <a:latin typeface="Times-Roman" charset="0"/>
              </a:rPr>
              <a:t>b</a:t>
            </a:r>
            <a:r>
              <a:rPr lang="en-US" sz="2800" dirty="0">
                <a:latin typeface="Times-Roman" charset="0"/>
              </a:rPr>
              <a:t> mod </a:t>
            </a:r>
            <a:r>
              <a:rPr lang="en-US" sz="2800" dirty="0" err="1">
                <a:latin typeface="Times-Roman" charset="0"/>
              </a:rPr>
              <a:t>p</a:t>
            </a:r>
            <a:r>
              <a:rPr lang="en-US" sz="2800" dirty="0"/>
              <a:t> to Alice</a:t>
            </a:r>
          </a:p>
          <a:p>
            <a:pPr eaLnBrk="1" hangingPunct="1">
              <a:lnSpc>
                <a:spcPct val="90000"/>
              </a:lnSpc>
              <a:spcAft>
                <a:spcPts val="600"/>
              </a:spcAft>
            </a:pPr>
            <a:r>
              <a:rPr lang="en-US" sz="2800" dirty="0"/>
              <a:t>Both compute shared secret, </a:t>
            </a:r>
            <a:r>
              <a:rPr lang="en-US" sz="2800" dirty="0">
                <a:latin typeface="Times-Roman" charset="0"/>
              </a:rPr>
              <a:t>g</a:t>
            </a:r>
            <a:r>
              <a:rPr lang="en-US" sz="2800" baseline="30000" dirty="0">
                <a:latin typeface="Times-Roman" charset="0"/>
              </a:rPr>
              <a:t>ab</a:t>
            </a:r>
            <a:r>
              <a:rPr lang="en-US" sz="2800" dirty="0">
                <a:latin typeface="Times-Roman" charset="0"/>
              </a:rPr>
              <a:t> mod </a:t>
            </a:r>
            <a:r>
              <a:rPr lang="en-US" sz="2800" dirty="0" err="1">
                <a:latin typeface="Times-Roman" charset="0"/>
              </a:rPr>
              <a:t>p</a:t>
            </a:r>
            <a:endParaRPr lang="en-US" sz="2800" dirty="0">
              <a:latin typeface="Times-Roman" charset="0"/>
            </a:endParaRPr>
          </a:p>
          <a:p>
            <a:pPr eaLnBrk="1" hangingPunct="1">
              <a:lnSpc>
                <a:spcPct val="90000"/>
              </a:lnSpc>
              <a:spcAft>
                <a:spcPts val="600"/>
              </a:spcAft>
            </a:pPr>
            <a:r>
              <a:rPr lang="en-US" sz="2800" dirty="0"/>
              <a:t>Shared secret can be used as symmetric key</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A219A7A6-04CF-DB46-9AF9-EEAE0EBDD72E}" type="slidenum">
              <a:rPr lang="en-US" smtClean="0">
                <a:latin typeface="Times New Roman" charset="0"/>
              </a:rPr>
              <a:pPr/>
              <a:t>125</a:t>
            </a:fld>
            <a:endParaRPr lang="en-US">
              <a:latin typeface="Times New Roman" charset="0"/>
            </a:endParaRPr>
          </a:p>
        </p:txBody>
      </p:sp>
      <p:sp>
        <p:nvSpPr>
          <p:cNvPr id="140291" name="Rectangle 2"/>
          <p:cNvSpPr>
            <a:spLocks noGrp="1" noChangeArrowheads="1"/>
          </p:cNvSpPr>
          <p:nvPr>
            <p:ph type="title"/>
          </p:nvPr>
        </p:nvSpPr>
        <p:spPr/>
        <p:txBody>
          <a:bodyPr/>
          <a:lstStyle/>
          <a:p>
            <a:pPr eaLnBrk="1" hangingPunct="1"/>
            <a:r>
              <a:rPr lang="en-US"/>
              <a:t>Diffie-Hellman</a:t>
            </a:r>
          </a:p>
        </p:txBody>
      </p:sp>
      <p:sp>
        <p:nvSpPr>
          <p:cNvPr id="140292" name="Rectangle 3"/>
          <p:cNvSpPr>
            <a:spLocks noGrp="1" noChangeArrowheads="1"/>
          </p:cNvSpPr>
          <p:nvPr>
            <p:ph type="body" idx="1"/>
          </p:nvPr>
        </p:nvSpPr>
        <p:spPr/>
        <p:txBody>
          <a:bodyPr/>
          <a:lstStyle/>
          <a:p>
            <a:pPr eaLnBrk="1" hangingPunct="1">
              <a:spcAft>
                <a:spcPts val="600"/>
              </a:spcAft>
            </a:pPr>
            <a:r>
              <a:rPr lang="en-US" sz="2800" dirty="0"/>
              <a:t>Suppose Bob and Alice use </a:t>
            </a:r>
            <a:r>
              <a:rPr lang="en-US" sz="2800" dirty="0" err="1"/>
              <a:t>Diffie</a:t>
            </a:r>
            <a:r>
              <a:rPr lang="en-US" sz="2800" dirty="0"/>
              <a:t>-Hellman to determine symmetric key </a:t>
            </a:r>
            <a:r>
              <a:rPr lang="en-US" sz="2800" dirty="0">
                <a:latin typeface="Times-Roman"/>
                <a:cs typeface="Times-Roman"/>
              </a:rPr>
              <a:t>K = g</a:t>
            </a:r>
            <a:r>
              <a:rPr lang="en-US" sz="2800" baseline="30000" dirty="0">
                <a:latin typeface="Times-Roman"/>
                <a:cs typeface="Times-Roman"/>
              </a:rPr>
              <a:t>ab</a:t>
            </a:r>
            <a:r>
              <a:rPr lang="en-US" sz="2800" dirty="0">
                <a:latin typeface="Times-Roman"/>
                <a:cs typeface="Times-Roman"/>
              </a:rPr>
              <a:t> mod </a:t>
            </a:r>
            <a:r>
              <a:rPr lang="en-US" sz="2800" dirty="0" err="1">
                <a:latin typeface="Times-Roman"/>
                <a:cs typeface="Times-Roman"/>
              </a:rPr>
              <a:t>p</a:t>
            </a:r>
            <a:r>
              <a:rPr lang="en-US" sz="2800" dirty="0">
                <a:latin typeface="Times-Roman"/>
                <a:cs typeface="Times-Roman"/>
              </a:rPr>
              <a:t> </a:t>
            </a:r>
          </a:p>
          <a:p>
            <a:pPr eaLnBrk="1" hangingPunct="1">
              <a:spcAft>
                <a:spcPts val="600"/>
              </a:spcAft>
            </a:pPr>
            <a:r>
              <a:rPr lang="en-US" sz="2800" dirty="0"/>
              <a:t>Trudy can see </a:t>
            </a:r>
            <a:r>
              <a:rPr lang="en-US" sz="2800" dirty="0" err="1">
                <a:latin typeface="Times-Roman" charset="0"/>
              </a:rPr>
              <a:t>g</a:t>
            </a:r>
            <a:r>
              <a:rPr lang="en-US" sz="2800" baseline="30000" dirty="0" err="1">
                <a:latin typeface="Times-Roman" charset="0"/>
              </a:rPr>
              <a:t>a</a:t>
            </a:r>
            <a:r>
              <a:rPr lang="en-US" sz="2800" dirty="0">
                <a:latin typeface="Times-Roman" charset="0"/>
              </a:rPr>
              <a:t> mod </a:t>
            </a:r>
            <a:r>
              <a:rPr lang="en-US" sz="2800" dirty="0" err="1">
                <a:latin typeface="Times-Roman" charset="0"/>
              </a:rPr>
              <a:t>p</a:t>
            </a:r>
            <a:r>
              <a:rPr lang="en-US" sz="2800" dirty="0"/>
              <a:t> and </a:t>
            </a:r>
            <a:r>
              <a:rPr lang="en-US" sz="2800" dirty="0" err="1">
                <a:latin typeface="Times-Roman" charset="0"/>
              </a:rPr>
              <a:t>g</a:t>
            </a:r>
            <a:r>
              <a:rPr lang="en-US" sz="2800" baseline="30000" dirty="0" err="1">
                <a:latin typeface="Times-Roman" charset="0"/>
              </a:rPr>
              <a:t>b</a:t>
            </a:r>
            <a:r>
              <a:rPr lang="en-US" sz="2800" dirty="0">
                <a:latin typeface="Times-Roman" charset="0"/>
              </a:rPr>
              <a:t> mod </a:t>
            </a:r>
            <a:r>
              <a:rPr lang="en-US" sz="2800" dirty="0" err="1">
                <a:latin typeface="Times-Roman" charset="0"/>
              </a:rPr>
              <a:t>p</a:t>
            </a:r>
            <a:endParaRPr lang="en-US" sz="2800" dirty="0">
              <a:latin typeface="Times-Roman" charset="0"/>
            </a:endParaRPr>
          </a:p>
          <a:p>
            <a:pPr lvl="1" eaLnBrk="1" hangingPunct="1">
              <a:spcAft>
                <a:spcPts val="600"/>
              </a:spcAft>
            </a:pPr>
            <a:r>
              <a:rPr lang="en-US" sz="2400" dirty="0"/>
              <a:t>But… </a:t>
            </a:r>
            <a:r>
              <a:rPr lang="en-US" sz="2400" dirty="0" err="1">
                <a:latin typeface="Times-Roman" charset="0"/>
              </a:rPr>
              <a:t>g</a:t>
            </a:r>
            <a:r>
              <a:rPr lang="en-US" sz="2400" baseline="30000" dirty="0" err="1">
                <a:latin typeface="Times-Roman" charset="0"/>
              </a:rPr>
              <a:t>a</a:t>
            </a:r>
            <a:r>
              <a:rPr lang="en-US" sz="2400" baseline="30000" dirty="0">
                <a:latin typeface="Times-Roman" charset="0"/>
              </a:rPr>
              <a:t> </a:t>
            </a:r>
            <a:r>
              <a:rPr lang="en-US" sz="2400" dirty="0" err="1">
                <a:latin typeface="Times-Roman" charset="0"/>
              </a:rPr>
              <a:t>g</a:t>
            </a:r>
            <a:r>
              <a:rPr lang="en-US" sz="2400" baseline="30000" dirty="0" err="1">
                <a:latin typeface="Times-Roman" charset="0"/>
              </a:rPr>
              <a:t>b</a:t>
            </a:r>
            <a:r>
              <a:rPr lang="en-US" sz="2400" dirty="0">
                <a:latin typeface="Times-Roman" charset="0"/>
              </a:rPr>
              <a:t> mod </a:t>
            </a:r>
            <a:r>
              <a:rPr lang="en-US" sz="2400" dirty="0" err="1">
                <a:latin typeface="Times-Roman" charset="0"/>
              </a:rPr>
              <a:t>p</a:t>
            </a:r>
            <a:r>
              <a:rPr lang="en-US" sz="2400" dirty="0">
                <a:latin typeface="Times-Roman" charset="0"/>
              </a:rPr>
              <a:t> = </a:t>
            </a:r>
            <a:r>
              <a:rPr lang="en-US" sz="2400" dirty="0" err="1">
                <a:latin typeface="Times-Roman" charset="0"/>
              </a:rPr>
              <a:t>g</a:t>
            </a:r>
            <a:r>
              <a:rPr lang="en-US" sz="2400" baseline="30000" dirty="0" err="1">
                <a:latin typeface="Times-Roman" charset="0"/>
              </a:rPr>
              <a:t>a+b</a:t>
            </a:r>
            <a:r>
              <a:rPr lang="en-US" sz="2400" baseline="30000" dirty="0">
                <a:latin typeface="Times-Roman" charset="0"/>
              </a:rPr>
              <a:t> </a:t>
            </a:r>
            <a:r>
              <a:rPr lang="en-US" sz="2400" dirty="0">
                <a:latin typeface="Times-Roman" charset="0"/>
              </a:rPr>
              <a:t>mod </a:t>
            </a:r>
            <a:r>
              <a:rPr lang="en-US" sz="2400" dirty="0" err="1">
                <a:latin typeface="Times-Roman" charset="0"/>
              </a:rPr>
              <a:t>p</a:t>
            </a:r>
            <a:r>
              <a:rPr lang="en-US" sz="2400" dirty="0">
                <a:latin typeface="Times-Roman" charset="0"/>
              </a:rPr>
              <a:t> </a:t>
            </a:r>
            <a:r>
              <a:rPr lang="en-US" sz="2400" dirty="0" err="1">
                <a:latin typeface="Times-Roman" charset="0"/>
                <a:sym typeface="Symbol" charset="2"/>
              </a:rPr>
              <a:t></a:t>
            </a:r>
            <a:r>
              <a:rPr lang="en-US" sz="2400" dirty="0">
                <a:latin typeface="Times-Roman" charset="0"/>
                <a:sym typeface="Symbol" charset="2"/>
              </a:rPr>
              <a:t> </a:t>
            </a:r>
            <a:r>
              <a:rPr lang="en-US" sz="2400" dirty="0">
                <a:latin typeface="Times-Roman" charset="0"/>
              </a:rPr>
              <a:t>g</a:t>
            </a:r>
            <a:r>
              <a:rPr lang="en-US" sz="2400" baseline="30000" dirty="0">
                <a:latin typeface="Times-Roman" charset="0"/>
              </a:rPr>
              <a:t>ab</a:t>
            </a:r>
            <a:r>
              <a:rPr lang="en-US" sz="2400" dirty="0">
                <a:latin typeface="Times-Roman" charset="0"/>
              </a:rPr>
              <a:t> mod </a:t>
            </a:r>
            <a:r>
              <a:rPr lang="en-US" sz="2400" dirty="0" err="1">
                <a:latin typeface="Times-Roman" charset="0"/>
              </a:rPr>
              <a:t>p</a:t>
            </a:r>
            <a:endParaRPr lang="en-US" sz="2400" dirty="0"/>
          </a:p>
          <a:p>
            <a:pPr eaLnBrk="1" hangingPunct="1">
              <a:spcAft>
                <a:spcPts val="600"/>
              </a:spcAft>
            </a:pPr>
            <a:r>
              <a:rPr lang="en-US" sz="2800" dirty="0"/>
              <a:t>If Trudy can find </a:t>
            </a:r>
            <a:r>
              <a:rPr lang="en-US" sz="2800" dirty="0">
                <a:latin typeface="Times-Roman" charset="0"/>
              </a:rPr>
              <a:t>a</a:t>
            </a:r>
            <a:r>
              <a:rPr lang="en-US" sz="2800" dirty="0"/>
              <a:t> or </a:t>
            </a:r>
            <a:r>
              <a:rPr lang="en-US" sz="2800" dirty="0" err="1">
                <a:latin typeface="Times-Roman" charset="0"/>
              </a:rPr>
              <a:t>b</a:t>
            </a:r>
            <a:r>
              <a:rPr lang="en-US" sz="2800" dirty="0"/>
              <a:t>, she gets key </a:t>
            </a:r>
            <a:r>
              <a:rPr lang="en-US" sz="2800" dirty="0">
                <a:latin typeface="Times-Roman"/>
                <a:cs typeface="Times-Roman"/>
              </a:rPr>
              <a:t>K</a:t>
            </a:r>
          </a:p>
          <a:p>
            <a:pPr eaLnBrk="1" hangingPunct="1">
              <a:spcAft>
                <a:spcPts val="600"/>
              </a:spcAft>
            </a:pPr>
            <a:r>
              <a:rPr lang="en-US" sz="2800" dirty="0"/>
              <a:t>If Trudy can solve </a:t>
            </a:r>
            <a:r>
              <a:rPr lang="en-US" sz="2800" b="1" dirty="0">
                <a:solidFill>
                  <a:schemeClr val="hlink"/>
                </a:solidFill>
              </a:rPr>
              <a:t>discrete log</a:t>
            </a:r>
            <a:r>
              <a:rPr lang="en-US" sz="2800" dirty="0"/>
              <a:t> problem, she can find </a:t>
            </a:r>
            <a:r>
              <a:rPr lang="en-US" sz="2800" dirty="0">
                <a:latin typeface="Times-Roman" charset="0"/>
              </a:rPr>
              <a:t>a</a:t>
            </a:r>
            <a:r>
              <a:rPr lang="en-US" sz="2800" dirty="0"/>
              <a:t> or </a:t>
            </a:r>
            <a:r>
              <a:rPr lang="en-US" sz="2800" dirty="0" err="1">
                <a:latin typeface="Times-Roman" charset="0"/>
              </a:rPr>
              <a:t>b</a:t>
            </a:r>
            <a:endParaRPr lang="en-US" sz="2800" dirty="0">
              <a:latin typeface="Times-Roman" charset="0"/>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DD501C45-3713-DC4C-AE00-F583FEA470F3}" type="slidenum">
              <a:rPr lang="en-US" smtClean="0">
                <a:latin typeface="Times New Roman" charset="0"/>
              </a:rPr>
              <a:pPr/>
              <a:t>126</a:t>
            </a:fld>
            <a:endParaRPr lang="en-US">
              <a:latin typeface="Times New Roman" charset="0"/>
            </a:endParaRPr>
          </a:p>
        </p:txBody>
      </p:sp>
      <p:sp>
        <p:nvSpPr>
          <p:cNvPr id="141315" name="Rectangle 2"/>
          <p:cNvSpPr>
            <a:spLocks noGrp="1" noChangeArrowheads="1"/>
          </p:cNvSpPr>
          <p:nvPr>
            <p:ph type="title"/>
          </p:nvPr>
        </p:nvSpPr>
        <p:spPr>
          <a:xfrm>
            <a:off x="685800" y="457200"/>
            <a:ext cx="7772400" cy="1143000"/>
          </a:xfrm>
        </p:spPr>
        <p:txBody>
          <a:bodyPr/>
          <a:lstStyle/>
          <a:p>
            <a:pPr eaLnBrk="1" hangingPunct="1"/>
            <a:r>
              <a:rPr lang="en-US"/>
              <a:t>Diffie-Hellman</a:t>
            </a:r>
          </a:p>
        </p:txBody>
      </p:sp>
      <p:sp>
        <p:nvSpPr>
          <p:cNvPr id="141316" name="Rectangle 3"/>
          <p:cNvSpPr>
            <a:spLocks noGrp="1" noChangeArrowheads="1"/>
          </p:cNvSpPr>
          <p:nvPr>
            <p:ph type="body" idx="1"/>
          </p:nvPr>
        </p:nvSpPr>
        <p:spPr>
          <a:xfrm>
            <a:off x="685800" y="1524000"/>
            <a:ext cx="8077200" cy="1066800"/>
          </a:xfrm>
        </p:spPr>
        <p:txBody>
          <a:bodyPr/>
          <a:lstStyle/>
          <a:p>
            <a:pPr eaLnBrk="1" hangingPunct="1">
              <a:lnSpc>
                <a:spcPct val="90000"/>
              </a:lnSpc>
            </a:pPr>
            <a:r>
              <a:rPr lang="en-US" sz="2800" b="1" dirty="0">
                <a:solidFill>
                  <a:schemeClr val="hlink"/>
                </a:solidFill>
              </a:rPr>
              <a:t>Public:</a:t>
            </a:r>
            <a:r>
              <a:rPr lang="en-US" sz="2800" dirty="0"/>
              <a:t> </a:t>
            </a:r>
            <a:r>
              <a:rPr lang="en-US" sz="2800" dirty="0" err="1">
                <a:latin typeface="Times-Roman" charset="0"/>
              </a:rPr>
              <a:t>g</a:t>
            </a:r>
            <a:r>
              <a:rPr lang="en-US" sz="2800" dirty="0"/>
              <a:t> and </a:t>
            </a:r>
            <a:r>
              <a:rPr lang="en-US" sz="2800" dirty="0" err="1">
                <a:latin typeface="Times-Roman" charset="0"/>
              </a:rPr>
              <a:t>p</a:t>
            </a:r>
            <a:endParaRPr lang="en-US" sz="2800" dirty="0"/>
          </a:p>
          <a:p>
            <a:pPr eaLnBrk="1" hangingPunct="1">
              <a:lnSpc>
                <a:spcPct val="90000"/>
              </a:lnSpc>
            </a:pPr>
            <a:r>
              <a:rPr lang="en-US" sz="2800" b="1" dirty="0">
                <a:solidFill>
                  <a:schemeClr val="hlink"/>
                </a:solidFill>
              </a:rPr>
              <a:t>Private:</a:t>
            </a:r>
            <a:r>
              <a:rPr lang="en-US" sz="2800" dirty="0"/>
              <a:t> Alice’s exponent </a:t>
            </a:r>
            <a:r>
              <a:rPr lang="en-US" sz="2800" dirty="0">
                <a:latin typeface="Times-Roman" charset="0"/>
              </a:rPr>
              <a:t>a</a:t>
            </a:r>
            <a:r>
              <a:rPr lang="en-US" sz="2800" dirty="0"/>
              <a:t>, Bob’s exponent </a:t>
            </a:r>
            <a:r>
              <a:rPr lang="en-US" sz="2800" dirty="0" err="1">
                <a:latin typeface="Times-Roman" charset="0"/>
              </a:rPr>
              <a:t>b</a:t>
            </a:r>
            <a:endParaRPr lang="en-US" dirty="0"/>
          </a:p>
        </p:txBody>
      </p:sp>
      <p:sp>
        <p:nvSpPr>
          <p:cNvPr id="130054" name="Line 6"/>
          <p:cNvSpPr>
            <a:spLocks noChangeShapeType="1"/>
          </p:cNvSpPr>
          <p:nvPr/>
        </p:nvSpPr>
        <p:spPr bwMode="auto">
          <a:xfrm flipV="1">
            <a:off x="1981200" y="3343275"/>
            <a:ext cx="46482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30055" name="Line 7"/>
          <p:cNvSpPr>
            <a:spLocks noChangeShapeType="1"/>
          </p:cNvSpPr>
          <p:nvPr/>
        </p:nvSpPr>
        <p:spPr bwMode="auto">
          <a:xfrm flipH="1">
            <a:off x="1905000" y="3886200"/>
            <a:ext cx="4648200" cy="14288"/>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41319" name="Rectangle 8"/>
          <p:cNvSpPr>
            <a:spLocks noChangeArrowheads="1"/>
          </p:cNvSpPr>
          <p:nvPr/>
        </p:nvSpPr>
        <p:spPr bwMode="auto">
          <a:xfrm>
            <a:off x="800100" y="4233863"/>
            <a:ext cx="1257300" cy="517525"/>
          </a:xfrm>
          <a:prstGeom prst="rect">
            <a:avLst/>
          </a:prstGeom>
          <a:noFill/>
          <a:ln w="9525">
            <a:noFill/>
            <a:miter lim="800000"/>
            <a:headEnd/>
            <a:tailEnd/>
          </a:ln>
        </p:spPr>
        <p:txBody>
          <a:bodyPr wrap="none">
            <a:prstTxWarp prst="textNoShape">
              <a:avLst/>
            </a:prstTxWarp>
            <a:spAutoFit/>
          </a:bodyPr>
          <a:lstStyle/>
          <a:p>
            <a:r>
              <a:rPr lang="en-US"/>
              <a:t>Alice, </a:t>
            </a:r>
            <a:r>
              <a:rPr lang="en-US">
                <a:latin typeface="Courier" charset="0"/>
              </a:rPr>
              <a:t>a</a:t>
            </a:r>
            <a:endParaRPr lang="en-US"/>
          </a:p>
        </p:txBody>
      </p:sp>
      <p:sp>
        <p:nvSpPr>
          <p:cNvPr id="141320" name="Rectangle 9"/>
          <p:cNvSpPr>
            <a:spLocks noChangeArrowheads="1"/>
          </p:cNvSpPr>
          <p:nvPr/>
        </p:nvSpPr>
        <p:spPr bwMode="auto">
          <a:xfrm>
            <a:off x="6781800" y="4233863"/>
            <a:ext cx="1074738" cy="517525"/>
          </a:xfrm>
          <a:prstGeom prst="rect">
            <a:avLst/>
          </a:prstGeom>
          <a:noFill/>
          <a:ln w="9525">
            <a:noFill/>
            <a:miter lim="800000"/>
            <a:headEnd/>
            <a:tailEnd/>
          </a:ln>
        </p:spPr>
        <p:txBody>
          <a:bodyPr wrap="none">
            <a:prstTxWarp prst="textNoShape">
              <a:avLst/>
            </a:prstTxWarp>
            <a:spAutoFit/>
          </a:bodyPr>
          <a:lstStyle/>
          <a:p>
            <a:r>
              <a:rPr lang="en-US"/>
              <a:t>Bob, </a:t>
            </a:r>
            <a:r>
              <a:rPr lang="en-US">
                <a:latin typeface="Courier" charset="0"/>
              </a:rPr>
              <a:t>b</a:t>
            </a:r>
            <a:endParaRPr lang="en-US"/>
          </a:p>
        </p:txBody>
      </p:sp>
      <p:sp>
        <p:nvSpPr>
          <p:cNvPr id="130059" name="Rectangle 11"/>
          <p:cNvSpPr>
            <a:spLocks noChangeArrowheads="1"/>
          </p:cNvSpPr>
          <p:nvPr/>
        </p:nvSpPr>
        <p:spPr bwMode="auto">
          <a:xfrm>
            <a:off x="3402013" y="2846388"/>
            <a:ext cx="1398587"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g</a:t>
            </a:r>
            <a:r>
              <a:rPr lang="en-US" baseline="30000">
                <a:latin typeface="Times-Roman" charset="0"/>
              </a:rPr>
              <a:t>a</a:t>
            </a:r>
            <a:r>
              <a:rPr lang="en-US">
                <a:latin typeface="Times-Roman" charset="0"/>
              </a:rPr>
              <a:t> mod p</a:t>
            </a:r>
            <a:endParaRPr lang="en-US"/>
          </a:p>
        </p:txBody>
      </p:sp>
      <p:sp>
        <p:nvSpPr>
          <p:cNvPr id="130060" name="Rectangle 12"/>
          <p:cNvSpPr>
            <a:spLocks noChangeArrowheads="1"/>
          </p:cNvSpPr>
          <p:nvPr/>
        </p:nvSpPr>
        <p:spPr bwMode="auto">
          <a:xfrm>
            <a:off x="3402013" y="3429000"/>
            <a:ext cx="1398587"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g</a:t>
            </a:r>
            <a:r>
              <a:rPr lang="en-US" baseline="30000">
                <a:latin typeface="Times-Roman" charset="0"/>
              </a:rPr>
              <a:t>b</a:t>
            </a:r>
            <a:r>
              <a:rPr lang="en-US">
                <a:latin typeface="Times-Roman" charset="0"/>
              </a:rPr>
              <a:t> mod p</a:t>
            </a:r>
            <a:endParaRPr lang="en-US"/>
          </a:p>
        </p:txBody>
      </p:sp>
      <p:sp>
        <p:nvSpPr>
          <p:cNvPr id="130067" name="Rectangle 19"/>
          <p:cNvSpPr>
            <a:spLocks noChangeArrowheads="1"/>
          </p:cNvSpPr>
          <p:nvPr/>
        </p:nvSpPr>
        <p:spPr bwMode="auto">
          <a:xfrm>
            <a:off x="685800" y="4724400"/>
            <a:ext cx="8001000" cy="1524000"/>
          </a:xfrm>
          <a:prstGeom prst="rect">
            <a:avLst/>
          </a:prstGeom>
          <a:noFill/>
          <a:ln w="9525">
            <a:noFill/>
            <a:miter lim="800000"/>
            <a:headEnd/>
            <a:tailEnd/>
          </a:ln>
        </p:spPr>
        <p:txBody>
          <a:bodyPr>
            <a:prstTxWarp prst="textNoShape">
              <a:avLst/>
            </a:prstTxWarp>
          </a:bodyPr>
          <a:lstStyle/>
          <a:p>
            <a:pPr marL="342900" indent="-342900">
              <a:lnSpc>
                <a:spcPct val="80000"/>
              </a:lnSpc>
              <a:spcBef>
                <a:spcPct val="20000"/>
              </a:spcBef>
              <a:spcAft>
                <a:spcPts val="600"/>
              </a:spcAft>
              <a:buClr>
                <a:schemeClr val="accent2"/>
              </a:buClr>
              <a:buSzPct val="75000"/>
              <a:buFont typeface="Wingdings" charset="2"/>
              <a:buChar char="q"/>
            </a:pPr>
            <a:r>
              <a:rPr lang="en-US" sz="2800" dirty="0"/>
              <a:t>Alice computes </a:t>
            </a:r>
            <a:r>
              <a:rPr lang="en-US" sz="2800" dirty="0">
                <a:latin typeface="Times-Roman" charset="0"/>
              </a:rPr>
              <a:t>(</a:t>
            </a:r>
            <a:r>
              <a:rPr lang="en-US" sz="2800" dirty="0" err="1">
                <a:latin typeface="Times-Roman" charset="0"/>
              </a:rPr>
              <a:t>g</a:t>
            </a:r>
            <a:r>
              <a:rPr lang="en-US" sz="2800" baseline="30000" dirty="0" err="1">
                <a:latin typeface="Times-Roman" charset="0"/>
              </a:rPr>
              <a:t>b</a:t>
            </a:r>
            <a:r>
              <a:rPr lang="en-US" sz="2800" dirty="0" err="1">
                <a:latin typeface="Times-Roman" charset="0"/>
              </a:rPr>
              <a:t>)</a:t>
            </a:r>
            <a:r>
              <a:rPr lang="en-US" sz="2800" baseline="30000" dirty="0" err="1">
                <a:latin typeface="Times-Roman" charset="0"/>
              </a:rPr>
              <a:t>a</a:t>
            </a:r>
            <a:r>
              <a:rPr lang="en-US" sz="2800" dirty="0">
                <a:latin typeface="Times-Roman" charset="0"/>
              </a:rPr>
              <a:t> = </a:t>
            </a:r>
            <a:r>
              <a:rPr lang="en-US" sz="2800" dirty="0" err="1">
                <a:latin typeface="Times-Roman" charset="0"/>
              </a:rPr>
              <a:t>g</a:t>
            </a:r>
            <a:r>
              <a:rPr lang="en-US" sz="2800" baseline="30000" dirty="0" err="1">
                <a:latin typeface="Times-Roman" charset="0"/>
              </a:rPr>
              <a:t>ba</a:t>
            </a:r>
            <a:r>
              <a:rPr lang="en-US" sz="2800" dirty="0"/>
              <a:t> </a:t>
            </a:r>
            <a:r>
              <a:rPr lang="en-US" sz="2800" dirty="0">
                <a:latin typeface="Times-Roman" charset="0"/>
              </a:rPr>
              <a:t>= g</a:t>
            </a:r>
            <a:r>
              <a:rPr lang="en-US" sz="2800" baseline="30000" dirty="0">
                <a:latin typeface="Times-Roman" charset="0"/>
              </a:rPr>
              <a:t>ab</a:t>
            </a:r>
            <a:r>
              <a:rPr lang="en-US" sz="2800" dirty="0">
                <a:latin typeface="Times-Roman" charset="0"/>
              </a:rPr>
              <a:t> mod </a:t>
            </a:r>
            <a:r>
              <a:rPr lang="en-US" sz="2800" dirty="0" err="1">
                <a:latin typeface="Times-Roman" charset="0"/>
              </a:rPr>
              <a:t>p</a:t>
            </a:r>
            <a:r>
              <a:rPr lang="en-US" sz="2800" dirty="0"/>
              <a:t> </a:t>
            </a:r>
          </a:p>
          <a:p>
            <a:pPr marL="342900" indent="-342900">
              <a:lnSpc>
                <a:spcPct val="80000"/>
              </a:lnSpc>
              <a:spcBef>
                <a:spcPct val="20000"/>
              </a:spcBef>
              <a:spcAft>
                <a:spcPts val="600"/>
              </a:spcAft>
              <a:buClr>
                <a:schemeClr val="accent2"/>
              </a:buClr>
              <a:buSzPct val="75000"/>
              <a:buFont typeface="Wingdings" charset="2"/>
              <a:buChar char="q"/>
            </a:pPr>
            <a:r>
              <a:rPr lang="en-US" sz="2800" dirty="0"/>
              <a:t>Bob computes </a:t>
            </a:r>
            <a:r>
              <a:rPr lang="en-US" sz="2800" dirty="0">
                <a:latin typeface="Times-Roman" charset="0"/>
              </a:rPr>
              <a:t>(</a:t>
            </a:r>
            <a:r>
              <a:rPr lang="en-US" sz="2800" dirty="0" err="1">
                <a:latin typeface="Times-Roman" charset="0"/>
              </a:rPr>
              <a:t>g</a:t>
            </a:r>
            <a:r>
              <a:rPr lang="en-US" sz="2800" baseline="30000" dirty="0" err="1">
                <a:latin typeface="Times-Roman" charset="0"/>
              </a:rPr>
              <a:t>a</a:t>
            </a:r>
            <a:r>
              <a:rPr lang="en-US" sz="2800" dirty="0" err="1">
                <a:latin typeface="Times-Roman" charset="0"/>
              </a:rPr>
              <a:t>)</a:t>
            </a:r>
            <a:r>
              <a:rPr lang="en-US" sz="2800" baseline="30000" dirty="0" err="1">
                <a:latin typeface="Times-Roman" charset="0"/>
              </a:rPr>
              <a:t>b</a:t>
            </a:r>
            <a:r>
              <a:rPr lang="en-US" sz="2800" dirty="0">
                <a:latin typeface="Times-Roman" charset="0"/>
              </a:rPr>
              <a:t> = g</a:t>
            </a:r>
            <a:r>
              <a:rPr lang="en-US" sz="2800" baseline="30000" dirty="0">
                <a:latin typeface="Times-Roman" charset="0"/>
              </a:rPr>
              <a:t>ab</a:t>
            </a:r>
            <a:r>
              <a:rPr lang="en-US" sz="2800" dirty="0">
                <a:latin typeface="Times-Roman" charset="0"/>
              </a:rPr>
              <a:t> mod </a:t>
            </a:r>
            <a:r>
              <a:rPr lang="en-US" sz="2800" dirty="0" err="1">
                <a:latin typeface="Times-Roman" charset="0"/>
              </a:rPr>
              <a:t>p</a:t>
            </a:r>
            <a:endParaRPr lang="en-US" sz="2800" dirty="0">
              <a:latin typeface="Times-Roman" charset="0"/>
            </a:endParaRPr>
          </a:p>
          <a:p>
            <a:pPr marL="342900" indent="-342900">
              <a:lnSpc>
                <a:spcPct val="80000"/>
              </a:lnSpc>
              <a:spcBef>
                <a:spcPct val="20000"/>
              </a:spcBef>
              <a:spcAft>
                <a:spcPts val="600"/>
              </a:spcAft>
              <a:buClr>
                <a:schemeClr val="accent2"/>
              </a:buClr>
              <a:buSzPct val="75000"/>
              <a:buFont typeface="Wingdings" charset="2"/>
              <a:buChar char="q"/>
            </a:pPr>
            <a:r>
              <a:rPr lang="en-US" sz="2800" dirty="0"/>
              <a:t>Use </a:t>
            </a:r>
            <a:r>
              <a:rPr lang="en-US" sz="2800" dirty="0">
                <a:latin typeface="Times-Roman" charset="0"/>
              </a:rPr>
              <a:t>K = g</a:t>
            </a:r>
            <a:r>
              <a:rPr lang="en-US" sz="2800" baseline="30000" dirty="0">
                <a:latin typeface="Times-Roman" charset="0"/>
              </a:rPr>
              <a:t>ab</a:t>
            </a:r>
            <a:r>
              <a:rPr lang="en-US" sz="2800" dirty="0">
                <a:latin typeface="Times-Roman" charset="0"/>
              </a:rPr>
              <a:t> mod </a:t>
            </a:r>
            <a:r>
              <a:rPr lang="en-US" sz="2800" dirty="0" err="1">
                <a:latin typeface="Times-Roman" charset="0"/>
              </a:rPr>
              <a:t>p</a:t>
            </a:r>
            <a:r>
              <a:rPr lang="en-US" sz="2800" dirty="0"/>
              <a:t> as symmetric key </a:t>
            </a:r>
          </a:p>
        </p:txBody>
      </p:sp>
      <p:pic>
        <p:nvPicPr>
          <p:cNvPr id="141324" name="Picture 20" descr="alice3Rev.tiff                                                 0010273EMacintosh HD                   BC93A1CC:"/>
          <p:cNvPicPr>
            <a:picLocks noChangeAspect="1" noChangeArrowheads="1"/>
          </p:cNvPicPr>
          <p:nvPr/>
        </p:nvPicPr>
        <p:blipFill>
          <a:blip r:embed="rId4"/>
          <a:srcRect/>
          <a:stretch>
            <a:fillRect/>
          </a:stretch>
        </p:blipFill>
        <p:spPr bwMode="auto">
          <a:xfrm>
            <a:off x="882650" y="2667000"/>
            <a:ext cx="946150" cy="1624013"/>
          </a:xfrm>
          <a:prstGeom prst="rect">
            <a:avLst/>
          </a:prstGeom>
          <a:noFill/>
          <a:ln w="9525">
            <a:noFill/>
            <a:miter lim="800000"/>
            <a:headEnd/>
            <a:tailEnd/>
          </a:ln>
        </p:spPr>
      </p:pic>
      <p:pic>
        <p:nvPicPr>
          <p:cNvPr id="141325" name="Picture 21" descr="rabbit3.tiff                                                   0010273EMacintosh HD                   BC93A1CC:"/>
          <p:cNvPicPr>
            <a:picLocks noChangeAspect="1" noChangeArrowheads="1"/>
          </p:cNvPicPr>
          <p:nvPr/>
        </p:nvPicPr>
        <p:blipFill>
          <a:blip r:embed="rId5"/>
          <a:srcRect/>
          <a:stretch>
            <a:fillRect/>
          </a:stretch>
        </p:blipFill>
        <p:spPr bwMode="auto">
          <a:xfrm>
            <a:off x="6781800" y="2590800"/>
            <a:ext cx="1076325" cy="16652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0054"/>
                                        </p:tgtEl>
                                        <p:attrNameLst>
                                          <p:attrName>style.visibility</p:attrName>
                                        </p:attrNameLst>
                                      </p:cBhvr>
                                      <p:to>
                                        <p:strVal val="visible"/>
                                      </p:to>
                                    </p:set>
                                    <p:anim calcmode="lin" valueType="num">
                                      <p:cBhvr additive="base">
                                        <p:cTn id="7" dur="500" fill="hold"/>
                                        <p:tgtEl>
                                          <p:spTgt spid="130054"/>
                                        </p:tgtEl>
                                        <p:attrNameLst>
                                          <p:attrName>ppt_x</p:attrName>
                                        </p:attrNameLst>
                                      </p:cBhvr>
                                      <p:tavLst>
                                        <p:tav tm="0">
                                          <p:val>
                                            <p:strVal val="0-#ppt_w/2"/>
                                          </p:val>
                                        </p:tav>
                                        <p:tav tm="100000">
                                          <p:val>
                                            <p:strVal val="#ppt_x"/>
                                          </p:val>
                                        </p:tav>
                                      </p:tavLst>
                                    </p:anim>
                                    <p:anim calcmode="lin" valueType="num">
                                      <p:cBhvr additive="base">
                                        <p:cTn id="8" dur="500" fill="hold"/>
                                        <p:tgtEl>
                                          <p:spTgt spid="13005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Arrow"/>
                                        </p:tgtEl>
                                      </p:cMediaNode>
                                    </p:audio>
                                  </p:sub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13005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2" fill="hold" grpId="0" nodeType="clickEffect">
                                  <p:stCondLst>
                                    <p:cond delay="0"/>
                                  </p:stCondLst>
                                  <p:childTnLst>
                                    <p:set>
                                      <p:cBhvr>
                                        <p:cTn id="15" dur="1" fill="hold">
                                          <p:stCondLst>
                                            <p:cond delay="499"/>
                                          </p:stCondLst>
                                        </p:cTn>
                                        <p:tgtEl>
                                          <p:spTgt spid="130055"/>
                                        </p:tgtEl>
                                        <p:attrNameLst>
                                          <p:attrName>style.visibility</p:attrName>
                                        </p:attrNameLst>
                                      </p:cBhvr>
                                      <p:to>
                                        <p:strVal val="visible"/>
                                      </p:to>
                                    </p:set>
                                  </p:childTnLst>
                                  <p:subTnLst>
                                    <p:audio>
                                      <p:cMediaNode>
                                        <p:cTn display="0" masterRel="sameClick">
                                          <p:stCondLst>
                                            <p:cond evt="begin" delay="0">
                                              <p:tn val="14"/>
                                            </p:cond>
                                          </p:stCondLst>
                                          <p:endCondLst>
                                            <p:cond evt="onStopAudio" delay="0">
                                              <p:tgtEl>
                                                <p:sldTgt/>
                                              </p:tgtEl>
                                            </p:cond>
                                          </p:endCondLst>
                                        </p:cTn>
                                        <p:tgtEl>
                                          <p:sndTgt r:embed="rId2" name="Arrow"/>
                                        </p:tgtEl>
                                      </p:cMediaNode>
                                    </p:audio>
                                  </p:sub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499"/>
                                          </p:stCondLst>
                                        </p:cTn>
                                        <p:tgtEl>
                                          <p:spTgt spid="13006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30067"/>
                                        </p:tgtEl>
                                        <p:attrNameLst>
                                          <p:attrName>style.visibility</p:attrName>
                                        </p:attrNameLst>
                                      </p:cBhvr>
                                      <p:to>
                                        <p:strVal val="visible"/>
                                      </p:to>
                                    </p:set>
                                    <p:animEffect transition="in" filter="wipe(up)">
                                      <p:cBhvr>
                                        <p:cTn id="23" dur="500"/>
                                        <p:tgtEl>
                                          <p:spTgt spid="130067"/>
                                        </p:tgtEl>
                                      </p:cBhvr>
                                    </p:animEffect>
                                  </p:childTnLst>
                                  <p:subTnLst>
                                    <p:audio>
                                      <p:cMediaNode>
                                        <p:cTn display="0" masterRel="sameClick">
                                          <p:stCondLst>
                                            <p:cond evt="begin" delay="0">
                                              <p:tn val="21"/>
                                            </p:cond>
                                          </p:stCondLst>
                                          <p:endCondLst>
                                            <p:cond evt="onStopAudio" delay="0">
                                              <p:tgtEl>
                                                <p:sldTgt/>
                                              </p:tgtEl>
                                            </p:cond>
                                          </p:endCondLst>
                                        </p:cTn>
                                        <p:tgtEl>
                                          <p:sndTgt r:embed="rId3" name="Click"/>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4" grpId="0" animBg="1"/>
      <p:bldP spid="130055" grpId="0" animBg="1"/>
      <p:bldP spid="130059" grpId="0" autoUpdateAnimBg="0"/>
      <p:bldP spid="130060" grpId="0" autoUpdateAnimBg="0"/>
      <p:bldP spid="130067" grpId="0" autoUpdateAnimBg="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73BBCAC9-BCA9-ED48-BBF5-264276486D55}" type="slidenum">
              <a:rPr lang="en-US" smtClean="0">
                <a:latin typeface="Times New Roman" charset="0"/>
              </a:rPr>
              <a:pPr/>
              <a:t>127</a:t>
            </a:fld>
            <a:endParaRPr lang="en-US">
              <a:latin typeface="Times New Roman" charset="0"/>
            </a:endParaRPr>
          </a:p>
        </p:txBody>
      </p:sp>
      <p:sp>
        <p:nvSpPr>
          <p:cNvPr id="142339" name="Rectangle 2"/>
          <p:cNvSpPr>
            <a:spLocks noGrp="1" noChangeArrowheads="1"/>
          </p:cNvSpPr>
          <p:nvPr>
            <p:ph type="title"/>
          </p:nvPr>
        </p:nvSpPr>
        <p:spPr/>
        <p:txBody>
          <a:bodyPr/>
          <a:lstStyle/>
          <a:p>
            <a:pPr eaLnBrk="1" hangingPunct="1"/>
            <a:r>
              <a:rPr lang="en-US"/>
              <a:t>Diffie-Hellman</a:t>
            </a:r>
          </a:p>
        </p:txBody>
      </p:sp>
      <p:sp>
        <p:nvSpPr>
          <p:cNvPr id="142340" name="Rectangle 3"/>
          <p:cNvSpPr>
            <a:spLocks noGrp="1" noChangeArrowheads="1"/>
          </p:cNvSpPr>
          <p:nvPr>
            <p:ph type="body" idx="1"/>
          </p:nvPr>
        </p:nvSpPr>
        <p:spPr>
          <a:xfrm>
            <a:off x="685800" y="1828800"/>
            <a:ext cx="7848600" cy="609600"/>
          </a:xfrm>
        </p:spPr>
        <p:txBody>
          <a:bodyPr/>
          <a:lstStyle/>
          <a:p>
            <a:pPr eaLnBrk="1" hangingPunct="1">
              <a:lnSpc>
                <a:spcPct val="90000"/>
              </a:lnSpc>
            </a:pPr>
            <a:r>
              <a:rPr lang="en-US" sz="2800"/>
              <a:t>Subject to man-in-the-middle (MiM) attack</a:t>
            </a:r>
          </a:p>
        </p:txBody>
      </p:sp>
      <p:sp>
        <p:nvSpPr>
          <p:cNvPr id="166918" name="Line 6"/>
          <p:cNvSpPr>
            <a:spLocks noChangeShapeType="1"/>
          </p:cNvSpPr>
          <p:nvPr/>
        </p:nvSpPr>
        <p:spPr bwMode="auto">
          <a:xfrm rot="-76729">
            <a:off x="1447800" y="3200400"/>
            <a:ext cx="2133600" cy="36513"/>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66919" name="Line 7"/>
          <p:cNvSpPr>
            <a:spLocks noChangeShapeType="1"/>
          </p:cNvSpPr>
          <p:nvPr/>
        </p:nvSpPr>
        <p:spPr bwMode="auto">
          <a:xfrm flipH="1" flipV="1">
            <a:off x="5181600" y="3810000"/>
            <a:ext cx="24384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42343" name="Rectangle 8"/>
          <p:cNvSpPr>
            <a:spLocks noChangeArrowheads="1"/>
          </p:cNvSpPr>
          <p:nvPr/>
        </p:nvSpPr>
        <p:spPr bwMode="auto">
          <a:xfrm>
            <a:off x="304800" y="4054475"/>
            <a:ext cx="1244600" cy="517525"/>
          </a:xfrm>
          <a:prstGeom prst="rect">
            <a:avLst/>
          </a:prstGeom>
          <a:noFill/>
          <a:ln w="9525">
            <a:noFill/>
            <a:miter lim="800000"/>
            <a:headEnd/>
            <a:tailEnd/>
          </a:ln>
        </p:spPr>
        <p:txBody>
          <a:bodyPr wrap="none">
            <a:prstTxWarp prst="textNoShape">
              <a:avLst/>
            </a:prstTxWarp>
            <a:spAutoFit/>
          </a:bodyPr>
          <a:lstStyle/>
          <a:p>
            <a:r>
              <a:rPr lang="en-US"/>
              <a:t>Alice, </a:t>
            </a:r>
            <a:r>
              <a:rPr lang="en-US">
                <a:latin typeface="Times-Roman" charset="0"/>
              </a:rPr>
              <a:t>a</a:t>
            </a:r>
            <a:endParaRPr lang="en-US"/>
          </a:p>
        </p:txBody>
      </p:sp>
      <p:sp>
        <p:nvSpPr>
          <p:cNvPr id="142344" name="Rectangle 9"/>
          <p:cNvSpPr>
            <a:spLocks noChangeArrowheads="1"/>
          </p:cNvSpPr>
          <p:nvPr/>
        </p:nvSpPr>
        <p:spPr bwMode="auto">
          <a:xfrm>
            <a:off x="7696200" y="4038600"/>
            <a:ext cx="1062038" cy="517525"/>
          </a:xfrm>
          <a:prstGeom prst="rect">
            <a:avLst/>
          </a:prstGeom>
          <a:noFill/>
          <a:ln w="9525">
            <a:noFill/>
            <a:miter lim="800000"/>
            <a:headEnd/>
            <a:tailEnd/>
          </a:ln>
        </p:spPr>
        <p:txBody>
          <a:bodyPr wrap="none">
            <a:prstTxWarp prst="textNoShape">
              <a:avLst/>
            </a:prstTxWarp>
            <a:spAutoFit/>
          </a:bodyPr>
          <a:lstStyle/>
          <a:p>
            <a:r>
              <a:rPr lang="en-US"/>
              <a:t>Bob, </a:t>
            </a:r>
            <a:r>
              <a:rPr lang="en-US">
                <a:latin typeface="Times-Roman" charset="0"/>
              </a:rPr>
              <a:t>b</a:t>
            </a:r>
            <a:endParaRPr lang="en-US"/>
          </a:p>
        </p:txBody>
      </p:sp>
      <p:sp>
        <p:nvSpPr>
          <p:cNvPr id="166922" name="Rectangle 10"/>
          <p:cNvSpPr>
            <a:spLocks noChangeArrowheads="1"/>
          </p:cNvSpPr>
          <p:nvPr/>
        </p:nvSpPr>
        <p:spPr bwMode="auto">
          <a:xfrm>
            <a:off x="1801813" y="2743200"/>
            <a:ext cx="1398587"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g</a:t>
            </a:r>
            <a:r>
              <a:rPr lang="en-US" baseline="30000">
                <a:latin typeface="Times-Roman" charset="0"/>
              </a:rPr>
              <a:t>a</a:t>
            </a:r>
            <a:r>
              <a:rPr lang="en-US">
                <a:latin typeface="Times-Roman" charset="0"/>
              </a:rPr>
              <a:t> mod p</a:t>
            </a:r>
            <a:endParaRPr lang="en-US"/>
          </a:p>
        </p:txBody>
      </p:sp>
      <p:sp>
        <p:nvSpPr>
          <p:cNvPr id="166923" name="Rectangle 11"/>
          <p:cNvSpPr>
            <a:spLocks noChangeArrowheads="1"/>
          </p:cNvSpPr>
          <p:nvPr/>
        </p:nvSpPr>
        <p:spPr bwMode="auto">
          <a:xfrm>
            <a:off x="5791200" y="3276600"/>
            <a:ext cx="1398588"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g</a:t>
            </a:r>
            <a:r>
              <a:rPr lang="en-US" baseline="30000">
                <a:latin typeface="Times-Roman" charset="0"/>
              </a:rPr>
              <a:t>b</a:t>
            </a:r>
            <a:r>
              <a:rPr lang="en-US">
                <a:latin typeface="Times-Roman" charset="0"/>
              </a:rPr>
              <a:t> mod p</a:t>
            </a:r>
            <a:endParaRPr lang="en-US"/>
          </a:p>
        </p:txBody>
      </p:sp>
      <p:sp>
        <p:nvSpPr>
          <p:cNvPr id="142347" name="Rectangle 15"/>
          <p:cNvSpPr>
            <a:spLocks noChangeArrowheads="1"/>
          </p:cNvSpPr>
          <p:nvPr/>
        </p:nvSpPr>
        <p:spPr bwMode="auto">
          <a:xfrm>
            <a:off x="3741738" y="4038600"/>
            <a:ext cx="1287462" cy="517525"/>
          </a:xfrm>
          <a:prstGeom prst="rect">
            <a:avLst/>
          </a:prstGeom>
          <a:noFill/>
          <a:ln w="9525">
            <a:noFill/>
            <a:miter lim="800000"/>
            <a:headEnd/>
            <a:tailEnd/>
          </a:ln>
        </p:spPr>
        <p:txBody>
          <a:bodyPr wrap="none">
            <a:prstTxWarp prst="textNoShape">
              <a:avLst/>
            </a:prstTxWarp>
            <a:spAutoFit/>
          </a:bodyPr>
          <a:lstStyle/>
          <a:p>
            <a:r>
              <a:rPr lang="en-US"/>
              <a:t>Trudy,</a:t>
            </a:r>
            <a:r>
              <a:rPr lang="en-US">
                <a:latin typeface="Times-Roman" charset="0"/>
              </a:rPr>
              <a:t> t</a:t>
            </a:r>
            <a:endParaRPr lang="en-US"/>
          </a:p>
        </p:txBody>
      </p:sp>
      <p:sp>
        <p:nvSpPr>
          <p:cNvPr id="166928" name="Line 16"/>
          <p:cNvSpPr>
            <a:spLocks noChangeShapeType="1"/>
          </p:cNvSpPr>
          <p:nvPr/>
        </p:nvSpPr>
        <p:spPr bwMode="auto">
          <a:xfrm flipV="1">
            <a:off x="5257800" y="3200400"/>
            <a:ext cx="23622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66929" name="Line 17"/>
          <p:cNvSpPr>
            <a:spLocks noChangeShapeType="1"/>
          </p:cNvSpPr>
          <p:nvPr/>
        </p:nvSpPr>
        <p:spPr bwMode="auto">
          <a:xfrm flipH="1" flipV="1">
            <a:off x="1371600" y="3810000"/>
            <a:ext cx="22098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66931" name="Rectangle 19"/>
          <p:cNvSpPr>
            <a:spLocks noChangeArrowheads="1"/>
          </p:cNvSpPr>
          <p:nvPr/>
        </p:nvSpPr>
        <p:spPr bwMode="auto">
          <a:xfrm>
            <a:off x="1781175" y="3276600"/>
            <a:ext cx="1343025"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g</a:t>
            </a:r>
            <a:r>
              <a:rPr lang="en-US" baseline="30000">
                <a:latin typeface="Times-Roman" charset="0"/>
              </a:rPr>
              <a:t>t</a:t>
            </a:r>
            <a:r>
              <a:rPr lang="en-US">
                <a:latin typeface="Times-Roman" charset="0"/>
              </a:rPr>
              <a:t> mod p</a:t>
            </a:r>
            <a:endParaRPr lang="en-US"/>
          </a:p>
        </p:txBody>
      </p:sp>
      <p:sp>
        <p:nvSpPr>
          <p:cNvPr id="166932" name="Rectangle 20"/>
          <p:cNvSpPr>
            <a:spLocks noChangeArrowheads="1"/>
          </p:cNvSpPr>
          <p:nvPr/>
        </p:nvSpPr>
        <p:spPr bwMode="auto">
          <a:xfrm>
            <a:off x="5791200" y="2743200"/>
            <a:ext cx="1343025"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g</a:t>
            </a:r>
            <a:r>
              <a:rPr lang="en-US" baseline="30000">
                <a:latin typeface="Times-Roman" charset="0"/>
              </a:rPr>
              <a:t>t</a:t>
            </a:r>
            <a:r>
              <a:rPr lang="en-US">
                <a:latin typeface="Times-Roman" charset="0"/>
              </a:rPr>
              <a:t> mod p</a:t>
            </a:r>
            <a:endParaRPr lang="en-US"/>
          </a:p>
        </p:txBody>
      </p:sp>
      <p:sp>
        <p:nvSpPr>
          <p:cNvPr id="166934" name="Rectangle 22"/>
          <p:cNvSpPr>
            <a:spLocks noChangeArrowheads="1"/>
          </p:cNvSpPr>
          <p:nvPr/>
        </p:nvSpPr>
        <p:spPr bwMode="auto">
          <a:xfrm>
            <a:off x="685800" y="4724400"/>
            <a:ext cx="8077200" cy="1447800"/>
          </a:xfrm>
          <a:prstGeom prst="rect">
            <a:avLst/>
          </a:prstGeom>
          <a:noFill/>
          <a:ln w="9525">
            <a:noFill/>
            <a:miter lim="800000"/>
            <a:headEnd/>
            <a:tailEnd/>
          </a:ln>
        </p:spPr>
        <p:txBody>
          <a:bodyPr>
            <a:prstTxWarp prst="textNoShape">
              <a:avLst/>
            </a:prstTxWarp>
          </a:bodyPr>
          <a:lstStyle/>
          <a:p>
            <a:pPr marL="342900" indent="-342900">
              <a:lnSpc>
                <a:spcPct val="75000"/>
              </a:lnSpc>
              <a:spcBef>
                <a:spcPct val="20000"/>
              </a:spcBef>
              <a:spcAft>
                <a:spcPts val="600"/>
              </a:spcAft>
              <a:buClr>
                <a:schemeClr val="accent2"/>
              </a:buClr>
              <a:buSzPct val="75000"/>
              <a:buFont typeface="Wingdings" charset="2"/>
              <a:buChar char="q"/>
            </a:pPr>
            <a:r>
              <a:rPr lang="en-US" sz="2800" dirty="0"/>
              <a:t>Trudy shares secret </a:t>
            </a:r>
            <a:r>
              <a:rPr lang="en-US" sz="2800" dirty="0">
                <a:latin typeface="Times-Roman" charset="0"/>
              </a:rPr>
              <a:t>g</a:t>
            </a:r>
            <a:r>
              <a:rPr lang="en-US" sz="2800" baseline="30000" dirty="0">
                <a:latin typeface="Times-Roman" charset="0"/>
              </a:rPr>
              <a:t>at</a:t>
            </a:r>
            <a:r>
              <a:rPr lang="en-US" sz="2800" dirty="0">
                <a:latin typeface="Times-Roman" charset="0"/>
              </a:rPr>
              <a:t> mod </a:t>
            </a:r>
            <a:r>
              <a:rPr lang="en-US" sz="2800" dirty="0" err="1">
                <a:latin typeface="Times-Roman" charset="0"/>
              </a:rPr>
              <a:t>p</a:t>
            </a:r>
            <a:r>
              <a:rPr lang="en-US" sz="2800" dirty="0"/>
              <a:t> with Alice </a:t>
            </a:r>
          </a:p>
          <a:p>
            <a:pPr marL="342900" indent="-342900">
              <a:lnSpc>
                <a:spcPct val="75000"/>
              </a:lnSpc>
              <a:spcBef>
                <a:spcPct val="20000"/>
              </a:spcBef>
              <a:spcAft>
                <a:spcPts val="600"/>
              </a:spcAft>
              <a:buClr>
                <a:schemeClr val="accent2"/>
              </a:buClr>
              <a:buSzPct val="75000"/>
              <a:buFont typeface="Wingdings" charset="2"/>
              <a:buChar char="q"/>
            </a:pPr>
            <a:r>
              <a:rPr lang="en-US" sz="2800" dirty="0"/>
              <a:t>Trudy shares secret </a:t>
            </a:r>
            <a:r>
              <a:rPr lang="en-US" sz="2800" dirty="0" err="1">
                <a:latin typeface="Times-Roman" charset="0"/>
              </a:rPr>
              <a:t>g</a:t>
            </a:r>
            <a:r>
              <a:rPr lang="en-US" sz="2800" baseline="30000" dirty="0" err="1">
                <a:latin typeface="Times-Roman" charset="0"/>
              </a:rPr>
              <a:t>bt</a:t>
            </a:r>
            <a:r>
              <a:rPr lang="en-US" sz="2800" dirty="0">
                <a:latin typeface="Times-Roman" charset="0"/>
              </a:rPr>
              <a:t> mod </a:t>
            </a:r>
            <a:r>
              <a:rPr lang="en-US" sz="2800" dirty="0" err="1">
                <a:latin typeface="Times-Roman" charset="0"/>
              </a:rPr>
              <a:t>p</a:t>
            </a:r>
            <a:r>
              <a:rPr lang="en-US" sz="2800" dirty="0"/>
              <a:t> with Bob</a:t>
            </a:r>
          </a:p>
          <a:p>
            <a:pPr marL="342900" indent="-342900">
              <a:lnSpc>
                <a:spcPct val="75000"/>
              </a:lnSpc>
              <a:spcBef>
                <a:spcPct val="20000"/>
              </a:spcBef>
              <a:spcAft>
                <a:spcPts val="600"/>
              </a:spcAft>
              <a:buClr>
                <a:schemeClr val="accent2"/>
              </a:buClr>
              <a:buSzPct val="75000"/>
              <a:buFont typeface="Wingdings" charset="2"/>
              <a:buChar char="q"/>
            </a:pPr>
            <a:r>
              <a:rPr lang="en-US" sz="2800" dirty="0"/>
              <a:t>Alice and Bob don’t know Trudy exists!</a:t>
            </a:r>
          </a:p>
        </p:txBody>
      </p:sp>
      <p:pic>
        <p:nvPicPr>
          <p:cNvPr id="142353" name="Picture 23" descr="alice3Rev.tiff                                                 0010273EMacintosh HD                   BC93A1CC:"/>
          <p:cNvPicPr>
            <a:picLocks noChangeAspect="1" noChangeArrowheads="1"/>
          </p:cNvPicPr>
          <p:nvPr/>
        </p:nvPicPr>
        <p:blipFill>
          <a:blip r:embed="rId4"/>
          <a:srcRect/>
          <a:stretch>
            <a:fillRect/>
          </a:stretch>
        </p:blipFill>
        <p:spPr bwMode="auto">
          <a:xfrm>
            <a:off x="349250" y="2566988"/>
            <a:ext cx="946150" cy="1624012"/>
          </a:xfrm>
          <a:prstGeom prst="rect">
            <a:avLst/>
          </a:prstGeom>
          <a:noFill/>
          <a:ln w="9525">
            <a:noFill/>
            <a:miter lim="800000"/>
            <a:headEnd/>
            <a:tailEnd/>
          </a:ln>
        </p:spPr>
      </p:pic>
      <p:pic>
        <p:nvPicPr>
          <p:cNvPr id="142354" name="Picture 24" descr="rabbit3.tiff                                                   0010273EMacintosh HD                   BC93A1CC:"/>
          <p:cNvPicPr>
            <a:picLocks noChangeAspect="1" noChangeArrowheads="1"/>
          </p:cNvPicPr>
          <p:nvPr/>
        </p:nvPicPr>
        <p:blipFill>
          <a:blip r:embed="rId5"/>
          <a:srcRect/>
          <a:stretch>
            <a:fillRect/>
          </a:stretch>
        </p:blipFill>
        <p:spPr bwMode="auto">
          <a:xfrm>
            <a:off x="7696200" y="2438400"/>
            <a:ext cx="1076325" cy="1665288"/>
          </a:xfrm>
          <a:prstGeom prst="rect">
            <a:avLst/>
          </a:prstGeom>
          <a:noFill/>
          <a:ln w="9525">
            <a:noFill/>
            <a:miter lim="800000"/>
            <a:headEnd/>
            <a:tailEnd/>
          </a:ln>
        </p:spPr>
      </p:pic>
      <p:pic>
        <p:nvPicPr>
          <p:cNvPr id="142355" name="Picture 25" descr="deedum2.tiff                                                   0010273EMacintosh HD                   BC93A1CC:"/>
          <p:cNvPicPr>
            <a:picLocks noChangeAspect="1" noChangeArrowheads="1"/>
          </p:cNvPicPr>
          <p:nvPr/>
        </p:nvPicPr>
        <p:blipFill>
          <a:blip r:embed="rId6"/>
          <a:srcRect/>
          <a:stretch>
            <a:fillRect/>
          </a:stretch>
        </p:blipFill>
        <p:spPr bwMode="auto">
          <a:xfrm>
            <a:off x="3886200" y="2743200"/>
            <a:ext cx="1039813" cy="12827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6918"/>
                                        </p:tgtEl>
                                        <p:attrNameLst>
                                          <p:attrName>style.visibility</p:attrName>
                                        </p:attrNameLst>
                                      </p:cBhvr>
                                      <p:to>
                                        <p:strVal val="visible"/>
                                      </p:to>
                                    </p:set>
                                    <p:anim calcmode="lin" valueType="num">
                                      <p:cBhvr additive="base">
                                        <p:cTn id="7" dur="500" fill="hold"/>
                                        <p:tgtEl>
                                          <p:spTgt spid="166918"/>
                                        </p:tgtEl>
                                        <p:attrNameLst>
                                          <p:attrName>ppt_x</p:attrName>
                                        </p:attrNameLst>
                                      </p:cBhvr>
                                      <p:tavLst>
                                        <p:tav tm="0">
                                          <p:val>
                                            <p:strVal val="0-#ppt_w/2"/>
                                          </p:val>
                                        </p:tav>
                                        <p:tav tm="100000">
                                          <p:val>
                                            <p:strVal val="#ppt_x"/>
                                          </p:val>
                                        </p:tav>
                                      </p:tavLst>
                                    </p:anim>
                                    <p:anim calcmode="lin" valueType="num">
                                      <p:cBhvr additive="base">
                                        <p:cTn id="8" dur="500" fill="hold"/>
                                        <p:tgtEl>
                                          <p:spTgt spid="16691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Arrow"/>
                                        </p:tgtEl>
                                      </p:cMediaNode>
                                    </p:audio>
                                  </p:sub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16692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166928"/>
                                        </p:tgtEl>
                                        <p:attrNameLst>
                                          <p:attrName>style.visibility</p:attrName>
                                        </p:attrNameLst>
                                      </p:cBhvr>
                                      <p:to>
                                        <p:strVal val="visible"/>
                                      </p:to>
                                    </p:set>
                                  </p:childTnLst>
                                  <p:subTnLst>
                                    <p:audio>
                                      <p:cMediaNode>
                                        <p:cTn display="0" masterRel="sameClick">
                                          <p:stCondLst>
                                            <p:cond evt="begin" delay="0">
                                              <p:tn val="14"/>
                                            </p:cond>
                                          </p:stCondLst>
                                          <p:endCondLst>
                                            <p:cond evt="onStopAudio" delay="0">
                                              <p:tgtEl>
                                                <p:sldTgt/>
                                              </p:tgtEl>
                                            </p:cond>
                                          </p:endCondLst>
                                        </p:cTn>
                                        <p:tgtEl>
                                          <p:sndTgt r:embed="rId2" name="Arrow"/>
                                        </p:tgtEl>
                                      </p:cMediaNode>
                                    </p:audio>
                                  </p:sub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499"/>
                                          </p:stCondLst>
                                        </p:cTn>
                                        <p:tgtEl>
                                          <p:spTgt spid="1669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166919"/>
                                        </p:tgtEl>
                                        <p:attrNameLst>
                                          <p:attrName>style.visibility</p:attrName>
                                        </p:attrNameLst>
                                      </p:cBhvr>
                                      <p:to>
                                        <p:strVal val="visible"/>
                                      </p:to>
                                    </p:set>
                                    <p:anim calcmode="lin" valueType="num">
                                      <p:cBhvr additive="base">
                                        <p:cTn id="23" dur="500" fill="hold"/>
                                        <p:tgtEl>
                                          <p:spTgt spid="166919"/>
                                        </p:tgtEl>
                                        <p:attrNameLst>
                                          <p:attrName>ppt_x</p:attrName>
                                        </p:attrNameLst>
                                      </p:cBhvr>
                                      <p:tavLst>
                                        <p:tav tm="0">
                                          <p:val>
                                            <p:strVal val="1+#ppt_w/2"/>
                                          </p:val>
                                        </p:tav>
                                        <p:tav tm="100000">
                                          <p:val>
                                            <p:strVal val="#ppt_x"/>
                                          </p:val>
                                        </p:tav>
                                      </p:tavLst>
                                    </p:anim>
                                    <p:anim calcmode="lin" valueType="num">
                                      <p:cBhvr additive="base">
                                        <p:cTn id="24" dur="500" fill="hold"/>
                                        <p:tgtEl>
                                          <p:spTgt spid="16691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2" name="Arrow"/>
                                        </p:tgtEl>
                                      </p:cMediaNode>
                                    </p:audio>
                                  </p:subTnLst>
                                </p:cTn>
                              </p:par>
                            </p:childTnLst>
                          </p:cTn>
                        </p:par>
                        <p:par>
                          <p:cTn id="25" fill="hold">
                            <p:stCondLst>
                              <p:cond delay="500"/>
                            </p:stCondLst>
                            <p:childTnLst>
                              <p:par>
                                <p:cTn id="26" presetID="1" presetClass="entr" presetSubtype="0" fill="hold" grpId="0" nodeType="afterEffect">
                                  <p:stCondLst>
                                    <p:cond delay="0"/>
                                  </p:stCondLst>
                                  <p:childTnLst>
                                    <p:set>
                                      <p:cBhvr>
                                        <p:cTn id="27" dur="1" fill="hold">
                                          <p:stCondLst>
                                            <p:cond delay="499"/>
                                          </p:stCondLst>
                                        </p:cTn>
                                        <p:tgtEl>
                                          <p:spTgt spid="16692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2" fill="hold" grpId="0" nodeType="clickEffect">
                                  <p:stCondLst>
                                    <p:cond delay="0"/>
                                  </p:stCondLst>
                                  <p:childTnLst>
                                    <p:set>
                                      <p:cBhvr>
                                        <p:cTn id="31" dur="1" fill="hold">
                                          <p:stCondLst>
                                            <p:cond delay="499"/>
                                          </p:stCondLst>
                                        </p:cTn>
                                        <p:tgtEl>
                                          <p:spTgt spid="166929"/>
                                        </p:tgtEl>
                                        <p:attrNameLst>
                                          <p:attrName>style.visibility</p:attrName>
                                        </p:attrNameLst>
                                      </p:cBhvr>
                                      <p:to>
                                        <p:strVal val="visible"/>
                                      </p:to>
                                    </p:set>
                                  </p:childTnLst>
                                  <p:subTnLst>
                                    <p:audio>
                                      <p:cMediaNode>
                                        <p:cTn display="0" masterRel="sameClick">
                                          <p:stCondLst>
                                            <p:cond evt="begin" delay="0">
                                              <p:tn val="30"/>
                                            </p:cond>
                                          </p:stCondLst>
                                          <p:endCondLst>
                                            <p:cond evt="onStopAudio" delay="0">
                                              <p:tgtEl>
                                                <p:sldTgt/>
                                              </p:tgtEl>
                                            </p:cond>
                                          </p:endCondLst>
                                        </p:cTn>
                                        <p:tgtEl>
                                          <p:sndTgt r:embed="rId2" name="Arrow"/>
                                        </p:tgtEl>
                                      </p:cMediaNode>
                                    </p:audio>
                                  </p:sub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499"/>
                                          </p:stCondLst>
                                        </p:cTn>
                                        <p:tgtEl>
                                          <p:spTgt spid="16693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grpId="0" nodeType="clickEffect">
                                  <p:stCondLst>
                                    <p:cond delay="0"/>
                                  </p:stCondLst>
                                  <p:childTnLst>
                                    <p:set>
                                      <p:cBhvr>
                                        <p:cTn id="38" dur="1" fill="hold">
                                          <p:stCondLst>
                                            <p:cond delay="0"/>
                                          </p:stCondLst>
                                        </p:cTn>
                                        <p:tgtEl>
                                          <p:spTgt spid="166934"/>
                                        </p:tgtEl>
                                        <p:attrNameLst>
                                          <p:attrName>style.visibility</p:attrName>
                                        </p:attrNameLst>
                                      </p:cBhvr>
                                      <p:to>
                                        <p:strVal val="visible"/>
                                      </p:to>
                                    </p:set>
                                    <p:animEffect transition="in" filter="box(in)">
                                      <p:cBhvr>
                                        <p:cTn id="39" dur="500"/>
                                        <p:tgtEl>
                                          <p:spTgt spid="166934"/>
                                        </p:tgtEl>
                                      </p:cBhvr>
                                    </p:animEffect>
                                  </p:childTnLst>
                                  <p:subTnLst>
                                    <p:audio>
                                      <p:cMediaNode>
                                        <p:cTn display="0" masterRel="sameClick">
                                          <p:stCondLst>
                                            <p:cond evt="begin" delay="0">
                                              <p:tn val="37"/>
                                            </p:cond>
                                          </p:stCondLst>
                                          <p:endCondLst>
                                            <p:cond evt="onStopAudio" delay="0">
                                              <p:tgtEl>
                                                <p:sldTgt/>
                                              </p:tgtEl>
                                            </p:cond>
                                          </p:endCondLst>
                                        </p:cTn>
                                        <p:tgtEl>
                                          <p:sndTgt r:embed="rId3"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8" grpId="0" animBg="1"/>
      <p:bldP spid="166919" grpId="0" animBg="1"/>
      <p:bldP spid="166922" grpId="0" autoUpdateAnimBg="0"/>
      <p:bldP spid="166923" grpId="0" autoUpdateAnimBg="0"/>
      <p:bldP spid="166928" grpId="0" animBg="1"/>
      <p:bldP spid="166929" grpId="0" animBg="1"/>
      <p:bldP spid="166931" grpId="0" autoUpdateAnimBg="0"/>
      <p:bldP spid="166932" grpId="0" autoUpdateAnimBg="0"/>
      <p:bldP spid="166934" grpId="0" autoUpdateAnimBg="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B2AB434C-DE57-E742-93E9-77C253FDE615}" type="slidenum">
              <a:rPr lang="en-US" smtClean="0">
                <a:latin typeface="Times New Roman" charset="0"/>
              </a:rPr>
              <a:pPr/>
              <a:t>128</a:t>
            </a:fld>
            <a:endParaRPr lang="en-US">
              <a:latin typeface="Times New Roman" charset="0"/>
            </a:endParaRPr>
          </a:p>
        </p:txBody>
      </p:sp>
      <p:sp>
        <p:nvSpPr>
          <p:cNvPr id="143363" name="Rectangle 2"/>
          <p:cNvSpPr>
            <a:spLocks noGrp="1" noChangeArrowheads="1"/>
          </p:cNvSpPr>
          <p:nvPr>
            <p:ph type="title"/>
          </p:nvPr>
        </p:nvSpPr>
        <p:spPr>
          <a:xfrm>
            <a:off x="685800" y="457200"/>
            <a:ext cx="7772400" cy="1143000"/>
          </a:xfrm>
        </p:spPr>
        <p:txBody>
          <a:bodyPr/>
          <a:lstStyle/>
          <a:p>
            <a:pPr eaLnBrk="1" hangingPunct="1"/>
            <a:r>
              <a:rPr lang="en-US"/>
              <a:t>Diffie-Hellman</a:t>
            </a:r>
          </a:p>
        </p:txBody>
      </p:sp>
      <p:sp>
        <p:nvSpPr>
          <p:cNvPr id="143364" name="Rectangle 3"/>
          <p:cNvSpPr>
            <a:spLocks noGrp="1" noChangeArrowheads="1"/>
          </p:cNvSpPr>
          <p:nvPr>
            <p:ph type="body" idx="1"/>
          </p:nvPr>
        </p:nvSpPr>
        <p:spPr>
          <a:xfrm>
            <a:off x="609600" y="1676400"/>
            <a:ext cx="7924800" cy="4267200"/>
          </a:xfrm>
        </p:spPr>
        <p:txBody>
          <a:bodyPr/>
          <a:lstStyle/>
          <a:p>
            <a:pPr eaLnBrk="1" hangingPunct="1">
              <a:lnSpc>
                <a:spcPct val="90000"/>
              </a:lnSpc>
              <a:spcAft>
                <a:spcPts val="600"/>
              </a:spcAft>
            </a:pPr>
            <a:r>
              <a:rPr lang="en-US" sz="2800" dirty="0"/>
              <a:t>How to prevent </a:t>
            </a:r>
            <a:r>
              <a:rPr lang="en-US" sz="2800" dirty="0" err="1"/>
              <a:t>MiM</a:t>
            </a:r>
            <a:r>
              <a:rPr lang="en-US" sz="2800" dirty="0"/>
              <a:t> attack?</a:t>
            </a:r>
          </a:p>
          <a:p>
            <a:pPr lvl="1" eaLnBrk="1" hangingPunct="1">
              <a:lnSpc>
                <a:spcPct val="90000"/>
              </a:lnSpc>
              <a:spcAft>
                <a:spcPts val="600"/>
              </a:spcAft>
            </a:pPr>
            <a:r>
              <a:rPr lang="en-US" sz="2400" dirty="0"/>
              <a:t>Encrypt DH exchange with symmetric key</a:t>
            </a:r>
          </a:p>
          <a:p>
            <a:pPr lvl="1" eaLnBrk="1" hangingPunct="1">
              <a:lnSpc>
                <a:spcPct val="90000"/>
              </a:lnSpc>
              <a:spcAft>
                <a:spcPts val="600"/>
              </a:spcAft>
            </a:pPr>
            <a:r>
              <a:rPr lang="en-US" sz="2400" dirty="0"/>
              <a:t>Encrypt DH exchange with public key</a:t>
            </a:r>
          </a:p>
          <a:p>
            <a:pPr lvl="1" eaLnBrk="1" hangingPunct="1">
              <a:lnSpc>
                <a:spcPct val="90000"/>
              </a:lnSpc>
              <a:spcAft>
                <a:spcPts val="600"/>
              </a:spcAft>
            </a:pPr>
            <a:r>
              <a:rPr lang="en-US" sz="2400" dirty="0"/>
              <a:t>Sign DH values with private key</a:t>
            </a:r>
          </a:p>
          <a:p>
            <a:pPr lvl="1" eaLnBrk="1" hangingPunct="1">
              <a:lnSpc>
                <a:spcPct val="90000"/>
              </a:lnSpc>
              <a:spcAft>
                <a:spcPts val="600"/>
              </a:spcAft>
            </a:pPr>
            <a:r>
              <a:rPr lang="en-US" sz="2400" dirty="0"/>
              <a:t>Other?</a:t>
            </a:r>
          </a:p>
          <a:p>
            <a:pPr eaLnBrk="1" hangingPunct="1">
              <a:lnSpc>
                <a:spcPct val="90000"/>
              </a:lnSpc>
              <a:spcAft>
                <a:spcPts val="600"/>
              </a:spcAft>
            </a:pPr>
            <a:r>
              <a:rPr lang="en-US" sz="2800" dirty="0"/>
              <a:t>At this point, DH may look pointless…</a:t>
            </a:r>
          </a:p>
          <a:p>
            <a:pPr lvl="1" eaLnBrk="1" hangingPunct="1">
              <a:lnSpc>
                <a:spcPct val="90000"/>
              </a:lnSpc>
              <a:spcAft>
                <a:spcPts val="600"/>
              </a:spcAft>
            </a:pPr>
            <a:r>
              <a:rPr lang="en-US" sz="2400" dirty="0"/>
              <a:t>…but it’s not (more on this later)</a:t>
            </a:r>
          </a:p>
          <a:p>
            <a:pPr eaLnBrk="1" hangingPunct="1">
              <a:lnSpc>
                <a:spcPct val="90000"/>
              </a:lnSpc>
              <a:spcAft>
                <a:spcPts val="600"/>
              </a:spcAft>
            </a:pPr>
            <a:r>
              <a:rPr lang="en-US" sz="2800" dirty="0"/>
              <a:t>In any case, you </a:t>
            </a:r>
            <a:r>
              <a:rPr lang="en-US" sz="2800" b="1" dirty="0">
                <a:solidFill>
                  <a:schemeClr val="hlink"/>
                </a:solidFill>
                <a:latin typeface="Times-Roman" charset="0"/>
              </a:rPr>
              <a:t>MUST</a:t>
            </a:r>
            <a:r>
              <a:rPr lang="en-US" sz="2800" dirty="0"/>
              <a:t> be aware of </a:t>
            </a:r>
            <a:r>
              <a:rPr lang="en-US" sz="2800" dirty="0" err="1"/>
              <a:t>MiM</a:t>
            </a:r>
            <a:r>
              <a:rPr lang="en-US" sz="2800" dirty="0"/>
              <a:t> attack on </a:t>
            </a:r>
            <a:r>
              <a:rPr lang="en-US" sz="2800" dirty="0" err="1"/>
              <a:t>Diffie</a:t>
            </a:r>
            <a:r>
              <a:rPr lang="en-US" sz="2800" dirty="0"/>
              <a:t>-Hellman</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D9D9AE13-AE46-2940-A1BA-E4776EE6879F}" type="slidenum">
              <a:rPr lang="en-US" smtClean="0">
                <a:latin typeface="Times New Roman" charset="0"/>
              </a:rPr>
              <a:pPr/>
              <a:t>129</a:t>
            </a:fld>
            <a:endParaRPr lang="en-US">
              <a:latin typeface="Times New Roman" charset="0"/>
            </a:endParaRPr>
          </a:p>
        </p:txBody>
      </p:sp>
      <p:sp>
        <p:nvSpPr>
          <p:cNvPr id="144387" name="Rectangle 2"/>
          <p:cNvSpPr>
            <a:spLocks noGrp="1" noChangeArrowheads="1"/>
          </p:cNvSpPr>
          <p:nvPr>
            <p:ph type="title"/>
          </p:nvPr>
        </p:nvSpPr>
        <p:spPr>
          <a:xfrm>
            <a:off x="685800" y="2133600"/>
            <a:ext cx="7772400" cy="1143000"/>
          </a:xfrm>
        </p:spPr>
        <p:txBody>
          <a:bodyPr/>
          <a:lstStyle/>
          <a:p>
            <a:pPr eaLnBrk="1" hangingPunct="1"/>
            <a:r>
              <a:rPr lang="en-US"/>
              <a:t>Elliptic Curve Cryptography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B6D6B409-6BF7-A84E-AD23-1AB661362563}" type="slidenum">
              <a:rPr lang="en-US" smtClean="0">
                <a:latin typeface="Times New Roman" charset="0"/>
              </a:rPr>
              <a:pPr/>
              <a:t>13</a:t>
            </a:fld>
            <a:endParaRPr lang="en-US">
              <a:latin typeface="Times New Roman" charset="0"/>
            </a:endParaRPr>
          </a:p>
        </p:txBody>
      </p:sp>
      <p:sp>
        <p:nvSpPr>
          <p:cNvPr id="25603" name="Rectangle 2"/>
          <p:cNvSpPr>
            <a:spLocks noGrp="1" noChangeArrowheads="1"/>
          </p:cNvSpPr>
          <p:nvPr>
            <p:ph type="title"/>
          </p:nvPr>
        </p:nvSpPr>
        <p:spPr>
          <a:xfrm>
            <a:off x="533400" y="609600"/>
            <a:ext cx="8153400" cy="1143000"/>
          </a:xfrm>
        </p:spPr>
        <p:txBody>
          <a:bodyPr/>
          <a:lstStyle/>
          <a:p>
            <a:pPr eaLnBrk="1" hangingPunct="1"/>
            <a:r>
              <a:rPr lang="en-US"/>
              <a:t>Cryptanalysis II: Be Clever</a:t>
            </a:r>
          </a:p>
        </p:txBody>
      </p:sp>
      <p:sp>
        <p:nvSpPr>
          <p:cNvPr id="25604" name="Rectangle 3"/>
          <p:cNvSpPr>
            <a:spLocks noGrp="1" noChangeArrowheads="1"/>
          </p:cNvSpPr>
          <p:nvPr>
            <p:ph type="body" idx="1"/>
          </p:nvPr>
        </p:nvSpPr>
        <p:spPr>
          <a:xfrm>
            <a:off x="685800" y="1828800"/>
            <a:ext cx="8153400" cy="4343400"/>
          </a:xfrm>
        </p:spPr>
        <p:txBody>
          <a:bodyPr/>
          <a:lstStyle/>
          <a:p>
            <a:pPr eaLnBrk="1" hangingPunct="1">
              <a:lnSpc>
                <a:spcPct val="90000"/>
              </a:lnSpc>
              <a:spcAft>
                <a:spcPts val="600"/>
              </a:spcAft>
            </a:pPr>
            <a:r>
              <a:rPr lang="en-US" sz="2800" dirty="0"/>
              <a:t>We know that a simple substitution is used</a:t>
            </a:r>
          </a:p>
          <a:p>
            <a:pPr eaLnBrk="1" hangingPunct="1">
              <a:lnSpc>
                <a:spcPct val="90000"/>
              </a:lnSpc>
              <a:spcAft>
                <a:spcPts val="600"/>
              </a:spcAft>
            </a:pPr>
            <a:r>
              <a:rPr lang="en-US" sz="2800" dirty="0"/>
              <a:t>But not necessarily a shift by </a:t>
            </a:r>
            <a:r>
              <a:rPr lang="en-US" dirty="0" err="1">
                <a:latin typeface="Times-Roman" charset="0"/>
              </a:rPr>
              <a:t>n</a:t>
            </a:r>
            <a:endParaRPr lang="en-US" sz="2800" dirty="0"/>
          </a:p>
          <a:p>
            <a:pPr eaLnBrk="1" hangingPunct="1">
              <a:lnSpc>
                <a:spcPct val="90000"/>
              </a:lnSpc>
              <a:spcAft>
                <a:spcPts val="600"/>
              </a:spcAft>
            </a:pPr>
            <a:r>
              <a:rPr lang="en-US" sz="2800" dirty="0"/>
              <a:t>Find the key given the </a:t>
            </a:r>
            <a:r>
              <a:rPr lang="en-US" sz="2800" dirty="0" err="1"/>
              <a:t>ciphertext</a:t>
            </a:r>
            <a:r>
              <a:rPr lang="en-US" sz="2800" dirty="0"/>
              <a:t>: </a:t>
            </a:r>
          </a:p>
          <a:p>
            <a:pPr eaLnBrk="1" hangingPunct="1">
              <a:lnSpc>
                <a:spcPct val="90000"/>
              </a:lnSpc>
              <a:buFont typeface="Wingdings" charset="2"/>
              <a:buNone/>
            </a:pPr>
            <a:endParaRPr lang="en-US" sz="1100" dirty="0"/>
          </a:p>
          <a:p>
            <a:pPr eaLnBrk="1" hangingPunct="1">
              <a:lnSpc>
                <a:spcPct val="90000"/>
              </a:lnSpc>
              <a:buFont typeface="Wingdings" charset="2"/>
              <a:buNone/>
            </a:pPr>
            <a:r>
              <a:rPr lang="en-US" sz="1800" dirty="0">
                <a:solidFill>
                  <a:srgbClr val="FF0000"/>
                </a:solidFill>
              </a:rPr>
              <a:t>PBFPVYFBQXZTYFPBFEQJHDXXQVAPTPQJKTOYQWIPBVWLXTOXBTFXQWAXBVCXQWAXFQJVWLEQNTOZQGGQLFXQWAKVWLXQWAEBIPBFXFQVXGTVJVWLBTPQWAEBFPBFHCVLXBQUFEVWLXGDPEQVPQGVPPBFTIXPFHXZHVFAGFOTHFEFBQUFTDHZBQPOTHXTYFTODXQHFTDPTOGHFQPBQWAQJJTODXQHFOQPWTBDHHIXQVAPBFZQHCFWPFHPBFIPBQWKFABVYYDZBOTHPBQPQJTQOTOGHFQAPBFEQJHDXXQVAVXEBQPEFZBVFOJIWFFACFCCFHQWAUVWFLQHGFXVAFXQHFUFHILTTAVWAFFAWTEVOITDHFHFQAITIXPFHXAFQHEFZQWGFLVWPTOFFA</a:t>
            </a:r>
            <a:endParaRPr lang="en-US" sz="2000"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D37BC141-B6FD-C04A-9F51-B7F45430DFD6}" type="slidenum">
              <a:rPr lang="en-US" smtClean="0">
                <a:latin typeface="Times New Roman" charset="0"/>
              </a:rPr>
              <a:pPr/>
              <a:t>130</a:t>
            </a:fld>
            <a:endParaRPr lang="en-US">
              <a:latin typeface="Times New Roman" charset="0"/>
            </a:endParaRPr>
          </a:p>
        </p:txBody>
      </p:sp>
      <p:sp>
        <p:nvSpPr>
          <p:cNvPr id="145411" name="Rectangle 2"/>
          <p:cNvSpPr>
            <a:spLocks noGrp="1" noChangeArrowheads="1"/>
          </p:cNvSpPr>
          <p:nvPr>
            <p:ph type="title"/>
          </p:nvPr>
        </p:nvSpPr>
        <p:spPr/>
        <p:txBody>
          <a:bodyPr/>
          <a:lstStyle/>
          <a:p>
            <a:pPr eaLnBrk="1" hangingPunct="1"/>
            <a:r>
              <a:rPr lang="en-US"/>
              <a:t>Elliptic Curve Crypto (ECC)</a:t>
            </a:r>
          </a:p>
        </p:txBody>
      </p:sp>
      <p:sp>
        <p:nvSpPr>
          <p:cNvPr id="145412" name="Rectangle 3"/>
          <p:cNvSpPr>
            <a:spLocks noGrp="1" noChangeArrowheads="1"/>
          </p:cNvSpPr>
          <p:nvPr>
            <p:ph type="body" idx="1"/>
          </p:nvPr>
        </p:nvSpPr>
        <p:spPr/>
        <p:txBody>
          <a:bodyPr/>
          <a:lstStyle/>
          <a:p>
            <a:pPr eaLnBrk="1" hangingPunct="1"/>
            <a:r>
              <a:rPr lang="en-US" dirty="0"/>
              <a:t>“Elliptic curve” is </a:t>
            </a:r>
            <a:r>
              <a:rPr lang="en-US" b="1" dirty="0">
                <a:solidFill>
                  <a:schemeClr val="hlink"/>
                </a:solidFill>
              </a:rPr>
              <a:t>not</a:t>
            </a:r>
            <a:r>
              <a:rPr lang="en-US" dirty="0"/>
              <a:t> a cryptosystem</a:t>
            </a:r>
          </a:p>
          <a:p>
            <a:pPr eaLnBrk="1" hangingPunct="1"/>
            <a:r>
              <a:rPr lang="en-US" dirty="0"/>
              <a:t>Elliptic curves are a different way to do the math in public key system</a:t>
            </a:r>
          </a:p>
          <a:p>
            <a:pPr eaLnBrk="1" hangingPunct="1"/>
            <a:r>
              <a:rPr lang="en-US" dirty="0"/>
              <a:t>Elliptic curve versions DH, RSA, etc.</a:t>
            </a:r>
          </a:p>
          <a:p>
            <a:pPr eaLnBrk="1" hangingPunct="1"/>
            <a:r>
              <a:rPr lang="en-US" dirty="0"/>
              <a:t>Elliptic curves may be more efficient</a:t>
            </a:r>
          </a:p>
          <a:p>
            <a:pPr lvl="1" eaLnBrk="1" hangingPunct="1"/>
            <a:r>
              <a:rPr lang="en-US" dirty="0"/>
              <a:t>Fewer bits needed for same security</a:t>
            </a:r>
          </a:p>
          <a:p>
            <a:pPr lvl="1" eaLnBrk="1" hangingPunct="1"/>
            <a:r>
              <a:rPr lang="en-US" dirty="0"/>
              <a:t>But the operations are more complex</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0266BA29-EC6F-DC47-8A01-6D839567EE4A}" type="slidenum">
              <a:rPr lang="en-US" smtClean="0">
                <a:latin typeface="Times New Roman" charset="0"/>
              </a:rPr>
              <a:pPr/>
              <a:t>131</a:t>
            </a:fld>
            <a:endParaRPr lang="en-US">
              <a:latin typeface="Times New Roman" charset="0"/>
            </a:endParaRPr>
          </a:p>
        </p:txBody>
      </p:sp>
      <p:sp>
        <p:nvSpPr>
          <p:cNvPr id="146435" name="Rectangle 2"/>
          <p:cNvSpPr>
            <a:spLocks noGrp="1" noChangeArrowheads="1"/>
          </p:cNvSpPr>
          <p:nvPr>
            <p:ph type="title"/>
          </p:nvPr>
        </p:nvSpPr>
        <p:spPr/>
        <p:txBody>
          <a:bodyPr/>
          <a:lstStyle/>
          <a:p>
            <a:pPr eaLnBrk="1" hangingPunct="1"/>
            <a:r>
              <a:rPr lang="en-US"/>
              <a:t>What is an Elliptic Curve?</a:t>
            </a:r>
          </a:p>
        </p:txBody>
      </p:sp>
      <p:sp>
        <p:nvSpPr>
          <p:cNvPr id="146436" name="Rectangle 3"/>
          <p:cNvSpPr>
            <a:spLocks noGrp="1" noChangeArrowheads="1"/>
          </p:cNvSpPr>
          <p:nvPr>
            <p:ph type="body" idx="1"/>
          </p:nvPr>
        </p:nvSpPr>
        <p:spPr>
          <a:xfrm>
            <a:off x="685800" y="1828800"/>
            <a:ext cx="7391400" cy="4038600"/>
          </a:xfrm>
        </p:spPr>
        <p:txBody>
          <a:bodyPr/>
          <a:lstStyle/>
          <a:p>
            <a:pPr eaLnBrk="1" hangingPunct="1"/>
            <a:r>
              <a:rPr lang="en-US"/>
              <a:t>An elliptic curve E is the graph of an equation of the form</a:t>
            </a:r>
          </a:p>
          <a:p>
            <a:pPr eaLnBrk="1" hangingPunct="1">
              <a:buFont typeface="Wingdings" charset="2"/>
              <a:buNone/>
            </a:pPr>
            <a:r>
              <a:rPr lang="en-US"/>
              <a:t>		</a:t>
            </a:r>
            <a:r>
              <a:rPr lang="en-US">
                <a:latin typeface="Courier" charset="0"/>
              </a:rPr>
              <a:t>y</a:t>
            </a:r>
            <a:r>
              <a:rPr lang="en-US" baseline="30000">
                <a:latin typeface="Courier" charset="0"/>
              </a:rPr>
              <a:t>2</a:t>
            </a:r>
            <a:r>
              <a:rPr lang="en-US">
                <a:latin typeface="Courier" charset="0"/>
              </a:rPr>
              <a:t> = x</a:t>
            </a:r>
            <a:r>
              <a:rPr lang="en-US" baseline="30000">
                <a:latin typeface="Courier" charset="0"/>
              </a:rPr>
              <a:t>3</a:t>
            </a:r>
            <a:r>
              <a:rPr lang="en-US">
                <a:latin typeface="Courier" charset="0"/>
              </a:rPr>
              <a:t> + ax + b</a:t>
            </a:r>
            <a:endParaRPr lang="en-US"/>
          </a:p>
          <a:p>
            <a:pPr eaLnBrk="1" hangingPunct="1"/>
            <a:r>
              <a:rPr lang="en-US"/>
              <a:t>Also includes a “point at infinity”</a:t>
            </a:r>
          </a:p>
          <a:p>
            <a:pPr eaLnBrk="1" hangingPunct="1"/>
            <a:r>
              <a:rPr lang="en-US"/>
              <a:t>What do elliptic curves look like?</a:t>
            </a:r>
          </a:p>
          <a:p>
            <a:pPr eaLnBrk="1" hangingPunct="1"/>
            <a:r>
              <a:rPr lang="en-US"/>
              <a:t>See the next slide!</a:t>
            </a:r>
            <a:endParaRPr lang="en-US" sz="280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57E77E64-D907-F249-B502-6BDA69F2FED6}" type="slidenum">
              <a:rPr lang="en-US" smtClean="0">
                <a:latin typeface="Times New Roman" charset="0"/>
              </a:rPr>
              <a:pPr/>
              <a:t>132</a:t>
            </a:fld>
            <a:endParaRPr lang="en-US">
              <a:latin typeface="Times New Roman" charset="0"/>
            </a:endParaRPr>
          </a:p>
        </p:txBody>
      </p:sp>
      <p:pic>
        <p:nvPicPr>
          <p:cNvPr id="147459" name="Picture 45" descr="eccPlot.tif                                                    000675D6Macintosh HD                   BC93A1CC:"/>
          <p:cNvPicPr>
            <a:picLocks noChangeAspect="1" noChangeArrowheads="1"/>
          </p:cNvPicPr>
          <p:nvPr/>
        </p:nvPicPr>
        <p:blipFill>
          <a:blip r:embed="rId2"/>
          <a:srcRect/>
          <a:stretch>
            <a:fillRect/>
          </a:stretch>
        </p:blipFill>
        <p:spPr bwMode="auto">
          <a:xfrm>
            <a:off x="228600" y="2743200"/>
            <a:ext cx="2895600" cy="2533650"/>
          </a:xfrm>
          <a:prstGeom prst="rect">
            <a:avLst/>
          </a:prstGeom>
          <a:noFill/>
          <a:ln w="9525">
            <a:noFill/>
            <a:miter lim="800000"/>
            <a:headEnd/>
            <a:tailEnd/>
          </a:ln>
        </p:spPr>
      </p:pic>
      <p:sp>
        <p:nvSpPr>
          <p:cNvPr id="147460" name="Rectangle 2"/>
          <p:cNvSpPr>
            <a:spLocks noGrp="1" noChangeArrowheads="1"/>
          </p:cNvSpPr>
          <p:nvPr>
            <p:ph type="title"/>
          </p:nvPr>
        </p:nvSpPr>
        <p:spPr/>
        <p:txBody>
          <a:bodyPr/>
          <a:lstStyle/>
          <a:p>
            <a:pPr eaLnBrk="1" hangingPunct="1"/>
            <a:r>
              <a:rPr lang="en-US"/>
              <a:t>Elliptic Curve Picture</a:t>
            </a:r>
          </a:p>
        </p:txBody>
      </p:sp>
      <p:sp>
        <p:nvSpPr>
          <p:cNvPr id="147461" name="Rectangle 5"/>
          <p:cNvSpPr>
            <a:spLocks noGrp="1" noChangeArrowheads="1"/>
          </p:cNvSpPr>
          <p:nvPr>
            <p:ph type="body" idx="1"/>
          </p:nvPr>
        </p:nvSpPr>
        <p:spPr>
          <a:xfrm>
            <a:off x="3810000" y="2133600"/>
            <a:ext cx="5029200" cy="3581400"/>
          </a:xfrm>
          <a:noFill/>
        </p:spPr>
        <p:txBody>
          <a:bodyPr/>
          <a:lstStyle/>
          <a:p>
            <a:pPr eaLnBrk="1" hangingPunct="1">
              <a:lnSpc>
                <a:spcPct val="90000"/>
              </a:lnSpc>
            </a:pPr>
            <a:r>
              <a:rPr lang="en-US" sz="2800"/>
              <a:t>Consider elliptic curve</a:t>
            </a:r>
          </a:p>
          <a:p>
            <a:pPr lvl="1" eaLnBrk="1" hangingPunct="1">
              <a:lnSpc>
                <a:spcPct val="90000"/>
              </a:lnSpc>
              <a:buFontTx/>
              <a:buNone/>
            </a:pPr>
            <a:r>
              <a:rPr lang="en-US" sz="2400"/>
              <a:t>	</a:t>
            </a:r>
            <a:r>
              <a:rPr lang="en-US" sz="2400">
                <a:latin typeface="Courier" charset="0"/>
              </a:rPr>
              <a:t>E:</a:t>
            </a:r>
            <a:r>
              <a:rPr lang="en-US" sz="2400"/>
              <a:t>  </a:t>
            </a:r>
            <a:r>
              <a:rPr lang="en-US" sz="2400">
                <a:latin typeface="Courier" charset="0"/>
              </a:rPr>
              <a:t>y</a:t>
            </a:r>
            <a:r>
              <a:rPr lang="en-US" sz="2400" baseline="30000">
                <a:latin typeface="Courier" charset="0"/>
              </a:rPr>
              <a:t>2</a:t>
            </a:r>
            <a:r>
              <a:rPr lang="en-US" sz="2400">
                <a:latin typeface="Courier" charset="0"/>
              </a:rPr>
              <a:t> = x</a:t>
            </a:r>
            <a:r>
              <a:rPr lang="en-US" sz="2400" baseline="30000">
                <a:latin typeface="Courier" charset="0"/>
              </a:rPr>
              <a:t>3</a:t>
            </a:r>
            <a:r>
              <a:rPr lang="en-US" sz="2400">
                <a:latin typeface="Courier" charset="0"/>
              </a:rPr>
              <a:t> - x + 1</a:t>
            </a:r>
          </a:p>
          <a:p>
            <a:pPr eaLnBrk="1" hangingPunct="1">
              <a:lnSpc>
                <a:spcPct val="90000"/>
              </a:lnSpc>
            </a:pPr>
            <a:r>
              <a:rPr lang="en-US" sz="2800"/>
              <a:t>If </a:t>
            </a:r>
            <a:r>
              <a:rPr lang="en-US" sz="2800">
                <a:latin typeface="Courier" charset="0"/>
              </a:rPr>
              <a:t>P</a:t>
            </a:r>
            <a:r>
              <a:rPr lang="en-US" sz="2800" baseline="-25000">
                <a:latin typeface="Courier" charset="0"/>
              </a:rPr>
              <a:t>1</a:t>
            </a:r>
            <a:r>
              <a:rPr lang="en-US" sz="2800"/>
              <a:t> and </a:t>
            </a:r>
            <a:r>
              <a:rPr lang="en-US" sz="2800">
                <a:latin typeface="Courier" charset="0"/>
              </a:rPr>
              <a:t>P</a:t>
            </a:r>
            <a:r>
              <a:rPr lang="en-US" sz="2800" baseline="-25000">
                <a:latin typeface="Courier" charset="0"/>
              </a:rPr>
              <a:t>2</a:t>
            </a:r>
            <a:r>
              <a:rPr lang="en-US" sz="2800"/>
              <a:t> are on </a:t>
            </a:r>
            <a:r>
              <a:rPr lang="en-US" sz="2800">
                <a:latin typeface="Courier" charset="0"/>
              </a:rPr>
              <a:t>E</a:t>
            </a:r>
            <a:r>
              <a:rPr lang="en-US" sz="2800"/>
              <a:t>, we can define </a:t>
            </a:r>
          </a:p>
          <a:p>
            <a:pPr eaLnBrk="1" hangingPunct="1">
              <a:lnSpc>
                <a:spcPct val="90000"/>
              </a:lnSpc>
              <a:buFont typeface="Wingdings" charset="2"/>
              <a:buNone/>
            </a:pPr>
            <a:r>
              <a:rPr lang="en-US" sz="2800">
                <a:latin typeface="Courier" charset="0"/>
              </a:rPr>
              <a:t>		P</a:t>
            </a:r>
            <a:r>
              <a:rPr lang="en-US" sz="2800" baseline="-25000">
                <a:latin typeface="Courier" charset="0"/>
              </a:rPr>
              <a:t>3</a:t>
            </a:r>
            <a:r>
              <a:rPr lang="en-US" sz="2800">
                <a:latin typeface="Courier" charset="0"/>
              </a:rPr>
              <a:t> = P</a:t>
            </a:r>
            <a:r>
              <a:rPr lang="en-US" sz="2800" baseline="-25000">
                <a:latin typeface="Courier" charset="0"/>
              </a:rPr>
              <a:t>1</a:t>
            </a:r>
            <a:r>
              <a:rPr lang="en-US" sz="2800">
                <a:latin typeface="Courier" charset="0"/>
              </a:rPr>
              <a:t> + P</a:t>
            </a:r>
            <a:r>
              <a:rPr lang="en-US" sz="2800" baseline="-25000">
                <a:latin typeface="Courier" charset="0"/>
              </a:rPr>
              <a:t>2</a:t>
            </a:r>
            <a:r>
              <a:rPr lang="en-US" sz="2800"/>
              <a:t> </a:t>
            </a:r>
          </a:p>
          <a:p>
            <a:pPr eaLnBrk="1" hangingPunct="1">
              <a:lnSpc>
                <a:spcPct val="90000"/>
              </a:lnSpc>
              <a:buFont typeface="Wingdings" charset="2"/>
              <a:buNone/>
            </a:pPr>
            <a:r>
              <a:rPr lang="en-US" sz="2800"/>
              <a:t>	as shown in picture</a:t>
            </a:r>
          </a:p>
          <a:p>
            <a:pPr eaLnBrk="1" hangingPunct="1">
              <a:lnSpc>
                <a:spcPct val="90000"/>
              </a:lnSpc>
            </a:pPr>
            <a:r>
              <a:rPr lang="en-US" sz="2800"/>
              <a:t>Addition is all we need</a:t>
            </a:r>
          </a:p>
        </p:txBody>
      </p:sp>
      <p:sp>
        <p:nvSpPr>
          <p:cNvPr id="182303" name="Line 31"/>
          <p:cNvSpPr>
            <a:spLocks noChangeShapeType="1"/>
          </p:cNvSpPr>
          <p:nvPr/>
        </p:nvSpPr>
        <p:spPr bwMode="auto">
          <a:xfrm flipV="1">
            <a:off x="228600" y="3276600"/>
            <a:ext cx="2971800" cy="4572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82306" name="Oval 34"/>
          <p:cNvSpPr>
            <a:spLocks noChangeArrowheads="1"/>
          </p:cNvSpPr>
          <p:nvPr/>
        </p:nvSpPr>
        <p:spPr bwMode="auto">
          <a:xfrm>
            <a:off x="319088" y="3673475"/>
            <a:ext cx="109537" cy="109538"/>
          </a:xfrm>
          <a:prstGeom prst="ellipse">
            <a:avLst/>
          </a:prstGeom>
          <a:solidFill>
            <a:schemeClr val="tx2"/>
          </a:solidFill>
          <a:ln w="9525">
            <a:solidFill>
              <a:schemeClr val="tx1"/>
            </a:solidFill>
            <a:round/>
            <a:headEnd/>
            <a:tailEnd/>
          </a:ln>
        </p:spPr>
        <p:txBody>
          <a:bodyPr wrap="none" anchor="ctr">
            <a:prstTxWarp prst="textNoShape">
              <a:avLst/>
            </a:prstTxWarp>
          </a:bodyPr>
          <a:lstStyle/>
          <a:p>
            <a:endParaRPr lang="en-US"/>
          </a:p>
        </p:txBody>
      </p:sp>
      <p:sp>
        <p:nvSpPr>
          <p:cNvPr id="182307" name="Oval 35"/>
          <p:cNvSpPr>
            <a:spLocks noChangeArrowheads="1"/>
          </p:cNvSpPr>
          <p:nvPr/>
        </p:nvSpPr>
        <p:spPr bwMode="auto">
          <a:xfrm>
            <a:off x="1598613" y="3471863"/>
            <a:ext cx="109537" cy="109537"/>
          </a:xfrm>
          <a:prstGeom prst="ellipse">
            <a:avLst/>
          </a:prstGeom>
          <a:solidFill>
            <a:schemeClr val="tx2"/>
          </a:solidFill>
          <a:ln w="9525">
            <a:solidFill>
              <a:schemeClr val="tx1"/>
            </a:solidFill>
            <a:round/>
            <a:headEnd/>
            <a:tailEnd/>
          </a:ln>
        </p:spPr>
        <p:txBody>
          <a:bodyPr wrap="none" anchor="ctr">
            <a:prstTxWarp prst="textNoShape">
              <a:avLst/>
            </a:prstTxWarp>
          </a:bodyPr>
          <a:lstStyle/>
          <a:p>
            <a:endParaRPr lang="en-US"/>
          </a:p>
        </p:txBody>
      </p:sp>
      <p:sp>
        <p:nvSpPr>
          <p:cNvPr id="182308" name="Oval 36"/>
          <p:cNvSpPr>
            <a:spLocks noChangeArrowheads="1"/>
          </p:cNvSpPr>
          <p:nvPr/>
        </p:nvSpPr>
        <p:spPr bwMode="auto">
          <a:xfrm>
            <a:off x="2405063" y="3352800"/>
            <a:ext cx="109537" cy="109538"/>
          </a:xfrm>
          <a:prstGeom prst="ellipse">
            <a:avLst/>
          </a:prstGeom>
          <a:solidFill>
            <a:schemeClr val="tx2"/>
          </a:solidFill>
          <a:ln w="9525">
            <a:solidFill>
              <a:schemeClr val="tx1"/>
            </a:solidFill>
            <a:round/>
            <a:headEnd/>
            <a:tailEnd/>
          </a:ln>
        </p:spPr>
        <p:txBody>
          <a:bodyPr wrap="none" anchor="ctr">
            <a:prstTxWarp prst="textNoShape">
              <a:avLst/>
            </a:prstTxWarp>
          </a:bodyPr>
          <a:lstStyle/>
          <a:p>
            <a:endParaRPr lang="en-US"/>
          </a:p>
        </p:txBody>
      </p:sp>
      <p:sp>
        <p:nvSpPr>
          <p:cNvPr id="182309" name="Line 37"/>
          <p:cNvSpPr>
            <a:spLocks noChangeShapeType="1"/>
          </p:cNvSpPr>
          <p:nvPr/>
        </p:nvSpPr>
        <p:spPr bwMode="auto">
          <a:xfrm>
            <a:off x="2457450" y="2362200"/>
            <a:ext cx="0" cy="3200400"/>
          </a:xfrm>
          <a:prstGeom prst="line">
            <a:avLst/>
          </a:prstGeom>
          <a:noFill/>
          <a:ln w="9525">
            <a:solidFill>
              <a:schemeClr val="tx1"/>
            </a:solidFill>
            <a:prstDash val="dash"/>
            <a:round/>
            <a:headEnd/>
            <a:tailEnd/>
          </a:ln>
        </p:spPr>
        <p:txBody>
          <a:bodyPr wrap="none" anchor="ctr">
            <a:prstTxWarp prst="textNoShape">
              <a:avLst/>
            </a:prstTxWarp>
          </a:bodyPr>
          <a:lstStyle/>
          <a:p>
            <a:endParaRPr lang="en-US"/>
          </a:p>
        </p:txBody>
      </p:sp>
      <p:sp>
        <p:nvSpPr>
          <p:cNvPr id="182310" name="Oval 38"/>
          <p:cNvSpPr>
            <a:spLocks noChangeArrowheads="1"/>
          </p:cNvSpPr>
          <p:nvPr/>
        </p:nvSpPr>
        <p:spPr bwMode="auto">
          <a:xfrm>
            <a:off x="2405063" y="4572000"/>
            <a:ext cx="109537" cy="109538"/>
          </a:xfrm>
          <a:prstGeom prst="ellipse">
            <a:avLst/>
          </a:prstGeom>
          <a:solidFill>
            <a:schemeClr val="tx2"/>
          </a:solidFill>
          <a:ln w="9525">
            <a:solidFill>
              <a:schemeClr val="tx1"/>
            </a:solidFill>
            <a:round/>
            <a:headEnd/>
            <a:tailEnd/>
          </a:ln>
        </p:spPr>
        <p:txBody>
          <a:bodyPr wrap="none" anchor="ctr">
            <a:prstTxWarp prst="textNoShape">
              <a:avLst/>
            </a:prstTxWarp>
          </a:bodyPr>
          <a:lstStyle/>
          <a:p>
            <a:endParaRPr lang="en-US"/>
          </a:p>
        </p:txBody>
      </p:sp>
      <p:sp>
        <p:nvSpPr>
          <p:cNvPr id="182313" name="Rectangle 41"/>
          <p:cNvSpPr>
            <a:spLocks noChangeArrowheads="1"/>
          </p:cNvSpPr>
          <p:nvPr/>
        </p:nvSpPr>
        <p:spPr bwMode="auto">
          <a:xfrm>
            <a:off x="0" y="3276600"/>
            <a:ext cx="434975" cy="396875"/>
          </a:xfrm>
          <a:prstGeom prst="rect">
            <a:avLst/>
          </a:prstGeom>
          <a:noFill/>
          <a:ln w="9525">
            <a:noFill/>
            <a:miter lim="800000"/>
            <a:headEnd/>
            <a:tailEnd/>
          </a:ln>
        </p:spPr>
        <p:txBody>
          <a:bodyPr wrap="none">
            <a:prstTxWarp prst="textNoShape">
              <a:avLst/>
            </a:prstTxWarp>
            <a:spAutoFit/>
          </a:bodyPr>
          <a:lstStyle/>
          <a:p>
            <a:r>
              <a:rPr lang="en-US" sz="2000">
                <a:latin typeface="Courier" charset="0"/>
              </a:rPr>
              <a:t>P</a:t>
            </a:r>
            <a:r>
              <a:rPr lang="en-US" sz="2000" baseline="-25000">
                <a:latin typeface="Courier" charset="0"/>
              </a:rPr>
              <a:t>1</a:t>
            </a:r>
          </a:p>
        </p:txBody>
      </p:sp>
      <p:sp>
        <p:nvSpPr>
          <p:cNvPr id="182314" name="Rectangle 42"/>
          <p:cNvSpPr>
            <a:spLocks noChangeArrowheads="1"/>
          </p:cNvSpPr>
          <p:nvPr/>
        </p:nvSpPr>
        <p:spPr bwMode="auto">
          <a:xfrm>
            <a:off x="1524000" y="3048000"/>
            <a:ext cx="434975" cy="396875"/>
          </a:xfrm>
          <a:prstGeom prst="rect">
            <a:avLst/>
          </a:prstGeom>
          <a:noFill/>
          <a:ln w="9525">
            <a:noFill/>
            <a:miter lim="800000"/>
            <a:headEnd/>
            <a:tailEnd/>
          </a:ln>
        </p:spPr>
        <p:txBody>
          <a:bodyPr wrap="none">
            <a:prstTxWarp prst="textNoShape">
              <a:avLst/>
            </a:prstTxWarp>
            <a:spAutoFit/>
          </a:bodyPr>
          <a:lstStyle/>
          <a:p>
            <a:r>
              <a:rPr lang="en-US" sz="2000">
                <a:latin typeface="Courier" charset="0"/>
              </a:rPr>
              <a:t>P</a:t>
            </a:r>
            <a:r>
              <a:rPr lang="en-US" sz="2000" baseline="-25000">
                <a:latin typeface="Courier" charset="0"/>
              </a:rPr>
              <a:t>2</a:t>
            </a:r>
          </a:p>
        </p:txBody>
      </p:sp>
      <p:sp>
        <p:nvSpPr>
          <p:cNvPr id="182315" name="Rectangle 43"/>
          <p:cNvSpPr>
            <a:spLocks noChangeArrowheads="1"/>
          </p:cNvSpPr>
          <p:nvPr/>
        </p:nvSpPr>
        <p:spPr bwMode="auto">
          <a:xfrm>
            <a:off x="2438400" y="4267200"/>
            <a:ext cx="434975" cy="396875"/>
          </a:xfrm>
          <a:prstGeom prst="rect">
            <a:avLst/>
          </a:prstGeom>
          <a:noFill/>
          <a:ln w="9525">
            <a:noFill/>
            <a:miter lim="800000"/>
            <a:headEnd/>
            <a:tailEnd/>
          </a:ln>
        </p:spPr>
        <p:txBody>
          <a:bodyPr wrap="none">
            <a:prstTxWarp prst="textNoShape">
              <a:avLst/>
            </a:prstTxWarp>
            <a:spAutoFit/>
          </a:bodyPr>
          <a:lstStyle/>
          <a:p>
            <a:r>
              <a:rPr lang="en-US" sz="2000">
                <a:latin typeface="Courier" charset="0"/>
              </a:rPr>
              <a:t>P</a:t>
            </a:r>
            <a:r>
              <a:rPr lang="en-US" sz="2000" baseline="-25000">
                <a:latin typeface="Courier" charset="0"/>
              </a:rPr>
              <a:t>3</a:t>
            </a:r>
          </a:p>
        </p:txBody>
      </p:sp>
      <p:sp>
        <p:nvSpPr>
          <p:cNvPr id="147471" name="Line 46"/>
          <p:cNvSpPr>
            <a:spLocks noChangeShapeType="1"/>
          </p:cNvSpPr>
          <p:nvPr/>
        </p:nvSpPr>
        <p:spPr bwMode="auto">
          <a:xfrm flipV="1">
            <a:off x="76200" y="3984625"/>
            <a:ext cx="3352800" cy="4445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47472" name="Line 48"/>
          <p:cNvSpPr>
            <a:spLocks noChangeShapeType="1"/>
          </p:cNvSpPr>
          <p:nvPr/>
        </p:nvSpPr>
        <p:spPr bwMode="auto">
          <a:xfrm>
            <a:off x="914400" y="2362200"/>
            <a:ext cx="0" cy="32004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47473" name="Rectangle 50"/>
          <p:cNvSpPr>
            <a:spLocks noChangeArrowheads="1"/>
          </p:cNvSpPr>
          <p:nvPr/>
        </p:nvSpPr>
        <p:spPr bwMode="auto">
          <a:xfrm>
            <a:off x="3397250" y="3746500"/>
            <a:ext cx="336550" cy="396875"/>
          </a:xfrm>
          <a:prstGeom prst="rect">
            <a:avLst/>
          </a:prstGeom>
          <a:noFill/>
          <a:ln w="9525">
            <a:noFill/>
            <a:miter lim="800000"/>
            <a:headEnd/>
            <a:tailEnd/>
          </a:ln>
        </p:spPr>
        <p:txBody>
          <a:bodyPr wrap="none">
            <a:prstTxWarp prst="textNoShape">
              <a:avLst/>
            </a:prstTxWarp>
            <a:spAutoFit/>
          </a:bodyPr>
          <a:lstStyle/>
          <a:p>
            <a:r>
              <a:rPr lang="en-US" sz="2000">
                <a:latin typeface="Courier" charset="0"/>
              </a:rPr>
              <a:t>x</a:t>
            </a:r>
            <a:endParaRPr lang="en-US" sz="2000" baseline="-25000">
              <a:latin typeface="Courier" charset="0"/>
            </a:endParaRPr>
          </a:p>
        </p:txBody>
      </p:sp>
      <p:sp>
        <p:nvSpPr>
          <p:cNvPr id="147474" name="Rectangle 51"/>
          <p:cNvSpPr>
            <a:spLocks noChangeArrowheads="1"/>
          </p:cNvSpPr>
          <p:nvPr/>
        </p:nvSpPr>
        <p:spPr bwMode="auto">
          <a:xfrm>
            <a:off x="762000" y="1981200"/>
            <a:ext cx="336550" cy="396875"/>
          </a:xfrm>
          <a:prstGeom prst="rect">
            <a:avLst/>
          </a:prstGeom>
          <a:noFill/>
          <a:ln w="9525">
            <a:noFill/>
            <a:miter lim="800000"/>
            <a:headEnd/>
            <a:tailEnd/>
          </a:ln>
        </p:spPr>
        <p:txBody>
          <a:bodyPr wrap="none">
            <a:prstTxWarp prst="textNoShape">
              <a:avLst/>
            </a:prstTxWarp>
            <a:spAutoFit/>
          </a:bodyPr>
          <a:lstStyle/>
          <a:p>
            <a:r>
              <a:rPr lang="en-US" sz="2000">
                <a:latin typeface="Courier" charset="0"/>
              </a:rPr>
              <a:t>y</a:t>
            </a:r>
            <a:endParaRPr lang="en-US" sz="2000" baseline="-25000">
              <a:latin typeface="Courier"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2306"/>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823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182307"/>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499"/>
                                          </p:stCondLst>
                                        </p:cTn>
                                        <p:tgtEl>
                                          <p:spTgt spid="1823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82303"/>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499"/>
                                          </p:stCondLst>
                                        </p:cTn>
                                        <p:tgtEl>
                                          <p:spTgt spid="18230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182309"/>
                                        </p:tgtEl>
                                        <p:attrNameLst>
                                          <p:attrName>style.visibility</p:attrName>
                                        </p:attrNameLst>
                                      </p:cBhvr>
                                      <p:to>
                                        <p:strVal val="visible"/>
                                      </p:to>
                                    </p:se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499"/>
                                          </p:stCondLst>
                                        </p:cTn>
                                        <p:tgtEl>
                                          <p:spTgt spid="182310"/>
                                        </p:tgtEl>
                                        <p:attrNameLst>
                                          <p:attrName>style.visibility</p:attrName>
                                        </p:attrNameLst>
                                      </p:cBhvr>
                                      <p:to>
                                        <p:strVal val="visible"/>
                                      </p:to>
                                    </p:set>
                                  </p:childTnLst>
                                </p:cTn>
                              </p:par>
                            </p:childTnLst>
                          </p:cTn>
                        </p:par>
                        <p:par>
                          <p:cTn id="31" fill="hold">
                            <p:stCondLst>
                              <p:cond delay="1000"/>
                            </p:stCondLst>
                            <p:childTnLst>
                              <p:par>
                                <p:cTn id="32" presetID="1" presetClass="entr" presetSubtype="0" fill="hold" grpId="0" nodeType="afterEffect">
                                  <p:stCondLst>
                                    <p:cond delay="0"/>
                                  </p:stCondLst>
                                  <p:childTnLst>
                                    <p:set>
                                      <p:cBhvr>
                                        <p:cTn id="33" dur="1" fill="hold">
                                          <p:stCondLst>
                                            <p:cond delay="499"/>
                                          </p:stCondLst>
                                        </p:cTn>
                                        <p:tgtEl>
                                          <p:spTgt spid="1823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303" grpId="0" animBg="1"/>
      <p:bldP spid="182306" grpId="0" animBg="1"/>
      <p:bldP spid="182307" grpId="0" animBg="1"/>
      <p:bldP spid="182308" grpId="0" animBg="1"/>
      <p:bldP spid="182309" grpId="0" animBg="1"/>
      <p:bldP spid="182310" grpId="0" animBg="1"/>
      <p:bldP spid="182313" grpId="0" autoUpdateAnimBg="0"/>
      <p:bldP spid="182314" grpId="0" autoUpdateAnimBg="0"/>
      <p:bldP spid="182315" grpId="0" autoUpdateAnimBg="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DCED1495-E991-6F47-9E4E-980820D6A937}" type="slidenum">
              <a:rPr lang="en-US" smtClean="0">
                <a:latin typeface="Times New Roman" charset="0"/>
              </a:rPr>
              <a:pPr/>
              <a:t>133</a:t>
            </a:fld>
            <a:endParaRPr lang="en-US">
              <a:latin typeface="Times New Roman" charset="0"/>
            </a:endParaRPr>
          </a:p>
        </p:txBody>
      </p:sp>
      <p:sp>
        <p:nvSpPr>
          <p:cNvPr id="148483" name="Rectangle 2"/>
          <p:cNvSpPr>
            <a:spLocks noGrp="1" noChangeArrowheads="1"/>
          </p:cNvSpPr>
          <p:nvPr>
            <p:ph type="title"/>
          </p:nvPr>
        </p:nvSpPr>
        <p:spPr/>
        <p:txBody>
          <a:bodyPr/>
          <a:lstStyle/>
          <a:p>
            <a:pPr eaLnBrk="1" hangingPunct="1"/>
            <a:r>
              <a:rPr lang="en-US"/>
              <a:t>Points on Elliptic Curve</a:t>
            </a:r>
          </a:p>
        </p:txBody>
      </p:sp>
      <p:sp>
        <p:nvSpPr>
          <p:cNvPr id="148484" name="Rectangle 3"/>
          <p:cNvSpPr>
            <a:spLocks noGrp="1" noChangeArrowheads="1"/>
          </p:cNvSpPr>
          <p:nvPr>
            <p:ph type="body" idx="1"/>
          </p:nvPr>
        </p:nvSpPr>
        <p:spPr>
          <a:xfrm>
            <a:off x="685800" y="1828800"/>
            <a:ext cx="8001000" cy="4114800"/>
          </a:xfrm>
        </p:spPr>
        <p:txBody>
          <a:bodyPr/>
          <a:lstStyle/>
          <a:p>
            <a:pPr eaLnBrk="1" hangingPunct="1">
              <a:lnSpc>
                <a:spcPct val="90000"/>
              </a:lnSpc>
            </a:pPr>
            <a:r>
              <a:rPr lang="en-US" sz="2800"/>
              <a:t>Consider </a:t>
            </a:r>
            <a:r>
              <a:rPr lang="en-US" sz="2800">
                <a:latin typeface="Courier" charset="0"/>
              </a:rPr>
              <a:t>y</a:t>
            </a:r>
            <a:r>
              <a:rPr lang="en-US" sz="2800" baseline="30000">
                <a:latin typeface="Courier" charset="0"/>
              </a:rPr>
              <a:t>2</a:t>
            </a:r>
            <a:r>
              <a:rPr lang="en-US" sz="2800">
                <a:latin typeface="Courier" charset="0"/>
              </a:rPr>
              <a:t> = x</a:t>
            </a:r>
            <a:r>
              <a:rPr lang="en-US" sz="2800" baseline="30000">
                <a:latin typeface="Courier" charset="0"/>
              </a:rPr>
              <a:t>3</a:t>
            </a:r>
            <a:r>
              <a:rPr lang="en-US" sz="2800">
                <a:latin typeface="Courier" charset="0"/>
              </a:rPr>
              <a:t> + 2x + 3 (mod 5)</a:t>
            </a:r>
            <a:endParaRPr lang="en-US" sz="2800"/>
          </a:p>
          <a:p>
            <a:pPr eaLnBrk="1" hangingPunct="1">
              <a:lnSpc>
                <a:spcPct val="90000"/>
              </a:lnSpc>
              <a:buFont typeface="Wingdings" charset="2"/>
              <a:buNone/>
            </a:pPr>
            <a:r>
              <a:rPr lang="en-US" sz="2800">
                <a:latin typeface="Courier" charset="0"/>
              </a:rPr>
              <a:t>	</a:t>
            </a:r>
            <a:r>
              <a:rPr lang="en-US" sz="2400">
                <a:latin typeface="Courier" charset="0"/>
              </a:rPr>
              <a:t>x = 0 </a:t>
            </a:r>
            <a:r>
              <a:rPr lang="en-US" sz="2400">
                <a:latin typeface="Courier" charset="0"/>
                <a:sym typeface="Symbol" charset="2"/>
              </a:rPr>
              <a:t> y</a:t>
            </a:r>
            <a:r>
              <a:rPr lang="en-US" sz="2400" baseline="30000">
                <a:latin typeface="Courier" charset="0"/>
                <a:sym typeface="Symbol" charset="2"/>
              </a:rPr>
              <a:t>2</a:t>
            </a:r>
            <a:r>
              <a:rPr lang="en-US" sz="2400">
                <a:latin typeface="Courier" charset="0"/>
                <a:sym typeface="Symbol" charset="2"/>
              </a:rPr>
              <a:t> = 3  no solution (mod 5)</a:t>
            </a:r>
          </a:p>
          <a:p>
            <a:pPr eaLnBrk="1" hangingPunct="1">
              <a:lnSpc>
                <a:spcPct val="90000"/>
              </a:lnSpc>
              <a:buFont typeface="Wingdings" charset="2"/>
              <a:buNone/>
            </a:pPr>
            <a:r>
              <a:rPr lang="en-US" sz="2400">
                <a:latin typeface="Courier" charset="0"/>
              </a:rPr>
              <a:t>	x = 1 </a:t>
            </a:r>
            <a:r>
              <a:rPr lang="en-US" sz="2400">
                <a:latin typeface="Courier" charset="0"/>
                <a:sym typeface="Symbol" charset="2"/>
              </a:rPr>
              <a:t> y</a:t>
            </a:r>
            <a:r>
              <a:rPr lang="en-US" sz="2400" baseline="30000">
                <a:latin typeface="Courier" charset="0"/>
                <a:sym typeface="Symbol" charset="2"/>
              </a:rPr>
              <a:t>2</a:t>
            </a:r>
            <a:r>
              <a:rPr lang="en-US" sz="2400">
                <a:latin typeface="Courier" charset="0"/>
                <a:sym typeface="Symbol" charset="2"/>
              </a:rPr>
              <a:t> = 6 = 1  y = 1,4 (mod 5)</a:t>
            </a:r>
          </a:p>
          <a:p>
            <a:pPr eaLnBrk="1" hangingPunct="1">
              <a:lnSpc>
                <a:spcPct val="90000"/>
              </a:lnSpc>
              <a:buFont typeface="Wingdings" charset="2"/>
              <a:buNone/>
            </a:pPr>
            <a:r>
              <a:rPr lang="en-US" sz="2400">
                <a:latin typeface="Courier" charset="0"/>
                <a:sym typeface="Symbol" charset="2"/>
              </a:rPr>
              <a:t>	</a:t>
            </a:r>
            <a:r>
              <a:rPr lang="en-US" sz="2400">
                <a:latin typeface="Courier" charset="0"/>
              </a:rPr>
              <a:t>x = 2 </a:t>
            </a:r>
            <a:r>
              <a:rPr lang="en-US" sz="2400">
                <a:latin typeface="Courier" charset="0"/>
                <a:sym typeface="Symbol" charset="2"/>
              </a:rPr>
              <a:t> y</a:t>
            </a:r>
            <a:r>
              <a:rPr lang="en-US" sz="2400" baseline="30000">
                <a:latin typeface="Courier" charset="0"/>
                <a:sym typeface="Symbol" charset="2"/>
              </a:rPr>
              <a:t>2</a:t>
            </a:r>
            <a:r>
              <a:rPr lang="en-US" sz="2400">
                <a:latin typeface="Courier" charset="0"/>
                <a:sym typeface="Symbol" charset="2"/>
              </a:rPr>
              <a:t> = 15 = 0  y = 0 (mod 5)</a:t>
            </a:r>
          </a:p>
          <a:p>
            <a:pPr eaLnBrk="1" hangingPunct="1">
              <a:lnSpc>
                <a:spcPct val="90000"/>
              </a:lnSpc>
              <a:buFont typeface="Wingdings" charset="2"/>
              <a:buNone/>
            </a:pPr>
            <a:r>
              <a:rPr lang="en-US" sz="2400">
                <a:latin typeface="Courier" charset="0"/>
                <a:sym typeface="Symbol" charset="2"/>
              </a:rPr>
              <a:t>	</a:t>
            </a:r>
            <a:r>
              <a:rPr lang="en-US" sz="2400">
                <a:latin typeface="Courier" charset="0"/>
              </a:rPr>
              <a:t>x = 3 </a:t>
            </a:r>
            <a:r>
              <a:rPr lang="en-US" sz="2400">
                <a:latin typeface="Courier" charset="0"/>
                <a:sym typeface="Symbol" charset="2"/>
              </a:rPr>
              <a:t> y</a:t>
            </a:r>
            <a:r>
              <a:rPr lang="en-US" sz="2400" baseline="30000">
                <a:latin typeface="Courier" charset="0"/>
                <a:sym typeface="Symbol" charset="2"/>
              </a:rPr>
              <a:t>2</a:t>
            </a:r>
            <a:r>
              <a:rPr lang="en-US" sz="2400">
                <a:latin typeface="Courier" charset="0"/>
                <a:sym typeface="Symbol" charset="2"/>
              </a:rPr>
              <a:t> = 36 = 1  y = 1,4 (mod 5)</a:t>
            </a:r>
          </a:p>
          <a:p>
            <a:pPr eaLnBrk="1" hangingPunct="1">
              <a:lnSpc>
                <a:spcPct val="90000"/>
              </a:lnSpc>
              <a:buFont typeface="Wingdings" charset="2"/>
              <a:buNone/>
            </a:pPr>
            <a:r>
              <a:rPr lang="en-US" sz="2400">
                <a:latin typeface="Courier" charset="0"/>
                <a:sym typeface="Symbol" charset="2"/>
              </a:rPr>
              <a:t>	</a:t>
            </a:r>
            <a:r>
              <a:rPr lang="en-US" sz="2400">
                <a:latin typeface="Courier" charset="0"/>
              </a:rPr>
              <a:t>x = 4 </a:t>
            </a:r>
            <a:r>
              <a:rPr lang="en-US" sz="2400">
                <a:latin typeface="Courier" charset="0"/>
                <a:sym typeface="Symbol" charset="2"/>
              </a:rPr>
              <a:t> y</a:t>
            </a:r>
            <a:r>
              <a:rPr lang="en-US" sz="2400" baseline="30000">
                <a:latin typeface="Courier" charset="0"/>
                <a:sym typeface="Symbol" charset="2"/>
              </a:rPr>
              <a:t>2</a:t>
            </a:r>
            <a:r>
              <a:rPr lang="en-US" sz="2400">
                <a:latin typeface="Courier" charset="0"/>
                <a:sym typeface="Symbol" charset="2"/>
              </a:rPr>
              <a:t> = 75 = 0  y = 0 (mod 5)</a:t>
            </a:r>
          </a:p>
          <a:p>
            <a:pPr eaLnBrk="1" hangingPunct="1">
              <a:lnSpc>
                <a:spcPct val="90000"/>
              </a:lnSpc>
            </a:pPr>
            <a:r>
              <a:rPr lang="en-US" sz="2800"/>
              <a:t>Then points on the elliptic curve are</a:t>
            </a:r>
          </a:p>
          <a:p>
            <a:pPr eaLnBrk="1" hangingPunct="1">
              <a:lnSpc>
                <a:spcPct val="90000"/>
              </a:lnSpc>
              <a:buFont typeface="Wingdings" charset="2"/>
              <a:buNone/>
            </a:pPr>
            <a:r>
              <a:rPr lang="en-US" sz="2800">
                <a:sym typeface="Symbol" charset="2"/>
              </a:rPr>
              <a:t>	</a:t>
            </a:r>
            <a:r>
              <a:rPr lang="en-US" sz="2800">
                <a:latin typeface="Courier" charset="0"/>
                <a:sym typeface="Symbol" charset="2"/>
              </a:rPr>
              <a:t>(1,1) (1,4) (2,0) (3,1) (3,4) (4,0) </a:t>
            </a:r>
            <a:r>
              <a:rPr lang="en-US" sz="2800">
                <a:sym typeface="Symbol" charset="2"/>
              </a:rPr>
              <a:t>and the point at infinity:</a:t>
            </a:r>
            <a:r>
              <a:rPr lang="en-US" sz="2800">
                <a:latin typeface="Courier" charset="0"/>
                <a:sym typeface="Symbol" charset="2"/>
              </a:rPr>
              <a:t> </a:t>
            </a:r>
            <a:endParaRPr lang="en-US" sz="2800">
              <a:sym typeface="Symbol" charset="2"/>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123E508D-DACF-2845-B2C8-2CF9CD5CAD16}" type="slidenum">
              <a:rPr lang="en-US" smtClean="0">
                <a:latin typeface="Times New Roman" charset="0"/>
              </a:rPr>
              <a:pPr/>
              <a:t>134</a:t>
            </a:fld>
            <a:endParaRPr lang="en-US">
              <a:latin typeface="Times New Roman" charset="0"/>
            </a:endParaRPr>
          </a:p>
        </p:txBody>
      </p:sp>
      <p:sp>
        <p:nvSpPr>
          <p:cNvPr id="149507" name="Rectangle 2"/>
          <p:cNvSpPr>
            <a:spLocks noGrp="1" noChangeArrowheads="1"/>
          </p:cNvSpPr>
          <p:nvPr>
            <p:ph type="title"/>
          </p:nvPr>
        </p:nvSpPr>
        <p:spPr/>
        <p:txBody>
          <a:bodyPr/>
          <a:lstStyle/>
          <a:p>
            <a:pPr eaLnBrk="1" hangingPunct="1"/>
            <a:r>
              <a:rPr lang="en-US"/>
              <a:t>Elliptic Curve Math</a:t>
            </a:r>
          </a:p>
        </p:txBody>
      </p:sp>
      <p:sp>
        <p:nvSpPr>
          <p:cNvPr id="149508" name="Rectangle 3"/>
          <p:cNvSpPr>
            <a:spLocks noGrp="1" noChangeArrowheads="1"/>
          </p:cNvSpPr>
          <p:nvPr>
            <p:ph type="body" idx="1"/>
          </p:nvPr>
        </p:nvSpPr>
        <p:spPr>
          <a:xfrm>
            <a:off x="685800" y="1828800"/>
            <a:ext cx="8077200" cy="4267200"/>
          </a:xfrm>
        </p:spPr>
        <p:txBody>
          <a:bodyPr/>
          <a:lstStyle/>
          <a:p>
            <a:pPr eaLnBrk="1" hangingPunct="1">
              <a:lnSpc>
                <a:spcPct val="90000"/>
              </a:lnSpc>
            </a:pPr>
            <a:r>
              <a:rPr lang="en-US" sz="2800"/>
              <a:t>Addition on: </a:t>
            </a:r>
            <a:r>
              <a:rPr lang="en-US" sz="2800">
                <a:latin typeface="Courier" charset="0"/>
              </a:rPr>
              <a:t>y</a:t>
            </a:r>
            <a:r>
              <a:rPr lang="en-US" sz="2800" baseline="30000">
                <a:latin typeface="Courier" charset="0"/>
              </a:rPr>
              <a:t>2</a:t>
            </a:r>
            <a:r>
              <a:rPr lang="en-US" sz="2800">
                <a:latin typeface="Courier" charset="0"/>
              </a:rPr>
              <a:t> = x</a:t>
            </a:r>
            <a:r>
              <a:rPr lang="en-US" sz="2800" baseline="30000">
                <a:latin typeface="Courier" charset="0"/>
              </a:rPr>
              <a:t>3</a:t>
            </a:r>
            <a:r>
              <a:rPr lang="en-US" sz="2800">
                <a:latin typeface="Courier" charset="0"/>
              </a:rPr>
              <a:t> + ax + b (mod p)</a:t>
            </a:r>
            <a:endParaRPr lang="en-US" sz="2800"/>
          </a:p>
          <a:p>
            <a:pPr eaLnBrk="1" hangingPunct="1">
              <a:lnSpc>
                <a:spcPct val="90000"/>
              </a:lnSpc>
              <a:buFont typeface="Wingdings" charset="2"/>
              <a:buNone/>
            </a:pPr>
            <a:r>
              <a:rPr lang="en-US" sz="2400">
                <a:latin typeface="Courier" charset="0"/>
              </a:rPr>
              <a:t>	P</a:t>
            </a:r>
            <a:r>
              <a:rPr lang="en-US" sz="2400" baseline="-25000">
                <a:latin typeface="Courier" charset="0"/>
              </a:rPr>
              <a:t>1</a:t>
            </a:r>
            <a:r>
              <a:rPr lang="en-US" sz="2400">
                <a:latin typeface="Courier" charset="0"/>
              </a:rPr>
              <a:t>=(x</a:t>
            </a:r>
            <a:r>
              <a:rPr lang="en-US" sz="2400" baseline="-25000">
                <a:latin typeface="Courier" charset="0"/>
              </a:rPr>
              <a:t>1</a:t>
            </a:r>
            <a:r>
              <a:rPr lang="en-US" sz="2400">
                <a:latin typeface="Courier" charset="0"/>
              </a:rPr>
              <a:t>,y</a:t>
            </a:r>
            <a:r>
              <a:rPr lang="en-US" sz="2400" baseline="-25000">
                <a:latin typeface="Courier" charset="0"/>
              </a:rPr>
              <a:t>1</a:t>
            </a:r>
            <a:r>
              <a:rPr lang="en-US" sz="2400">
                <a:latin typeface="Courier" charset="0"/>
              </a:rPr>
              <a:t>)</a:t>
            </a:r>
            <a:r>
              <a:rPr lang="en-US" sz="2400"/>
              <a:t>, </a:t>
            </a:r>
            <a:r>
              <a:rPr lang="en-US" sz="2400">
                <a:latin typeface="Courier" charset="0"/>
              </a:rPr>
              <a:t>P</a:t>
            </a:r>
            <a:r>
              <a:rPr lang="en-US" sz="2400" baseline="-25000">
                <a:latin typeface="Courier" charset="0"/>
              </a:rPr>
              <a:t>2</a:t>
            </a:r>
            <a:r>
              <a:rPr lang="en-US" sz="2400">
                <a:latin typeface="Courier" charset="0"/>
              </a:rPr>
              <a:t>=(x</a:t>
            </a:r>
            <a:r>
              <a:rPr lang="en-US" sz="2400" baseline="-25000">
                <a:latin typeface="Courier" charset="0"/>
              </a:rPr>
              <a:t>2</a:t>
            </a:r>
            <a:r>
              <a:rPr lang="en-US" sz="2400">
                <a:latin typeface="Courier" charset="0"/>
              </a:rPr>
              <a:t>,y</a:t>
            </a:r>
            <a:r>
              <a:rPr lang="en-US" sz="2400" baseline="-25000">
                <a:latin typeface="Courier" charset="0"/>
              </a:rPr>
              <a:t>2</a:t>
            </a:r>
            <a:r>
              <a:rPr lang="en-US" sz="2400">
                <a:latin typeface="Courier" charset="0"/>
              </a:rPr>
              <a:t>)</a:t>
            </a:r>
            <a:endParaRPr lang="en-US" sz="2400"/>
          </a:p>
          <a:p>
            <a:pPr eaLnBrk="1" hangingPunct="1">
              <a:lnSpc>
                <a:spcPct val="90000"/>
              </a:lnSpc>
              <a:buFont typeface="Wingdings" charset="2"/>
              <a:buNone/>
            </a:pPr>
            <a:r>
              <a:rPr lang="en-US" sz="2400"/>
              <a:t>	</a:t>
            </a:r>
            <a:r>
              <a:rPr lang="en-US" sz="2400">
                <a:latin typeface="Courier" charset="0"/>
              </a:rPr>
              <a:t>P</a:t>
            </a:r>
            <a:r>
              <a:rPr lang="en-US" sz="2400" baseline="-25000">
                <a:latin typeface="Courier" charset="0"/>
              </a:rPr>
              <a:t>1</a:t>
            </a:r>
            <a:r>
              <a:rPr lang="en-US" sz="2400">
                <a:latin typeface="Courier" charset="0"/>
              </a:rPr>
              <a:t> + P</a:t>
            </a:r>
            <a:r>
              <a:rPr lang="en-US" sz="2400" baseline="-25000">
                <a:latin typeface="Courier" charset="0"/>
              </a:rPr>
              <a:t>2</a:t>
            </a:r>
            <a:r>
              <a:rPr lang="en-US" sz="2400">
                <a:latin typeface="Courier" charset="0"/>
              </a:rPr>
              <a:t> = P</a:t>
            </a:r>
            <a:r>
              <a:rPr lang="en-US" sz="2400" baseline="-25000">
                <a:latin typeface="Courier" charset="0"/>
              </a:rPr>
              <a:t>3</a:t>
            </a:r>
            <a:r>
              <a:rPr lang="en-US" sz="2400">
                <a:latin typeface="Courier" charset="0"/>
              </a:rPr>
              <a:t> = (x</a:t>
            </a:r>
            <a:r>
              <a:rPr lang="en-US" sz="2400" baseline="-25000">
                <a:latin typeface="Courier" charset="0"/>
              </a:rPr>
              <a:t>3</a:t>
            </a:r>
            <a:r>
              <a:rPr lang="en-US" sz="2400">
                <a:latin typeface="Courier" charset="0"/>
              </a:rPr>
              <a:t>,y</a:t>
            </a:r>
            <a:r>
              <a:rPr lang="en-US" sz="2400" baseline="-25000">
                <a:latin typeface="Courier" charset="0"/>
              </a:rPr>
              <a:t>3</a:t>
            </a:r>
            <a:r>
              <a:rPr lang="en-US" sz="2400">
                <a:latin typeface="Courier" charset="0"/>
              </a:rPr>
              <a:t>)</a:t>
            </a:r>
            <a:r>
              <a:rPr lang="en-US" sz="2400"/>
              <a:t> where</a:t>
            </a:r>
          </a:p>
          <a:p>
            <a:pPr lvl="1" eaLnBrk="1" hangingPunct="1">
              <a:lnSpc>
                <a:spcPct val="90000"/>
              </a:lnSpc>
              <a:buFontTx/>
              <a:buNone/>
            </a:pPr>
            <a:r>
              <a:rPr lang="en-US" sz="2400"/>
              <a:t>	</a:t>
            </a:r>
            <a:r>
              <a:rPr lang="en-US" sz="2400">
                <a:latin typeface="Courier" charset="0"/>
              </a:rPr>
              <a:t>x</a:t>
            </a:r>
            <a:r>
              <a:rPr lang="en-US" sz="2400" baseline="-25000">
                <a:latin typeface="Courier" charset="0"/>
              </a:rPr>
              <a:t>3</a:t>
            </a:r>
            <a:r>
              <a:rPr lang="en-US" sz="2400">
                <a:latin typeface="Courier" charset="0"/>
              </a:rPr>
              <a:t> = m</a:t>
            </a:r>
            <a:r>
              <a:rPr lang="en-US" sz="2400" baseline="30000">
                <a:latin typeface="Courier" charset="0"/>
              </a:rPr>
              <a:t>2</a:t>
            </a:r>
            <a:r>
              <a:rPr lang="en-US" sz="2400">
                <a:latin typeface="Courier" charset="0"/>
              </a:rPr>
              <a:t> - x</a:t>
            </a:r>
            <a:r>
              <a:rPr lang="en-US" sz="2400" baseline="-25000">
                <a:latin typeface="Courier" charset="0"/>
              </a:rPr>
              <a:t>1</a:t>
            </a:r>
            <a:r>
              <a:rPr lang="en-US" sz="2400">
                <a:latin typeface="Courier" charset="0"/>
              </a:rPr>
              <a:t> - x</a:t>
            </a:r>
            <a:r>
              <a:rPr lang="en-US" sz="2400" baseline="-25000">
                <a:latin typeface="Courier" charset="0"/>
              </a:rPr>
              <a:t>2 </a:t>
            </a:r>
            <a:r>
              <a:rPr lang="en-US" sz="2400">
                <a:latin typeface="Courier" charset="0"/>
              </a:rPr>
              <a:t>(mod p)</a:t>
            </a:r>
            <a:endParaRPr lang="en-US" sz="2400"/>
          </a:p>
          <a:p>
            <a:pPr lvl="1" eaLnBrk="1" hangingPunct="1">
              <a:lnSpc>
                <a:spcPct val="90000"/>
              </a:lnSpc>
              <a:buFontTx/>
              <a:buNone/>
            </a:pPr>
            <a:r>
              <a:rPr lang="en-US" sz="2400"/>
              <a:t>	</a:t>
            </a:r>
            <a:r>
              <a:rPr lang="en-US" sz="2400">
                <a:latin typeface="Courier" charset="0"/>
              </a:rPr>
              <a:t>y</a:t>
            </a:r>
            <a:r>
              <a:rPr lang="en-US" sz="2400" baseline="-25000">
                <a:latin typeface="Courier" charset="0"/>
              </a:rPr>
              <a:t>3</a:t>
            </a:r>
            <a:r>
              <a:rPr lang="en-US" sz="2400">
                <a:latin typeface="Courier" charset="0"/>
              </a:rPr>
              <a:t> = m(x</a:t>
            </a:r>
            <a:r>
              <a:rPr lang="en-US" sz="2400" baseline="-25000">
                <a:latin typeface="Courier" charset="0"/>
              </a:rPr>
              <a:t>1</a:t>
            </a:r>
            <a:r>
              <a:rPr lang="en-US" sz="2400">
                <a:latin typeface="Courier" charset="0"/>
              </a:rPr>
              <a:t> - x</a:t>
            </a:r>
            <a:r>
              <a:rPr lang="en-US" sz="2400" baseline="-25000">
                <a:latin typeface="Courier" charset="0"/>
              </a:rPr>
              <a:t>3</a:t>
            </a:r>
            <a:r>
              <a:rPr lang="en-US" sz="2400">
                <a:latin typeface="Courier" charset="0"/>
              </a:rPr>
              <a:t>) - y</a:t>
            </a:r>
            <a:r>
              <a:rPr lang="en-US" sz="2400" baseline="-25000">
                <a:latin typeface="Courier" charset="0"/>
              </a:rPr>
              <a:t>1 </a:t>
            </a:r>
            <a:r>
              <a:rPr lang="en-US" sz="2400">
                <a:latin typeface="Courier" charset="0"/>
              </a:rPr>
              <a:t>(mod p)</a:t>
            </a:r>
            <a:endParaRPr lang="en-US" sz="2400"/>
          </a:p>
          <a:p>
            <a:pPr lvl="1" eaLnBrk="1" hangingPunct="1">
              <a:lnSpc>
                <a:spcPct val="90000"/>
              </a:lnSpc>
              <a:buFontTx/>
              <a:buNone/>
            </a:pPr>
            <a:r>
              <a:rPr lang="en-US" sz="2400"/>
              <a:t>And	</a:t>
            </a:r>
            <a:r>
              <a:rPr lang="en-US" sz="2400">
                <a:latin typeface="Courier" charset="0"/>
              </a:rPr>
              <a:t>m = (y</a:t>
            </a:r>
            <a:r>
              <a:rPr lang="en-US" sz="2400" baseline="-25000">
                <a:latin typeface="Courier" charset="0"/>
              </a:rPr>
              <a:t>2</a:t>
            </a:r>
            <a:r>
              <a:rPr lang="en-US" sz="2400">
                <a:latin typeface="Courier" charset="0"/>
              </a:rPr>
              <a:t>-y</a:t>
            </a:r>
            <a:r>
              <a:rPr lang="en-US" sz="2400" baseline="-25000">
                <a:latin typeface="Courier" charset="0"/>
              </a:rPr>
              <a:t>1</a:t>
            </a:r>
            <a:r>
              <a:rPr lang="en-US" sz="2400">
                <a:latin typeface="Courier" charset="0"/>
              </a:rPr>
              <a:t>)</a:t>
            </a:r>
            <a:r>
              <a:rPr lang="en-US" sz="2400">
                <a:latin typeface="Courier" charset="0"/>
                <a:sym typeface="Symbol" charset="2"/>
              </a:rPr>
              <a:t></a:t>
            </a:r>
            <a:r>
              <a:rPr lang="en-US" sz="2400">
                <a:latin typeface="Courier" charset="0"/>
              </a:rPr>
              <a:t>(x</a:t>
            </a:r>
            <a:r>
              <a:rPr lang="en-US" sz="2400" baseline="-25000">
                <a:latin typeface="Courier" charset="0"/>
              </a:rPr>
              <a:t>2</a:t>
            </a:r>
            <a:r>
              <a:rPr lang="en-US" sz="2400">
                <a:latin typeface="Courier" charset="0"/>
              </a:rPr>
              <a:t>-x</a:t>
            </a:r>
            <a:r>
              <a:rPr lang="en-US" sz="2400" baseline="-25000">
                <a:latin typeface="Courier" charset="0"/>
              </a:rPr>
              <a:t>1</a:t>
            </a:r>
            <a:r>
              <a:rPr lang="en-US" sz="2400">
                <a:latin typeface="Courier" charset="0"/>
              </a:rPr>
              <a:t>)</a:t>
            </a:r>
            <a:r>
              <a:rPr lang="en-US" sz="2400" baseline="30000">
                <a:latin typeface="Courier" charset="0"/>
              </a:rPr>
              <a:t>-1</a:t>
            </a:r>
            <a:r>
              <a:rPr lang="en-US" sz="2400"/>
              <a:t> </a:t>
            </a:r>
            <a:r>
              <a:rPr lang="en-US" sz="2400">
                <a:latin typeface="Courier" charset="0"/>
              </a:rPr>
              <a:t>mod p</a:t>
            </a:r>
            <a:r>
              <a:rPr lang="en-US" sz="2400"/>
              <a:t>, if </a:t>
            </a:r>
            <a:r>
              <a:rPr lang="en-US" sz="2400">
                <a:latin typeface="Courier" charset="0"/>
              </a:rPr>
              <a:t>P</a:t>
            </a:r>
            <a:r>
              <a:rPr lang="en-US" sz="2400" baseline="-25000">
                <a:latin typeface="Courier" charset="0"/>
              </a:rPr>
              <a:t>1</a:t>
            </a:r>
            <a:r>
              <a:rPr lang="en-US" sz="2400">
                <a:latin typeface="Courier" charset="0"/>
                <a:sym typeface="Symbol" charset="2"/>
              </a:rPr>
              <a:t></a:t>
            </a:r>
            <a:r>
              <a:rPr lang="en-US" sz="2400">
                <a:latin typeface="Courier" charset="0"/>
              </a:rPr>
              <a:t>P</a:t>
            </a:r>
            <a:r>
              <a:rPr lang="en-US" sz="2400" baseline="-25000">
                <a:latin typeface="Courier" charset="0"/>
              </a:rPr>
              <a:t>2</a:t>
            </a:r>
            <a:endParaRPr lang="en-US" sz="2400"/>
          </a:p>
          <a:p>
            <a:pPr lvl="1" eaLnBrk="1" hangingPunct="1">
              <a:lnSpc>
                <a:spcPct val="90000"/>
              </a:lnSpc>
              <a:buFontTx/>
              <a:buNone/>
            </a:pPr>
            <a:r>
              <a:rPr lang="en-US" sz="2400"/>
              <a:t>		  	</a:t>
            </a:r>
            <a:r>
              <a:rPr lang="en-US" sz="2400">
                <a:latin typeface="Courier" charset="0"/>
              </a:rPr>
              <a:t>m = (3x</a:t>
            </a:r>
            <a:r>
              <a:rPr lang="en-US" sz="2400" baseline="-25000">
                <a:latin typeface="Courier" charset="0"/>
              </a:rPr>
              <a:t>1</a:t>
            </a:r>
            <a:r>
              <a:rPr lang="en-US" sz="2400" baseline="30000">
                <a:latin typeface="Courier" charset="0"/>
              </a:rPr>
              <a:t>2</a:t>
            </a:r>
            <a:r>
              <a:rPr lang="en-US" sz="2400">
                <a:latin typeface="Courier" charset="0"/>
              </a:rPr>
              <a:t>+a)</a:t>
            </a:r>
            <a:r>
              <a:rPr lang="en-US" sz="2400">
                <a:latin typeface="Courier" charset="0"/>
                <a:sym typeface="Symbol" charset="2"/>
              </a:rPr>
              <a:t></a:t>
            </a:r>
            <a:r>
              <a:rPr lang="en-US" sz="2400">
                <a:latin typeface="Courier" charset="0"/>
              </a:rPr>
              <a:t>(2y</a:t>
            </a:r>
            <a:r>
              <a:rPr lang="en-US" sz="2400" baseline="-25000">
                <a:latin typeface="Courier" charset="0"/>
              </a:rPr>
              <a:t>1</a:t>
            </a:r>
            <a:r>
              <a:rPr lang="en-US" sz="2400">
                <a:latin typeface="Courier" charset="0"/>
              </a:rPr>
              <a:t>)</a:t>
            </a:r>
            <a:r>
              <a:rPr lang="en-US" sz="2400" baseline="30000">
                <a:latin typeface="Courier" charset="0"/>
              </a:rPr>
              <a:t>-1</a:t>
            </a:r>
            <a:r>
              <a:rPr lang="en-US" sz="2400"/>
              <a:t> </a:t>
            </a:r>
            <a:r>
              <a:rPr lang="en-US" sz="2400">
                <a:latin typeface="Courier" charset="0"/>
              </a:rPr>
              <a:t>mod p</a:t>
            </a:r>
            <a:r>
              <a:rPr lang="en-US" sz="2400"/>
              <a:t>, if </a:t>
            </a:r>
            <a:r>
              <a:rPr lang="en-US" sz="2400">
                <a:latin typeface="Courier" charset="0"/>
              </a:rPr>
              <a:t>P</a:t>
            </a:r>
            <a:r>
              <a:rPr lang="en-US" sz="2400" baseline="-25000">
                <a:latin typeface="Courier" charset="0"/>
              </a:rPr>
              <a:t>1</a:t>
            </a:r>
            <a:r>
              <a:rPr lang="en-US" sz="2400">
                <a:latin typeface="Courier" charset="0"/>
              </a:rPr>
              <a:t> = P</a:t>
            </a:r>
            <a:r>
              <a:rPr lang="en-US" sz="2400" baseline="-25000">
                <a:latin typeface="Courier" charset="0"/>
              </a:rPr>
              <a:t>2</a:t>
            </a:r>
            <a:endParaRPr lang="en-US" sz="2400"/>
          </a:p>
          <a:p>
            <a:pPr lvl="1" eaLnBrk="1" hangingPunct="1">
              <a:lnSpc>
                <a:spcPct val="90000"/>
              </a:lnSpc>
              <a:buFontTx/>
              <a:buNone/>
            </a:pPr>
            <a:r>
              <a:rPr lang="en-US" sz="2400"/>
              <a:t>Special cases: 	If </a:t>
            </a:r>
            <a:r>
              <a:rPr lang="en-US" sz="2400">
                <a:latin typeface="Courier" charset="0"/>
              </a:rPr>
              <a:t>m</a:t>
            </a:r>
            <a:r>
              <a:rPr lang="en-US" sz="2400"/>
              <a:t> is infinite, </a:t>
            </a:r>
            <a:r>
              <a:rPr lang="en-US" sz="2400">
                <a:latin typeface="Courier" charset="0"/>
              </a:rPr>
              <a:t>P</a:t>
            </a:r>
            <a:r>
              <a:rPr lang="en-US" sz="2400" baseline="-25000">
                <a:latin typeface="Courier" charset="0"/>
              </a:rPr>
              <a:t>3</a:t>
            </a:r>
            <a:r>
              <a:rPr lang="en-US" sz="2400">
                <a:latin typeface="Courier" charset="0"/>
              </a:rPr>
              <a:t> = </a:t>
            </a:r>
            <a:r>
              <a:rPr lang="en-US" sz="2400">
                <a:latin typeface="Courier" charset="0"/>
                <a:sym typeface="Symbol" charset="2"/>
              </a:rPr>
              <a:t></a:t>
            </a:r>
            <a:r>
              <a:rPr lang="en-US" sz="2400">
                <a:sym typeface="Symbol" charset="2"/>
              </a:rPr>
              <a:t>, and </a:t>
            </a:r>
          </a:p>
          <a:p>
            <a:pPr lvl="1" eaLnBrk="1" hangingPunct="1">
              <a:lnSpc>
                <a:spcPct val="90000"/>
              </a:lnSpc>
              <a:buFontTx/>
              <a:buNone/>
            </a:pPr>
            <a:r>
              <a:rPr lang="en-US" sz="2400">
                <a:sym typeface="Symbol" charset="2"/>
              </a:rPr>
              <a:t>				</a:t>
            </a:r>
            <a:r>
              <a:rPr lang="en-US" sz="2400">
                <a:latin typeface="Courier" charset="0"/>
                <a:sym typeface="Symbol" charset="2"/>
              </a:rPr>
              <a:t> + P = P</a:t>
            </a:r>
            <a:r>
              <a:rPr lang="en-US" sz="2400">
                <a:sym typeface="Symbol" charset="2"/>
              </a:rPr>
              <a:t> for all </a:t>
            </a:r>
            <a:r>
              <a:rPr lang="en-US" sz="2400">
                <a:latin typeface="Courier" charset="0"/>
                <a:sym typeface="Symbol" charset="2"/>
              </a:rPr>
              <a:t>P</a:t>
            </a:r>
            <a:r>
              <a:rPr lang="en-US" sz="2400"/>
              <a:t> </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50217232-9137-7D40-A478-69E8640077DB}" type="slidenum">
              <a:rPr lang="en-US" smtClean="0">
                <a:latin typeface="Times New Roman" charset="0"/>
              </a:rPr>
              <a:pPr/>
              <a:t>135</a:t>
            </a:fld>
            <a:endParaRPr lang="en-US">
              <a:latin typeface="Times New Roman" charset="0"/>
            </a:endParaRPr>
          </a:p>
        </p:txBody>
      </p:sp>
      <p:sp>
        <p:nvSpPr>
          <p:cNvPr id="150531" name="Rectangle 2"/>
          <p:cNvSpPr>
            <a:spLocks noGrp="1" noChangeArrowheads="1"/>
          </p:cNvSpPr>
          <p:nvPr>
            <p:ph type="title"/>
          </p:nvPr>
        </p:nvSpPr>
        <p:spPr/>
        <p:txBody>
          <a:bodyPr/>
          <a:lstStyle/>
          <a:p>
            <a:pPr eaLnBrk="1" hangingPunct="1"/>
            <a:r>
              <a:rPr lang="en-US"/>
              <a:t>Elliptic Curve Addition</a:t>
            </a:r>
          </a:p>
        </p:txBody>
      </p:sp>
      <p:sp>
        <p:nvSpPr>
          <p:cNvPr id="150532" name="Rectangle 3"/>
          <p:cNvSpPr>
            <a:spLocks noGrp="1" noChangeArrowheads="1"/>
          </p:cNvSpPr>
          <p:nvPr>
            <p:ph type="body" idx="1"/>
          </p:nvPr>
        </p:nvSpPr>
        <p:spPr>
          <a:xfrm>
            <a:off x="685800" y="1752600"/>
            <a:ext cx="8001000" cy="4114800"/>
          </a:xfrm>
        </p:spPr>
        <p:txBody>
          <a:bodyPr/>
          <a:lstStyle/>
          <a:p>
            <a:pPr eaLnBrk="1" hangingPunct="1">
              <a:lnSpc>
                <a:spcPct val="90000"/>
              </a:lnSpc>
            </a:pPr>
            <a:r>
              <a:rPr lang="en-US" sz="2800"/>
              <a:t>Consider </a:t>
            </a:r>
            <a:r>
              <a:rPr lang="en-US" sz="2800">
                <a:latin typeface="Courier" charset="0"/>
              </a:rPr>
              <a:t>y</a:t>
            </a:r>
            <a:r>
              <a:rPr lang="en-US" sz="2800" baseline="30000">
                <a:latin typeface="Courier" charset="0"/>
              </a:rPr>
              <a:t>2</a:t>
            </a:r>
            <a:r>
              <a:rPr lang="en-US" sz="2800">
                <a:latin typeface="Courier" charset="0"/>
              </a:rPr>
              <a:t> = x</a:t>
            </a:r>
            <a:r>
              <a:rPr lang="en-US" sz="2800" baseline="30000">
                <a:latin typeface="Courier" charset="0"/>
              </a:rPr>
              <a:t>3</a:t>
            </a:r>
            <a:r>
              <a:rPr lang="en-US" sz="2800">
                <a:latin typeface="Courier" charset="0"/>
              </a:rPr>
              <a:t> + 2x + 3 (mod 5)</a:t>
            </a:r>
            <a:r>
              <a:rPr lang="en-US" sz="2800"/>
              <a:t>. Points on the curve are </a:t>
            </a:r>
            <a:r>
              <a:rPr lang="en-US" sz="2800">
                <a:latin typeface="Courier" charset="0"/>
                <a:sym typeface="Symbol" charset="2"/>
              </a:rPr>
              <a:t>(1,1) (1,4) (2,0) (3,1) (3,4) (4,0) and </a:t>
            </a:r>
            <a:endParaRPr lang="en-US">
              <a:latin typeface="Courier" charset="0"/>
              <a:sym typeface="Symbol" charset="2"/>
            </a:endParaRPr>
          </a:p>
          <a:p>
            <a:pPr eaLnBrk="1" hangingPunct="1">
              <a:lnSpc>
                <a:spcPct val="75000"/>
              </a:lnSpc>
            </a:pPr>
            <a:r>
              <a:rPr lang="en-US" sz="2800"/>
              <a:t>What is </a:t>
            </a:r>
            <a:r>
              <a:rPr lang="en-US" sz="2800">
                <a:latin typeface="Courier" charset="0"/>
                <a:sym typeface="Symbol" charset="2"/>
              </a:rPr>
              <a:t>(1,4) + (3,1) = P</a:t>
            </a:r>
            <a:r>
              <a:rPr lang="en-US" sz="2800" baseline="-25000">
                <a:latin typeface="Courier" charset="0"/>
                <a:sym typeface="Symbol" charset="2"/>
              </a:rPr>
              <a:t>3</a:t>
            </a:r>
            <a:r>
              <a:rPr lang="en-US" sz="2800">
                <a:latin typeface="Courier" charset="0"/>
                <a:sym typeface="Symbol" charset="2"/>
              </a:rPr>
              <a:t> = (x</a:t>
            </a:r>
            <a:r>
              <a:rPr lang="en-US" sz="2800" baseline="-25000">
                <a:latin typeface="Courier" charset="0"/>
                <a:sym typeface="Symbol" charset="2"/>
              </a:rPr>
              <a:t>3</a:t>
            </a:r>
            <a:r>
              <a:rPr lang="en-US" sz="2800">
                <a:latin typeface="Courier" charset="0"/>
                <a:sym typeface="Symbol" charset="2"/>
              </a:rPr>
              <a:t>,y</a:t>
            </a:r>
            <a:r>
              <a:rPr lang="en-US" sz="2800" baseline="-25000">
                <a:latin typeface="Courier" charset="0"/>
                <a:sym typeface="Symbol" charset="2"/>
              </a:rPr>
              <a:t>3</a:t>
            </a:r>
            <a:r>
              <a:rPr lang="en-US" sz="2800">
                <a:latin typeface="Courier" charset="0"/>
                <a:sym typeface="Symbol" charset="2"/>
              </a:rPr>
              <a:t>)</a:t>
            </a:r>
            <a:r>
              <a:rPr lang="en-US" sz="2800">
                <a:sym typeface="Symbol" charset="2"/>
              </a:rPr>
              <a:t>?</a:t>
            </a:r>
            <a:endParaRPr lang="en-US" sz="2800"/>
          </a:p>
          <a:p>
            <a:pPr eaLnBrk="1" hangingPunct="1">
              <a:lnSpc>
                <a:spcPct val="75000"/>
              </a:lnSpc>
              <a:buFont typeface="Wingdings" charset="2"/>
              <a:buNone/>
            </a:pPr>
            <a:r>
              <a:rPr lang="en-US" sz="2800"/>
              <a:t>		</a:t>
            </a:r>
            <a:r>
              <a:rPr lang="en-US" sz="2800">
                <a:latin typeface="Courier" charset="0"/>
              </a:rPr>
              <a:t>m = (1-4)</a:t>
            </a:r>
            <a:r>
              <a:rPr lang="en-US" sz="2800">
                <a:latin typeface="Courier" charset="0"/>
                <a:sym typeface="Symbol" charset="2"/>
              </a:rPr>
              <a:t></a:t>
            </a:r>
            <a:r>
              <a:rPr lang="en-US" sz="2800">
                <a:latin typeface="Courier" charset="0"/>
              </a:rPr>
              <a:t>(3-1)</a:t>
            </a:r>
            <a:r>
              <a:rPr lang="en-US" sz="2800" baseline="30000">
                <a:latin typeface="Courier" charset="0"/>
              </a:rPr>
              <a:t>-1</a:t>
            </a:r>
            <a:r>
              <a:rPr lang="en-US" sz="2800">
                <a:latin typeface="Courier" charset="0"/>
              </a:rPr>
              <a:t> = -3</a:t>
            </a:r>
            <a:r>
              <a:rPr lang="en-US" sz="2800">
                <a:latin typeface="Courier" charset="0"/>
                <a:sym typeface="Symbol" charset="2"/>
              </a:rPr>
              <a:t></a:t>
            </a:r>
            <a:r>
              <a:rPr lang="en-US" sz="2800">
                <a:latin typeface="Courier" charset="0"/>
              </a:rPr>
              <a:t>2</a:t>
            </a:r>
            <a:r>
              <a:rPr lang="en-US" sz="2800" baseline="30000">
                <a:latin typeface="Courier" charset="0"/>
              </a:rPr>
              <a:t>-1</a:t>
            </a:r>
            <a:endParaRPr lang="en-US" sz="2800">
              <a:latin typeface="Courier" charset="0"/>
            </a:endParaRPr>
          </a:p>
          <a:p>
            <a:pPr eaLnBrk="1" hangingPunct="1">
              <a:lnSpc>
                <a:spcPct val="75000"/>
              </a:lnSpc>
              <a:buFont typeface="Wingdings" charset="2"/>
              <a:buNone/>
            </a:pPr>
            <a:r>
              <a:rPr lang="en-US" sz="2800">
                <a:latin typeface="Courier" charset="0"/>
              </a:rPr>
              <a:t>		  = 2(3) = 6 = 1 (mod 5)</a:t>
            </a:r>
            <a:endParaRPr lang="en-US" sz="2800"/>
          </a:p>
          <a:p>
            <a:pPr eaLnBrk="1" hangingPunct="1">
              <a:lnSpc>
                <a:spcPct val="75000"/>
              </a:lnSpc>
              <a:buFont typeface="Wingdings" charset="2"/>
              <a:buNone/>
            </a:pPr>
            <a:r>
              <a:rPr lang="en-US" sz="2800"/>
              <a:t>		</a:t>
            </a:r>
            <a:r>
              <a:rPr lang="en-US" sz="2800">
                <a:latin typeface="Courier" charset="0"/>
              </a:rPr>
              <a:t>x</a:t>
            </a:r>
            <a:r>
              <a:rPr lang="en-US" sz="2800" baseline="-25000">
                <a:latin typeface="Courier" charset="0"/>
              </a:rPr>
              <a:t>3</a:t>
            </a:r>
            <a:r>
              <a:rPr lang="en-US" sz="2800">
                <a:latin typeface="Courier" charset="0"/>
              </a:rPr>
              <a:t> = 1 - 1 - 3 = 2 (mod 5)</a:t>
            </a:r>
            <a:endParaRPr lang="en-US" sz="2800"/>
          </a:p>
          <a:p>
            <a:pPr eaLnBrk="1" hangingPunct="1">
              <a:lnSpc>
                <a:spcPct val="75000"/>
              </a:lnSpc>
              <a:buFont typeface="Wingdings" charset="2"/>
              <a:buNone/>
            </a:pPr>
            <a:r>
              <a:rPr lang="en-US" sz="2800"/>
              <a:t>		</a:t>
            </a:r>
            <a:r>
              <a:rPr lang="en-US" sz="2800">
                <a:latin typeface="Courier" charset="0"/>
              </a:rPr>
              <a:t>y</a:t>
            </a:r>
            <a:r>
              <a:rPr lang="en-US" sz="2800" baseline="-25000">
                <a:latin typeface="Courier" charset="0"/>
              </a:rPr>
              <a:t>3</a:t>
            </a:r>
            <a:r>
              <a:rPr lang="en-US" sz="2800">
                <a:latin typeface="Courier" charset="0"/>
              </a:rPr>
              <a:t> = 1(1-2) - 4 = 0 (mod 5)</a:t>
            </a:r>
          </a:p>
          <a:p>
            <a:pPr eaLnBrk="1" hangingPunct="1">
              <a:lnSpc>
                <a:spcPct val="90000"/>
              </a:lnSpc>
            </a:pPr>
            <a:r>
              <a:rPr lang="en-US" sz="2800"/>
              <a:t>On this curve, </a:t>
            </a:r>
            <a:r>
              <a:rPr lang="en-US" sz="2800">
                <a:latin typeface="Courier" charset="0"/>
                <a:sym typeface="Symbol" charset="2"/>
              </a:rPr>
              <a:t>(1,4) + (3,1) = </a:t>
            </a:r>
            <a:r>
              <a:rPr lang="en-US" sz="2800">
                <a:latin typeface="Courier" charset="0"/>
              </a:rPr>
              <a:t>(2,0)</a:t>
            </a:r>
            <a:r>
              <a:rPr lang="en-US" sz="2800"/>
              <a:t>	</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2F284461-ECD9-9748-888F-924C2B6CDD42}" type="slidenum">
              <a:rPr lang="en-US" smtClean="0">
                <a:latin typeface="Times New Roman" charset="0"/>
              </a:rPr>
              <a:pPr/>
              <a:t>136</a:t>
            </a:fld>
            <a:endParaRPr lang="en-US">
              <a:latin typeface="Times New Roman" charset="0"/>
            </a:endParaRPr>
          </a:p>
        </p:txBody>
      </p:sp>
      <p:sp>
        <p:nvSpPr>
          <p:cNvPr id="151555" name="Rectangle 2"/>
          <p:cNvSpPr>
            <a:spLocks noGrp="1" noChangeArrowheads="1"/>
          </p:cNvSpPr>
          <p:nvPr>
            <p:ph type="title"/>
          </p:nvPr>
        </p:nvSpPr>
        <p:spPr>
          <a:xfrm>
            <a:off x="685800" y="228600"/>
            <a:ext cx="7772400" cy="1143000"/>
          </a:xfrm>
        </p:spPr>
        <p:txBody>
          <a:bodyPr/>
          <a:lstStyle/>
          <a:p>
            <a:pPr eaLnBrk="1" hangingPunct="1"/>
            <a:r>
              <a:rPr lang="en-US"/>
              <a:t>ECC Diffie-Hellman</a:t>
            </a:r>
          </a:p>
        </p:txBody>
      </p:sp>
      <p:sp>
        <p:nvSpPr>
          <p:cNvPr id="151556" name="Rectangle 3"/>
          <p:cNvSpPr>
            <a:spLocks noGrp="1" noChangeArrowheads="1"/>
          </p:cNvSpPr>
          <p:nvPr>
            <p:ph type="body" idx="1"/>
          </p:nvPr>
        </p:nvSpPr>
        <p:spPr>
          <a:xfrm>
            <a:off x="685800" y="1447800"/>
            <a:ext cx="7924800" cy="914400"/>
          </a:xfrm>
        </p:spPr>
        <p:txBody>
          <a:bodyPr/>
          <a:lstStyle/>
          <a:p>
            <a:pPr eaLnBrk="1" hangingPunct="1">
              <a:lnSpc>
                <a:spcPct val="90000"/>
              </a:lnSpc>
            </a:pPr>
            <a:r>
              <a:rPr lang="en-US" sz="2400" b="1" dirty="0">
                <a:solidFill>
                  <a:schemeClr val="hlink"/>
                </a:solidFill>
              </a:rPr>
              <a:t>Public:</a:t>
            </a:r>
            <a:r>
              <a:rPr lang="en-US" sz="2400" dirty="0"/>
              <a:t> Elliptic curve and point </a:t>
            </a:r>
            <a:r>
              <a:rPr lang="en-US" sz="2400" dirty="0">
                <a:latin typeface="Times-Roman" charset="0"/>
              </a:rPr>
              <a:t>(</a:t>
            </a:r>
            <a:r>
              <a:rPr lang="en-US" sz="2400" dirty="0" err="1">
                <a:latin typeface="Times-Roman" charset="0"/>
              </a:rPr>
              <a:t>x,y</a:t>
            </a:r>
            <a:r>
              <a:rPr lang="en-US" sz="2400" dirty="0">
                <a:latin typeface="Times-Roman" charset="0"/>
              </a:rPr>
              <a:t>)</a:t>
            </a:r>
            <a:r>
              <a:rPr lang="en-US" sz="2400" dirty="0"/>
              <a:t> on curve</a:t>
            </a:r>
          </a:p>
          <a:p>
            <a:pPr eaLnBrk="1" hangingPunct="1">
              <a:lnSpc>
                <a:spcPct val="90000"/>
              </a:lnSpc>
            </a:pPr>
            <a:r>
              <a:rPr lang="en-US" sz="2400" b="1" dirty="0">
                <a:solidFill>
                  <a:schemeClr val="hlink"/>
                </a:solidFill>
              </a:rPr>
              <a:t>Private:</a:t>
            </a:r>
            <a:r>
              <a:rPr lang="en-US" sz="2400" dirty="0"/>
              <a:t> Alice’s </a:t>
            </a:r>
            <a:r>
              <a:rPr lang="en-US" sz="2400" dirty="0">
                <a:latin typeface="Times-Roman" charset="0"/>
              </a:rPr>
              <a:t>A</a:t>
            </a:r>
            <a:r>
              <a:rPr lang="en-US" sz="2400" dirty="0"/>
              <a:t> and Bob’s </a:t>
            </a:r>
            <a:r>
              <a:rPr lang="en-US" sz="2400" dirty="0">
                <a:latin typeface="Times-Roman" charset="0"/>
              </a:rPr>
              <a:t>B</a:t>
            </a:r>
            <a:endParaRPr lang="en-US" sz="2400" dirty="0"/>
          </a:p>
        </p:txBody>
      </p:sp>
      <p:sp>
        <p:nvSpPr>
          <p:cNvPr id="188422" name="Line 6"/>
          <p:cNvSpPr>
            <a:spLocks noChangeShapeType="1"/>
          </p:cNvSpPr>
          <p:nvPr/>
        </p:nvSpPr>
        <p:spPr bwMode="auto">
          <a:xfrm flipV="1">
            <a:off x="1981200" y="3038475"/>
            <a:ext cx="46482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88423" name="Line 7"/>
          <p:cNvSpPr>
            <a:spLocks noChangeShapeType="1"/>
          </p:cNvSpPr>
          <p:nvPr/>
        </p:nvSpPr>
        <p:spPr bwMode="auto">
          <a:xfrm flipH="1" flipV="1">
            <a:off x="1905000" y="3595688"/>
            <a:ext cx="47244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51559" name="Rectangle 8"/>
          <p:cNvSpPr>
            <a:spLocks noChangeArrowheads="1"/>
          </p:cNvSpPr>
          <p:nvPr/>
        </p:nvSpPr>
        <p:spPr bwMode="auto">
          <a:xfrm>
            <a:off x="685800" y="3929063"/>
            <a:ext cx="1257300" cy="517525"/>
          </a:xfrm>
          <a:prstGeom prst="rect">
            <a:avLst/>
          </a:prstGeom>
          <a:noFill/>
          <a:ln w="9525">
            <a:noFill/>
            <a:miter lim="800000"/>
            <a:headEnd/>
            <a:tailEnd/>
          </a:ln>
        </p:spPr>
        <p:txBody>
          <a:bodyPr wrap="none">
            <a:prstTxWarp prst="textNoShape">
              <a:avLst/>
            </a:prstTxWarp>
            <a:spAutoFit/>
          </a:bodyPr>
          <a:lstStyle/>
          <a:p>
            <a:r>
              <a:rPr lang="en-US"/>
              <a:t>Alice, </a:t>
            </a:r>
            <a:r>
              <a:rPr lang="en-US">
                <a:latin typeface="Courier" charset="0"/>
              </a:rPr>
              <a:t>A</a:t>
            </a:r>
            <a:endParaRPr lang="en-US"/>
          </a:p>
        </p:txBody>
      </p:sp>
      <p:sp>
        <p:nvSpPr>
          <p:cNvPr id="151560" name="Rectangle 9"/>
          <p:cNvSpPr>
            <a:spLocks noChangeArrowheads="1"/>
          </p:cNvSpPr>
          <p:nvPr/>
        </p:nvSpPr>
        <p:spPr bwMode="auto">
          <a:xfrm>
            <a:off x="6934200" y="3929063"/>
            <a:ext cx="1074738" cy="517525"/>
          </a:xfrm>
          <a:prstGeom prst="rect">
            <a:avLst/>
          </a:prstGeom>
          <a:noFill/>
          <a:ln w="9525">
            <a:noFill/>
            <a:miter lim="800000"/>
            <a:headEnd/>
            <a:tailEnd/>
          </a:ln>
        </p:spPr>
        <p:txBody>
          <a:bodyPr wrap="none">
            <a:prstTxWarp prst="textNoShape">
              <a:avLst/>
            </a:prstTxWarp>
            <a:spAutoFit/>
          </a:bodyPr>
          <a:lstStyle/>
          <a:p>
            <a:r>
              <a:rPr lang="en-US"/>
              <a:t>Bob, </a:t>
            </a:r>
            <a:r>
              <a:rPr lang="en-US">
                <a:latin typeface="Courier" charset="0"/>
              </a:rPr>
              <a:t>B</a:t>
            </a:r>
            <a:endParaRPr lang="en-US"/>
          </a:p>
        </p:txBody>
      </p:sp>
      <p:sp>
        <p:nvSpPr>
          <p:cNvPr id="188426" name="Rectangle 10"/>
          <p:cNvSpPr>
            <a:spLocks noChangeArrowheads="1"/>
          </p:cNvSpPr>
          <p:nvPr/>
        </p:nvSpPr>
        <p:spPr bwMode="auto">
          <a:xfrm>
            <a:off x="3405188" y="2541588"/>
            <a:ext cx="979487"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A</a:t>
            </a:r>
            <a:r>
              <a:rPr lang="en-US">
                <a:latin typeface="Times-Roman" charset="0"/>
                <a:sym typeface="Symbol" charset="2"/>
              </a:rPr>
              <a:t>(x,y)</a:t>
            </a:r>
            <a:endParaRPr lang="en-US"/>
          </a:p>
        </p:txBody>
      </p:sp>
      <p:sp>
        <p:nvSpPr>
          <p:cNvPr id="188427" name="Rectangle 11"/>
          <p:cNvSpPr>
            <a:spLocks noChangeArrowheads="1"/>
          </p:cNvSpPr>
          <p:nvPr/>
        </p:nvSpPr>
        <p:spPr bwMode="auto">
          <a:xfrm>
            <a:off x="3429000" y="3124200"/>
            <a:ext cx="979488"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B(x,y)</a:t>
            </a:r>
            <a:endParaRPr lang="en-US"/>
          </a:p>
        </p:txBody>
      </p:sp>
      <p:sp>
        <p:nvSpPr>
          <p:cNvPr id="188428" name="Rectangle 12"/>
          <p:cNvSpPr>
            <a:spLocks noChangeArrowheads="1"/>
          </p:cNvSpPr>
          <p:nvPr/>
        </p:nvSpPr>
        <p:spPr bwMode="auto">
          <a:xfrm>
            <a:off x="685800" y="4572000"/>
            <a:ext cx="7848600" cy="15240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accent2"/>
              </a:buClr>
              <a:buSzPct val="75000"/>
              <a:buFont typeface="Wingdings" charset="2"/>
              <a:buChar char="q"/>
            </a:pPr>
            <a:r>
              <a:rPr lang="en-US"/>
              <a:t>Alice computes </a:t>
            </a:r>
            <a:r>
              <a:rPr lang="en-US">
                <a:latin typeface="Times-Roman" charset="0"/>
              </a:rPr>
              <a:t>A(B(x,y))</a:t>
            </a:r>
            <a:r>
              <a:rPr lang="en-US"/>
              <a:t> </a:t>
            </a:r>
          </a:p>
          <a:p>
            <a:pPr marL="342900" indent="-342900">
              <a:spcBef>
                <a:spcPct val="20000"/>
              </a:spcBef>
              <a:buClr>
                <a:schemeClr val="accent2"/>
              </a:buClr>
              <a:buSzPct val="75000"/>
              <a:buFont typeface="Wingdings" charset="2"/>
              <a:buChar char="q"/>
            </a:pPr>
            <a:r>
              <a:rPr lang="en-US"/>
              <a:t>Bob computes </a:t>
            </a:r>
            <a:r>
              <a:rPr lang="en-US">
                <a:latin typeface="Times-Roman" charset="0"/>
              </a:rPr>
              <a:t>B(A(x,y))</a:t>
            </a:r>
          </a:p>
          <a:p>
            <a:pPr marL="342900" indent="-342900">
              <a:spcBef>
                <a:spcPct val="20000"/>
              </a:spcBef>
              <a:buClr>
                <a:schemeClr val="accent2"/>
              </a:buClr>
              <a:buSzPct val="75000"/>
              <a:buFont typeface="Wingdings" charset="2"/>
              <a:buChar char="q"/>
            </a:pPr>
            <a:r>
              <a:rPr lang="en-US"/>
              <a:t>These are the same since </a:t>
            </a:r>
            <a:r>
              <a:rPr lang="en-US">
                <a:latin typeface="Times-Roman" charset="0"/>
              </a:rPr>
              <a:t>AB = BA</a:t>
            </a:r>
          </a:p>
        </p:txBody>
      </p:sp>
      <p:pic>
        <p:nvPicPr>
          <p:cNvPr id="151564" name="Picture 13" descr="alice3Rev.tiff                                                 0010273EMacintosh HD                   BC93A1CC:"/>
          <p:cNvPicPr>
            <a:picLocks noChangeAspect="1" noChangeArrowheads="1"/>
          </p:cNvPicPr>
          <p:nvPr/>
        </p:nvPicPr>
        <p:blipFill>
          <a:blip r:embed="rId4"/>
          <a:srcRect/>
          <a:stretch>
            <a:fillRect/>
          </a:stretch>
        </p:blipFill>
        <p:spPr bwMode="auto">
          <a:xfrm>
            <a:off x="762000" y="2338388"/>
            <a:ext cx="946150" cy="1624012"/>
          </a:xfrm>
          <a:prstGeom prst="rect">
            <a:avLst/>
          </a:prstGeom>
          <a:noFill/>
          <a:ln w="9525">
            <a:noFill/>
            <a:miter lim="800000"/>
            <a:headEnd/>
            <a:tailEnd/>
          </a:ln>
        </p:spPr>
      </p:pic>
      <p:pic>
        <p:nvPicPr>
          <p:cNvPr id="151565" name="Picture 14" descr="rabbit3.tiff                                                   0010273EMacintosh HD                   BC93A1CC:"/>
          <p:cNvPicPr>
            <a:picLocks noChangeAspect="1" noChangeArrowheads="1"/>
          </p:cNvPicPr>
          <p:nvPr/>
        </p:nvPicPr>
        <p:blipFill>
          <a:blip r:embed="rId5"/>
          <a:srcRect/>
          <a:stretch>
            <a:fillRect/>
          </a:stretch>
        </p:blipFill>
        <p:spPr bwMode="auto">
          <a:xfrm>
            <a:off x="6924675" y="2286000"/>
            <a:ext cx="1076325" cy="16652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8422"/>
                                        </p:tgtEl>
                                        <p:attrNameLst>
                                          <p:attrName>style.visibility</p:attrName>
                                        </p:attrNameLst>
                                      </p:cBhvr>
                                      <p:to>
                                        <p:strVal val="visible"/>
                                      </p:to>
                                    </p:set>
                                    <p:anim calcmode="lin" valueType="num">
                                      <p:cBhvr additive="base">
                                        <p:cTn id="7" dur="500" fill="hold"/>
                                        <p:tgtEl>
                                          <p:spTgt spid="188422"/>
                                        </p:tgtEl>
                                        <p:attrNameLst>
                                          <p:attrName>ppt_x</p:attrName>
                                        </p:attrNameLst>
                                      </p:cBhvr>
                                      <p:tavLst>
                                        <p:tav tm="0">
                                          <p:val>
                                            <p:strVal val="0-#ppt_w/2"/>
                                          </p:val>
                                        </p:tav>
                                        <p:tav tm="100000">
                                          <p:val>
                                            <p:strVal val="#ppt_x"/>
                                          </p:val>
                                        </p:tav>
                                      </p:tavLst>
                                    </p:anim>
                                    <p:anim calcmode="lin" valueType="num">
                                      <p:cBhvr additive="base">
                                        <p:cTn id="8" dur="500" fill="hold"/>
                                        <p:tgtEl>
                                          <p:spTgt spid="18842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Arrow"/>
                                        </p:tgtEl>
                                      </p:cMediaNode>
                                    </p:audio>
                                  </p:sub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18842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2" fill="hold" grpId="0" nodeType="clickEffect">
                                  <p:stCondLst>
                                    <p:cond delay="0"/>
                                  </p:stCondLst>
                                  <p:childTnLst>
                                    <p:set>
                                      <p:cBhvr>
                                        <p:cTn id="15" dur="1" fill="hold">
                                          <p:stCondLst>
                                            <p:cond delay="499"/>
                                          </p:stCondLst>
                                        </p:cTn>
                                        <p:tgtEl>
                                          <p:spTgt spid="188423"/>
                                        </p:tgtEl>
                                        <p:attrNameLst>
                                          <p:attrName>style.visibility</p:attrName>
                                        </p:attrNameLst>
                                      </p:cBhvr>
                                      <p:to>
                                        <p:strVal val="visible"/>
                                      </p:to>
                                    </p:set>
                                  </p:childTnLst>
                                  <p:subTnLst>
                                    <p:audio>
                                      <p:cMediaNode>
                                        <p:cTn display="0" masterRel="sameClick">
                                          <p:stCondLst>
                                            <p:cond evt="begin" delay="0">
                                              <p:tn val="14"/>
                                            </p:cond>
                                          </p:stCondLst>
                                          <p:endCondLst>
                                            <p:cond evt="onStopAudio" delay="0">
                                              <p:tgtEl>
                                                <p:sldTgt/>
                                              </p:tgtEl>
                                            </p:cond>
                                          </p:endCondLst>
                                        </p:cTn>
                                        <p:tgtEl>
                                          <p:sndTgt r:embed="rId2" name="Arrow"/>
                                        </p:tgtEl>
                                      </p:cMediaNode>
                                    </p:audio>
                                  </p:sub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499"/>
                                          </p:stCondLst>
                                        </p:cTn>
                                        <p:tgtEl>
                                          <p:spTgt spid="1884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88428"/>
                                        </p:tgtEl>
                                        <p:attrNameLst>
                                          <p:attrName>style.visibility</p:attrName>
                                        </p:attrNameLst>
                                      </p:cBhvr>
                                      <p:to>
                                        <p:strVal val="visible"/>
                                      </p:to>
                                    </p:set>
                                    <p:animEffect transition="in" filter="wipe(up)">
                                      <p:cBhvr>
                                        <p:cTn id="23" dur="500"/>
                                        <p:tgtEl>
                                          <p:spTgt spid="188428"/>
                                        </p:tgtEl>
                                      </p:cBhvr>
                                    </p:animEffect>
                                  </p:childTnLst>
                                  <p:subTnLst>
                                    <p:audio>
                                      <p:cMediaNode>
                                        <p:cTn display="0" masterRel="sameClick">
                                          <p:stCondLst>
                                            <p:cond evt="begin" delay="0">
                                              <p:tn val="21"/>
                                            </p:cond>
                                          </p:stCondLst>
                                          <p:endCondLst>
                                            <p:cond evt="onStopAudio" delay="0">
                                              <p:tgtEl>
                                                <p:sldTgt/>
                                              </p:tgtEl>
                                            </p:cond>
                                          </p:endCondLst>
                                        </p:cTn>
                                        <p:tgtEl>
                                          <p:sndTgt r:embed="rId3" name="Click"/>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22" grpId="0" animBg="1"/>
      <p:bldP spid="188423" grpId="0" animBg="1"/>
      <p:bldP spid="188426" grpId="0" autoUpdateAnimBg="0"/>
      <p:bldP spid="188427" grpId="0" autoUpdateAnimBg="0"/>
      <p:bldP spid="188428" grpId="0" autoUpdateAnimBg="0"/>
    </p:bldLst>
  </p:timing>
</p:sld>
</file>

<file path=ppt/slides/slide1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257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647E8332-64F0-A948-AE88-45932D7FABFB}" type="slidenum">
              <a:rPr lang="en-US" smtClean="0">
                <a:latin typeface="Times New Roman" charset="0"/>
              </a:rPr>
              <a:pPr/>
              <a:t>137</a:t>
            </a:fld>
            <a:endParaRPr lang="en-US">
              <a:latin typeface="Times New Roman" charset="0"/>
            </a:endParaRPr>
          </a:p>
        </p:txBody>
      </p:sp>
      <p:sp>
        <p:nvSpPr>
          <p:cNvPr id="152579" name="Rectangle 2"/>
          <p:cNvSpPr>
            <a:spLocks noGrp="1" noChangeArrowheads="1"/>
          </p:cNvSpPr>
          <p:nvPr>
            <p:ph type="title"/>
          </p:nvPr>
        </p:nvSpPr>
        <p:spPr/>
        <p:txBody>
          <a:bodyPr/>
          <a:lstStyle/>
          <a:p>
            <a:pPr eaLnBrk="1" hangingPunct="1"/>
            <a:r>
              <a:rPr lang="en-US"/>
              <a:t>ECC Diffie-Hellman </a:t>
            </a:r>
          </a:p>
        </p:txBody>
      </p:sp>
      <p:sp>
        <p:nvSpPr>
          <p:cNvPr id="433155" name="Rectangle 3"/>
          <p:cNvSpPr>
            <a:spLocks noGrp="1" noChangeArrowheads="1"/>
          </p:cNvSpPr>
          <p:nvPr>
            <p:ph type="body" idx="1"/>
          </p:nvPr>
        </p:nvSpPr>
        <p:spPr>
          <a:xfrm>
            <a:off x="685800" y="1828800"/>
            <a:ext cx="7772400" cy="4267200"/>
          </a:xfrm>
        </p:spPr>
        <p:txBody>
          <a:bodyPr/>
          <a:lstStyle/>
          <a:p>
            <a:pPr eaLnBrk="1" hangingPunct="1">
              <a:lnSpc>
                <a:spcPct val="90000"/>
              </a:lnSpc>
            </a:pPr>
            <a:r>
              <a:rPr lang="en-US" sz="2800" b="1" dirty="0">
                <a:solidFill>
                  <a:schemeClr val="hlink"/>
                </a:solidFill>
              </a:rPr>
              <a:t>Public:</a:t>
            </a:r>
            <a:r>
              <a:rPr lang="en-US" sz="2800" dirty="0"/>
              <a:t> Curve </a:t>
            </a:r>
            <a:r>
              <a:rPr lang="en-US" sz="2400" dirty="0">
                <a:latin typeface="Courier" charset="0"/>
              </a:rPr>
              <a:t>y</a:t>
            </a:r>
            <a:r>
              <a:rPr lang="en-US" sz="2400" baseline="30000" dirty="0">
                <a:latin typeface="Courier" charset="0"/>
              </a:rPr>
              <a:t>2</a:t>
            </a:r>
            <a:r>
              <a:rPr lang="en-US" sz="2400" dirty="0">
                <a:latin typeface="Courier" charset="0"/>
              </a:rPr>
              <a:t> = x</a:t>
            </a:r>
            <a:r>
              <a:rPr lang="en-US" sz="2400" baseline="30000" dirty="0">
                <a:latin typeface="Courier" charset="0"/>
              </a:rPr>
              <a:t>3</a:t>
            </a:r>
            <a:r>
              <a:rPr lang="en-US" sz="2400" dirty="0">
                <a:latin typeface="Courier" charset="0"/>
              </a:rPr>
              <a:t> + 7x + </a:t>
            </a:r>
            <a:r>
              <a:rPr lang="en-US" sz="2400" dirty="0" err="1">
                <a:latin typeface="Courier" charset="0"/>
              </a:rPr>
              <a:t>b</a:t>
            </a:r>
            <a:r>
              <a:rPr lang="en-US" sz="2400" dirty="0">
                <a:latin typeface="Courier" charset="0"/>
              </a:rPr>
              <a:t> (mod 37) </a:t>
            </a:r>
            <a:r>
              <a:rPr lang="en-US" sz="2400" dirty="0"/>
              <a:t>and </a:t>
            </a:r>
            <a:r>
              <a:rPr lang="en-US" sz="2800" dirty="0"/>
              <a:t>point </a:t>
            </a:r>
            <a:r>
              <a:rPr lang="en-US" sz="2800" dirty="0">
                <a:latin typeface="Courier" charset="0"/>
              </a:rPr>
              <a:t>(2,5) </a:t>
            </a:r>
            <a:r>
              <a:rPr lang="en-US" sz="2800" dirty="0" err="1">
                <a:latin typeface="Courier" charset="0"/>
                <a:sym typeface="Symbol" charset="2"/>
              </a:rPr>
              <a:t></a:t>
            </a:r>
            <a:r>
              <a:rPr lang="en-US" sz="2800" dirty="0">
                <a:latin typeface="Courier" charset="0"/>
                <a:sym typeface="Symbol" charset="2"/>
              </a:rPr>
              <a:t> </a:t>
            </a:r>
            <a:r>
              <a:rPr lang="en-US" sz="2800" dirty="0" err="1">
                <a:latin typeface="Courier" charset="0"/>
                <a:sym typeface="Symbol" charset="2"/>
              </a:rPr>
              <a:t>b</a:t>
            </a:r>
            <a:r>
              <a:rPr lang="en-US" sz="2800" dirty="0">
                <a:latin typeface="Courier" charset="0"/>
                <a:sym typeface="Symbol" charset="2"/>
              </a:rPr>
              <a:t> = 3</a:t>
            </a:r>
          </a:p>
          <a:p>
            <a:pPr eaLnBrk="1" hangingPunct="1">
              <a:lnSpc>
                <a:spcPct val="90000"/>
              </a:lnSpc>
            </a:pPr>
            <a:r>
              <a:rPr lang="en-US" sz="2800" b="1" dirty="0">
                <a:solidFill>
                  <a:schemeClr val="hlink"/>
                </a:solidFill>
              </a:rPr>
              <a:t>Alice’s private:</a:t>
            </a:r>
            <a:r>
              <a:rPr lang="en-US" sz="2800" dirty="0"/>
              <a:t> </a:t>
            </a:r>
            <a:r>
              <a:rPr lang="en-US" sz="2800" dirty="0">
                <a:latin typeface="Courier" charset="0"/>
              </a:rPr>
              <a:t>A = 4</a:t>
            </a:r>
            <a:endParaRPr lang="en-US" sz="2800" dirty="0"/>
          </a:p>
          <a:p>
            <a:pPr eaLnBrk="1" hangingPunct="1">
              <a:lnSpc>
                <a:spcPct val="90000"/>
              </a:lnSpc>
            </a:pPr>
            <a:r>
              <a:rPr lang="en-US" sz="2800" b="1" dirty="0">
                <a:solidFill>
                  <a:schemeClr val="hlink"/>
                </a:solidFill>
              </a:rPr>
              <a:t>Bob’s private:</a:t>
            </a:r>
            <a:r>
              <a:rPr lang="en-US" sz="2800" dirty="0"/>
              <a:t> </a:t>
            </a:r>
            <a:r>
              <a:rPr lang="en-US" sz="2800" dirty="0">
                <a:latin typeface="Courier" charset="0"/>
              </a:rPr>
              <a:t>B = 7</a:t>
            </a:r>
          </a:p>
          <a:p>
            <a:pPr eaLnBrk="1" hangingPunct="1">
              <a:lnSpc>
                <a:spcPct val="90000"/>
              </a:lnSpc>
            </a:pPr>
            <a:r>
              <a:rPr lang="en-US" sz="2800" dirty="0"/>
              <a:t>Alice sends Bob: </a:t>
            </a:r>
            <a:r>
              <a:rPr lang="en-US" sz="2800" dirty="0">
                <a:latin typeface="Courier" charset="0"/>
              </a:rPr>
              <a:t>4(2,5) = (7,32)</a:t>
            </a:r>
            <a:endParaRPr lang="en-US" sz="2800" dirty="0"/>
          </a:p>
          <a:p>
            <a:pPr eaLnBrk="1" hangingPunct="1">
              <a:lnSpc>
                <a:spcPct val="90000"/>
              </a:lnSpc>
            </a:pPr>
            <a:r>
              <a:rPr lang="en-US" sz="2800" dirty="0"/>
              <a:t>Bob sends Alice: </a:t>
            </a:r>
            <a:r>
              <a:rPr lang="en-US" sz="2800" dirty="0">
                <a:latin typeface="Courier" charset="0"/>
              </a:rPr>
              <a:t>7(2,5) = (18,35)</a:t>
            </a:r>
          </a:p>
          <a:p>
            <a:pPr eaLnBrk="1" hangingPunct="1">
              <a:lnSpc>
                <a:spcPct val="90000"/>
              </a:lnSpc>
            </a:pPr>
            <a:r>
              <a:rPr lang="en-US" sz="2800" dirty="0"/>
              <a:t>Alice computes: </a:t>
            </a:r>
            <a:r>
              <a:rPr lang="en-US" sz="2800" dirty="0">
                <a:latin typeface="Courier" charset="0"/>
              </a:rPr>
              <a:t>4(18,35) = (22,1)</a:t>
            </a:r>
          </a:p>
          <a:p>
            <a:pPr eaLnBrk="1" hangingPunct="1">
              <a:lnSpc>
                <a:spcPct val="90000"/>
              </a:lnSpc>
            </a:pPr>
            <a:r>
              <a:rPr lang="en-US" sz="2800" dirty="0"/>
              <a:t>Bob computes: </a:t>
            </a:r>
            <a:r>
              <a:rPr lang="en-US" sz="2800" dirty="0">
                <a:latin typeface="Courier" charset="0"/>
              </a:rPr>
              <a:t>7(7,32) = (22,1)</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33155">
                                            <p:txEl>
                                              <p:pRg st="0" end="0"/>
                                            </p:txEl>
                                          </p:spTgt>
                                        </p:tgtEl>
                                        <p:attrNameLst>
                                          <p:attrName>style.visibility</p:attrName>
                                        </p:attrNameLst>
                                      </p:cBhvr>
                                      <p:to>
                                        <p:strVal val="visible"/>
                                      </p:to>
                                    </p:set>
                                    <p:animEffect transition="in" filter="box(out)">
                                      <p:cBhvr>
                                        <p:cTn id="7" dur="500"/>
                                        <p:tgtEl>
                                          <p:spTgt spid="43315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33155">
                                            <p:txEl>
                                              <p:pRg st="1" end="1"/>
                                            </p:txEl>
                                          </p:spTgt>
                                        </p:tgtEl>
                                        <p:attrNameLst>
                                          <p:attrName>style.visibility</p:attrName>
                                        </p:attrNameLst>
                                      </p:cBhvr>
                                      <p:to>
                                        <p:strVal val="visible"/>
                                      </p:to>
                                    </p:set>
                                    <p:animEffect transition="in" filter="box(out)">
                                      <p:cBhvr>
                                        <p:cTn id="12" dur="500"/>
                                        <p:tgtEl>
                                          <p:spTgt spid="433155">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433155">
                                            <p:txEl>
                                              <p:pRg st="2" end="2"/>
                                            </p:txEl>
                                          </p:spTgt>
                                        </p:tgtEl>
                                        <p:attrNameLst>
                                          <p:attrName>style.visibility</p:attrName>
                                        </p:attrNameLst>
                                      </p:cBhvr>
                                      <p:to>
                                        <p:strVal val="visible"/>
                                      </p:to>
                                    </p:set>
                                    <p:animEffect transition="in" filter="box(out)">
                                      <p:cBhvr>
                                        <p:cTn id="17" dur="500"/>
                                        <p:tgtEl>
                                          <p:spTgt spid="433155">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433155">
                                            <p:txEl>
                                              <p:pRg st="3" end="3"/>
                                            </p:txEl>
                                          </p:spTgt>
                                        </p:tgtEl>
                                        <p:attrNameLst>
                                          <p:attrName>style.visibility</p:attrName>
                                        </p:attrNameLst>
                                      </p:cBhvr>
                                      <p:to>
                                        <p:strVal val="visible"/>
                                      </p:to>
                                    </p:set>
                                    <p:animEffect transition="in" filter="box(out)">
                                      <p:cBhvr>
                                        <p:cTn id="22" dur="500"/>
                                        <p:tgtEl>
                                          <p:spTgt spid="433155">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433155">
                                            <p:txEl>
                                              <p:pRg st="4" end="4"/>
                                            </p:txEl>
                                          </p:spTgt>
                                        </p:tgtEl>
                                        <p:attrNameLst>
                                          <p:attrName>style.visibility</p:attrName>
                                        </p:attrNameLst>
                                      </p:cBhvr>
                                      <p:to>
                                        <p:strVal val="visible"/>
                                      </p:to>
                                    </p:set>
                                    <p:animEffect transition="in" filter="box(out)">
                                      <p:cBhvr>
                                        <p:cTn id="27" dur="500"/>
                                        <p:tgtEl>
                                          <p:spTgt spid="433155">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433155">
                                            <p:txEl>
                                              <p:pRg st="5" end="5"/>
                                            </p:txEl>
                                          </p:spTgt>
                                        </p:tgtEl>
                                        <p:attrNameLst>
                                          <p:attrName>style.visibility</p:attrName>
                                        </p:attrNameLst>
                                      </p:cBhvr>
                                      <p:to>
                                        <p:strVal val="visible"/>
                                      </p:to>
                                    </p:set>
                                    <p:animEffect transition="in" filter="box(out)">
                                      <p:cBhvr>
                                        <p:cTn id="32" dur="500"/>
                                        <p:tgtEl>
                                          <p:spTgt spid="433155">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433155">
                                            <p:txEl>
                                              <p:pRg st="6" end="6"/>
                                            </p:txEl>
                                          </p:spTgt>
                                        </p:tgtEl>
                                        <p:attrNameLst>
                                          <p:attrName>style.visibility</p:attrName>
                                        </p:attrNameLst>
                                      </p:cBhvr>
                                      <p:to>
                                        <p:strVal val="visible"/>
                                      </p:to>
                                    </p:set>
                                    <p:animEffect transition="in" filter="box(out)">
                                      <p:cBhvr>
                                        <p:cTn id="37" dur="500"/>
                                        <p:tgtEl>
                                          <p:spTgt spid="433155">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155" grpId="0" build="p" autoUpdateAnimBg="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A58EA6DF-30F4-4845-AA1D-26674A23AAE0}" type="slidenum">
              <a:rPr lang="en-US" smtClean="0">
                <a:latin typeface="Times New Roman" charset="0"/>
              </a:rPr>
              <a:pPr/>
              <a:t>138</a:t>
            </a:fld>
            <a:endParaRPr lang="en-US">
              <a:latin typeface="Times New Roman" charset="0"/>
            </a:endParaRPr>
          </a:p>
        </p:txBody>
      </p:sp>
      <p:sp>
        <p:nvSpPr>
          <p:cNvPr id="153603" name="Rectangle 2"/>
          <p:cNvSpPr>
            <a:spLocks noGrp="1" noChangeArrowheads="1"/>
          </p:cNvSpPr>
          <p:nvPr>
            <p:ph type="title"/>
          </p:nvPr>
        </p:nvSpPr>
        <p:spPr>
          <a:xfrm>
            <a:off x="685800" y="2133600"/>
            <a:ext cx="7772400" cy="1143000"/>
          </a:xfrm>
        </p:spPr>
        <p:txBody>
          <a:bodyPr/>
          <a:lstStyle/>
          <a:p>
            <a:pPr eaLnBrk="1" hangingPunct="1"/>
            <a:r>
              <a:rPr lang="en-US"/>
              <a:t>Uses for Public Key Crypto</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03C92C3A-24F3-C342-8497-373C141486DE}" type="slidenum">
              <a:rPr lang="en-US" smtClean="0">
                <a:latin typeface="Times New Roman" charset="0"/>
              </a:rPr>
              <a:pPr/>
              <a:t>139</a:t>
            </a:fld>
            <a:endParaRPr lang="en-US">
              <a:latin typeface="Times New Roman" charset="0"/>
            </a:endParaRPr>
          </a:p>
        </p:txBody>
      </p:sp>
      <p:sp>
        <p:nvSpPr>
          <p:cNvPr id="154627" name="Rectangle 2"/>
          <p:cNvSpPr>
            <a:spLocks noGrp="1" noChangeArrowheads="1"/>
          </p:cNvSpPr>
          <p:nvPr>
            <p:ph type="title"/>
          </p:nvPr>
        </p:nvSpPr>
        <p:spPr/>
        <p:txBody>
          <a:bodyPr/>
          <a:lstStyle/>
          <a:p>
            <a:pPr eaLnBrk="1" hangingPunct="1"/>
            <a:r>
              <a:rPr lang="en-US"/>
              <a:t>Uses for Public Key Crypto</a:t>
            </a:r>
          </a:p>
        </p:txBody>
      </p:sp>
      <p:sp>
        <p:nvSpPr>
          <p:cNvPr id="154628" name="Rectangle 3"/>
          <p:cNvSpPr>
            <a:spLocks noGrp="1" noChangeArrowheads="1"/>
          </p:cNvSpPr>
          <p:nvPr>
            <p:ph type="body" idx="1"/>
          </p:nvPr>
        </p:nvSpPr>
        <p:spPr>
          <a:xfrm>
            <a:off x="685800" y="1981200"/>
            <a:ext cx="7772400" cy="4114800"/>
          </a:xfrm>
        </p:spPr>
        <p:txBody>
          <a:bodyPr/>
          <a:lstStyle/>
          <a:p>
            <a:pPr eaLnBrk="1" hangingPunct="1">
              <a:lnSpc>
                <a:spcPct val="90000"/>
              </a:lnSpc>
            </a:pPr>
            <a:r>
              <a:rPr lang="en-US"/>
              <a:t>Confidentiality</a:t>
            </a:r>
          </a:p>
          <a:p>
            <a:pPr lvl="1" eaLnBrk="1" hangingPunct="1">
              <a:lnSpc>
                <a:spcPct val="90000"/>
              </a:lnSpc>
            </a:pPr>
            <a:r>
              <a:rPr lang="en-US"/>
              <a:t>Transmitting data over insecure channel</a:t>
            </a:r>
          </a:p>
          <a:p>
            <a:pPr lvl="1" eaLnBrk="1" hangingPunct="1">
              <a:lnSpc>
                <a:spcPct val="90000"/>
              </a:lnSpc>
            </a:pPr>
            <a:r>
              <a:rPr lang="en-US"/>
              <a:t>Secure storage on insecure media</a:t>
            </a:r>
          </a:p>
          <a:p>
            <a:pPr eaLnBrk="1" hangingPunct="1">
              <a:lnSpc>
                <a:spcPct val="90000"/>
              </a:lnSpc>
            </a:pPr>
            <a:r>
              <a:rPr lang="en-US"/>
              <a:t>Authentication (later)</a:t>
            </a:r>
          </a:p>
          <a:p>
            <a:pPr eaLnBrk="1" hangingPunct="1">
              <a:lnSpc>
                <a:spcPct val="90000"/>
              </a:lnSpc>
            </a:pPr>
            <a:r>
              <a:rPr lang="en-US"/>
              <a:t>Digital signature provides integrity and </a:t>
            </a:r>
            <a:r>
              <a:rPr lang="en-US" b="1">
                <a:solidFill>
                  <a:schemeClr val="hlink"/>
                </a:solidFill>
              </a:rPr>
              <a:t>non-repudiation</a:t>
            </a:r>
            <a:endParaRPr lang="en-US" b="1">
              <a:solidFill>
                <a:schemeClr val="accent2"/>
              </a:solidFill>
            </a:endParaRPr>
          </a:p>
          <a:p>
            <a:pPr lvl="1" eaLnBrk="1" hangingPunct="1">
              <a:lnSpc>
                <a:spcPct val="90000"/>
              </a:lnSpc>
            </a:pPr>
            <a:r>
              <a:rPr lang="en-US"/>
              <a:t>No non-repudiation with symmetric keys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DC2394F1-28B2-6C46-932B-5C9B3AD05F75}" type="slidenum">
              <a:rPr lang="en-US" smtClean="0">
                <a:latin typeface="Times New Roman" charset="0"/>
              </a:rPr>
              <a:pPr/>
              <a:t>14</a:t>
            </a:fld>
            <a:endParaRPr lang="en-US">
              <a:latin typeface="Times New Roman" charset="0"/>
            </a:endParaRPr>
          </a:p>
        </p:txBody>
      </p:sp>
      <p:sp>
        <p:nvSpPr>
          <p:cNvPr id="26628" name="Rectangle 2"/>
          <p:cNvSpPr>
            <a:spLocks noGrp="1" noChangeArrowheads="1"/>
          </p:cNvSpPr>
          <p:nvPr>
            <p:ph type="title"/>
          </p:nvPr>
        </p:nvSpPr>
        <p:spPr>
          <a:xfrm>
            <a:off x="533400" y="457200"/>
            <a:ext cx="8153400" cy="1143000"/>
          </a:xfrm>
        </p:spPr>
        <p:txBody>
          <a:bodyPr/>
          <a:lstStyle/>
          <a:p>
            <a:pPr eaLnBrk="1" hangingPunct="1"/>
            <a:r>
              <a:rPr lang="en-US"/>
              <a:t>Cryptanalysis II</a:t>
            </a:r>
          </a:p>
        </p:txBody>
      </p:sp>
      <p:sp>
        <p:nvSpPr>
          <p:cNvPr id="176131" name="Rectangle 3"/>
          <p:cNvSpPr>
            <a:spLocks noGrp="1" noChangeArrowheads="1"/>
          </p:cNvSpPr>
          <p:nvPr>
            <p:ph type="body" idx="1"/>
          </p:nvPr>
        </p:nvSpPr>
        <p:spPr>
          <a:xfrm>
            <a:off x="533400" y="1676400"/>
            <a:ext cx="8001000" cy="1905000"/>
          </a:xfrm>
        </p:spPr>
        <p:txBody>
          <a:bodyPr/>
          <a:lstStyle/>
          <a:p>
            <a:pPr eaLnBrk="1" hangingPunct="1"/>
            <a:r>
              <a:rPr lang="en-US" sz="2800"/>
              <a:t>Cannot try all 2</a:t>
            </a:r>
            <a:r>
              <a:rPr lang="en-US" sz="2800" baseline="30000"/>
              <a:t>88</a:t>
            </a:r>
            <a:r>
              <a:rPr lang="en-US" sz="2800"/>
              <a:t> simple substitution keys</a:t>
            </a:r>
          </a:p>
          <a:p>
            <a:pPr eaLnBrk="1" hangingPunct="1"/>
            <a:r>
              <a:rPr lang="en-US" sz="2800"/>
              <a:t>Can we be more clever?</a:t>
            </a:r>
          </a:p>
          <a:p>
            <a:pPr eaLnBrk="1" hangingPunct="1"/>
            <a:r>
              <a:rPr lang="en-US" sz="2800"/>
              <a:t>English letter frequency counts…</a:t>
            </a:r>
            <a:endParaRPr lang="en-US" sz="2800" baseline="30000"/>
          </a:p>
        </p:txBody>
      </p:sp>
      <p:graphicFrame>
        <p:nvGraphicFramePr>
          <p:cNvPr id="176133" name="Object 2"/>
          <p:cNvGraphicFramePr>
            <a:graphicFrameLocks noChangeAspect="1"/>
          </p:cNvGraphicFramePr>
          <p:nvPr/>
        </p:nvGraphicFramePr>
        <p:xfrm>
          <a:off x="152400" y="3429000"/>
          <a:ext cx="8686800" cy="2771775"/>
        </p:xfrm>
        <a:graphic>
          <a:graphicData uri="http://schemas.openxmlformats.org/presentationml/2006/ole">
            <mc:AlternateContent xmlns:mc="http://schemas.openxmlformats.org/markup-compatibility/2006">
              <mc:Choice xmlns:v="urn:schemas-microsoft-com:vml" Requires="v">
                <p:oleObj name="Chart" r:id="rId3" imgW="16548100" imgH="5283200" progId="MSGraph.Chart.8">
                  <p:embed followColorScheme="full"/>
                </p:oleObj>
              </mc:Choice>
              <mc:Fallback>
                <p:oleObj name="Chart" r:id="rId3" imgW="16548100" imgH="5283200" progId="MSGraph.Chart.8">
                  <p:embed followColorScheme="full"/>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3429000"/>
                        <a:ext cx="8686800"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76131">
                                            <p:txEl>
                                              <p:pRg st="0" end="0"/>
                                            </p:txEl>
                                          </p:spTgt>
                                        </p:tgtEl>
                                        <p:attrNameLst>
                                          <p:attrName>style.visibility</p:attrName>
                                        </p:attrNameLst>
                                      </p:cBhvr>
                                      <p:to>
                                        <p:strVal val="visible"/>
                                      </p:to>
                                    </p:set>
                                    <p:animEffect transition="in" filter="box(out)">
                                      <p:cBhvr>
                                        <p:cTn id="7" dur="500"/>
                                        <p:tgtEl>
                                          <p:spTgt spid="17613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76131">
                                            <p:txEl>
                                              <p:pRg st="1" end="1"/>
                                            </p:txEl>
                                          </p:spTgt>
                                        </p:tgtEl>
                                        <p:attrNameLst>
                                          <p:attrName>style.visibility</p:attrName>
                                        </p:attrNameLst>
                                      </p:cBhvr>
                                      <p:to>
                                        <p:strVal val="visible"/>
                                      </p:to>
                                    </p:set>
                                    <p:animEffect transition="in" filter="box(out)">
                                      <p:cBhvr>
                                        <p:cTn id="12" dur="500"/>
                                        <p:tgtEl>
                                          <p:spTgt spid="176131">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76131">
                                            <p:txEl>
                                              <p:pRg st="2" end="2"/>
                                            </p:txEl>
                                          </p:spTgt>
                                        </p:tgtEl>
                                        <p:attrNameLst>
                                          <p:attrName>style.visibility</p:attrName>
                                        </p:attrNameLst>
                                      </p:cBhvr>
                                      <p:to>
                                        <p:strVal val="visible"/>
                                      </p:to>
                                    </p:set>
                                    <p:animEffect transition="in" filter="box(out)">
                                      <p:cBhvr>
                                        <p:cTn id="17" dur="500"/>
                                        <p:tgtEl>
                                          <p:spTgt spid="176131">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76133"/>
                                        </p:tgtEl>
                                        <p:attrNameLst>
                                          <p:attrName>style.visibility</p:attrName>
                                        </p:attrNameLst>
                                      </p:cBhvr>
                                      <p:to>
                                        <p:strVal val="visible"/>
                                      </p:to>
                                    </p:set>
                                    <p:anim calcmode="lin" valueType="num">
                                      <p:cBhvr additive="base">
                                        <p:cTn id="22" dur="500" fill="hold"/>
                                        <p:tgtEl>
                                          <p:spTgt spid="176133"/>
                                        </p:tgtEl>
                                        <p:attrNameLst>
                                          <p:attrName>ppt_x</p:attrName>
                                        </p:attrNameLst>
                                      </p:cBhvr>
                                      <p:tavLst>
                                        <p:tav tm="0">
                                          <p:val>
                                            <p:strVal val="#ppt_x"/>
                                          </p:val>
                                        </p:tav>
                                        <p:tav tm="100000">
                                          <p:val>
                                            <p:strVal val="#ppt_x"/>
                                          </p:val>
                                        </p:tav>
                                      </p:tavLst>
                                    </p:anim>
                                    <p:anim calcmode="lin" valueType="num">
                                      <p:cBhvr additive="base">
                                        <p:cTn id="23" dur="500" fill="hold"/>
                                        <p:tgtEl>
                                          <p:spTgt spid="1761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1" grpId="0" build="p" autoUpdateAnimBg="0"/>
      <p:bldOleChart spid="176133" grpId="0"/>
    </p:bldLst>
  </p:timing>
</p:sld>
</file>

<file path=ppt/slides/slide1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565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2F5BDDE3-CDCA-F944-BB15-197130276624}" type="slidenum">
              <a:rPr lang="en-US" smtClean="0">
                <a:latin typeface="Times New Roman" charset="0"/>
              </a:rPr>
              <a:pPr/>
              <a:t>140</a:t>
            </a:fld>
            <a:endParaRPr lang="en-US">
              <a:latin typeface="Times New Roman" charset="0"/>
            </a:endParaRPr>
          </a:p>
        </p:txBody>
      </p:sp>
      <p:sp>
        <p:nvSpPr>
          <p:cNvPr id="155651" name="Rectangle 2"/>
          <p:cNvSpPr>
            <a:spLocks noGrp="1" noChangeArrowheads="1"/>
          </p:cNvSpPr>
          <p:nvPr>
            <p:ph type="title"/>
          </p:nvPr>
        </p:nvSpPr>
        <p:spPr/>
        <p:txBody>
          <a:bodyPr/>
          <a:lstStyle/>
          <a:p>
            <a:pPr eaLnBrk="1" hangingPunct="1"/>
            <a:r>
              <a:rPr lang="en-US"/>
              <a:t>Non-non-repudiation</a:t>
            </a:r>
          </a:p>
        </p:txBody>
      </p:sp>
      <p:sp>
        <p:nvSpPr>
          <p:cNvPr id="137219" name="Rectangle 3"/>
          <p:cNvSpPr>
            <a:spLocks noGrp="1" noChangeArrowheads="1"/>
          </p:cNvSpPr>
          <p:nvPr>
            <p:ph type="body" idx="1"/>
          </p:nvPr>
        </p:nvSpPr>
        <p:spPr/>
        <p:txBody>
          <a:bodyPr/>
          <a:lstStyle/>
          <a:p>
            <a:pPr eaLnBrk="1" hangingPunct="1">
              <a:lnSpc>
                <a:spcPct val="90000"/>
              </a:lnSpc>
              <a:spcAft>
                <a:spcPts val="600"/>
              </a:spcAft>
            </a:pPr>
            <a:r>
              <a:rPr lang="en-US" sz="2800" dirty="0"/>
              <a:t>Alice orders 100 shares of stock from Bob</a:t>
            </a:r>
          </a:p>
          <a:p>
            <a:pPr eaLnBrk="1" hangingPunct="1">
              <a:lnSpc>
                <a:spcPct val="90000"/>
              </a:lnSpc>
              <a:spcAft>
                <a:spcPts val="600"/>
              </a:spcAft>
            </a:pPr>
            <a:r>
              <a:rPr lang="en-US" sz="2800" dirty="0"/>
              <a:t>Alice computes </a:t>
            </a:r>
            <a:r>
              <a:rPr lang="en-US" sz="2800" b="1" dirty="0">
                <a:solidFill>
                  <a:schemeClr val="hlink"/>
                </a:solidFill>
                <a:latin typeface="Times-Roman" charset="0"/>
              </a:rPr>
              <a:t>MAC</a:t>
            </a:r>
            <a:r>
              <a:rPr lang="en-US" sz="2800" dirty="0"/>
              <a:t> using symmetric key</a:t>
            </a:r>
          </a:p>
          <a:p>
            <a:pPr eaLnBrk="1" hangingPunct="1">
              <a:lnSpc>
                <a:spcPct val="90000"/>
              </a:lnSpc>
              <a:spcAft>
                <a:spcPts val="600"/>
              </a:spcAft>
            </a:pPr>
            <a:r>
              <a:rPr lang="en-US" sz="2800" dirty="0"/>
              <a:t>Stock drops, Alice claims she did </a:t>
            </a:r>
            <a:r>
              <a:rPr lang="en-US" sz="2800" b="1" i="1" dirty="0"/>
              <a:t>not</a:t>
            </a:r>
            <a:r>
              <a:rPr lang="en-US" sz="2800" dirty="0"/>
              <a:t> order</a:t>
            </a:r>
          </a:p>
          <a:p>
            <a:pPr eaLnBrk="1" hangingPunct="1">
              <a:lnSpc>
                <a:spcPct val="90000"/>
              </a:lnSpc>
              <a:spcAft>
                <a:spcPts val="600"/>
              </a:spcAft>
            </a:pPr>
            <a:r>
              <a:rPr lang="en-US" sz="2800" dirty="0"/>
              <a:t>Can Bob prove that Alice placed the order?</a:t>
            </a:r>
          </a:p>
          <a:p>
            <a:pPr eaLnBrk="1" hangingPunct="1">
              <a:lnSpc>
                <a:spcPct val="90000"/>
              </a:lnSpc>
              <a:spcAft>
                <a:spcPts val="600"/>
              </a:spcAft>
            </a:pPr>
            <a:r>
              <a:rPr lang="en-US" sz="2800" b="1" dirty="0">
                <a:solidFill>
                  <a:srgbClr val="FF0000"/>
                </a:solidFill>
              </a:rPr>
              <a:t>No!</a:t>
            </a:r>
            <a:r>
              <a:rPr lang="en-US" sz="2800" dirty="0"/>
              <a:t> Since Bob also knows the symmetric key, he could have forged message</a:t>
            </a:r>
          </a:p>
          <a:p>
            <a:pPr eaLnBrk="1" hangingPunct="1">
              <a:lnSpc>
                <a:spcPct val="90000"/>
              </a:lnSpc>
              <a:spcAft>
                <a:spcPts val="600"/>
              </a:spcAft>
            </a:pPr>
            <a:r>
              <a:rPr lang="en-US" sz="2800" b="1" dirty="0">
                <a:solidFill>
                  <a:schemeClr val="hlink"/>
                </a:solidFill>
              </a:rPr>
              <a:t>Problem:</a:t>
            </a:r>
            <a:r>
              <a:rPr lang="en-US" sz="2800" dirty="0"/>
              <a:t> Bob knows Alice placed the order, but he can’t prove 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37219">
                                            <p:txEl>
                                              <p:pRg st="0" end="0"/>
                                            </p:txEl>
                                          </p:spTgt>
                                        </p:tgtEl>
                                        <p:attrNameLst>
                                          <p:attrName>style.visibility</p:attrName>
                                        </p:attrNameLst>
                                      </p:cBhvr>
                                      <p:to>
                                        <p:strVal val="visible"/>
                                      </p:to>
                                    </p:set>
                                    <p:animEffect transition="in" filter="box(out)">
                                      <p:cBhvr>
                                        <p:cTn id="7" dur="500"/>
                                        <p:tgtEl>
                                          <p:spTgt spid="13721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37219">
                                            <p:txEl>
                                              <p:pRg st="1" end="1"/>
                                            </p:txEl>
                                          </p:spTgt>
                                        </p:tgtEl>
                                        <p:attrNameLst>
                                          <p:attrName>style.visibility</p:attrName>
                                        </p:attrNameLst>
                                      </p:cBhvr>
                                      <p:to>
                                        <p:strVal val="visible"/>
                                      </p:to>
                                    </p:set>
                                    <p:animEffect transition="in" filter="box(out)">
                                      <p:cBhvr>
                                        <p:cTn id="12" dur="500"/>
                                        <p:tgtEl>
                                          <p:spTgt spid="137219">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37219">
                                            <p:txEl>
                                              <p:pRg st="2" end="2"/>
                                            </p:txEl>
                                          </p:spTgt>
                                        </p:tgtEl>
                                        <p:attrNameLst>
                                          <p:attrName>style.visibility</p:attrName>
                                        </p:attrNameLst>
                                      </p:cBhvr>
                                      <p:to>
                                        <p:strVal val="visible"/>
                                      </p:to>
                                    </p:set>
                                    <p:animEffect transition="in" filter="box(out)">
                                      <p:cBhvr>
                                        <p:cTn id="17" dur="500"/>
                                        <p:tgtEl>
                                          <p:spTgt spid="137219">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37219">
                                            <p:txEl>
                                              <p:pRg st="3" end="3"/>
                                            </p:txEl>
                                          </p:spTgt>
                                        </p:tgtEl>
                                        <p:attrNameLst>
                                          <p:attrName>style.visibility</p:attrName>
                                        </p:attrNameLst>
                                      </p:cBhvr>
                                      <p:to>
                                        <p:strVal val="visible"/>
                                      </p:to>
                                    </p:set>
                                    <p:animEffect transition="in" filter="box(out)">
                                      <p:cBhvr>
                                        <p:cTn id="22" dur="500"/>
                                        <p:tgtEl>
                                          <p:spTgt spid="137219">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37219">
                                            <p:txEl>
                                              <p:pRg st="4" end="4"/>
                                            </p:txEl>
                                          </p:spTgt>
                                        </p:tgtEl>
                                        <p:attrNameLst>
                                          <p:attrName>style.visibility</p:attrName>
                                        </p:attrNameLst>
                                      </p:cBhvr>
                                      <p:to>
                                        <p:strVal val="visible"/>
                                      </p:to>
                                    </p:set>
                                    <p:animEffect transition="in" filter="box(out)">
                                      <p:cBhvr>
                                        <p:cTn id="27" dur="500"/>
                                        <p:tgtEl>
                                          <p:spTgt spid="137219">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37219">
                                            <p:txEl>
                                              <p:pRg st="5" end="5"/>
                                            </p:txEl>
                                          </p:spTgt>
                                        </p:tgtEl>
                                        <p:attrNameLst>
                                          <p:attrName>style.visibility</p:attrName>
                                        </p:attrNameLst>
                                      </p:cBhvr>
                                      <p:to>
                                        <p:strVal val="visible"/>
                                      </p:to>
                                    </p:set>
                                    <p:animEffect transition="in" filter="box(out)">
                                      <p:cBhvr>
                                        <p:cTn id="32" dur="500"/>
                                        <p:tgtEl>
                                          <p:spTgt spid="137219">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9" grpId="0" build="p" autoUpdateAnimBg="0"/>
    </p:bldLst>
  </p:timing>
</p:sld>
</file>

<file path=ppt/slides/slide1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667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F5F249E7-C12B-E34A-8C0C-FB25E98C9AC3}" type="slidenum">
              <a:rPr lang="en-US" smtClean="0">
                <a:latin typeface="Times New Roman" charset="0"/>
              </a:rPr>
              <a:pPr/>
              <a:t>141</a:t>
            </a:fld>
            <a:endParaRPr lang="en-US">
              <a:latin typeface="Times New Roman" charset="0"/>
            </a:endParaRPr>
          </a:p>
        </p:txBody>
      </p:sp>
      <p:sp>
        <p:nvSpPr>
          <p:cNvPr id="156675" name="Rectangle 2"/>
          <p:cNvSpPr>
            <a:spLocks noGrp="1" noChangeArrowheads="1"/>
          </p:cNvSpPr>
          <p:nvPr>
            <p:ph type="title"/>
          </p:nvPr>
        </p:nvSpPr>
        <p:spPr/>
        <p:txBody>
          <a:bodyPr/>
          <a:lstStyle/>
          <a:p>
            <a:pPr eaLnBrk="1" hangingPunct="1"/>
            <a:r>
              <a:rPr lang="en-US"/>
              <a:t>Non-repudiation</a:t>
            </a:r>
          </a:p>
        </p:txBody>
      </p:sp>
      <p:sp>
        <p:nvSpPr>
          <p:cNvPr id="138243" name="Rectangle 3"/>
          <p:cNvSpPr>
            <a:spLocks noGrp="1" noChangeArrowheads="1"/>
          </p:cNvSpPr>
          <p:nvPr>
            <p:ph type="body" idx="1"/>
          </p:nvPr>
        </p:nvSpPr>
        <p:spPr/>
        <p:txBody>
          <a:bodyPr/>
          <a:lstStyle/>
          <a:p>
            <a:pPr eaLnBrk="1" hangingPunct="1">
              <a:lnSpc>
                <a:spcPct val="90000"/>
              </a:lnSpc>
              <a:spcAft>
                <a:spcPts val="600"/>
              </a:spcAft>
            </a:pPr>
            <a:r>
              <a:rPr lang="en-US" sz="2800" dirty="0"/>
              <a:t>Alice orders 100 shares of stock from Bob</a:t>
            </a:r>
          </a:p>
          <a:p>
            <a:pPr eaLnBrk="1" hangingPunct="1">
              <a:lnSpc>
                <a:spcPct val="90000"/>
              </a:lnSpc>
              <a:spcAft>
                <a:spcPts val="600"/>
              </a:spcAft>
            </a:pPr>
            <a:r>
              <a:rPr lang="en-US" sz="2800" dirty="0"/>
              <a:t>Alice </a:t>
            </a:r>
            <a:r>
              <a:rPr lang="en-US" sz="2800" b="1" dirty="0">
                <a:solidFill>
                  <a:schemeClr val="hlink"/>
                </a:solidFill>
              </a:rPr>
              <a:t>signs</a:t>
            </a:r>
            <a:r>
              <a:rPr lang="en-US" sz="2800" dirty="0"/>
              <a:t> order with her private key</a:t>
            </a:r>
          </a:p>
          <a:p>
            <a:pPr eaLnBrk="1" hangingPunct="1">
              <a:lnSpc>
                <a:spcPct val="90000"/>
              </a:lnSpc>
              <a:spcAft>
                <a:spcPts val="600"/>
              </a:spcAft>
            </a:pPr>
            <a:r>
              <a:rPr lang="en-US" sz="2800" dirty="0"/>
              <a:t>Stock drops, Alice claims she did not order</a:t>
            </a:r>
          </a:p>
          <a:p>
            <a:pPr eaLnBrk="1" hangingPunct="1">
              <a:lnSpc>
                <a:spcPct val="90000"/>
              </a:lnSpc>
              <a:spcAft>
                <a:spcPts val="600"/>
              </a:spcAft>
            </a:pPr>
            <a:r>
              <a:rPr lang="en-US" sz="2800" dirty="0"/>
              <a:t>Can Bob prove that Alice placed the order?</a:t>
            </a:r>
          </a:p>
          <a:p>
            <a:pPr eaLnBrk="1" hangingPunct="1">
              <a:lnSpc>
                <a:spcPct val="90000"/>
              </a:lnSpc>
              <a:spcAft>
                <a:spcPts val="600"/>
              </a:spcAft>
            </a:pPr>
            <a:r>
              <a:rPr lang="en-US" sz="2800" b="1" dirty="0">
                <a:solidFill>
                  <a:srgbClr val="FF0000"/>
                </a:solidFill>
              </a:rPr>
              <a:t>Yes!</a:t>
            </a:r>
            <a:r>
              <a:rPr lang="en-US" sz="2800" dirty="0"/>
              <a:t> Only someone with Alice’s private key could have signed the order</a:t>
            </a:r>
          </a:p>
          <a:p>
            <a:pPr eaLnBrk="1" hangingPunct="1">
              <a:lnSpc>
                <a:spcPct val="90000"/>
              </a:lnSpc>
              <a:spcAft>
                <a:spcPts val="600"/>
              </a:spcAft>
            </a:pPr>
            <a:r>
              <a:rPr lang="en-US" sz="2800" dirty="0"/>
              <a:t>This assumes Alice’s private key is not stolen (revocation problem)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8243">
                                            <p:txEl>
                                              <p:pRg st="0" end="0"/>
                                            </p:txEl>
                                          </p:spTgt>
                                        </p:tgtEl>
                                        <p:attrNameLst>
                                          <p:attrName>style.visibility</p:attrName>
                                        </p:attrNameLst>
                                      </p:cBhvr>
                                      <p:to>
                                        <p:strVal val="visible"/>
                                      </p:to>
                                    </p:set>
                                    <p:animEffect transition="in" filter="wipe(left)">
                                      <p:cBhvr>
                                        <p:cTn id="7" dur="500"/>
                                        <p:tgtEl>
                                          <p:spTgt spid="138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8243">
                                            <p:txEl>
                                              <p:pRg st="1" end="1"/>
                                            </p:txEl>
                                          </p:spTgt>
                                        </p:tgtEl>
                                        <p:attrNameLst>
                                          <p:attrName>style.visibility</p:attrName>
                                        </p:attrNameLst>
                                      </p:cBhvr>
                                      <p:to>
                                        <p:strVal val="visible"/>
                                      </p:to>
                                    </p:set>
                                    <p:animEffect transition="in" filter="wipe(left)">
                                      <p:cBhvr>
                                        <p:cTn id="12" dur="500"/>
                                        <p:tgtEl>
                                          <p:spTgt spid="1382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8243">
                                            <p:txEl>
                                              <p:pRg st="2" end="2"/>
                                            </p:txEl>
                                          </p:spTgt>
                                        </p:tgtEl>
                                        <p:attrNameLst>
                                          <p:attrName>style.visibility</p:attrName>
                                        </p:attrNameLst>
                                      </p:cBhvr>
                                      <p:to>
                                        <p:strVal val="visible"/>
                                      </p:to>
                                    </p:set>
                                    <p:animEffect transition="in" filter="wipe(left)">
                                      <p:cBhvr>
                                        <p:cTn id="17" dur="500"/>
                                        <p:tgtEl>
                                          <p:spTgt spid="1382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8243">
                                            <p:txEl>
                                              <p:pRg st="3" end="3"/>
                                            </p:txEl>
                                          </p:spTgt>
                                        </p:tgtEl>
                                        <p:attrNameLst>
                                          <p:attrName>style.visibility</p:attrName>
                                        </p:attrNameLst>
                                      </p:cBhvr>
                                      <p:to>
                                        <p:strVal val="visible"/>
                                      </p:to>
                                    </p:set>
                                    <p:animEffect transition="in" filter="wipe(left)">
                                      <p:cBhvr>
                                        <p:cTn id="22" dur="500"/>
                                        <p:tgtEl>
                                          <p:spTgt spid="1382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8243">
                                            <p:txEl>
                                              <p:pRg st="4" end="4"/>
                                            </p:txEl>
                                          </p:spTgt>
                                        </p:tgtEl>
                                        <p:attrNameLst>
                                          <p:attrName>style.visibility</p:attrName>
                                        </p:attrNameLst>
                                      </p:cBhvr>
                                      <p:to>
                                        <p:strVal val="visible"/>
                                      </p:to>
                                    </p:set>
                                    <p:animEffect transition="in" filter="wipe(left)">
                                      <p:cBhvr>
                                        <p:cTn id="27" dur="500"/>
                                        <p:tgtEl>
                                          <p:spTgt spid="13824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8243">
                                            <p:txEl>
                                              <p:pRg st="5" end="5"/>
                                            </p:txEl>
                                          </p:spTgt>
                                        </p:tgtEl>
                                        <p:attrNameLst>
                                          <p:attrName>style.visibility</p:attrName>
                                        </p:attrNameLst>
                                      </p:cBhvr>
                                      <p:to>
                                        <p:strVal val="visible"/>
                                      </p:to>
                                    </p:set>
                                    <p:animEffect transition="in" filter="wipe(left)">
                                      <p:cBhvr>
                                        <p:cTn id="32" dur="500"/>
                                        <p:tgtEl>
                                          <p:spTgt spid="1382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build="p" autoUpdateAnimBg="0"/>
    </p:bldLst>
  </p:timing>
</p:sld>
</file>

<file path=ppt/slides/slide1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872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71FC18D0-CDFE-7140-9586-CB10E66B0CEA}" type="slidenum">
              <a:rPr lang="en-US" smtClean="0">
                <a:latin typeface="Times New Roman" charset="0"/>
              </a:rPr>
              <a:pPr/>
              <a:t>142</a:t>
            </a:fld>
            <a:endParaRPr lang="en-US">
              <a:latin typeface="Times New Roman" charset="0"/>
            </a:endParaRPr>
          </a:p>
        </p:txBody>
      </p:sp>
      <p:sp>
        <p:nvSpPr>
          <p:cNvPr id="158723" name="Rectangle 2"/>
          <p:cNvSpPr>
            <a:spLocks noGrp="1" noChangeArrowheads="1"/>
          </p:cNvSpPr>
          <p:nvPr>
            <p:ph type="title"/>
          </p:nvPr>
        </p:nvSpPr>
        <p:spPr>
          <a:xfrm>
            <a:off x="609600" y="228600"/>
            <a:ext cx="7772400" cy="1371600"/>
          </a:xfrm>
        </p:spPr>
        <p:txBody>
          <a:bodyPr/>
          <a:lstStyle/>
          <a:p>
            <a:pPr eaLnBrk="1" hangingPunct="1">
              <a:lnSpc>
                <a:spcPct val="85000"/>
              </a:lnSpc>
            </a:pPr>
            <a:r>
              <a:rPr lang="en-US"/>
              <a:t>Public Key Notation</a:t>
            </a:r>
          </a:p>
        </p:txBody>
      </p:sp>
      <p:sp>
        <p:nvSpPr>
          <p:cNvPr id="264195" name="Rectangle 3"/>
          <p:cNvSpPr>
            <a:spLocks noGrp="1" noChangeArrowheads="1"/>
          </p:cNvSpPr>
          <p:nvPr>
            <p:ph type="body" idx="1"/>
          </p:nvPr>
        </p:nvSpPr>
        <p:spPr>
          <a:xfrm>
            <a:off x="685800" y="1676400"/>
            <a:ext cx="7239000" cy="4495800"/>
          </a:xfrm>
        </p:spPr>
        <p:txBody>
          <a:bodyPr/>
          <a:lstStyle/>
          <a:p>
            <a:pPr eaLnBrk="1" hangingPunct="1"/>
            <a:r>
              <a:rPr lang="en-US" b="1">
                <a:solidFill>
                  <a:schemeClr val="hlink"/>
                </a:solidFill>
              </a:rPr>
              <a:t>Sign</a:t>
            </a:r>
            <a:r>
              <a:rPr lang="en-US"/>
              <a:t> message </a:t>
            </a:r>
            <a:r>
              <a:rPr lang="en-US">
                <a:latin typeface="Times-Roman" charset="0"/>
              </a:rPr>
              <a:t>M</a:t>
            </a:r>
            <a:r>
              <a:rPr lang="en-US"/>
              <a:t> with Alice’s </a:t>
            </a:r>
            <a:r>
              <a:rPr lang="en-US" b="1">
                <a:solidFill>
                  <a:schemeClr val="hlink"/>
                </a:solidFill>
              </a:rPr>
              <a:t>private key: </a:t>
            </a:r>
            <a:r>
              <a:rPr lang="en-US">
                <a:latin typeface="Times-Roman" charset="0"/>
              </a:rPr>
              <a:t>[M]</a:t>
            </a:r>
            <a:r>
              <a:rPr lang="en-US" baseline="-25000">
                <a:latin typeface="Times-Roman" charset="0"/>
              </a:rPr>
              <a:t>Alice</a:t>
            </a:r>
            <a:endParaRPr lang="en-US"/>
          </a:p>
          <a:p>
            <a:pPr eaLnBrk="1" hangingPunct="1"/>
            <a:r>
              <a:rPr lang="en-US" b="1">
                <a:solidFill>
                  <a:schemeClr val="hlink"/>
                </a:solidFill>
              </a:rPr>
              <a:t>Encrypt</a:t>
            </a:r>
            <a:r>
              <a:rPr lang="en-US"/>
              <a:t> message </a:t>
            </a:r>
            <a:r>
              <a:rPr lang="en-US">
                <a:latin typeface="Times-Roman" charset="0"/>
              </a:rPr>
              <a:t>M</a:t>
            </a:r>
            <a:r>
              <a:rPr lang="en-US"/>
              <a:t> with Alice’s </a:t>
            </a:r>
            <a:r>
              <a:rPr lang="en-US" b="1">
                <a:solidFill>
                  <a:schemeClr val="hlink"/>
                </a:solidFill>
              </a:rPr>
              <a:t>public key: </a:t>
            </a:r>
            <a:r>
              <a:rPr lang="en-US">
                <a:latin typeface="Times-Roman" charset="0"/>
              </a:rPr>
              <a:t>{M}</a:t>
            </a:r>
            <a:r>
              <a:rPr lang="en-US" baseline="-25000">
                <a:latin typeface="Times-Roman" charset="0"/>
              </a:rPr>
              <a:t>Alice</a:t>
            </a:r>
            <a:r>
              <a:rPr lang="en-US"/>
              <a:t> </a:t>
            </a:r>
          </a:p>
          <a:p>
            <a:pPr eaLnBrk="1" hangingPunct="1"/>
            <a:r>
              <a:rPr lang="en-US"/>
              <a:t>Then</a:t>
            </a:r>
          </a:p>
          <a:p>
            <a:pPr lvl="1" eaLnBrk="1" hangingPunct="1">
              <a:buFontTx/>
              <a:buNone/>
            </a:pPr>
            <a:r>
              <a:rPr lang="en-US">
                <a:latin typeface="Times-Roman" charset="0"/>
              </a:rPr>
              <a:t>{[M]</a:t>
            </a:r>
            <a:r>
              <a:rPr lang="en-US" baseline="-25000">
                <a:latin typeface="Times-Roman" charset="0"/>
              </a:rPr>
              <a:t>Alice</a:t>
            </a:r>
            <a:r>
              <a:rPr lang="en-US">
                <a:latin typeface="Times-Roman" charset="0"/>
              </a:rPr>
              <a:t>}</a:t>
            </a:r>
            <a:r>
              <a:rPr lang="en-US" baseline="-25000">
                <a:latin typeface="Times-Roman" charset="0"/>
              </a:rPr>
              <a:t>Alice </a:t>
            </a:r>
            <a:r>
              <a:rPr lang="en-US">
                <a:latin typeface="Times-Roman" charset="0"/>
              </a:rPr>
              <a:t>= M</a:t>
            </a:r>
            <a:endParaRPr lang="en-US"/>
          </a:p>
          <a:p>
            <a:pPr lvl="1" eaLnBrk="1" hangingPunct="1">
              <a:buFontTx/>
              <a:buNone/>
            </a:pPr>
            <a:r>
              <a:rPr lang="en-US">
                <a:latin typeface="Times-Roman" charset="0"/>
              </a:rPr>
              <a:t>[{M}</a:t>
            </a:r>
            <a:r>
              <a:rPr lang="en-US" baseline="-25000">
                <a:latin typeface="Times-Roman" charset="0"/>
              </a:rPr>
              <a:t>Alice</a:t>
            </a:r>
            <a:r>
              <a:rPr lang="en-US">
                <a:latin typeface="Times-Roman" charset="0"/>
              </a:rPr>
              <a:t>]</a:t>
            </a:r>
            <a:r>
              <a:rPr lang="en-US" baseline="-25000">
                <a:latin typeface="Times-Roman" charset="0"/>
              </a:rPr>
              <a:t>Alice </a:t>
            </a:r>
            <a:r>
              <a:rPr lang="en-US">
                <a:latin typeface="Times-Roman" charset="0"/>
              </a:rPr>
              <a:t>= M</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64195">
                                            <p:txEl>
                                              <p:pRg st="0" end="0"/>
                                            </p:txEl>
                                          </p:spTgt>
                                        </p:tgtEl>
                                        <p:attrNameLst>
                                          <p:attrName>style.visibility</p:attrName>
                                        </p:attrNameLst>
                                      </p:cBhvr>
                                      <p:to>
                                        <p:strVal val="visible"/>
                                      </p:to>
                                    </p:set>
                                    <p:animEffect transition="in" filter="box(out)">
                                      <p:cBhvr>
                                        <p:cTn id="7" dur="500"/>
                                        <p:tgtEl>
                                          <p:spTgt spid="26419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64195">
                                            <p:txEl>
                                              <p:pRg st="1" end="1"/>
                                            </p:txEl>
                                          </p:spTgt>
                                        </p:tgtEl>
                                        <p:attrNameLst>
                                          <p:attrName>style.visibility</p:attrName>
                                        </p:attrNameLst>
                                      </p:cBhvr>
                                      <p:to>
                                        <p:strVal val="visible"/>
                                      </p:to>
                                    </p:set>
                                    <p:animEffect transition="in" filter="box(out)">
                                      <p:cBhvr>
                                        <p:cTn id="12" dur="500"/>
                                        <p:tgtEl>
                                          <p:spTgt spid="264195">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64195">
                                            <p:txEl>
                                              <p:pRg st="2" end="2"/>
                                            </p:txEl>
                                          </p:spTgt>
                                        </p:tgtEl>
                                        <p:attrNameLst>
                                          <p:attrName>style.visibility</p:attrName>
                                        </p:attrNameLst>
                                      </p:cBhvr>
                                      <p:to>
                                        <p:strVal val="visible"/>
                                      </p:to>
                                    </p:set>
                                    <p:animEffect transition="in" filter="box(out)">
                                      <p:cBhvr>
                                        <p:cTn id="17" dur="500"/>
                                        <p:tgtEl>
                                          <p:spTgt spid="264195">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par>
                                <p:cTn id="18" presetID="4" presetClass="entr" presetSubtype="32" fill="hold" grpId="0" nodeType="withEffect">
                                  <p:stCondLst>
                                    <p:cond delay="0"/>
                                  </p:stCondLst>
                                  <p:childTnLst>
                                    <p:set>
                                      <p:cBhvr>
                                        <p:cTn id="19" dur="1" fill="hold">
                                          <p:stCondLst>
                                            <p:cond delay="0"/>
                                          </p:stCondLst>
                                        </p:cTn>
                                        <p:tgtEl>
                                          <p:spTgt spid="264195">
                                            <p:txEl>
                                              <p:pRg st="3" end="3"/>
                                            </p:txEl>
                                          </p:spTgt>
                                        </p:tgtEl>
                                        <p:attrNameLst>
                                          <p:attrName>style.visibility</p:attrName>
                                        </p:attrNameLst>
                                      </p:cBhvr>
                                      <p:to>
                                        <p:strVal val="visible"/>
                                      </p:to>
                                    </p:set>
                                    <p:animEffect transition="in" filter="box(out)">
                                      <p:cBhvr>
                                        <p:cTn id="20" dur="500"/>
                                        <p:tgtEl>
                                          <p:spTgt spid="264195">
                                            <p:txEl>
                                              <p:pRg st="3" end="3"/>
                                            </p:txEl>
                                          </p:spTgt>
                                        </p:tgtEl>
                                      </p:cBhvr>
                                    </p:animEffect>
                                  </p:childTnLst>
                                  <p:subTnLst>
                                    <p:audio>
                                      <p:cMediaNode>
                                        <p:cTn display="0" masterRel="sameClick">
                                          <p:stCondLst>
                                            <p:cond evt="begin" delay="0">
                                              <p:tn val="18"/>
                                            </p:cond>
                                          </p:stCondLst>
                                          <p:endCondLst>
                                            <p:cond evt="onStopAudio" delay="0">
                                              <p:tgtEl>
                                                <p:sldTgt/>
                                              </p:tgtEl>
                                            </p:cond>
                                          </p:endCondLst>
                                        </p:cTn>
                                        <p:tgtEl>
                                          <p:sndTgt r:embed="rId2" name="Camera"/>
                                        </p:tgtEl>
                                      </p:cMediaNode>
                                    </p:audio>
                                  </p:subTnLst>
                                </p:cTn>
                              </p:par>
                              <p:par>
                                <p:cTn id="21" presetID="4" presetClass="entr" presetSubtype="32" fill="hold" grpId="0" nodeType="withEffect">
                                  <p:stCondLst>
                                    <p:cond delay="0"/>
                                  </p:stCondLst>
                                  <p:childTnLst>
                                    <p:set>
                                      <p:cBhvr>
                                        <p:cTn id="22" dur="1" fill="hold">
                                          <p:stCondLst>
                                            <p:cond delay="0"/>
                                          </p:stCondLst>
                                        </p:cTn>
                                        <p:tgtEl>
                                          <p:spTgt spid="264195">
                                            <p:txEl>
                                              <p:pRg st="4" end="4"/>
                                            </p:txEl>
                                          </p:spTgt>
                                        </p:tgtEl>
                                        <p:attrNameLst>
                                          <p:attrName>style.visibility</p:attrName>
                                        </p:attrNameLst>
                                      </p:cBhvr>
                                      <p:to>
                                        <p:strVal val="visible"/>
                                      </p:to>
                                    </p:set>
                                    <p:animEffect transition="in" filter="box(out)">
                                      <p:cBhvr>
                                        <p:cTn id="23" dur="500"/>
                                        <p:tgtEl>
                                          <p:spTgt spid="264195">
                                            <p:txEl>
                                              <p:pRg st="4" end="4"/>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5" grpId="0" build="p" autoUpdateAnimBg="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6A8CED55-8412-1E47-A2F3-8CB18B75A65F}" type="slidenum">
              <a:rPr lang="en-US" smtClean="0">
                <a:latin typeface="Times New Roman" charset="0"/>
              </a:rPr>
              <a:pPr/>
              <a:t>143</a:t>
            </a:fld>
            <a:endParaRPr lang="en-US">
              <a:latin typeface="Times New Roman" charset="0"/>
            </a:endParaRPr>
          </a:p>
        </p:txBody>
      </p:sp>
      <p:sp>
        <p:nvSpPr>
          <p:cNvPr id="157699" name="Rectangle 2"/>
          <p:cNvSpPr>
            <a:spLocks noGrp="1" noChangeArrowheads="1"/>
          </p:cNvSpPr>
          <p:nvPr>
            <p:ph type="title"/>
          </p:nvPr>
        </p:nvSpPr>
        <p:spPr>
          <a:xfrm>
            <a:off x="685800" y="1752600"/>
            <a:ext cx="7696200" cy="2362200"/>
          </a:xfrm>
        </p:spPr>
        <p:txBody>
          <a:bodyPr/>
          <a:lstStyle/>
          <a:p>
            <a:pPr eaLnBrk="1" hangingPunct="1"/>
            <a:r>
              <a:rPr lang="en-US"/>
              <a:t>Sign and Encrypt </a:t>
            </a:r>
            <a:br>
              <a:rPr lang="en-US"/>
            </a:br>
            <a:r>
              <a:rPr lang="en-US"/>
              <a:t>vs </a:t>
            </a:r>
            <a:br>
              <a:rPr lang="en-US"/>
            </a:br>
            <a:r>
              <a:rPr lang="en-US"/>
              <a:t>Encrypt and Sign</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974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AED835F4-5D42-474D-A71E-A9CCF30400AE}" type="slidenum">
              <a:rPr lang="en-US" smtClean="0">
                <a:latin typeface="Times New Roman" charset="0"/>
              </a:rPr>
              <a:pPr/>
              <a:t>144</a:t>
            </a:fld>
            <a:endParaRPr lang="en-US">
              <a:latin typeface="Times New Roman" charset="0"/>
            </a:endParaRPr>
          </a:p>
        </p:txBody>
      </p:sp>
      <p:sp>
        <p:nvSpPr>
          <p:cNvPr id="159747" name="Rectangle 2"/>
          <p:cNvSpPr>
            <a:spLocks noGrp="1" noChangeArrowheads="1"/>
          </p:cNvSpPr>
          <p:nvPr>
            <p:ph type="title"/>
          </p:nvPr>
        </p:nvSpPr>
        <p:spPr>
          <a:xfrm>
            <a:off x="609600" y="228600"/>
            <a:ext cx="7772400" cy="1371600"/>
          </a:xfrm>
        </p:spPr>
        <p:txBody>
          <a:bodyPr/>
          <a:lstStyle/>
          <a:p>
            <a:pPr eaLnBrk="1" hangingPunct="1">
              <a:lnSpc>
                <a:spcPct val="85000"/>
              </a:lnSpc>
            </a:pPr>
            <a:r>
              <a:rPr lang="en-US"/>
              <a:t>Confidentiality and</a:t>
            </a:r>
            <a:br>
              <a:rPr lang="en-US"/>
            </a:br>
            <a:r>
              <a:rPr lang="en-US"/>
              <a:t> Non-repudiation?</a:t>
            </a:r>
          </a:p>
        </p:txBody>
      </p:sp>
      <p:sp>
        <p:nvSpPr>
          <p:cNvPr id="518147" name="Rectangle 3"/>
          <p:cNvSpPr>
            <a:spLocks noGrp="1" noChangeArrowheads="1"/>
          </p:cNvSpPr>
          <p:nvPr>
            <p:ph type="body" idx="1"/>
          </p:nvPr>
        </p:nvSpPr>
        <p:spPr>
          <a:xfrm>
            <a:off x="685800" y="1676400"/>
            <a:ext cx="7772400" cy="4419600"/>
          </a:xfrm>
        </p:spPr>
        <p:txBody>
          <a:bodyPr/>
          <a:lstStyle/>
          <a:p>
            <a:pPr eaLnBrk="1" hangingPunct="1">
              <a:lnSpc>
                <a:spcPct val="85000"/>
              </a:lnSpc>
              <a:spcAft>
                <a:spcPts val="600"/>
              </a:spcAft>
            </a:pPr>
            <a:r>
              <a:rPr lang="en-US" dirty="0"/>
              <a:t>Suppose that we want confidentiality and integrity/non-repudiation</a:t>
            </a:r>
          </a:p>
          <a:p>
            <a:pPr eaLnBrk="1" hangingPunct="1">
              <a:spcAft>
                <a:spcPts val="600"/>
              </a:spcAft>
            </a:pPr>
            <a:r>
              <a:rPr lang="en-US" dirty="0"/>
              <a:t>Can public key crypto achieve both?</a:t>
            </a:r>
          </a:p>
          <a:p>
            <a:pPr eaLnBrk="1" hangingPunct="1">
              <a:spcAft>
                <a:spcPts val="600"/>
              </a:spcAft>
            </a:pPr>
            <a:r>
              <a:rPr lang="en-US" dirty="0"/>
              <a:t>Alice sends message to Bob</a:t>
            </a:r>
          </a:p>
          <a:p>
            <a:pPr lvl="1" eaLnBrk="1" hangingPunct="1">
              <a:spcAft>
                <a:spcPts val="600"/>
              </a:spcAft>
            </a:pPr>
            <a:r>
              <a:rPr lang="en-US" b="1" dirty="0">
                <a:solidFill>
                  <a:schemeClr val="hlink"/>
                </a:solidFill>
              </a:rPr>
              <a:t>Sign and encrypt</a:t>
            </a:r>
            <a:r>
              <a:rPr lang="en-US" dirty="0"/>
              <a:t> </a:t>
            </a:r>
            <a:r>
              <a:rPr lang="en-US" dirty="0">
                <a:latin typeface="Times-Roman" charset="0"/>
              </a:rPr>
              <a:t>{[</a:t>
            </a:r>
            <a:r>
              <a:rPr lang="en-US" dirty="0" err="1">
                <a:latin typeface="Times-Roman" charset="0"/>
              </a:rPr>
              <a:t>M]</a:t>
            </a:r>
            <a:r>
              <a:rPr lang="en-US" baseline="-25000" dirty="0" err="1">
                <a:latin typeface="Times-Roman" charset="0"/>
              </a:rPr>
              <a:t>Alice</a:t>
            </a:r>
            <a:r>
              <a:rPr lang="en-US" dirty="0" err="1">
                <a:latin typeface="Times-Roman" charset="0"/>
              </a:rPr>
              <a:t>}</a:t>
            </a:r>
            <a:r>
              <a:rPr lang="en-US" baseline="-25000" dirty="0" err="1">
                <a:latin typeface="Times-Roman" charset="0"/>
              </a:rPr>
              <a:t>Bob</a:t>
            </a:r>
            <a:endParaRPr lang="en-US" dirty="0"/>
          </a:p>
          <a:p>
            <a:pPr lvl="1" eaLnBrk="1" hangingPunct="1">
              <a:spcAft>
                <a:spcPts val="600"/>
              </a:spcAft>
            </a:pPr>
            <a:r>
              <a:rPr lang="en-US" b="1" dirty="0">
                <a:solidFill>
                  <a:schemeClr val="hlink"/>
                </a:solidFill>
              </a:rPr>
              <a:t>Encrypt and sign</a:t>
            </a:r>
            <a:r>
              <a:rPr lang="en-US" dirty="0"/>
              <a:t> </a:t>
            </a:r>
            <a:r>
              <a:rPr lang="en-US" dirty="0">
                <a:latin typeface="Times-Roman" charset="0"/>
              </a:rPr>
              <a:t>[{</a:t>
            </a:r>
            <a:r>
              <a:rPr lang="en-US" dirty="0" err="1">
                <a:latin typeface="Times-Roman" charset="0"/>
              </a:rPr>
              <a:t>M}</a:t>
            </a:r>
            <a:r>
              <a:rPr lang="en-US" baseline="-25000" dirty="0" err="1">
                <a:latin typeface="Times-Roman" charset="0"/>
              </a:rPr>
              <a:t>Bob</a:t>
            </a:r>
            <a:r>
              <a:rPr lang="en-US" dirty="0" err="1">
                <a:latin typeface="Times-Roman" charset="0"/>
              </a:rPr>
              <a:t>]</a:t>
            </a:r>
            <a:r>
              <a:rPr lang="en-US" baseline="-25000" dirty="0" err="1">
                <a:latin typeface="Times-Roman" charset="0"/>
              </a:rPr>
              <a:t>Alice</a:t>
            </a:r>
            <a:endParaRPr lang="en-US" dirty="0"/>
          </a:p>
          <a:p>
            <a:pPr eaLnBrk="1" hangingPunct="1">
              <a:spcAft>
                <a:spcPts val="600"/>
              </a:spcAft>
            </a:pPr>
            <a:r>
              <a:rPr lang="en-US" dirty="0"/>
              <a:t>Can the order possibly matter?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18147">
                                            <p:txEl>
                                              <p:pRg st="0" end="0"/>
                                            </p:txEl>
                                          </p:spTgt>
                                        </p:tgtEl>
                                        <p:attrNameLst>
                                          <p:attrName>style.visibility</p:attrName>
                                        </p:attrNameLst>
                                      </p:cBhvr>
                                      <p:to>
                                        <p:strVal val="visible"/>
                                      </p:to>
                                    </p:set>
                                    <p:animEffect transition="in" filter="box(out)">
                                      <p:cBhvr>
                                        <p:cTn id="7" dur="500"/>
                                        <p:tgtEl>
                                          <p:spTgt spid="51814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18147">
                                            <p:txEl>
                                              <p:pRg st="1" end="1"/>
                                            </p:txEl>
                                          </p:spTgt>
                                        </p:tgtEl>
                                        <p:attrNameLst>
                                          <p:attrName>style.visibility</p:attrName>
                                        </p:attrNameLst>
                                      </p:cBhvr>
                                      <p:to>
                                        <p:strVal val="visible"/>
                                      </p:to>
                                    </p:set>
                                    <p:animEffect transition="in" filter="box(out)">
                                      <p:cBhvr>
                                        <p:cTn id="12" dur="500"/>
                                        <p:tgtEl>
                                          <p:spTgt spid="518147">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518147">
                                            <p:txEl>
                                              <p:pRg st="2" end="2"/>
                                            </p:txEl>
                                          </p:spTgt>
                                        </p:tgtEl>
                                        <p:attrNameLst>
                                          <p:attrName>style.visibility</p:attrName>
                                        </p:attrNameLst>
                                      </p:cBhvr>
                                      <p:to>
                                        <p:strVal val="visible"/>
                                      </p:to>
                                    </p:set>
                                    <p:animEffect transition="in" filter="box(out)">
                                      <p:cBhvr>
                                        <p:cTn id="17" dur="500"/>
                                        <p:tgtEl>
                                          <p:spTgt spid="518147">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par>
                                <p:cTn id="18" presetID="4" presetClass="entr" presetSubtype="32" fill="hold" grpId="0" nodeType="withEffect">
                                  <p:stCondLst>
                                    <p:cond delay="0"/>
                                  </p:stCondLst>
                                  <p:childTnLst>
                                    <p:set>
                                      <p:cBhvr>
                                        <p:cTn id="19" dur="1" fill="hold">
                                          <p:stCondLst>
                                            <p:cond delay="0"/>
                                          </p:stCondLst>
                                        </p:cTn>
                                        <p:tgtEl>
                                          <p:spTgt spid="518147">
                                            <p:txEl>
                                              <p:pRg st="3" end="3"/>
                                            </p:txEl>
                                          </p:spTgt>
                                        </p:tgtEl>
                                        <p:attrNameLst>
                                          <p:attrName>style.visibility</p:attrName>
                                        </p:attrNameLst>
                                      </p:cBhvr>
                                      <p:to>
                                        <p:strVal val="visible"/>
                                      </p:to>
                                    </p:set>
                                    <p:animEffect transition="in" filter="box(out)">
                                      <p:cBhvr>
                                        <p:cTn id="20" dur="500"/>
                                        <p:tgtEl>
                                          <p:spTgt spid="518147">
                                            <p:txEl>
                                              <p:pRg st="3" end="3"/>
                                            </p:txEl>
                                          </p:spTgt>
                                        </p:tgtEl>
                                      </p:cBhvr>
                                    </p:animEffect>
                                  </p:childTnLst>
                                  <p:subTnLst>
                                    <p:audio>
                                      <p:cMediaNode>
                                        <p:cTn display="0" masterRel="sameClick">
                                          <p:stCondLst>
                                            <p:cond evt="begin" delay="0">
                                              <p:tn val="18"/>
                                            </p:cond>
                                          </p:stCondLst>
                                          <p:endCondLst>
                                            <p:cond evt="onStopAudio" delay="0">
                                              <p:tgtEl>
                                                <p:sldTgt/>
                                              </p:tgtEl>
                                            </p:cond>
                                          </p:endCondLst>
                                        </p:cTn>
                                        <p:tgtEl>
                                          <p:sndTgt r:embed="rId2" name="Camera"/>
                                        </p:tgtEl>
                                      </p:cMediaNode>
                                    </p:audio>
                                  </p:subTnLst>
                                </p:cTn>
                              </p:par>
                              <p:par>
                                <p:cTn id="21" presetID="4" presetClass="entr" presetSubtype="32" fill="hold" grpId="0" nodeType="withEffect">
                                  <p:stCondLst>
                                    <p:cond delay="0"/>
                                  </p:stCondLst>
                                  <p:childTnLst>
                                    <p:set>
                                      <p:cBhvr>
                                        <p:cTn id="22" dur="1" fill="hold">
                                          <p:stCondLst>
                                            <p:cond delay="0"/>
                                          </p:stCondLst>
                                        </p:cTn>
                                        <p:tgtEl>
                                          <p:spTgt spid="518147">
                                            <p:txEl>
                                              <p:pRg st="4" end="4"/>
                                            </p:txEl>
                                          </p:spTgt>
                                        </p:tgtEl>
                                        <p:attrNameLst>
                                          <p:attrName>style.visibility</p:attrName>
                                        </p:attrNameLst>
                                      </p:cBhvr>
                                      <p:to>
                                        <p:strVal val="visible"/>
                                      </p:to>
                                    </p:set>
                                    <p:animEffect transition="in" filter="box(out)">
                                      <p:cBhvr>
                                        <p:cTn id="23" dur="500"/>
                                        <p:tgtEl>
                                          <p:spTgt spid="518147">
                                            <p:txEl>
                                              <p:pRg st="4" end="4"/>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2" name="Camera"/>
                                        </p:tgtEl>
                                      </p:cMediaNode>
                                    </p:audio>
                                  </p:subTnLst>
                                </p:cTn>
                              </p:par>
                            </p:childTnLst>
                          </p:cTn>
                        </p:par>
                      </p:childTnLst>
                    </p:cTn>
                  </p:par>
                  <p:par>
                    <p:cTn id="24" fill="hold">
                      <p:stCondLst>
                        <p:cond delay="indefinite"/>
                      </p:stCondLst>
                      <p:childTnLst>
                        <p:par>
                          <p:cTn id="25" fill="hold">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518147">
                                            <p:txEl>
                                              <p:pRg st="5" end="5"/>
                                            </p:txEl>
                                          </p:spTgt>
                                        </p:tgtEl>
                                        <p:attrNameLst>
                                          <p:attrName>style.visibility</p:attrName>
                                        </p:attrNameLst>
                                      </p:cBhvr>
                                      <p:to>
                                        <p:strVal val="visible"/>
                                      </p:to>
                                    </p:set>
                                    <p:animEffect transition="in" filter="box(out)">
                                      <p:cBhvr>
                                        <p:cTn id="28" dur="500"/>
                                        <p:tgtEl>
                                          <p:spTgt spid="518147">
                                            <p:txEl>
                                              <p:pRg st="5" end="5"/>
                                            </p:txEl>
                                          </p:spTgt>
                                        </p:tgtEl>
                                      </p:cBhvr>
                                    </p:animEffect>
                                  </p:childTnLst>
                                  <p:subTnLst>
                                    <p:audio>
                                      <p:cMediaNode>
                                        <p:cTn display="0" masterRel="sameClick">
                                          <p:stCondLst>
                                            <p:cond evt="begin" delay="0">
                                              <p:tn val="26"/>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147" grpId="0" build="p" autoUpdateAnimBg="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FCA8A8B9-5773-5245-872D-17232C896F7E}" type="slidenum">
              <a:rPr lang="en-US" smtClean="0">
                <a:latin typeface="Times New Roman" charset="0"/>
              </a:rPr>
              <a:pPr/>
              <a:t>145</a:t>
            </a:fld>
            <a:endParaRPr lang="en-US">
              <a:latin typeface="Times New Roman" charset="0"/>
            </a:endParaRPr>
          </a:p>
        </p:txBody>
      </p:sp>
      <p:sp>
        <p:nvSpPr>
          <p:cNvPr id="160771" name="Rectangle 2"/>
          <p:cNvSpPr>
            <a:spLocks noGrp="1" noChangeArrowheads="1"/>
          </p:cNvSpPr>
          <p:nvPr>
            <p:ph type="title"/>
          </p:nvPr>
        </p:nvSpPr>
        <p:spPr>
          <a:xfrm>
            <a:off x="685800" y="304800"/>
            <a:ext cx="7772400" cy="990600"/>
          </a:xfrm>
        </p:spPr>
        <p:txBody>
          <a:bodyPr/>
          <a:lstStyle/>
          <a:p>
            <a:pPr eaLnBrk="1" hangingPunct="1"/>
            <a:r>
              <a:rPr lang="en-US"/>
              <a:t>Sign and Encrypt</a:t>
            </a:r>
          </a:p>
        </p:txBody>
      </p:sp>
      <p:sp>
        <p:nvSpPr>
          <p:cNvPr id="160772" name="Rectangle 5"/>
          <p:cNvSpPr>
            <a:spLocks noChangeArrowheads="1"/>
          </p:cNvSpPr>
          <p:nvPr/>
        </p:nvSpPr>
        <p:spPr bwMode="auto">
          <a:xfrm>
            <a:off x="455613" y="4094163"/>
            <a:ext cx="900112" cy="517525"/>
          </a:xfrm>
          <a:prstGeom prst="rect">
            <a:avLst/>
          </a:prstGeom>
          <a:noFill/>
          <a:ln w="9525">
            <a:noFill/>
            <a:miter lim="800000"/>
            <a:headEnd/>
            <a:tailEnd/>
          </a:ln>
        </p:spPr>
        <p:txBody>
          <a:bodyPr wrap="none">
            <a:prstTxWarp prst="textNoShape">
              <a:avLst/>
            </a:prstTxWarp>
            <a:spAutoFit/>
          </a:bodyPr>
          <a:lstStyle/>
          <a:p>
            <a:r>
              <a:rPr lang="en-US"/>
              <a:t>Alice</a:t>
            </a:r>
          </a:p>
        </p:txBody>
      </p:sp>
      <p:sp>
        <p:nvSpPr>
          <p:cNvPr id="160773" name="Rectangle 6"/>
          <p:cNvSpPr>
            <a:spLocks noChangeArrowheads="1"/>
          </p:cNvSpPr>
          <p:nvPr/>
        </p:nvSpPr>
        <p:spPr bwMode="auto">
          <a:xfrm>
            <a:off x="4114800" y="4054475"/>
            <a:ext cx="717550" cy="517525"/>
          </a:xfrm>
          <a:prstGeom prst="rect">
            <a:avLst/>
          </a:prstGeom>
          <a:noFill/>
          <a:ln w="9525">
            <a:noFill/>
            <a:miter lim="800000"/>
            <a:headEnd/>
            <a:tailEnd/>
          </a:ln>
        </p:spPr>
        <p:txBody>
          <a:bodyPr wrap="none">
            <a:prstTxWarp prst="textNoShape">
              <a:avLst/>
            </a:prstTxWarp>
            <a:spAutoFit/>
          </a:bodyPr>
          <a:lstStyle/>
          <a:p>
            <a:r>
              <a:rPr lang="en-US"/>
              <a:t>Bob</a:t>
            </a:r>
          </a:p>
        </p:txBody>
      </p:sp>
      <p:sp>
        <p:nvSpPr>
          <p:cNvPr id="265223" name="Rectangle 7"/>
          <p:cNvSpPr>
            <a:spLocks noChangeArrowheads="1"/>
          </p:cNvSpPr>
          <p:nvPr/>
        </p:nvSpPr>
        <p:spPr bwMode="auto">
          <a:xfrm>
            <a:off x="1676400" y="2819400"/>
            <a:ext cx="1612900"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{[M]</a:t>
            </a:r>
            <a:r>
              <a:rPr lang="en-US" baseline="-25000">
                <a:latin typeface="Times-Roman" charset="0"/>
              </a:rPr>
              <a:t>Alice</a:t>
            </a:r>
            <a:r>
              <a:rPr lang="en-US">
                <a:latin typeface="Times-Roman" charset="0"/>
              </a:rPr>
              <a:t>}</a:t>
            </a:r>
            <a:r>
              <a:rPr lang="en-US" baseline="-25000">
                <a:latin typeface="Times-Roman" charset="0"/>
              </a:rPr>
              <a:t>Bob</a:t>
            </a:r>
            <a:endParaRPr lang="en-US"/>
          </a:p>
        </p:txBody>
      </p:sp>
      <p:sp>
        <p:nvSpPr>
          <p:cNvPr id="265224" name="Rectangle 8"/>
          <p:cNvSpPr>
            <a:spLocks noChangeArrowheads="1"/>
          </p:cNvSpPr>
          <p:nvPr/>
        </p:nvSpPr>
        <p:spPr bwMode="auto">
          <a:xfrm>
            <a:off x="1219200" y="4800600"/>
            <a:ext cx="7086600" cy="1031051"/>
          </a:xfrm>
          <a:prstGeom prst="rect">
            <a:avLst/>
          </a:prstGeom>
          <a:noFill/>
          <a:ln w="9525">
            <a:noFill/>
            <a:miter lim="800000"/>
            <a:headEnd/>
            <a:tailEnd/>
          </a:ln>
        </p:spPr>
        <p:txBody>
          <a:bodyPr>
            <a:prstTxWarp prst="textNoShape">
              <a:avLst/>
            </a:prstTxWarp>
            <a:spAutoFit/>
          </a:bodyPr>
          <a:lstStyle/>
          <a:p>
            <a:pPr>
              <a:spcAft>
                <a:spcPts val="600"/>
              </a:spcAft>
              <a:buClr>
                <a:schemeClr val="accent2"/>
              </a:buClr>
              <a:buSzPct val="75000"/>
              <a:buFont typeface="Wingdings" charset="2"/>
              <a:buChar char="q"/>
            </a:pPr>
            <a:r>
              <a:rPr lang="en-US" sz="2800" dirty="0"/>
              <a:t> </a:t>
            </a:r>
            <a:r>
              <a:rPr lang="en-US" sz="2800" b="1" dirty="0">
                <a:solidFill>
                  <a:srgbClr val="FF0000"/>
                </a:solidFill>
              </a:rPr>
              <a:t>Q:</a:t>
            </a:r>
            <a:r>
              <a:rPr lang="en-US" sz="2800" dirty="0"/>
              <a:t> What’s the problem?</a:t>
            </a:r>
          </a:p>
          <a:p>
            <a:pPr>
              <a:spcAft>
                <a:spcPts val="600"/>
              </a:spcAft>
              <a:buClr>
                <a:schemeClr val="accent2"/>
              </a:buClr>
              <a:buSzPct val="75000"/>
              <a:buFont typeface="Wingdings" charset="2"/>
              <a:buChar char="q"/>
            </a:pPr>
            <a:r>
              <a:rPr lang="en-US" sz="2800" dirty="0"/>
              <a:t> </a:t>
            </a:r>
            <a:r>
              <a:rPr lang="en-US" sz="2800" b="1" dirty="0">
                <a:solidFill>
                  <a:srgbClr val="FF0000"/>
                </a:solidFill>
              </a:rPr>
              <a:t>A:</a:t>
            </a:r>
            <a:r>
              <a:rPr lang="en-US" sz="2800" dirty="0"/>
              <a:t> No problem </a:t>
            </a:r>
            <a:r>
              <a:rPr lang="en-US" sz="2800" dirty="0" err="1">
                <a:sym typeface="Symbol" charset="2"/>
              </a:rPr>
              <a:t></a:t>
            </a:r>
            <a:r>
              <a:rPr lang="en-US" sz="2800" dirty="0"/>
              <a:t> public key is public</a:t>
            </a:r>
          </a:p>
        </p:txBody>
      </p:sp>
      <p:sp>
        <p:nvSpPr>
          <p:cNvPr id="265226" name="Rectangle 10"/>
          <p:cNvSpPr>
            <a:spLocks noChangeArrowheads="1"/>
          </p:cNvSpPr>
          <p:nvPr/>
        </p:nvSpPr>
        <p:spPr bwMode="auto">
          <a:xfrm>
            <a:off x="7504113" y="4054475"/>
            <a:ext cx="1182687" cy="517525"/>
          </a:xfrm>
          <a:prstGeom prst="rect">
            <a:avLst/>
          </a:prstGeom>
          <a:noFill/>
          <a:ln w="9525">
            <a:noFill/>
            <a:miter lim="800000"/>
            <a:headEnd/>
            <a:tailEnd/>
          </a:ln>
        </p:spPr>
        <p:txBody>
          <a:bodyPr wrap="none">
            <a:prstTxWarp prst="textNoShape">
              <a:avLst/>
            </a:prstTxWarp>
            <a:spAutoFit/>
          </a:bodyPr>
          <a:lstStyle/>
          <a:p>
            <a:r>
              <a:rPr lang="en-US"/>
              <a:t>Charlie</a:t>
            </a:r>
          </a:p>
        </p:txBody>
      </p:sp>
      <p:sp>
        <p:nvSpPr>
          <p:cNvPr id="265227" name="Rectangle 11"/>
          <p:cNvSpPr>
            <a:spLocks noChangeArrowheads="1"/>
          </p:cNvSpPr>
          <p:nvPr/>
        </p:nvSpPr>
        <p:spPr bwMode="auto">
          <a:xfrm>
            <a:off x="5105400" y="2819400"/>
            <a:ext cx="1895475"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{[M]</a:t>
            </a:r>
            <a:r>
              <a:rPr lang="en-US" baseline="-25000">
                <a:latin typeface="Times-Roman" charset="0"/>
              </a:rPr>
              <a:t>Alice</a:t>
            </a:r>
            <a:r>
              <a:rPr lang="en-US">
                <a:latin typeface="Times-Roman" charset="0"/>
              </a:rPr>
              <a:t>}</a:t>
            </a:r>
            <a:r>
              <a:rPr lang="en-US" baseline="-25000">
                <a:latin typeface="Times-Roman" charset="0"/>
              </a:rPr>
              <a:t>Charlie</a:t>
            </a:r>
            <a:endParaRPr lang="en-US"/>
          </a:p>
        </p:txBody>
      </p:sp>
      <p:sp>
        <p:nvSpPr>
          <p:cNvPr id="160778" name="Rectangle 12"/>
          <p:cNvSpPr>
            <a:spLocks noChangeArrowheads="1"/>
          </p:cNvSpPr>
          <p:nvPr/>
        </p:nvSpPr>
        <p:spPr bwMode="auto">
          <a:xfrm>
            <a:off x="1219200" y="1524000"/>
            <a:ext cx="6172200" cy="587375"/>
          </a:xfrm>
          <a:prstGeom prst="rect">
            <a:avLst/>
          </a:prstGeom>
          <a:noFill/>
          <a:ln w="9525">
            <a:noFill/>
            <a:miter lim="800000"/>
            <a:headEnd/>
            <a:tailEnd/>
          </a:ln>
        </p:spPr>
        <p:txBody>
          <a:bodyPr>
            <a:prstTxWarp prst="textNoShape">
              <a:avLst/>
            </a:prstTxWarp>
            <a:spAutoFit/>
          </a:bodyPr>
          <a:lstStyle/>
          <a:p>
            <a:pPr>
              <a:buClr>
                <a:schemeClr val="accent2"/>
              </a:buClr>
              <a:buSzPct val="75000"/>
              <a:buFont typeface="Wingdings" charset="2"/>
              <a:buChar char="q"/>
            </a:pPr>
            <a:r>
              <a:rPr lang="en-US" sz="2800"/>
              <a:t> </a:t>
            </a:r>
            <a:r>
              <a:rPr lang="en-US" sz="2800">
                <a:latin typeface="Times-Roman" charset="0"/>
              </a:rPr>
              <a:t>M</a:t>
            </a:r>
            <a:r>
              <a:rPr lang="en-US" sz="2800"/>
              <a:t> = “I love you”</a:t>
            </a:r>
          </a:p>
        </p:txBody>
      </p:sp>
      <p:sp>
        <p:nvSpPr>
          <p:cNvPr id="265229" name="Line 13"/>
          <p:cNvSpPr>
            <a:spLocks noChangeShapeType="1"/>
          </p:cNvSpPr>
          <p:nvPr/>
        </p:nvSpPr>
        <p:spPr bwMode="auto">
          <a:xfrm>
            <a:off x="1447800" y="3352800"/>
            <a:ext cx="23622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265230" name="Line 14"/>
          <p:cNvSpPr>
            <a:spLocks noChangeShapeType="1"/>
          </p:cNvSpPr>
          <p:nvPr/>
        </p:nvSpPr>
        <p:spPr bwMode="auto">
          <a:xfrm>
            <a:off x="5105400" y="3352800"/>
            <a:ext cx="22098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pic>
        <p:nvPicPr>
          <p:cNvPr id="160781" name="Picture 15" descr="alice3Rev.tiff                                                 0010273EMacintosh HD                   BC93A1CC:"/>
          <p:cNvPicPr>
            <a:picLocks noChangeAspect="1" noChangeArrowheads="1"/>
          </p:cNvPicPr>
          <p:nvPr/>
        </p:nvPicPr>
        <p:blipFill>
          <a:blip r:embed="rId4"/>
          <a:srcRect/>
          <a:stretch>
            <a:fillRect/>
          </a:stretch>
        </p:blipFill>
        <p:spPr bwMode="auto">
          <a:xfrm>
            <a:off x="425450" y="2514600"/>
            <a:ext cx="946150" cy="1624013"/>
          </a:xfrm>
          <a:prstGeom prst="rect">
            <a:avLst/>
          </a:prstGeom>
          <a:noFill/>
          <a:ln w="9525">
            <a:noFill/>
            <a:miter lim="800000"/>
            <a:headEnd/>
            <a:tailEnd/>
          </a:ln>
        </p:spPr>
      </p:pic>
      <p:pic>
        <p:nvPicPr>
          <p:cNvPr id="160782" name="Picture 16" descr="rabbit3.tiff                                                   0010273EMacintosh HD                   BC93A1CC:"/>
          <p:cNvPicPr>
            <a:picLocks noChangeAspect="1" noChangeArrowheads="1"/>
          </p:cNvPicPr>
          <p:nvPr/>
        </p:nvPicPr>
        <p:blipFill>
          <a:blip r:embed="rId5"/>
          <a:srcRect/>
          <a:stretch>
            <a:fillRect/>
          </a:stretch>
        </p:blipFill>
        <p:spPr bwMode="auto">
          <a:xfrm>
            <a:off x="3952875" y="2438400"/>
            <a:ext cx="1076325" cy="1665288"/>
          </a:xfrm>
          <a:prstGeom prst="rect">
            <a:avLst/>
          </a:prstGeom>
          <a:noFill/>
          <a:ln w="9525">
            <a:noFill/>
            <a:miter lim="800000"/>
            <a:headEnd/>
            <a:tailEnd/>
          </a:ln>
        </p:spPr>
      </p:pic>
      <p:pic>
        <p:nvPicPr>
          <p:cNvPr id="160783" name="Picture 17" descr="hatter2.tif                                                    000675D6Macintosh HD                   BC93A1CC:"/>
          <p:cNvPicPr>
            <a:picLocks noChangeAspect="1" noChangeArrowheads="1"/>
          </p:cNvPicPr>
          <p:nvPr/>
        </p:nvPicPr>
        <p:blipFill>
          <a:blip r:embed="rId6"/>
          <a:srcRect/>
          <a:stretch>
            <a:fillRect/>
          </a:stretch>
        </p:blipFill>
        <p:spPr bwMode="auto">
          <a:xfrm>
            <a:off x="7467600" y="2514600"/>
            <a:ext cx="1323975" cy="14922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0" fill="hold" grpId="0" nodeType="clickEffect">
                                  <p:stCondLst>
                                    <p:cond delay="0"/>
                                  </p:stCondLst>
                                  <p:childTnLst>
                                    <p:set>
                                      <p:cBhvr>
                                        <p:cTn id="6" dur="1" fill="hold">
                                          <p:stCondLst>
                                            <p:cond delay="499"/>
                                          </p:stCondLst>
                                        </p:cTn>
                                        <p:tgtEl>
                                          <p:spTgt spid="265229"/>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2" name="Arrow"/>
                                        </p:tgtEl>
                                      </p:cMediaNode>
                                    </p:audio>
                                  </p:sub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26522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265230"/>
                                        </p:tgtEl>
                                        <p:attrNameLst>
                                          <p:attrName>style.visibility</p:attrName>
                                        </p:attrNameLst>
                                      </p:cBhvr>
                                      <p:to>
                                        <p:strVal val="visible"/>
                                      </p:to>
                                    </p:set>
                                  </p:childTnLst>
                                  <p:subTnLst>
                                    <p:audio>
                                      <p:cMediaNode>
                                        <p:cTn display="0" masterRel="sameClick">
                                          <p:stCondLst>
                                            <p:cond evt="begin" delay="0">
                                              <p:tn val="12"/>
                                            </p:cond>
                                          </p:stCondLst>
                                          <p:endCondLst>
                                            <p:cond evt="onStopAudio" delay="0">
                                              <p:tgtEl>
                                                <p:sldTgt/>
                                              </p:tgtEl>
                                            </p:cond>
                                          </p:endCondLst>
                                        </p:cTn>
                                        <p:tgtEl>
                                          <p:sndTgt r:embed="rId2" name="Arrow"/>
                                        </p:tgtEl>
                                      </p:cMediaNode>
                                    </p:audio>
                                  </p:sub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499"/>
                                          </p:stCondLst>
                                        </p:cTn>
                                        <p:tgtEl>
                                          <p:spTgt spid="2652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5" fill="hold" grpId="0" nodeType="clickEffect">
                                  <p:stCondLst>
                                    <p:cond delay="0"/>
                                  </p:stCondLst>
                                  <p:childTnLst>
                                    <p:set>
                                      <p:cBhvr>
                                        <p:cTn id="20" dur="1" fill="hold">
                                          <p:stCondLst>
                                            <p:cond delay="0"/>
                                          </p:stCondLst>
                                        </p:cTn>
                                        <p:tgtEl>
                                          <p:spTgt spid="265224">
                                            <p:txEl>
                                              <p:pRg st="0" end="0"/>
                                            </p:txEl>
                                          </p:spTgt>
                                        </p:tgtEl>
                                        <p:attrNameLst>
                                          <p:attrName>style.visibility</p:attrName>
                                        </p:attrNameLst>
                                      </p:cBhvr>
                                      <p:to>
                                        <p:strVal val="visible"/>
                                      </p:to>
                                    </p:set>
                                    <p:animEffect transition="in" filter="blinds(vertical)">
                                      <p:cBhvr>
                                        <p:cTn id="21" dur="500"/>
                                        <p:tgtEl>
                                          <p:spTgt spid="265224">
                                            <p:txEl>
                                              <p:pRg st="0" end="0"/>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3" name="Camera"/>
                                        </p:tgtEl>
                                      </p:cMediaNode>
                                    </p:audio>
                                  </p:subTnLst>
                                </p:cTn>
                              </p:par>
                            </p:childTnLst>
                          </p:cTn>
                        </p:par>
                      </p:childTnLst>
                    </p:cTn>
                  </p:par>
                  <p:par>
                    <p:cTn id="22" fill="hold">
                      <p:stCondLst>
                        <p:cond delay="indefinite"/>
                      </p:stCondLst>
                      <p:childTnLst>
                        <p:par>
                          <p:cTn id="23" fill="hold">
                            <p:stCondLst>
                              <p:cond delay="0"/>
                            </p:stCondLst>
                            <p:childTnLst>
                              <p:par>
                                <p:cTn id="24" presetID="3" presetClass="entr" presetSubtype="5" fill="hold" grpId="0" nodeType="clickEffect">
                                  <p:stCondLst>
                                    <p:cond delay="0"/>
                                  </p:stCondLst>
                                  <p:childTnLst>
                                    <p:set>
                                      <p:cBhvr>
                                        <p:cTn id="25" dur="1" fill="hold">
                                          <p:stCondLst>
                                            <p:cond delay="0"/>
                                          </p:stCondLst>
                                        </p:cTn>
                                        <p:tgtEl>
                                          <p:spTgt spid="265224">
                                            <p:txEl>
                                              <p:pRg st="1" end="1"/>
                                            </p:txEl>
                                          </p:spTgt>
                                        </p:tgtEl>
                                        <p:attrNameLst>
                                          <p:attrName>style.visibility</p:attrName>
                                        </p:attrNameLst>
                                      </p:cBhvr>
                                      <p:to>
                                        <p:strVal val="visible"/>
                                      </p:to>
                                    </p:set>
                                    <p:animEffect transition="in" filter="blinds(vertical)">
                                      <p:cBhvr>
                                        <p:cTn id="26" dur="500"/>
                                        <p:tgtEl>
                                          <p:spTgt spid="265224">
                                            <p:txEl>
                                              <p:pRg st="1" end="1"/>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3"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23" grpId="0" autoUpdateAnimBg="0"/>
      <p:bldP spid="265224" grpId="0" build="p" autoUpdateAnimBg="0"/>
      <p:bldP spid="265227" grpId="0" autoUpdateAnimBg="0"/>
      <p:bldP spid="265229" grpId="0" animBg="1"/>
      <p:bldP spid="265230" grpId="0" animBg="1"/>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C473931D-7B84-6746-B6D9-ADFEFAF0D1A2}" type="slidenum">
              <a:rPr lang="en-US" smtClean="0">
                <a:latin typeface="Times New Roman" charset="0"/>
              </a:rPr>
              <a:pPr/>
              <a:t>146</a:t>
            </a:fld>
            <a:endParaRPr lang="en-US">
              <a:latin typeface="Times New Roman" charset="0"/>
            </a:endParaRPr>
          </a:p>
        </p:txBody>
      </p:sp>
      <p:sp>
        <p:nvSpPr>
          <p:cNvPr id="161795" name="Rectangle 2"/>
          <p:cNvSpPr>
            <a:spLocks noGrp="1" noChangeArrowheads="1"/>
          </p:cNvSpPr>
          <p:nvPr>
            <p:ph type="title"/>
          </p:nvPr>
        </p:nvSpPr>
        <p:spPr>
          <a:xfrm>
            <a:off x="685800" y="304800"/>
            <a:ext cx="7772400" cy="990600"/>
          </a:xfrm>
        </p:spPr>
        <p:txBody>
          <a:bodyPr/>
          <a:lstStyle/>
          <a:p>
            <a:pPr eaLnBrk="1" hangingPunct="1"/>
            <a:r>
              <a:rPr lang="en-US"/>
              <a:t>Encrypt and Sign</a:t>
            </a:r>
          </a:p>
        </p:txBody>
      </p:sp>
      <p:sp>
        <p:nvSpPr>
          <p:cNvPr id="161796" name="Rectangle 6"/>
          <p:cNvSpPr>
            <a:spLocks noChangeArrowheads="1"/>
          </p:cNvSpPr>
          <p:nvPr/>
        </p:nvSpPr>
        <p:spPr bwMode="auto">
          <a:xfrm>
            <a:off x="471488" y="3886200"/>
            <a:ext cx="900112" cy="517525"/>
          </a:xfrm>
          <a:prstGeom prst="rect">
            <a:avLst/>
          </a:prstGeom>
          <a:noFill/>
          <a:ln w="9525">
            <a:noFill/>
            <a:miter lim="800000"/>
            <a:headEnd/>
            <a:tailEnd/>
          </a:ln>
        </p:spPr>
        <p:txBody>
          <a:bodyPr wrap="none">
            <a:prstTxWarp prst="textNoShape">
              <a:avLst/>
            </a:prstTxWarp>
            <a:spAutoFit/>
          </a:bodyPr>
          <a:lstStyle/>
          <a:p>
            <a:r>
              <a:rPr lang="en-US"/>
              <a:t>Alice</a:t>
            </a:r>
          </a:p>
        </p:txBody>
      </p:sp>
      <p:sp>
        <p:nvSpPr>
          <p:cNvPr id="161797" name="Rectangle 7"/>
          <p:cNvSpPr>
            <a:spLocks noChangeArrowheads="1"/>
          </p:cNvSpPr>
          <p:nvPr/>
        </p:nvSpPr>
        <p:spPr bwMode="auto">
          <a:xfrm>
            <a:off x="7924800" y="3865563"/>
            <a:ext cx="717550" cy="517525"/>
          </a:xfrm>
          <a:prstGeom prst="rect">
            <a:avLst/>
          </a:prstGeom>
          <a:noFill/>
          <a:ln w="9525">
            <a:noFill/>
            <a:miter lim="800000"/>
            <a:headEnd/>
            <a:tailEnd/>
          </a:ln>
        </p:spPr>
        <p:txBody>
          <a:bodyPr wrap="none">
            <a:prstTxWarp prst="textNoShape">
              <a:avLst/>
            </a:prstTxWarp>
            <a:spAutoFit/>
          </a:bodyPr>
          <a:lstStyle/>
          <a:p>
            <a:r>
              <a:rPr lang="en-US" dirty="0"/>
              <a:t>Bob</a:t>
            </a:r>
          </a:p>
        </p:txBody>
      </p:sp>
      <p:sp>
        <p:nvSpPr>
          <p:cNvPr id="266248" name="Rectangle 8"/>
          <p:cNvSpPr>
            <a:spLocks noChangeArrowheads="1"/>
          </p:cNvSpPr>
          <p:nvPr/>
        </p:nvSpPr>
        <p:spPr bwMode="auto">
          <a:xfrm>
            <a:off x="1752600" y="2667000"/>
            <a:ext cx="1612900"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[{M}</a:t>
            </a:r>
            <a:r>
              <a:rPr lang="en-US" baseline="-25000">
                <a:latin typeface="Times-Roman" charset="0"/>
              </a:rPr>
              <a:t>Bob</a:t>
            </a:r>
            <a:r>
              <a:rPr lang="en-US">
                <a:latin typeface="Times-Roman" charset="0"/>
              </a:rPr>
              <a:t>]</a:t>
            </a:r>
            <a:r>
              <a:rPr lang="en-US" baseline="-25000">
                <a:latin typeface="Times-Roman" charset="0"/>
              </a:rPr>
              <a:t>Alice</a:t>
            </a:r>
            <a:endParaRPr lang="en-US"/>
          </a:p>
        </p:txBody>
      </p:sp>
      <p:sp>
        <p:nvSpPr>
          <p:cNvPr id="266249" name="Rectangle 9"/>
          <p:cNvSpPr>
            <a:spLocks noChangeArrowheads="1"/>
          </p:cNvSpPr>
          <p:nvPr/>
        </p:nvSpPr>
        <p:spPr bwMode="auto">
          <a:xfrm>
            <a:off x="1219200" y="4572000"/>
            <a:ext cx="7086600" cy="1577975"/>
          </a:xfrm>
          <a:prstGeom prst="rect">
            <a:avLst/>
          </a:prstGeom>
          <a:noFill/>
          <a:ln w="9525">
            <a:noFill/>
            <a:miter lim="800000"/>
            <a:headEnd/>
            <a:tailEnd/>
          </a:ln>
        </p:spPr>
        <p:txBody>
          <a:bodyPr>
            <a:prstTxWarp prst="textNoShape">
              <a:avLst/>
            </a:prstTxWarp>
            <a:spAutoFit/>
          </a:bodyPr>
          <a:lstStyle/>
          <a:p>
            <a:pPr>
              <a:spcAft>
                <a:spcPts val="600"/>
              </a:spcAft>
              <a:buClr>
                <a:schemeClr val="accent2"/>
              </a:buClr>
              <a:buSzPct val="75000"/>
              <a:buFont typeface="Wingdings" charset="2"/>
              <a:buChar char="q"/>
            </a:pPr>
            <a:r>
              <a:rPr lang="en-US" sz="2800" dirty="0"/>
              <a:t> </a:t>
            </a:r>
            <a:r>
              <a:rPr lang="en-US" sz="2800" b="1" dirty="0">
                <a:solidFill>
                  <a:schemeClr val="hlink"/>
                </a:solidFill>
              </a:rPr>
              <a:t>Note</a:t>
            </a:r>
            <a:r>
              <a:rPr lang="en-US" sz="2800" dirty="0"/>
              <a:t> that Charlie cannot decrypt </a:t>
            </a:r>
            <a:r>
              <a:rPr lang="en-US" sz="2800" dirty="0">
                <a:latin typeface="Times-Roman" charset="0"/>
              </a:rPr>
              <a:t>M</a:t>
            </a:r>
            <a:r>
              <a:rPr lang="en-US" sz="2800" dirty="0"/>
              <a:t> </a:t>
            </a:r>
          </a:p>
          <a:p>
            <a:pPr>
              <a:spcAft>
                <a:spcPts val="600"/>
              </a:spcAft>
              <a:buClr>
                <a:schemeClr val="accent2"/>
              </a:buClr>
              <a:buSzPct val="75000"/>
              <a:buFont typeface="Wingdings" charset="2"/>
              <a:buChar char="q"/>
            </a:pPr>
            <a:r>
              <a:rPr lang="en-US" sz="2800" b="1" dirty="0"/>
              <a:t> </a:t>
            </a:r>
            <a:r>
              <a:rPr lang="en-US" sz="2800" b="1" dirty="0">
                <a:solidFill>
                  <a:srgbClr val="FF0000"/>
                </a:solidFill>
              </a:rPr>
              <a:t>Q:</a:t>
            </a:r>
            <a:r>
              <a:rPr lang="en-US" sz="2800" dirty="0"/>
              <a:t> What is the problem?</a:t>
            </a:r>
          </a:p>
          <a:p>
            <a:pPr>
              <a:spcAft>
                <a:spcPts val="600"/>
              </a:spcAft>
              <a:buClr>
                <a:schemeClr val="accent2"/>
              </a:buClr>
              <a:buSzPct val="75000"/>
              <a:buFont typeface="Wingdings" charset="2"/>
              <a:buChar char="q"/>
            </a:pPr>
            <a:r>
              <a:rPr lang="en-US" sz="2800" dirty="0"/>
              <a:t> </a:t>
            </a:r>
            <a:r>
              <a:rPr lang="en-US" sz="2800" b="1" dirty="0">
                <a:solidFill>
                  <a:srgbClr val="FF0000"/>
                </a:solidFill>
              </a:rPr>
              <a:t>A:</a:t>
            </a:r>
            <a:r>
              <a:rPr lang="en-US" sz="2800" dirty="0"/>
              <a:t> No problem </a:t>
            </a:r>
            <a:r>
              <a:rPr lang="en-US" sz="2800" dirty="0" err="1">
                <a:sym typeface="Symbol" charset="2"/>
              </a:rPr>
              <a:t></a:t>
            </a:r>
            <a:r>
              <a:rPr lang="en-US" sz="2800" dirty="0"/>
              <a:t> public key is public</a:t>
            </a:r>
          </a:p>
        </p:txBody>
      </p:sp>
      <p:sp>
        <p:nvSpPr>
          <p:cNvPr id="266251" name="Rectangle 11"/>
          <p:cNvSpPr>
            <a:spLocks noChangeArrowheads="1"/>
          </p:cNvSpPr>
          <p:nvPr/>
        </p:nvSpPr>
        <p:spPr bwMode="auto">
          <a:xfrm>
            <a:off x="3998913" y="3886200"/>
            <a:ext cx="1182687" cy="517525"/>
          </a:xfrm>
          <a:prstGeom prst="rect">
            <a:avLst/>
          </a:prstGeom>
          <a:noFill/>
          <a:ln w="9525">
            <a:noFill/>
            <a:miter lim="800000"/>
            <a:headEnd/>
            <a:tailEnd/>
          </a:ln>
        </p:spPr>
        <p:txBody>
          <a:bodyPr wrap="none">
            <a:prstTxWarp prst="textNoShape">
              <a:avLst/>
            </a:prstTxWarp>
            <a:spAutoFit/>
          </a:bodyPr>
          <a:lstStyle/>
          <a:p>
            <a:r>
              <a:rPr lang="en-US"/>
              <a:t>Charlie</a:t>
            </a:r>
          </a:p>
        </p:txBody>
      </p:sp>
      <p:sp>
        <p:nvSpPr>
          <p:cNvPr id="266253" name="Rectangle 13"/>
          <p:cNvSpPr>
            <a:spLocks noChangeArrowheads="1"/>
          </p:cNvSpPr>
          <p:nvPr/>
        </p:nvSpPr>
        <p:spPr bwMode="auto">
          <a:xfrm>
            <a:off x="5562600" y="2667000"/>
            <a:ext cx="1817688"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[{M}</a:t>
            </a:r>
            <a:r>
              <a:rPr lang="en-US" baseline="-25000">
                <a:latin typeface="Times-Roman" charset="0"/>
              </a:rPr>
              <a:t>Bob</a:t>
            </a:r>
            <a:r>
              <a:rPr lang="en-US">
                <a:latin typeface="Times-Roman" charset="0"/>
              </a:rPr>
              <a:t>]</a:t>
            </a:r>
            <a:r>
              <a:rPr lang="en-US" baseline="-25000">
                <a:latin typeface="Times-Roman" charset="0"/>
              </a:rPr>
              <a:t>Charlie</a:t>
            </a:r>
            <a:endParaRPr lang="en-US"/>
          </a:p>
        </p:txBody>
      </p:sp>
      <p:sp>
        <p:nvSpPr>
          <p:cNvPr id="161802" name="Rectangle 14"/>
          <p:cNvSpPr>
            <a:spLocks noChangeArrowheads="1"/>
          </p:cNvSpPr>
          <p:nvPr/>
        </p:nvSpPr>
        <p:spPr bwMode="auto">
          <a:xfrm>
            <a:off x="1219200" y="1524000"/>
            <a:ext cx="6172200" cy="587375"/>
          </a:xfrm>
          <a:prstGeom prst="rect">
            <a:avLst/>
          </a:prstGeom>
          <a:noFill/>
          <a:ln w="9525">
            <a:noFill/>
            <a:miter lim="800000"/>
            <a:headEnd/>
            <a:tailEnd/>
          </a:ln>
        </p:spPr>
        <p:txBody>
          <a:bodyPr>
            <a:prstTxWarp prst="textNoShape">
              <a:avLst/>
            </a:prstTxWarp>
            <a:spAutoFit/>
          </a:bodyPr>
          <a:lstStyle/>
          <a:p>
            <a:pPr>
              <a:buClr>
                <a:schemeClr val="accent2"/>
              </a:buClr>
              <a:buSzPct val="75000"/>
              <a:buFont typeface="Wingdings" charset="2"/>
              <a:buChar char="q"/>
            </a:pPr>
            <a:r>
              <a:rPr lang="en-US" sz="2800"/>
              <a:t> </a:t>
            </a:r>
            <a:r>
              <a:rPr lang="en-US" sz="2800">
                <a:latin typeface="Times-Roman" charset="0"/>
              </a:rPr>
              <a:t>M</a:t>
            </a:r>
            <a:r>
              <a:rPr lang="en-US" sz="2800"/>
              <a:t> = “My theory, which is mine….”</a:t>
            </a:r>
          </a:p>
        </p:txBody>
      </p:sp>
      <p:sp>
        <p:nvSpPr>
          <p:cNvPr id="161803" name="Line 15"/>
          <p:cNvSpPr>
            <a:spLocks noChangeShapeType="1"/>
          </p:cNvSpPr>
          <p:nvPr/>
        </p:nvSpPr>
        <p:spPr bwMode="auto">
          <a:xfrm>
            <a:off x="1524000" y="3200400"/>
            <a:ext cx="22098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61804" name="Line 16"/>
          <p:cNvSpPr>
            <a:spLocks noChangeShapeType="1"/>
          </p:cNvSpPr>
          <p:nvPr/>
        </p:nvSpPr>
        <p:spPr bwMode="auto">
          <a:xfrm>
            <a:off x="5486400" y="3200400"/>
            <a:ext cx="22098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pic>
        <p:nvPicPr>
          <p:cNvPr id="161805" name="Picture 17" descr="alice3Rev.tiff                                                 0010273EMacintosh HD                   BC93A1CC:"/>
          <p:cNvPicPr>
            <a:picLocks noChangeAspect="1" noChangeArrowheads="1"/>
          </p:cNvPicPr>
          <p:nvPr/>
        </p:nvPicPr>
        <p:blipFill>
          <a:blip r:embed="rId2"/>
          <a:srcRect/>
          <a:stretch>
            <a:fillRect/>
          </a:stretch>
        </p:blipFill>
        <p:spPr bwMode="auto">
          <a:xfrm>
            <a:off x="425450" y="2362200"/>
            <a:ext cx="946150" cy="1624013"/>
          </a:xfrm>
          <a:prstGeom prst="rect">
            <a:avLst/>
          </a:prstGeom>
          <a:noFill/>
          <a:ln w="9525">
            <a:noFill/>
            <a:miter lim="800000"/>
            <a:headEnd/>
            <a:tailEnd/>
          </a:ln>
        </p:spPr>
      </p:pic>
      <p:pic>
        <p:nvPicPr>
          <p:cNvPr id="161806" name="Picture 18" descr="rabbit3.tiff                                                   0010273EMacintosh HD                   BC93A1CC:"/>
          <p:cNvPicPr>
            <a:picLocks noChangeAspect="1" noChangeArrowheads="1"/>
          </p:cNvPicPr>
          <p:nvPr/>
        </p:nvPicPr>
        <p:blipFill>
          <a:blip r:embed="rId3"/>
          <a:srcRect/>
          <a:stretch>
            <a:fillRect/>
          </a:stretch>
        </p:blipFill>
        <p:spPr bwMode="auto">
          <a:xfrm>
            <a:off x="7772400" y="2209800"/>
            <a:ext cx="1076325" cy="1665288"/>
          </a:xfrm>
          <a:prstGeom prst="rect">
            <a:avLst/>
          </a:prstGeom>
          <a:noFill/>
          <a:ln w="9525">
            <a:noFill/>
            <a:miter lim="800000"/>
            <a:headEnd/>
            <a:tailEnd/>
          </a:ln>
        </p:spPr>
      </p:pic>
      <p:pic>
        <p:nvPicPr>
          <p:cNvPr id="161807" name="Picture 19" descr="hatter2.tif                                                    000675D6Macintosh HD                   BC93A1CC:"/>
          <p:cNvPicPr>
            <a:picLocks noChangeAspect="1" noChangeArrowheads="1"/>
          </p:cNvPicPr>
          <p:nvPr/>
        </p:nvPicPr>
        <p:blipFill>
          <a:blip r:embed="rId4"/>
          <a:srcRect/>
          <a:stretch>
            <a:fillRect/>
          </a:stretch>
        </p:blipFill>
        <p:spPr bwMode="auto">
          <a:xfrm>
            <a:off x="3933825" y="2393950"/>
            <a:ext cx="1323975" cy="14922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accel="50000" decel="50000" fill="hold" grpId="0" nodeType="clickEffect">
                                  <p:stCondLst>
                                    <p:cond delay="0"/>
                                  </p:stCondLst>
                                  <p:childTnLst>
                                    <p:set>
                                      <p:cBhvr>
                                        <p:cTn id="6" dur="1" fill="hold">
                                          <p:stCondLst>
                                            <p:cond delay="0"/>
                                          </p:stCondLst>
                                        </p:cTn>
                                        <p:tgtEl>
                                          <p:spTgt spid="161803"/>
                                        </p:tgtEl>
                                        <p:attrNameLst>
                                          <p:attrName>style.visibility</p:attrName>
                                        </p:attrNameLst>
                                      </p:cBhvr>
                                      <p:to>
                                        <p:strVal val="visible"/>
                                      </p:to>
                                    </p:set>
                                    <p:anim calcmode="lin" valueType="num">
                                      <p:cBhvr additive="base">
                                        <p:cTn id="7" dur="500" fill="hold"/>
                                        <p:tgtEl>
                                          <p:spTgt spid="161803"/>
                                        </p:tgtEl>
                                        <p:attrNameLst>
                                          <p:attrName>ppt_x</p:attrName>
                                        </p:attrNameLst>
                                      </p:cBhvr>
                                      <p:tavLst>
                                        <p:tav tm="0">
                                          <p:val>
                                            <p:strVal val="0-#ppt_w/2"/>
                                          </p:val>
                                        </p:tav>
                                        <p:tav tm="100000">
                                          <p:val>
                                            <p:strVal val="#ppt_x"/>
                                          </p:val>
                                        </p:tav>
                                      </p:tavLst>
                                    </p:anim>
                                    <p:anim calcmode="lin" valueType="num">
                                      <p:cBhvr additive="base">
                                        <p:cTn id="8" dur="500" fill="hold"/>
                                        <p:tgtEl>
                                          <p:spTgt spid="161803"/>
                                        </p:tgtEl>
                                        <p:attrNameLst>
                                          <p:attrName>ppt_y</p:attrName>
                                        </p:attrNameLst>
                                      </p:cBhvr>
                                      <p:tavLst>
                                        <p:tav tm="0">
                                          <p:val>
                                            <p:strVal val="#ppt_y"/>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499"/>
                                          </p:stCondLst>
                                        </p:cTn>
                                        <p:tgtEl>
                                          <p:spTgt spid="2662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8" accel="50000" decel="50000" fill="hold" grpId="0" nodeType="clickEffect">
                                  <p:stCondLst>
                                    <p:cond delay="0"/>
                                  </p:stCondLst>
                                  <p:childTnLst>
                                    <p:set>
                                      <p:cBhvr>
                                        <p:cTn id="14" dur="1" fill="hold">
                                          <p:stCondLst>
                                            <p:cond delay="0"/>
                                          </p:stCondLst>
                                        </p:cTn>
                                        <p:tgtEl>
                                          <p:spTgt spid="161804"/>
                                        </p:tgtEl>
                                        <p:attrNameLst>
                                          <p:attrName>style.visibility</p:attrName>
                                        </p:attrNameLst>
                                      </p:cBhvr>
                                      <p:to>
                                        <p:strVal val="visible"/>
                                      </p:to>
                                    </p:set>
                                    <p:anim calcmode="lin" valueType="num">
                                      <p:cBhvr additive="base">
                                        <p:cTn id="15" dur="500" fill="hold"/>
                                        <p:tgtEl>
                                          <p:spTgt spid="161804"/>
                                        </p:tgtEl>
                                        <p:attrNameLst>
                                          <p:attrName>ppt_x</p:attrName>
                                        </p:attrNameLst>
                                      </p:cBhvr>
                                      <p:tavLst>
                                        <p:tav tm="0">
                                          <p:val>
                                            <p:strVal val="0-#ppt_w/2"/>
                                          </p:val>
                                        </p:tav>
                                        <p:tav tm="100000">
                                          <p:val>
                                            <p:strVal val="#ppt_x"/>
                                          </p:val>
                                        </p:tav>
                                      </p:tavLst>
                                    </p:anim>
                                    <p:anim calcmode="lin" valueType="num">
                                      <p:cBhvr additive="base">
                                        <p:cTn id="16" dur="500" fill="hold"/>
                                        <p:tgtEl>
                                          <p:spTgt spid="161804"/>
                                        </p:tgtEl>
                                        <p:attrNameLst>
                                          <p:attrName>ppt_y</p:attrName>
                                        </p:attrNameLst>
                                      </p:cBhvr>
                                      <p:tavLst>
                                        <p:tav tm="0">
                                          <p:val>
                                            <p:strVal val="#ppt_y"/>
                                          </p:val>
                                        </p:tav>
                                        <p:tav tm="100000">
                                          <p:val>
                                            <p:strVal val="#ppt_y"/>
                                          </p:val>
                                        </p:tav>
                                      </p:tavLst>
                                    </p:anim>
                                  </p:childTnLst>
                                </p:cTn>
                              </p:par>
                              <p:par>
                                <p:cTn id="17" presetID="1" presetClass="entr" presetSubtype="0" fill="hold" grpId="0" nodeType="withEffect">
                                  <p:stCondLst>
                                    <p:cond delay="0"/>
                                  </p:stCondLst>
                                  <p:childTnLst>
                                    <p:set>
                                      <p:cBhvr>
                                        <p:cTn id="18" dur="1" fill="hold">
                                          <p:stCondLst>
                                            <p:cond delay="499"/>
                                          </p:stCondLst>
                                        </p:cTn>
                                        <p:tgtEl>
                                          <p:spTgt spid="2662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8" grpId="0" autoUpdateAnimBg="0"/>
      <p:bldP spid="266253" grpId="0" autoUpdateAnimBg="0"/>
      <p:bldP spid="161803" grpId="0" animBg="1"/>
      <p:bldP spid="161804" grpId="0" animBg="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9CE927BB-551F-B54A-B056-6AB242BABDF8}" type="slidenum">
              <a:rPr lang="en-US" smtClean="0">
                <a:latin typeface="Times New Roman" charset="0"/>
              </a:rPr>
              <a:pPr/>
              <a:t>147</a:t>
            </a:fld>
            <a:endParaRPr lang="en-US">
              <a:latin typeface="Times New Roman" charset="0"/>
            </a:endParaRPr>
          </a:p>
        </p:txBody>
      </p:sp>
      <p:sp>
        <p:nvSpPr>
          <p:cNvPr id="162819" name="Rectangle 2"/>
          <p:cNvSpPr>
            <a:spLocks noGrp="1" noChangeArrowheads="1"/>
          </p:cNvSpPr>
          <p:nvPr>
            <p:ph type="title"/>
          </p:nvPr>
        </p:nvSpPr>
        <p:spPr>
          <a:xfrm>
            <a:off x="685800" y="1600200"/>
            <a:ext cx="7772400" cy="2057400"/>
          </a:xfrm>
        </p:spPr>
        <p:txBody>
          <a:bodyPr/>
          <a:lstStyle/>
          <a:p>
            <a:pPr eaLnBrk="1" hangingPunct="1"/>
            <a:r>
              <a:rPr lang="en-US"/>
              <a:t>Public Key Infrastructure</a:t>
            </a: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4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5F872CA3-8E26-124B-A60F-FFCDD74516FD}" type="slidenum">
              <a:rPr lang="en-US" smtClean="0">
                <a:latin typeface="Times New Roman" charset="0"/>
              </a:rPr>
              <a:pPr/>
              <a:t>148</a:t>
            </a:fld>
            <a:endParaRPr lang="en-US">
              <a:latin typeface="Times New Roman" charset="0"/>
            </a:endParaRPr>
          </a:p>
        </p:txBody>
      </p:sp>
      <p:sp>
        <p:nvSpPr>
          <p:cNvPr id="163843" name="Rectangle 2"/>
          <p:cNvSpPr>
            <a:spLocks noGrp="1" noChangeArrowheads="1"/>
          </p:cNvSpPr>
          <p:nvPr>
            <p:ph type="title"/>
          </p:nvPr>
        </p:nvSpPr>
        <p:spPr>
          <a:xfrm>
            <a:off x="685800" y="457200"/>
            <a:ext cx="7772400" cy="1143000"/>
          </a:xfrm>
        </p:spPr>
        <p:txBody>
          <a:bodyPr/>
          <a:lstStyle/>
          <a:p>
            <a:pPr eaLnBrk="1" hangingPunct="1"/>
            <a:r>
              <a:rPr lang="en-US" dirty="0"/>
              <a:t>Public Key Certificate</a:t>
            </a:r>
          </a:p>
        </p:txBody>
      </p:sp>
      <p:sp>
        <p:nvSpPr>
          <p:cNvPr id="190467" name="Rectangle 3"/>
          <p:cNvSpPr>
            <a:spLocks noGrp="1" noChangeArrowheads="1"/>
          </p:cNvSpPr>
          <p:nvPr>
            <p:ph type="body" idx="1"/>
          </p:nvPr>
        </p:nvSpPr>
        <p:spPr>
          <a:xfrm>
            <a:off x="685800" y="1676400"/>
            <a:ext cx="7924800" cy="4343400"/>
          </a:xfrm>
        </p:spPr>
        <p:txBody>
          <a:bodyPr/>
          <a:lstStyle/>
          <a:p>
            <a:pPr eaLnBrk="1" hangingPunct="1">
              <a:lnSpc>
                <a:spcPct val="90000"/>
              </a:lnSpc>
              <a:spcAft>
                <a:spcPts val="600"/>
              </a:spcAft>
            </a:pPr>
            <a:r>
              <a:rPr lang="en-US" sz="2800" b="1" dirty="0">
                <a:solidFill>
                  <a:srgbClr val="FF0000"/>
                </a:solidFill>
              </a:rPr>
              <a:t>Certificate</a:t>
            </a:r>
            <a:r>
              <a:rPr lang="en-US" sz="2800" dirty="0"/>
              <a:t> contains name of user and user’s public key (and possibly other info)</a:t>
            </a:r>
          </a:p>
          <a:p>
            <a:pPr eaLnBrk="1" hangingPunct="1">
              <a:lnSpc>
                <a:spcPct val="90000"/>
              </a:lnSpc>
              <a:spcAft>
                <a:spcPts val="600"/>
              </a:spcAft>
            </a:pPr>
            <a:r>
              <a:rPr lang="en-US" sz="2800" dirty="0"/>
              <a:t>It is </a:t>
            </a:r>
            <a:r>
              <a:rPr lang="en-US" sz="2800" b="1" i="1" dirty="0"/>
              <a:t>signed</a:t>
            </a:r>
            <a:r>
              <a:rPr lang="en-US" sz="2800" dirty="0"/>
              <a:t>  by the issuer, a </a:t>
            </a:r>
            <a:r>
              <a:rPr lang="en-US" sz="2800" b="1" i="1" dirty="0"/>
              <a:t>Certificate Authority</a:t>
            </a:r>
            <a:r>
              <a:rPr lang="en-US" sz="2800" dirty="0"/>
              <a:t> (CA), such as VeriSign</a:t>
            </a:r>
          </a:p>
          <a:p>
            <a:pPr lvl="1" eaLnBrk="1" hangingPunct="1">
              <a:lnSpc>
                <a:spcPct val="90000"/>
              </a:lnSpc>
              <a:spcAft>
                <a:spcPts val="600"/>
              </a:spcAft>
              <a:buFontTx/>
              <a:buNone/>
            </a:pPr>
            <a:r>
              <a:rPr lang="en-US" dirty="0">
                <a:latin typeface="Times-Roman" charset="0"/>
              </a:rPr>
              <a:t>	M = (</a:t>
            </a:r>
            <a:r>
              <a:rPr lang="en-US" dirty="0"/>
              <a:t>Alice, Alice’s public key</a:t>
            </a:r>
            <a:r>
              <a:rPr lang="en-US" dirty="0">
                <a:latin typeface="Times-Roman" charset="0"/>
              </a:rPr>
              <a:t>)</a:t>
            </a:r>
            <a:r>
              <a:rPr lang="en-US" dirty="0"/>
              <a:t>, </a:t>
            </a:r>
            <a:r>
              <a:rPr lang="en-US" dirty="0">
                <a:latin typeface="Times-Roman" charset="0"/>
              </a:rPr>
              <a:t>S = [M]</a:t>
            </a:r>
            <a:r>
              <a:rPr lang="en-US" baseline="-25000" dirty="0">
                <a:latin typeface="Times-Roman" charset="0"/>
              </a:rPr>
              <a:t>CA</a:t>
            </a:r>
            <a:endParaRPr lang="en-US" dirty="0"/>
          </a:p>
          <a:p>
            <a:pPr lvl="1" eaLnBrk="1" hangingPunct="1">
              <a:lnSpc>
                <a:spcPct val="90000"/>
              </a:lnSpc>
              <a:spcAft>
                <a:spcPts val="600"/>
              </a:spcAft>
              <a:buFontTx/>
              <a:buNone/>
            </a:pPr>
            <a:r>
              <a:rPr lang="en-US" b="1" dirty="0">
                <a:solidFill>
                  <a:schemeClr val="hlink"/>
                </a:solidFill>
              </a:rPr>
              <a:t>	Alice’s Certificate</a:t>
            </a:r>
            <a:r>
              <a:rPr lang="en-US" dirty="0"/>
              <a:t> </a:t>
            </a:r>
            <a:r>
              <a:rPr lang="en-US" dirty="0">
                <a:latin typeface="Times-Roman" charset="0"/>
              </a:rPr>
              <a:t>= (M, S)</a:t>
            </a:r>
          </a:p>
          <a:p>
            <a:pPr eaLnBrk="1" hangingPunct="1">
              <a:lnSpc>
                <a:spcPct val="90000"/>
              </a:lnSpc>
              <a:spcAft>
                <a:spcPts val="600"/>
              </a:spcAft>
            </a:pPr>
            <a:r>
              <a:rPr lang="en-US" sz="2800" dirty="0"/>
              <a:t>Signature on certificate is verified using </a:t>
            </a:r>
            <a:r>
              <a:rPr lang="en-US" sz="2800" dirty="0" err="1"/>
              <a:t>CA’s</a:t>
            </a:r>
            <a:r>
              <a:rPr lang="en-US" sz="2800" dirty="0"/>
              <a:t> public key:</a:t>
            </a:r>
          </a:p>
          <a:p>
            <a:pPr lvl="1" eaLnBrk="1" hangingPunct="1">
              <a:lnSpc>
                <a:spcPct val="90000"/>
              </a:lnSpc>
              <a:spcAft>
                <a:spcPts val="600"/>
              </a:spcAft>
              <a:buNone/>
            </a:pPr>
            <a:r>
              <a:rPr lang="en-US" sz="2400" dirty="0"/>
              <a:t>	</a:t>
            </a:r>
            <a:r>
              <a:rPr lang="en-US" dirty="0"/>
              <a:t>Verify that </a:t>
            </a:r>
            <a:r>
              <a:rPr lang="en-US" dirty="0">
                <a:latin typeface="Times-Roman" charset="0"/>
              </a:rPr>
              <a:t>M = {S}</a:t>
            </a:r>
            <a:r>
              <a:rPr lang="en-US" baseline="-25000" dirty="0">
                <a:latin typeface="Times-Roman" charset="0"/>
              </a:rPr>
              <a:t>CA</a:t>
            </a:r>
            <a:r>
              <a:rPr lang="en-US" baseline="-25000" dirty="0"/>
              <a:t> </a:t>
            </a:r>
            <a:r>
              <a:rPr lang="en-US" dirty="0"/>
              <a:t>  </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90467">
                                            <p:txEl>
                                              <p:pRg st="0" end="0"/>
                                            </p:txEl>
                                          </p:spTgt>
                                        </p:tgtEl>
                                        <p:attrNameLst>
                                          <p:attrName>style.visibility</p:attrName>
                                        </p:attrNameLst>
                                      </p:cBhvr>
                                      <p:to>
                                        <p:strVal val="visible"/>
                                      </p:to>
                                    </p:set>
                                    <p:animEffect transition="in" filter="box(out)">
                                      <p:cBhvr>
                                        <p:cTn id="7" dur="500"/>
                                        <p:tgtEl>
                                          <p:spTgt spid="19046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90467">
                                            <p:txEl>
                                              <p:pRg st="1" end="1"/>
                                            </p:txEl>
                                          </p:spTgt>
                                        </p:tgtEl>
                                        <p:attrNameLst>
                                          <p:attrName>style.visibility</p:attrName>
                                        </p:attrNameLst>
                                      </p:cBhvr>
                                      <p:to>
                                        <p:strVal val="visible"/>
                                      </p:to>
                                    </p:set>
                                    <p:animEffect transition="in" filter="box(out)">
                                      <p:cBhvr>
                                        <p:cTn id="12" dur="500"/>
                                        <p:tgtEl>
                                          <p:spTgt spid="190467">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par>
                                <p:cTn id="13" presetID="4" presetClass="entr" presetSubtype="32" fill="hold" grpId="0" nodeType="withEffect">
                                  <p:stCondLst>
                                    <p:cond delay="0"/>
                                  </p:stCondLst>
                                  <p:childTnLst>
                                    <p:set>
                                      <p:cBhvr>
                                        <p:cTn id="14" dur="1" fill="hold">
                                          <p:stCondLst>
                                            <p:cond delay="0"/>
                                          </p:stCondLst>
                                        </p:cTn>
                                        <p:tgtEl>
                                          <p:spTgt spid="190467">
                                            <p:txEl>
                                              <p:pRg st="2" end="2"/>
                                            </p:txEl>
                                          </p:spTgt>
                                        </p:tgtEl>
                                        <p:attrNameLst>
                                          <p:attrName>style.visibility</p:attrName>
                                        </p:attrNameLst>
                                      </p:cBhvr>
                                      <p:to>
                                        <p:strVal val="visible"/>
                                      </p:to>
                                    </p:set>
                                    <p:animEffect transition="in" filter="box(out)">
                                      <p:cBhvr>
                                        <p:cTn id="15" dur="500"/>
                                        <p:tgtEl>
                                          <p:spTgt spid="190467">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Camera"/>
                                        </p:tgtEl>
                                      </p:cMediaNode>
                                    </p:audio>
                                  </p:subTnLst>
                                </p:cTn>
                              </p:par>
                              <p:par>
                                <p:cTn id="16" presetID="4" presetClass="entr" presetSubtype="32" fill="hold" grpId="0" nodeType="withEffect">
                                  <p:stCondLst>
                                    <p:cond delay="0"/>
                                  </p:stCondLst>
                                  <p:childTnLst>
                                    <p:set>
                                      <p:cBhvr>
                                        <p:cTn id="17" dur="1" fill="hold">
                                          <p:stCondLst>
                                            <p:cond delay="0"/>
                                          </p:stCondLst>
                                        </p:cTn>
                                        <p:tgtEl>
                                          <p:spTgt spid="190467">
                                            <p:txEl>
                                              <p:pRg st="3" end="3"/>
                                            </p:txEl>
                                          </p:spTgt>
                                        </p:tgtEl>
                                        <p:attrNameLst>
                                          <p:attrName>style.visibility</p:attrName>
                                        </p:attrNameLst>
                                      </p:cBhvr>
                                      <p:to>
                                        <p:strVal val="visible"/>
                                      </p:to>
                                    </p:set>
                                    <p:animEffect transition="in" filter="box(out)">
                                      <p:cBhvr>
                                        <p:cTn id="18" dur="500"/>
                                        <p:tgtEl>
                                          <p:spTgt spid="190467">
                                            <p:txEl>
                                              <p:pRg st="3" end="3"/>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2" name="Camera"/>
                                        </p:tgtEl>
                                      </p:cMediaNode>
                                    </p:audio>
                                  </p:subTnLst>
                                </p:cTn>
                              </p:par>
                            </p:childTnLst>
                          </p:cTn>
                        </p:par>
                      </p:childTnLst>
                    </p:cTn>
                  </p:par>
                  <p:par>
                    <p:cTn id="19" fill="hold">
                      <p:stCondLst>
                        <p:cond delay="indefinite"/>
                      </p:stCondLst>
                      <p:childTnLst>
                        <p:par>
                          <p:cTn id="20" fill="hold">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190467">
                                            <p:txEl>
                                              <p:pRg st="4" end="4"/>
                                            </p:txEl>
                                          </p:spTgt>
                                        </p:tgtEl>
                                        <p:attrNameLst>
                                          <p:attrName>style.visibility</p:attrName>
                                        </p:attrNameLst>
                                      </p:cBhvr>
                                      <p:to>
                                        <p:strVal val="visible"/>
                                      </p:to>
                                    </p:set>
                                    <p:animEffect transition="in" filter="box(out)">
                                      <p:cBhvr>
                                        <p:cTn id="23" dur="500"/>
                                        <p:tgtEl>
                                          <p:spTgt spid="190467">
                                            <p:txEl>
                                              <p:pRg st="4" end="4"/>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2" name="Camera"/>
                                        </p:tgtEl>
                                      </p:cMediaNode>
                                    </p:audio>
                                  </p:subTnLst>
                                </p:cTn>
                              </p:par>
                              <p:par>
                                <p:cTn id="24" presetID="4" presetClass="entr" presetSubtype="32" fill="hold" grpId="0" nodeType="withEffect">
                                  <p:stCondLst>
                                    <p:cond delay="0"/>
                                  </p:stCondLst>
                                  <p:childTnLst>
                                    <p:set>
                                      <p:cBhvr>
                                        <p:cTn id="25" dur="1" fill="hold">
                                          <p:stCondLst>
                                            <p:cond delay="0"/>
                                          </p:stCondLst>
                                        </p:cTn>
                                        <p:tgtEl>
                                          <p:spTgt spid="190467">
                                            <p:txEl>
                                              <p:pRg st="5" end="5"/>
                                            </p:txEl>
                                          </p:spTgt>
                                        </p:tgtEl>
                                        <p:attrNameLst>
                                          <p:attrName>style.visibility</p:attrName>
                                        </p:attrNameLst>
                                      </p:cBhvr>
                                      <p:to>
                                        <p:strVal val="visible"/>
                                      </p:to>
                                    </p:set>
                                    <p:animEffect transition="in" filter="box(out)">
                                      <p:cBhvr>
                                        <p:cTn id="26" dur="500"/>
                                        <p:tgtEl>
                                          <p:spTgt spid="190467">
                                            <p:txEl>
                                              <p:pRg st="5" end="5"/>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autoUpdateAnimBg="0"/>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7A3C8284-8F75-454B-B4A8-9054D8E6A33A}" type="slidenum">
              <a:rPr lang="en-US" smtClean="0">
                <a:latin typeface="Times New Roman" charset="0"/>
              </a:rPr>
              <a:pPr/>
              <a:t>149</a:t>
            </a:fld>
            <a:endParaRPr lang="en-US">
              <a:latin typeface="Times New Roman" charset="0"/>
            </a:endParaRPr>
          </a:p>
        </p:txBody>
      </p:sp>
      <p:sp>
        <p:nvSpPr>
          <p:cNvPr id="164867" name="Rectangle 2"/>
          <p:cNvSpPr>
            <a:spLocks noGrp="1" noChangeArrowheads="1"/>
          </p:cNvSpPr>
          <p:nvPr>
            <p:ph type="title"/>
          </p:nvPr>
        </p:nvSpPr>
        <p:spPr>
          <a:xfrm>
            <a:off x="685800" y="381000"/>
            <a:ext cx="7772400" cy="1143000"/>
          </a:xfrm>
        </p:spPr>
        <p:txBody>
          <a:bodyPr/>
          <a:lstStyle/>
          <a:p>
            <a:pPr eaLnBrk="1" hangingPunct="1"/>
            <a:r>
              <a:rPr lang="en-US" dirty="0"/>
              <a:t>Certificate Authority</a:t>
            </a:r>
          </a:p>
        </p:txBody>
      </p:sp>
      <p:sp>
        <p:nvSpPr>
          <p:cNvPr id="164868" name="Rectangle 3"/>
          <p:cNvSpPr>
            <a:spLocks noGrp="1" noChangeArrowheads="1"/>
          </p:cNvSpPr>
          <p:nvPr>
            <p:ph type="body" idx="1"/>
          </p:nvPr>
        </p:nvSpPr>
        <p:spPr>
          <a:xfrm>
            <a:off x="609600" y="1600200"/>
            <a:ext cx="8229600" cy="4419600"/>
          </a:xfrm>
        </p:spPr>
        <p:txBody>
          <a:bodyPr/>
          <a:lstStyle/>
          <a:p>
            <a:pPr eaLnBrk="1" hangingPunct="1">
              <a:spcAft>
                <a:spcPts val="600"/>
              </a:spcAft>
            </a:pPr>
            <a:r>
              <a:rPr lang="en-US" sz="2800" dirty="0"/>
              <a:t>Certificate authority (CA) is a trusted 3rd party (TTP) </a:t>
            </a:r>
            <a:r>
              <a:rPr lang="en-US" sz="2800" dirty="0" err="1">
                <a:sym typeface="Symbol" charset="2"/>
              </a:rPr>
              <a:t></a:t>
            </a:r>
            <a:r>
              <a:rPr lang="en-US" sz="2800" dirty="0"/>
              <a:t> creates and signs certificates</a:t>
            </a:r>
          </a:p>
          <a:p>
            <a:pPr eaLnBrk="1" hangingPunct="1">
              <a:spcAft>
                <a:spcPts val="600"/>
              </a:spcAft>
            </a:pPr>
            <a:r>
              <a:rPr lang="en-US" sz="2800" dirty="0"/>
              <a:t>Verify signature to verify integrity &amp; identity of </a:t>
            </a:r>
            <a:r>
              <a:rPr lang="en-US" sz="2800" b="1" dirty="0">
                <a:solidFill>
                  <a:schemeClr val="hlink"/>
                </a:solidFill>
              </a:rPr>
              <a:t>owner of corresponding private key</a:t>
            </a:r>
            <a:endParaRPr lang="en-US" sz="2800" dirty="0"/>
          </a:p>
          <a:p>
            <a:pPr lvl="1" eaLnBrk="1" hangingPunct="1">
              <a:spcAft>
                <a:spcPts val="600"/>
              </a:spcAft>
            </a:pPr>
            <a:r>
              <a:rPr lang="en-US" sz="2400" dirty="0"/>
              <a:t>Does </a:t>
            </a:r>
            <a:r>
              <a:rPr lang="en-US" sz="2400" b="1" dirty="0">
                <a:solidFill>
                  <a:srgbClr val="FF0000"/>
                </a:solidFill>
              </a:rPr>
              <a:t>not</a:t>
            </a:r>
            <a:r>
              <a:rPr lang="en-US" sz="2400" dirty="0"/>
              <a:t> verify the identity of the </a:t>
            </a:r>
            <a:r>
              <a:rPr lang="en-US" sz="2400" b="1" dirty="0"/>
              <a:t>sender</a:t>
            </a:r>
            <a:r>
              <a:rPr lang="en-US" sz="2400" dirty="0"/>
              <a:t> of certificate </a:t>
            </a:r>
            <a:r>
              <a:rPr lang="en-US" sz="2400" dirty="0" err="1">
                <a:sym typeface="Symbol" charset="2"/>
              </a:rPr>
              <a:t></a:t>
            </a:r>
            <a:r>
              <a:rPr lang="en-US" sz="2400" dirty="0"/>
              <a:t> certificates are public keys!</a:t>
            </a:r>
          </a:p>
          <a:p>
            <a:pPr eaLnBrk="1" hangingPunct="1">
              <a:spcAft>
                <a:spcPts val="600"/>
              </a:spcAft>
            </a:pPr>
            <a:r>
              <a:rPr lang="en-US" sz="2800" dirty="0"/>
              <a:t>Big problem if CA makes a mistake (a CA once issued Microsoft certificate to someone else)</a:t>
            </a:r>
          </a:p>
          <a:p>
            <a:pPr eaLnBrk="1" hangingPunct="1">
              <a:spcAft>
                <a:spcPts val="600"/>
              </a:spcAft>
            </a:pPr>
            <a:r>
              <a:rPr lang="en-US" sz="2800" dirty="0"/>
              <a:t>A common format for certificates is X.509</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686CCCB3-9F2E-3348-A460-A75E7CF45CEF}" type="slidenum">
              <a:rPr lang="en-US" smtClean="0">
                <a:latin typeface="Times New Roman" charset="0"/>
              </a:rPr>
              <a:pPr/>
              <a:t>15</a:t>
            </a:fld>
            <a:endParaRPr lang="en-US">
              <a:latin typeface="Times New Roman" charset="0"/>
            </a:endParaRPr>
          </a:p>
        </p:txBody>
      </p:sp>
      <p:sp>
        <p:nvSpPr>
          <p:cNvPr id="27651" name="Rectangle 2"/>
          <p:cNvSpPr>
            <a:spLocks noGrp="1" noChangeArrowheads="1"/>
          </p:cNvSpPr>
          <p:nvPr>
            <p:ph type="title"/>
          </p:nvPr>
        </p:nvSpPr>
        <p:spPr>
          <a:xfrm>
            <a:off x="533400" y="381000"/>
            <a:ext cx="8153400" cy="1143000"/>
          </a:xfrm>
        </p:spPr>
        <p:txBody>
          <a:bodyPr/>
          <a:lstStyle/>
          <a:p>
            <a:pPr eaLnBrk="1" hangingPunct="1"/>
            <a:r>
              <a:rPr lang="en-US"/>
              <a:t>Cryptanalysis II</a:t>
            </a:r>
          </a:p>
        </p:txBody>
      </p:sp>
      <p:sp>
        <p:nvSpPr>
          <p:cNvPr id="27652" name="Rectangle 3"/>
          <p:cNvSpPr>
            <a:spLocks noGrp="1" noChangeArrowheads="1"/>
          </p:cNvSpPr>
          <p:nvPr>
            <p:ph type="body" idx="1"/>
          </p:nvPr>
        </p:nvSpPr>
        <p:spPr>
          <a:xfrm>
            <a:off x="685800" y="1371600"/>
            <a:ext cx="8077200" cy="2971800"/>
          </a:xfrm>
        </p:spPr>
        <p:txBody>
          <a:bodyPr/>
          <a:lstStyle/>
          <a:p>
            <a:pPr eaLnBrk="1" hangingPunct="1">
              <a:lnSpc>
                <a:spcPct val="90000"/>
              </a:lnSpc>
            </a:pPr>
            <a:r>
              <a:rPr lang="en-US" sz="2800"/>
              <a:t>Ciphertext: </a:t>
            </a:r>
          </a:p>
          <a:p>
            <a:pPr eaLnBrk="1" hangingPunct="1">
              <a:lnSpc>
                <a:spcPct val="90000"/>
              </a:lnSpc>
              <a:buFont typeface="Wingdings" charset="2"/>
              <a:buNone/>
            </a:pPr>
            <a:endParaRPr lang="en-US" sz="1400"/>
          </a:p>
          <a:p>
            <a:pPr eaLnBrk="1" hangingPunct="1">
              <a:lnSpc>
                <a:spcPct val="90000"/>
              </a:lnSpc>
              <a:buFont typeface="Wingdings" charset="2"/>
              <a:buNone/>
            </a:pPr>
            <a:r>
              <a:rPr lang="en-US" sz="1600">
                <a:solidFill>
                  <a:srgbClr val="FF0000"/>
                </a:solidFill>
              </a:rPr>
              <a:t>PBFPVYFBQXZTYFPBFEQJHDXXQVAPTPQJKTOYQWIPBVWLXTOXBTFXQWAXBVCXQWAXFQJVWLEQNTOZQGGQLFXQWAKVWLXQWAEBIPBFXFQVXGTVJVWLBTPQWAEBFPBFHCVLXBQUFEVWLXGDPEQVPQGVPPBFTIXPFHXZHVFAGFOTHFEFBQUFTDHZBQPOTHXTYFTODXQHFTDPTOGHFQPBQWAQJJTODXQHFOQPWTBDHHIXQVAPBFZQHCFWPFHPBFIPBQWKFABVYYDZBOTHPBQPQJTQOTOGHFQAPBFEQJHDXXQVAVXEBQPEFZBVFOJIWFFACFCCFHQWAUVWFLQHGFXVAFXQHFUFHILTTAVWAFFAWTEVOITDHFHFQAITIXPFHXAFQHEFZQWGFLVWPTOFFA</a:t>
            </a:r>
            <a:endParaRPr lang="en-US" sz="1600"/>
          </a:p>
        </p:txBody>
      </p:sp>
      <p:graphicFrame>
        <p:nvGraphicFramePr>
          <p:cNvPr id="177265" name="Group 113"/>
          <p:cNvGraphicFramePr>
            <a:graphicFrameLocks noGrp="1"/>
          </p:cNvGraphicFramePr>
          <p:nvPr/>
        </p:nvGraphicFramePr>
        <p:xfrm>
          <a:off x="47625" y="5202238"/>
          <a:ext cx="8610600" cy="660400"/>
        </p:xfrm>
        <a:graphic>
          <a:graphicData uri="http://schemas.openxmlformats.org/drawingml/2006/table">
            <a:tbl>
              <a:tblPr/>
              <a:tblGrid>
                <a:gridCol w="328613">
                  <a:extLst>
                    <a:ext uri="{9D8B030D-6E8A-4147-A177-3AD203B41FA5}">
                      <a16:colId xmlns:a16="http://schemas.microsoft.com/office/drawing/2014/main" val="20000"/>
                    </a:ext>
                  </a:extLst>
                </a:gridCol>
                <a:gridCol w="344487">
                  <a:extLst>
                    <a:ext uri="{9D8B030D-6E8A-4147-A177-3AD203B41FA5}">
                      <a16:colId xmlns:a16="http://schemas.microsoft.com/office/drawing/2014/main" val="20001"/>
                    </a:ext>
                  </a:extLst>
                </a:gridCol>
                <a:gridCol w="344488">
                  <a:extLst>
                    <a:ext uri="{9D8B030D-6E8A-4147-A177-3AD203B41FA5}">
                      <a16:colId xmlns:a16="http://schemas.microsoft.com/office/drawing/2014/main" val="20002"/>
                    </a:ext>
                  </a:extLst>
                </a:gridCol>
                <a:gridCol w="344487">
                  <a:extLst>
                    <a:ext uri="{9D8B030D-6E8A-4147-A177-3AD203B41FA5}">
                      <a16:colId xmlns:a16="http://schemas.microsoft.com/office/drawing/2014/main" val="20003"/>
                    </a:ext>
                  </a:extLst>
                </a:gridCol>
                <a:gridCol w="347663">
                  <a:extLst>
                    <a:ext uri="{9D8B030D-6E8A-4147-A177-3AD203B41FA5}">
                      <a16:colId xmlns:a16="http://schemas.microsoft.com/office/drawing/2014/main" val="20004"/>
                    </a:ext>
                  </a:extLst>
                </a:gridCol>
                <a:gridCol w="341312">
                  <a:extLst>
                    <a:ext uri="{9D8B030D-6E8A-4147-A177-3AD203B41FA5}">
                      <a16:colId xmlns:a16="http://schemas.microsoft.com/office/drawing/2014/main" val="20005"/>
                    </a:ext>
                  </a:extLst>
                </a:gridCol>
                <a:gridCol w="349250">
                  <a:extLst>
                    <a:ext uri="{9D8B030D-6E8A-4147-A177-3AD203B41FA5}">
                      <a16:colId xmlns:a16="http://schemas.microsoft.com/office/drawing/2014/main" val="20006"/>
                    </a:ext>
                  </a:extLst>
                </a:gridCol>
                <a:gridCol w="344488">
                  <a:extLst>
                    <a:ext uri="{9D8B030D-6E8A-4147-A177-3AD203B41FA5}">
                      <a16:colId xmlns:a16="http://schemas.microsoft.com/office/drawing/2014/main" val="20007"/>
                    </a:ext>
                  </a:extLst>
                </a:gridCol>
                <a:gridCol w="341312">
                  <a:extLst>
                    <a:ext uri="{9D8B030D-6E8A-4147-A177-3AD203B41FA5}">
                      <a16:colId xmlns:a16="http://schemas.microsoft.com/office/drawing/2014/main" val="20008"/>
                    </a:ext>
                  </a:extLst>
                </a:gridCol>
                <a:gridCol w="349250">
                  <a:extLst>
                    <a:ext uri="{9D8B030D-6E8A-4147-A177-3AD203B41FA5}">
                      <a16:colId xmlns:a16="http://schemas.microsoft.com/office/drawing/2014/main" val="20009"/>
                    </a:ext>
                  </a:extLst>
                </a:gridCol>
                <a:gridCol w="346075">
                  <a:extLst>
                    <a:ext uri="{9D8B030D-6E8A-4147-A177-3AD203B41FA5}">
                      <a16:colId xmlns:a16="http://schemas.microsoft.com/office/drawing/2014/main" val="20010"/>
                    </a:ext>
                  </a:extLst>
                </a:gridCol>
                <a:gridCol w="342900">
                  <a:extLst>
                    <a:ext uri="{9D8B030D-6E8A-4147-A177-3AD203B41FA5}">
                      <a16:colId xmlns:a16="http://schemas.microsoft.com/office/drawing/2014/main" val="20011"/>
                    </a:ext>
                  </a:extLst>
                </a:gridCol>
                <a:gridCol w="346075">
                  <a:extLst>
                    <a:ext uri="{9D8B030D-6E8A-4147-A177-3AD203B41FA5}">
                      <a16:colId xmlns:a16="http://schemas.microsoft.com/office/drawing/2014/main" val="20012"/>
                    </a:ext>
                  </a:extLst>
                </a:gridCol>
                <a:gridCol w="342900">
                  <a:extLst>
                    <a:ext uri="{9D8B030D-6E8A-4147-A177-3AD203B41FA5}">
                      <a16:colId xmlns:a16="http://schemas.microsoft.com/office/drawing/2014/main" val="20013"/>
                    </a:ext>
                  </a:extLst>
                </a:gridCol>
                <a:gridCol w="346075">
                  <a:extLst>
                    <a:ext uri="{9D8B030D-6E8A-4147-A177-3AD203B41FA5}">
                      <a16:colId xmlns:a16="http://schemas.microsoft.com/office/drawing/2014/main" val="20014"/>
                    </a:ext>
                  </a:extLst>
                </a:gridCol>
                <a:gridCol w="347663">
                  <a:extLst>
                    <a:ext uri="{9D8B030D-6E8A-4147-A177-3AD203B41FA5}">
                      <a16:colId xmlns:a16="http://schemas.microsoft.com/office/drawing/2014/main" val="20015"/>
                    </a:ext>
                  </a:extLst>
                </a:gridCol>
                <a:gridCol w="341312">
                  <a:extLst>
                    <a:ext uri="{9D8B030D-6E8A-4147-A177-3AD203B41FA5}">
                      <a16:colId xmlns:a16="http://schemas.microsoft.com/office/drawing/2014/main" val="20016"/>
                    </a:ext>
                  </a:extLst>
                </a:gridCol>
                <a:gridCol w="346075">
                  <a:extLst>
                    <a:ext uri="{9D8B030D-6E8A-4147-A177-3AD203B41FA5}">
                      <a16:colId xmlns:a16="http://schemas.microsoft.com/office/drawing/2014/main" val="20017"/>
                    </a:ext>
                  </a:extLst>
                </a:gridCol>
                <a:gridCol w="344488">
                  <a:extLst>
                    <a:ext uri="{9D8B030D-6E8A-4147-A177-3AD203B41FA5}">
                      <a16:colId xmlns:a16="http://schemas.microsoft.com/office/drawing/2014/main" val="20018"/>
                    </a:ext>
                  </a:extLst>
                </a:gridCol>
                <a:gridCol w="346075">
                  <a:extLst>
                    <a:ext uri="{9D8B030D-6E8A-4147-A177-3AD203B41FA5}">
                      <a16:colId xmlns:a16="http://schemas.microsoft.com/office/drawing/2014/main" val="20019"/>
                    </a:ext>
                  </a:extLst>
                </a:gridCol>
                <a:gridCol w="347662">
                  <a:extLst>
                    <a:ext uri="{9D8B030D-6E8A-4147-A177-3AD203B41FA5}">
                      <a16:colId xmlns:a16="http://schemas.microsoft.com/office/drawing/2014/main" val="20020"/>
                    </a:ext>
                  </a:extLst>
                </a:gridCol>
                <a:gridCol w="342900">
                  <a:extLst>
                    <a:ext uri="{9D8B030D-6E8A-4147-A177-3AD203B41FA5}">
                      <a16:colId xmlns:a16="http://schemas.microsoft.com/office/drawing/2014/main" val="20021"/>
                    </a:ext>
                  </a:extLst>
                </a:gridCol>
                <a:gridCol w="344488">
                  <a:extLst>
                    <a:ext uri="{9D8B030D-6E8A-4147-A177-3AD203B41FA5}">
                      <a16:colId xmlns:a16="http://schemas.microsoft.com/office/drawing/2014/main" val="20022"/>
                    </a:ext>
                  </a:extLst>
                </a:gridCol>
                <a:gridCol w="346075">
                  <a:extLst>
                    <a:ext uri="{9D8B030D-6E8A-4147-A177-3AD203B41FA5}">
                      <a16:colId xmlns:a16="http://schemas.microsoft.com/office/drawing/2014/main" val="20023"/>
                    </a:ext>
                  </a:extLst>
                </a:gridCol>
                <a:gridCol w="344487">
                  <a:extLst>
                    <a:ext uri="{9D8B030D-6E8A-4147-A177-3AD203B41FA5}">
                      <a16:colId xmlns:a16="http://schemas.microsoft.com/office/drawing/2014/main" val="20024"/>
                    </a:ext>
                  </a:extLst>
                </a:gridCol>
              </a:tblGrid>
              <a:tr h="3302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dirty="0">
                          <a:ln>
                            <a:noFill/>
                          </a:ln>
                          <a:solidFill>
                            <a:schemeClr val="tx1"/>
                          </a:solidFill>
                          <a:effectLst/>
                          <a:latin typeface="Comic Sans MS" charset="0"/>
                        </a:rPr>
                        <a:t>A</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dirty="0">
                          <a:ln>
                            <a:noFill/>
                          </a:ln>
                          <a:solidFill>
                            <a:schemeClr val="tx1"/>
                          </a:solidFill>
                          <a:effectLst/>
                          <a:latin typeface="Comic Sans MS" charset="0"/>
                        </a:rPr>
                        <a:t>B</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dirty="0">
                          <a:ln>
                            <a:noFill/>
                          </a:ln>
                          <a:solidFill>
                            <a:schemeClr val="tx1"/>
                          </a:solidFill>
                          <a:effectLst/>
                          <a:latin typeface="Comic Sans MS" charset="0"/>
                        </a:rPr>
                        <a:t>C</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dirty="0">
                          <a:ln>
                            <a:noFill/>
                          </a:ln>
                          <a:solidFill>
                            <a:schemeClr val="tx1"/>
                          </a:solidFill>
                          <a:effectLst/>
                          <a:latin typeface="Comic Sans MS" charset="0"/>
                        </a:rPr>
                        <a:t>D</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dirty="0">
                          <a:ln>
                            <a:noFill/>
                          </a:ln>
                          <a:solidFill>
                            <a:schemeClr val="tx1"/>
                          </a:solidFill>
                          <a:effectLst/>
                          <a:latin typeface="Comic Sans MS" charset="0"/>
                        </a:rPr>
                        <a:t>E</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dirty="0">
                          <a:ln>
                            <a:noFill/>
                          </a:ln>
                          <a:solidFill>
                            <a:schemeClr val="tx1"/>
                          </a:solidFill>
                          <a:effectLst/>
                          <a:latin typeface="Comic Sans MS" charset="0"/>
                        </a:rPr>
                        <a:t>F</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dirty="0">
                          <a:ln>
                            <a:noFill/>
                          </a:ln>
                          <a:solidFill>
                            <a:schemeClr val="tx1"/>
                          </a:solidFill>
                          <a:effectLst/>
                          <a:latin typeface="Comic Sans MS" charset="0"/>
                        </a:rPr>
                        <a:t>G</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dirty="0">
                          <a:ln>
                            <a:noFill/>
                          </a:ln>
                          <a:solidFill>
                            <a:schemeClr val="tx1"/>
                          </a:solidFill>
                          <a:effectLst/>
                          <a:latin typeface="Comic Sans MS" charset="0"/>
                        </a:rPr>
                        <a:t>H</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dirty="0">
                          <a:ln>
                            <a:noFill/>
                          </a:ln>
                          <a:solidFill>
                            <a:schemeClr val="tx1"/>
                          </a:solidFill>
                          <a:effectLst/>
                          <a:latin typeface="Comic Sans MS" charset="0"/>
                        </a:rPr>
                        <a:t>I</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Comic Sans MS" charset="0"/>
                        </a:rPr>
                        <a:t>J</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Comic Sans MS" charset="0"/>
                        </a:rPr>
                        <a:t>K</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dirty="0">
                          <a:ln>
                            <a:noFill/>
                          </a:ln>
                          <a:solidFill>
                            <a:schemeClr val="tx1"/>
                          </a:solidFill>
                          <a:effectLst/>
                          <a:latin typeface="Comic Sans MS" charset="0"/>
                        </a:rPr>
                        <a:t>L</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dirty="0">
                          <a:ln>
                            <a:noFill/>
                          </a:ln>
                          <a:solidFill>
                            <a:schemeClr val="tx1"/>
                          </a:solidFill>
                          <a:effectLst/>
                          <a:latin typeface="Comic Sans MS" charset="0"/>
                        </a:rPr>
                        <a:t>M</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dirty="0">
                          <a:ln>
                            <a:noFill/>
                          </a:ln>
                          <a:solidFill>
                            <a:schemeClr val="tx1"/>
                          </a:solidFill>
                          <a:effectLst/>
                          <a:latin typeface="Comic Sans MS" charset="0"/>
                        </a:rPr>
                        <a:t>N</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dirty="0">
                          <a:ln>
                            <a:noFill/>
                          </a:ln>
                          <a:solidFill>
                            <a:schemeClr val="tx1"/>
                          </a:solidFill>
                          <a:effectLst/>
                          <a:latin typeface="Comic Sans MS" charset="0"/>
                        </a:rPr>
                        <a:t>O</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dirty="0">
                          <a:ln>
                            <a:noFill/>
                          </a:ln>
                          <a:solidFill>
                            <a:schemeClr val="tx1"/>
                          </a:solidFill>
                          <a:effectLst/>
                          <a:latin typeface="Comic Sans MS" charset="0"/>
                        </a:rPr>
                        <a:t>P</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Comic Sans MS" charset="0"/>
                        </a:rPr>
                        <a:t>Q</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dirty="0">
                          <a:ln>
                            <a:noFill/>
                          </a:ln>
                          <a:solidFill>
                            <a:schemeClr val="tx1"/>
                          </a:solidFill>
                          <a:effectLst/>
                          <a:latin typeface="Comic Sans MS" charset="0"/>
                        </a:rPr>
                        <a:t>R</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dirty="0">
                          <a:ln>
                            <a:noFill/>
                          </a:ln>
                          <a:solidFill>
                            <a:schemeClr val="tx1"/>
                          </a:solidFill>
                          <a:effectLst/>
                          <a:latin typeface="Comic Sans MS" charset="0"/>
                        </a:rPr>
                        <a:t>S</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dirty="0">
                          <a:ln>
                            <a:noFill/>
                          </a:ln>
                          <a:solidFill>
                            <a:schemeClr val="tx1"/>
                          </a:solidFill>
                          <a:effectLst/>
                          <a:latin typeface="Comic Sans MS" charset="0"/>
                        </a:rPr>
                        <a:t>T</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dirty="0">
                          <a:ln>
                            <a:noFill/>
                          </a:ln>
                          <a:solidFill>
                            <a:schemeClr val="tx1"/>
                          </a:solidFill>
                          <a:effectLst/>
                          <a:latin typeface="Comic Sans MS" charset="0"/>
                        </a:rPr>
                        <a:t>U</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dirty="0">
                          <a:ln>
                            <a:noFill/>
                          </a:ln>
                          <a:solidFill>
                            <a:schemeClr val="tx1"/>
                          </a:solidFill>
                          <a:effectLst/>
                          <a:latin typeface="Comic Sans MS" charset="0"/>
                        </a:rPr>
                        <a:t>V</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dirty="0">
                          <a:ln>
                            <a:noFill/>
                          </a:ln>
                          <a:solidFill>
                            <a:schemeClr val="tx1"/>
                          </a:solidFill>
                          <a:effectLst/>
                          <a:latin typeface="Comic Sans MS" charset="0"/>
                        </a:rPr>
                        <a:t>W</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dirty="0">
                          <a:ln>
                            <a:noFill/>
                          </a:ln>
                          <a:solidFill>
                            <a:schemeClr val="tx1"/>
                          </a:solidFill>
                          <a:effectLst/>
                          <a:latin typeface="Comic Sans MS" charset="0"/>
                        </a:rPr>
                        <a:t>X</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dirty="0">
                          <a:ln>
                            <a:noFill/>
                          </a:ln>
                          <a:solidFill>
                            <a:schemeClr val="tx1"/>
                          </a:solidFill>
                          <a:effectLst/>
                          <a:latin typeface="Comic Sans MS" charset="0"/>
                        </a:rPr>
                        <a:t>Y</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02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a:ln>
                            <a:noFill/>
                          </a:ln>
                          <a:solidFill>
                            <a:schemeClr val="tx1"/>
                          </a:solidFill>
                          <a:effectLst/>
                          <a:latin typeface="Comic Sans MS" charset="0"/>
                        </a:rPr>
                        <a:t>21</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a:ln>
                            <a:noFill/>
                          </a:ln>
                          <a:solidFill>
                            <a:schemeClr val="tx1"/>
                          </a:solidFill>
                          <a:effectLst/>
                          <a:latin typeface="Comic Sans MS" charset="0"/>
                        </a:rPr>
                        <a:t>26</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a:ln>
                            <a:noFill/>
                          </a:ln>
                          <a:solidFill>
                            <a:schemeClr val="tx1"/>
                          </a:solidFill>
                          <a:effectLst/>
                          <a:latin typeface="Comic Sans MS" charset="0"/>
                        </a:rPr>
                        <a:t>6</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a:ln>
                            <a:noFill/>
                          </a:ln>
                          <a:solidFill>
                            <a:schemeClr val="tx1"/>
                          </a:solidFill>
                          <a:effectLst/>
                          <a:latin typeface="Comic Sans MS" charset="0"/>
                        </a:rPr>
                        <a:t>10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a:ln>
                            <a:noFill/>
                          </a:ln>
                          <a:solidFill>
                            <a:schemeClr val="tx1"/>
                          </a:solidFill>
                          <a:effectLst/>
                          <a:latin typeface="Comic Sans MS" charset="0"/>
                        </a:rPr>
                        <a:t>12</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a:ln>
                            <a:noFill/>
                          </a:ln>
                          <a:solidFill>
                            <a:schemeClr val="tx1"/>
                          </a:solidFill>
                          <a:effectLst/>
                          <a:latin typeface="Comic Sans MS" charset="0"/>
                        </a:rPr>
                        <a:t>51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a:ln>
                            <a:noFill/>
                          </a:ln>
                          <a:solidFill>
                            <a:schemeClr val="tx1"/>
                          </a:solidFill>
                          <a:effectLst/>
                          <a:latin typeface="Comic Sans MS" charset="0"/>
                        </a:rPr>
                        <a:t>10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a:ln>
                            <a:noFill/>
                          </a:ln>
                          <a:solidFill>
                            <a:schemeClr val="tx1"/>
                          </a:solidFill>
                          <a:effectLst/>
                          <a:latin typeface="Comic Sans MS" charset="0"/>
                        </a:rPr>
                        <a:t>25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a:ln>
                            <a:noFill/>
                          </a:ln>
                          <a:solidFill>
                            <a:schemeClr val="tx1"/>
                          </a:solidFill>
                          <a:effectLst/>
                          <a:latin typeface="Comic Sans MS" charset="0"/>
                        </a:rPr>
                        <a:t>10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a:ln>
                            <a:noFill/>
                          </a:ln>
                          <a:solidFill>
                            <a:schemeClr val="tx1"/>
                          </a:solidFill>
                          <a:effectLst/>
                          <a:latin typeface="Comic Sans MS" charset="0"/>
                        </a:rPr>
                        <a:t>9</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a:ln>
                            <a:noFill/>
                          </a:ln>
                          <a:solidFill>
                            <a:schemeClr val="tx1"/>
                          </a:solidFill>
                          <a:effectLst/>
                          <a:latin typeface="Comic Sans MS" charset="0"/>
                        </a:rPr>
                        <a:t>3</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a:ln>
                            <a:noFill/>
                          </a:ln>
                          <a:solidFill>
                            <a:schemeClr val="tx1"/>
                          </a:solidFill>
                          <a:effectLst/>
                          <a:latin typeface="Comic Sans MS" charset="0"/>
                        </a:rPr>
                        <a:t>10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a:ln>
                            <a:noFill/>
                          </a:ln>
                          <a:solidFill>
                            <a:schemeClr val="tx1"/>
                          </a:solidFill>
                          <a:effectLst/>
                          <a:latin typeface="Comic Sans MS"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dirty="0">
                          <a:ln>
                            <a:noFill/>
                          </a:ln>
                          <a:solidFill>
                            <a:schemeClr val="tx1"/>
                          </a:solidFill>
                          <a:effectLst/>
                          <a:latin typeface="Comic Sans MS"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dirty="0">
                          <a:ln>
                            <a:noFill/>
                          </a:ln>
                          <a:solidFill>
                            <a:schemeClr val="tx1"/>
                          </a:solidFill>
                          <a:effectLst/>
                          <a:latin typeface="Comic Sans MS" charset="0"/>
                        </a:rPr>
                        <a:t>15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a:ln>
                            <a:noFill/>
                          </a:ln>
                          <a:solidFill>
                            <a:schemeClr val="tx1"/>
                          </a:solidFill>
                          <a:effectLst/>
                          <a:latin typeface="Comic Sans MS" charset="0"/>
                        </a:rPr>
                        <a:t>28</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dirty="0">
                          <a:ln>
                            <a:noFill/>
                          </a:ln>
                          <a:solidFill>
                            <a:schemeClr val="tx1"/>
                          </a:solidFill>
                          <a:effectLst/>
                          <a:latin typeface="Comic Sans MS" charset="0"/>
                        </a:rPr>
                        <a:t>42</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dirty="0">
                          <a:ln>
                            <a:noFill/>
                          </a:ln>
                          <a:solidFill>
                            <a:schemeClr val="tx1"/>
                          </a:solidFill>
                          <a:effectLst/>
                          <a:latin typeface="Comic Sans MS"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a:ln>
                            <a:noFill/>
                          </a:ln>
                          <a:solidFill>
                            <a:schemeClr val="tx1"/>
                          </a:solidFill>
                          <a:effectLst/>
                          <a:latin typeface="Comic Sans MS"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a:ln>
                            <a:noFill/>
                          </a:ln>
                          <a:solidFill>
                            <a:schemeClr val="tx1"/>
                          </a:solidFill>
                          <a:effectLst/>
                          <a:latin typeface="Comic Sans MS" charset="0"/>
                        </a:rPr>
                        <a:t>27</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a:ln>
                            <a:noFill/>
                          </a:ln>
                          <a:solidFill>
                            <a:schemeClr val="tx1"/>
                          </a:solidFill>
                          <a:effectLst/>
                          <a:latin typeface="Comic Sans MS" charset="0"/>
                        </a:rPr>
                        <a:t>4</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a:ln>
                            <a:noFill/>
                          </a:ln>
                          <a:solidFill>
                            <a:schemeClr val="tx1"/>
                          </a:solidFill>
                          <a:effectLst/>
                          <a:latin typeface="Comic Sans MS" charset="0"/>
                        </a:rPr>
                        <a:t>24</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dirty="0">
                          <a:ln>
                            <a:noFill/>
                          </a:ln>
                          <a:solidFill>
                            <a:schemeClr val="tx1"/>
                          </a:solidFill>
                          <a:effectLst/>
                          <a:latin typeface="Comic Sans MS" charset="0"/>
                        </a:rPr>
                        <a:t>22</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a:ln>
                            <a:noFill/>
                          </a:ln>
                          <a:solidFill>
                            <a:schemeClr val="tx1"/>
                          </a:solidFill>
                          <a:effectLst/>
                          <a:latin typeface="Comic Sans MS" charset="0"/>
                        </a:rPr>
                        <a:t>28</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dirty="0">
                          <a:ln>
                            <a:noFill/>
                          </a:ln>
                          <a:solidFill>
                            <a:schemeClr val="tx1"/>
                          </a:solidFill>
                          <a:effectLst/>
                          <a:latin typeface="Comic Sans MS" charset="0"/>
                        </a:rPr>
                        <a:t>6</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77383" name="Group 231"/>
          <p:cNvGraphicFramePr>
            <a:graphicFrameLocks noGrp="1"/>
          </p:cNvGraphicFramePr>
          <p:nvPr/>
        </p:nvGraphicFramePr>
        <p:xfrm>
          <a:off x="8658225" y="5200650"/>
          <a:ext cx="409575" cy="666750"/>
        </p:xfrm>
        <a:graphic>
          <a:graphicData uri="http://schemas.openxmlformats.org/drawingml/2006/table">
            <a:tbl>
              <a:tblPr/>
              <a:tblGrid>
                <a:gridCol w="409575">
                  <a:extLst>
                    <a:ext uri="{9D8B030D-6E8A-4147-A177-3AD203B41FA5}">
                      <a16:colId xmlns:a16="http://schemas.microsoft.com/office/drawing/2014/main" val="20000"/>
                    </a:ext>
                  </a:extLst>
                </a:gridCol>
              </a:tblGrid>
              <a:tr h="3619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dirty="0">
                          <a:ln>
                            <a:noFill/>
                          </a:ln>
                          <a:solidFill>
                            <a:schemeClr val="tx1"/>
                          </a:solidFill>
                          <a:effectLst/>
                          <a:latin typeface="Comic Sans MS" charset="0"/>
                        </a:rPr>
                        <a:t>Z</a:t>
                      </a: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48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dirty="0">
                          <a:ln>
                            <a:noFill/>
                          </a:ln>
                          <a:solidFill>
                            <a:schemeClr val="tx1"/>
                          </a:solidFill>
                          <a:effectLst/>
                          <a:latin typeface="Comic Sans MS" charset="0"/>
                        </a:rPr>
                        <a:t>8</a:t>
                      </a: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7741" name="Rectangle 232"/>
          <p:cNvSpPr>
            <a:spLocks noChangeArrowheads="1"/>
          </p:cNvSpPr>
          <p:nvPr/>
        </p:nvSpPr>
        <p:spPr bwMode="auto">
          <a:xfrm>
            <a:off x="609600" y="4684713"/>
            <a:ext cx="4367213" cy="517525"/>
          </a:xfrm>
          <a:prstGeom prst="rect">
            <a:avLst/>
          </a:prstGeom>
          <a:noFill/>
          <a:ln w="9525">
            <a:noFill/>
            <a:miter lim="800000"/>
            <a:headEnd/>
            <a:tailEnd/>
          </a:ln>
        </p:spPr>
        <p:txBody>
          <a:bodyPr wrap="none">
            <a:prstTxWarp prst="textNoShape">
              <a:avLst/>
            </a:prstTxWarp>
            <a:spAutoFit/>
          </a:bodyPr>
          <a:lstStyle/>
          <a:p>
            <a:r>
              <a:rPr lang="en-US"/>
              <a:t>Ciphertext frequency counts:</a:t>
            </a:r>
          </a:p>
        </p:txBody>
      </p:sp>
      <p:sp>
        <p:nvSpPr>
          <p:cNvPr id="27742" name="Rectangle 233"/>
          <p:cNvSpPr>
            <a:spLocks noChangeArrowheads="1"/>
          </p:cNvSpPr>
          <p:nvPr/>
        </p:nvSpPr>
        <p:spPr bwMode="auto">
          <a:xfrm>
            <a:off x="685800" y="3962400"/>
            <a:ext cx="8001000" cy="7620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Char char="q"/>
            </a:pPr>
            <a:r>
              <a:rPr lang="en-US" sz="2800"/>
              <a:t>Analyze this message using statistics below</a:t>
            </a:r>
            <a:endParaRPr lang="en-US" sz="2800">
              <a:solidFill>
                <a:srgbClr val="FF0000"/>
              </a:solidFill>
              <a:latin typeface="Times-Roman" charset="0"/>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89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3F0998F3-71BC-5849-8C59-67C3242755B1}" type="slidenum">
              <a:rPr lang="en-US" smtClean="0">
                <a:latin typeface="Times New Roman" charset="0"/>
              </a:rPr>
              <a:pPr/>
              <a:t>150</a:t>
            </a:fld>
            <a:endParaRPr lang="en-US">
              <a:latin typeface="Times New Roman" charset="0"/>
            </a:endParaRPr>
          </a:p>
        </p:txBody>
      </p:sp>
      <p:sp>
        <p:nvSpPr>
          <p:cNvPr id="165891" name="Rectangle 2"/>
          <p:cNvSpPr>
            <a:spLocks noGrp="1" noChangeArrowheads="1"/>
          </p:cNvSpPr>
          <p:nvPr>
            <p:ph type="title"/>
          </p:nvPr>
        </p:nvSpPr>
        <p:spPr/>
        <p:txBody>
          <a:bodyPr/>
          <a:lstStyle/>
          <a:p>
            <a:pPr eaLnBrk="1" hangingPunct="1"/>
            <a:r>
              <a:rPr lang="en-US" dirty="0"/>
              <a:t>PKI</a:t>
            </a:r>
          </a:p>
        </p:txBody>
      </p:sp>
      <p:sp>
        <p:nvSpPr>
          <p:cNvPr id="192515" name="Rectangle 3"/>
          <p:cNvSpPr>
            <a:spLocks noGrp="1" noChangeArrowheads="1"/>
          </p:cNvSpPr>
          <p:nvPr>
            <p:ph type="body" idx="1"/>
          </p:nvPr>
        </p:nvSpPr>
        <p:spPr/>
        <p:txBody>
          <a:bodyPr/>
          <a:lstStyle/>
          <a:p>
            <a:pPr eaLnBrk="1" hangingPunct="1">
              <a:spcAft>
                <a:spcPts val="600"/>
              </a:spcAft>
            </a:pPr>
            <a:r>
              <a:rPr lang="en-US" sz="2800" dirty="0"/>
              <a:t>Public Key Infrastructure (PKI): the stuff needed to securely use public key crypto</a:t>
            </a:r>
          </a:p>
          <a:p>
            <a:pPr lvl="1" eaLnBrk="1" hangingPunct="1">
              <a:spcAft>
                <a:spcPts val="600"/>
              </a:spcAft>
            </a:pPr>
            <a:r>
              <a:rPr lang="en-US" sz="2400" dirty="0"/>
              <a:t>Key generation and management</a:t>
            </a:r>
          </a:p>
          <a:p>
            <a:pPr lvl="1" eaLnBrk="1" hangingPunct="1">
              <a:spcAft>
                <a:spcPts val="600"/>
              </a:spcAft>
            </a:pPr>
            <a:r>
              <a:rPr lang="en-US" sz="2400" dirty="0"/>
              <a:t>Certificate authority (CA) or authorities</a:t>
            </a:r>
          </a:p>
          <a:p>
            <a:pPr lvl="1" eaLnBrk="1" hangingPunct="1">
              <a:spcAft>
                <a:spcPts val="600"/>
              </a:spcAft>
            </a:pPr>
            <a:r>
              <a:rPr lang="en-US" sz="2400" dirty="0"/>
              <a:t>Certificate revocation lists (</a:t>
            </a:r>
            <a:r>
              <a:rPr lang="en-US" sz="2400" dirty="0" err="1"/>
              <a:t>CRLs</a:t>
            </a:r>
            <a:r>
              <a:rPr lang="en-US" sz="2400" dirty="0"/>
              <a:t>), etc.</a:t>
            </a:r>
          </a:p>
          <a:p>
            <a:pPr eaLnBrk="1" hangingPunct="1">
              <a:spcAft>
                <a:spcPts val="600"/>
              </a:spcAft>
            </a:pPr>
            <a:r>
              <a:rPr lang="en-US" sz="2800" dirty="0"/>
              <a:t>No general standard for PKI</a:t>
            </a:r>
          </a:p>
          <a:p>
            <a:pPr eaLnBrk="1" hangingPunct="1">
              <a:spcAft>
                <a:spcPts val="600"/>
              </a:spcAft>
            </a:pPr>
            <a:r>
              <a:rPr lang="en-US" sz="2800" dirty="0"/>
              <a:t>We mention 3 generic “trust models”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92515">
                                            <p:txEl>
                                              <p:pRg st="0" end="0"/>
                                            </p:txEl>
                                          </p:spTgt>
                                        </p:tgtEl>
                                        <p:attrNameLst>
                                          <p:attrName>style.visibility</p:attrName>
                                        </p:attrNameLst>
                                      </p:cBhvr>
                                      <p:to>
                                        <p:strVal val="visible"/>
                                      </p:to>
                                    </p:set>
                                    <p:animEffect transition="in" filter="box(out)">
                                      <p:cBhvr>
                                        <p:cTn id="7" dur="500"/>
                                        <p:tgtEl>
                                          <p:spTgt spid="19251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par>
                                <p:cTn id="8" presetID="4" presetClass="entr" presetSubtype="32" fill="hold" grpId="0" nodeType="withEffect">
                                  <p:stCondLst>
                                    <p:cond delay="0"/>
                                  </p:stCondLst>
                                  <p:childTnLst>
                                    <p:set>
                                      <p:cBhvr>
                                        <p:cTn id="9" dur="1" fill="hold">
                                          <p:stCondLst>
                                            <p:cond delay="0"/>
                                          </p:stCondLst>
                                        </p:cTn>
                                        <p:tgtEl>
                                          <p:spTgt spid="192515">
                                            <p:txEl>
                                              <p:pRg st="1" end="1"/>
                                            </p:txEl>
                                          </p:spTgt>
                                        </p:tgtEl>
                                        <p:attrNameLst>
                                          <p:attrName>style.visibility</p:attrName>
                                        </p:attrNameLst>
                                      </p:cBhvr>
                                      <p:to>
                                        <p:strVal val="visible"/>
                                      </p:to>
                                    </p:set>
                                    <p:animEffect transition="in" filter="box(out)">
                                      <p:cBhvr>
                                        <p:cTn id="10" dur="500"/>
                                        <p:tgtEl>
                                          <p:spTgt spid="192515">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2" name="Camera"/>
                                        </p:tgtEl>
                                      </p:cMediaNode>
                                    </p:audio>
                                  </p:subTnLst>
                                </p:cTn>
                              </p:par>
                              <p:par>
                                <p:cTn id="11" presetID="4" presetClass="entr" presetSubtype="32" fill="hold" grpId="0" nodeType="withEffect">
                                  <p:stCondLst>
                                    <p:cond delay="0"/>
                                  </p:stCondLst>
                                  <p:childTnLst>
                                    <p:set>
                                      <p:cBhvr>
                                        <p:cTn id="12" dur="1" fill="hold">
                                          <p:stCondLst>
                                            <p:cond delay="0"/>
                                          </p:stCondLst>
                                        </p:cTn>
                                        <p:tgtEl>
                                          <p:spTgt spid="192515">
                                            <p:txEl>
                                              <p:pRg st="2" end="2"/>
                                            </p:txEl>
                                          </p:spTgt>
                                        </p:tgtEl>
                                        <p:attrNameLst>
                                          <p:attrName>style.visibility</p:attrName>
                                        </p:attrNameLst>
                                      </p:cBhvr>
                                      <p:to>
                                        <p:strVal val="visible"/>
                                      </p:to>
                                    </p:set>
                                    <p:animEffect transition="in" filter="box(out)">
                                      <p:cBhvr>
                                        <p:cTn id="13" dur="500"/>
                                        <p:tgtEl>
                                          <p:spTgt spid="192515">
                                            <p:txEl>
                                              <p:pRg st="2" end="2"/>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
                                        </p:tgtEl>
                                      </p:cMediaNode>
                                    </p:audio>
                                  </p:subTnLst>
                                </p:cTn>
                              </p:par>
                              <p:par>
                                <p:cTn id="14" presetID="4" presetClass="entr" presetSubtype="32" fill="hold" grpId="0" nodeType="withEffect">
                                  <p:stCondLst>
                                    <p:cond delay="0"/>
                                  </p:stCondLst>
                                  <p:childTnLst>
                                    <p:set>
                                      <p:cBhvr>
                                        <p:cTn id="15" dur="1" fill="hold">
                                          <p:stCondLst>
                                            <p:cond delay="0"/>
                                          </p:stCondLst>
                                        </p:cTn>
                                        <p:tgtEl>
                                          <p:spTgt spid="192515">
                                            <p:txEl>
                                              <p:pRg st="3" end="3"/>
                                            </p:txEl>
                                          </p:spTgt>
                                        </p:tgtEl>
                                        <p:attrNameLst>
                                          <p:attrName>style.visibility</p:attrName>
                                        </p:attrNameLst>
                                      </p:cBhvr>
                                      <p:to>
                                        <p:strVal val="visible"/>
                                      </p:to>
                                    </p:set>
                                    <p:animEffect transition="in" filter="box(out)">
                                      <p:cBhvr>
                                        <p:cTn id="16" dur="500"/>
                                        <p:tgtEl>
                                          <p:spTgt spid="192515">
                                            <p:txEl>
                                              <p:pRg st="3" end="3"/>
                                            </p:txEl>
                                          </p:spTgt>
                                        </p:tgtEl>
                                      </p:cBhvr>
                                    </p:animEffect>
                                  </p:childTnLst>
                                  <p:subTnLst>
                                    <p:audio>
                                      <p:cMediaNode>
                                        <p:cTn display="0" masterRel="sameClick">
                                          <p:stCondLst>
                                            <p:cond evt="begin" delay="0">
                                              <p:tn val="14"/>
                                            </p:cond>
                                          </p:stCondLst>
                                          <p:endCondLst>
                                            <p:cond evt="onStopAudio" delay="0">
                                              <p:tgtEl>
                                                <p:sldTgt/>
                                              </p:tgtEl>
                                            </p:cond>
                                          </p:endCondLst>
                                        </p:cTn>
                                        <p:tgtEl>
                                          <p:sndTgt r:embed="rId2" name="Camera"/>
                                        </p:tgtEl>
                                      </p:cMediaNode>
                                    </p:audio>
                                  </p:subTnLst>
                                </p:cTn>
                              </p:par>
                            </p:childTnLst>
                          </p:cTn>
                        </p:par>
                      </p:childTnLst>
                    </p:cTn>
                  </p:par>
                  <p:par>
                    <p:cTn id="17" fill="hold">
                      <p:stCondLst>
                        <p:cond delay="indefinite"/>
                      </p:stCondLst>
                      <p:childTnLst>
                        <p:par>
                          <p:cTn id="18" fill="hold">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192515">
                                            <p:txEl>
                                              <p:pRg st="4" end="4"/>
                                            </p:txEl>
                                          </p:spTgt>
                                        </p:tgtEl>
                                        <p:attrNameLst>
                                          <p:attrName>style.visibility</p:attrName>
                                        </p:attrNameLst>
                                      </p:cBhvr>
                                      <p:to>
                                        <p:strVal val="visible"/>
                                      </p:to>
                                    </p:set>
                                    <p:animEffect transition="in" filter="box(out)">
                                      <p:cBhvr>
                                        <p:cTn id="21" dur="500"/>
                                        <p:tgtEl>
                                          <p:spTgt spid="192515">
                                            <p:txEl>
                                              <p:pRg st="4" end="4"/>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2" name="Camera"/>
                                        </p:tgtEl>
                                      </p:cMediaNode>
                                    </p:audio>
                                  </p:subTnLst>
                                </p:cTn>
                              </p:par>
                            </p:childTnLst>
                          </p:cTn>
                        </p:par>
                      </p:childTnLst>
                    </p:cTn>
                  </p:par>
                  <p:par>
                    <p:cTn id="22" fill="hold">
                      <p:stCondLst>
                        <p:cond delay="indefinite"/>
                      </p:stCondLst>
                      <p:childTnLst>
                        <p:par>
                          <p:cTn id="23" fill="hold">
                            <p:stCondLst>
                              <p:cond delay="0"/>
                            </p:stCondLst>
                            <p:childTnLst>
                              <p:par>
                                <p:cTn id="24" presetID="4" presetClass="entr" presetSubtype="32" fill="hold" grpId="0" nodeType="clickEffect">
                                  <p:stCondLst>
                                    <p:cond delay="0"/>
                                  </p:stCondLst>
                                  <p:childTnLst>
                                    <p:set>
                                      <p:cBhvr>
                                        <p:cTn id="25" dur="1" fill="hold">
                                          <p:stCondLst>
                                            <p:cond delay="0"/>
                                          </p:stCondLst>
                                        </p:cTn>
                                        <p:tgtEl>
                                          <p:spTgt spid="192515">
                                            <p:txEl>
                                              <p:pRg st="5" end="5"/>
                                            </p:txEl>
                                          </p:spTgt>
                                        </p:tgtEl>
                                        <p:attrNameLst>
                                          <p:attrName>style.visibility</p:attrName>
                                        </p:attrNameLst>
                                      </p:cBhvr>
                                      <p:to>
                                        <p:strVal val="visible"/>
                                      </p:to>
                                    </p:set>
                                    <p:animEffect transition="in" filter="box(out)">
                                      <p:cBhvr>
                                        <p:cTn id="26" dur="500"/>
                                        <p:tgtEl>
                                          <p:spTgt spid="192515">
                                            <p:txEl>
                                              <p:pRg st="5" end="5"/>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5" grpId="0" build="p" autoUpdateAnimBg="0"/>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BD2FA39F-BF1C-AB48-903F-69C06A0BEB69}" type="slidenum">
              <a:rPr lang="en-US" smtClean="0">
                <a:latin typeface="Times New Roman" charset="0"/>
              </a:rPr>
              <a:pPr/>
              <a:t>151</a:t>
            </a:fld>
            <a:endParaRPr lang="en-US">
              <a:latin typeface="Times New Roman" charset="0"/>
            </a:endParaRPr>
          </a:p>
        </p:txBody>
      </p:sp>
      <p:sp>
        <p:nvSpPr>
          <p:cNvPr id="166915" name="Rectangle 2"/>
          <p:cNvSpPr>
            <a:spLocks noGrp="1" noChangeArrowheads="1"/>
          </p:cNvSpPr>
          <p:nvPr>
            <p:ph type="title"/>
          </p:nvPr>
        </p:nvSpPr>
        <p:spPr/>
        <p:txBody>
          <a:bodyPr/>
          <a:lstStyle/>
          <a:p>
            <a:pPr eaLnBrk="1" hangingPunct="1"/>
            <a:r>
              <a:rPr lang="en-US" dirty="0"/>
              <a:t>PKI Trust Models</a:t>
            </a:r>
          </a:p>
        </p:txBody>
      </p:sp>
      <p:sp>
        <p:nvSpPr>
          <p:cNvPr id="166916" name="Rectangle 3"/>
          <p:cNvSpPr>
            <a:spLocks noGrp="1" noChangeArrowheads="1"/>
          </p:cNvSpPr>
          <p:nvPr>
            <p:ph type="body" idx="1"/>
          </p:nvPr>
        </p:nvSpPr>
        <p:spPr>
          <a:xfrm>
            <a:off x="685800" y="1828800"/>
            <a:ext cx="7924800" cy="4114800"/>
          </a:xfrm>
        </p:spPr>
        <p:txBody>
          <a:bodyPr/>
          <a:lstStyle/>
          <a:p>
            <a:pPr eaLnBrk="1" hangingPunct="1">
              <a:spcAft>
                <a:spcPts val="600"/>
              </a:spcAft>
            </a:pPr>
            <a:r>
              <a:rPr lang="en-US" dirty="0"/>
              <a:t>Monopoly model</a:t>
            </a:r>
          </a:p>
          <a:p>
            <a:pPr lvl="1" eaLnBrk="1" hangingPunct="1">
              <a:spcAft>
                <a:spcPts val="600"/>
              </a:spcAft>
            </a:pPr>
            <a:r>
              <a:rPr lang="en-US" dirty="0"/>
              <a:t>One universally trusted organization is the CA for the known universe</a:t>
            </a:r>
          </a:p>
          <a:p>
            <a:pPr lvl="1" eaLnBrk="1" hangingPunct="1">
              <a:spcAft>
                <a:spcPts val="600"/>
              </a:spcAft>
            </a:pPr>
            <a:r>
              <a:rPr lang="en-US" dirty="0"/>
              <a:t>Big problems if CA is ever compromised</a:t>
            </a:r>
          </a:p>
          <a:p>
            <a:pPr lvl="1" eaLnBrk="1" hangingPunct="1">
              <a:spcAft>
                <a:spcPts val="600"/>
              </a:spcAft>
            </a:pPr>
            <a:r>
              <a:rPr lang="en-US" dirty="0"/>
              <a:t>Who will act as CA???</a:t>
            </a:r>
          </a:p>
          <a:p>
            <a:pPr lvl="2" eaLnBrk="1" hangingPunct="1">
              <a:spcAft>
                <a:spcPts val="600"/>
              </a:spcAft>
            </a:pPr>
            <a:r>
              <a:rPr lang="en-US" dirty="0"/>
              <a:t>System is useless if you don’t trust the CA!</a:t>
            </a: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7EA6C4B2-E87E-A147-857B-21F7D103B6A1}" type="slidenum">
              <a:rPr lang="en-US" smtClean="0">
                <a:latin typeface="Times New Roman" charset="0"/>
              </a:rPr>
              <a:pPr/>
              <a:t>152</a:t>
            </a:fld>
            <a:endParaRPr lang="en-US">
              <a:latin typeface="Times New Roman" charset="0"/>
            </a:endParaRPr>
          </a:p>
        </p:txBody>
      </p:sp>
      <p:sp>
        <p:nvSpPr>
          <p:cNvPr id="167939" name="Rectangle 2"/>
          <p:cNvSpPr>
            <a:spLocks noGrp="1" noChangeArrowheads="1"/>
          </p:cNvSpPr>
          <p:nvPr>
            <p:ph type="title"/>
          </p:nvPr>
        </p:nvSpPr>
        <p:spPr>
          <a:xfrm>
            <a:off x="685800" y="609600"/>
            <a:ext cx="7772400" cy="990600"/>
          </a:xfrm>
        </p:spPr>
        <p:txBody>
          <a:bodyPr/>
          <a:lstStyle/>
          <a:p>
            <a:pPr eaLnBrk="1" hangingPunct="1"/>
            <a:r>
              <a:rPr lang="en-US"/>
              <a:t>PKI Trust Models</a:t>
            </a:r>
          </a:p>
        </p:txBody>
      </p:sp>
      <p:sp>
        <p:nvSpPr>
          <p:cNvPr id="167940" name="Rectangle 3"/>
          <p:cNvSpPr>
            <a:spLocks noGrp="1" noChangeArrowheads="1"/>
          </p:cNvSpPr>
          <p:nvPr>
            <p:ph type="body" idx="1"/>
          </p:nvPr>
        </p:nvSpPr>
        <p:spPr>
          <a:xfrm>
            <a:off x="685800" y="1905000"/>
            <a:ext cx="7924800" cy="4267200"/>
          </a:xfrm>
        </p:spPr>
        <p:txBody>
          <a:bodyPr/>
          <a:lstStyle/>
          <a:p>
            <a:pPr eaLnBrk="1" hangingPunct="1">
              <a:spcAft>
                <a:spcPts val="600"/>
              </a:spcAft>
            </a:pPr>
            <a:r>
              <a:rPr lang="en-US" dirty="0"/>
              <a:t>Oligarchy</a:t>
            </a:r>
          </a:p>
          <a:p>
            <a:pPr lvl="1" eaLnBrk="1" hangingPunct="1">
              <a:spcAft>
                <a:spcPts val="600"/>
              </a:spcAft>
            </a:pPr>
            <a:r>
              <a:rPr lang="en-US" dirty="0"/>
              <a:t>Multiple trusted </a:t>
            </a:r>
            <a:r>
              <a:rPr lang="en-US" dirty="0" err="1"/>
              <a:t>CAs</a:t>
            </a:r>
            <a:endParaRPr lang="en-US" dirty="0"/>
          </a:p>
          <a:p>
            <a:pPr lvl="1" eaLnBrk="1" hangingPunct="1">
              <a:spcAft>
                <a:spcPts val="600"/>
              </a:spcAft>
            </a:pPr>
            <a:r>
              <a:rPr lang="en-US" dirty="0"/>
              <a:t>This is approach used in browsers today</a:t>
            </a:r>
          </a:p>
          <a:p>
            <a:pPr lvl="1" eaLnBrk="1" hangingPunct="1">
              <a:spcAft>
                <a:spcPts val="600"/>
              </a:spcAft>
            </a:pPr>
            <a:r>
              <a:rPr lang="en-US" dirty="0"/>
              <a:t>Browser may have 80 or more certificates, just to verify certificates!</a:t>
            </a:r>
          </a:p>
          <a:p>
            <a:pPr lvl="1" eaLnBrk="1" hangingPunct="1">
              <a:spcAft>
                <a:spcPts val="600"/>
              </a:spcAft>
            </a:pPr>
            <a:r>
              <a:rPr lang="en-US" dirty="0"/>
              <a:t>User can decide which </a:t>
            </a:r>
            <a:r>
              <a:rPr lang="en-US" dirty="0" err="1"/>
              <a:t>CAs</a:t>
            </a:r>
            <a:r>
              <a:rPr lang="en-US" dirty="0"/>
              <a:t> to trust </a:t>
            </a: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C70EC1E1-41A8-B742-B370-CC5B2FA01014}" type="slidenum">
              <a:rPr lang="en-US" smtClean="0">
                <a:latin typeface="Times New Roman" charset="0"/>
              </a:rPr>
              <a:pPr/>
              <a:t>153</a:t>
            </a:fld>
            <a:endParaRPr lang="en-US">
              <a:latin typeface="Times New Roman" charset="0"/>
            </a:endParaRPr>
          </a:p>
        </p:txBody>
      </p:sp>
      <p:sp>
        <p:nvSpPr>
          <p:cNvPr id="168963" name="Rectangle 2"/>
          <p:cNvSpPr>
            <a:spLocks noGrp="1" noChangeArrowheads="1"/>
          </p:cNvSpPr>
          <p:nvPr>
            <p:ph type="title"/>
          </p:nvPr>
        </p:nvSpPr>
        <p:spPr>
          <a:xfrm>
            <a:off x="685800" y="457200"/>
            <a:ext cx="7772400" cy="990600"/>
          </a:xfrm>
        </p:spPr>
        <p:txBody>
          <a:bodyPr/>
          <a:lstStyle/>
          <a:p>
            <a:pPr eaLnBrk="1" hangingPunct="1"/>
            <a:r>
              <a:rPr lang="en-US" dirty="0"/>
              <a:t>PKI Trust Models</a:t>
            </a:r>
          </a:p>
        </p:txBody>
      </p:sp>
      <p:sp>
        <p:nvSpPr>
          <p:cNvPr id="168964" name="Rectangle 3"/>
          <p:cNvSpPr>
            <a:spLocks noGrp="1" noChangeArrowheads="1"/>
          </p:cNvSpPr>
          <p:nvPr>
            <p:ph type="body" idx="1"/>
          </p:nvPr>
        </p:nvSpPr>
        <p:spPr>
          <a:xfrm>
            <a:off x="685800" y="1524000"/>
            <a:ext cx="7848600" cy="4572000"/>
          </a:xfrm>
        </p:spPr>
        <p:txBody>
          <a:bodyPr/>
          <a:lstStyle/>
          <a:p>
            <a:pPr eaLnBrk="1" hangingPunct="1">
              <a:lnSpc>
                <a:spcPct val="90000"/>
              </a:lnSpc>
              <a:spcAft>
                <a:spcPts val="600"/>
              </a:spcAft>
            </a:pPr>
            <a:r>
              <a:rPr lang="en-US" sz="2800" dirty="0"/>
              <a:t>Anarchy model</a:t>
            </a:r>
          </a:p>
          <a:p>
            <a:pPr lvl="1" eaLnBrk="1" hangingPunct="1">
              <a:lnSpc>
                <a:spcPct val="90000"/>
              </a:lnSpc>
              <a:spcAft>
                <a:spcPts val="600"/>
              </a:spcAft>
            </a:pPr>
            <a:r>
              <a:rPr lang="en-US" sz="2400" dirty="0"/>
              <a:t>Everyone is a CA…</a:t>
            </a:r>
          </a:p>
          <a:p>
            <a:pPr lvl="1" eaLnBrk="1" hangingPunct="1">
              <a:lnSpc>
                <a:spcPct val="90000"/>
              </a:lnSpc>
              <a:spcAft>
                <a:spcPts val="600"/>
              </a:spcAft>
            </a:pPr>
            <a:r>
              <a:rPr lang="en-US" sz="2400" dirty="0"/>
              <a:t>Users must decide who to trust</a:t>
            </a:r>
          </a:p>
          <a:p>
            <a:pPr lvl="1" eaLnBrk="1" hangingPunct="1">
              <a:lnSpc>
                <a:spcPct val="90000"/>
              </a:lnSpc>
              <a:spcAft>
                <a:spcPts val="600"/>
              </a:spcAft>
            </a:pPr>
            <a:r>
              <a:rPr lang="en-US" sz="2400" dirty="0"/>
              <a:t>This approach used in PGP: “Web of trust”</a:t>
            </a:r>
          </a:p>
          <a:p>
            <a:pPr eaLnBrk="1" hangingPunct="1">
              <a:lnSpc>
                <a:spcPct val="90000"/>
              </a:lnSpc>
              <a:spcAft>
                <a:spcPts val="600"/>
              </a:spcAft>
            </a:pPr>
            <a:r>
              <a:rPr lang="en-US" sz="2800" dirty="0"/>
              <a:t>Why is it anarchy? </a:t>
            </a:r>
          </a:p>
          <a:p>
            <a:pPr lvl="1" eaLnBrk="1" hangingPunct="1">
              <a:lnSpc>
                <a:spcPct val="90000"/>
              </a:lnSpc>
              <a:spcAft>
                <a:spcPts val="600"/>
              </a:spcAft>
            </a:pPr>
            <a:r>
              <a:rPr lang="en-US" sz="2400" dirty="0"/>
              <a:t>Suppose a certificate is signed by Frank and you don’t know Frank, but you do trust Bob and Bob says Alice is trustworthy and Alice vouches for Frank. Should you accept the certificate?</a:t>
            </a:r>
          </a:p>
          <a:p>
            <a:pPr eaLnBrk="1" hangingPunct="1">
              <a:lnSpc>
                <a:spcPct val="90000"/>
              </a:lnSpc>
              <a:spcAft>
                <a:spcPts val="600"/>
              </a:spcAft>
            </a:pPr>
            <a:r>
              <a:rPr lang="en-US" sz="2800" b="1" dirty="0">
                <a:solidFill>
                  <a:schemeClr val="hlink"/>
                </a:solidFill>
              </a:rPr>
              <a:t>Many</a:t>
            </a:r>
            <a:r>
              <a:rPr lang="en-US" sz="2800" dirty="0"/>
              <a:t> other trust models and PKI issues</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A173CC2C-ECF8-EE42-A5EA-B9436A56C0F1}" type="slidenum">
              <a:rPr lang="en-US" smtClean="0">
                <a:latin typeface="Times New Roman" charset="0"/>
              </a:rPr>
              <a:pPr/>
              <a:t>154</a:t>
            </a:fld>
            <a:endParaRPr lang="en-US">
              <a:latin typeface="Times New Roman" charset="0"/>
            </a:endParaRPr>
          </a:p>
        </p:txBody>
      </p:sp>
      <p:sp>
        <p:nvSpPr>
          <p:cNvPr id="169987" name="Rectangle 2"/>
          <p:cNvSpPr>
            <a:spLocks noGrp="1" noChangeArrowheads="1"/>
          </p:cNvSpPr>
          <p:nvPr>
            <p:ph type="title"/>
          </p:nvPr>
        </p:nvSpPr>
        <p:spPr>
          <a:xfrm>
            <a:off x="685800" y="1828800"/>
            <a:ext cx="7848600" cy="1676400"/>
          </a:xfrm>
        </p:spPr>
        <p:txBody>
          <a:bodyPr/>
          <a:lstStyle/>
          <a:p>
            <a:pPr eaLnBrk="1" hangingPunct="1"/>
            <a:r>
              <a:rPr lang="en-US" dirty="0"/>
              <a:t>Confidentiality </a:t>
            </a:r>
            <a:br>
              <a:rPr lang="en-US" dirty="0"/>
            </a:br>
            <a:r>
              <a:rPr lang="en-US" dirty="0"/>
              <a:t>in the Real World</a:t>
            </a: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4B83AF63-410A-AD4B-B32D-E0BBEC240DB1}" type="slidenum">
              <a:rPr lang="en-US" smtClean="0">
                <a:latin typeface="Times New Roman" charset="0"/>
              </a:rPr>
              <a:pPr/>
              <a:t>155</a:t>
            </a:fld>
            <a:endParaRPr lang="en-US">
              <a:latin typeface="Times New Roman" charset="0"/>
            </a:endParaRPr>
          </a:p>
        </p:txBody>
      </p:sp>
      <p:sp>
        <p:nvSpPr>
          <p:cNvPr id="171011" name="Rectangle 2"/>
          <p:cNvSpPr>
            <a:spLocks noGrp="1" noChangeArrowheads="1"/>
          </p:cNvSpPr>
          <p:nvPr>
            <p:ph type="title"/>
          </p:nvPr>
        </p:nvSpPr>
        <p:spPr/>
        <p:txBody>
          <a:bodyPr/>
          <a:lstStyle/>
          <a:p>
            <a:pPr eaLnBrk="1" hangingPunct="1"/>
            <a:r>
              <a:rPr lang="en-US"/>
              <a:t>Symmetric Key vs Public Key</a:t>
            </a:r>
          </a:p>
        </p:txBody>
      </p:sp>
      <p:sp>
        <p:nvSpPr>
          <p:cNvPr id="171012" name="Rectangle 3"/>
          <p:cNvSpPr>
            <a:spLocks noGrp="1" noChangeArrowheads="1"/>
          </p:cNvSpPr>
          <p:nvPr>
            <p:ph type="body" idx="1"/>
          </p:nvPr>
        </p:nvSpPr>
        <p:spPr>
          <a:xfrm>
            <a:off x="685800" y="1828800"/>
            <a:ext cx="8077200" cy="4267200"/>
          </a:xfrm>
        </p:spPr>
        <p:txBody>
          <a:bodyPr/>
          <a:lstStyle/>
          <a:p>
            <a:pPr eaLnBrk="1" hangingPunct="1">
              <a:spcAft>
                <a:spcPts val="600"/>
              </a:spcAft>
            </a:pPr>
            <a:r>
              <a:rPr lang="en-US" dirty="0"/>
              <a:t>Symmetric key +’</a:t>
            </a:r>
            <a:r>
              <a:rPr lang="en-US" dirty="0" err="1"/>
              <a:t>s</a:t>
            </a:r>
            <a:endParaRPr lang="en-US" dirty="0"/>
          </a:p>
          <a:p>
            <a:pPr lvl="1" eaLnBrk="1" hangingPunct="1">
              <a:spcAft>
                <a:spcPts val="600"/>
              </a:spcAft>
            </a:pPr>
            <a:r>
              <a:rPr lang="en-US" b="1" dirty="0">
                <a:solidFill>
                  <a:schemeClr val="hlink"/>
                </a:solidFill>
              </a:rPr>
              <a:t>Speed</a:t>
            </a:r>
            <a:endParaRPr lang="en-US" dirty="0"/>
          </a:p>
          <a:p>
            <a:pPr lvl="1" eaLnBrk="1" hangingPunct="1">
              <a:spcAft>
                <a:spcPts val="600"/>
              </a:spcAft>
            </a:pPr>
            <a:r>
              <a:rPr lang="en-US" dirty="0"/>
              <a:t>No public key infrastructure (PKI) needed</a:t>
            </a:r>
          </a:p>
          <a:p>
            <a:pPr eaLnBrk="1" hangingPunct="1">
              <a:spcAft>
                <a:spcPts val="600"/>
              </a:spcAft>
            </a:pPr>
            <a:r>
              <a:rPr lang="en-US" dirty="0"/>
              <a:t>Public Key +’</a:t>
            </a:r>
            <a:r>
              <a:rPr lang="en-US" dirty="0" err="1"/>
              <a:t>s</a:t>
            </a:r>
            <a:endParaRPr lang="en-US" dirty="0"/>
          </a:p>
          <a:p>
            <a:pPr lvl="1" eaLnBrk="1" hangingPunct="1">
              <a:spcAft>
                <a:spcPts val="600"/>
              </a:spcAft>
            </a:pPr>
            <a:r>
              <a:rPr lang="en-US" b="1" dirty="0">
                <a:solidFill>
                  <a:schemeClr val="hlink"/>
                </a:solidFill>
              </a:rPr>
              <a:t>Signatures</a:t>
            </a:r>
            <a:r>
              <a:rPr lang="en-US" dirty="0"/>
              <a:t> (non-repudiation)</a:t>
            </a:r>
          </a:p>
          <a:p>
            <a:pPr lvl="1" eaLnBrk="1" hangingPunct="1">
              <a:spcAft>
                <a:spcPts val="600"/>
              </a:spcAft>
            </a:pPr>
            <a:r>
              <a:rPr lang="en-US" dirty="0"/>
              <a:t>No </a:t>
            </a:r>
            <a:r>
              <a:rPr lang="en-US" b="1" i="1" dirty="0"/>
              <a:t>shared</a:t>
            </a:r>
            <a:r>
              <a:rPr lang="en-US" dirty="0"/>
              <a:t> secret (but, private keys…)</a:t>
            </a: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E2ED8CA0-41FB-8D47-BE20-6E21ED916FA8}" type="slidenum">
              <a:rPr lang="en-US" smtClean="0">
                <a:latin typeface="Times New Roman" charset="0"/>
              </a:rPr>
              <a:pPr/>
              <a:t>156</a:t>
            </a:fld>
            <a:endParaRPr lang="en-US">
              <a:latin typeface="Times New Roman" charset="0"/>
            </a:endParaRPr>
          </a:p>
        </p:txBody>
      </p:sp>
      <p:sp>
        <p:nvSpPr>
          <p:cNvPr id="172035" name="Rectangle 2"/>
          <p:cNvSpPr>
            <a:spLocks noGrp="1" noChangeArrowheads="1"/>
          </p:cNvSpPr>
          <p:nvPr>
            <p:ph type="title"/>
          </p:nvPr>
        </p:nvSpPr>
        <p:spPr>
          <a:xfrm>
            <a:off x="685800" y="381000"/>
            <a:ext cx="7772400" cy="838200"/>
          </a:xfrm>
        </p:spPr>
        <p:txBody>
          <a:bodyPr/>
          <a:lstStyle/>
          <a:p>
            <a:pPr eaLnBrk="1" hangingPunct="1"/>
            <a:r>
              <a:rPr lang="en-US" dirty="0"/>
              <a:t>Notation Reminder</a:t>
            </a:r>
          </a:p>
        </p:txBody>
      </p:sp>
      <p:sp>
        <p:nvSpPr>
          <p:cNvPr id="172036" name="Rectangle 3"/>
          <p:cNvSpPr>
            <a:spLocks noGrp="1" noChangeArrowheads="1"/>
          </p:cNvSpPr>
          <p:nvPr>
            <p:ph type="body" idx="1"/>
          </p:nvPr>
        </p:nvSpPr>
        <p:spPr>
          <a:xfrm>
            <a:off x="685800" y="1295400"/>
            <a:ext cx="7848600" cy="4800600"/>
          </a:xfrm>
        </p:spPr>
        <p:txBody>
          <a:bodyPr/>
          <a:lstStyle/>
          <a:p>
            <a:pPr eaLnBrk="1" hangingPunct="1">
              <a:lnSpc>
                <a:spcPct val="90000"/>
              </a:lnSpc>
              <a:spcAft>
                <a:spcPts val="0"/>
              </a:spcAft>
            </a:pPr>
            <a:r>
              <a:rPr lang="en-US" dirty="0"/>
              <a:t>Public key notation</a:t>
            </a:r>
          </a:p>
          <a:p>
            <a:pPr lvl="1" eaLnBrk="1" hangingPunct="1">
              <a:lnSpc>
                <a:spcPct val="90000"/>
              </a:lnSpc>
              <a:spcAft>
                <a:spcPts val="0"/>
              </a:spcAft>
            </a:pPr>
            <a:r>
              <a:rPr lang="en-US" dirty="0"/>
              <a:t>Sign </a:t>
            </a:r>
            <a:r>
              <a:rPr lang="en-US" dirty="0">
                <a:latin typeface="Times-Roman" charset="0"/>
              </a:rPr>
              <a:t>M</a:t>
            </a:r>
            <a:r>
              <a:rPr lang="en-US" dirty="0"/>
              <a:t> with Alice’s </a:t>
            </a:r>
            <a:r>
              <a:rPr lang="en-US" b="1" dirty="0">
                <a:solidFill>
                  <a:schemeClr val="hlink"/>
                </a:solidFill>
              </a:rPr>
              <a:t>private key</a:t>
            </a:r>
          </a:p>
          <a:p>
            <a:pPr lvl="1" eaLnBrk="1" hangingPunct="1">
              <a:lnSpc>
                <a:spcPct val="90000"/>
              </a:lnSpc>
              <a:spcAft>
                <a:spcPts val="0"/>
              </a:spcAft>
              <a:buFontTx/>
              <a:buNone/>
            </a:pPr>
            <a:r>
              <a:rPr lang="en-US" dirty="0">
                <a:latin typeface="Times-Roman" charset="0"/>
              </a:rPr>
              <a:t>		[</a:t>
            </a:r>
            <a:r>
              <a:rPr lang="en-US" dirty="0" err="1">
                <a:latin typeface="Times-Roman" charset="0"/>
              </a:rPr>
              <a:t>M]</a:t>
            </a:r>
            <a:r>
              <a:rPr lang="en-US" baseline="-25000" dirty="0" err="1">
                <a:latin typeface="Times-Roman" charset="0"/>
              </a:rPr>
              <a:t>Alice</a:t>
            </a:r>
            <a:r>
              <a:rPr lang="en-US" dirty="0"/>
              <a:t> </a:t>
            </a:r>
          </a:p>
          <a:p>
            <a:pPr lvl="1" eaLnBrk="1" hangingPunct="1">
              <a:lnSpc>
                <a:spcPct val="90000"/>
              </a:lnSpc>
              <a:spcAft>
                <a:spcPts val="0"/>
              </a:spcAft>
            </a:pPr>
            <a:r>
              <a:rPr lang="en-US" dirty="0"/>
              <a:t>Encrypt </a:t>
            </a:r>
            <a:r>
              <a:rPr lang="en-US" dirty="0">
                <a:latin typeface="Times-Roman" charset="0"/>
              </a:rPr>
              <a:t>M</a:t>
            </a:r>
            <a:r>
              <a:rPr lang="en-US" dirty="0"/>
              <a:t> with Alice’s </a:t>
            </a:r>
            <a:r>
              <a:rPr lang="en-US" b="1" dirty="0">
                <a:solidFill>
                  <a:schemeClr val="hlink"/>
                </a:solidFill>
              </a:rPr>
              <a:t>public key</a:t>
            </a:r>
          </a:p>
          <a:p>
            <a:pPr lvl="1" eaLnBrk="1" hangingPunct="1">
              <a:lnSpc>
                <a:spcPct val="90000"/>
              </a:lnSpc>
              <a:spcAft>
                <a:spcPts val="0"/>
              </a:spcAft>
              <a:buFontTx/>
              <a:buNone/>
            </a:pPr>
            <a:r>
              <a:rPr lang="en-US" dirty="0">
                <a:latin typeface="Times-Roman" charset="0"/>
              </a:rPr>
              <a:t>		{</a:t>
            </a:r>
            <a:r>
              <a:rPr lang="en-US" dirty="0" err="1">
                <a:latin typeface="Times-Roman" charset="0"/>
              </a:rPr>
              <a:t>M}</a:t>
            </a:r>
            <a:r>
              <a:rPr lang="en-US" baseline="-25000" dirty="0" err="1">
                <a:latin typeface="Times-Roman" charset="0"/>
              </a:rPr>
              <a:t>Alice</a:t>
            </a:r>
            <a:r>
              <a:rPr lang="en-US" dirty="0"/>
              <a:t> </a:t>
            </a:r>
          </a:p>
          <a:p>
            <a:pPr eaLnBrk="1" hangingPunct="1">
              <a:lnSpc>
                <a:spcPct val="90000"/>
              </a:lnSpc>
              <a:spcAft>
                <a:spcPts val="0"/>
              </a:spcAft>
            </a:pPr>
            <a:r>
              <a:rPr lang="en-US" dirty="0"/>
              <a:t>Symmetric key notation</a:t>
            </a:r>
          </a:p>
          <a:p>
            <a:pPr lvl="1" eaLnBrk="1" hangingPunct="1">
              <a:lnSpc>
                <a:spcPct val="90000"/>
              </a:lnSpc>
              <a:spcAft>
                <a:spcPts val="0"/>
              </a:spcAft>
            </a:pPr>
            <a:r>
              <a:rPr lang="en-US" dirty="0"/>
              <a:t>Encrypt </a:t>
            </a:r>
            <a:r>
              <a:rPr lang="en-US" dirty="0">
                <a:latin typeface="Times-Roman" charset="0"/>
              </a:rPr>
              <a:t>P</a:t>
            </a:r>
            <a:r>
              <a:rPr lang="en-US" dirty="0"/>
              <a:t> with symmetric key </a:t>
            </a:r>
            <a:r>
              <a:rPr lang="en-US" dirty="0">
                <a:latin typeface="Times-Roman" charset="0"/>
              </a:rPr>
              <a:t>K</a:t>
            </a:r>
          </a:p>
          <a:p>
            <a:pPr lvl="1" eaLnBrk="1" hangingPunct="1">
              <a:lnSpc>
                <a:spcPct val="90000"/>
              </a:lnSpc>
              <a:spcAft>
                <a:spcPts val="0"/>
              </a:spcAft>
              <a:buFontTx/>
              <a:buNone/>
            </a:pPr>
            <a:r>
              <a:rPr lang="en-US" dirty="0">
                <a:latin typeface="Times-Roman" charset="0"/>
              </a:rPr>
              <a:t>		C = E(P,K)</a:t>
            </a:r>
            <a:r>
              <a:rPr lang="en-US" dirty="0"/>
              <a:t> </a:t>
            </a:r>
          </a:p>
          <a:p>
            <a:pPr lvl="1" eaLnBrk="1" hangingPunct="1">
              <a:lnSpc>
                <a:spcPct val="90000"/>
              </a:lnSpc>
              <a:spcAft>
                <a:spcPts val="0"/>
              </a:spcAft>
            </a:pPr>
            <a:r>
              <a:rPr lang="en-US" dirty="0"/>
              <a:t>Decrypt </a:t>
            </a:r>
            <a:r>
              <a:rPr lang="en-US" dirty="0">
                <a:latin typeface="Times-Roman" charset="0"/>
              </a:rPr>
              <a:t>C</a:t>
            </a:r>
            <a:r>
              <a:rPr lang="en-US" dirty="0"/>
              <a:t> with symmetric key </a:t>
            </a:r>
            <a:r>
              <a:rPr lang="en-US" dirty="0">
                <a:latin typeface="Times-Roman" charset="0"/>
              </a:rPr>
              <a:t>K</a:t>
            </a:r>
          </a:p>
          <a:p>
            <a:pPr lvl="1" eaLnBrk="1" hangingPunct="1">
              <a:lnSpc>
                <a:spcPct val="90000"/>
              </a:lnSpc>
              <a:spcAft>
                <a:spcPts val="0"/>
              </a:spcAft>
              <a:buFontTx/>
              <a:buNone/>
            </a:pPr>
            <a:r>
              <a:rPr lang="en-US" dirty="0">
                <a:latin typeface="Times-Roman" charset="0"/>
              </a:rPr>
              <a:t>		P = D(C,K)</a:t>
            </a:r>
            <a:r>
              <a:rPr lang="en-US" dirty="0"/>
              <a:t> </a:t>
            </a: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B0A0123D-BE03-0C4F-8D69-2541DAE3FAB8}" type="slidenum">
              <a:rPr lang="en-US" smtClean="0">
                <a:latin typeface="Times New Roman" charset="0"/>
              </a:rPr>
              <a:pPr/>
              <a:t>157</a:t>
            </a:fld>
            <a:endParaRPr lang="en-US">
              <a:latin typeface="Times New Roman" charset="0"/>
            </a:endParaRPr>
          </a:p>
        </p:txBody>
      </p:sp>
      <p:sp>
        <p:nvSpPr>
          <p:cNvPr id="173059" name="Rectangle 2"/>
          <p:cNvSpPr>
            <a:spLocks noGrp="1" noChangeArrowheads="1"/>
          </p:cNvSpPr>
          <p:nvPr>
            <p:ph type="title"/>
          </p:nvPr>
        </p:nvSpPr>
        <p:spPr>
          <a:xfrm>
            <a:off x="685800" y="304800"/>
            <a:ext cx="7772400" cy="1143000"/>
          </a:xfrm>
        </p:spPr>
        <p:txBody>
          <a:bodyPr/>
          <a:lstStyle/>
          <a:p>
            <a:pPr eaLnBrk="1" hangingPunct="1"/>
            <a:r>
              <a:rPr lang="en-US" sz="4000"/>
              <a:t>Real World Confidentiality</a:t>
            </a:r>
          </a:p>
        </p:txBody>
      </p:sp>
      <p:sp>
        <p:nvSpPr>
          <p:cNvPr id="173060" name="Rectangle 3"/>
          <p:cNvSpPr>
            <a:spLocks noGrp="1" noChangeArrowheads="1"/>
          </p:cNvSpPr>
          <p:nvPr>
            <p:ph type="body" idx="1"/>
          </p:nvPr>
        </p:nvSpPr>
        <p:spPr>
          <a:xfrm>
            <a:off x="685800" y="1447800"/>
            <a:ext cx="7848600" cy="1524000"/>
          </a:xfrm>
        </p:spPr>
        <p:txBody>
          <a:bodyPr/>
          <a:lstStyle/>
          <a:p>
            <a:pPr eaLnBrk="1" hangingPunct="1">
              <a:lnSpc>
                <a:spcPct val="90000"/>
              </a:lnSpc>
            </a:pPr>
            <a:r>
              <a:rPr lang="en-US" sz="2800" b="1" dirty="0"/>
              <a:t>Hybrid cryptosystem</a:t>
            </a:r>
          </a:p>
          <a:p>
            <a:pPr lvl="1" eaLnBrk="1" hangingPunct="1">
              <a:lnSpc>
                <a:spcPct val="90000"/>
              </a:lnSpc>
            </a:pPr>
            <a:r>
              <a:rPr lang="en-US" sz="2400" dirty="0"/>
              <a:t>Public key crypto to establish a key</a:t>
            </a:r>
          </a:p>
          <a:p>
            <a:pPr lvl="1" eaLnBrk="1" hangingPunct="1">
              <a:lnSpc>
                <a:spcPct val="90000"/>
              </a:lnSpc>
            </a:pPr>
            <a:r>
              <a:rPr lang="en-US" sz="2400" dirty="0"/>
              <a:t>Symmetric key crypto to encrypt data…</a:t>
            </a:r>
          </a:p>
        </p:txBody>
      </p:sp>
      <p:sp>
        <p:nvSpPr>
          <p:cNvPr id="437254" name="Line 6"/>
          <p:cNvSpPr>
            <a:spLocks noChangeShapeType="1"/>
          </p:cNvSpPr>
          <p:nvPr/>
        </p:nvSpPr>
        <p:spPr bwMode="auto">
          <a:xfrm flipV="1">
            <a:off x="2133600" y="3697288"/>
            <a:ext cx="46482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437255" name="Line 7"/>
          <p:cNvSpPr>
            <a:spLocks noChangeShapeType="1"/>
          </p:cNvSpPr>
          <p:nvPr/>
        </p:nvSpPr>
        <p:spPr bwMode="auto">
          <a:xfrm flipH="1" flipV="1">
            <a:off x="2057400" y="4205288"/>
            <a:ext cx="47244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73063" name="Rectangle 8"/>
          <p:cNvSpPr>
            <a:spLocks noChangeArrowheads="1"/>
          </p:cNvSpPr>
          <p:nvPr/>
        </p:nvSpPr>
        <p:spPr bwMode="auto">
          <a:xfrm>
            <a:off x="990600" y="4740275"/>
            <a:ext cx="900113" cy="517525"/>
          </a:xfrm>
          <a:prstGeom prst="rect">
            <a:avLst/>
          </a:prstGeom>
          <a:noFill/>
          <a:ln w="9525">
            <a:noFill/>
            <a:miter lim="800000"/>
            <a:headEnd/>
            <a:tailEnd/>
          </a:ln>
        </p:spPr>
        <p:txBody>
          <a:bodyPr wrap="none">
            <a:prstTxWarp prst="textNoShape">
              <a:avLst/>
            </a:prstTxWarp>
            <a:spAutoFit/>
          </a:bodyPr>
          <a:lstStyle/>
          <a:p>
            <a:r>
              <a:rPr lang="en-US"/>
              <a:t>Alice</a:t>
            </a:r>
          </a:p>
        </p:txBody>
      </p:sp>
      <p:sp>
        <p:nvSpPr>
          <p:cNvPr id="173064" name="Rectangle 9"/>
          <p:cNvSpPr>
            <a:spLocks noChangeArrowheads="1"/>
          </p:cNvSpPr>
          <p:nvPr/>
        </p:nvSpPr>
        <p:spPr bwMode="auto">
          <a:xfrm>
            <a:off x="7162800" y="4740275"/>
            <a:ext cx="717550" cy="517525"/>
          </a:xfrm>
          <a:prstGeom prst="rect">
            <a:avLst/>
          </a:prstGeom>
          <a:noFill/>
          <a:ln w="9525">
            <a:noFill/>
            <a:miter lim="800000"/>
            <a:headEnd/>
            <a:tailEnd/>
          </a:ln>
        </p:spPr>
        <p:txBody>
          <a:bodyPr wrap="none">
            <a:prstTxWarp prst="textNoShape">
              <a:avLst/>
            </a:prstTxWarp>
            <a:spAutoFit/>
          </a:bodyPr>
          <a:lstStyle/>
          <a:p>
            <a:r>
              <a:rPr lang="en-US"/>
              <a:t>Bob</a:t>
            </a:r>
          </a:p>
        </p:txBody>
      </p:sp>
      <p:sp>
        <p:nvSpPr>
          <p:cNvPr id="437258" name="Rectangle 10"/>
          <p:cNvSpPr>
            <a:spLocks noChangeArrowheads="1"/>
          </p:cNvSpPr>
          <p:nvPr/>
        </p:nvSpPr>
        <p:spPr bwMode="auto">
          <a:xfrm>
            <a:off x="3805238" y="3124200"/>
            <a:ext cx="952500"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{K}</a:t>
            </a:r>
            <a:r>
              <a:rPr lang="en-US" baseline="-25000">
                <a:latin typeface="Times-Roman" charset="0"/>
              </a:rPr>
              <a:t>Bob</a:t>
            </a:r>
            <a:endParaRPr lang="en-US"/>
          </a:p>
        </p:txBody>
      </p:sp>
      <p:sp>
        <p:nvSpPr>
          <p:cNvPr id="437259" name="Rectangle 11"/>
          <p:cNvSpPr>
            <a:spLocks noChangeArrowheads="1"/>
          </p:cNvSpPr>
          <p:nvPr/>
        </p:nvSpPr>
        <p:spPr bwMode="auto">
          <a:xfrm>
            <a:off x="3124200" y="3733800"/>
            <a:ext cx="2405063"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E(Bob’s data, K)</a:t>
            </a:r>
            <a:endParaRPr lang="en-US"/>
          </a:p>
        </p:txBody>
      </p:sp>
      <p:sp>
        <p:nvSpPr>
          <p:cNvPr id="437260" name="Line 12"/>
          <p:cNvSpPr>
            <a:spLocks noChangeShapeType="1"/>
          </p:cNvSpPr>
          <p:nvPr/>
        </p:nvSpPr>
        <p:spPr bwMode="auto">
          <a:xfrm flipV="1">
            <a:off x="2133600" y="4764088"/>
            <a:ext cx="46482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437261" name="Rectangle 13"/>
          <p:cNvSpPr>
            <a:spLocks noChangeArrowheads="1"/>
          </p:cNvSpPr>
          <p:nvPr/>
        </p:nvSpPr>
        <p:spPr bwMode="auto">
          <a:xfrm>
            <a:off x="3116263" y="4267200"/>
            <a:ext cx="2522537"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E(Alice’s data, K)</a:t>
            </a:r>
            <a:endParaRPr lang="en-US"/>
          </a:p>
        </p:txBody>
      </p:sp>
      <p:sp>
        <p:nvSpPr>
          <p:cNvPr id="437262" name="Rectangle 14"/>
          <p:cNvSpPr>
            <a:spLocks noChangeArrowheads="1"/>
          </p:cNvSpPr>
          <p:nvPr/>
        </p:nvSpPr>
        <p:spPr bwMode="auto">
          <a:xfrm>
            <a:off x="685800" y="5486400"/>
            <a:ext cx="7924800" cy="7620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Char char="q"/>
            </a:pPr>
            <a:r>
              <a:rPr lang="en-US" sz="2800" dirty="0"/>
              <a:t>Can Bob be sure he’s talking to Alice?</a:t>
            </a:r>
          </a:p>
        </p:txBody>
      </p:sp>
      <p:pic>
        <p:nvPicPr>
          <p:cNvPr id="173070" name="Picture 15" descr="alice3Rev.tiff                                                 0010273EMacintosh HD                   BC93A1CC:"/>
          <p:cNvPicPr>
            <a:picLocks noChangeAspect="1" noChangeArrowheads="1"/>
          </p:cNvPicPr>
          <p:nvPr/>
        </p:nvPicPr>
        <p:blipFill>
          <a:blip r:embed="rId4"/>
          <a:srcRect/>
          <a:stretch>
            <a:fillRect/>
          </a:stretch>
        </p:blipFill>
        <p:spPr bwMode="auto">
          <a:xfrm>
            <a:off x="914400" y="3252788"/>
            <a:ext cx="946150" cy="1624012"/>
          </a:xfrm>
          <a:prstGeom prst="rect">
            <a:avLst/>
          </a:prstGeom>
          <a:noFill/>
          <a:ln w="9525">
            <a:noFill/>
            <a:miter lim="800000"/>
            <a:headEnd/>
            <a:tailEnd/>
          </a:ln>
        </p:spPr>
      </p:pic>
      <p:pic>
        <p:nvPicPr>
          <p:cNvPr id="173071" name="Picture 16" descr="rabbit3.tiff                                                   0010273EMacintosh HD                   BC93A1CC:"/>
          <p:cNvPicPr>
            <a:picLocks noChangeAspect="1" noChangeArrowheads="1"/>
          </p:cNvPicPr>
          <p:nvPr/>
        </p:nvPicPr>
        <p:blipFill>
          <a:blip r:embed="rId5"/>
          <a:srcRect/>
          <a:stretch>
            <a:fillRect/>
          </a:stretch>
        </p:blipFill>
        <p:spPr bwMode="auto">
          <a:xfrm>
            <a:off x="7010400" y="3124200"/>
            <a:ext cx="1076325" cy="16652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0" fill="hold" grpId="0" nodeType="clickEffect">
                                  <p:stCondLst>
                                    <p:cond delay="0"/>
                                  </p:stCondLst>
                                  <p:childTnLst>
                                    <p:set>
                                      <p:cBhvr>
                                        <p:cTn id="6" dur="1" fill="hold">
                                          <p:stCondLst>
                                            <p:cond delay="499"/>
                                          </p:stCondLst>
                                        </p:cTn>
                                        <p:tgtEl>
                                          <p:spTgt spid="437254"/>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2" name="Arrow"/>
                                        </p:tgtEl>
                                      </p:cMediaNode>
                                    </p:audio>
                                  </p:sub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43725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grpId="0" nodeType="clickEffect">
                                  <p:stCondLst>
                                    <p:cond delay="0"/>
                                  </p:stCondLst>
                                  <p:childTnLst>
                                    <p:set>
                                      <p:cBhvr>
                                        <p:cTn id="13" dur="1" fill="hold">
                                          <p:stCondLst>
                                            <p:cond delay="0"/>
                                          </p:stCondLst>
                                        </p:cTn>
                                        <p:tgtEl>
                                          <p:spTgt spid="437255"/>
                                        </p:tgtEl>
                                        <p:attrNameLst>
                                          <p:attrName>style.visibility</p:attrName>
                                        </p:attrNameLst>
                                      </p:cBhvr>
                                      <p:to>
                                        <p:strVal val="visible"/>
                                      </p:to>
                                    </p:set>
                                    <p:anim calcmode="lin" valueType="num">
                                      <p:cBhvr additive="base">
                                        <p:cTn id="14" dur="500" fill="hold"/>
                                        <p:tgtEl>
                                          <p:spTgt spid="437255"/>
                                        </p:tgtEl>
                                        <p:attrNameLst>
                                          <p:attrName>ppt_x</p:attrName>
                                        </p:attrNameLst>
                                      </p:cBhvr>
                                      <p:tavLst>
                                        <p:tav tm="0">
                                          <p:val>
                                            <p:strVal val="1+#ppt_w/2"/>
                                          </p:val>
                                        </p:tav>
                                        <p:tav tm="100000">
                                          <p:val>
                                            <p:strVal val="#ppt_x"/>
                                          </p:val>
                                        </p:tav>
                                      </p:tavLst>
                                    </p:anim>
                                    <p:anim calcmode="lin" valueType="num">
                                      <p:cBhvr additive="base">
                                        <p:cTn id="15" dur="500" fill="hold"/>
                                        <p:tgtEl>
                                          <p:spTgt spid="43725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2"/>
                                            </p:cond>
                                          </p:stCondLst>
                                          <p:endCondLst>
                                            <p:cond evt="onStopAudio" delay="0">
                                              <p:tgtEl>
                                                <p:sldTgt/>
                                              </p:tgtEl>
                                            </p:cond>
                                          </p:endCondLst>
                                        </p:cTn>
                                        <p:tgtEl>
                                          <p:sndTgt r:embed="rId2" name="Arrow"/>
                                        </p:tgtEl>
                                      </p:cMediaNode>
                                    </p:audio>
                                  </p:sub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499"/>
                                          </p:stCondLst>
                                        </p:cTn>
                                        <p:tgtEl>
                                          <p:spTgt spid="4372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37260"/>
                                        </p:tgtEl>
                                        <p:attrNameLst>
                                          <p:attrName>style.visibility</p:attrName>
                                        </p:attrNameLst>
                                      </p:cBhvr>
                                      <p:to>
                                        <p:strVal val="visible"/>
                                      </p:to>
                                    </p:set>
                                  </p:childTnLst>
                                  <p:subTnLst>
                                    <p:audio>
                                      <p:cMediaNode>
                                        <p:cTn display="0" masterRel="sameClick">
                                          <p:stCondLst>
                                            <p:cond evt="begin" delay="0">
                                              <p:tn val="21"/>
                                            </p:cond>
                                          </p:stCondLst>
                                          <p:endCondLst>
                                            <p:cond evt="onStopAudio" delay="0">
                                              <p:tgtEl>
                                                <p:sldTgt/>
                                              </p:tgtEl>
                                            </p:cond>
                                          </p:endCondLst>
                                        </p:cTn>
                                        <p:tgtEl>
                                          <p:sndTgt r:embed="rId2" name="Arrow"/>
                                        </p:tgtEl>
                                      </p:cMediaNode>
                                    </p:audio>
                                  </p:sub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499"/>
                                          </p:stCondLst>
                                        </p:cTn>
                                        <p:tgtEl>
                                          <p:spTgt spid="43726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5" presetClass="entr" presetSubtype="5" fill="hold" grpId="0" nodeType="clickEffect">
                                  <p:stCondLst>
                                    <p:cond delay="0"/>
                                  </p:stCondLst>
                                  <p:childTnLst>
                                    <p:set>
                                      <p:cBhvr>
                                        <p:cTn id="29" dur="1" fill="hold">
                                          <p:stCondLst>
                                            <p:cond delay="0"/>
                                          </p:stCondLst>
                                        </p:cTn>
                                        <p:tgtEl>
                                          <p:spTgt spid="437262"/>
                                        </p:tgtEl>
                                        <p:attrNameLst>
                                          <p:attrName>style.visibility</p:attrName>
                                        </p:attrNameLst>
                                      </p:cBhvr>
                                      <p:to>
                                        <p:strVal val="visible"/>
                                      </p:to>
                                    </p:set>
                                    <p:animEffect transition="in" filter="checkerboard(down)">
                                      <p:cBhvr>
                                        <p:cTn id="30" dur="500"/>
                                        <p:tgtEl>
                                          <p:spTgt spid="437262"/>
                                        </p:tgtEl>
                                      </p:cBhvr>
                                    </p:animEffect>
                                  </p:childTnLst>
                                  <p:subTnLst>
                                    <p:audio>
                                      <p:cMediaNode>
                                        <p:cTn display="0" masterRel="sameClick">
                                          <p:stCondLst>
                                            <p:cond evt="begin" delay="0">
                                              <p:tn val="28"/>
                                            </p:cond>
                                          </p:stCondLst>
                                          <p:endCondLst>
                                            <p:cond evt="onStopAudio" delay="0">
                                              <p:tgtEl>
                                                <p:sldTgt/>
                                              </p:tgtEl>
                                            </p:cond>
                                          </p:endCondLst>
                                        </p:cTn>
                                        <p:tgtEl>
                                          <p:sndTgt r:embed="rId3"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254" grpId="0" animBg="1"/>
      <p:bldP spid="437255" grpId="0" animBg="1"/>
      <p:bldP spid="437258" grpId="0" autoUpdateAnimBg="0"/>
      <p:bldP spid="437259" grpId="0" autoUpdateAnimBg="0"/>
      <p:bldP spid="437260" grpId="0" animBg="1"/>
      <p:bldP spid="437261" grpId="0" autoUpdateAnimBg="0"/>
      <p:bldP spid="437262" grpId="0" autoUpdateAnimBg="0"/>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73A1BBE4-18A6-E941-BA13-F08A9F4C5A9E}" type="slidenum">
              <a:rPr lang="en-US" smtClean="0">
                <a:latin typeface="Times New Roman" charset="0"/>
              </a:rPr>
              <a:pPr/>
              <a:t>158</a:t>
            </a:fld>
            <a:endParaRPr lang="en-US">
              <a:latin typeface="Times New Roman" charset="0"/>
            </a:endParaRPr>
          </a:p>
        </p:txBody>
      </p:sp>
      <p:sp>
        <p:nvSpPr>
          <p:cNvPr id="174083" name="Rectangle 2"/>
          <p:cNvSpPr>
            <a:spLocks noGrp="1" noChangeArrowheads="1"/>
          </p:cNvSpPr>
          <p:nvPr>
            <p:ph type="title"/>
          </p:nvPr>
        </p:nvSpPr>
        <p:spPr>
          <a:xfrm>
            <a:off x="685800" y="1066800"/>
            <a:ext cx="7772400" cy="1143000"/>
          </a:xfrm>
        </p:spPr>
        <p:txBody>
          <a:bodyPr/>
          <a:lstStyle/>
          <a:p>
            <a:pPr eaLnBrk="1" hangingPunct="1"/>
            <a:r>
              <a:rPr lang="en-US" dirty="0"/>
              <a:t>Chapter 5: Hash Functions++</a:t>
            </a:r>
          </a:p>
        </p:txBody>
      </p:sp>
      <p:sp>
        <p:nvSpPr>
          <p:cNvPr id="174084" name="TextBox 3"/>
          <p:cNvSpPr txBox="1">
            <a:spLocks noChangeArrowheads="1"/>
          </p:cNvSpPr>
          <p:nvPr/>
        </p:nvSpPr>
        <p:spPr bwMode="auto">
          <a:xfrm>
            <a:off x="306388" y="2592388"/>
            <a:ext cx="8532812" cy="3046412"/>
          </a:xfrm>
          <a:prstGeom prst="rect">
            <a:avLst/>
          </a:prstGeom>
          <a:noFill/>
          <a:ln w="9525">
            <a:noFill/>
            <a:miter lim="800000"/>
            <a:headEnd/>
            <a:tailEnd/>
          </a:ln>
        </p:spPr>
        <p:txBody>
          <a:bodyPr wrap="none">
            <a:prstTxWarp prst="textNoShape">
              <a:avLst/>
            </a:prstTxWarp>
            <a:spAutoFit/>
          </a:bodyPr>
          <a:lstStyle/>
          <a:p>
            <a:pPr algn="r"/>
            <a:r>
              <a:rPr lang="en-US">
                <a:latin typeface="Times New Roman" charset="0"/>
                <a:ea typeface="Times New Roman" charset="0"/>
                <a:cs typeface="Times New Roman" charset="0"/>
              </a:rPr>
              <a:t>“I'm sure [my memory] only works one way.” Alice remarked.</a:t>
            </a:r>
          </a:p>
          <a:p>
            <a:pPr algn="r"/>
            <a:r>
              <a:rPr lang="en-US">
                <a:latin typeface="Times New Roman" charset="0"/>
                <a:ea typeface="Times New Roman" charset="0"/>
                <a:cs typeface="Times New Roman" charset="0"/>
              </a:rPr>
              <a:t>“I can't remember things before they happen.”</a:t>
            </a:r>
          </a:p>
          <a:p>
            <a:pPr algn="r"/>
            <a:r>
              <a:rPr lang="en-US">
                <a:latin typeface="Times New Roman" charset="0"/>
                <a:ea typeface="Times New Roman" charset="0"/>
                <a:cs typeface="Times New Roman" charset="0"/>
              </a:rPr>
              <a:t>“It's a poor sort of memory that only works backwards,” </a:t>
            </a:r>
          </a:p>
          <a:p>
            <a:pPr algn="r"/>
            <a:r>
              <a:rPr lang="en-US">
                <a:latin typeface="Times New Roman" charset="0"/>
                <a:ea typeface="Times New Roman" charset="0"/>
                <a:cs typeface="Times New Roman" charset="0"/>
              </a:rPr>
              <a:t>the Queen remarked.</a:t>
            </a:r>
          </a:p>
          <a:p>
            <a:pPr algn="r"/>
            <a:r>
              <a:rPr lang="en-US">
                <a:latin typeface="Times New Roman" charset="0"/>
                <a:ea typeface="Times New Roman" charset="0"/>
                <a:cs typeface="Times New Roman" charset="0"/>
              </a:rPr>
              <a:t>“What sort of things do you remember best?" Alice ventured to ask.</a:t>
            </a:r>
          </a:p>
          <a:p>
            <a:pPr algn="r"/>
            <a:r>
              <a:rPr lang="en-US">
                <a:latin typeface="Times New Roman" charset="0"/>
                <a:ea typeface="Times New Roman" charset="0"/>
                <a:cs typeface="Times New Roman" charset="0"/>
              </a:rPr>
              <a:t>“Oh, things that happened the week after next,"</a:t>
            </a:r>
          </a:p>
          <a:p>
            <a:pPr algn="r"/>
            <a:r>
              <a:rPr lang="en-US">
                <a:latin typeface="Times New Roman" charset="0"/>
                <a:ea typeface="Times New Roman" charset="0"/>
                <a:cs typeface="Times New Roman" charset="0"/>
              </a:rPr>
              <a:t>the Queen replied in a careless tone.</a:t>
            </a:r>
          </a:p>
          <a:p>
            <a:pPr algn="r"/>
            <a:r>
              <a:rPr lang="en-US">
                <a:latin typeface="Times New Roman" charset="0"/>
                <a:ea typeface="Times New Roman" charset="0"/>
                <a:cs typeface="Times New Roman" charset="0"/>
                <a:sym typeface="Symbol" charset="2"/>
              </a:rPr>
              <a:t></a:t>
            </a:r>
            <a:r>
              <a:rPr lang="en-US">
                <a:latin typeface="Times New Roman" charset="0"/>
                <a:ea typeface="Times New Roman" charset="0"/>
                <a:cs typeface="Times New Roman" charset="0"/>
              </a:rPr>
              <a:t> Lewis Carroll, </a:t>
            </a:r>
            <a:r>
              <a:rPr lang="en-US" i="1">
                <a:latin typeface="Times New Roman" charset="0"/>
                <a:ea typeface="Times New Roman" charset="0"/>
                <a:cs typeface="Times New Roman" charset="0"/>
              </a:rPr>
              <a:t>Through the Looking Glass</a:t>
            </a: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3C4D90E0-7DE7-E64E-951E-C0826D90CB62}" type="slidenum">
              <a:rPr lang="en-US" smtClean="0">
                <a:latin typeface="Times New Roman" charset="0"/>
              </a:rPr>
              <a:pPr/>
              <a:t>159</a:t>
            </a:fld>
            <a:endParaRPr lang="en-US">
              <a:latin typeface="Times New Roman" charset="0"/>
            </a:endParaRPr>
          </a:p>
        </p:txBody>
      </p:sp>
      <p:sp>
        <p:nvSpPr>
          <p:cNvPr id="175107" name="Rectangle 2"/>
          <p:cNvSpPr>
            <a:spLocks noGrp="1" noChangeArrowheads="1"/>
          </p:cNvSpPr>
          <p:nvPr>
            <p:ph type="title"/>
          </p:nvPr>
        </p:nvSpPr>
        <p:spPr>
          <a:xfrm>
            <a:off x="685800" y="1066800"/>
            <a:ext cx="7772400" cy="1143000"/>
          </a:xfrm>
        </p:spPr>
        <p:txBody>
          <a:bodyPr/>
          <a:lstStyle/>
          <a:p>
            <a:pPr eaLnBrk="1" hangingPunct="1"/>
            <a:r>
              <a:rPr lang="en-US" dirty="0"/>
              <a:t>Chapter 5: Hash Functions++</a:t>
            </a:r>
          </a:p>
        </p:txBody>
      </p:sp>
      <p:sp>
        <p:nvSpPr>
          <p:cNvPr id="175108" name="TextBox 3"/>
          <p:cNvSpPr txBox="1">
            <a:spLocks noChangeArrowheads="1"/>
          </p:cNvSpPr>
          <p:nvPr/>
        </p:nvSpPr>
        <p:spPr bwMode="auto">
          <a:xfrm>
            <a:off x="-1244600" y="2590800"/>
            <a:ext cx="8636000" cy="2678113"/>
          </a:xfrm>
          <a:prstGeom prst="rect">
            <a:avLst/>
          </a:prstGeom>
          <a:noFill/>
          <a:ln w="9525">
            <a:noFill/>
            <a:miter lim="800000"/>
            <a:headEnd/>
            <a:tailEnd/>
          </a:ln>
        </p:spPr>
        <p:txBody>
          <a:bodyPr wrap="none">
            <a:prstTxWarp prst="textNoShape">
              <a:avLst/>
            </a:prstTxWarp>
            <a:spAutoFit/>
          </a:bodyPr>
          <a:lstStyle/>
          <a:p>
            <a:pPr algn="r"/>
            <a:r>
              <a:rPr lang="en-US">
                <a:latin typeface="Times New Roman" charset="0"/>
                <a:ea typeface="Times New Roman" charset="0"/>
                <a:cs typeface="Times New Roman" charset="0"/>
              </a:rPr>
              <a:t>A boat, beneath a sunny sky</a:t>
            </a:r>
          </a:p>
          <a:p>
            <a:pPr algn="r"/>
            <a:r>
              <a:rPr lang="en-US">
                <a:latin typeface="Times New Roman" charset="0"/>
                <a:ea typeface="Times New Roman" charset="0"/>
                <a:cs typeface="Times New Roman" charset="0"/>
              </a:rPr>
              <a:t>Lingering onward dreamily</a:t>
            </a:r>
          </a:p>
          <a:p>
            <a:pPr algn="r"/>
            <a:r>
              <a:rPr lang="en-US">
                <a:latin typeface="Times New Roman" charset="0"/>
                <a:ea typeface="Times New Roman" charset="0"/>
                <a:cs typeface="Times New Roman" charset="0"/>
              </a:rPr>
              <a:t>In an evening of July </a:t>
            </a:r>
            <a:r>
              <a:rPr lang="en-US">
                <a:latin typeface="Times New Roman" charset="0"/>
                <a:ea typeface="Times New Roman" charset="0"/>
                <a:cs typeface="Times New Roman" charset="0"/>
                <a:sym typeface="Symbol" charset="2"/>
              </a:rPr>
              <a:t></a:t>
            </a:r>
            <a:endParaRPr lang="en-US">
              <a:latin typeface="Times New Roman" charset="0"/>
              <a:ea typeface="Times New Roman" charset="0"/>
              <a:cs typeface="Times New Roman" charset="0"/>
            </a:endParaRPr>
          </a:p>
          <a:p>
            <a:pPr algn="r"/>
            <a:r>
              <a:rPr lang="en-US">
                <a:latin typeface="Times New Roman" charset="0"/>
                <a:ea typeface="Times New Roman" charset="0"/>
                <a:cs typeface="Times New Roman" charset="0"/>
              </a:rPr>
              <a:t>Children three that nestle near,</a:t>
            </a:r>
          </a:p>
          <a:p>
            <a:pPr algn="r"/>
            <a:r>
              <a:rPr lang="en-US">
                <a:latin typeface="Times New Roman" charset="0"/>
                <a:ea typeface="Times New Roman" charset="0"/>
                <a:cs typeface="Times New Roman" charset="0"/>
              </a:rPr>
              <a:t>Eager eye and willing ear,</a:t>
            </a:r>
          </a:p>
          <a:p>
            <a:pPr algn="r"/>
            <a:r>
              <a:rPr lang="en-US">
                <a:latin typeface="Times New Roman" charset="0"/>
                <a:ea typeface="Times New Roman" charset="0"/>
                <a:cs typeface="Times New Roman" charset="0"/>
              </a:rPr>
              <a:t>...</a:t>
            </a:r>
          </a:p>
          <a:p>
            <a:pPr algn="r"/>
            <a:r>
              <a:rPr lang="en-US">
                <a:latin typeface="Times New Roman" charset="0"/>
                <a:ea typeface="Times New Roman" charset="0"/>
                <a:cs typeface="Times New Roman" charset="0"/>
                <a:sym typeface="Symbol" charset="2"/>
              </a:rPr>
              <a:t></a:t>
            </a:r>
            <a:r>
              <a:rPr lang="en-US">
                <a:latin typeface="Times New Roman" charset="0"/>
                <a:ea typeface="Times New Roman" charset="0"/>
                <a:cs typeface="Times New Roman" charset="0"/>
              </a:rPr>
              <a:t> Lewis Carroll, </a:t>
            </a:r>
            <a:r>
              <a:rPr lang="en-US" i="1">
                <a:latin typeface="Times New Roman" charset="0"/>
                <a:ea typeface="Times New Roman" charset="0"/>
                <a:cs typeface="Times New Roman" charset="0"/>
              </a:rPr>
              <a:t>Through the Looking Glass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C6463395-890B-434F-B07C-7E5E1D7364C4}" type="slidenum">
              <a:rPr lang="en-US" smtClean="0">
                <a:latin typeface="Times New Roman" charset="0"/>
              </a:rPr>
              <a:pPr/>
              <a:t>16</a:t>
            </a:fld>
            <a:endParaRPr lang="en-US">
              <a:latin typeface="Times New Roman" charset="0"/>
            </a:endParaRPr>
          </a:p>
        </p:txBody>
      </p:sp>
      <p:sp>
        <p:nvSpPr>
          <p:cNvPr id="28675" name="Rectangle 2"/>
          <p:cNvSpPr>
            <a:spLocks noGrp="1" noChangeArrowheads="1"/>
          </p:cNvSpPr>
          <p:nvPr>
            <p:ph type="title"/>
          </p:nvPr>
        </p:nvSpPr>
        <p:spPr/>
        <p:txBody>
          <a:bodyPr/>
          <a:lstStyle/>
          <a:p>
            <a:pPr eaLnBrk="1" hangingPunct="1"/>
            <a:r>
              <a:rPr lang="en-US"/>
              <a:t>Cryptanalysis: Terminology</a:t>
            </a:r>
          </a:p>
        </p:txBody>
      </p:sp>
      <p:sp>
        <p:nvSpPr>
          <p:cNvPr id="198659" name="Rectangle 3"/>
          <p:cNvSpPr>
            <a:spLocks noGrp="1" noChangeArrowheads="1"/>
          </p:cNvSpPr>
          <p:nvPr>
            <p:ph type="body" idx="1"/>
          </p:nvPr>
        </p:nvSpPr>
        <p:spPr>
          <a:xfrm>
            <a:off x="685800" y="1905000"/>
            <a:ext cx="7772400" cy="4114800"/>
          </a:xfrm>
        </p:spPr>
        <p:txBody>
          <a:bodyPr/>
          <a:lstStyle/>
          <a:p>
            <a:pPr eaLnBrk="1" hangingPunct="1">
              <a:lnSpc>
                <a:spcPct val="90000"/>
              </a:lnSpc>
              <a:spcAft>
                <a:spcPts val="600"/>
              </a:spcAft>
            </a:pPr>
            <a:r>
              <a:rPr lang="en-US" dirty="0"/>
              <a:t>Cryptosystem is </a:t>
            </a:r>
            <a:r>
              <a:rPr lang="en-US" b="1" dirty="0">
                <a:solidFill>
                  <a:schemeClr val="accent2"/>
                </a:solidFill>
              </a:rPr>
              <a:t>secure</a:t>
            </a:r>
            <a:r>
              <a:rPr lang="en-US" dirty="0"/>
              <a:t> if best know attack is to try all keys</a:t>
            </a:r>
          </a:p>
          <a:p>
            <a:pPr lvl="1" eaLnBrk="1" hangingPunct="1">
              <a:lnSpc>
                <a:spcPct val="90000"/>
              </a:lnSpc>
              <a:spcAft>
                <a:spcPts val="600"/>
              </a:spcAft>
            </a:pPr>
            <a:r>
              <a:rPr lang="en-US" dirty="0"/>
              <a:t>Exhaustive key search, that is</a:t>
            </a:r>
          </a:p>
          <a:p>
            <a:pPr eaLnBrk="1" hangingPunct="1">
              <a:lnSpc>
                <a:spcPct val="90000"/>
              </a:lnSpc>
              <a:spcAft>
                <a:spcPts val="600"/>
              </a:spcAft>
            </a:pPr>
            <a:r>
              <a:rPr lang="en-US" dirty="0"/>
              <a:t>Cryptosystem is </a:t>
            </a:r>
            <a:r>
              <a:rPr lang="en-US" b="1" dirty="0">
                <a:solidFill>
                  <a:srgbClr val="FF0000"/>
                </a:solidFill>
              </a:rPr>
              <a:t>insecure</a:t>
            </a:r>
            <a:r>
              <a:rPr lang="en-US" dirty="0"/>
              <a:t> if </a:t>
            </a:r>
            <a:r>
              <a:rPr lang="en-US" b="1" i="1" dirty="0"/>
              <a:t>any</a:t>
            </a:r>
            <a:r>
              <a:rPr lang="en-US" dirty="0"/>
              <a:t> shortcut attack is known</a:t>
            </a:r>
          </a:p>
          <a:p>
            <a:pPr eaLnBrk="1" hangingPunct="1">
              <a:lnSpc>
                <a:spcPct val="90000"/>
              </a:lnSpc>
              <a:spcAft>
                <a:spcPts val="600"/>
              </a:spcAft>
            </a:pPr>
            <a:r>
              <a:rPr lang="en-US" dirty="0"/>
              <a:t>But then insecure cipher might be harder to break than a secure cipher!</a:t>
            </a:r>
          </a:p>
          <a:p>
            <a:pPr lvl="1" eaLnBrk="1" hangingPunct="1">
              <a:lnSpc>
                <a:spcPct val="90000"/>
              </a:lnSpc>
              <a:spcAft>
                <a:spcPts val="600"/>
              </a:spcAft>
            </a:pPr>
            <a:r>
              <a:rPr lang="en-US" dirty="0"/>
              <a:t>What the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98659">
                                            <p:txEl>
                                              <p:pRg st="0" end="0"/>
                                            </p:txEl>
                                          </p:spTgt>
                                        </p:tgtEl>
                                        <p:attrNameLst>
                                          <p:attrName>style.visibility</p:attrName>
                                        </p:attrNameLst>
                                      </p:cBhvr>
                                      <p:to>
                                        <p:strVal val="visible"/>
                                      </p:to>
                                    </p:set>
                                    <p:animEffect transition="in" filter="box(out)">
                                      <p:cBhvr>
                                        <p:cTn id="7" dur="500"/>
                                        <p:tgtEl>
                                          <p:spTgt spid="19865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par>
                                <p:cTn id="8" presetID="4" presetClass="entr" presetSubtype="32" fill="hold" grpId="0" nodeType="withEffect">
                                  <p:stCondLst>
                                    <p:cond delay="0"/>
                                  </p:stCondLst>
                                  <p:childTnLst>
                                    <p:set>
                                      <p:cBhvr>
                                        <p:cTn id="9" dur="1" fill="hold">
                                          <p:stCondLst>
                                            <p:cond delay="0"/>
                                          </p:stCondLst>
                                        </p:cTn>
                                        <p:tgtEl>
                                          <p:spTgt spid="198659">
                                            <p:txEl>
                                              <p:pRg st="1" end="1"/>
                                            </p:txEl>
                                          </p:spTgt>
                                        </p:tgtEl>
                                        <p:attrNameLst>
                                          <p:attrName>style.visibility</p:attrName>
                                        </p:attrNameLst>
                                      </p:cBhvr>
                                      <p:to>
                                        <p:strVal val="visible"/>
                                      </p:to>
                                    </p:set>
                                    <p:animEffect transition="in" filter="box(out)">
                                      <p:cBhvr>
                                        <p:cTn id="10" dur="500"/>
                                        <p:tgtEl>
                                          <p:spTgt spid="198659">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2" name="Camera"/>
                                        </p:tgtEl>
                                      </p:cMediaNode>
                                    </p:audio>
                                  </p:subTnLst>
                                </p:cTn>
                              </p:par>
                            </p:childTnLst>
                          </p:cTn>
                        </p:par>
                      </p:childTnLst>
                    </p:cTn>
                  </p:par>
                  <p:par>
                    <p:cTn id="11" fill="hold">
                      <p:stCondLst>
                        <p:cond delay="indefinite"/>
                      </p:stCondLst>
                      <p:childTnLst>
                        <p:par>
                          <p:cTn id="12" fill="hold">
                            <p:stCondLst>
                              <p:cond delay="0"/>
                            </p:stCondLst>
                            <p:childTnLst>
                              <p:par>
                                <p:cTn id="13" presetID="4" presetClass="entr" presetSubtype="32" fill="hold" grpId="0" nodeType="clickEffect">
                                  <p:stCondLst>
                                    <p:cond delay="0"/>
                                  </p:stCondLst>
                                  <p:childTnLst>
                                    <p:set>
                                      <p:cBhvr>
                                        <p:cTn id="14" dur="1" fill="hold">
                                          <p:stCondLst>
                                            <p:cond delay="0"/>
                                          </p:stCondLst>
                                        </p:cTn>
                                        <p:tgtEl>
                                          <p:spTgt spid="198659">
                                            <p:txEl>
                                              <p:pRg st="2" end="2"/>
                                            </p:txEl>
                                          </p:spTgt>
                                        </p:tgtEl>
                                        <p:attrNameLst>
                                          <p:attrName>style.visibility</p:attrName>
                                        </p:attrNameLst>
                                      </p:cBhvr>
                                      <p:to>
                                        <p:strVal val="visible"/>
                                      </p:to>
                                    </p:set>
                                    <p:animEffect transition="in" filter="box(out)">
                                      <p:cBhvr>
                                        <p:cTn id="15" dur="500"/>
                                        <p:tgtEl>
                                          <p:spTgt spid="198659">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Camera"/>
                                        </p:tgtEl>
                                      </p:cMediaNode>
                                    </p:audio>
                                  </p:subTnLst>
                                </p:cTn>
                              </p:par>
                            </p:childTnLst>
                          </p:cTn>
                        </p:par>
                      </p:childTnLst>
                    </p:cTn>
                  </p:par>
                  <p:par>
                    <p:cTn id="16" fill="hold">
                      <p:stCondLst>
                        <p:cond delay="indefinite"/>
                      </p:stCondLst>
                      <p:childTnLst>
                        <p:par>
                          <p:cTn id="17" fill="hold">
                            <p:stCondLst>
                              <p:cond delay="0"/>
                            </p:stCondLst>
                            <p:childTnLst>
                              <p:par>
                                <p:cTn id="18" presetID="4" presetClass="entr" presetSubtype="32" fill="hold" grpId="0" nodeType="clickEffect">
                                  <p:stCondLst>
                                    <p:cond delay="0"/>
                                  </p:stCondLst>
                                  <p:childTnLst>
                                    <p:set>
                                      <p:cBhvr>
                                        <p:cTn id="19" dur="1" fill="hold">
                                          <p:stCondLst>
                                            <p:cond delay="0"/>
                                          </p:stCondLst>
                                        </p:cTn>
                                        <p:tgtEl>
                                          <p:spTgt spid="198659">
                                            <p:txEl>
                                              <p:pRg st="3" end="3"/>
                                            </p:txEl>
                                          </p:spTgt>
                                        </p:tgtEl>
                                        <p:attrNameLst>
                                          <p:attrName>style.visibility</p:attrName>
                                        </p:attrNameLst>
                                      </p:cBhvr>
                                      <p:to>
                                        <p:strVal val="visible"/>
                                      </p:to>
                                    </p:set>
                                    <p:animEffect transition="in" filter="box(out)">
                                      <p:cBhvr>
                                        <p:cTn id="20" dur="500"/>
                                        <p:tgtEl>
                                          <p:spTgt spid="198659">
                                            <p:txEl>
                                              <p:pRg st="3" end="3"/>
                                            </p:txEl>
                                          </p:spTgt>
                                        </p:tgtEl>
                                      </p:cBhvr>
                                    </p:animEffect>
                                  </p:childTnLst>
                                  <p:subTnLst>
                                    <p:audio>
                                      <p:cMediaNode>
                                        <p:cTn display="0" masterRel="sameClick">
                                          <p:stCondLst>
                                            <p:cond evt="begin" delay="0">
                                              <p:tn val="18"/>
                                            </p:cond>
                                          </p:stCondLst>
                                          <p:endCondLst>
                                            <p:cond evt="onStopAudio" delay="0">
                                              <p:tgtEl>
                                                <p:sldTgt/>
                                              </p:tgtEl>
                                            </p:cond>
                                          </p:endCondLst>
                                        </p:cTn>
                                        <p:tgtEl>
                                          <p:sndTgt r:embed="rId2" name="Camera"/>
                                        </p:tgtEl>
                                      </p:cMediaNode>
                                    </p:audio>
                                  </p:subTnLst>
                                </p:cTn>
                              </p:par>
                              <p:par>
                                <p:cTn id="21" presetID="4" presetClass="entr" presetSubtype="32" fill="hold" grpId="0" nodeType="withEffect">
                                  <p:stCondLst>
                                    <p:cond delay="0"/>
                                  </p:stCondLst>
                                  <p:childTnLst>
                                    <p:set>
                                      <p:cBhvr>
                                        <p:cTn id="22" dur="1" fill="hold">
                                          <p:stCondLst>
                                            <p:cond delay="0"/>
                                          </p:stCondLst>
                                        </p:cTn>
                                        <p:tgtEl>
                                          <p:spTgt spid="198659">
                                            <p:txEl>
                                              <p:pRg st="4" end="4"/>
                                            </p:txEl>
                                          </p:spTgt>
                                        </p:tgtEl>
                                        <p:attrNameLst>
                                          <p:attrName>style.visibility</p:attrName>
                                        </p:attrNameLst>
                                      </p:cBhvr>
                                      <p:to>
                                        <p:strVal val="visible"/>
                                      </p:to>
                                    </p:set>
                                    <p:animEffect transition="in" filter="box(out)">
                                      <p:cBhvr>
                                        <p:cTn id="23" dur="500"/>
                                        <p:tgtEl>
                                          <p:spTgt spid="198659">
                                            <p:txEl>
                                              <p:pRg st="4" end="4"/>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9" grpId="0" build="p" autoUpdateAnimBg="0"/>
    </p:bldLst>
  </p:timing>
</p:sld>
</file>

<file path=ppt/slides/slide1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613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5B8ED059-585D-2744-9EB7-7EEA5C364254}" type="slidenum">
              <a:rPr lang="en-US" smtClean="0">
                <a:latin typeface="Times New Roman" charset="0"/>
              </a:rPr>
              <a:pPr/>
              <a:t>160</a:t>
            </a:fld>
            <a:endParaRPr lang="en-US">
              <a:latin typeface="Times New Roman" charset="0"/>
            </a:endParaRPr>
          </a:p>
        </p:txBody>
      </p:sp>
      <p:sp>
        <p:nvSpPr>
          <p:cNvPr id="176131" name="Rectangle 2"/>
          <p:cNvSpPr>
            <a:spLocks noGrp="1" noChangeArrowheads="1"/>
          </p:cNvSpPr>
          <p:nvPr>
            <p:ph type="title"/>
          </p:nvPr>
        </p:nvSpPr>
        <p:spPr>
          <a:xfrm>
            <a:off x="685800" y="457200"/>
            <a:ext cx="7772400" cy="1143000"/>
          </a:xfrm>
        </p:spPr>
        <p:txBody>
          <a:bodyPr/>
          <a:lstStyle/>
          <a:p>
            <a:pPr eaLnBrk="1" hangingPunct="1"/>
            <a:r>
              <a:rPr lang="en-US"/>
              <a:t>Hash Function Motivation</a:t>
            </a:r>
          </a:p>
        </p:txBody>
      </p:sp>
      <p:sp>
        <p:nvSpPr>
          <p:cNvPr id="142339" name="Rectangle 3"/>
          <p:cNvSpPr>
            <a:spLocks noGrp="1" noChangeArrowheads="1"/>
          </p:cNvSpPr>
          <p:nvPr>
            <p:ph type="body" idx="1"/>
          </p:nvPr>
        </p:nvSpPr>
        <p:spPr>
          <a:xfrm>
            <a:off x="609600" y="1600200"/>
            <a:ext cx="8077200" cy="4495800"/>
          </a:xfrm>
        </p:spPr>
        <p:txBody>
          <a:bodyPr/>
          <a:lstStyle/>
          <a:p>
            <a:pPr eaLnBrk="1" hangingPunct="1">
              <a:lnSpc>
                <a:spcPct val="90000"/>
              </a:lnSpc>
              <a:spcAft>
                <a:spcPts val="600"/>
              </a:spcAft>
            </a:pPr>
            <a:r>
              <a:rPr lang="en-US" sz="2800" dirty="0"/>
              <a:t>Suppose Alice signs </a:t>
            </a:r>
            <a:r>
              <a:rPr lang="en-US" sz="2800" dirty="0">
                <a:latin typeface="Times-Roman" charset="0"/>
              </a:rPr>
              <a:t>M</a:t>
            </a:r>
            <a:endParaRPr lang="en-US" sz="2800" dirty="0"/>
          </a:p>
          <a:p>
            <a:pPr lvl="1" eaLnBrk="1" hangingPunct="1">
              <a:lnSpc>
                <a:spcPct val="90000"/>
              </a:lnSpc>
              <a:spcAft>
                <a:spcPts val="600"/>
              </a:spcAft>
            </a:pPr>
            <a:r>
              <a:rPr lang="en-US" sz="2400" dirty="0"/>
              <a:t>Alice sends </a:t>
            </a:r>
            <a:r>
              <a:rPr lang="en-US" sz="2400" dirty="0">
                <a:latin typeface="Times-Roman" charset="0"/>
              </a:rPr>
              <a:t>M</a:t>
            </a:r>
            <a:r>
              <a:rPr lang="en-US" sz="2400" dirty="0"/>
              <a:t> and </a:t>
            </a:r>
            <a:r>
              <a:rPr lang="en-US" sz="2400" dirty="0">
                <a:latin typeface="Times-Roman" charset="0"/>
              </a:rPr>
              <a:t>S = [</a:t>
            </a:r>
            <a:r>
              <a:rPr lang="en-US" sz="2400" dirty="0" err="1">
                <a:latin typeface="Times-Roman" charset="0"/>
              </a:rPr>
              <a:t>M]</a:t>
            </a:r>
            <a:r>
              <a:rPr lang="en-US" sz="2400" baseline="-25000" dirty="0" err="1">
                <a:latin typeface="Times-Roman" charset="0"/>
              </a:rPr>
              <a:t>Alice</a:t>
            </a:r>
            <a:r>
              <a:rPr lang="en-US" sz="2400" dirty="0"/>
              <a:t> to Bob</a:t>
            </a:r>
          </a:p>
          <a:p>
            <a:pPr lvl="1" eaLnBrk="1" hangingPunct="1">
              <a:lnSpc>
                <a:spcPct val="90000"/>
              </a:lnSpc>
              <a:spcAft>
                <a:spcPts val="600"/>
              </a:spcAft>
            </a:pPr>
            <a:r>
              <a:rPr lang="en-US" sz="2400" dirty="0"/>
              <a:t>Bob verifies that </a:t>
            </a:r>
            <a:r>
              <a:rPr lang="en-US" sz="2400" dirty="0">
                <a:latin typeface="Times-Roman" charset="0"/>
              </a:rPr>
              <a:t>M = {</a:t>
            </a:r>
            <a:r>
              <a:rPr lang="en-US" sz="2400" dirty="0" err="1">
                <a:latin typeface="Times-Roman" charset="0"/>
              </a:rPr>
              <a:t>S}</a:t>
            </a:r>
            <a:r>
              <a:rPr lang="en-US" sz="2400" baseline="-25000" dirty="0" err="1">
                <a:latin typeface="Times-Roman" charset="0"/>
              </a:rPr>
              <a:t>Alice</a:t>
            </a:r>
            <a:endParaRPr lang="en-US" sz="2400" dirty="0"/>
          </a:p>
          <a:p>
            <a:pPr lvl="1" eaLnBrk="1" hangingPunct="1">
              <a:lnSpc>
                <a:spcPct val="90000"/>
              </a:lnSpc>
              <a:spcAft>
                <a:spcPts val="600"/>
              </a:spcAft>
            </a:pPr>
            <a:r>
              <a:rPr lang="en-US" sz="2400" dirty="0"/>
              <a:t>Can Alice just send </a:t>
            </a:r>
            <a:r>
              <a:rPr lang="en-US" sz="2400" dirty="0">
                <a:latin typeface="Times-Roman" charset="0"/>
              </a:rPr>
              <a:t>S</a:t>
            </a:r>
            <a:r>
              <a:rPr lang="en-US" sz="2400" dirty="0"/>
              <a:t>?</a:t>
            </a:r>
          </a:p>
          <a:p>
            <a:pPr eaLnBrk="1" hangingPunct="1">
              <a:lnSpc>
                <a:spcPct val="90000"/>
              </a:lnSpc>
              <a:spcAft>
                <a:spcPts val="600"/>
              </a:spcAft>
            </a:pPr>
            <a:r>
              <a:rPr lang="en-US" sz="2800" dirty="0"/>
              <a:t>If </a:t>
            </a:r>
            <a:r>
              <a:rPr lang="en-US" sz="2800" dirty="0">
                <a:latin typeface="Times-Roman" charset="0"/>
              </a:rPr>
              <a:t>M</a:t>
            </a:r>
            <a:r>
              <a:rPr lang="en-US" sz="2800" dirty="0"/>
              <a:t> is big, </a:t>
            </a:r>
            <a:r>
              <a:rPr lang="en-US" sz="2800" dirty="0">
                <a:latin typeface="Times-Roman" charset="0"/>
              </a:rPr>
              <a:t>[</a:t>
            </a:r>
            <a:r>
              <a:rPr lang="en-US" sz="2800" dirty="0" err="1">
                <a:latin typeface="Times-Roman" charset="0"/>
              </a:rPr>
              <a:t>M]</a:t>
            </a:r>
            <a:r>
              <a:rPr lang="en-US" sz="2800" baseline="-25000" dirty="0" err="1">
                <a:latin typeface="Times-Roman" charset="0"/>
              </a:rPr>
              <a:t>Alice</a:t>
            </a:r>
            <a:r>
              <a:rPr lang="en-US" sz="2800" dirty="0"/>
              <a:t> costly to </a:t>
            </a:r>
            <a:r>
              <a:rPr lang="en-US" sz="2800" b="1" i="1" dirty="0">
                <a:solidFill>
                  <a:schemeClr val="accent2"/>
                </a:solidFill>
              </a:rPr>
              <a:t>compute</a:t>
            </a:r>
            <a:r>
              <a:rPr lang="en-US" sz="2800" dirty="0"/>
              <a:t> &amp; </a:t>
            </a:r>
            <a:r>
              <a:rPr lang="en-US" sz="2800" b="1" i="1" dirty="0">
                <a:solidFill>
                  <a:schemeClr val="accent2"/>
                </a:solidFill>
              </a:rPr>
              <a:t>send</a:t>
            </a:r>
          </a:p>
          <a:p>
            <a:pPr eaLnBrk="1" hangingPunct="1">
              <a:lnSpc>
                <a:spcPct val="90000"/>
              </a:lnSpc>
              <a:spcAft>
                <a:spcPts val="600"/>
              </a:spcAft>
            </a:pPr>
            <a:r>
              <a:rPr lang="en-US" sz="2800" dirty="0"/>
              <a:t>Suppose instead, Alice signs </a:t>
            </a:r>
            <a:r>
              <a:rPr lang="en-US" sz="2800" dirty="0" err="1">
                <a:latin typeface="Times-Roman" charset="0"/>
              </a:rPr>
              <a:t>h(M</a:t>
            </a:r>
            <a:r>
              <a:rPr lang="en-US" sz="2800" dirty="0">
                <a:latin typeface="Times-Roman" charset="0"/>
              </a:rPr>
              <a:t>)</a:t>
            </a:r>
            <a:r>
              <a:rPr lang="en-US" sz="2800" dirty="0"/>
              <a:t>, where </a:t>
            </a:r>
            <a:r>
              <a:rPr lang="en-US" sz="2800" dirty="0" err="1">
                <a:latin typeface="Times-Roman" charset="0"/>
              </a:rPr>
              <a:t>h(M</a:t>
            </a:r>
            <a:r>
              <a:rPr lang="en-US" sz="2800" dirty="0">
                <a:latin typeface="Times-Roman" charset="0"/>
              </a:rPr>
              <a:t>)</a:t>
            </a:r>
            <a:r>
              <a:rPr lang="en-US" sz="2800" dirty="0"/>
              <a:t> is much smaller than </a:t>
            </a:r>
            <a:r>
              <a:rPr lang="en-US" sz="2800" dirty="0">
                <a:latin typeface="Times-Roman" charset="0"/>
              </a:rPr>
              <a:t>M</a:t>
            </a:r>
            <a:endParaRPr lang="en-US" sz="2800" dirty="0"/>
          </a:p>
          <a:p>
            <a:pPr lvl="1" eaLnBrk="1" hangingPunct="1">
              <a:lnSpc>
                <a:spcPct val="90000"/>
              </a:lnSpc>
              <a:spcAft>
                <a:spcPts val="600"/>
              </a:spcAft>
            </a:pPr>
            <a:r>
              <a:rPr lang="en-US" sz="2400" dirty="0"/>
              <a:t>Alice sends </a:t>
            </a:r>
            <a:r>
              <a:rPr lang="en-US" sz="2400" dirty="0">
                <a:latin typeface="Times-Roman" charset="0"/>
              </a:rPr>
              <a:t>M</a:t>
            </a:r>
            <a:r>
              <a:rPr lang="en-US" sz="2400" dirty="0"/>
              <a:t> and </a:t>
            </a:r>
            <a:r>
              <a:rPr lang="en-US" sz="2400" dirty="0">
                <a:latin typeface="Times-Roman" charset="0"/>
              </a:rPr>
              <a:t>S = [</a:t>
            </a:r>
            <a:r>
              <a:rPr lang="en-US" sz="2400" dirty="0" err="1">
                <a:latin typeface="Times-Roman" charset="0"/>
              </a:rPr>
              <a:t>h(M)]</a:t>
            </a:r>
            <a:r>
              <a:rPr lang="en-US" sz="2400" baseline="-25000" dirty="0" err="1">
                <a:latin typeface="Times-Roman" charset="0"/>
              </a:rPr>
              <a:t>Alice</a:t>
            </a:r>
            <a:r>
              <a:rPr lang="en-US" sz="2400" dirty="0"/>
              <a:t> to Bob</a:t>
            </a:r>
          </a:p>
          <a:p>
            <a:pPr lvl="1" eaLnBrk="1" hangingPunct="1">
              <a:lnSpc>
                <a:spcPct val="90000"/>
              </a:lnSpc>
              <a:spcAft>
                <a:spcPts val="600"/>
              </a:spcAft>
            </a:pPr>
            <a:r>
              <a:rPr lang="en-US" sz="2400" dirty="0"/>
              <a:t>Bob verifies that </a:t>
            </a:r>
            <a:r>
              <a:rPr lang="en-US" sz="2400" dirty="0" err="1">
                <a:latin typeface="Times-Roman" charset="0"/>
              </a:rPr>
              <a:t>h(M</a:t>
            </a:r>
            <a:r>
              <a:rPr lang="en-US" sz="2400" dirty="0">
                <a:latin typeface="Times-Roman" charset="0"/>
              </a:rPr>
              <a:t>) = {</a:t>
            </a:r>
            <a:r>
              <a:rPr lang="en-US" sz="2400" dirty="0" err="1">
                <a:latin typeface="Times-Roman" charset="0"/>
              </a:rPr>
              <a:t>S}</a:t>
            </a:r>
            <a:r>
              <a:rPr lang="en-US" sz="2400" baseline="-25000" dirty="0" err="1">
                <a:latin typeface="Times-Roman" charset="0"/>
              </a:rPr>
              <a:t>Alice</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42339">
                                            <p:txEl>
                                              <p:pRg st="0" end="0"/>
                                            </p:txEl>
                                          </p:spTgt>
                                        </p:tgtEl>
                                        <p:attrNameLst>
                                          <p:attrName>style.visibility</p:attrName>
                                        </p:attrNameLst>
                                      </p:cBhvr>
                                      <p:to>
                                        <p:strVal val="visible"/>
                                      </p:to>
                                    </p:set>
                                    <p:animEffect transition="in" filter="box(out)">
                                      <p:cBhvr>
                                        <p:cTn id="7" dur="500"/>
                                        <p:tgtEl>
                                          <p:spTgt spid="14233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42339">
                                            <p:txEl>
                                              <p:pRg st="1" end="1"/>
                                            </p:txEl>
                                          </p:spTgt>
                                        </p:tgtEl>
                                        <p:attrNameLst>
                                          <p:attrName>style.visibility</p:attrName>
                                        </p:attrNameLst>
                                      </p:cBhvr>
                                      <p:to>
                                        <p:strVal val="visible"/>
                                      </p:to>
                                    </p:set>
                                    <p:animEffect transition="in" filter="box(out)">
                                      <p:cBhvr>
                                        <p:cTn id="12" dur="500"/>
                                        <p:tgtEl>
                                          <p:spTgt spid="142339">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42339">
                                            <p:txEl>
                                              <p:pRg st="2" end="2"/>
                                            </p:txEl>
                                          </p:spTgt>
                                        </p:tgtEl>
                                        <p:attrNameLst>
                                          <p:attrName>style.visibility</p:attrName>
                                        </p:attrNameLst>
                                      </p:cBhvr>
                                      <p:to>
                                        <p:strVal val="visible"/>
                                      </p:to>
                                    </p:set>
                                    <p:animEffect transition="in" filter="box(out)">
                                      <p:cBhvr>
                                        <p:cTn id="17" dur="500"/>
                                        <p:tgtEl>
                                          <p:spTgt spid="142339">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42339">
                                            <p:txEl>
                                              <p:pRg st="3" end="3"/>
                                            </p:txEl>
                                          </p:spTgt>
                                        </p:tgtEl>
                                        <p:attrNameLst>
                                          <p:attrName>style.visibility</p:attrName>
                                        </p:attrNameLst>
                                      </p:cBhvr>
                                      <p:to>
                                        <p:strVal val="visible"/>
                                      </p:to>
                                    </p:set>
                                    <p:animEffect transition="in" filter="box(out)">
                                      <p:cBhvr>
                                        <p:cTn id="22" dur="500"/>
                                        <p:tgtEl>
                                          <p:spTgt spid="142339">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42339">
                                            <p:txEl>
                                              <p:pRg st="4" end="4"/>
                                            </p:txEl>
                                          </p:spTgt>
                                        </p:tgtEl>
                                        <p:attrNameLst>
                                          <p:attrName>style.visibility</p:attrName>
                                        </p:attrNameLst>
                                      </p:cBhvr>
                                      <p:to>
                                        <p:strVal val="visible"/>
                                      </p:to>
                                    </p:set>
                                    <p:animEffect transition="in" filter="box(out)">
                                      <p:cBhvr>
                                        <p:cTn id="27" dur="500"/>
                                        <p:tgtEl>
                                          <p:spTgt spid="142339">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42339">
                                            <p:txEl>
                                              <p:pRg st="5" end="5"/>
                                            </p:txEl>
                                          </p:spTgt>
                                        </p:tgtEl>
                                        <p:attrNameLst>
                                          <p:attrName>style.visibility</p:attrName>
                                        </p:attrNameLst>
                                      </p:cBhvr>
                                      <p:to>
                                        <p:strVal val="visible"/>
                                      </p:to>
                                    </p:set>
                                    <p:animEffect transition="in" filter="box(out)">
                                      <p:cBhvr>
                                        <p:cTn id="32" dur="500"/>
                                        <p:tgtEl>
                                          <p:spTgt spid="142339">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42339">
                                            <p:txEl>
                                              <p:pRg st="6" end="6"/>
                                            </p:txEl>
                                          </p:spTgt>
                                        </p:tgtEl>
                                        <p:attrNameLst>
                                          <p:attrName>style.visibility</p:attrName>
                                        </p:attrNameLst>
                                      </p:cBhvr>
                                      <p:to>
                                        <p:strVal val="visible"/>
                                      </p:to>
                                    </p:set>
                                    <p:animEffect transition="in" filter="box(out)">
                                      <p:cBhvr>
                                        <p:cTn id="37" dur="500"/>
                                        <p:tgtEl>
                                          <p:spTgt spid="142339">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42339">
                                            <p:txEl>
                                              <p:pRg st="7" end="7"/>
                                            </p:txEl>
                                          </p:spTgt>
                                        </p:tgtEl>
                                        <p:attrNameLst>
                                          <p:attrName>style.visibility</p:attrName>
                                        </p:attrNameLst>
                                      </p:cBhvr>
                                      <p:to>
                                        <p:strVal val="visible"/>
                                      </p:to>
                                    </p:set>
                                    <p:animEffect transition="in" filter="box(out)">
                                      <p:cBhvr>
                                        <p:cTn id="42" dur="500"/>
                                        <p:tgtEl>
                                          <p:spTgt spid="142339">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bldLvl="2" autoUpdateAnimBg="0"/>
    </p:bldLst>
  </p:timing>
</p:sld>
</file>

<file path=ppt/slides/slide1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715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0BE5D739-E4C0-8B42-9E77-6AC2A893784D}" type="slidenum">
              <a:rPr lang="en-US" smtClean="0">
                <a:latin typeface="Times New Roman" charset="0"/>
              </a:rPr>
              <a:pPr/>
              <a:t>161</a:t>
            </a:fld>
            <a:endParaRPr lang="en-US">
              <a:latin typeface="Times New Roman" charset="0"/>
            </a:endParaRPr>
          </a:p>
        </p:txBody>
      </p:sp>
      <p:sp>
        <p:nvSpPr>
          <p:cNvPr id="177155" name="Rectangle 2"/>
          <p:cNvSpPr>
            <a:spLocks noGrp="1" noChangeArrowheads="1"/>
          </p:cNvSpPr>
          <p:nvPr>
            <p:ph type="title"/>
          </p:nvPr>
        </p:nvSpPr>
        <p:spPr>
          <a:xfrm>
            <a:off x="685800" y="457200"/>
            <a:ext cx="7772400" cy="1143000"/>
          </a:xfrm>
        </p:spPr>
        <p:txBody>
          <a:bodyPr/>
          <a:lstStyle/>
          <a:p>
            <a:pPr eaLnBrk="1" hangingPunct="1"/>
            <a:r>
              <a:rPr lang="en-US"/>
              <a:t>Hash Function Motivation</a:t>
            </a:r>
          </a:p>
        </p:txBody>
      </p:sp>
      <p:sp>
        <p:nvSpPr>
          <p:cNvPr id="521219" name="Rectangle 3"/>
          <p:cNvSpPr>
            <a:spLocks noGrp="1" noChangeArrowheads="1"/>
          </p:cNvSpPr>
          <p:nvPr>
            <p:ph type="body" idx="1"/>
          </p:nvPr>
        </p:nvSpPr>
        <p:spPr>
          <a:xfrm>
            <a:off x="609600" y="1600200"/>
            <a:ext cx="8077200" cy="4495800"/>
          </a:xfrm>
        </p:spPr>
        <p:txBody>
          <a:bodyPr/>
          <a:lstStyle/>
          <a:p>
            <a:pPr eaLnBrk="1" hangingPunct="1">
              <a:lnSpc>
                <a:spcPct val="90000"/>
              </a:lnSpc>
              <a:spcAft>
                <a:spcPts val="600"/>
              </a:spcAft>
            </a:pPr>
            <a:r>
              <a:rPr lang="en-US" sz="2800" dirty="0"/>
              <a:t>So, Alice signs </a:t>
            </a:r>
            <a:r>
              <a:rPr lang="en-US" sz="2800" dirty="0" err="1">
                <a:latin typeface="Times-Roman" charset="0"/>
              </a:rPr>
              <a:t>h(M</a:t>
            </a:r>
            <a:r>
              <a:rPr lang="en-US" sz="2800" dirty="0">
                <a:latin typeface="Times-Roman" charset="0"/>
              </a:rPr>
              <a:t>)</a:t>
            </a:r>
            <a:r>
              <a:rPr lang="en-US" sz="2800" dirty="0"/>
              <a:t> </a:t>
            </a:r>
          </a:p>
          <a:p>
            <a:pPr lvl="1" eaLnBrk="1" hangingPunct="1">
              <a:lnSpc>
                <a:spcPct val="90000"/>
              </a:lnSpc>
              <a:spcAft>
                <a:spcPts val="600"/>
              </a:spcAft>
            </a:pPr>
            <a:r>
              <a:rPr lang="en-US" sz="2400" dirty="0"/>
              <a:t>That is, Alice computes </a:t>
            </a:r>
            <a:r>
              <a:rPr lang="en-US" sz="2400" dirty="0">
                <a:latin typeface="Times-Roman" charset="0"/>
              </a:rPr>
              <a:t>S = [</a:t>
            </a:r>
            <a:r>
              <a:rPr lang="en-US" sz="2400" dirty="0" err="1">
                <a:latin typeface="Times-Roman" charset="0"/>
              </a:rPr>
              <a:t>h(M)]</a:t>
            </a:r>
            <a:r>
              <a:rPr lang="en-US" sz="2400" baseline="-25000" dirty="0" err="1">
                <a:latin typeface="Times-Roman" charset="0"/>
              </a:rPr>
              <a:t>Alice</a:t>
            </a:r>
            <a:r>
              <a:rPr lang="en-US" sz="2400" dirty="0"/>
              <a:t> </a:t>
            </a:r>
          </a:p>
          <a:p>
            <a:pPr lvl="1" eaLnBrk="1" hangingPunct="1">
              <a:lnSpc>
                <a:spcPct val="90000"/>
              </a:lnSpc>
              <a:spcAft>
                <a:spcPts val="600"/>
              </a:spcAft>
            </a:pPr>
            <a:r>
              <a:rPr lang="en-US" sz="2400" dirty="0"/>
              <a:t>Alice then sends </a:t>
            </a:r>
            <a:r>
              <a:rPr lang="en-US" sz="2400" dirty="0">
                <a:latin typeface="Times-Roman" charset="0"/>
              </a:rPr>
              <a:t>(M, S) </a:t>
            </a:r>
            <a:r>
              <a:rPr lang="en-US" sz="2400" dirty="0"/>
              <a:t>to Bob</a:t>
            </a:r>
          </a:p>
          <a:p>
            <a:pPr lvl="1" eaLnBrk="1" hangingPunct="1">
              <a:lnSpc>
                <a:spcPct val="90000"/>
              </a:lnSpc>
              <a:spcAft>
                <a:spcPts val="600"/>
              </a:spcAft>
            </a:pPr>
            <a:r>
              <a:rPr lang="en-US" sz="2400" dirty="0"/>
              <a:t>Bob verifies that </a:t>
            </a:r>
            <a:r>
              <a:rPr lang="en-US" sz="2400" dirty="0" err="1">
                <a:latin typeface="Times-Roman" charset="0"/>
              </a:rPr>
              <a:t>h(M</a:t>
            </a:r>
            <a:r>
              <a:rPr lang="en-US" sz="2400" dirty="0">
                <a:latin typeface="Times-Roman" charset="0"/>
              </a:rPr>
              <a:t>) = {</a:t>
            </a:r>
            <a:r>
              <a:rPr lang="en-US" sz="2400" dirty="0" err="1">
                <a:latin typeface="Times-Roman" charset="0"/>
              </a:rPr>
              <a:t>S}</a:t>
            </a:r>
            <a:r>
              <a:rPr lang="en-US" sz="2400" baseline="-25000" dirty="0" err="1">
                <a:latin typeface="Times-Roman" charset="0"/>
              </a:rPr>
              <a:t>Alice</a:t>
            </a:r>
            <a:endParaRPr lang="en-US" sz="2400" dirty="0"/>
          </a:p>
          <a:p>
            <a:pPr eaLnBrk="1" hangingPunct="1">
              <a:lnSpc>
                <a:spcPct val="90000"/>
              </a:lnSpc>
              <a:spcAft>
                <a:spcPts val="600"/>
              </a:spcAft>
            </a:pPr>
            <a:r>
              <a:rPr lang="en-US" sz="2800" dirty="0"/>
              <a:t>What properties must </a:t>
            </a:r>
            <a:r>
              <a:rPr lang="en-US" sz="2800" dirty="0" err="1">
                <a:latin typeface="Times-Roman" charset="0"/>
              </a:rPr>
              <a:t>h(M</a:t>
            </a:r>
            <a:r>
              <a:rPr lang="en-US" sz="2800" dirty="0">
                <a:latin typeface="Times-Roman" charset="0"/>
              </a:rPr>
              <a:t>)</a:t>
            </a:r>
            <a:r>
              <a:rPr lang="en-US" sz="2800" dirty="0"/>
              <a:t> satisfy?</a:t>
            </a:r>
          </a:p>
          <a:p>
            <a:pPr lvl="1" eaLnBrk="1" hangingPunct="1">
              <a:lnSpc>
                <a:spcPct val="90000"/>
              </a:lnSpc>
              <a:spcAft>
                <a:spcPts val="600"/>
              </a:spcAft>
            </a:pPr>
            <a:r>
              <a:rPr lang="en-US" sz="2400" dirty="0"/>
              <a:t>Suppose Trudy finds </a:t>
            </a:r>
            <a:r>
              <a:rPr lang="en-US" sz="2400" dirty="0">
                <a:latin typeface="Times-Roman" charset="0"/>
              </a:rPr>
              <a:t>M’</a:t>
            </a:r>
            <a:r>
              <a:rPr lang="en-US" sz="2400" dirty="0"/>
              <a:t> so that </a:t>
            </a:r>
            <a:r>
              <a:rPr lang="en-US" sz="2400" dirty="0" err="1">
                <a:latin typeface="Times-Roman" charset="0"/>
              </a:rPr>
              <a:t>h(M</a:t>
            </a:r>
            <a:r>
              <a:rPr lang="en-US" sz="2400" dirty="0">
                <a:latin typeface="Times-Roman" charset="0"/>
              </a:rPr>
              <a:t>) = </a:t>
            </a:r>
            <a:r>
              <a:rPr lang="en-US" sz="2400" dirty="0" err="1">
                <a:latin typeface="Times-Roman" charset="0"/>
              </a:rPr>
              <a:t>h(M</a:t>
            </a:r>
            <a:r>
              <a:rPr lang="en-US" sz="2400" dirty="0">
                <a:latin typeface="Times-Roman" charset="0"/>
              </a:rPr>
              <a:t>’)</a:t>
            </a:r>
            <a:endParaRPr lang="en-US" sz="2400" dirty="0"/>
          </a:p>
          <a:p>
            <a:pPr lvl="1" eaLnBrk="1" hangingPunct="1">
              <a:lnSpc>
                <a:spcPct val="90000"/>
              </a:lnSpc>
              <a:spcAft>
                <a:spcPts val="600"/>
              </a:spcAft>
            </a:pPr>
            <a:r>
              <a:rPr lang="en-US" sz="2400" dirty="0"/>
              <a:t>Then Trudy can replace </a:t>
            </a:r>
            <a:r>
              <a:rPr lang="en-US" sz="2400" dirty="0">
                <a:latin typeface="Times-Roman" charset="0"/>
              </a:rPr>
              <a:t>(M, S)</a:t>
            </a:r>
            <a:r>
              <a:rPr lang="en-US" sz="2400" dirty="0"/>
              <a:t> with </a:t>
            </a:r>
            <a:r>
              <a:rPr lang="en-US" sz="2400" dirty="0">
                <a:latin typeface="Times-Roman" charset="0"/>
              </a:rPr>
              <a:t>(M’, S)</a:t>
            </a:r>
            <a:r>
              <a:rPr lang="en-US" sz="2400" dirty="0"/>
              <a:t> </a:t>
            </a:r>
          </a:p>
          <a:p>
            <a:pPr eaLnBrk="1" hangingPunct="1">
              <a:lnSpc>
                <a:spcPct val="90000"/>
              </a:lnSpc>
              <a:spcAft>
                <a:spcPts val="600"/>
              </a:spcAft>
            </a:pPr>
            <a:r>
              <a:rPr lang="en-US" sz="2800" dirty="0"/>
              <a:t>Does Bob detect this tampering?</a:t>
            </a:r>
          </a:p>
          <a:p>
            <a:pPr lvl="1" eaLnBrk="1" hangingPunct="1">
              <a:lnSpc>
                <a:spcPct val="90000"/>
              </a:lnSpc>
              <a:spcAft>
                <a:spcPts val="600"/>
              </a:spcAft>
            </a:pPr>
            <a:r>
              <a:rPr lang="en-US" sz="2400" dirty="0"/>
              <a:t>No, since </a:t>
            </a:r>
            <a:r>
              <a:rPr lang="en-US" sz="2400" dirty="0" err="1">
                <a:latin typeface="Times-Roman" charset="0"/>
              </a:rPr>
              <a:t>h(M</a:t>
            </a:r>
            <a:r>
              <a:rPr lang="en-US" sz="2400" dirty="0">
                <a:latin typeface="Times-Roman" charset="0"/>
              </a:rPr>
              <a:t>’) = </a:t>
            </a:r>
            <a:r>
              <a:rPr lang="en-US" sz="2400" dirty="0" err="1">
                <a:latin typeface="Times-Roman" charset="0"/>
              </a:rPr>
              <a:t>h(M</a:t>
            </a:r>
            <a:r>
              <a:rPr lang="en-US" sz="2400" dirty="0">
                <a:latin typeface="Times-Roman" charset="0"/>
              </a:rPr>
              <a:t>) = {</a:t>
            </a:r>
            <a:r>
              <a:rPr lang="en-US" sz="2400" dirty="0" err="1">
                <a:latin typeface="Times-Roman" charset="0"/>
              </a:rPr>
              <a:t>S}</a:t>
            </a:r>
            <a:r>
              <a:rPr lang="en-US" sz="2400" baseline="-25000" dirty="0" err="1">
                <a:latin typeface="Times-Roman" charset="0"/>
              </a:rPr>
              <a:t>Alice</a:t>
            </a:r>
            <a:r>
              <a:rPr lang="en-US" sz="2400" dirty="0">
                <a:latin typeface="Times-Roman" charset="0"/>
              </a:rPr>
              <a:t> </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21219">
                                            <p:txEl>
                                              <p:pRg st="0" end="0"/>
                                            </p:txEl>
                                          </p:spTgt>
                                        </p:tgtEl>
                                        <p:attrNameLst>
                                          <p:attrName>style.visibility</p:attrName>
                                        </p:attrNameLst>
                                      </p:cBhvr>
                                      <p:to>
                                        <p:strVal val="visible"/>
                                      </p:to>
                                    </p:set>
                                    <p:animEffect transition="in" filter="box(out)">
                                      <p:cBhvr>
                                        <p:cTn id="7" dur="500"/>
                                        <p:tgtEl>
                                          <p:spTgt spid="52121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21219">
                                            <p:txEl>
                                              <p:pRg st="1" end="1"/>
                                            </p:txEl>
                                          </p:spTgt>
                                        </p:tgtEl>
                                        <p:attrNameLst>
                                          <p:attrName>style.visibility</p:attrName>
                                        </p:attrNameLst>
                                      </p:cBhvr>
                                      <p:to>
                                        <p:strVal val="visible"/>
                                      </p:to>
                                    </p:set>
                                    <p:animEffect transition="in" filter="box(out)">
                                      <p:cBhvr>
                                        <p:cTn id="12" dur="500"/>
                                        <p:tgtEl>
                                          <p:spTgt spid="521219">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521219">
                                            <p:txEl>
                                              <p:pRg st="2" end="2"/>
                                            </p:txEl>
                                          </p:spTgt>
                                        </p:tgtEl>
                                        <p:attrNameLst>
                                          <p:attrName>style.visibility</p:attrName>
                                        </p:attrNameLst>
                                      </p:cBhvr>
                                      <p:to>
                                        <p:strVal val="visible"/>
                                      </p:to>
                                    </p:set>
                                    <p:animEffect transition="in" filter="box(out)">
                                      <p:cBhvr>
                                        <p:cTn id="17" dur="500"/>
                                        <p:tgtEl>
                                          <p:spTgt spid="521219">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521219">
                                            <p:txEl>
                                              <p:pRg st="3" end="3"/>
                                            </p:txEl>
                                          </p:spTgt>
                                        </p:tgtEl>
                                        <p:attrNameLst>
                                          <p:attrName>style.visibility</p:attrName>
                                        </p:attrNameLst>
                                      </p:cBhvr>
                                      <p:to>
                                        <p:strVal val="visible"/>
                                      </p:to>
                                    </p:set>
                                    <p:animEffect transition="in" filter="box(out)">
                                      <p:cBhvr>
                                        <p:cTn id="22" dur="500"/>
                                        <p:tgtEl>
                                          <p:spTgt spid="521219">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521219">
                                            <p:txEl>
                                              <p:pRg st="4" end="4"/>
                                            </p:txEl>
                                          </p:spTgt>
                                        </p:tgtEl>
                                        <p:attrNameLst>
                                          <p:attrName>style.visibility</p:attrName>
                                        </p:attrNameLst>
                                      </p:cBhvr>
                                      <p:to>
                                        <p:strVal val="visible"/>
                                      </p:to>
                                    </p:set>
                                    <p:animEffect transition="in" filter="box(out)">
                                      <p:cBhvr>
                                        <p:cTn id="27" dur="500"/>
                                        <p:tgtEl>
                                          <p:spTgt spid="521219">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521219">
                                            <p:txEl>
                                              <p:pRg st="5" end="5"/>
                                            </p:txEl>
                                          </p:spTgt>
                                        </p:tgtEl>
                                        <p:attrNameLst>
                                          <p:attrName>style.visibility</p:attrName>
                                        </p:attrNameLst>
                                      </p:cBhvr>
                                      <p:to>
                                        <p:strVal val="visible"/>
                                      </p:to>
                                    </p:set>
                                    <p:animEffect transition="in" filter="box(out)">
                                      <p:cBhvr>
                                        <p:cTn id="32" dur="500"/>
                                        <p:tgtEl>
                                          <p:spTgt spid="521219">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521219">
                                            <p:txEl>
                                              <p:pRg st="6" end="6"/>
                                            </p:txEl>
                                          </p:spTgt>
                                        </p:tgtEl>
                                        <p:attrNameLst>
                                          <p:attrName>style.visibility</p:attrName>
                                        </p:attrNameLst>
                                      </p:cBhvr>
                                      <p:to>
                                        <p:strVal val="visible"/>
                                      </p:to>
                                    </p:set>
                                    <p:animEffect transition="in" filter="box(out)">
                                      <p:cBhvr>
                                        <p:cTn id="37" dur="500"/>
                                        <p:tgtEl>
                                          <p:spTgt spid="521219">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521219">
                                            <p:txEl>
                                              <p:pRg st="7" end="7"/>
                                            </p:txEl>
                                          </p:spTgt>
                                        </p:tgtEl>
                                        <p:attrNameLst>
                                          <p:attrName>style.visibility</p:attrName>
                                        </p:attrNameLst>
                                      </p:cBhvr>
                                      <p:to>
                                        <p:strVal val="visible"/>
                                      </p:to>
                                    </p:set>
                                    <p:animEffect transition="in" filter="box(out)">
                                      <p:cBhvr>
                                        <p:cTn id="42" dur="500"/>
                                        <p:tgtEl>
                                          <p:spTgt spid="521219">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521219">
                                            <p:txEl>
                                              <p:pRg st="8" end="8"/>
                                            </p:txEl>
                                          </p:spTgt>
                                        </p:tgtEl>
                                        <p:attrNameLst>
                                          <p:attrName>style.visibility</p:attrName>
                                        </p:attrNameLst>
                                      </p:cBhvr>
                                      <p:to>
                                        <p:strVal val="visible"/>
                                      </p:to>
                                    </p:set>
                                    <p:animEffect transition="in" filter="box(out)">
                                      <p:cBhvr>
                                        <p:cTn id="47" dur="500"/>
                                        <p:tgtEl>
                                          <p:spTgt spid="521219">
                                            <p:txEl>
                                              <p:pRg st="8" end="8"/>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1219" grpId="0" build="p" bldLvl="2" autoUpdateAnimBg="0"/>
    </p:bldLst>
  </p:timing>
</p:sld>
</file>

<file path=ppt/slides/slide1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817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57C94C5F-0AD5-724D-A304-C68B5634528D}" type="slidenum">
              <a:rPr lang="en-US" smtClean="0">
                <a:latin typeface="Times New Roman" charset="0"/>
              </a:rPr>
              <a:pPr/>
              <a:t>162</a:t>
            </a:fld>
            <a:endParaRPr lang="en-US">
              <a:latin typeface="Times New Roman" charset="0"/>
            </a:endParaRPr>
          </a:p>
        </p:txBody>
      </p:sp>
      <p:sp>
        <p:nvSpPr>
          <p:cNvPr id="178179" name="Rectangle 2"/>
          <p:cNvSpPr>
            <a:spLocks noGrp="1" noChangeArrowheads="1"/>
          </p:cNvSpPr>
          <p:nvPr>
            <p:ph type="title"/>
          </p:nvPr>
        </p:nvSpPr>
        <p:spPr>
          <a:xfrm>
            <a:off x="685800" y="381000"/>
            <a:ext cx="7772400" cy="1143000"/>
          </a:xfrm>
        </p:spPr>
        <p:txBody>
          <a:bodyPr/>
          <a:lstStyle/>
          <a:p>
            <a:pPr eaLnBrk="1" hangingPunct="1"/>
            <a:r>
              <a:rPr lang="en-US"/>
              <a:t>Crypto Hash Function</a:t>
            </a:r>
          </a:p>
        </p:txBody>
      </p:sp>
      <p:sp>
        <p:nvSpPr>
          <p:cNvPr id="141315" name="Rectangle 3"/>
          <p:cNvSpPr>
            <a:spLocks noGrp="1" noChangeArrowheads="1"/>
          </p:cNvSpPr>
          <p:nvPr>
            <p:ph type="body" idx="1"/>
          </p:nvPr>
        </p:nvSpPr>
        <p:spPr>
          <a:xfrm>
            <a:off x="685800" y="1676400"/>
            <a:ext cx="7848600" cy="4343400"/>
          </a:xfrm>
        </p:spPr>
        <p:txBody>
          <a:bodyPr/>
          <a:lstStyle/>
          <a:p>
            <a:pPr eaLnBrk="1" hangingPunct="1">
              <a:lnSpc>
                <a:spcPct val="90000"/>
              </a:lnSpc>
              <a:spcAft>
                <a:spcPts val="600"/>
              </a:spcAft>
            </a:pPr>
            <a:r>
              <a:rPr lang="en-US" sz="2800" dirty="0"/>
              <a:t>Crypto hash function </a:t>
            </a:r>
            <a:r>
              <a:rPr lang="en-US" sz="2800" dirty="0" err="1">
                <a:latin typeface="Times-Roman" charset="0"/>
              </a:rPr>
              <a:t>h(x</a:t>
            </a:r>
            <a:r>
              <a:rPr lang="en-US" sz="2800" dirty="0">
                <a:latin typeface="Times-Roman" charset="0"/>
              </a:rPr>
              <a:t>)</a:t>
            </a:r>
            <a:r>
              <a:rPr lang="en-US" sz="2800" dirty="0"/>
              <a:t> must provide</a:t>
            </a:r>
          </a:p>
          <a:p>
            <a:pPr lvl="1" eaLnBrk="1" hangingPunct="1">
              <a:lnSpc>
                <a:spcPct val="90000"/>
              </a:lnSpc>
              <a:spcAft>
                <a:spcPts val="600"/>
              </a:spcAft>
            </a:pPr>
            <a:r>
              <a:rPr lang="en-US" sz="2400" b="1" dirty="0">
                <a:solidFill>
                  <a:schemeClr val="hlink"/>
                </a:solidFill>
              </a:rPr>
              <a:t>Compression</a:t>
            </a:r>
            <a:r>
              <a:rPr lang="en-US" sz="2400" dirty="0"/>
              <a:t> </a:t>
            </a:r>
            <a:r>
              <a:rPr lang="en-US" sz="2400" dirty="0" err="1">
                <a:sym typeface="Symbol" charset="2"/>
              </a:rPr>
              <a:t></a:t>
            </a:r>
            <a:r>
              <a:rPr lang="en-US" sz="2400" dirty="0"/>
              <a:t> output length is small</a:t>
            </a:r>
          </a:p>
          <a:p>
            <a:pPr lvl="1" eaLnBrk="1" hangingPunct="1">
              <a:lnSpc>
                <a:spcPct val="90000"/>
              </a:lnSpc>
              <a:spcAft>
                <a:spcPts val="600"/>
              </a:spcAft>
            </a:pPr>
            <a:r>
              <a:rPr lang="en-US" sz="2400" b="1" dirty="0">
                <a:solidFill>
                  <a:schemeClr val="hlink"/>
                </a:solidFill>
              </a:rPr>
              <a:t>Efficiency</a:t>
            </a:r>
            <a:r>
              <a:rPr lang="en-US" sz="2400" dirty="0"/>
              <a:t> </a:t>
            </a:r>
            <a:r>
              <a:rPr lang="en-US" sz="2400" dirty="0" err="1">
                <a:sym typeface="Symbol" charset="2"/>
              </a:rPr>
              <a:t></a:t>
            </a:r>
            <a:r>
              <a:rPr lang="en-US" sz="2400" dirty="0"/>
              <a:t> </a:t>
            </a:r>
            <a:r>
              <a:rPr lang="en-US" sz="2400" dirty="0" err="1">
                <a:latin typeface="Times-Roman" charset="0"/>
              </a:rPr>
              <a:t>h(x</a:t>
            </a:r>
            <a:r>
              <a:rPr lang="en-US" sz="2400" dirty="0">
                <a:latin typeface="Times-Roman" charset="0"/>
              </a:rPr>
              <a:t>)</a:t>
            </a:r>
            <a:r>
              <a:rPr lang="en-US" sz="2400" dirty="0"/>
              <a:t> easy to compute for any </a:t>
            </a:r>
            <a:r>
              <a:rPr lang="en-US" sz="2400" dirty="0" err="1">
                <a:latin typeface="Times-Roman" charset="0"/>
              </a:rPr>
              <a:t>x</a:t>
            </a:r>
            <a:endParaRPr lang="en-US" sz="2400" dirty="0"/>
          </a:p>
          <a:p>
            <a:pPr lvl="1" eaLnBrk="1" hangingPunct="1">
              <a:lnSpc>
                <a:spcPct val="90000"/>
              </a:lnSpc>
              <a:spcAft>
                <a:spcPts val="600"/>
              </a:spcAft>
            </a:pPr>
            <a:r>
              <a:rPr lang="en-US" sz="2400" b="1" dirty="0">
                <a:solidFill>
                  <a:schemeClr val="hlink"/>
                </a:solidFill>
              </a:rPr>
              <a:t>One-way</a:t>
            </a:r>
            <a:r>
              <a:rPr lang="en-US" sz="2400" dirty="0"/>
              <a:t> </a:t>
            </a:r>
            <a:r>
              <a:rPr lang="en-US" sz="2400" dirty="0" err="1">
                <a:sym typeface="Symbol" charset="2"/>
              </a:rPr>
              <a:t></a:t>
            </a:r>
            <a:r>
              <a:rPr lang="en-US" sz="2400" dirty="0"/>
              <a:t> given a value </a:t>
            </a:r>
            <a:r>
              <a:rPr lang="en-US" sz="2400" dirty="0" err="1">
                <a:latin typeface="Times-Roman" charset="0"/>
              </a:rPr>
              <a:t>y</a:t>
            </a:r>
            <a:r>
              <a:rPr lang="en-US" sz="2400" dirty="0"/>
              <a:t> it is infeasible to find an </a:t>
            </a:r>
            <a:r>
              <a:rPr lang="en-US" sz="2400" dirty="0" err="1">
                <a:latin typeface="Times-Roman" charset="0"/>
              </a:rPr>
              <a:t>x</a:t>
            </a:r>
            <a:r>
              <a:rPr lang="en-US" sz="2400" dirty="0"/>
              <a:t> such that </a:t>
            </a:r>
            <a:r>
              <a:rPr lang="en-US" sz="2400" dirty="0" err="1">
                <a:latin typeface="Times-Roman" charset="0"/>
              </a:rPr>
              <a:t>h(x</a:t>
            </a:r>
            <a:r>
              <a:rPr lang="en-US" sz="2400" dirty="0">
                <a:latin typeface="Times-Roman" charset="0"/>
              </a:rPr>
              <a:t>) = </a:t>
            </a:r>
            <a:r>
              <a:rPr lang="en-US" sz="2400" dirty="0" err="1">
                <a:latin typeface="Times-Roman" charset="0"/>
              </a:rPr>
              <a:t>y</a:t>
            </a:r>
            <a:endParaRPr lang="en-US" sz="2400" dirty="0"/>
          </a:p>
          <a:p>
            <a:pPr lvl="1" eaLnBrk="1" hangingPunct="1">
              <a:lnSpc>
                <a:spcPct val="90000"/>
              </a:lnSpc>
              <a:spcAft>
                <a:spcPts val="600"/>
              </a:spcAft>
            </a:pPr>
            <a:r>
              <a:rPr lang="en-US" sz="2400" b="1" dirty="0">
                <a:solidFill>
                  <a:schemeClr val="hlink"/>
                </a:solidFill>
              </a:rPr>
              <a:t>Weak collision resistance</a:t>
            </a:r>
            <a:r>
              <a:rPr lang="en-US" sz="2400" dirty="0"/>
              <a:t> </a:t>
            </a:r>
            <a:r>
              <a:rPr lang="en-US" sz="2400" dirty="0" err="1">
                <a:sym typeface="Symbol" charset="2"/>
              </a:rPr>
              <a:t></a:t>
            </a:r>
            <a:r>
              <a:rPr lang="en-US" sz="2400" dirty="0"/>
              <a:t> given </a:t>
            </a:r>
            <a:r>
              <a:rPr lang="en-US" sz="2400" dirty="0" err="1">
                <a:latin typeface="Times-Roman" charset="0"/>
              </a:rPr>
              <a:t>x</a:t>
            </a:r>
            <a:r>
              <a:rPr lang="en-US" sz="2400" dirty="0"/>
              <a:t> and </a:t>
            </a:r>
            <a:r>
              <a:rPr lang="en-US" sz="2400" dirty="0" err="1">
                <a:latin typeface="Times-Roman" charset="0"/>
              </a:rPr>
              <a:t>h(x</a:t>
            </a:r>
            <a:r>
              <a:rPr lang="en-US" sz="2400" dirty="0">
                <a:latin typeface="Times-Roman" charset="0"/>
              </a:rPr>
              <a:t>)</a:t>
            </a:r>
            <a:r>
              <a:rPr lang="en-US" sz="2400" dirty="0"/>
              <a:t>, infeasible to find </a:t>
            </a:r>
            <a:r>
              <a:rPr lang="en-US" sz="2400" dirty="0" err="1">
                <a:latin typeface="Times-Roman" charset="0"/>
              </a:rPr>
              <a:t>y</a:t>
            </a:r>
            <a:r>
              <a:rPr lang="en-US" sz="2400" dirty="0">
                <a:latin typeface="Times-Roman" charset="0"/>
              </a:rPr>
              <a:t> </a:t>
            </a:r>
            <a:r>
              <a:rPr lang="en-US" sz="2400" dirty="0" err="1">
                <a:latin typeface="Times-Roman" charset="0"/>
                <a:sym typeface="Symbol" charset="2"/>
              </a:rPr>
              <a:t></a:t>
            </a:r>
            <a:r>
              <a:rPr lang="en-US" sz="2400" dirty="0">
                <a:latin typeface="Times-Roman" charset="0"/>
              </a:rPr>
              <a:t> </a:t>
            </a:r>
            <a:r>
              <a:rPr lang="en-US" sz="2400" dirty="0" err="1">
                <a:latin typeface="Times-Roman" charset="0"/>
              </a:rPr>
              <a:t>x</a:t>
            </a:r>
            <a:r>
              <a:rPr lang="en-US" sz="2400" dirty="0"/>
              <a:t> such that </a:t>
            </a:r>
            <a:r>
              <a:rPr lang="en-US" sz="2400" dirty="0" err="1">
                <a:latin typeface="Times-Roman" charset="0"/>
              </a:rPr>
              <a:t>h(y</a:t>
            </a:r>
            <a:r>
              <a:rPr lang="en-US" sz="2400" dirty="0">
                <a:latin typeface="Times-Roman" charset="0"/>
              </a:rPr>
              <a:t>) = </a:t>
            </a:r>
            <a:r>
              <a:rPr lang="en-US" sz="2400" dirty="0" err="1">
                <a:latin typeface="Times-Roman" charset="0"/>
              </a:rPr>
              <a:t>h(x</a:t>
            </a:r>
            <a:r>
              <a:rPr lang="en-US" sz="2400" dirty="0">
                <a:latin typeface="Times-Roman" charset="0"/>
              </a:rPr>
              <a:t>)</a:t>
            </a:r>
            <a:endParaRPr lang="en-US" sz="2400" dirty="0"/>
          </a:p>
          <a:p>
            <a:pPr lvl="1" eaLnBrk="1" hangingPunct="1">
              <a:lnSpc>
                <a:spcPct val="90000"/>
              </a:lnSpc>
              <a:spcAft>
                <a:spcPts val="600"/>
              </a:spcAft>
            </a:pPr>
            <a:r>
              <a:rPr lang="en-US" sz="2400" b="1" dirty="0">
                <a:solidFill>
                  <a:schemeClr val="hlink"/>
                </a:solidFill>
              </a:rPr>
              <a:t>Strong collision resistance</a:t>
            </a:r>
            <a:r>
              <a:rPr lang="en-US" sz="2400" dirty="0"/>
              <a:t> </a:t>
            </a:r>
            <a:r>
              <a:rPr lang="en-US" sz="2400" dirty="0" err="1">
                <a:sym typeface="Symbol" charset="2"/>
              </a:rPr>
              <a:t></a:t>
            </a:r>
            <a:r>
              <a:rPr lang="en-US" sz="2400" dirty="0"/>
              <a:t> infeasible to find </a:t>
            </a:r>
            <a:r>
              <a:rPr lang="en-US" sz="2400" b="1" i="1" dirty="0"/>
              <a:t>any</a:t>
            </a:r>
            <a:r>
              <a:rPr lang="en-US" sz="2400" dirty="0"/>
              <a:t> </a:t>
            </a:r>
            <a:r>
              <a:rPr lang="en-US" sz="2400" dirty="0" err="1">
                <a:latin typeface="Times-Roman" charset="0"/>
              </a:rPr>
              <a:t>x</a:t>
            </a:r>
            <a:r>
              <a:rPr lang="en-US" sz="2400" dirty="0"/>
              <a:t> and </a:t>
            </a:r>
            <a:r>
              <a:rPr lang="en-US" sz="2400" dirty="0" err="1">
                <a:latin typeface="Times-Roman" charset="0"/>
              </a:rPr>
              <a:t>y</a:t>
            </a:r>
            <a:r>
              <a:rPr lang="en-US" sz="2400" dirty="0"/>
              <a:t>, with </a:t>
            </a:r>
            <a:r>
              <a:rPr lang="en-US" sz="2400" dirty="0" err="1">
                <a:latin typeface="Times-Roman" charset="0"/>
              </a:rPr>
              <a:t>x</a:t>
            </a:r>
            <a:r>
              <a:rPr lang="en-US" sz="2400" dirty="0">
                <a:latin typeface="Times-Roman" charset="0"/>
              </a:rPr>
              <a:t> </a:t>
            </a:r>
            <a:r>
              <a:rPr lang="en-US" sz="2400" dirty="0" err="1">
                <a:latin typeface="Times-Roman" charset="0"/>
                <a:sym typeface="Symbol" charset="2"/>
              </a:rPr>
              <a:t></a:t>
            </a:r>
            <a:r>
              <a:rPr lang="en-US" sz="2400" dirty="0">
                <a:latin typeface="Times-Roman" charset="0"/>
              </a:rPr>
              <a:t> </a:t>
            </a:r>
            <a:r>
              <a:rPr lang="en-US" sz="2400" dirty="0" err="1">
                <a:latin typeface="Times-Roman" charset="0"/>
              </a:rPr>
              <a:t>y</a:t>
            </a:r>
            <a:r>
              <a:rPr lang="en-US" sz="2400" dirty="0"/>
              <a:t> such that </a:t>
            </a:r>
            <a:r>
              <a:rPr lang="en-US" sz="2400" dirty="0" err="1">
                <a:latin typeface="Times-Roman" charset="0"/>
              </a:rPr>
              <a:t>h(x</a:t>
            </a:r>
            <a:r>
              <a:rPr lang="en-US" sz="2400" dirty="0">
                <a:latin typeface="Times-Roman" charset="0"/>
              </a:rPr>
              <a:t>) = </a:t>
            </a:r>
            <a:r>
              <a:rPr lang="en-US" sz="2400" dirty="0" err="1">
                <a:latin typeface="Times-Roman" charset="0"/>
              </a:rPr>
              <a:t>h(y</a:t>
            </a:r>
            <a:r>
              <a:rPr lang="en-US" sz="2400" dirty="0">
                <a:latin typeface="Times-Roman" charset="0"/>
              </a:rPr>
              <a:t>)</a:t>
            </a:r>
          </a:p>
          <a:p>
            <a:pPr eaLnBrk="1" hangingPunct="1">
              <a:lnSpc>
                <a:spcPct val="90000"/>
              </a:lnSpc>
              <a:spcAft>
                <a:spcPts val="600"/>
              </a:spcAft>
            </a:pPr>
            <a:r>
              <a:rPr lang="en-US" sz="2800" dirty="0"/>
              <a:t>Lots of collisions exist, but hard to find </a:t>
            </a:r>
            <a:r>
              <a:rPr lang="en-US" sz="2800" b="1" i="1" dirty="0">
                <a:solidFill>
                  <a:srgbClr val="FF0000"/>
                </a:solidFill>
              </a:rPr>
              <a:t>any</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41315">
                                            <p:txEl>
                                              <p:pRg st="0" end="0"/>
                                            </p:txEl>
                                          </p:spTgt>
                                        </p:tgtEl>
                                        <p:attrNameLst>
                                          <p:attrName>style.visibility</p:attrName>
                                        </p:attrNameLst>
                                      </p:cBhvr>
                                      <p:to>
                                        <p:strVal val="visible"/>
                                      </p:to>
                                    </p:set>
                                    <p:animEffect transition="in" filter="box(out)">
                                      <p:cBhvr>
                                        <p:cTn id="7" dur="500"/>
                                        <p:tgtEl>
                                          <p:spTgt spid="14131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par>
                                <p:cTn id="8" presetID="4" presetClass="entr" presetSubtype="32" fill="hold" grpId="0" nodeType="withEffect">
                                  <p:stCondLst>
                                    <p:cond delay="0"/>
                                  </p:stCondLst>
                                  <p:childTnLst>
                                    <p:set>
                                      <p:cBhvr>
                                        <p:cTn id="9" dur="1" fill="hold">
                                          <p:stCondLst>
                                            <p:cond delay="0"/>
                                          </p:stCondLst>
                                        </p:cTn>
                                        <p:tgtEl>
                                          <p:spTgt spid="141315">
                                            <p:txEl>
                                              <p:pRg st="1" end="1"/>
                                            </p:txEl>
                                          </p:spTgt>
                                        </p:tgtEl>
                                        <p:attrNameLst>
                                          <p:attrName>style.visibility</p:attrName>
                                        </p:attrNameLst>
                                      </p:cBhvr>
                                      <p:to>
                                        <p:strVal val="visible"/>
                                      </p:to>
                                    </p:set>
                                    <p:animEffect transition="in" filter="box(out)">
                                      <p:cBhvr>
                                        <p:cTn id="10" dur="500"/>
                                        <p:tgtEl>
                                          <p:spTgt spid="141315">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2" name="Camera"/>
                                        </p:tgtEl>
                                      </p:cMediaNode>
                                    </p:audio>
                                  </p:subTnLst>
                                </p:cTn>
                              </p:par>
                              <p:par>
                                <p:cTn id="11" presetID="4" presetClass="entr" presetSubtype="32" fill="hold" grpId="0" nodeType="withEffect">
                                  <p:stCondLst>
                                    <p:cond delay="0"/>
                                  </p:stCondLst>
                                  <p:childTnLst>
                                    <p:set>
                                      <p:cBhvr>
                                        <p:cTn id="12" dur="1" fill="hold">
                                          <p:stCondLst>
                                            <p:cond delay="0"/>
                                          </p:stCondLst>
                                        </p:cTn>
                                        <p:tgtEl>
                                          <p:spTgt spid="141315">
                                            <p:txEl>
                                              <p:pRg st="2" end="2"/>
                                            </p:txEl>
                                          </p:spTgt>
                                        </p:tgtEl>
                                        <p:attrNameLst>
                                          <p:attrName>style.visibility</p:attrName>
                                        </p:attrNameLst>
                                      </p:cBhvr>
                                      <p:to>
                                        <p:strVal val="visible"/>
                                      </p:to>
                                    </p:set>
                                    <p:animEffect transition="in" filter="box(out)">
                                      <p:cBhvr>
                                        <p:cTn id="13" dur="500"/>
                                        <p:tgtEl>
                                          <p:spTgt spid="141315">
                                            <p:txEl>
                                              <p:pRg st="2" end="2"/>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
                                        </p:tgtEl>
                                      </p:cMediaNode>
                                    </p:audio>
                                  </p:subTnLst>
                                </p:cTn>
                              </p:par>
                              <p:par>
                                <p:cTn id="14" presetID="4" presetClass="entr" presetSubtype="32" fill="hold" grpId="0" nodeType="withEffect">
                                  <p:stCondLst>
                                    <p:cond delay="0"/>
                                  </p:stCondLst>
                                  <p:childTnLst>
                                    <p:set>
                                      <p:cBhvr>
                                        <p:cTn id="15" dur="1" fill="hold">
                                          <p:stCondLst>
                                            <p:cond delay="0"/>
                                          </p:stCondLst>
                                        </p:cTn>
                                        <p:tgtEl>
                                          <p:spTgt spid="141315">
                                            <p:txEl>
                                              <p:pRg st="3" end="3"/>
                                            </p:txEl>
                                          </p:spTgt>
                                        </p:tgtEl>
                                        <p:attrNameLst>
                                          <p:attrName>style.visibility</p:attrName>
                                        </p:attrNameLst>
                                      </p:cBhvr>
                                      <p:to>
                                        <p:strVal val="visible"/>
                                      </p:to>
                                    </p:set>
                                    <p:animEffect transition="in" filter="box(out)">
                                      <p:cBhvr>
                                        <p:cTn id="16" dur="500"/>
                                        <p:tgtEl>
                                          <p:spTgt spid="141315">
                                            <p:txEl>
                                              <p:pRg st="3" end="3"/>
                                            </p:txEl>
                                          </p:spTgt>
                                        </p:tgtEl>
                                      </p:cBhvr>
                                    </p:animEffect>
                                  </p:childTnLst>
                                  <p:subTnLst>
                                    <p:audio>
                                      <p:cMediaNode>
                                        <p:cTn display="0" masterRel="sameClick">
                                          <p:stCondLst>
                                            <p:cond evt="begin" delay="0">
                                              <p:tn val="14"/>
                                            </p:cond>
                                          </p:stCondLst>
                                          <p:endCondLst>
                                            <p:cond evt="onStopAudio" delay="0">
                                              <p:tgtEl>
                                                <p:sldTgt/>
                                              </p:tgtEl>
                                            </p:cond>
                                          </p:endCondLst>
                                        </p:cTn>
                                        <p:tgtEl>
                                          <p:sndTgt r:embed="rId2" name="Camera"/>
                                        </p:tgtEl>
                                      </p:cMediaNode>
                                    </p:audio>
                                  </p:subTnLst>
                                </p:cTn>
                              </p:par>
                              <p:par>
                                <p:cTn id="17" presetID="4" presetClass="entr" presetSubtype="32" fill="hold" grpId="0" nodeType="withEffect">
                                  <p:stCondLst>
                                    <p:cond delay="0"/>
                                  </p:stCondLst>
                                  <p:childTnLst>
                                    <p:set>
                                      <p:cBhvr>
                                        <p:cTn id="18" dur="1" fill="hold">
                                          <p:stCondLst>
                                            <p:cond delay="0"/>
                                          </p:stCondLst>
                                        </p:cTn>
                                        <p:tgtEl>
                                          <p:spTgt spid="141315">
                                            <p:txEl>
                                              <p:pRg st="4" end="4"/>
                                            </p:txEl>
                                          </p:spTgt>
                                        </p:tgtEl>
                                        <p:attrNameLst>
                                          <p:attrName>style.visibility</p:attrName>
                                        </p:attrNameLst>
                                      </p:cBhvr>
                                      <p:to>
                                        <p:strVal val="visible"/>
                                      </p:to>
                                    </p:set>
                                    <p:animEffect transition="in" filter="box(out)">
                                      <p:cBhvr>
                                        <p:cTn id="19" dur="500"/>
                                        <p:tgtEl>
                                          <p:spTgt spid="141315">
                                            <p:txEl>
                                              <p:pRg st="4" end="4"/>
                                            </p:txEl>
                                          </p:spTgt>
                                        </p:tgtEl>
                                      </p:cBhvr>
                                    </p:animEffect>
                                  </p:childTnLst>
                                  <p:subTnLst>
                                    <p:audio>
                                      <p:cMediaNode>
                                        <p:cTn display="0" masterRel="sameClick">
                                          <p:stCondLst>
                                            <p:cond evt="begin" delay="0">
                                              <p:tn val="17"/>
                                            </p:cond>
                                          </p:stCondLst>
                                          <p:endCondLst>
                                            <p:cond evt="onStopAudio" delay="0">
                                              <p:tgtEl>
                                                <p:sldTgt/>
                                              </p:tgtEl>
                                            </p:cond>
                                          </p:endCondLst>
                                        </p:cTn>
                                        <p:tgtEl>
                                          <p:sndTgt r:embed="rId2" name="Camera"/>
                                        </p:tgtEl>
                                      </p:cMediaNode>
                                    </p:audio>
                                  </p:subTnLst>
                                </p:cTn>
                              </p:par>
                              <p:par>
                                <p:cTn id="20" presetID="4" presetClass="entr" presetSubtype="32" fill="hold" grpId="0" nodeType="withEffect">
                                  <p:stCondLst>
                                    <p:cond delay="0"/>
                                  </p:stCondLst>
                                  <p:childTnLst>
                                    <p:set>
                                      <p:cBhvr>
                                        <p:cTn id="21" dur="1" fill="hold">
                                          <p:stCondLst>
                                            <p:cond delay="0"/>
                                          </p:stCondLst>
                                        </p:cTn>
                                        <p:tgtEl>
                                          <p:spTgt spid="141315">
                                            <p:txEl>
                                              <p:pRg st="5" end="5"/>
                                            </p:txEl>
                                          </p:spTgt>
                                        </p:tgtEl>
                                        <p:attrNameLst>
                                          <p:attrName>style.visibility</p:attrName>
                                        </p:attrNameLst>
                                      </p:cBhvr>
                                      <p:to>
                                        <p:strVal val="visible"/>
                                      </p:to>
                                    </p:set>
                                    <p:animEffect transition="in" filter="box(out)">
                                      <p:cBhvr>
                                        <p:cTn id="22" dur="500"/>
                                        <p:tgtEl>
                                          <p:spTgt spid="141315">
                                            <p:txEl>
                                              <p:pRg st="5" end="5"/>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41315">
                                            <p:txEl>
                                              <p:pRg st="6" end="6"/>
                                            </p:txEl>
                                          </p:spTgt>
                                        </p:tgtEl>
                                        <p:attrNameLst>
                                          <p:attrName>style.visibility</p:attrName>
                                        </p:attrNameLst>
                                      </p:cBhvr>
                                      <p:to>
                                        <p:strVal val="visible"/>
                                      </p:to>
                                    </p:set>
                                    <p:animEffect transition="in" filter="box(out)">
                                      <p:cBhvr>
                                        <p:cTn id="27" dur="500"/>
                                        <p:tgtEl>
                                          <p:spTgt spid="141315">
                                            <p:txEl>
                                              <p:pRg st="6" end="6"/>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autoUpdateAnimBg="0"/>
    </p:bldLst>
  </p:timing>
</p:sld>
</file>

<file path=ppt/slides/slide1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920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ABC5EC9A-4DEB-714A-9DAE-3DA20A43CFA1}" type="slidenum">
              <a:rPr lang="en-US" smtClean="0">
                <a:latin typeface="Times New Roman" charset="0"/>
              </a:rPr>
              <a:pPr/>
              <a:t>163</a:t>
            </a:fld>
            <a:endParaRPr lang="en-US">
              <a:latin typeface="Times New Roman" charset="0"/>
            </a:endParaRPr>
          </a:p>
        </p:txBody>
      </p:sp>
      <p:sp>
        <p:nvSpPr>
          <p:cNvPr id="179203" name="Rectangle 2"/>
          <p:cNvSpPr>
            <a:spLocks noGrp="1" noChangeArrowheads="1"/>
          </p:cNvSpPr>
          <p:nvPr>
            <p:ph type="title"/>
          </p:nvPr>
        </p:nvSpPr>
        <p:spPr/>
        <p:txBody>
          <a:bodyPr/>
          <a:lstStyle/>
          <a:p>
            <a:pPr eaLnBrk="1" hangingPunct="1"/>
            <a:r>
              <a:rPr lang="en-US"/>
              <a:t>Pre-Birthday Problem</a:t>
            </a:r>
          </a:p>
        </p:txBody>
      </p:sp>
      <p:sp>
        <p:nvSpPr>
          <p:cNvPr id="146435" name="Rectangle 3"/>
          <p:cNvSpPr>
            <a:spLocks noGrp="1" noChangeArrowheads="1"/>
          </p:cNvSpPr>
          <p:nvPr>
            <p:ph type="body" idx="1"/>
          </p:nvPr>
        </p:nvSpPr>
        <p:spPr/>
        <p:txBody>
          <a:bodyPr/>
          <a:lstStyle/>
          <a:p>
            <a:pPr eaLnBrk="1" hangingPunct="1">
              <a:spcAft>
                <a:spcPts val="600"/>
              </a:spcAft>
            </a:pPr>
            <a:r>
              <a:rPr lang="en-US" dirty="0"/>
              <a:t>Suppose </a:t>
            </a:r>
            <a:r>
              <a:rPr lang="en-US" dirty="0">
                <a:latin typeface="Times-Roman" charset="0"/>
              </a:rPr>
              <a:t>N</a:t>
            </a:r>
            <a:r>
              <a:rPr lang="en-US" dirty="0"/>
              <a:t> people in a room</a:t>
            </a:r>
          </a:p>
          <a:p>
            <a:pPr eaLnBrk="1" hangingPunct="1">
              <a:spcAft>
                <a:spcPts val="600"/>
              </a:spcAft>
            </a:pPr>
            <a:r>
              <a:rPr lang="en-US" dirty="0"/>
              <a:t>How large must </a:t>
            </a:r>
            <a:r>
              <a:rPr lang="en-US" dirty="0">
                <a:latin typeface="Times-Roman" charset="0"/>
              </a:rPr>
              <a:t>N</a:t>
            </a:r>
            <a:r>
              <a:rPr lang="en-US" dirty="0"/>
              <a:t> be before the probability someone has same birthday as me is </a:t>
            </a:r>
            <a:r>
              <a:rPr lang="en-US" dirty="0" err="1">
                <a:sym typeface="Symbol" charset="2"/>
              </a:rPr>
              <a:t></a:t>
            </a:r>
            <a:r>
              <a:rPr lang="en-US" dirty="0"/>
              <a:t> </a:t>
            </a:r>
            <a:r>
              <a:rPr lang="en-US" dirty="0">
                <a:latin typeface="Times-Roman" charset="0"/>
              </a:rPr>
              <a:t>1/2</a:t>
            </a:r>
            <a:r>
              <a:rPr lang="en-US" dirty="0"/>
              <a:t> ?</a:t>
            </a:r>
          </a:p>
          <a:p>
            <a:pPr lvl="1" eaLnBrk="1" hangingPunct="1">
              <a:spcAft>
                <a:spcPts val="600"/>
              </a:spcAft>
            </a:pPr>
            <a:r>
              <a:rPr lang="en-US" dirty="0"/>
              <a:t>Solve: </a:t>
            </a:r>
            <a:r>
              <a:rPr lang="en-US" dirty="0">
                <a:latin typeface="Times-Roman" charset="0"/>
              </a:rPr>
              <a:t>1/2 = 1 </a:t>
            </a:r>
            <a:r>
              <a:rPr lang="en-US" dirty="0" err="1">
                <a:latin typeface="Times-Roman" charset="0"/>
                <a:sym typeface="Symbol" charset="2"/>
              </a:rPr>
              <a:t></a:t>
            </a:r>
            <a:r>
              <a:rPr lang="en-US" dirty="0">
                <a:latin typeface="Times-Roman" charset="0"/>
              </a:rPr>
              <a:t> (364/365)</a:t>
            </a:r>
            <a:r>
              <a:rPr lang="en-US" baseline="30000" dirty="0">
                <a:latin typeface="Times-Roman" charset="0"/>
              </a:rPr>
              <a:t>N</a:t>
            </a:r>
            <a:r>
              <a:rPr lang="en-US" dirty="0"/>
              <a:t> for </a:t>
            </a:r>
            <a:r>
              <a:rPr lang="en-US" dirty="0">
                <a:latin typeface="Times-Roman" charset="0"/>
              </a:rPr>
              <a:t>N</a:t>
            </a:r>
            <a:endParaRPr lang="en-US" dirty="0"/>
          </a:p>
          <a:p>
            <a:pPr lvl="1" eaLnBrk="1" hangingPunct="1">
              <a:spcAft>
                <a:spcPts val="600"/>
              </a:spcAft>
            </a:pPr>
            <a:r>
              <a:rPr lang="en-US" dirty="0"/>
              <a:t>We find </a:t>
            </a:r>
            <a:r>
              <a:rPr lang="en-US" dirty="0">
                <a:latin typeface="Times-Roman" charset="0"/>
              </a:rPr>
              <a:t>N = 253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6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64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64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64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build="p" bldLvl="2" autoUpdateAnimBg="0"/>
    </p:bldLst>
  </p:timing>
</p:sld>
</file>

<file path=ppt/slides/slide1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022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2669B9CF-7685-CF43-BDE5-BA68876B4A4D}" type="slidenum">
              <a:rPr lang="en-US" smtClean="0">
                <a:latin typeface="Times New Roman" charset="0"/>
              </a:rPr>
              <a:pPr/>
              <a:t>164</a:t>
            </a:fld>
            <a:endParaRPr lang="en-US">
              <a:latin typeface="Times New Roman" charset="0"/>
            </a:endParaRPr>
          </a:p>
        </p:txBody>
      </p:sp>
      <p:sp>
        <p:nvSpPr>
          <p:cNvPr id="180227" name="Rectangle 2"/>
          <p:cNvSpPr>
            <a:spLocks noGrp="1" noChangeArrowheads="1"/>
          </p:cNvSpPr>
          <p:nvPr>
            <p:ph type="title"/>
          </p:nvPr>
        </p:nvSpPr>
        <p:spPr/>
        <p:txBody>
          <a:bodyPr/>
          <a:lstStyle/>
          <a:p>
            <a:pPr eaLnBrk="1" hangingPunct="1"/>
            <a:r>
              <a:rPr lang="en-US"/>
              <a:t>Birthday Problem</a:t>
            </a:r>
          </a:p>
        </p:txBody>
      </p:sp>
      <p:sp>
        <p:nvSpPr>
          <p:cNvPr id="147459" name="Rectangle 3"/>
          <p:cNvSpPr>
            <a:spLocks noGrp="1" noChangeArrowheads="1"/>
          </p:cNvSpPr>
          <p:nvPr>
            <p:ph type="body" idx="1"/>
          </p:nvPr>
        </p:nvSpPr>
        <p:spPr>
          <a:xfrm>
            <a:off x="685800" y="1828800"/>
            <a:ext cx="7924800" cy="4191000"/>
          </a:xfrm>
        </p:spPr>
        <p:txBody>
          <a:bodyPr/>
          <a:lstStyle/>
          <a:p>
            <a:pPr eaLnBrk="1" hangingPunct="1">
              <a:lnSpc>
                <a:spcPct val="90000"/>
              </a:lnSpc>
              <a:spcAft>
                <a:spcPts val="600"/>
              </a:spcAft>
            </a:pPr>
            <a:r>
              <a:rPr lang="en-US" sz="2800" dirty="0"/>
              <a:t>How many people must be in a room before probability is </a:t>
            </a:r>
            <a:r>
              <a:rPr lang="en-US" sz="2800" dirty="0" err="1">
                <a:sym typeface="Symbol" charset="2"/>
              </a:rPr>
              <a:t></a:t>
            </a:r>
            <a:r>
              <a:rPr lang="en-US" sz="2800" dirty="0"/>
              <a:t> </a:t>
            </a:r>
            <a:r>
              <a:rPr lang="en-US" sz="2800" dirty="0">
                <a:latin typeface="Lucida Grande"/>
                <a:cs typeface="Lucida Grande"/>
              </a:rPr>
              <a:t>1/2</a:t>
            </a:r>
            <a:r>
              <a:rPr lang="en-US" sz="2800" dirty="0"/>
              <a:t> that any two (or more) have same birthday?</a:t>
            </a:r>
          </a:p>
          <a:p>
            <a:pPr lvl="1" eaLnBrk="1" hangingPunct="1">
              <a:lnSpc>
                <a:spcPct val="90000"/>
              </a:lnSpc>
              <a:spcAft>
                <a:spcPts val="600"/>
              </a:spcAft>
            </a:pPr>
            <a:r>
              <a:rPr lang="en-US" sz="2400" dirty="0">
                <a:latin typeface="Times-Roman" charset="0"/>
              </a:rPr>
              <a:t>1 </a:t>
            </a:r>
            <a:r>
              <a:rPr lang="en-US" sz="2400" dirty="0" err="1">
                <a:latin typeface="Times-Roman" charset="0"/>
                <a:sym typeface="Symbol" charset="2"/>
              </a:rPr>
              <a:t></a:t>
            </a:r>
            <a:r>
              <a:rPr lang="en-US" sz="2400" dirty="0">
                <a:latin typeface="Times-Roman" charset="0"/>
              </a:rPr>
              <a:t> 365/365 </a:t>
            </a:r>
            <a:r>
              <a:rPr lang="en-US" sz="2400" dirty="0" err="1">
                <a:latin typeface="Times-Roman" charset="0"/>
                <a:sym typeface="Symbol" charset="2"/>
              </a:rPr>
              <a:t></a:t>
            </a:r>
            <a:r>
              <a:rPr lang="en-US" sz="2400" dirty="0">
                <a:latin typeface="Times-Roman" charset="0"/>
                <a:sym typeface="Symbol" charset="2"/>
              </a:rPr>
              <a:t> </a:t>
            </a:r>
            <a:r>
              <a:rPr lang="en-US" sz="2400" dirty="0">
                <a:latin typeface="Times-Roman" charset="0"/>
              </a:rPr>
              <a:t>364/365 </a:t>
            </a:r>
            <a:r>
              <a:rPr lang="en-US" sz="2400" dirty="0" err="1">
                <a:latin typeface="Times-Roman" charset="0"/>
                <a:sym typeface="Symbol" charset="2"/>
              </a:rPr>
              <a:t></a:t>
            </a:r>
            <a:r>
              <a:rPr lang="en-US" sz="2400" dirty="0">
                <a:latin typeface="Times-Roman" charset="0"/>
                <a:sym typeface="Symbol" charset="2"/>
              </a:rPr>
              <a:t> </a:t>
            </a:r>
            <a:r>
              <a:rPr lang="en-US" sz="2400" dirty="0" err="1">
                <a:latin typeface="Times-Roman" charset="0"/>
                <a:sym typeface="Symbol" charset="2"/>
              </a:rPr>
              <a:t></a:t>
            </a:r>
            <a:r>
              <a:rPr lang="en-US" sz="2400" dirty="0">
                <a:latin typeface="Times-Roman" charset="0"/>
                <a:sym typeface="Symbol" charset="2"/>
              </a:rPr>
              <a:t> </a:t>
            </a:r>
            <a:r>
              <a:rPr lang="en-US" sz="2400" dirty="0">
                <a:latin typeface="Times-Roman" charset="0"/>
              </a:rPr>
              <a:t>(365</a:t>
            </a:r>
            <a:r>
              <a:rPr lang="en-US" sz="2400" dirty="0">
                <a:latin typeface="Times-Roman" charset="0"/>
                <a:sym typeface="Symbol" charset="2"/>
              </a:rPr>
              <a:t></a:t>
            </a:r>
            <a:r>
              <a:rPr lang="en-US" sz="2400" dirty="0">
                <a:latin typeface="Times-Roman" charset="0"/>
              </a:rPr>
              <a:t>N+1)/365</a:t>
            </a:r>
            <a:endParaRPr lang="en-US" sz="2000" dirty="0">
              <a:latin typeface="Times-Roman" charset="0"/>
            </a:endParaRPr>
          </a:p>
          <a:p>
            <a:pPr lvl="1" eaLnBrk="1" hangingPunct="1">
              <a:lnSpc>
                <a:spcPct val="90000"/>
              </a:lnSpc>
              <a:spcAft>
                <a:spcPts val="600"/>
              </a:spcAft>
            </a:pPr>
            <a:r>
              <a:rPr lang="en-US" sz="2400" dirty="0"/>
              <a:t>Set equal to </a:t>
            </a:r>
            <a:r>
              <a:rPr lang="en-US" sz="2400" dirty="0">
                <a:latin typeface="Lucida Grande"/>
                <a:cs typeface="Lucida Grande"/>
              </a:rPr>
              <a:t>1/2</a:t>
            </a:r>
            <a:r>
              <a:rPr lang="en-US" sz="2400" dirty="0"/>
              <a:t> and solve: </a:t>
            </a:r>
            <a:r>
              <a:rPr lang="en-US" sz="2400" b="1" dirty="0">
                <a:solidFill>
                  <a:srgbClr val="FF0000"/>
                </a:solidFill>
                <a:latin typeface="Times-Roman" charset="0"/>
              </a:rPr>
              <a:t>N = 23</a:t>
            </a:r>
            <a:endParaRPr lang="en-US" sz="2400" dirty="0"/>
          </a:p>
          <a:p>
            <a:pPr eaLnBrk="1" hangingPunct="1">
              <a:lnSpc>
                <a:spcPct val="90000"/>
              </a:lnSpc>
              <a:spcAft>
                <a:spcPts val="600"/>
              </a:spcAft>
            </a:pPr>
            <a:r>
              <a:rPr lang="en-US" sz="2800" dirty="0"/>
              <a:t>Surprising? A paradox? </a:t>
            </a:r>
          </a:p>
          <a:p>
            <a:pPr eaLnBrk="1" hangingPunct="1">
              <a:lnSpc>
                <a:spcPct val="90000"/>
              </a:lnSpc>
              <a:spcAft>
                <a:spcPts val="600"/>
              </a:spcAft>
            </a:pPr>
            <a:r>
              <a:rPr lang="en-US" sz="2800" dirty="0"/>
              <a:t>Maybe not: “Should be” about </a:t>
            </a:r>
            <a:r>
              <a:rPr lang="en-US" sz="2800" dirty="0">
                <a:latin typeface="Lucida Grande"/>
                <a:cs typeface="Lucida Grande"/>
              </a:rPr>
              <a:t>sqrt(365) </a:t>
            </a:r>
            <a:r>
              <a:rPr lang="en-US" sz="2800" dirty="0"/>
              <a:t>since we compare all </a:t>
            </a:r>
            <a:r>
              <a:rPr lang="en-US" sz="2800" b="1" dirty="0">
                <a:solidFill>
                  <a:schemeClr val="hlink"/>
                </a:solidFill>
              </a:rPr>
              <a:t>pairs</a:t>
            </a:r>
            <a:r>
              <a:rPr lang="en-US" sz="2800" dirty="0"/>
              <a:t> </a:t>
            </a:r>
            <a:r>
              <a:rPr lang="en-US" sz="2800" dirty="0" err="1">
                <a:latin typeface="Lucida Grande"/>
                <a:cs typeface="Lucida Grande"/>
              </a:rPr>
              <a:t>x</a:t>
            </a:r>
            <a:r>
              <a:rPr lang="en-US" sz="2800" dirty="0"/>
              <a:t> and </a:t>
            </a:r>
            <a:r>
              <a:rPr lang="en-US" sz="2800" dirty="0" err="1">
                <a:latin typeface="Lucida Grande"/>
                <a:cs typeface="Lucida Grande"/>
              </a:rPr>
              <a:t>y</a:t>
            </a:r>
            <a:endParaRPr lang="en-US" sz="2800" dirty="0">
              <a:cs typeface="Lucida Grande"/>
            </a:endParaRPr>
          </a:p>
          <a:p>
            <a:pPr lvl="1" eaLnBrk="1" hangingPunct="1">
              <a:lnSpc>
                <a:spcPct val="90000"/>
              </a:lnSpc>
              <a:spcAft>
                <a:spcPts val="600"/>
              </a:spcAft>
            </a:pPr>
            <a:r>
              <a:rPr lang="en-US" sz="2400" dirty="0">
                <a:cs typeface="Lucida Grande"/>
              </a:rPr>
              <a:t>And there are 365 possible birthdays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 calcmode="lin" valueType="num">
                                      <p:cBhvr additive="base">
                                        <p:cTn id="7" dur="500" fill="hold"/>
                                        <p:tgtEl>
                                          <p:spTgt spid="1474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745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7459">
                                            <p:txEl>
                                              <p:pRg st="1" end="1"/>
                                            </p:txEl>
                                          </p:spTgt>
                                        </p:tgtEl>
                                        <p:attrNameLst>
                                          <p:attrName>style.visibility</p:attrName>
                                        </p:attrNameLst>
                                      </p:cBhvr>
                                      <p:to>
                                        <p:strVal val="visible"/>
                                      </p:to>
                                    </p:set>
                                    <p:anim calcmode="lin" valueType="num">
                                      <p:cBhvr additive="base">
                                        <p:cTn id="13" dur="500" fill="hold"/>
                                        <p:tgtEl>
                                          <p:spTgt spid="1474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745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7459">
                                            <p:txEl>
                                              <p:pRg st="2" end="2"/>
                                            </p:txEl>
                                          </p:spTgt>
                                        </p:tgtEl>
                                        <p:attrNameLst>
                                          <p:attrName>style.visibility</p:attrName>
                                        </p:attrNameLst>
                                      </p:cBhvr>
                                      <p:to>
                                        <p:strVal val="visible"/>
                                      </p:to>
                                    </p:set>
                                    <p:anim calcmode="lin" valueType="num">
                                      <p:cBhvr additive="base">
                                        <p:cTn id="19" dur="500" fill="hold"/>
                                        <p:tgtEl>
                                          <p:spTgt spid="14745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745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47459">
                                            <p:txEl>
                                              <p:pRg st="3" end="3"/>
                                            </p:txEl>
                                          </p:spTgt>
                                        </p:tgtEl>
                                        <p:attrNameLst>
                                          <p:attrName>style.visibility</p:attrName>
                                        </p:attrNameLst>
                                      </p:cBhvr>
                                      <p:to>
                                        <p:strVal val="visible"/>
                                      </p:to>
                                    </p:set>
                                    <p:anim calcmode="lin" valueType="num">
                                      <p:cBhvr additive="base">
                                        <p:cTn id="25" dur="500" fill="hold"/>
                                        <p:tgtEl>
                                          <p:spTgt spid="14745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47459">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47459">
                                            <p:txEl>
                                              <p:pRg st="4" end="4"/>
                                            </p:txEl>
                                          </p:spTgt>
                                        </p:tgtEl>
                                        <p:attrNameLst>
                                          <p:attrName>style.visibility</p:attrName>
                                        </p:attrNameLst>
                                      </p:cBhvr>
                                      <p:to>
                                        <p:strVal val="visible"/>
                                      </p:to>
                                    </p:set>
                                    <p:anim calcmode="lin" valueType="num">
                                      <p:cBhvr additive="base">
                                        <p:cTn id="31" dur="500" fill="hold"/>
                                        <p:tgtEl>
                                          <p:spTgt spid="14745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47459">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47459">
                                            <p:txEl>
                                              <p:pRg st="5" end="5"/>
                                            </p:txEl>
                                          </p:spTgt>
                                        </p:tgtEl>
                                        <p:attrNameLst>
                                          <p:attrName>style.visibility</p:attrName>
                                        </p:attrNameLst>
                                      </p:cBhvr>
                                      <p:to>
                                        <p:strVal val="visible"/>
                                      </p:to>
                                    </p:set>
                                    <p:anim calcmode="lin" valueType="num">
                                      <p:cBhvr additive="base">
                                        <p:cTn id="37" dur="500" fill="hold"/>
                                        <p:tgtEl>
                                          <p:spTgt spid="14745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47459">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p" bldLvl="2" autoUpdateAnimBg="0"/>
    </p:bldLst>
  </p:timing>
</p:sld>
</file>

<file path=ppt/slides/slide1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125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3ABA4882-5117-BE46-BF9B-F1447D7E6F0D}" type="slidenum">
              <a:rPr lang="en-US" smtClean="0">
                <a:latin typeface="Times New Roman" charset="0"/>
              </a:rPr>
              <a:pPr/>
              <a:t>165</a:t>
            </a:fld>
            <a:endParaRPr lang="en-US">
              <a:latin typeface="Times New Roman" charset="0"/>
            </a:endParaRPr>
          </a:p>
        </p:txBody>
      </p:sp>
      <p:sp>
        <p:nvSpPr>
          <p:cNvPr id="181251" name="Rectangle 2"/>
          <p:cNvSpPr>
            <a:spLocks noGrp="1" noChangeArrowheads="1"/>
          </p:cNvSpPr>
          <p:nvPr>
            <p:ph type="title"/>
          </p:nvPr>
        </p:nvSpPr>
        <p:spPr/>
        <p:txBody>
          <a:bodyPr/>
          <a:lstStyle/>
          <a:p>
            <a:pPr eaLnBrk="1" hangingPunct="1"/>
            <a:r>
              <a:rPr lang="en-US"/>
              <a:t>Of Hashes and Birthdays</a:t>
            </a:r>
          </a:p>
        </p:txBody>
      </p:sp>
      <p:sp>
        <p:nvSpPr>
          <p:cNvPr id="148483" name="Rectangle 3"/>
          <p:cNvSpPr>
            <a:spLocks noGrp="1" noChangeArrowheads="1"/>
          </p:cNvSpPr>
          <p:nvPr>
            <p:ph type="body" idx="1"/>
          </p:nvPr>
        </p:nvSpPr>
        <p:spPr/>
        <p:txBody>
          <a:bodyPr/>
          <a:lstStyle/>
          <a:p>
            <a:pPr eaLnBrk="1" hangingPunct="1">
              <a:lnSpc>
                <a:spcPct val="90000"/>
              </a:lnSpc>
              <a:spcAft>
                <a:spcPts val="600"/>
              </a:spcAft>
            </a:pPr>
            <a:r>
              <a:rPr lang="en-US" sz="2800" dirty="0"/>
              <a:t>If </a:t>
            </a:r>
            <a:r>
              <a:rPr lang="en-US" sz="2800" dirty="0" err="1">
                <a:latin typeface="Times-Roman" charset="0"/>
              </a:rPr>
              <a:t>h(x</a:t>
            </a:r>
            <a:r>
              <a:rPr lang="en-US" sz="2800" dirty="0">
                <a:latin typeface="Times-Roman" charset="0"/>
              </a:rPr>
              <a:t>)</a:t>
            </a:r>
            <a:r>
              <a:rPr lang="en-US" sz="2800" dirty="0"/>
              <a:t> is </a:t>
            </a:r>
            <a:r>
              <a:rPr lang="en-US" sz="2800" dirty="0">
                <a:latin typeface="Times-Roman" charset="0"/>
              </a:rPr>
              <a:t>N</a:t>
            </a:r>
            <a:r>
              <a:rPr lang="en-US" sz="2800" dirty="0"/>
              <a:t> bits, </a:t>
            </a:r>
            <a:r>
              <a:rPr lang="en-US" sz="2800" dirty="0">
                <a:latin typeface="Times-Roman" charset="0"/>
              </a:rPr>
              <a:t>2</a:t>
            </a:r>
            <a:r>
              <a:rPr lang="en-US" sz="2800" baseline="30000" dirty="0">
                <a:latin typeface="Times-Roman" charset="0"/>
              </a:rPr>
              <a:t>N</a:t>
            </a:r>
            <a:r>
              <a:rPr lang="en-US" sz="2800" dirty="0"/>
              <a:t> different hash values are possible</a:t>
            </a:r>
          </a:p>
          <a:p>
            <a:pPr eaLnBrk="1" hangingPunct="1">
              <a:lnSpc>
                <a:spcPct val="90000"/>
              </a:lnSpc>
              <a:spcAft>
                <a:spcPts val="600"/>
              </a:spcAft>
            </a:pPr>
            <a:r>
              <a:rPr lang="en-US" sz="2800" dirty="0"/>
              <a:t>So, if you hash about </a:t>
            </a:r>
            <a:r>
              <a:rPr lang="en-US" sz="2800" dirty="0">
                <a:latin typeface="Times-Roman" charset="0"/>
              </a:rPr>
              <a:t>2</a:t>
            </a:r>
            <a:r>
              <a:rPr lang="en-US" sz="2800" baseline="30000" dirty="0">
                <a:latin typeface="Times-Roman" charset="0"/>
              </a:rPr>
              <a:t>N/2</a:t>
            </a:r>
            <a:r>
              <a:rPr lang="en-US" sz="2800" dirty="0"/>
              <a:t> random values then you expect to find a collision</a:t>
            </a:r>
          </a:p>
          <a:p>
            <a:pPr lvl="1" eaLnBrk="1" hangingPunct="1">
              <a:lnSpc>
                <a:spcPct val="90000"/>
              </a:lnSpc>
              <a:spcAft>
                <a:spcPts val="600"/>
              </a:spcAft>
            </a:pPr>
            <a:r>
              <a:rPr lang="en-US" sz="2400" dirty="0"/>
              <a:t>Since </a:t>
            </a:r>
            <a:r>
              <a:rPr lang="en-US" sz="2400" dirty="0">
                <a:latin typeface="Times-Roman" charset="0"/>
              </a:rPr>
              <a:t>sqrt(2</a:t>
            </a:r>
            <a:r>
              <a:rPr lang="en-US" sz="2400" baseline="30000" dirty="0">
                <a:latin typeface="Times-Roman" charset="0"/>
              </a:rPr>
              <a:t>N</a:t>
            </a:r>
            <a:r>
              <a:rPr lang="en-US" sz="2400" dirty="0">
                <a:latin typeface="Times-Roman" charset="0"/>
              </a:rPr>
              <a:t>) = 2</a:t>
            </a:r>
            <a:r>
              <a:rPr lang="en-US" sz="2400" baseline="30000" dirty="0">
                <a:latin typeface="Times-Roman" charset="0"/>
              </a:rPr>
              <a:t>N/2</a:t>
            </a:r>
            <a:r>
              <a:rPr lang="en-US" sz="2400" dirty="0"/>
              <a:t> </a:t>
            </a:r>
          </a:p>
          <a:p>
            <a:pPr eaLnBrk="1" hangingPunct="1">
              <a:lnSpc>
                <a:spcPct val="90000"/>
              </a:lnSpc>
              <a:spcAft>
                <a:spcPts val="600"/>
              </a:spcAft>
            </a:pPr>
            <a:r>
              <a:rPr lang="en-US" sz="2800" b="1" dirty="0">
                <a:solidFill>
                  <a:schemeClr val="hlink"/>
                </a:solidFill>
              </a:rPr>
              <a:t>Implication:</a:t>
            </a:r>
            <a:r>
              <a:rPr lang="en-US" sz="2800" dirty="0"/>
              <a:t> secure </a:t>
            </a:r>
            <a:r>
              <a:rPr lang="en-US" sz="2800" dirty="0">
                <a:latin typeface="Times-Roman" charset="0"/>
              </a:rPr>
              <a:t>N</a:t>
            </a:r>
            <a:r>
              <a:rPr lang="en-US" sz="2800" dirty="0"/>
              <a:t> bit symmetric key requires </a:t>
            </a:r>
            <a:r>
              <a:rPr lang="en-US" sz="2800" dirty="0">
                <a:latin typeface="Times-Roman" charset="0"/>
              </a:rPr>
              <a:t>2</a:t>
            </a:r>
            <a:r>
              <a:rPr lang="en-US" sz="2800" baseline="30000" dirty="0">
                <a:latin typeface="Times-Roman" charset="0"/>
              </a:rPr>
              <a:t>N</a:t>
            </a:r>
            <a:r>
              <a:rPr lang="en-US" sz="2800" baseline="30000" dirty="0">
                <a:latin typeface="Times-Roman" charset="0"/>
                <a:sym typeface="Symbol" charset="2"/>
              </a:rPr>
              <a:t></a:t>
            </a:r>
            <a:r>
              <a:rPr lang="en-US" sz="2800" baseline="30000" dirty="0">
                <a:latin typeface="Times-Roman" charset="0"/>
              </a:rPr>
              <a:t>1</a:t>
            </a:r>
            <a:r>
              <a:rPr lang="en-US" sz="2800" dirty="0"/>
              <a:t> work to “break” while secure </a:t>
            </a:r>
            <a:r>
              <a:rPr lang="en-US" sz="2800" dirty="0">
                <a:latin typeface="Times-Roman" charset="0"/>
              </a:rPr>
              <a:t>N</a:t>
            </a:r>
            <a:r>
              <a:rPr lang="en-US" sz="2800" dirty="0"/>
              <a:t> bit hash requires </a:t>
            </a:r>
            <a:r>
              <a:rPr lang="en-US" sz="2800" dirty="0">
                <a:latin typeface="Times-Roman" charset="0"/>
              </a:rPr>
              <a:t>2</a:t>
            </a:r>
            <a:r>
              <a:rPr lang="en-US" sz="2800" baseline="30000" dirty="0">
                <a:latin typeface="Times-Roman" charset="0"/>
              </a:rPr>
              <a:t>N/2</a:t>
            </a:r>
            <a:r>
              <a:rPr lang="en-US" sz="2800" dirty="0"/>
              <a:t> work to “break”</a:t>
            </a:r>
          </a:p>
          <a:p>
            <a:pPr lvl="1" eaLnBrk="1" hangingPunct="1">
              <a:lnSpc>
                <a:spcPct val="90000"/>
              </a:lnSpc>
              <a:spcAft>
                <a:spcPts val="600"/>
              </a:spcAft>
            </a:pPr>
            <a:r>
              <a:rPr lang="en-US" sz="2400" dirty="0"/>
              <a:t>Exhaustive search attacks, that is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8483">
                                            <p:txEl>
                                              <p:pRg st="0" end="0"/>
                                            </p:txEl>
                                          </p:spTgt>
                                        </p:tgtEl>
                                        <p:attrNameLst>
                                          <p:attrName>style.visibility</p:attrName>
                                        </p:attrNameLst>
                                      </p:cBhvr>
                                      <p:to>
                                        <p:strVal val="visible"/>
                                      </p:to>
                                    </p:set>
                                    <p:animEffect transition="in" filter="wipe(left)">
                                      <p:cBhvr>
                                        <p:cTn id="7" dur="500"/>
                                        <p:tgtEl>
                                          <p:spTgt spid="1484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8483">
                                            <p:txEl>
                                              <p:pRg st="1" end="1"/>
                                            </p:txEl>
                                          </p:spTgt>
                                        </p:tgtEl>
                                        <p:attrNameLst>
                                          <p:attrName>style.visibility</p:attrName>
                                        </p:attrNameLst>
                                      </p:cBhvr>
                                      <p:to>
                                        <p:strVal val="visible"/>
                                      </p:to>
                                    </p:set>
                                    <p:animEffect transition="in" filter="wipe(left)">
                                      <p:cBhvr>
                                        <p:cTn id="12" dur="500"/>
                                        <p:tgtEl>
                                          <p:spTgt spid="148483">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48483">
                                            <p:txEl>
                                              <p:pRg st="2" end="2"/>
                                            </p:txEl>
                                          </p:spTgt>
                                        </p:tgtEl>
                                        <p:attrNameLst>
                                          <p:attrName>style.visibility</p:attrName>
                                        </p:attrNameLst>
                                      </p:cBhvr>
                                      <p:to>
                                        <p:strVal val="visible"/>
                                      </p:to>
                                    </p:set>
                                    <p:animEffect transition="in" filter="wipe(left)">
                                      <p:cBhvr>
                                        <p:cTn id="15" dur="500"/>
                                        <p:tgtEl>
                                          <p:spTgt spid="14848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48483">
                                            <p:txEl>
                                              <p:pRg st="3" end="3"/>
                                            </p:txEl>
                                          </p:spTgt>
                                        </p:tgtEl>
                                        <p:attrNameLst>
                                          <p:attrName>style.visibility</p:attrName>
                                        </p:attrNameLst>
                                      </p:cBhvr>
                                      <p:to>
                                        <p:strVal val="visible"/>
                                      </p:to>
                                    </p:set>
                                    <p:animEffect transition="in" filter="wipe(left)">
                                      <p:cBhvr>
                                        <p:cTn id="20" dur="500"/>
                                        <p:tgtEl>
                                          <p:spTgt spid="148483">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48483">
                                            <p:txEl>
                                              <p:pRg st="4" end="4"/>
                                            </p:txEl>
                                          </p:spTgt>
                                        </p:tgtEl>
                                        <p:attrNameLst>
                                          <p:attrName>style.visibility</p:attrName>
                                        </p:attrNameLst>
                                      </p:cBhvr>
                                      <p:to>
                                        <p:strVal val="visible"/>
                                      </p:to>
                                    </p:set>
                                    <p:animEffect transition="in" filter="wipe(left)">
                                      <p:cBhvr>
                                        <p:cTn id="23" dur="500"/>
                                        <p:tgtEl>
                                          <p:spTgt spid="1484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3" grpId="0" build="p" autoUpdateAnimBg="0"/>
    </p:bldLst>
  </p:timing>
</p:sld>
</file>

<file path=ppt/slides/slide1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227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2283D975-DFA9-C646-B094-4318DF56D3C2}" type="slidenum">
              <a:rPr lang="en-US" smtClean="0">
                <a:latin typeface="Times New Roman" charset="0"/>
              </a:rPr>
              <a:pPr/>
              <a:t>166</a:t>
            </a:fld>
            <a:endParaRPr lang="en-US">
              <a:latin typeface="Times New Roman" charset="0"/>
            </a:endParaRPr>
          </a:p>
        </p:txBody>
      </p:sp>
      <p:sp>
        <p:nvSpPr>
          <p:cNvPr id="182275" name="Rectangle 2"/>
          <p:cNvSpPr>
            <a:spLocks noGrp="1" noChangeArrowheads="1"/>
          </p:cNvSpPr>
          <p:nvPr>
            <p:ph type="title"/>
          </p:nvPr>
        </p:nvSpPr>
        <p:spPr/>
        <p:txBody>
          <a:bodyPr/>
          <a:lstStyle/>
          <a:p>
            <a:pPr eaLnBrk="1" hangingPunct="1"/>
            <a:r>
              <a:rPr lang="en-US"/>
              <a:t>Non-crypto Hash (1)</a:t>
            </a:r>
          </a:p>
        </p:txBody>
      </p:sp>
      <p:sp>
        <p:nvSpPr>
          <p:cNvPr id="243715" name="Rectangle 3"/>
          <p:cNvSpPr>
            <a:spLocks noGrp="1" noChangeArrowheads="1"/>
          </p:cNvSpPr>
          <p:nvPr>
            <p:ph type="body" idx="1"/>
          </p:nvPr>
        </p:nvSpPr>
        <p:spPr>
          <a:xfrm>
            <a:off x="533400" y="1828800"/>
            <a:ext cx="8382000" cy="4114800"/>
          </a:xfrm>
        </p:spPr>
        <p:txBody>
          <a:bodyPr/>
          <a:lstStyle/>
          <a:p>
            <a:pPr eaLnBrk="1" hangingPunct="1">
              <a:spcAft>
                <a:spcPts val="600"/>
              </a:spcAft>
            </a:pPr>
            <a:r>
              <a:rPr lang="en-US" sz="2800" dirty="0"/>
              <a:t>Data </a:t>
            </a:r>
            <a:r>
              <a:rPr lang="en-US" sz="2800" dirty="0">
                <a:latin typeface="Times-Roman" charset="0"/>
              </a:rPr>
              <a:t>X = (X</a:t>
            </a:r>
            <a:r>
              <a:rPr lang="en-US" sz="2800" baseline="-25000" dirty="0">
                <a:latin typeface="Times-Roman" charset="0"/>
              </a:rPr>
              <a:t>0</a:t>
            </a:r>
            <a:r>
              <a:rPr lang="en-US" sz="2800" dirty="0">
                <a:latin typeface="Times-Roman" charset="0"/>
              </a:rPr>
              <a:t>,X</a:t>
            </a:r>
            <a:r>
              <a:rPr lang="en-US" sz="2800" baseline="-25000" dirty="0">
                <a:latin typeface="Times-Roman" charset="0"/>
              </a:rPr>
              <a:t>1</a:t>
            </a:r>
            <a:r>
              <a:rPr lang="en-US" sz="2800" dirty="0">
                <a:latin typeface="Times-Roman" charset="0"/>
              </a:rPr>
              <a:t>,X</a:t>
            </a:r>
            <a:r>
              <a:rPr lang="en-US" sz="2800" baseline="-25000" dirty="0">
                <a:latin typeface="Times-Roman" charset="0"/>
              </a:rPr>
              <a:t>2</a:t>
            </a:r>
            <a:r>
              <a:rPr lang="en-US" sz="2800" dirty="0">
                <a:latin typeface="Times-Roman" charset="0"/>
              </a:rPr>
              <a:t>,…,X</a:t>
            </a:r>
            <a:r>
              <a:rPr lang="en-US" sz="2800" baseline="-25000" dirty="0">
                <a:latin typeface="Times-Roman" charset="0"/>
              </a:rPr>
              <a:t>n-1</a:t>
            </a:r>
            <a:r>
              <a:rPr lang="en-US" sz="2800" dirty="0">
                <a:latin typeface="Times-Roman" charset="0"/>
              </a:rPr>
              <a:t>)</a:t>
            </a:r>
            <a:r>
              <a:rPr lang="en-US" sz="2800" dirty="0"/>
              <a:t>, each </a:t>
            </a:r>
            <a:r>
              <a:rPr lang="en-US" sz="2800" dirty="0">
                <a:latin typeface="Times-Roman" charset="0"/>
              </a:rPr>
              <a:t>X</a:t>
            </a:r>
            <a:r>
              <a:rPr lang="en-US" sz="2800" baseline="-25000" dirty="0">
                <a:latin typeface="Times-Roman" charset="0"/>
              </a:rPr>
              <a:t>i</a:t>
            </a:r>
            <a:r>
              <a:rPr lang="en-US" sz="2800" dirty="0"/>
              <a:t> is a byte</a:t>
            </a:r>
          </a:p>
          <a:p>
            <a:pPr eaLnBrk="1" hangingPunct="1">
              <a:spcAft>
                <a:spcPts val="600"/>
              </a:spcAft>
            </a:pPr>
            <a:r>
              <a:rPr lang="en-US" sz="2800" dirty="0"/>
              <a:t>Define </a:t>
            </a:r>
            <a:r>
              <a:rPr lang="en-US" sz="2800" dirty="0" err="1">
                <a:latin typeface="Times-Roman" charset="0"/>
              </a:rPr>
              <a:t>h(X</a:t>
            </a:r>
            <a:r>
              <a:rPr lang="en-US" sz="2800" dirty="0">
                <a:latin typeface="Times-Roman" charset="0"/>
              </a:rPr>
              <a:t>) =</a:t>
            </a:r>
            <a:r>
              <a:rPr lang="en-US" sz="2800" dirty="0"/>
              <a:t> </a:t>
            </a:r>
            <a:r>
              <a:rPr lang="en-US" sz="2800" dirty="0">
                <a:latin typeface="Times-Roman" charset="0"/>
              </a:rPr>
              <a:t>X</a:t>
            </a:r>
            <a:r>
              <a:rPr lang="en-US" sz="2800" baseline="-25000" dirty="0">
                <a:latin typeface="Times-Roman" charset="0"/>
              </a:rPr>
              <a:t>0</a:t>
            </a:r>
            <a:r>
              <a:rPr lang="en-US" sz="2800" dirty="0">
                <a:latin typeface="Times-Roman" charset="0"/>
              </a:rPr>
              <a:t>+X</a:t>
            </a:r>
            <a:r>
              <a:rPr lang="en-US" sz="2800" baseline="-25000" dirty="0">
                <a:latin typeface="Times-Roman" charset="0"/>
              </a:rPr>
              <a:t>1</a:t>
            </a:r>
            <a:r>
              <a:rPr lang="en-US" sz="2800" dirty="0">
                <a:latin typeface="Times-Roman" charset="0"/>
              </a:rPr>
              <a:t>+X</a:t>
            </a:r>
            <a:r>
              <a:rPr lang="en-US" sz="2800" baseline="-25000" dirty="0">
                <a:latin typeface="Times-Roman" charset="0"/>
              </a:rPr>
              <a:t>2</a:t>
            </a:r>
            <a:r>
              <a:rPr lang="en-US" sz="2800" dirty="0">
                <a:latin typeface="Times-Roman" charset="0"/>
              </a:rPr>
              <a:t>+…+X</a:t>
            </a:r>
            <a:r>
              <a:rPr lang="en-US" sz="2800" baseline="-25000" dirty="0">
                <a:latin typeface="Times-Roman" charset="0"/>
              </a:rPr>
              <a:t>n-1</a:t>
            </a:r>
            <a:endParaRPr lang="en-US" sz="2800" dirty="0"/>
          </a:p>
          <a:p>
            <a:pPr eaLnBrk="1" hangingPunct="1">
              <a:spcAft>
                <a:spcPts val="600"/>
              </a:spcAft>
            </a:pPr>
            <a:r>
              <a:rPr lang="en-US" sz="2800" dirty="0"/>
              <a:t>Is this a secure cryptographic hash?</a:t>
            </a:r>
          </a:p>
          <a:p>
            <a:pPr eaLnBrk="1" hangingPunct="1">
              <a:spcAft>
                <a:spcPts val="600"/>
              </a:spcAft>
            </a:pPr>
            <a:r>
              <a:rPr lang="en-US" sz="2800" dirty="0"/>
              <a:t>Example: </a:t>
            </a:r>
            <a:r>
              <a:rPr lang="en-US" sz="2800" dirty="0">
                <a:latin typeface="Times-Roman" charset="0"/>
              </a:rPr>
              <a:t>X = (10101010, 00001111)</a:t>
            </a:r>
            <a:endParaRPr lang="en-US" sz="2800" dirty="0"/>
          </a:p>
          <a:p>
            <a:pPr eaLnBrk="1" hangingPunct="1">
              <a:spcAft>
                <a:spcPts val="600"/>
              </a:spcAft>
            </a:pPr>
            <a:r>
              <a:rPr lang="en-US" sz="2800" dirty="0"/>
              <a:t>Hash is </a:t>
            </a:r>
            <a:r>
              <a:rPr lang="en-US" sz="2800" dirty="0" err="1">
                <a:latin typeface="Times-Roman" charset="0"/>
              </a:rPr>
              <a:t>h(X</a:t>
            </a:r>
            <a:r>
              <a:rPr lang="en-US" sz="2800" dirty="0">
                <a:latin typeface="Times-Roman" charset="0"/>
              </a:rPr>
              <a:t>) = 10111001</a:t>
            </a:r>
            <a:endParaRPr lang="en-US" sz="2800" dirty="0"/>
          </a:p>
          <a:p>
            <a:pPr eaLnBrk="1" hangingPunct="1">
              <a:spcAft>
                <a:spcPts val="600"/>
              </a:spcAft>
            </a:pPr>
            <a:r>
              <a:rPr lang="en-US" sz="2800" dirty="0"/>
              <a:t>If </a:t>
            </a:r>
            <a:r>
              <a:rPr lang="en-US" sz="2800" dirty="0">
                <a:latin typeface="Times-Roman" charset="0"/>
              </a:rPr>
              <a:t>Y = (00001111, 10101010)</a:t>
            </a:r>
            <a:r>
              <a:rPr lang="en-US" sz="2800" dirty="0"/>
              <a:t> then </a:t>
            </a:r>
            <a:r>
              <a:rPr lang="en-US" sz="2800" dirty="0" err="1">
                <a:latin typeface="Times-Roman" charset="0"/>
              </a:rPr>
              <a:t>h(X</a:t>
            </a:r>
            <a:r>
              <a:rPr lang="en-US" sz="2800" dirty="0">
                <a:latin typeface="Times-Roman" charset="0"/>
              </a:rPr>
              <a:t>) = </a:t>
            </a:r>
            <a:r>
              <a:rPr lang="en-US" sz="2800" dirty="0" err="1">
                <a:latin typeface="Times-Roman" charset="0"/>
              </a:rPr>
              <a:t>h(Y</a:t>
            </a:r>
            <a:r>
              <a:rPr lang="en-US" sz="2800" dirty="0">
                <a:latin typeface="Times-Roman" charset="0"/>
              </a:rPr>
              <a:t>)</a:t>
            </a:r>
            <a:endParaRPr lang="en-US" sz="2800" dirty="0"/>
          </a:p>
          <a:p>
            <a:pPr eaLnBrk="1" hangingPunct="1">
              <a:spcAft>
                <a:spcPts val="600"/>
              </a:spcAft>
            </a:pPr>
            <a:r>
              <a:rPr lang="en-US" sz="2800" dirty="0"/>
              <a:t>Easy to find collisions, so </a:t>
            </a:r>
            <a:r>
              <a:rPr lang="en-US" sz="2800" b="1" dirty="0">
                <a:solidFill>
                  <a:schemeClr val="hlink"/>
                </a:solidFill>
              </a:rPr>
              <a:t>not</a:t>
            </a:r>
            <a:r>
              <a:rPr lang="en-US" sz="2800" dirty="0">
                <a:solidFill>
                  <a:schemeClr val="accent2"/>
                </a:solidFill>
              </a:rPr>
              <a:t> </a:t>
            </a:r>
            <a:r>
              <a:rPr lang="en-US" sz="2800" dirty="0"/>
              <a:t>secure…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43715">
                                            <p:txEl>
                                              <p:pRg st="0" end="0"/>
                                            </p:txEl>
                                          </p:spTgt>
                                        </p:tgtEl>
                                        <p:attrNameLst>
                                          <p:attrName>style.visibility</p:attrName>
                                        </p:attrNameLst>
                                      </p:cBhvr>
                                      <p:to>
                                        <p:strVal val="visible"/>
                                      </p:to>
                                    </p:set>
                                    <p:animEffect transition="in" filter="box(out)">
                                      <p:cBhvr>
                                        <p:cTn id="7" dur="500"/>
                                        <p:tgtEl>
                                          <p:spTgt spid="24371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43715">
                                            <p:txEl>
                                              <p:pRg st="1" end="1"/>
                                            </p:txEl>
                                          </p:spTgt>
                                        </p:tgtEl>
                                        <p:attrNameLst>
                                          <p:attrName>style.visibility</p:attrName>
                                        </p:attrNameLst>
                                      </p:cBhvr>
                                      <p:to>
                                        <p:strVal val="visible"/>
                                      </p:to>
                                    </p:set>
                                    <p:animEffect transition="in" filter="box(out)">
                                      <p:cBhvr>
                                        <p:cTn id="12" dur="500"/>
                                        <p:tgtEl>
                                          <p:spTgt spid="243715">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43715">
                                            <p:txEl>
                                              <p:pRg st="2" end="2"/>
                                            </p:txEl>
                                          </p:spTgt>
                                        </p:tgtEl>
                                        <p:attrNameLst>
                                          <p:attrName>style.visibility</p:attrName>
                                        </p:attrNameLst>
                                      </p:cBhvr>
                                      <p:to>
                                        <p:strVal val="visible"/>
                                      </p:to>
                                    </p:set>
                                    <p:animEffect transition="in" filter="box(out)">
                                      <p:cBhvr>
                                        <p:cTn id="17" dur="500"/>
                                        <p:tgtEl>
                                          <p:spTgt spid="243715">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43715">
                                            <p:txEl>
                                              <p:pRg st="3" end="3"/>
                                            </p:txEl>
                                          </p:spTgt>
                                        </p:tgtEl>
                                        <p:attrNameLst>
                                          <p:attrName>style.visibility</p:attrName>
                                        </p:attrNameLst>
                                      </p:cBhvr>
                                      <p:to>
                                        <p:strVal val="visible"/>
                                      </p:to>
                                    </p:set>
                                    <p:animEffect transition="in" filter="box(out)">
                                      <p:cBhvr>
                                        <p:cTn id="22" dur="500"/>
                                        <p:tgtEl>
                                          <p:spTgt spid="243715">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243715">
                                            <p:txEl>
                                              <p:pRg st="4" end="4"/>
                                            </p:txEl>
                                          </p:spTgt>
                                        </p:tgtEl>
                                        <p:attrNameLst>
                                          <p:attrName>style.visibility</p:attrName>
                                        </p:attrNameLst>
                                      </p:cBhvr>
                                      <p:to>
                                        <p:strVal val="visible"/>
                                      </p:to>
                                    </p:set>
                                    <p:animEffect transition="in" filter="box(out)">
                                      <p:cBhvr>
                                        <p:cTn id="27" dur="500"/>
                                        <p:tgtEl>
                                          <p:spTgt spid="243715">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243715">
                                            <p:txEl>
                                              <p:pRg st="5" end="5"/>
                                            </p:txEl>
                                          </p:spTgt>
                                        </p:tgtEl>
                                        <p:attrNameLst>
                                          <p:attrName>style.visibility</p:attrName>
                                        </p:attrNameLst>
                                      </p:cBhvr>
                                      <p:to>
                                        <p:strVal val="visible"/>
                                      </p:to>
                                    </p:set>
                                    <p:animEffect transition="in" filter="box(out)">
                                      <p:cBhvr>
                                        <p:cTn id="32" dur="500"/>
                                        <p:tgtEl>
                                          <p:spTgt spid="243715">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243715">
                                            <p:txEl>
                                              <p:pRg st="6" end="6"/>
                                            </p:txEl>
                                          </p:spTgt>
                                        </p:tgtEl>
                                        <p:attrNameLst>
                                          <p:attrName>style.visibility</p:attrName>
                                        </p:attrNameLst>
                                      </p:cBhvr>
                                      <p:to>
                                        <p:strVal val="visible"/>
                                      </p:to>
                                    </p:set>
                                    <p:animEffect transition="in" filter="box(out)">
                                      <p:cBhvr>
                                        <p:cTn id="37" dur="500"/>
                                        <p:tgtEl>
                                          <p:spTgt spid="243715">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5" grpId="0" build="p" autoUpdateAnimBg="0"/>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5707ACDE-A1DE-8C49-B980-E5E92F585B56}" type="slidenum">
              <a:rPr lang="en-US" smtClean="0">
                <a:latin typeface="Times New Roman" charset="0"/>
              </a:rPr>
              <a:pPr/>
              <a:t>167</a:t>
            </a:fld>
            <a:endParaRPr lang="en-US">
              <a:latin typeface="Times New Roman" charset="0"/>
            </a:endParaRPr>
          </a:p>
        </p:txBody>
      </p:sp>
      <p:sp>
        <p:nvSpPr>
          <p:cNvPr id="183299" name="Rectangle 2"/>
          <p:cNvSpPr>
            <a:spLocks noGrp="1" noChangeArrowheads="1"/>
          </p:cNvSpPr>
          <p:nvPr>
            <p:ph type="title"/>
          </p:nvPr>
        </p:nvSpPr>
        <p:spPr>
          <a:xfrm>
            <a:off x="685800" y="228600"/>
            <a:ext cx="7848600" cy="990600"/>
          </a:xfrm>
        </p:spPr>
        <p:txBody>
          <a:bodyPr/>
          <a:lstStyle/>
          <a:p>
            <a:pPr eaLnBrk="1" hangingPunct="1"/>
            <a:r>
              <a:rPr lang="en-US" dirty="0"/>
              <a:t>Non-crypto Hash (2)</a:t>
            </a:r>
          </a:p>
        </p:txBody>
      </p:sp>
      <p:sp>
        <p:nvSpPr>
          <p:cNvPr id="183300" name="Rectangle 3"/>
          <p:cNvSpPr>
            <a:spLocks noGrp="1" noChangeArrowheads="1"/>
          </p:cNvSpPr>
          <p:nvPr>
            <p:ph type="body" idx="1"/>
          </p:nvPr>
        </p:nvSpPr>
        <p:spPr>
          <a:xfrm>
            <a:off x="685800" y="1219200"/>
            <a:ext cx="7772400" cy="4876800"/>
          </a:xfrm>
        </p:spPr>
        <p:txBody>
          <a:bodyPr/>
          <a:lstStyle/>
          <a:p>
            <a:pPr eaLnBrk="1" hangingPunct="1">
              <a:lnSpc>
                <a:spcPct val="90000"/>
              </a:lnSpc>
              <a:spcAft>
                <a:spcPts val="600"/>
              </a:spcAft>
            </a:pPr>
            <a:r>
              <a:rPr lang="en-US" sz="2800" dirty="0"/>
              <a:t>Data </a:t>
            </a:r>
            <a:r>
              <a:rPr lang="en-US" sz="2800" dirty="0">
                <a:latin typeface="Times-Roman" charset="0"/>
              </a:rPr>
              <a:t>X = (X</a:t>
            </a:r>
            <a:r>
              <a:rPr lang="en-US" sz="2800" baseline="-25000" dirty="0">
                <a:latin typeface="Times-Roman" charset="0"/>
              </a:rPr>
              <a:t>0</a:t>
            </a:r>
            <a:r>
              <a:rPr lang="en-US" sz="2800" dirty="0">
                <a:latin typeface="Times-Roman" charset="0"/>
              </a:rPr>
              <a:t>,X</a:t>
            </a:r>
            <a:r>
              <a:rPr lang="en-US" sz="2800" baseline="-25000" dirty="0">
                <a:latin typeface="Times-Roman" charset="0"/>
              </a:rPr>
              <a:t>1</a:t>
            </a:r>
            <a:r>
              <a:rPr lang="en-US" sz="2800" dirty="0">
                <a:latin typeface="Times-Roman" charset="0"/>
              </a:rPr>
              <a:t>,X</a:t>
            </a:r>
            <a:r>
              <a:rPr lang="en-US" sz="2800" baseline="-25000" dirty="0">
                <a:latin typeface="Times-Roman" charset="0"/>
              </a:rPr>
              <a:t>2</a:t>
            </a:r>
            <a:r>
              <a:rPr lang="en-US" sz="2800" dirty="0">
                <a:latin typeface="Times-Roman" charset="0"/>
              </a:rPr>
              <a:t>,…,X</a:t>
            </a:r>
            <a:r>
              <a:rPr lang="en-US" sz="2800" baseline="-25000" dirty="0">
                <a:latin typeface="Times-Roman" charset="0"/>
              </a:rPr>
              <a:t>n-1</a:t>
            </a:r>
            <a:r>
              <a:rPr lang="en-US" sz="2800" dirty="0">
                <a:latin typeface="Times-Roman" charset="0"/>
              </a:rPr>
              <a:t>)</a:t>
            </a:r>
            <a:endParaRPr lang="en-US" sz="2800" dirty="0"/>
          </a:p>
          <a:p>
            <a:pPr eaLnBrk="1" hangingPunct="1">
              <a:lnSpc>
                <a:spcPct val="90000"/>
              </a:lnSpc>
              <a:spcAft>
                <a:spcPts val="600"/>
              </a:spcAft>
            </a:pPr>
            <a:r>
              <a:rPr lang="en-US" sz="2800" dirty="0"/>
              <a:t>Suppose hash is defined as</a:t>
            </a:r>
          </a:p>
          <a:p>
            <a:pPr lvl="1" eaLnBrk="1" hangingPunct="1">
              <a:lnSpc>
                <a:spcPct val="90000"/>
              </a:lnSpc>
              <a:spcAft>
                <a:spcPts val="600"/>
              </a:spcAft>
              <a:buFontTx/>
              <a:buNone/>
            </a:pPr>
            <a:r>
              <a:rPr lang="en-US" sz="2400" dirty="0">
                <a:latin typeface="Times-Roman" charset="0"/>
              </a:rPr>
              <a:t>	</a:t>
            </a:r>
            <a:r>
              <a:rPr lang="en-US" sz="2400" dirty="0" err="1">
                <a:latin typeface="Times-Roman" charset="0"/>
              </a:rPr>
              <a:t>h(X</a:t>
            </a:r>
            <a:r>
              <a:rPr lang="en-US" sz="2400" dirty="0">
                <a:latin typeface="Times-Roman" charset="0"/>
              </a:rPr>
              <a:t>) = nX</a:t>
            </a:r>
            <a:r>
              <a:rPr lang="en-US" sz="2400" baseline="-25000" dirty="0">
                <a:latin typeface="Times-Roman" charset="0"/>
              </a:rPr>
              <a:t>0</a:t>
            </a:r>
            <a:r>
              <a:rPr lang="en-US" sz="2400" dirty="0">
                <a:latin typeface="Times-Roman" charset="0"/>
              </a:rPr>
              <a:t>+(n</a:t>
            </a:r>
            <a:r>
              <a:rPr lang="en-US" sz="2400" dirty="0">
                <a:latin typeface="Times-Roman" charset="0"/>
                <a:sym typeface="Symbol" charset="2"/>
              </a:rPr>
              <a:t></a:t>
            </a:r>
            <a:r>
              <a:rPr lang="en-US" sz="2400" dirty="0">
                <a:latin typeface="Times-Roman" charset="0"/>
              </a:rPr>
              <a:t>1)X</a:t>
            </a:r>
            <a:r>
              <a:rPr lang="en-US" sz="2400" baseline="-25000" dirty="0">
                <a:latin typeface="Times-Roman" charset="0"/>
              </a:rPr>
              <a:t>1</a:t>
            </a:r>
            <a:r>
              <a:rPr lang="en-US" sz="2400" dirty="0">
                <a:latin typeface="Times-Roman" charset="0"/>
              </a:rPr>
              <a:t>+(n</a:t>
            </a:r>
            <a:r>
              <a:rPr lang="en-US" sz="2400" dirty="0">
                <a:latin typeface="Times-Roman" charset="0"/>
                <a:sym typeface="Symbol" charset="2"/>
              </a:rPr>
              <a:t></a:t>
            </a:r>
            <a:r>
              <a:rPr lang="en-US" sz="2400" dirty="0">
                <a:latin typeface="Times-Roman" charset="0"/>
              </a:rPr>
              <a:t>2)X</a:t>
            </a:r>
            <a:r>
              <a:rPr lang="en-US" sz="2400" baseline="-25000" dirty="0">
                <a:latin typeface="Times-Roman" charset="0"/>
              </a:rPr>
              <a:t>2</a:t>
            </a:r>
            <a:r>
              <a:rPr lang="en-US" sz="2400" dirty="0">
                <a:latin typeface="Times-Roman" charset="0"/>
              </a:rPr>
              <a:t>+…+1</a:t>
            </a:r>
            <a:r>
              <a:rPr lang="en-US" sz="2400" dirty="0">
                <a:latin typeface="Times-Roman" charset="0"/>
                <a:sym typeface="Symbol" charset="2"/>
              </a:rPr>
              <a:t></a:t>
            </a:r>
            <a:r>
              <a:rPr lang="en-US" sz="2400" dirty="0">
                <a:latin typeface="Times-Roman" charset="0"/>
              </a:rPr>
              <a:t>X</a:t>
            </a:r>
            <a:r>
              <a:rPr lang="en-US" sz="2400" baseline="-25000" dirty="0">
                <a:latin typeface="Times-Roman" charset="0"/>
              </a:rPr>
              <a:t>n-1</a:t>
            </a:r>
            <a:endParaRPr lang="en-US" sz="2400" dirty="0"/>
          </a:p>
          <a:p>
            <a:pPr eaLnBrk="1" hangingPunct="1">
              <a:lnSpc>
                <a:spcPct val="90000"/>
              </a:lnSpc>
              <a:spcAft>
                <a:spcPts val="600"/>
              </a:spcAft>
            </a:pPr>
            <a:r>
              <a:rPr lang="en-US" sz="2800" dirty="0"/>
              <a:t>Is this a secure cryptographic hash?</a:t>
            </a:r>
          </a:p>
          <a:p>
            <a:pPr eaLnBrk="1" hangingPunct="1">
              <a:lnSpc>
                <a:spcPct val="90000"/>
              </a:lnSpc>
              <a:spcAft>
                <a:spcPts val="600"/>
              </a:spcAft>
            </a:pPr>
            <a:r>
              <a:rPr lang="en-US" sz="2800" dirty="0"/>
              <a:t>Note that</a:t>
            </a:r>
          </a:p>
          <a:p>
            <a:pPr lvl="1" eaLnBrk="1" hangingPunct="1">
              <a:lnSpc>
                <a:spcPct val="90000"/>
              </a:lnSpc>
              <a:spcAft>
                <a:spcPts val="600"/>
              </a:spcAft>
              <a:buFontTx/>
              <a:buNone/>
            </a:pPr>
            <a:r>
              <a:rPr lang="en-US" sz="2400" dirty="0">
                <a:latin typeface="Times-Roman" charset="0"/>
              </a:rPr>
              <a:t>	h(10101010, 00001111) </a:t>
            </a:r>
            <a:r>
              <a:rPr lang="en-US" sz="2400" dirty="0" err="1">
                <a:latin typeface="Times-Roman" charset="0"/>
                <a:sym typeface="Symbol" charset="2"/>
              </a:rPr>
              <a:t></a:t>
            </a:r>
            <a:r>
              <a:rPr lang="en-US" sz="2400" dirty="0">
                <a:latin typeface="Times-Roman" charset="0"/>
                <a:sym typeface="Symbol" charset="2"/>
              </a:rPr>
              <a:t> </a:t>
            </a:r>
            <a:r>
              <a:rPr lang="en-US" sz="2400" dirty="0">
                <a:latin typeface="Times-Roman" charset="0"/>
              </a:rPr>
              <a:t>h(00001111, 10101010)</a:t>
            </a:r>
            <a:endParaRPr lang="en-US" sz="2400" dirty="0"/>
          </a:p>
          <a:p>
            <a:pPr eaLnBrk="1" hangingPunct="1">
              <a:lnSpc>
                <a:spcPct val="90000"/>
              </a:lnSpc>
              <a:spcAft>
                <a:spcPts val="600"/>
              </a:spcAft>
            </a:pPr>
            <a:r>
              <a:rPr lang="en-US" sz="2800" dirty="0"/>
              <a:t>But hash of </a:t>
            </a:r>
            <a:r>
              <a:rPr lang="en-US" sz="2800" dirty="0">
                <a:latin typeface="Times-Roman" charset="0"/>
              </a:rPr>
              <a:t>(00000001, 00001111)</a:t>
            </a:r>
            <a:r>
              <a:rPr lang="en-US" sz="2800" dirty="0"/>
              <a:t> is same as hash of </a:t>
            </a:r>
            <a:r>
              <a:rPr lang="en-US" sz="2800" dirty="0">
                <a:latin typeface="Times-Roman" charset="0"/>
              </a:rPr>
              <a:t>(00000000, 00010001)</a:t>
            </a:r>
            <a:endParaRPr lang="en-US" sz="2800" dirty="0"/>
          </a:p>
          <a:p>
            <a:pPr eaLnBrk="1" hangingPunct="1">
              <a:lnSpc>
                <a:spcPct val="90000"/>
              </a:lnSpc>
              <a:spcAft>
                <a:spcPts val="600"/>
              </a:spcAft>
            </a:pPr>
            <a:r>
              <a:rPr lang="en-US" sz="2800" dirty="0"/>
              <a:t>Not “secure”, but this hash is used in the (non-crypto) application </a:t>
            </a:r>
            <a:r>
              <a:rPr lang="en-US" sz="2800" dirty="0">
                <a:hlinkClick r:id="rId2"/>
              </a:rPr>
              <a:t>rsync</a:t>
            </a:r>
            <a:endParaRPr lang="en-US" sz="2800"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2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056C4B31-04FC-C149-8DD8-651EBA00D002}" type="slidenum">
              <a:rPr lang="en-US" smtClean="0">
                <a:latin typeface="Times New Roman" charset="0"/>
              </a:rPr>
              <a:pPr/>
              <a:t>168</a:t>
            </a:fld>
            <a:endParaRPr lang="en-US">
              <a:latin typeface="Times New Roman" charset="0"/>
            </a:endParaRPr>
          </a:p>
        </p:txBody>
      </p:sp>
      <p:sp>
        <p:nvSpPr>
          <p:cNvPr id="184323" name="Rectangle 2"/>
          <p:cNvSpPr>
            <a:spLocks noGrp="1" noChangeArrowheads="1"/>
          </p:cNvSpPr>
          <p:nvPr>
            <p:ph type="title"/>
          </p:nvPr>
        </p:nvSpPr>
        <p:spPr/>
        <p:txBody>
          <a:bodyPr/>
          <a:lstStyle/>
          <a:p>
            <a:pPr eaLnBrk="1" hangingPunct="1"/>
            <a:r>
              <a:rPr lang="en-US"/>
              <a:t>Non-crypto Hash (3)</a:t>
            </a:r>
          </a:p>
        </p:txBody>
      </p:sp>
      <p:sp>
        <p:nvSpPr>
          <p:cNvPr id="502787" name="Rectangle 3"/>
          <p:cNvSpPr>
            <a:spLocks noGrp="1" noChangeArrowheads="1"/>
          </p:cNvSpPr>
          <p:nvPr>
            <p:ph type="body" idx="1"/>
          </p:nvPr>
        </p:nvSpPr>
        <p:spPr/>
        <p:txBody>
          <a:bodyPr/>
          <a:lstStyle/>
          <a:p>
            <a:pPr eaLnBrk="1" hangingPunct="1">
              <a:lnSpc>
                <a:spcPct val="90000"/>
              </a:lnSpc>
              <a:spcAft>
                <a:spcPts val="600"/>
              </a:spcAft>
            </a:pPr>
            <a:r>
              <a:rPr lang="en-US" sz="2800" dirty="0"/>
              <a:t>Cyclic Redundancy Check (CRC)</a:t>
            </a:r>
          </a:p>
          <a:p>
            <a:pPr eaLnBrk="1" hangingPunct="1">
              <a:lnSpc>
                <a:spcPct val="90000"/>
              </a:lnSpc>
              <a:spcAft>
                <a:spcPts val="600"/>
              </a:spcAft>
            </a:pPr>
            <a:r>
              <a:rPr lang="en-US" sz="2800" dirty="0"/>
              <a:t>Essentially, CRC is the remainder in a long division calculation</a:t>
            </a:r>
          </a:p>
          <a:p>
            <a:pPr eaLnBrk="1" hangingPunct="1">
              <a:lnSpc>
                <a:spcPct val="90000"/>
              </a:lnSpc>
              <a:spcAft>
                <a:spcPts val="600"/>
              </a:spcAft>
            </a:pPr>
            <a:r>
              <a:rPr lang="en-US" sz="2800" dirty="0"/>
              <a:t>Good for detecting burst </a:t>
            </a:r>
            <a:r>
              <a:rPr lang="en-US" sz="2800" b="1" dirty="0">
                <a:solidFill>
                  <a:schemeClr val="hlink"/>
                </a:solidFill>
              </a:rPr>
              <a:t>errors</a:t>
            </a:r>
            <a:endParaRPr lang="en-US" sz="2800" dirty="0"/>
          </a:p>
          <a:p>
            <a:pPr lvl="1" eaLnBrk="1" hangingPunct="1">
              <a:lnSpc>
                <a:spcPct val="90000"/>
              </a:lnSpc>
              <a:spcAft>
                <a:spcPts val="600"/>
              </a:spcAft>
            </a:pPr>
            <a:r>
              <a:rPr lang="en-US" sz="2400" dirty="0"/>
              <a:t>Random errors unlikely to yield a collision</a:t>
            </a:r>
          </a:p>
          <a:p>
            <a:pPr eaLnBrk="1" hangingPunct="1">
              <a:lnSpc>
                <a:spcPct val="90000"/>
              </a:lnSpc>
              <a:spcAft>
                <a:spcPts val="600"/>
              </a:spcAft>
            </a:pPr>
            <a:r>
              <a:rPr lang="en-US" sz="2800" dirty="0"/>
              <a:t>But easy to construct collisions</a:t>
            </a:r>
          </a:p>
          <a:p>
            <a:pPr eaLnBrk="1" hangingPunct="1">
              <a:lnSpc>
                <a:spcPct val="90000"/>
              </a:lnSpc>
              <a:spcAft>
                <a:spcPts val="600"/>
              </a:spcAft>
            </a:pPr>
            <a:r>
              <a:rPr lang="en-US" sz="2800" dirty="0"/>
              <a:t>CRC has been mistakenly used where crypto integrity check is required (e.g., WEP)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02787">
                                            <p:txEl>
                                              <p:pRg st="0" end="0"/>
                                            </p:txEl>
                                          </p:spTgt>
                                        </p:tgtEl>
                                        <p:attrNameLst>
                                          <p:attrName>style.visibility</p:attrName>
                                        </p:attrNameLst>
                                      </p:cBhvr>
                                      <p:to>
                                        <p:strVal val="visible"/>
                                      </p:to>
                                    </p:set>
                                    <p:animEffect transition="in" filter="box(out)">
                                      <p:cBhvr>
                                        <p:cTn id="7" dur="500"/>
                                        <p:tgtEl>
                                          <p:spTgt spid="50278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02787">
                                            <p:txEl>
                                              <p:pRg st="1" end="1"/>
                                            </p:txEl>
                                          </p:spTgt>
                                        </p:tgtEl>
                                        <p:attrNameLst>
                                          <p:attrName>style.visibility</p:attrName>
                                        </p:attrNameLst>
                                      </p:cBhvr>
                                      <p:to>
                                        <p:strVal val="visible"/>
                                      </p:to>
                                    </p:set>
                                    <p:animEffect transition="in" filter="box(out)">
                                      <p:cBhvr>
                                        <p:cTn id="12" dur="500"/>
                                        <p:tgtEl>
                                          <p:spTgt spid="502787">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502787">
                                            <p:txEl>
                                              <p:pRg st="2" end="2"/>
                                            </p:txEl>
                                          </p:spTgt>
                                        </p:tgtEl>
                                        <p:attrNameLst>
                                          <p:attrName>style.visibility</p:attrName>
                                        </p:attrNameLst>
                                      </p:cBhvr>
                                      <p:to>
                                        <p:strVal val="visible"/>
                                      </p:to>
                                    </p:set>
                                    <p:animEffect transition="in" filter="box(out)">
                                      <p:cBhvr>
                                        <p:cTn id="17" dur="500"/>
                                        <p:tgtEl>
                                          <p:spTgt spid="502787">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par>
                                <p:cTn id="18" presetID="4" presetClass="entr" presetSubtype="32" fill="hold" grpId="0" nodeType="withEffect">
                                  <p:stCondLst>
                                    <p:cond delay="0"/>
                                  </p:stCondLst>
                                  <p:childTnLst>
                                    <p:set>
                                      <p:cBhvr>
                                        <p:cTn id="19" dur="1" fill="hold">
                                          <p:stCondLst>
                                            <p:cond delay="0"/>
                                          </p:stCondLst>
                                        </p:cTn>
                                        <p:tgtEl>
                                          <p:spTgt spid="502787">
                                            <p:txEl>
                                              <p:pRg st="3" end="3"/>
                                            </p:txEl>
                                          </p:spTgt>
                                        </p:tgtEl>
                                        <p:attrNameLst>
                                          <p:attrName>style.visibility</p:attrName>
                                        </p:attrNameLst>
                                      </p:cBhvr>
                                      <p:to>
                                        <p:strVal val="visible"/>
                                      </p:to>
                                    </p:set>
                                    <p:animEffect transition="in" filter="box(out)">
                                      <p:cBhvr>
                                        <p:cTn id="20" dur="500"/>
                                        <p:tgtEl>
                                          <p:spTgt spid="502787">
                                            <p:txEl>
                                              <p:pRg st="3" end="3"/>
                                            </p:txEl>
                                          </p:spTgt>
                                        </p:tgtEl>
                                      </p:cBhvr>
                                    </p:animEffect>
                                  </p:childTnLst>
                                  <p:subTnLst>
                                    <p:audio>
                                      <p:cMediaNode>
                                        <p:cTn display="0" masterRel="sameClick">
                                          <p:stCondLst>
                                            <p:cond evt="begin" delay="0">
                                              <p:tn val="18"/>
                                            </p:cond>
                                          </p:stCondLst>
                                          <p:endCondLst>
                                            <p:cond evt="onStopAudio" delay="0">
                                              <p:tgtEl>
                                                <p:sldTgt/>
                                              </p:tgtEl>
                                            </p:cond>
                                          </p:endCondLst>
                                        </p:cTn>
                                        <p:tgtEl>
                                          <p:sndTgt r:embed="rId2" name="Camera"/>
                                        </p:tgtEl>
                                      </p:cMediaNode>
                                    </p:audio>
                                  </p:subTnLst>
                                </p:cTn>
                              </p:par>
                            </p:childTnLst>
                          </p:cTn>
                        </p:par>
                      </p:childTnLst>
                    </p:cTn>
                  </p:par>
                  <p:par>
                    <p:cTn id="21" fill="hold">
                      <p:stCondLst>
                        <p:cond delay="indefinite"/>
                      </p:stCondLst>
                      <p:childTnLst>
                        <p:par>
                          <p:cTn id="22" fill="hold">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502787">
                                            <p:txEl>
                                              <p:pRg st="4" end="4"/>
                                            </p:txEl>
                                          </p:spTgt>
                                        </p:tgtEl>
                                        <p:attrNameLst>
                                          <p:attrName>style.visibility</p:attrName>
                                        </p:attrNameLst>
                                      </p:cBhvr>
                                      <p:to>
                                        <p:strVal val="visible"/>
                                      </p:to>
                                    </p:set>
                                    <p:animEffect transition="in" filter="box(out)">
                                      <p:cBhvr>
                                        <p:cTn id="25" dur="500"/>
                                        <p:tgtEl>
                                          <p:spTgt spid="502787">
                                            <p:txEl>
                                              <p:pRg st="4" end="4"/>
                                            </p:txEl>
                                          </p:spTgt>
                                        </p:tgtEl>
                                      </p:cBhvr>
                                    </p:animEffect>
                                  </p:childTnLst>
                                  <p:subTnLst>
                                    <p:audio>
                                      <p:cMediaNode>
                                        <p:cTn display="0" masterRel="sameClick">
                                          <p:stCondLst>
                                            <p:cond evt="begin" delay="0">
                                              <p:tn val="23"/>
                                            </p:cond>
                                          </p:stCondLst>
                                          <p:endCondLst>
                                            <p:cond evt="onStopAudio" delay="0">
                                              <p:tgtEl>
                                                <p:sldTgt/>
                                              </p:tgtEl>
                                            </p:cond>
                                          </p:endCondLst>
                                        </p:cTn>
                                        <p:tgtEl>
                                          <p:sndTgt r:embed="rId2" name="Camera"/>
                                        </p:tgtEl>
                                      </p:cMediaNode>
                                    </p:audio>
                                  </p:subTnLst>
                                </p:cTn>
                              </p:par>
                            </p:childTnLst>
                          </p:cTn>
                        </p:par>
                      </p:childTnLst>
                    </p:cTn>
                  </p:par>
                  <p:par>
                    <p:cTn id="26" fill="hold">
                      <p:stCondLst>
                        <p:cond delay="indefinite"/>
                      </p:stCondLst>
                      <p:childTnLst>
                        <p:par>
                          <p:cTn id="27" fill="hold">
                            <p:stCondLst>
                              <p:cond delay="0"/>
                            </p:stCondLst>
                            <p:childTnLst>
                              <p:par>
                                <p:cTn id="28" presetID="4" presetClass="entr" presetSubtype="32" fill="hold" grpId="0" nodeType="clickEffect">
                                  <p:stCondLst>
                                    <p:cond delay="0"/>
                                  </p:stCondLst>
                                  <p:childTnLst>
                                    <p:set>
                                      <p:cBhvr>
                                        <p:cTn id="29" dur="1" fill="hold">
                                          <p:stCondLst>
                                            <p:cond delay="0"/>
                                          </p:stCondLst>
                                        </p:cTn>
                                        <p:tgtEl>
                                          <p:spTgt spid="502787">
                                            <p:txEl>
                                              <p:pRg st="5" end="5"/>
                                            </p:txEl>
                                          </p:spTgt>
                                        </p:tgtEl>
                                        <p:attrNameLst>
                                          <p:attrName>style.visibility</p:attrName>
                                        </p:attrNameLst>
                                      </p:cBhvr>
                                      <p:to>
                                        <p:strVal val="visible"/>
                                      </p:to>
                                    </p:set>
                                    <p:animEffect transition="in" filter="box(out)">
                                      <p:cBhvr>
                                        <p:cTn id="30" dur="500"/>
                                        <p:tgtEl>
                                          <p:spTgt spid="502787">
                                            <p:txEl>
                                              <p:pRg st="5" end="5"/>
                                            </p:txEl>
                                          </p:spTgt>
                                        </p:tgtEl>
                                      </p:cBhvr>
                                    </p:animEffect>
                                  </p:childTnLst>
                                  <p:subTnLst>
                                    <p:audio>
                                      <p:cMediaNode>
                                        <p:cTn display="0" masterRel="sameClick">
                                          <p:stCondLst>
                                            <p:cond evt="begin" delay="0">
                                              <p:tn val="28"/>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787" grpId="0" build="p" autoUpdateAnimBg="0"/>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7CD7A1E9-F952-EB40-9A9C-8B16AF23697D}" type="slidenum">
              <a:rPr lang="en-US" smtClean="0">
                <a:latin typeface="Times New Roman" charset="0"/>
              </a:rPr>
              <a:pPr/>
              <a:t>169</a:t>
            </a:fld>
            <a:endParaRPr lang="en-US">
              <a:latin typeface="Times New Roman" charset="0"/>
            </a:endParaRPr>
          </a:p>
        </p:txBody>
      </p:sp>
      <p:sp>
        <p:nvSpPr>
          <p:cNvPr id="185347" name="Rectangle 2"/>
          <p:cNvSpPr>
            <a:spLocks noGrp="1" noChangeArrowheads="1"/>
          </p:cNvSpPr>
          <p:nvPr>
            <p:ph type="title"/>
          </p:nvPr>
        </p:nvSpPr>
        <p:spPr>
          <a:xfrm>
            <a:off x="685800" y="304800"/>
            <a:ext cx="7772400" cy="1143000"/>
          </a:xfrm>
        </p:spPr>
        <p:txBody>
          <a:bodyPr/>
          <a:lstStyle/>
          <a:p>
            <a:pPr eaLnBrk="1" hangingPunct="1"/>
            <a:r>
              <a:rPr lang="en-US"/>
              <a:t>Popular Crypto Hashes</a:t>
            </a:r>
          </a:p>
        </p:txBody>
      </p:sp>
      <p:sp>
        <p:nvSpPr>
          <p:cNvPr id="185348" name="Rectangle 3"/>
          <p:cNvSpPr>
            <a:spLocks noGrp="1" noChangeArrowheads="1"/>
          </p:cNvSpPr>
          <p:nvPr>
            <p:ph type="body" idx="1"/>
          </p:nvPr>
        </p:nvSpPr>
        <p:spPr>
          <a:xfrm>
            <a:off x="685800" y="1600200"/>
            <a:ext cx="7772400" cy="4419600"/>
          </a:xfrm>
        </p:spPr>
        <p:txBody>
          <a:bodyPr/>
          <a:lstStyle/>
          <a:p>
            <a:pPr eaLnBrk="1" hangingPunct="1">
              <a:lnSpc>
                <a:spcPct val="85000"/>
              </a:lnSpc>
              <a:spcAft>
                <a:spcPts val="600"/>
              </a:spcAft>
            </a:pPr>
            <a:r>
              <a:rPr lang="en-US" sz="2800" b="1" dirty="0">
                <a:solidFill>
                  <a:schemeClr val="hlink"/>
                </a:solidFill>
              </a:rPr>
              <a:t>MD5</a:t>
            </a:r>
            <a:r>
              <a:rPr lang="en-US" sz="2800" dirty="0"/>
              <a:t> </a:t>
            </a:r>
            <a:r>
              <a:rPr lang="en-US" dirty="0" err="1">
                <a:sym typeface="Symbol" charset="2"/>
              </a:rPr>
              <a:t></a:t>
            </a:r>
            <a:r>
              <a:rPr lang="en-US" sz="2800" dirty="0"/>
              <a:t> invented by </a:t>
            </a:r>
            <a:r>
              <a:rPr lang="en-US" sz="2800" dirty="0" err="1"/>
              <a:t>Rivest</a:t>
            </a:r>
            <a:endParaRPr lang="en-US" sz="2800" dirty="0"/>
          </a:p>
          <a:p>
            <a:pPr lvl="1" eaLnBrk="1" hangingPunct="1">
              <a:lnSpc>
                <a:spcPct val="85000"/>
              </a:lnSpc>
              <a:spcAft>
                <a:spcPts val="600"/>
              </a:spcAft>
            </a:pPr>
            <a:r>
              <a:rPr lang="en-US" sz="2400" dirty="0"/>
              <a:t>128 bit output</a:t>
            </a:r>
          </a:p>
          <a:p>
            <a:pPr lvl="1" eaLnBrk="1" hangingPunct="1">
              <a:lnSpc>
                <a:spcPct val="85000"/>
              </a:lnSpc>
              <a:spcAft>
                <a:spcPts val="600"/>
              </a:spcAft>
            </a:pPr>
            <a:r>
              <a:rPr lang="en-US" sz="2400" dirty="0"/>
              <a:t>Note: MD5 collisions easy to find</a:t>
            </a:r>
          </a:p>
          <a:p>
            <a:pPr eaLnBrk="1" hangingPunct="1">
              <a:lnSpc>
                <a:spcPct val="85000"/>
              </a:lnSpc>
              <a:spcAft>
                <a:spcPts val="600"/>
              </a:spcAft>
            </a:pPr>
            <a:r>
              <a:rPr lang="en-US" sz="2800" b="1" dirty="0">
                <a:solidFill>
                  <a:schemeClr val="hlink"/>
                </a:solidFill>
              </a:rPr>
              <a:t>SHA-1</a:t>
            </a:r>
            <a:r>
              <a:rPr lang="en-US" sz="2800" dirty="0"/>
              <a:t> </a:t>
            </a:r>
            <a:r>
              <a:rPr lang="en-US" dirty="0" err="1">
                <a:sym typeface="Symbol" charset="2"/>
              </a:rPr>
              <a:t></a:t>
            </a:r>
            <a:r>
              <a:rPr lang="en-US" sz="2800" dirty="0"/>
              <a:t> A U.S. government standard, inner workings similar to MD5</a:t>
            </a:r>
          </a:p>
          <a:p>
            <a:pPr lvl="1" eaLnBrk="1" hangingPunct="1">
              <a:lnSpc>
                <a:spcPct val="85000"/>
              </a:lnSpc>
              <a:spcAft>
                <a:spcPts val="600"/>
              </a:spcAft>
            </a:pPr>
            <a:r>
              <a:rPr lang="en-US" sz="2400" dirty="0"/>
              <a:t>160 bit output</a:t>
            </a:r>
          </a:p>
          <a:p>
            <a:pPr eaLnBrk="1" hangingPunct="1">
              <a:lnSpc>
                <a:spcPct val="85000"/>
              </a:lnSpc>
              <a:spcAft>
                <a:spcPts val="600"/>
              </a:spcAft>
            </a:pPr>
            <a:r>
              <a:rPr lang="en-US" sz="2800" dirty="0"/>
              <a:t>Many other hashes, but MD5 and SHA-1 are the most widely used</a:t>
            </a:r>
          </a:p>
          <a:p>
            <a:pPr eaLnBrk="1" hangingPunct="1">
              <a:lnSpc>
                <a:spcPct val="85000"/>
              </a:lnSpc>
              <a:spcAft>
                <a:spcPts val="600"/>
              </a:spcAft>
            </a:pPr>
            <a:r>
              <a:rPr lang="en-US" sz="2800" dirty="0"/>
              <a:t>Hashes work by hashing message in blocks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3496BD0A-57B9-164D-8918-6227D1AB8702}" type="slidenum">
              <a:rPr lang="en-US" smtClean="0">
                <a:latin typeface="Times New Roman" charset="0"/>
              </a:rPr>
              <a:pPr/>
              <a:t>17</a:t>
            </a:fld>
            <a:endParaRPr lang="en-US">
              <a:latin typeface="Times New Roman" charset="0"/>
            </a:endParaRPr>
          </a:p>
        </p:txBody>
      </p:sp>
      <p:sp>
        <p:nvSpPr>
          <p:cNvPr id="29699" name="Rectangle 2"/>
          <p:cNvSpPr>
            <a:spLocks noGrp="1" noChangeArrowheads="1"/>
          </p:cNvSpPr>
          <p:nvPr>
            <p:ph type="title"/>
          </p:nvPr>
        </p:nvSpPr>
        <p:spPr/>
        <p:txBody>
          <a:bodyPr/>
          <a:lstStyle/>
          <a:p>
            <a:pPr eaLnBrk="1" hangingPunct="1"/>
            <a:r>
              <a:rPr lang="en-US"/>
              <a:t>Double Transposition</a:t>
            </a:r>
          </a:p>
        </p:txBody>
      </p:sp>
      <p:sp>
        <p:nvSpPr>
          <p:cNvPr id="22531" name="Rectangle 3"/>
          <p:cNvSpPr>
            <a:spLocks noGrp="1" noChangeArrowheads="1"/>
          </p:cNvSpPr>
          <p:nvPr>
            <p:ph type="body" idx="1"/>
          </p:nvPr>
        </p:nvSpPr>
        <p:spPr>
          <a:xfrm>
            <a:off x="685800" y="1600200"/>
            <a:ext cx="7772400" cy="685800"/>
          </a:xfrm>
        </p:spPr>
        <p:txBody>
          <a:bodyPr/>
          <a:lstStyle/>
          <a:p>
            <a:pPr eaLnBrk="1" hangingPunct="1"/>
            <a:r>
              <a:rPr lang="en-US"/>
              <a:t>Plaintext: </a:t>
            </a:r>
            <a:r>
              <a:rPr lang="en-US">
                <a:solidFill>
                  <a:srgbClr val="FF0000"/>
                </a:solidFill>
                <a:latin typeface="Times-Roman" charset="0"/>
              </a:rPr>
              <a:t>attackxatxdawn</a:t>
            </a:r>
          </a:p>
        </p:txBody>
      </p:sp>
      <p:pic>
        <p:nvPicPr>
          <p:cNvPr id="22532" name="Picture 4" descr="001.jpg                                                        0007DDCBMacintosh HD                   B7464D7A:"/>
          <p:cNvPicPr>
            <a:picLocks noChangeAspect="1" noChangeArrowheads="1"/>
          </p:cNvPicPr>
          <p:nvPr/>
        </p:nvPicPr>
        <p:blipFill>
          <a:blip r:embed="rId3"/>
          <a:srcRect/>
          <a:stretch>
            <a:fillRect/>
          </a:stretch>
        </p:blipFill>
        <p:spPr bwMode="auto">
          <a:xfrm>
            <a:off x="1143000" y="2362200"/>
            <a:ext cx="2209800" cy="2117725"/>
          </a:xfrm>
          <a:prstGeom prst="rect">
            <a:avLst/>
          </a:prstGeom>
          <a:noFill/>
          <a:ln w="9525">
            <a:noFill/>
            <a:miter lim="800000"/>
            <a:headEnd/>
            <a:tailEnd/>
          </a:ln>
        </p:spPr>
      </p:pic>
      <p:pic>
        <p:nvPicPr>
          <p:cNvPr id="22533" name="Picture 5" descr="002.jpg                                                        0007DDCBMacintosh HD                   B7464D7A:"/>
          <p:cNvPicPr>
            <a:picLocks noChangeAspect="1" noChangeArrowheads="1"/>
          </p:cNvPicPr>
          <p:nvPr/>
        </p:nvPicPr>
        <p:blipFill>
          <a:blip r:embed="rId4"/>
          <a:srcRect/>
          <a:stretch>
            <a:fillRect/>
          </a:stretch>
        </p:blipFill>
        <p:spPr bwMode="auto">
          <a:xfrm>
            <a:off x="5334000" y="2362200"/>
            <a:ext cx="2209800" cy="2117725"/>
          </a:xfrm>
          <a:prstGeom prst="rect">
            <a:avLst/>
          </a:prstGeom>
          <a:noFill/>
          <a:ln w="9525">
            <a:noFill/>
            <a:miter lim="800000"/>
            <a:headEnd/>
            <a:tailEnd/>
          </a:ln>
        </p:spPr>
      </p:pic>
      <p:sp>
        <p:nvSpPr>
          <p:cNvPr id="22534" name="Rectangle 6"/>
          <p:cNvSpPr>
            <a:spLocks noChangeArrowheads="1"/>
          </p:cNvSpPr>
          <p:nvPr/>
        </p:nvSpPr>
        <p:spPr bwMode="auto">
          <a:xfrm>
            <a:off x="3463925" y="2590800"/>
            <a:ext cx="1795463" cy="800100"/>
          </a:xfrm>
          <a:prstGeom prst="rect">
            <a:avLst/>
          </a:prstGeom>
          <a:noFill/>
          <a:ln w="9525">
            <a:noFill/>
            <a:miter lim="800000"/>
            <a:headEnd/>
            <a:tailEnd/>
          </a:ln>
        </p:spPr>
        <p:txBody>
          <a:bodyPr wrap="none">
            <a:prstTxWarp prst="textNoShape">
              <a:avLst/>
            </a:prstTxWarp>
            <a:spAutoFit/>
          </a:bodyPr>
          <a:lstStyle/>
          <a:p>
            <a:r>
              <a:rPr lang="en-US" sz="2000"/>
              <a:t>Permute rows</a:t>
            </a:r>
          </a:p>
          <a:p>
            <a:r>
              <a:rPr lang="en-US" sz="2000"/>
              <a:t>and columns</a:t>
            </a:r>
            <a:endParaRPr lang="en-US"/>
          </a:p>
        </p:txBody>
      </p:sp>
      <p:sp>
        <p:nvSpPr>
          <p:cNvPr id="22535" name="Rectangle 7"/>
          <p:cNvSpPr>
            <a:spLocks noChangeArrowheads="1"/>
          </p:cNvSpPr>
          <p:nvPr/>
        </p:nvSpPr>
        <p:spPr bwMode="auto">
          <a:xfrm>
            <a:off x="3733800" y="3108325"/>
            <a:ext cx="1187450" cy="1311275"/>
          </a:xfrm>
          <a:prstGeom prst="rect">
            <a:avLst/>
          </a:prstGeom>
          <a:noFill/>
          <a:ln w="9525">
            <a:noFill/>
            <a:miter lim="800000"/>
            <a:headEnd/>
            <a:tailEnd/>
          </a:ln>
        </p:spPr>
        <p:txBody>
          <a:bodyPr>
            <a:prstTxWarp prst="textNoShape">
              <a:avLst/>
            </a:prstTxWarp>
            <a:spAutoFit/>
          </a:bodyPr>
          <a:lstStyle/>
          <a:p>
            <a:r>
              <a:rPr lang="en-US" sz="8000">
                <a:sym typeface="Symbol" charset="2"/>
              </a:rPr>
              <a:t></a:t>
            </a:r>
            <a:endParaRPr lang="en-US"/>
          </a:p>
        </p:txBody>
      </p:sp>
      <p:sp>
        <p:nvSpPr>
          <p:cNvPr id="22537" name="Rectangle 9"/>
          <p:cNvSpPr>
            <a:spLocks noChangeArrowheads="1"/>
          </p:cNvSpPr>
          <p:nvPr/>
        </p:nvSpPr>
        <p:spPr bwMode="auto">
          <a:xfrm>
            <a:off x="685800" y="4495800"/>
            <a:ext cx="7772400" cy="16764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Char char="q"/>
            </a:pPr>
            <a:r>
              <a:rPr lang="en-US" sz="3200" dirty="0" err="1"/>
              <a:t>Ciphertext</a:t>
            </a:r>
            <a:r>
              <a:rPr lang="en-US" sz="3200" dirty="0"/>
              <a:t>: </a:t>
            </a:r>
            <a:r>
              <a:rPr lang="en-US" sz="3200" dirty="0" err="1">
                <a:solidFill>
                  <a:srgbClr val="FF0000"/>
                </a:solidFill>
                <a:latin typeface="Times-Roman" charset="0"/>
              </a:rPr>
              <a:t>xtawxnattxadakc</a:t>
            </a:r>
            <a:r>
              <a:rPr lang="en-US" sz="3200" dirty="0">
                <a:solidFill>
                  <a:srgbClr val="FF0000"/>
                </a:solidFill>
                <a:latin typeface="Times-Roman" charset="0"/>
              </a:rPr>
              <a:t> </a:t>
            </a:r>
          </a:p>
          <a:p>
            <a:pPr marL="342900" indent="-342900">
              <a:lnSpc>
                <a:spcPct val="90000"/>
              </a:lnSpc>
              <a:spcBef>
                <a:spcPct val="20000"/>
              </a:spcBef>
              <a:buClr>
                <a:schemeClr val="accent2"/>
              </a:buClr>
              <a:buSzPct val="75000"/>
              <a:buFont typeface="Wingdings" charset="2"/>
              <a:buChar char="q"/>
            </a:pPr>
            <a:r>
              <a:rPr lang="en-US" sz="3200" dirty="0"/>
              <a:t>Key is matrix size and permutations: (3,5,1,4,2) and (1,3,2)</a:t>
            </a:r>
            <a:endParaRPr lang="en-US" sz="3200" dirty="0">
              <a:solidFill>
                <a:srgbClr val="FF0000"/>
              </a:solidFill>
              <a:latin typeface="Times-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blinds(horizontal)">
                                      <p:cBhvr>
                                        <p:cTn id="7" dur="500"/>
                                        <p:tgtEl>
                                          <p:spTgt spid="22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2253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22535"/>
                                        </p:tgtEl>
                                        <p:attrNameLst>
                                          <p:attrName>style.visibility</p:attrName>
                                        </p:attrNameLst>
                                      </p:cBhvr>
                                      <p:to>
                                        <p:strVal val="visible"/>
                                      </p:to>
                                    </p:set>
                                  </p:childTnLst>
                                  <p:subTnLst>
                                    <p:audio>
                                      <p:cMediaNode>
                                        <p:cTn display="0" masterRel="sameClick">
                                          <p:stCondLst>
                                            <p:cond evt="begin" delay="0">
                                              <p:tn val="14"/>
                                            </p:cond>
                                          </p:stCondLst>
                                          <p:endCondLst>
                                            <p:cond evt="onStopAudio" delay="0">
                                              <p:tgtEl>
                                                <p:sldTgt/>
                                              </p:tgtEl>
                                            </p:cond>
                                          </p:endCondLst>
                                        </p:cTn>
                                        <p:tgtEl>
                                          <p:sndTgt r:embed="rId2" name="Arrow"/>
                                        </p:tgtEl>
                                      </p:cMediaNode>
                                    </p:audio>
                                  </p:sub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499"/>
                                          </p:stCondLst>
                                        </p:cTn>
                                        <p:tgtEl>
                                          <p:spTgt spid="225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225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22537">
                                            <p:txEl>
                                              <p:pRg st="0" end="0"/>
                                            </p:txEl>
                                          </p:spTgt>
                                        </p:tgtEl>
                                        <p:attrNameLst>
                                          <p:attrName>style.visibility</p:attrName>
                                        </p:attrNameLst>
                                      </p:cBhvr>
                                      <p:to>
                                        <p:strVal val="visible"/>
                                      </p:to>
                                    </p:set>
                                    <p:animEffect transition="in" filter="blinds(vertical)">
                                      <p:cBhvr>
                                        <p:cTn id="27" dur="500"/>
                                        <p:tgtEl>
                                          <p:spTgt spid="2253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22537">
                                            <p:txEl>
                                              <p:pRg st="1" end="1"/>
                                            </p:txEl>
                                          </p:spTgt>
                                        </p:tgtEl>
                                        <p:attrNameLst>
                                          <p:attrName>style.visibility</p:attrName>
                                        </p:attrNameLst>
                                      </p:cBhvr>
                                      <p:to>
                                        <p:strVal val="visible"/>
                                      </p:to>
                                    </p:set>
                                    <p:animEffect transition="in" filter="blinds(vertical)">
                                      <p:cBhvr>
                                        <p:cTn id="32" dur="500"/>
                                        <p:tgtEl>
                                          <p:spTgt spid="2253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autoUpdateAnimBg="0"/>
      <p:bldP spid="22534" grpId="0" autoUpdateAnimBg="0"/>
      <p:bldP spid="22535" grpId="0" autoUpdateAnimBg="0"/>
      <p:bldP spid="22537" grpId="0" build="p" autoUpdateAnimBg="0"/>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64F2C2E3-12A2-DD45-8910-0CD68B8FDFA2}" type="slidenum">
              <a:rPr lang="en-US" smtClean="0">
                <a:latin typeface="Times New Roman" charset="0"/>
              </a:rPr>
              <a:pPr/>
              <a:t>170</a:t>
            </a:fld>
            <a:endParaRPr lang="en-US">
              <a:latin typeface="Times New Roman" charset="0"/>
            </a:endParaRPr>
          </a:p>
        </p:txBody>
      </p:sp>
      <p:sp>
        <p:nvSpPr>
          <p:cNvPr id="186371" name="Rectangle 2"/>
          <p:cNvSpPr>
            <a:spLocks noGrp="1" noChangeArrowheads="1"/>
          </p:cNvSpPr>
          <p:nvPr>
            <p:ph type="title"/>
          </p:nvPr>
        </p:nvSpPr>
        <p:spPr>
          <a:xfrm>
            <a:off x="685800" y="381000"/>
            <a:ext cx="7848600" cy="1143000"/>
          </a:xfrm>
        </p:spPr>
        <p:txBody>
          <a:bodyPr/>
          <a:lstStyle/>
          <a:p>
            <a:pPr eaLnBrk="1" hangingPunct="1"/>
            <a:r>
              <a:rPr lang="en-US"/>
              <a:t>Crypto Hash Design</a:t>
            </a:r>
          </a:p>
        </p:txBody>
      </p:sp>
      <p:sp>
        <p:nvSpPr>
          <p:cNvPr id="186372" name="Rectangle 3"/>
          <p:cNvSpPr>
            <a:spLocks noGrp="1" noChangeArrowheads="1"/>
          </p:cNvSpPr>
          <p:nvPr>
            <p:ph type="body" idx="1"/>
          </p:nvPr>
        </p:nvSpPr>
        <p:spPr>
          <a:xfrm>
            <a:off x="685800" y="1676400"/>
            <a:ext cx="7772400" cy="4343400"/>
          </a:xfrm>
        </p:spPr>
        <p:txBody>
          <a:bodyPr/>
          <a:lstStyle/>
          <a:p>
            <a:pPr eaLnBrk="1" hangingPunct="1">
              <a:lnSpc>
                <a:spcPct val="90000"/>
              </a:lnSpc>
              <a:spcAft>
                <a:spcPts val="600"/>
              </a:spcAft>
            </a:pPr>
            <a:r>
              <a:rPr lang="en-US" sz="2800" dirty="0"/>
              <a:t>Desired property: </a:t>
            </a:r>
            <a:r>
              <a:rPr lang="en-US" sz="2800" b="1" dirty="0">
                <a:solidFill>
                  <a:schemeClr val="hlink"/>
                </a:solidFill>
              </a:rPr>
              <a:t>avalanche effect</a:t>
            </a:r>
            <a:endParaRPr lang="en-US" sz="2800" dirty="0"/>
          </a:p>
          <a:p>
            <a:pPr lvl="1" eaLnBrk="1" hangingPunct="1">
              <a:lnSpc>
                <a:spcPct val="90000"/>
              </a:lnSpc>
              <a:spcAft>
                <a:spcPts val="600"/>
              </a:spcAft>
            </a:pPr>
            <a:r>
              <a:rPr lang="en-US" sz="2400" dirty="0"/>
              <a:t>Change to 1 bit of input should affect about half of output bits</a:t>
            </a:r>
          </a:p>
          <a:p>
            <a:pPr eaLnBrk="1" hangingPunct="1">
              <a:lnSpc>
                <a:spcPct val="90000"/>
              </a:lnSpc>
              <a:spcAft>
                <a:spcPts val="600"/>
              </a:spcAft>
            </a:pPr>
            <a:r>
              <a:rPr lang="en-US" sz="2800" dirty="0"/>
              <a:t>Crypto hash functions consist of some number of rounds</a:t>
            </a:r>
          </a:p>
          <a:p>
            <a:pPr eaLnBrk="1" hangingPunct="1">
              <a:lnSpc>
                <a:spcPct val="90000"/>
              </a:lnSpc>
              <a:spcAft>
                <a:spcPts val="600"/>
              </a:spcAft>
            </a:pPr>
            <a:r>
              <a:rPr lang="en-US" sz="2800" dirty="0"/>
              <a:t>Want security and speed</a:t>
            </a:r>
          </a:p>
          <a:p>
            <a:pPr lvl="1" eaLnBrk="1" hangingPunct="1">
              <a:lnSpc>
                <a:spcPct val="90000"/>
              </a:lnSpc>
              <a:spcAft>
                <a:spcPts val="600"/>
              </a:spcAft>
            </a:pPr>
            <a:r>
              <a:rPr lang="en-US" sz="2400" dirty="0"/>
              <a:t>Avalanche effect after few rounds</a:t>
            </a:r>
          </a:p>
          <a:p>
            <a:pPr lvl="1" eaLnBrk="1" hangingPunct="1">
              <a:lnSpc>
                <a:spcPct val="90000"/>
              </a:lnSpc>
              <a:spcAft>
                <a:spcPts val="600"/>
              </a:spcAft>
            </a:pPr>
            <a:r>
              <a:rPr lang="en-US" sz="2400" dirty="0"/>
              <a:t>But simple rounds</a:t>
            </a:r>
          </a:p>
          <a:p>
            <a:pPr eaLnBrk="1" hangingPunct="1">
              <a:lnSpc>
                <a:spcPct val="90000"/>
              </a:lnSpc>
              <a:spcAft>
                <a:spcPts val="600"/>
              </a:spcAft>
            </a:pPr>
            <a:r>
              <a:rPr lang="en-US" sz="2800" dirty="0"/>
              <a:t>Analogous to design of block ciphers</a:t>
            </a: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D8AAFEFF-7A1E-BF45-80C0-7FE308DDDF6B}" type="slidenum">
              <a:rPr lang="en-US" smtClean="0">
                <a:latin typeface="Times New Roman" charset="0"/>
              </a:rPr>
              <a:pPr/>
              <a:t>171</a:t>
            </a:fld>
            <a:endParaRPr lang="en-US">
              <a:latin typeface="Times New Roman" charset="0"/>
            </a:endParaRPr>
          </a:p>
        </p:txBody>
      </p:sp>
      <p:sp>
        <p:nvSpPr>
          <p:cNvPr id="187395" name="Rectangle 2"/>
          <p:cNvSpPr>
            <a:spLocks noGrp="1" noChangeArrowheads="1"/>
          </p:cNvSpPr>
          <p:nvPr>
            <p:ph type="title"/>
          </p:nvPr>
        </p:nvSpPr>
        <p:spPr>
          <a:xfrm>
            <a:off x="1905000" y="609600"/>
            <a:ext cx="5715000" cy="990600"/>
          </a:xfrm>
        </p:spPr>
        <p:txBody>
          <a:bodyPr/>
          <a:lstStyle/>
          <a:p>
            <a:pPr eaLnBrk="1" hangingPunct="1"/>
            <a:r>
              <a:rPr lang="en-US"/>
              <a:t>Tiger Hash</a:t>
            </a:r>
          </a:p>
        </p:txBody>
      </p:sp>
      <p:sp>
        <p:nvSpPr>
          <p:cNvPr id="187396" name="Rectangle 3"/>
          <p:cNvSpPr>
            <a:spLocks noGrp="1" noChangeArrowheads="1"/>
          </p:cNvSpPr>
          <p:nvPr>
            <p:ph type="body" idx="1"/>
          </p:nvPr>
        </p:nvSpPr>
        <p:spPr/>
        <p:txBody>
          <a:bodyPr/>
          <a:lstStyle/>
          <a:p>
            <a:pPr eaLnBrk="1" hangingPunct="1">
              <a:lnSpc>
                <a:spcPct val="90000"/>
              </a:lnSpc>
              <a:spcAft>
                <a:spcPts val="600"/>
              </a:spcAft>
            </a:pPr>
            <a:r>
              <a:rPr lang="en-US" dirty="0"/>
              <a:t>“Fast and strong”</a:t>
            </a:r>
          </a:p>
          <a:p>
            <a:pPr eaLnBrk="1" hangingPunct="1">
              <a:lnSpc>
                <a:spcPct val="90000"/>
              </a:lnSpc>
              <a:spcAft>
                <a:spcPts val="600"/>
              </a:spcAft>
            </a:pPr>
            <a:r>
              <a:rPr lang="en-US" dirty="0"/>
              <a:t>Designed by Ross Anderson and Eli </a:t>
            </a:r>
            <a:r>
              <a:rPr lang="en-US" dirty="0" err="1"/>
              <a:t>Biham</a:t>
            </a:r>
            <a:r>
              <a:rPr lang="en-US" dirty="0"/>
              <a:t> </a:t>
            </a:r>
            <a:r>
              <a:rPr lang="en-US" dirty="0" err="1">
                <a:sym typeface="Symbol" charset="2"/>
              </a:rPr>
              <a:t></a:t>
            </a:r>
            <a:r>
              <a:rPr lang="en-US" dirty="0"/>
              <a:t> leading cryptographers</a:t>
            </a:r>
          </a:p>
          <a:p>
            <a:pPr eaLnBrk="1" hangingPunct="1">
              <a:lnSpc>
                <a:spcPct val="90000"/>
              </a:lnSpc>
              <a:spcAft>
                <a:spcPts val="600"/>
              </a:spcAft>
            </a:pPr>
            <a:r>
              <a:rPr lang="en-US" dirty="0"/>
              <a:t>Design criteria</a:t>
            </a:r>
          </a:p>
          <a:p>
            <a:pPr lvl="1" eaLnBrk="1" hangingPunct="1">
              <a:lnSpc>
                <a:spcPct val="90000"/>
              </a:lnSpc>
              <a:spcAft>
                <a:spcPts val="600"/>
              </a:spcAft>
            </a:pPr>
            <a:r>
              <a:rPr lang="en-US" dirty="0"/>
              <a:t>Secure</a:t>
            </a:r>
          </a:p>
          <a:p>
            <a:pPr lvl="1" eaLnBrk="1" hangingPunct="1">
              <a:lnSpc>
                <a:spcPct val="90000"/>
              </a:lnSpc>
              <a:spcAft>
                <a:spcPts val="600"/>
              </a:spcAft>
            </a:pPr>
            <a:r>
              <a:rPr lang="en-US" dirty="0"/>
              <a:t>Optimized for </a:t>
            </a:r>
            <a:r>
              <a:rPr lang="en-US" b="1" dirty="0">
                <a:solidFill>
                  <a:schemeClr val="hlink"/>
                </a:solidFill>
              </a:rPr>
              <a:t>64-bit</a:t>
            </a:r>
            <a:r>
              <a:rPr lang="en-US" dirty="0"/>
              <a:t> processors</a:t>
            </a:r>
          </a:p>
          <a:p>
            <a:pPr lvl="1" eaLnBrk="1" hangingPunct="1">
              <a:lnSpc>
                <a:spcPct val="90000"/>
              </a:lnSpc>
              <a:spcAft>
                <a:spcPts val="600"/>
              </a:spcAft>
            </a:pPr>
            <a:r>
              <a:rPr lang="en-US" dirty="0"/>
              <a:t>Easy replacement for MD5 or SHA-1</a:t>
            </a:r>
          </a:p>
        </p:txBody>
      </p:sp>
      <p:pic>
        <p:nvPicPr>
          <p:cNvPr id="187397" name="Picture 6" descr=" tiger.tif                                                      00118CF0Macintosh HD                   BC93A1CC:"/>
          <p:cNvPicPr>
            <a:picLocks noChangeAspect="1" noChangeArrowheads="1"/>
          </p:cNvPicPr>
          <p:nvPr/>
        </p:nvPicPr>
        <p:blipFill>
          <a:blip r:embed="rId2"/>
          <a:srcRect/>
          <a:stretch>
            <a:fillRect/>
          </a:stretch>
        </p:blipFill>
        <p:spPr bwMode="auto">
          <a:xfrm>
            <a:off x="7467600" y="0"/>
            <a:ext cx="1676400" cy="1217613"/>
          </a:xfrm>
          <a:prstGeom prst="rect">
            <a:avLst/>
          </a:prstGeom>
          <a:noFill/>
          <a:ln w="9525">
            <a:noFill/>
            <a:miter lim="800000"/>
            <a:headEnd/>
            <a:tailEnd/>
          </a:ln>
        </p:spPr>
      </p:pic>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A41BB51A-FE31-D042-8B68-0F2D5B114326}" type="slidenum">
              <a:rPr lang="en-US" smtClean="0">
                <a:latin typeface="Times New Roman" charset="0"/>
              </a:rPr>
              <a:pPr/>
              <a:t>172</a:t>
            </a:fld>
            <a:endParaRPr lang="en-US">
              <a:latin typeface="Times New Roman" charset="0"/>
            </a:endParaRPr>
          </a:p>
        </p:txBody>
      </p:sp>
      <p:sp>
        <p:nvSpPr>
          <p:cNvPr id="188419" name="Rectangle 2"/>
          <p:cNvSpPr>
            <a:spLocks noGrp="1" noChangeArrowheads="1"/>
          </p:cNvSpPr>
          <p:nvPr>
            <p:ph type="title"/>
          </p:nvPr>
        </p:nvSpPr>
        <p:spPr/>
        <p:txBody>
          <a:bodyPr/>
          <a:lstStyle/>
          <a:p>
            <a:pPr eaLnBrk="1" hangingPunct="1"/>
            <a:r>
              <a:rPr lang="en-US"/>
              <a:t>Tiger Hash</a:t>
            </a:r>
          </a:p>
        </p:txBody>
      </p:sp>
      <p:sp>
        <p:nvSpPr>
          <p:cNvPr id="188420" name="Rectangle 3"/>
          <p:cNvSpPr>
            <a:spLocks noGrp="1" noChangeArrowheads="1"/>
          </p:cNvSpPr>
          <p:nvPr>
            <p:ph type="body" idx="1"/>
          </p:nvPr>
        </p:nvSpPr>
        <p:spPr>
          <a:xfrm>
            <a:off x="685800" y="1828800"/>
            <a:ext cx="8001000" cy="4114800"/>
          </a:xfrm>
        </p:spPr>
        <p:txBody>
          <a:bodyPr/>
          <a:lstStyle/>
          <a:p>
            <a:pPr eaLnBrk="1" hangingPunct="1">
              <a:lnSpc>
                <a:spcPct val="90000"/>
              </a:lnSpc>
              <a:spcAft>
                <a:spcPts val="600"/>
              </a:spcAft>
            </a:pPr>
            <a:r>
              <a:rPr lang="en-US" sz="2800" dirty="0"/>
              <a:t>Like MD5/SHA-1, input divided into 512 bit blocks (padded)</a:t>
            </a:r>
          </a:p>
          <a:p>
            <a:pPr eaLnBrk="1" hangingPunct="1">
              <a:lnSpc>
                <a:spcPct val="90000"/>
              </a:lnSpc>
              <a:spcAft>
                <a:spcPts val="600"/>
              </a:spcAft>
            </a:pPr>
            <a:r>
              <a:rPr lang="en-US" sz="2800" dirty="0"/>
              <a:t>Unlike MD5/SHA-1, output is </a:t>
            </a:r>
            <a:r>
              <a:rPr lang="en-US" sz="2800" b="1" dirty="0">
                <a:solidFill>
                  <a:schemeClr val="hlink"/>
                </a:solidFill>
              </a:rPr>
              <a:t>192 bits</a:t>
            </a:r>
            <a:r>
              <a:rPr lang="en-US" sz="2800" dirty="0"/>
              <a:t> (three 64-bit words)</a:t>
            </a:r>
          </a:p>
          <a:p>
            <a:pPr lvl="1" eaLnBrk="1" hangingPunct="1">
              <a:lnSpc>
                <a:spcPct val="90000"/>
              </a:lnSpc>
              <a:spcAft>
                <a:spcPts val="600"/>
              </a:spcAft>
            </a:pPr>
            <a:r>
              <a:rPr lang="en-US" sz="2400" dirty="0"/>
              <a:t>Truncate output if replacing MD5 or SHA-1</a:t>
            </a:r>
          </a:p>
          <a:p>
            <a:pPr eaLnBrk="1" hangingPunct="1">
              <a:lnSpc>
                <a:spcPct val="90000"/>
              </a:lnSpc>
              <a:spcAft>
                <a:spcPts val="600"/>
              </a:spcAft>
            </a:pPr>
            <a:r>
              <a:rPr lang="en-US" sz="2800" dirty="0"/>
              <a:t>Intermediate rounds are all 192 bits</a:t>
            </a:r>
          </a:p>
          <a:p>
            <a:pPr eaLnBrk="1" hangingPunct="1">
              <a:lnSpc>
                <a:spcPct val="90000"/>
              </a:lnSpc>
              <a:spcAft>
                <a:spcPts val="600"/>
              </a:spcAft>
            </a:pPr>
            <a:r>
              <a:rPr lang="en-US" sz="2800" dirty="0"/>
              <a:t>4 S-boxes, each maps 8 bits to 64 bits</a:t>
            </a:r>
          </a:p>
          <a:p>
            <a:pPr eaLnBrk="1" hangingPunct="1">
              <a:lnSpc>
                <a:spcPct val="90000"/>
              </a:lnSpc>
              <a:spcAft>
                <a:spcPts val="600"/>
              </a:spcAft>
            </a:pPr>
            <a:r>
              <a:rPr lang="en-US" sz="2800" dirty="0"/>
              <a:t>A “key schedule” is used</a:t>
            </a: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629DD561-FE24-8A41-A806-C2178CA17488}" type="slidenum">
              <a:rPr lang="en-US" smtClean="0">
                <a:latin typeface="Times New Roman" charset="0"/>
              </a:rPr>
              <a:pPr/>
              <a:t>173</a:t>
            </a:fld>
            <a:endParaRPr lang="en-US">
              <a:latin typeface="Times New Roman" charset="0"/>
            </a:endParaRPr>
          </a:p>
        </p:txBody>
      </p:sp>
      <p:sp>
        <p:nvSpPr>
          <p:cNvPr id="189443" name="Rectangle 2"/>
          <p:cNvSpPr>
            <a:spLocks noGrp="1" noChangeArrowheads="1"/>
          </p:cNvSpPr>
          <p:nvPr>
            <p:ph type="title"/>
          </p:nvPr>
        </p:nvSpPr>
        <p:spPr>
          <a:xfrm>
            <a:off x="3810000" y="152400"/>
            <a:ext cx="5105400" cy="1066800"/>
          </a:xfrm>
        </p:spPr>
        <p:txBody>
          <a:bodyPr/>
          <a:lstStyle/>
          <a:p>
            <a:pPr eaLnBrk="1" hangingPunct="1">
              <a:lnSpc>
                <a:spcPct val="90000"/>
              </a:lnSpc>
            </a:pPr>
            <a:r>
              <a:rPr lang="en-US"/>
              <a:t>Tiger Outer Round </a:t>
            </a:r>
          </a:p>
        </p:txBody>
      </p:sp>
      <p:sp>
        <p:nvSpPr>
          <p:cNvPr id="189444" name="Rectangle 5"/>
          <p:cNvSpPr>
            <a:spLocks noChangeArrowheads="1"/>
          </p:cNvSpPr>
          <p:nvPr/>
        </p:nvSpPr>
        <p:spPr bwMode="auto">
          <a:xfrm>
            <a:off x="762000" y="1219200"/>
            <a:ext cx="1219200" cy="533400"/>
          </a:xfrm>
          <a:prstGeom prst="rect">
            <a:avLst/>
          </a:prstGeom>
          <a:solidFill>
            <a:schemeClr val="accent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189445" name="Rectangle 7"/>
          <p:cNvSpPr>
            <a:spLocks noChangeArrowheads="1"/>
          </p:cNvSpPr>
          <p:nvPr/>
        </p:nvSpPr>
        <p:spPr bwMode="auto">
          <a:xfrm>
            <a:off x="1150938" y="2476500"/>
            <a:ext cx="601662" cy="457200"/>
          </a:xfrm>
          <a:prstGeom prst="rect">
            <a:avLst/>
          </a:prstGeom>
          <a:noFill/>
          <a:ln w="9525">
            <a:noFill/>
            <a:miter lim="800000"/>
            <a:headEnd/>
            <a:tailEnd/>
          </a:ln>
        </p:spPr>
        <p:txBody>
          <a:bodyPr>
            <a:prstTxWarp prst="textNoShape">
              <a:avLst/>
            </a:prstTxWarp>
            <a:spAutoFit/>
          </a:bodyPr>
          <a:lstStyle/>
          <a:p>
            <a:r>
              <a:rPr lang="en-US">
                <a:latin typeface="Times-Roman" charset="0"/>
              </a:rPr>
              <a:t>F</a:t>
            </a:r>
            <a:r>
              <a:rPr lang="en-US" baseline="-25000">
                <a:latin typeface="Times-Roman" charset="0"/>
              </a:rPr>
              <a:t>7</a:t>
            </a:r>
            <a:endParaRPr lang="en-US"/>
          </a:p>
        </p:txBody>
      </p:sp>
      <p:sp>
        <p:nvSpPr>
          <p:cNvPr id="189446" name="Rectangle 8"/>
          <p:cNvSpPr>
            <a:spLocks noChangeArrowheads="1"/>
          </p:cNvSpPr>
          <p:nvPr/>
        </p:nvSpPr>
        <p:spPr bwMode="auto">
          <a:xfrm>
            <a:off x="762000" y="2438400"/>
            <a:ext cx="1219200" cy="533400"/>
          </a:xfrm>
          <a:prstGeom prst="rect">
            <a:avLst/>
          </a:prstGeom>
          <a:solidFill>
            <a:schemeClr val="accent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189447" name="Rectangle 9"/>
          <p:cNvSpPr>
            <a:spLocks noChangeArrowheads="1"/>
          </p:cNvSpPr>
          <p:nvPr/>
        </p:nvSpPr>
        <p:spPr bwMode="auto">
          <a:xfrm>
            <a:off x="1150938" y="3695700"/>
            <a:ext cx="601662" cy="457200"/>
          </a:xfrm>
          <a:prstGeom prst="rect">
            <a:avLst/>
          </a:prstGeom>
          <a:noFill/>
          <a:ln w="9525">
            <a:noFill/>
            <a:miter lim="800000"/>
            <a:headEnd/>
            <a:tailEnd/>
          </a:ln>
        </p:spPr>
        <p:txBody>
          <a:bodyPr>
            <a:prstTxWarp prst="textNoShape">
              <a:avLst/>
            </a:prstTxWarp>
            <a:spAutoFit/>
          </a:bodyPr>
          <a:lstStyle/>
          <a:p>
            <a:r>
              <a:rPr lang="en-US">
                <a:latin typeface="Times-Roman" charset="0"/>
              </a:rPr>
              <a:t>F</a:t>
            </a:r>
            <a:r>
              <a:rPr lang="en-US" baseline="-25000">
                <a:latin typeface="Times-Roman" charset="0"/>
              </a:rPr>
              <a:t>9</a:t>
            </a:r>
            <a:endParaRPr lang="en-US"/>
          </a:p>
        </p:txBody>
      </p:sp>
      <p:sp>
        <p:nvSpPr>
          <p:cNvPr id="189448" name="Rectangle 10"/>
          <p:cNvSpPr>
            <a:spLocks noChangeArrowheads="1"/>
          </p:cNvSpPr>
          <p:nvPr/>
        </p:nvSpPr>
        <p:spPr bwMode="auto">
          <a:xfrm>
            <a:off x="762000" y="3657600"/>
            <a:ext cx="1219200" cy="533400"/>
          </a:xfrm>
          <a:prstGeom prst="rect">
            <a:avLst/>
          </a:prstGeom>
          <a:solidFill>
            <a:schemeClr val="accent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189449" name="Line 20"/>
          <p:cNvSpPr>
            <a:spLocks noChangeShapeType="1"/>
          </p:cNvSpPr>
          <p:nvPr/>
        </p:nvSpPr>
        <p:spPr bwMode="auto">
          <a:xfrm>
            <a:off x="990600" y="838200"/>
            <a:ext cx="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89450" name="Line 21"/>
          <p:cNvSpPr>
            <a:spLocks noChangeShapeType="1"/>
          </p:cNvSpPr>
          <p:nvPr/>
        </p:nvSpPr>
        <p:spPr bwMode="auto">
          <a:xfrm>
            <a:off x="1371600" y="838200"/>
            <a:ext cx="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89451" name="Line 22"/>
          <p:cNvSpPr>
            <a:spLocks noChangeShapeType="1"/>
          </p:cNvSpPr>
          <p:nvPr/>
        </p:nvSpPr>
        <p:spPr bwMode="auto">
          <a:xfrm>
            <a:off x="1752600" y="838200"/>
            <a:ext cx="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89452" name="Line 23"/>
          <p:cNvSpPr>
            <a:spLocks noChangeShapeType="1"/>
          </p:cNvSpPr>
          <p:nvPr/>
        </p:nvSpPr>
        <p:spPr bwMode="auto">
          <a:xfrm flipH="1">
            <a:off x="990600" y="1752600"/>
            <a:ext cx="762000" cy="685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89453" name="Line 24"/>
          <p:cNvSpPr>
            <a:spLocks noChangeShapeType="1"/>
          </p:cNvSpPr>
          <p:nvPr/>
        </p:nvSpPr>
        <p:spPr bwMode="auto">
          <a:xfrm>
            <a:off x="1371600" y="1752600"/>
            <a:ext cx="381000" cy="685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89454" name="Line 25"/>
          <p:cNvSpPr>
            <a:spLocks noChangeShapeType="1"/>
          </p:cNvSpPr>
          <p:nvPr/>
        </p:nvSpPr>
        <p:spPr bwMode="auto">
          <a:xfrm>
            <a:off x="990600" y="1752600"/>
            <a:ext cx="457200" cy="685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89455" name="Line 26"/>
          <p:cNvSpPr>
            <a:spLocks noChangeShapeType="1"/>
          </p:cNvSpPr>
          <p:nvPr/>
        </p:nvSpPr>
        <p:spPr bwMode="auto">
          <a:xfrm>
            <a:off x="990600" y="2971800"/>
            <a:ext cx="762000" cy="685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89456" name="Line 27"/>
          <p:cNvSpPr>
            <a:spLocks noChangeShapeType="1"/>
          </p:cNvSpPr>
          <p:nvPr/>
        </p:nvSpPr>
        <p:spPr bwMode="auto">
          <a:xfrm flipH="1">
            <a:off x="1066800" y="2971800"/>
            <a:ext cx="304800" cy="685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89457" name="Line 28"/>
          <p:cNvSpPr>
            <a:spLocks noChangeShapeType="1"/>
          </p:cNvSpPr>
          <p:nvPr/>
        </p:nvSpPr>
        <p:spPr bwMode="auto">
          <a:xfrm flipH="1">
            <a:off x="1295400" y="2971800"/>
            <a:ext cx="457200" cy="685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89458" name="Line 34"/>
          <p:cNvSpPr>
            <a:spLocks noChangeShapeType="1"/>
          </p:cNvSpPr>
          <p:nvPr/>
        </p:nvSpPr>
        <p:spPr bwMode="auto">
          <a:xfrm>
            <a:off x="1752600" y="5105400"/>
            <a:ext cx="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89459" name="Rectangle 35"/>
          <p:cNvSpPr>
            <a:spLocks noChangeArrowheads="1"/>
          </p:cNvSpPr>
          <p:nvPr/>
        </p:nvSpPr>
        <p:spPr bwMode="auto">
          <a:xfrm>
            <a:off x="1600200" y="4648200"/>
            <a:ext cx="350838" cy="311150"/>
          </a:xfrm>
          <a:prstGeom prst="rect">
            <a:avLst/>
          </a:prstGeom>
          <a:noFill/>
          <a:ln w="9525">
            <a:noFill/>
            <a:miter lim="800000"/>
            <a:headEnd/>
            <a:tailEnd/>
          </a:ln>
        </p:spPr>
        <p:txBody>
          <a:bodyPr wrap="none">
            <a:prstTxWarp prst="textNoShape">
              <a:avLst/>
            </a:prstTxWarp>
            <a:spAutoFit/>
          </a:bodyPr>
          <a:lstStyle/>
          <a:p>
            <a:pPr>
              <a:lnSpc>
                <a:spcPct val="60000"/>
              </a:lnSpc>
            </a:pPr>
            <a:r>
              <a:rPr lang="en-US">
                <a:sym typeface="Symbol" charset="2"/>
              </a:rPr>
              <a:t></a:t>
            </a:r>
            <a:endParaRPr lang="en-US">
              <a:latin typeface="Times-Roman" charset="0"/>
            </a:endParaRPr>
          </a:p>
        </p:txBody>
      </p:sp>
      <p:sp>
        <p:nvSpPr>
          <p:cNvPr id="189460" name="Line 36"/>
          <p:cNvSpPr>
            <a:spLocks noChangeShapeType="1"/>
          </p:cNvSpPr>
          <p:nvPr/>
        </p:nvSpPr>
        <p:spPr bwMode="auto">
          <a:xfrm>
            <a:off x="1752600" y="4191000"/>
            <a:ext cx="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89461" name="Line 37"/>
          <p:cNvSpPr>
            <a:spLocks noChangeShapeType="1"/>
          </p:cNvSpPr>
          <p:nvPr/>
        </p:nvSpPr>
        <p:spPr bwMode="auto">
          <a:xfrm>
            <a:off x="1371600" y="5105400"/>
            <a:ext cx="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89462" name="Line 38"/>
          <p:cNvSpPr>
            <a:spLocks noChangeShapeType="1"/>
          </p:cNvSpPr>
          <p:nvPr/>
        </p:nvSpPr>
        <p:spPr bwMode="auto">
          <a:xfrm>
            <a:off x="990600" y="5105400"/>
            <a:ext cx="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89463" name="Line 39"/>
          <p:cNvSpPr>
            <a:spLocks noChangeShapeType="1"/>
          </p:cNvSpPr>
          <p:nvPr/>
        </p:nvSpPr>
        <p:spPr bwMode="auto">
          <a:xfrm>
            <a:off x="1371600" y="4191000"/>
            <a:ext cx="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89464" name="Line 40"/>
          <p:cNvSpPr>
            <a:spLocks noChangeShapeType="1"/>
          </p:cNvSpPr>
          <p:nvPr/>
        </p:nvSpPr>
        <p:spPr bwMode="auto">
          <a:xfrm>
            <a:off x="990600" y="4191000"/>
            <a:ext cx="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89465" name="Line 44"/>
          <p:cNvSpPr>
            <a:spLocks noChangeShapeType="1"/>
          </p:cNvSpPr>
          <p:nvPr/>
        </p:nvSpPr>
        <p:spPr bwMode="auto">
          <a:xfrm flipH="1">
            <a:off x="1981200" y="1447800"/>
            <a:ext cx="990600"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89466" name="Line 45"/>
          <p:cNvSpPr>
            <a:spLocks noChangeShapeType="1"/>
          </p:cNvSpPr>
          <p:nvPr/>
        </p:nvSpPr>
        <p:spPr bwMode="auto">
          <a:xfrm flipH="1">
            <a:off x="1981200" y="2667000"/>
            <a:ext cx="990600"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89467" name="Line 46"/>
          <p:cNvSpPr>
            <a:spLocks noChangeShapeType="1"/>
          </p:cNvSpPr>
          <p:nvPr/>
        </p:nvSpPr>
        <p:spPr bwMode="auto">
          <a:xfrm flipH="1">
            <a:off x="1981200" y="3886200"/>
            <a:ext cx="990600"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89468" name="Rectangle 49"/>
          <p:cNvSpPr>
            <a:spLocks noChangeArrowheads="1"/>
          </p:cNvSpPr>
          <p:nvPr/>
        </p:nvSpPr>
        <p:spPr bwMode="auto">
          <a:xfrm>
            <a:off x="2997200" y="1219200"/>
            <a:ext cx="471488"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W</a:t>
            </a:r>
          </a:p>
        </p:txBody>
      </p:sp>
      <p:sp>
        <p:nvSpPr>
          <p:cNvPr id="189469" name="Rectangle 64"/>
          <p:cNvSpPr>
            <a:spLocks noChangeArrowheads="1"/>
          </p:cNvSpPr>
          <p:nvPr/>
        </p:nvSpPr>
        <p:spPr bwMode="auto">
          <a:xfrm>
            <a:off x="801688" y="4648200"/>
            <a:ext cx="417512" cy="311150"/>
          </a:xfrm>
          <a:prstGeom prst="rect">
            <a:avLst/>
          </a:prstGeom>
          <a:noFill/>
          <a:ln w="9525">
            <a:noFill/>
            <a:miter lim="800000"/>
            <a:headEnd/>
            <a:tailEnd/>
          </a:ln>
        </p:spPr>
        <p:txBody>
          <a:bodyPr wrap="none">
            <a:prstTxWarp prst="textNoShape">
              <a:avLst/>
            </a:prstTxWarp>
            <a:spAutoFit/>
          </a:bodyPr>
          <a:lstStyle/>
          <a:p>
            <a:pPr>
              <a:lnSpc>
                <a:spcPct val="60000"/>
              </a:lnSpc>
            </a:pPr>
            <a:r>
              <a:rPr lang="en-US">
                <a:sym typeface="Symbol" charset="2"/>
              </a:rPr>
              <a:t></a:t>
            </a:r>
            <a:endParaRPr lang="en-US">
              <a:latin typeface="Times-Roman" charset="0"/>
            </a:endParaRPr>
          </a:p>
        </p:txBody>
      </p:sp>
      <p:sp>
        <p:nvSpPr>
          <p:cNvPr id="189470" name="Rectangle 65"/>
          <p:cNvSpPr>
            <a:spLocks noChangeArrowheads="1"/>
          </p:cNvSpPr>
          <p:nvPr/>
        </p:nvSpPr>
        <p:spPr bwMode="auto">
          <a:xfrm>
            <a:off x="1173163" y="4648200"/>
            <a:ext cx="350837" cy="311150"/>
          </a:xfrm>
          <a:prstGeom prst="rect">
            <a:avLst/>
          </a:prstGeom>
          <a:noFill/>
          <a:ln w="9525">
            <a:noFill/>
            <a:miter lim="800000"/>
            <a:headEnd/>
            <a:tailEnd/>
          </a:ln>
        </p:spPr>
        <p:txBody>
          <a:bodyPr wrap="none">
            <a:prstTxWarp prst="textNoShape">
              <a:avLst/>
            </a:prstTxWarp>
            <a:spAutoFit/>
          </a:bodyPr>
          <a:lstStyle/>
          <a:p>
            <a:pPr>
              <a:lnSpc>
                <a:spcPct val="60000"/>
              </a:lnSpc>
            </a:pPr>
            <a:r>
              <a:rPr lang="en-US">
                <a:sym typeface="Symbol" charset="2"/>
              </a:rPr>
              <a:t></a:t>
            </a:r>
            <a:endParaRPr lang="en-US">
              <a:latin typeface="Times-Roman" charset="0"/>
            </a:endParaRPr>
          </a:p>
        </p:txBody>
      </p:sp>
      <p:sp>
        <p:nvSpPr>
          <p:cNvPr id="189471" name="Rectangle 70"/>
          <p:cNvSpPr>
            <a:spLocks noChangeArrowheads="1"/>
          </p:cNvSpPr>
          <p:nvPr/>
        </p:nvSpPr>
        <p:spPr bwMode="auto">
          <a:xfrm>
            <a:off x="795338" y="5486400"/>
            <a:ext cx="381000" cy="533400"/>
          </a:xfrm>
          <a:prstGeom prst="rect">
            <a:avLst/>
          </a:prstGeom>
          <a:solidFill>
            <a:schemeClr val="accent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189472" name="Rectangle 71"/>
          <p:cNvSpPr>
            <a:spLocks noChangeArrowheads="1"/>
          </p:cNvSpPr>
          <p:nvPr/>
        </p:nvSpPr>
        <p:spPr bwMode="auto">
          <a:xfrm>
            <a:off x="1563688" y="433388"/>
            <a:ext cx="336550" cy="311150"/>
          </a:xfrm>
          <a:prstGeom prst="rect">
            <a:avLst/>
          </a:prstGeom>
          <a:noFill/>
          <a:ln w="9525">
            <a:noFill/>
            <a:miter lim="800000"/>
            <a:headEnd/>
            <a:tailEnd/>
          </a:ln>
        </p:spPr>
        <p:txBody>
          <a:bodyPr wrap="none">
            <a:prstTxWarp prst="textNoShape">
              <a:avLst/>
            </a:prstTxWarp>
            <a:spAutoFit/>
          </a:bodyPr>
          <a:lstStyle/>
          <a:p>
            <a:pPr>
              <a:lnSpc>
                <a:spcPct val="60000"/>
              </a:lnSpc>
            </a:pPr>
            <a:r>
              <a:rPr lang="en-US">
                <a:latin typeface="Times-Roman" charset="0"/>
                <a:sym typeface="Symbol" charset="2"/>
              </a:rPr>
              <a:t>c</a:t>
            </a:r>
            <a:endParaRPr lang="en-US">
              <a:latin typeface="Times-Roman" charset="0"/>
            </a:endParaRPr>
          </a:p>
        </p:txBody>
      </p:sp>
      <p:sp>
        <p:nvSpPr>
          <p:cNvPr id="189473" name="Rectangle 72"/>
          <p:cNvSpPr>
            <a:spLocks noChangeArrowheads="1"/>
          </p:cNvSpPr>
          <p:nvPr/>
        </p:nvSpPr>
        <p:spPr bwMode="auto">
          <a:xfrm>
            <a:off x="795338" y="433388"/>
            <a:ext cx="354012" cy="311150"/>
          </a:xfrm>
          <a:prstGeom prst="rect">
            <a:avLst/>
          </a:prstGeom>
          <a:noFill/>
          <a:ln w="9525">
            <a:noFill/>
            <a:miter lim="800000"/>
            <a:headEnd/>
            <a:tailEnd/>
          </a:ln>
        </p:spPr>
        <p:txBody>
          <a:bodyPr wrap="none">
            <a:prstTxWarp prst="textNoShape">
              <a:avLst/>
            </a:prstTxWarp>
            <a:spAutoFit/>
          </a:bodyPr>
          <a:lstStyle/>
          <a:p>
            <a:pPr>
              <a:lnSpc>
                <a:spcPct val="60000"/>
              </a:lnSpc>
            </a:pPr>
            <a:r>
              <a:rPr lang="en-US">
                <a:latin typeface="Times-Roman" charset="0"/>
                <a:sym typeface="Symbol" charset="2"/>
              </a:rPr>
              <a:t>a</a:t>
            </a:r>
            <a:endParaRPr lang="en-US">
              <a:latin typeface="Times-Roman" charset="0"/>
            </a:endParaRPr>
          </a:p>
        </p:txBody>
      </p:sp>
      <p:sp>
        <p:nvSpPr>
          <p:cNvPr id="189474" name="Rectangle 73"/>
          <p:cNvSpPr>
            <a:spLocks noChangeArrowheads="1"/>
          </p:cNvSpPr>
          <p:nvPr/>
        </p:nvSpPr>
        <p:spPr bwMode="auto">
          <a:xfrm>
            <a:off x="1176338" y="433388"/>
            <a:ext cx="354012" cy="311150"/>
          </a:xfrm>
          <a:prstGeom prst="rect">
            <a:avLst/>
          </a:prstGeom>
          <a:noFill/>
          <a:ln w="9525">
            <a:noFill/>
            <a:miter lim="800000"/>
            <a:headEnd/>
            <a:tailEnd/>
          </a:ln>
        </p:spPr>
        <p:txBody>
          <a:bodyPr wrap="none">
            <a:prstTxWarp prst="textNoShape">
              <a:avLst/>
            </a:prstTxWarp>
            <a:spAutoFit/>
          </a:bodyPr>
          <a:lstStyle/>
          <a:p>
            <a:pPr>
              <a:lnSpc>
                <a:spcPct val="60000"/>
              </a:lnSpc>
            </a:pPr>
            <a:r>
              <a:rPr lang="en-US">
                <a:latin typeface="Times-Roman" charset="0"/>
                <a:sym typeface="Symbol" charset="2"/>
              </a:rPr>
              <a:t>b</a:t>
            </a:r>
            <a:endParaRPr lang="en-US">
              <a:latin typeface="Times-Roman" charset="0"/>
            </a:endParaRPr>
          </a:p>
        </p:txBody>
      </p:sp>
      <p:sp>
        <p:nvSpPr>
          <p:cNvPr id="189475" name="Rectangle 74"/>
          <p:cNvSpPr>
            <a:spLocks noChangeArrowheads="1"/>
          </p:cNvSpPr>
          <p:nvPr/>
        </p:nvSpPr>
        <p:spPr bwMode="auto">
          <a:xfrm>
            <a:off x="1557338" y="304800"/>
            <a:ext cx="381000" cy="533400"/>
          </a:xfrm>
          <a:prstGeom prst="rect">
            <a:avLst/>
          </a:prstGeom>
          <a:solidFill>
            <a:schemeClr val="accent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189476" name="Rectangle 75"/>
          <p:cNvSpPr>
            <a:spLocks noChangeArrowheads="1"/>
          </p:cNvSpPr>
          <p:nvPr/>
        </p:nvSpPr>
        <p:spPr bwMode="auto">
          <a:xfrm>
            <a:off x="1176338" y="304800"/>
            <a:ext cx="381000" cy="533400"/>
          </a:xfrm>
          <a:prstGeom prst="rect">
            <a:avLst/>
          </a:prstGeom>
          <a:solidFill>
            <a:schemeClr val="accent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189477" name="Rectangle 76"/>
          <p:cNvSpPr>
            <a:spLocks noChangeArrowheads="1"/>
          </p:cNvSpPr>
          <p:nvPr/>
        </p:nvSpPr>
        <p:spPr bwMode="auto">
          <a:xfrm>
            <a:off x="795338" y="304800"/>
            <a:ext cx="381000" cy="533400"/>
          </a:xfrm>
          <a:prstGeom prst="rect">
            <a:avLst/>
          </a:prstGeom>
          <a:solidFill>
            <a:schemeClr val="accent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189478" name="Rectangle 83"/>
          <p:cNvSpPr>
            <a:spLocks noChangeArrowheads="1"/>
          </p:cNvSpPr>
          <p:nvPr/>
        </p:nvSpPr>
        <p:spPr bwMode="auto">
          <a:xfrm>
            <a:off x="1563688" y="5614988"/>
            <a:ext cx="336550" cy="311150"/>
          </a:xfrm>
          <a:prstGeom prst="rect">
            <a:avLst/>
          </a:prstGeom>
          <a:noFill/>
          <a:ln w="9525">
            <a:noFill/>
            <a:miter lim="800000"/>
            <a:headEnd/>
            <a:tailEnd/>
          </a:ln>
        </p:spPr>
        <p:txBody>
          <a:bodyPr wrap="none">
            <a:prstTxWarp prst="textNoShape">
              <a:avLst/>
            </a:prstTxWarp>
            <a:spAutoFit/>
          </a:bodyPr>
          <a:lstStyle/>
          <a:p>
            <a:pPr>
              <a:lnSpc>
                <a:spcPct val="60000"/>
              </a:lnSpc>
            </a:pPr>
            <a:r>
              <a:rPr lang="en-US">
                <a:latin typeface="Times-Roman" charset="0"/>
                <a:sym typeface="Symbol" charset="2"/>
              </a:rPr>
              <a:t>c</a:t>
            </a:r>
            <a:endParaRPr lang="en-US">
              <a:latin typeface="Times-Roman" charset="0"/>
            </a:endParaRPr>
          </a:p>
        </p:txBody>
      </p:sp>
      <p:sp>
        <p:nvSpPr>
          <p:cNvPr id="189479" name="Rectangle 84"/>
          <p:cNvSpPr>
            <a:spLocks noChangeArrowheads="1"/>
          </p:cNvSpPr>
          <p:nvPr/>
        </p:nvSpPr>
        <p:spPr bwMode="auto">
          <a:xfrm>
            <a:off x="795338" y="5614988"/>
            <a:ext cx="354012" cy="311150"/>
          </a:xfrm>
          <a:prstGeom prst="rect">
            <a:avLst/>
          </a:prstGeom>
          <a:noFill/>
          <a:ln w="9525">
            <a:noFill/>
            <a:miter lim="800000"/>
            <a:headEnd/>
            <a:tailEnd/>
          </a:ln>
        </p:spPr>
        <p:txBody>
          <a:bodyPr wrap="none">
            <a:prstTxWarp prst="textNoShape">
              <a:avLst/>
            </a:prstTxWarp>
            <a:spAutoFit/>
          </a:bodyPr>
          <a:lstStyle/>
          <a:p>
            <a:pPr>
              <a:lnSpc>
                <a:spcPct val="60000"/>
              </a:lnSpc>
            </a:pPr>
            <a:r>
              <a:rPr lang="en-US">
                <a:latin typeface="Times-Roman" charset="0"/>
                <a:sym typeface="Symbol" charset="2"/>
              </a:rPr>
              <a:t>a</a:t>
            </a:r>
            <a:endParaRPr lang="en-US">
              <a:latin typeface="Times-Roman" charset="0"/>
            </a:endParaRPr>
          </a:p>
        </p:txBody>
      </p:sp>
      <p:sp>
        <p:nvSpPr>
          <p:cNvPr id="189480" name="Rectangle 85"/>
          <p:cNvSpPr>
            <a:spLocks noChangeArrowheads="1"/>
          </p:cNvSpPr>
          <p:nvPr/>
        </p:nvSpPr>
        <p:spPr bwMode="auto">
          <a:xfrm>
            <a:off x="1176338" y="5614988"/>
            <a:ext cx="354012" cy="311150"/>
          </a:xfrm>
          <a:prstGeom prst="rect">
            <a:avLst/>
          </a:prstGeom>
          <a:noFill/>
          <a:ln w="9525">
            <a:noFill/>
            <a:miter lim="800000"/>
            <a:headEnd/>
            <a:tailEnd/>
          </a:ln>
        </p:spPr>
        <p:txBody>
          <a:bodyPr wrap="none">
            <a:prstTxWarp prst="textNoShape">
              <a:avLst/>
            </a:prstTxWarp>
            <a:spAutoFit/>
          </a:bodyPr>
          <a:lstStyle/>
          <a:p>
            <a:pPr>
              <a:lnSpc>
                <a:spcPct val="60000"/>
              </a:lnSpc>
            </a:pPr>
            <a:r>
              <a:rPr lang="en-US">
                <a:latin typeface="Times-Roman" charset="0"/>
                <a:sym typeface="Symbol" charset="2"/>
              </a:rPr>
              <a:t>b</a:t>
            </a:r>
            <a:endParaRPr lang="en-US">
              <a:latin typeface="Times-Roman" charset="0"/>
            </a:endParaRPr>
          </a:p>
        </p:txBody>
      </p:sp>
      <p:sp>
        <p:nvSpPr>
          <p:cNvPr id="189481" name="Rectangle 86"/>
          <p:cNvSpPr>
            <a:spLocks noChangeArrowheads="1"/>
          </p:cNvSpPr>
          <p:nvPr/>
        </p:nvSpPr>
        <p:spPr bwMode="auto">
          <a:xfrm>
            <a:off x="1557338" y="5486400"/>
            <a:ext cx="381000" cy="533400"/>
          </a:xfrm>
          <a:prstGeom prst="rect">
            <a:avLst/>
          </a:prstGeom>
          <a:solidFill>
            <a:schemeClr val="accent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189482" name="Rectangle 87"/>
          <p:cNvSpPr>
            <a:spLocks noChangeArrowheads="1"/>
          </p:cNvSpPr>
          <p:nvPr/>
        </p:nvSpPr>
        <p:spPr bwMode="auto">
          <a:xfrm>
            <a:off x="1176338" y="5486400"/>
            <a:ext cx="381000" cy="533400"/>
          </a:xfrm>
          <a:prstGeom prst="rect">
            <a:avLst/>
          </a:prstGeom>
          <a:solidFill>
            <a:schemeClr val="accent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189483" name="Line 89"/>
          <p:cNvSpPr>
            <a:spLocks noChangeShapeType="1"/>
          </p:cNvSpPr>
          <p:nvPr/>
        </p:nvSpPr>
        <p:spPr bwMode="auto">
          <a:xfrm flipH="1">
            <a:off x="304800" y="533400"/>
            <a:ext cx="493713"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89484" name="Line 90"/>
          <p:cNvSpPr>
            <a:spLocks noChangeShapeType="1"/>
          </p:cNvSpPr>
          <p:nvPr/>
        </p:nvSpPr>
        <p:spPr bwMode="auto">
          <a:xfrm>
            <a:off x="304800" y="533400"/>
            <a:ext cx="0" cy="44196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89485" name="Line 91"/>
          <p:cNvSpPr>
            <a:spLocks noChangeShapeType="1"/>
          </p:cNvSpPr>
          <p:nvPr/>
        </p:nvSpPr>
        <p:spPr bwMode="auto">
          <a:xfrm>
            <a:off x="304800" y="4953000"/>
            <a:ext cx="457200"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89486" name="Rectangle 121"/>
          <p:cNvSpPr>
            <a:spLocks noChangeArrowheads="1"/>
          </p:cNvSpPr>
          <p:nvPr/>
        </p:nvSpPr>
        <p:spPr bwMode="auto">
          <a:xfrm>
            <a:off x="1143000" y="1219200"/>
            <a:ext cx="601663" cy="457200"/>
          </a:xfrm>
          <a:prstGeom prst="rect">
            <a:avLst/>
          </a:prstGeom>
          <a:noFill/>
          <a:ln w="9525">
            <a:noFill/>
            <a:miter lim="800000"/>
            <a:headEnd/>
            <a:tailEnd/>
          </a:ln>
        </p:spPr>
        <p:txBody>
          <a:bodyPr>
            <a:prstTxWarp prst="textNoShape">
              <a:avLst/>
            </a:prstTxWarp>
            <a:spAutoFit/>
          </a:bodyPr>
          <a:lstStyle/>
          <a:p>
            <a:r>
              <a:rPr lang="en-US">
                <a:latin typeface="Times-Roman" charset="0"/>
              </a:rPr>
              <a:t>F</a:t>
            </a:r>
            <a:r>
              <a:rPr lang="en-US" baseline="-25000">
                <a:latin typeface="Times-Roman" charset="0"/>
              </a:rPr>
              <a:t>5</a:t>
            </a:r>
            <a:endParaRPr lang="en-US"/>
          </a:p>
        </p:txBody>
      </p:sp>
      <p:sp>
        <p:nvSpPr>
          <p:cNvPr id="189487" name="Rectangle 122"/>
          <p:cNvSpPr>
            <a:spLocks noChangeArrowheads="1"/>
          </p:cNvSpPr>
          <p:nvPr/>
        </p:nvSpPr>
        <p:spPr bwMode="auto">
          <a:xfrm>
            <a:off x="2438400" y="1927225"/>
            <a:ext cx="1524000" cy="358775"/>
          </a:xfrm>
          <a:prstGeom prst="rect">
            <a:avLst/>
          </a:prstGeom>
          <a:solidFill>
            <a:schemeClr val="accent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189488" name="Rectangle 123"/>
          <p:cNvSpPr>
            <a:spLocks noChangeArrowheads="1"/>
          </p:cNvSpPr>
          <p:nvPr/>
        </p:nvSpPr>
        <p:spPr bwMode="auto">
          <a:xfrm>
            <a:off x="2474913" y="1905000"/>
            <a:ext cx="1519237" cy="366713"/>
          </a:xfrm>
          <a:prstGeom prst="rect">
            <a:avLst/>
          </a:prstGeom>
          <a:noFill/>
          <a:ln w="9525">
            <a:noFill/>
            <a:miter lim="800000"/>
            <a:headEnd/>
            <a:tailEnd/>
          </a:ln>
        </p:spPr>
        <p:txBody>
          <a:bodyPr wrap="none">
            <a:prstTxWarp prst="textNoShape">
              <a:avLst/>
            </a:prstTxWarp>
            <a:spAutoFit/>
          </a:bodyPr>
          <a:lstStyle/>
          <a:p>
            <a:r>
              <a:rPr lang="en-US" sz="1800">
                <a:latin typeface="Times-Roman" charset="0"/>
              </a:rPr>
              <a:t>key schedule</a:t>
            </a:r>
            <a:endParaRPr lang="en-US"/>
          </a:p>
        </p:txBody>
      </p:sp>
      <p:sp>
        <p:nvSpPr>
          <p:cNvPr id="189489" name="Line 124"/>
          <p:cNvSpPr>
            <a:spLocks noChangeShapeType="1"/>
          </p:cNvSpPr>
          <p:nvPr/>
        </p:nvSpPr>
        <p:spPr bwMode="auto">
          <a:xfrm>
            <a:off x="3200400" y="1676400"/>
            <a:ext cx="0" cy="228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89490" name="Rectangle 125"/>
          <p:cNvSpPr>
            <a:spLocks noChangeArrowheads="1"/>
          </p:cNvSpPr>
          <p:nvPr/>
        </p:nvSpPr>
        <p:spPr bwMode="auto">
          <a:xfrm>
            <a:off x="2438400" y="3146425"/>
            <a:ext cx="1524000" cy="358775"/>
          </a:xfrm>
          <a:prstGeom prst="rect">
            <a:avLst/>
          </a:prstGeom>
          <a:solidFill>
            <a:schemeClr val="accent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189491" name="Rectangle 126"/>
          <p:cNvSpPr>
            <a:spLocks noChangeArrowheads="1"/>
          </p:cNvSpPr>
          <p:nvPr/>
        </p:nvSpPr>
        <p:spPr bwMode="auto">
          <a:xfrm>
            <a:off x="2474913" y="3124200"/>
            <a:ext cx="1519237" cy="366713"/>
          </a:xfrm>
          <a:prstGeom prst="rect">
            <a:avLst/>
          </a:prstGeom>
          <a:noFill/>
          <a:ln w="9525">
            <a:noFill/>
            <a:miter lim="800000"/>
            <a:headEnd/>
            <a:tailEnd/>
          </a:ln>
        </p:spPr>
        <p:txBody>
          <a:bodyPr wrap="none">
            <a:prstTxWarp prst="textNoShape">
              <a:avLst/>
            </a:prstTxWarp>
            <a:spAutoFit/>
          </a:bodyPr>
          <a:lstStyle/>
          <a:p>
            <a:r>
              <a:rPr lang="en-US" sz="1800">
                <a:latin typeface="Times-Roman" charset="0"/>
              </a:rPr>
              <a:t>key schedule</a:t>
            </a:r>
            <a:endParaRPr lang="en-US"/>
          </a:p>
        </p:txBody>
      </p:sp>
      <p:sp>
        <p:nvSpPr>
          <p:cNvPr id="189492" name="Rectangle 192"/>
          <p:cNvSpPr>
            <a:spLocks noGrp="1" noChangeArrowheads="1"/>
          </p:cNvSpPr>
          <p:nvPr>
            <p:ph type="body" idx="1"/>
          </p:nvPr>
        </p:nvSpPr>
        <p:spPr>
          <a:xfrm>
            <a:off x="4419600" y="1295400"/>
            <a:ext cx="4495800" cy="4876800"/>
          </a:xfrm>
          <a:noFill/>
        </p:spPr>
        <p:txBody>
          <a:bodyPr/>
          <a:lstStyle/>
          <a:p>
            <a:pPr eaLnBrk="1" hangingPunct="1">
              <a:lnSpc>
                <a:spcPct val="90000"/>
              </a:lnSpc>
              <a:spcAft>
                <a:spcPts val="600"/>
              </a:spcAft>
            </a:pPr>
            <a:r>
              <a:rPr lang="en-US" sz="2800" dirty="0"/>
              <a:t>Input is </a:t>
            </a:r>
            <a:r>
              <a:rPr lang="en-US" sz="2800" dirty="0">
                <a:latin typeface="Times-Roman" charset="0"/>
              </a:rPr>
              <a:t>X</a:t>
            </a:r>
            <a:endParaRPr lang="en-US" sz="2800" dirty="0"/>
          </a:p>
          <a:p>
            <a:pPr lvl="1" eaLnBrk="1" hangingPunct="1">
              <a:lnSpc>
                <a:spcPct val="90000"/>
              </a:lnSpc>
              <a:spcAft>
                <a:spcPts val="600"/>
              </a:spcAft>
            </a:pPr>
            <a:r>
              <a:rPr lang="en-US" sz="2400" dirty="0">
                <a:latin typeface="Times-Roman" charset="0"/>
              </a:rPr>
              <a:t>X = (X</a:t>
            </a:r>
            <a:r>
              <a:rPr lang="en-US" sz="2400" baseline="-25000" dirty="0">
                <a:latin typeface="Times-Roman" charset="0"/>
              </a:rPr>
              <a:t>0</a:t>
            </a:r>
            <a:r>
              <a:rPr lang="en-US" sz="2400" dirty="0">
                <a:latin typeface="Times-Roman" charset="0"/>
              </a:rPr>
              <a:t>,X</a:t>
            </a:r>
            <a:r>
              <a:rPr lang="en-US" sz="2400" baseline="-25000" dirty="0">
                <a:latin typeface="Times-Roman" charset="0"/>
              </a:rPr>
              <a:t>1</a:t>
            </a:r>
            <a:r>
              <a:rPr lang="en-US" sz="2400" dirty="0">
                <a:latin typeface="Times-Roman" charset="0"/>
              </a:rPr>
              <a:t>,…,X</a:t>
            </a:r>
            <a:r>
              <a:rPr lang="en-US" sz="2400" baseline="-25000" dirty="0">
                <a:latin typeface="Times-Roman" charset="0"/>
              </a:rPr>
              <a:t>n-1</a:t>
            </a:r>
            <a:r>
              <a:rPr lang="en-US" sz="2400" dirty="0">
                <a:latin typeface="Times-Roman" charset="0"/>
              </a:rPr>
              <a:t>)</a:t>
            </a:r>
          </a:p>
          <a:p>
            <a:pPr lvl="1" eaLnBrk="1" hangingPunct="1">
              <a:lnSpc>
                <a:spcPct val="90000"/>
              </a:lnSpc>
              <a:spcAft>
                <a:spcPts val="600"/>
              </a:spcAft>
            </a:pPr>
            <a:r>
              <a:rPr lang="en-US" sz="2400" dirty="0">
                <a:latin typeface="Times-Roman" charset="0"/>
              </a:rPr>
              <a:t>X</a:t>
            </a:r>
            <a:r>
              <a:rPr lang="en-US" sz="2400" dirty="0"/>
              <a:t> is padded </a:t>
            </a:r>
          </a:p>
          <a:p>
            <a:pPr lvl="1" eaLnBrk="1" hangingPunct="1">
              <a:lnSpc>
                <a:spcPct val="90000"/>
              </a:lnSpc>
              <a:spcAft>
                <a:spcPts val="600"/>
              </a:spcAft>
              <a:buSzPct val="110000"/>
            </a:pPr>
            <a:r>
              <a:rPr lang="en-US" sz="2400" dirty="0"/>
              <a:t>Each </a:t>
            </a:r>
            <a:r>
              <a:rPr lang="en-US" sz="2400" dirty="0">
                <a:latin typeface="Times-Roman" charset="0"/>
              </a:rPr>
              <a:t>X</a:t>
            </a:r>
            <a:r>
              <a:rPr lang="en-US" sz="2400" baseline="-25000" dirty="0">
                <a:latin typeface="Times-Roman" charset="0"/>
              </a:rPr>
              <a:t>i</a:t>
            </a:r>
            <a:r>
              <a:rPr lang="en-US" sz="2400" dirty="0"/>
              <a:t> is 512 bits</a:t>
            </a:r>
          </a:p>
          <a:p>
            <a:pPr eaLnBrk="1" hangingPunct="1">
              <a:lnSpc>
                <a:spcPct val="90000"/>
              </a:lnSpc>
              <a:spcAft>
                <a:spcPts val="600"/>
              </a:spcAft>
            </a:pPr>
            <a:r>
              <a:rPr lang="en-US" sz="2800" dirty="0"/>
              <a:t>There are </a:t>
            </a:r>
            <a:r>
              <a:rPr lang="en-US" sz="2800" dirty="0" err="1">
                <a:latin typeface="Times-Roman" charset="0"/>
              </a:rPr>
              <a:t>n</a:t>
            </a:r>
            <a:r>
              <a:rPr lang="en-US" sz="2800" dirty="0"/>
              <a:t> iterations of diagram at left</a:t>
            </a:r>
          </a:p>
          <a:p>
            <a:pPr lvl="1" eaLnBrk="1" hangingPunct="1">
              <a:lnSpc>
                <a:spcPct val="90000"/>
              </a:lnSpc>
              <a:spcAft>
                <a:spcPts val="600"/>
              </a:spcAft>
            </a:pPr>
            <a:r>
              <a:rPr lang="en-US" sz="2400" dirty="0"/>
              <a:t>One for each input block</a:t>
            </a:r>
          </a:p>
          <a:p>
            <a:pPr eaLnBrk="1" hangingPunct="1">
              <a:lnSpc>
                <a:spcPct val="90000"/>
              </a:lnSpc>
              <a:spcAft>
                <a:spcPts val="600"/>
              </a:spcAft>
            </a:pPr>
            <a:r>
              <a:rPr lang="en-US" sz="2800" dirty="0"/>
              <a:t>Initial </a:t>
            </a:r>
            <a:r>
              <a:rPr lang="en-US" sz="2800" dirty="0">
                <a:latin typeface="Times-Roman" charset="0"/>
              </a:rPr>
              <a:t>(</a:t>
            </a:r>
            <a:r>
              <a:rPr lang="en-US" sz="2800" dirty="0" err="1">
                <a:latin typeface="Times-Roman" charset="0"/>
              </a:rPr>
              <a:t>a,b,c</a:t>
            </a:r>
            <a:r>
              <a:rPr lang="en-US" sz="2800" dirty="0">
                <a:latin typeface="Times-Roman" charset="0"/>
              </a:rPr>
              <a:t>)</a:t>
            </a:r>
            <a:r>
              <a:rPr lang="en-US" sz="2800" dirty="0"/>
              <a:t> constants</a:t>
            </a:r>
          </a:p>
          <a:p>
            <a:pPr eaLnBrk="1" hangingPunct="1">
              <a:lnSpc>
                <a:spcPct val="90000"/>
              </a:lnSpc>
              <a:spcAft>
                <a:spcPts val="600"/>
              </a:spcAft>
            </a:pPr>
            <a:r>
              <a:rPr lang="en-US" sz="2800" dirty="0"/>
              <a:t>Final </a:t>
            </a:r>
            <a:r>
              <a:rPr lang="en-US" sz="2800" dirty="0">
                <a:latin typeface="Times-Roman" charset="0"/>
              </a:rPr>
              <a:t>(</a:t>
            </a:r>
            <a:r>
              <a:rPr lang="en-US" sz="2800" dirty="0" err="1">
                <a:latin typeface="Times-Roman" charset="0"/>
              </a:rPr>
              <a:t>a,b,c</a:t>
            </a:r>
            <a:r>
              <a:rPr lang="en-US" sz="2800" dirty="0">
                <a:latin typeface="Times-Roman" charset="0"/>
              </a:rPr>
              <a:t>)</a:t>
            </a:r>
            <a:r>
              <a:rPr lang="en-US" sz="2800" dirty="0"/>
              <a:t> is hash</a:t>
            </a:r>
          </a:p>
          <a:p>
            <a:pPr eaLnBrk="1" hangingPunct="1">
              <a:lnSpc>
                <a:spcPct val="90000"/>
              </a:lnSpc>
              <a:spcAft>
                <a:spcPts val="600"/>
              </a:spcAft>
            </a:pPr>
            <a:r>
              <a:rPr lang="en-US" sz="2800" dirty="0"/>
              <a:t>Looks like block cipher!</a:t>
            </a:r>
          </a:p>
        </p:txBody>
      </p:sp>
      <p:sp>
        <p:nvSpPr>
          <p:cNvPr id="189493" name="Rectangle 195"/>
          <p:cNvSpPr>
            <a:spLocks noChangeArrowheads="1"/>
          </p:cNvSpPr>
          <p:nvPr/>
        </p:nvSpPr>
        <p:spPr bwMode="auto">
          <a:xfrm>
            <a:off x="1606550" y="4906963"/>
            <a:ext cx="311150" cy="274637"/>
          </a:xfrm>
          <a:prstGeom prst="rect">
            <a:avLst/>
          </a:prstGeom>
          <a:noFill/>
          <a:ln w="9525">
            <a:noFill/>
            <a:miter lim="800000"/>
            <a:headEnd/>
            <a:tailEnd/>
          </a:ln>
        </p:spPr>
        <p:txBody>
          <a:bodyPr wrap="none">
            <a:prstTxWarp prst="textNoShape">
              <a:avLst/>
            </a:prstTxWarp>
            <a:spAutoFit/>
          </a:bodyPr>
          <a:lstStyle/>
          <a:p>
            <a:pPr>
              <a:lnSpc>
                <a:spcPct val="60000"/>
              </a:lnSpc>
            </a:pPr>
            <a:r>
              <a:rPr lang="en-US" sz="2000">
                <a:latin typeface="Times-Roman" charset="0"/>
                <a:sym typeface="Symbol" charset="2"/>
              </a:rPr>
              <a:t>c</a:t>
            </a:r>
            <a:endParaRPr lang="en-US">
              <a:latin typeface="Times-Roman" charset="0"/>
            </a:endParaRPr>
          </a:p>
        </p:txBody>
      </p:sp>
      <p:sp>
        <p:nvSpPr>
          <p:cNvPr id="189494" name="Rectangle 196"/>
          <p:cNvSpPr>
            <a:spLocks noChangeArrowheads="1"/>
          </p:cNvSpPr>
          <p:nvPr/>
        </p:nvSpPr>
        <p:spPr bwMode="auto">
          <a:xfrm>
            <a:off x="838200" y="4906963"/>
            <a:ext cx="325438" cy="274637"/>
          </a:xfrm>
          <a:prstGeom prst="rect">
            <a:avLst/>
          </a:prstGeom>
          <a:noFill/>
          <a:ln w="9525">
            <a:noFill/>
            <a:miter lim="800000"/>
            <a:headEnd/>
            <a:tailEnd/>
          </a:ln>
        </p:spPr>
        <p:txBody>
          <a:bodyPr wrap="none">
            <a:prstTxWarp prst="textNoShape">
              <a:avLst/>
            </a:prstTxWarp>
            <a:spAutoFit/>
          </a:bodyPr>
          <a:lstStyle/>
          <a:p>
            <a:pPr>
              <a:lnSpc>
                <a:spcPct val="60000"/>
              </a:lnSpc>
            </a:pPr>
            <a:r>
              <a:rPr lang="en-US" sz="2000">
                <a:latin typeface="Times-Roman" charset="0"/>
                <a:sym typeface="Symbol" charset="2"/>
              </a:rPr>
              <a:t>a</a:t>
            </a:r>
            <a:endParaRPr lang="en-US">
              <a:latin typeface="Times-Roman" charset="0"/>
            </a:endParaRPr>
          </a:p>
        </p:txBody>
      </p:sp>
      <p:sp>
        <p:nvSpPr>
          <p:cNvPr id="189495" name="Rectangle 197"/>
          <p:cNvSpPr>
            <a:spLocks noChangeArrowheads="1"/>
          </p:cNvSpPr>
          <p:nvPr/>
        </p:nvSpPr>
        <p:spPr bwMode="auto">
          <a:xfrm>
            <a:off x="1219200" y="4906963"/>
            <a:ext cx="325438" cy="274637"/>
          </a:xfrm>
          <a:prstGeom prst="rect">
            <a:avLst/>
          </a:prstGeom>
          <a:noFill/>
          <a:ln w="9525">
            <a:noFill/>
            <a:miter lim="800000"/>
            <a:headEnd/>
            <a:tailEnd/>
          </a:ln>
        </p:spPr>
        <p:txBody>
          <a:bodyPr wrap="none">
            <a:prstTxWarp prst="textNoShape">
              <a:avLst/>
            </a:prstTxWarp>
            <a:spAutoFit/>
          </a:bodyPr>
          <a:lstStyle/>
          <a:p>
            <a:pPr>
              <a:lnSpc>
                <a:spcPct val="60000"/>
              </a:lnSpc>
            </a:pPr>
            <a:r>
              <a:rPr lang="en-US" sz="2000">
                <a:latin typeface="Times-Roman" charset="0"/>
                <a:sym typeface="Symbol" charset="2"/>
              </a:rPr>
              <a:t>b</a:t>
            </a:r>
            <a:endParaRPr lang="en-US">
              <a:latin typeface="Times-Roman" charset="0"/>
            </a:endParaRPr>
          </a:p>
        </p:txBody>
      </p:sp>
      <p:sp>
        <p:nvSpPr>
          <p:cNvPr id="189496" name="Rectangle 198"/>
          <p:cNvSpPr>
            <a:spLocks noChangeArrowheads="1"/>
          </p:cNvSpPr>
          <p:nvPr/>
        </p:nvSpPr>
        <p:spPr bwMode="auto">
          <a:xfrm>
            <a:off x="1554163" y="4572000"/>
            <a:ext cx="381000" cy="533400"/>
          </a:xfrm>
          <a:prstGeom prst="rect">
            <a:avLst/>
          </a:prstGeom>
          <a:solidFill>
            <a:schemeClr val="accent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189497" name="Rectangle 199"/>
          <p:cNvSpPr>
            <a:spLocks noChangeArrowheads="1"/>
          </p:cNvSpPr>
          <p:nvPr/>
        </p:nvSpPr>
        <p:spPr bwMode="auto">
          <a:xfrm>
            <a:off x="1173163" y="4572000"/>
            <a:ext cx="381000" cy="533400"/>
          </a:xfrm>
          <a:prstGeom prst="rect">
            <a:avLst/>
          </a:prstGeom>
          <a:solidFill>
            <a:schemeClr val="accent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189498" name="Rectangle 200"/>
          <p:cNvSpPr>
            <a:spLocks noChangeArrowheads="1"/>
          </p:cNvSpPr>
          <p:nvPr/>
        </p:nvSpPr>
        <p:spPr bwMode="auto">
          <a:xfrm>
            <a:off x="792163" y="4572000"/>
            <a:ext cx="381000" cy="533400"/>
          </a:xfrm>
          <a:prstGeom prst="rect">
            <a:avLst/>
          </a:prstGeom>
          <a:solidFill>
            <a:schemeClr val="accent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189499" name="Rectangle 201"/>
          <p:cNvSpPr>
            <a:spLocks noChangeArrowheads="1"/>
          </p:cNvSpPr>
          <p:nvPr/>
        </p:nvSpPr>
        <p:spPr bwMode="auto">
          <a:xfrm>
            <a:off x="2997200" y="2438400"/>
            <a:ext cx="471488"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W</a:t>
            </a:r>
          </a:p>
        </p:txBody>
      </p:sp>
      <p:sp>
        <p:nvSpPr>
          <p:cNvPr id="189500" name="Line 202"/>
          <p:cNvSpPr>
            <a:spLocks noChangeShapeType="1"/>
          </p:cNvSpPr>
          <p:nvPr/>
        </p:nvSpPr>
        <p:spPr bwMode="auto">
          <a:xfrm>
            <a:off x="3200400" y="2286000"/>
            <a:ext cx="0" cy="228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89501" name="Line 203"/>
          <p:cNvSpPr>
            <a:spLocks noChangeShapeType="1"/>
          </p:cNvSpPr>
          <p:nvPr/>
        </p:nvSpPr>
        <p:spPr bwMode="auto">
          <a:xfrm>
            <a:off x="3200400" y="2895600"/>
            <a:ext cx="0" cy="228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89502" name="Line 204"/>
          <p:cNvSpPr>
            <a:spLocks noChangeShapeType="1"/>
          </p:cNvSpPr>
          <p:nvPr/>
        </p:nvSpPr>
        <p:spPr bwMode="auto">
          <a:xfrm>
            <a:off x="3200400" y="3505200"/>
            <a:ext cx="0" cy="228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89503" name="Rectangle 205"/>
          <p:cNvSpPr>
            <a:spLocks noChangeArrowheads="1"/>
          </p:cNvSpPr>
          <p:nvPr/>
        </p:nvSpPr>
        <p:spPr bwMode="auto">
          <a:xfrm>
            <a:off x="2997200" y="3657600"/>
            <a:ext cx="471488"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W</a:t>
            </a:r>
          </a:p>
        </p:txBody>
      </p:sp>
      <p:sp>
        <p:nvSpPr>
          <p:cNvPr id="189504" name="Rectangle 206"/>
          <p:cNvSpPr>
            <a:spLocks noChangeArrowheads="1"/>
          </p:cNvSpPr>
          <p:nvPr/>
        </p:nvSpPr>
        <p:spPr bwMode="auto">
          <a:xfrm>
            <a:off x="2997200" y="457200"/>
            <a:ext cx="431800"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X</a:t>
            </a:r>
            <a:r>
              <a:rPr lang="en-US" baseline="-25000">
                <a:latin typeface="Times-Roman" charset="0"/>
              </a:rPr>
              <a:t>i</a:t>
            </a:r>
            <a:endParaRPr lang="en-US">
              <a:latin typeface="Times-Roman" charset="0"/>
            </a:endParaRPr>
          </a:p>
        </p:txBody>
      </p:sp>
      <p:sp>
        <p:nvSpPr>
          <p:cNvPr id="189505" name="Line 207"/>
          <p:cNvSpPr>
            <a:spLocks noChangeShapeType="1"/>
          </p:cNvSpPr>
          <p:nvPr/>
        </p:nvSpPr>
        <p:spPr bwMode="auto">
          <a:xfrm>
            <a:off x="3200400" y="990600"/>
            <a:ext cx="0" cy="228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5A1F2599-81D7-EF4F-A70F-F07D2121D851}" type="slidenum">
              <a:rPr lang="en-US" smtClean="0">
                <a:latin typeface="Times New Roman" charset="0"/>
              </a:rPr>
              <a:pPr/>
              <a:t>174</a:t>
            </a:fld>
            <a:endParaRPr lang="en-US">
              <a:latin typeface="Times New Roman" charset="0"/>
            </a:endParaRPr>
          </a:p>
        </p:txBody>
      </p:sp>
      <p:sp>
        <p:nvSpPr>
          <p:cNvPr id="190467" name="Rectangle 2"/>
          <p:cNvSpPr>
            <a:spLocks noGrp="1" noChangeArrowheads="1"/>
          </p:cNvSpPr>
          <p:nvPr>
            <p:ph type="title"/>
          </p:nvPr>
        </p:nvSpPr>
        <p:spPr>
          <a:xfrm>
            <a:off x="152400" y="228600"/>
            <a:ext cx="5334000" cy="838200"/>
          </a:xfrm>
        </p:spPr>
        <p:txBody>
          <a:bodyPr/>
          <a:lstStyle/>
          <a:p>
            <a:pPr eaLnBrk="1" hangingPunct="1"/>
            <a:r>
              <a:rPr lang="en-US"/>
              <a:t>Tiger Inner Rounds</a:t>
            </a:r>
          </a:p>
        </p:txBody>
      </p:sp>
      <p:sp>
        <p:nvSpPr>
          <p:cNvPr id="190468" name="Rectangle 52"/>
          <p:cNvSpPr>
            <a:spLocks noChangeArrowheads="1"/>
          </p:cNvSpPr>
          <p:nvPr/>
        </p:nvSpPr>
        <p:spPr bwMode="auto">
          <a:xfrm>
            <a:off x="5943600" y="1752600"/>
            <a:ext cx="1219200" cy="381000"/>
          </a:xfrm>
          <a:prstGeom prst="rect">
            <a:avLst/>
          </a:prstGeom>
          <a:solidFill>
            <a:schemeClr val="accent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190469" name="Rectangle 53"/>
          <p:cNvSpPr>
            <a:spLocks noChangeArrowheads="1"/>
          </p:cNvSpPr>
          <p:nvPr/>
        </p:nvSpPr>
        <p:spPr bwMode="auto">
          <a:xfrm>
            <a:off x="6400800" y="1752600"/>
            <a:ext cx="528638"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f</a:t>
            </a:r>
            <a:r>
              <a:rPr lang="en-US" sz="2000" baseline="-25000">
                <a:latin typeface="Times-Roman" charset="0"/>
              </a:rPr>
              <a:t>m,0</a:t>
            </a:r>
            <a:endParaRPr lang="en-US" sz="2000"/>
          </a:p>
        </p:txBody>
      </p:sp>
      <p:sp>
        <p:nvSpPr>
          <p:cNvPr id="190470" name="Rectangle 54"/>
          <p:cNvSpPr>
            <a:spLocks noChangeArrowheads="1"/>
          </p:cNvSpPr>
          <p:nvPr/>
        </p:nvSpPr>
        <p:spPr bwMode="auto">
          <a:xfrm>
            <a:off x="5943600" y="2498725"/>
            <a:ext cx="1219200" cy="381000"/>
          </a:xfrm>
          <a:prstGeom prst="rect">
            <a:avLst/>
          </a:prstGeom>
          <a:solidFill>
            <a:schemeClr val="accent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190471" name="Rectangle 55"/>
          <p:cNvSpPr>
            <a:spLocks noChangeArrowheads="1"/>
          </p:cNvSpPr>
          <p:nvPr/>
        </p:nvSpPr>
        <p:spPr bwMode="auto">
          <a:xfrm>
            <a:off x="6400800" y="2498725"/>
            <a:ext cx="528638"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f</a:t>
            </a:r>
            <a:r>
              <a:rPr lang="en-US" sz="2000" baseline="-25000">
                <a:latin typeface="Times-Roman" charset="0"/>
              </a:rPr>
              <a:t>m.1</a:t>
            </a:r>
            <a:endParaRPr lang="en-US" sz="2000"/>
          </a:p>
        </p:txBody>
      </p:sp>
      <p:sp>
        <p:nvSpPr>
          <p:cNvPr id="190472" name="Rectangle 56"/>
          <p:cNvSpPr>
            <a:spLocks noChangeArrowheads="1"/>
          </p:cNvSpPr>
          <p:nvPr/>
        </p:nvSpPr>
        <p:spPr bwMode="auto">
          <a:xfrm>
            <a:off x="5943600" y="3281363"/>
            <a:ext cx="1219200" cy="381000"/>
          </a:xfrm>
          <a:prstGeom prst="rect">
            <a:avLst/>
          </a:prstGeom>
          <a:solidFill>
            <a:schemeClr val="accent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190473" name="Rectangle 57"/>
          <p:cNvSpPr>
            <a:spLocks noChangeArrowheads="1"/>
          </p:cNvSpPr>
          <p:nvPr/>
        </p:nvSpPr>
        <p:spPr bwMode="auto">
          <a:xfrm>
            <a:off x="6400800" y="3260725"/>
            <a:ext cx="528638"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f</a:t>
            </a:r>
            <a:r>
              <a:rPr lang="en-US" sz="2000" baseline="-25000">
                <a:latin typeface="Times-Roman" charset="0"/>
              </a:rPr>
              <a:t>m,2</a:t>
            </a:r>
            <a:endParaRPr lang="en-US" sz="2000"/>
          </a:p>
        </p:txBody>
      </p:sp>
      <p:sp>
        <p:nvSpPr>
          <p:cNvPr id="190474" name="Rectangle 58"/>
          <p:cNvSpPr>
            <a:spLocks noChangeArrowheads="1"/>
          </p:cNvSpPr>
          <p:nvPr/>
        </p:nvSpPr>
        <p:spPr bwMode="auto">
          <a:xfrm>
            <a:off x="5943600" y="5027613"/>
            <a:ext cx="1219200" cy="381000"/>
          </a:xfrm>
          <a:prstGeom prst="rect">
            <a:avLst/>
          </a:prstGeom>
          <a:solidFill>
            <a:schemeClr val="accent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190475" name="Rectangle 59"/>
          <p:cNvSpPr>
            <a:spLocks noChangeArrowheads="1"/>
          </p:cNvSpPr>
          <p:nvPr/>
        </p:nvSpPr>
        <p:spPr bwMode="auto">
          <a:xfrm>
            <a:off x="6400800" y="5013325"/>
            <a:ext cx="528638"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f</a:t>
            </a:r>
            <a:r>
              <a:rPr lang="en-US" sz="2000" baseline="-25000">
                <a:latin typeface="Times-Roman" charset="0"/>
              </a:rPr>
              <a:t>m,7</a:t>
            </a:r>
            <a:endParaRPr lang="en-US" sz="2000"/>
          </a:p>
        </p:txBody>
      </p:sp>
      <p:sp>
        <p:nvSpPr>
          <p:cNvPr id="190476" name="Rectangle 70"/>
          <p:cNvSpPr>
            <a:spLocks noChangeArrowheads="1"/>
          </p:cNvSpPr>
          <p:nvPr/>
        </p:nvSpPr>
        <p:spPr bwMode="auto">
          <a:xfrm>
            <a:off x="7620000" y="1676400"/>
            <a:ext cx="460375"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w</a:t>
            </a:r>
            <a:r>
              <a:rPr lang="en-US" sz="2000" baseline="-25000">
                <a:latin typeface="Times-Roman" charset="0"/>
              </a:rPr>
              <a:t>0</a:t>
            </a:r>
            <a:endParaRPr lang="en-US" sz="2000">
              <a:latin typeface="Times-Roman" charset="0"/>
            </a:endParaRPr>
          </a:p>
        </p:txBody>
      </p:sp>
      <p:sp>
        <p:nvSpPr>
          <p:cNvPr id="190477" name="Line 71"/>
          <p:cNvSpPr>
            <a:spLocks noChangeShapeType="1"/>
          </p:cNvSpPr>
          <p:nvPr/>
        </p:nvSpPr>
        <p:spPr bwMode="auto">
          <a:xfrm flipH="1">
            <a:off x="7162800" y="1905000"/>
            <a:ext cx="457200"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0478" name="Rectangle 72"/>
          <p:cNvSpPr>
            <a:spLocks noChangeArrowheads="1"/>
          </p:cNvSpPr>
          <p:nvPr/>
        </p:nvSpPr>
        <p:spPr bwMode="auto">
          <a:xfrm>
            <a:off x="7620000" y="2438400"/>
            <a:ext cx="460375"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w</a:t>
            </a:r>
            <a:r>
              <a:rPr lang="en-US" sz="2000" baseline="-25000">
                <a:latin typeface="Times-Roman" charset="0"/>
              </a:rPr>
              <a:t>1</a:t>
            </a:r>
            <a:endParaRPr lang="en-US" sz="2000">
              <a:latin typeface="Times-Roman" charset="0"/>
            </a:endParaRPr>
          </a:p>
        </p:txBody>
      </p:sp>
      <p:sp>
        <p:nvSpPr>
          <p:cNvPr id="190479" name="Line 73"/>
          <p:cNvSpPr>
            <a:spLocks noChangeShapeType="1"/>
          </p:cNvSpPr>
          <p:nvPr/>
        </p:nvSpPr>
        <p:spPr bwMode="auto">
          <a:xfrm flipH="1">
            <a:off x="7162800" y="2667000"/>
            <a:ext cx="457200"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0480" name="Rectangle 74"/>
          <p:cNvSpPr>
            <a:spLocks noChangeArrowheads="1"/>
          </p:cNvSpPr>
          <p:nvPr/>
        </p:nvSpPr>
        <p:spPr bwMode="auto">
          <a:xfrm>
            <a:off x="7620000" y="3216275"/>
            <a:ext cx="460375"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w</a:t>
            </a:r>
            <a:r>
              <a:rPr lang="en-US" sz="2000" baseline="-25000">
                <a:latin typeface="Times-Roman" charset="0"/>
              </a:rPr>
              <a:t>2</a:t>
            </a:r>
            <a:endParaRPr lang="en-US" sz="2000">
              <a:latin typeface="Times-Roman" charset="0"/>
            </a:endParaRPr>
          </a:p>
        </p:txBody>
      </p:sp>
      <p:sp>
        <p:nvSpPr>
          <p:cNvPr id="190481" name="Line 75"/>
          <p:cNvSpPr>
            <a:spLocks noChangeShapeType="1"/>
          </p:cNvSpPr>
          <p:nvPr/>
        </p:nvSpPr>
        <p:spPr bwMode="auto">
          <a:xfrm flipH="1">
            <a:off x="7162800" y="3444875"/>
            <a:ext cx="457200"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0482" name="Rectangle 76"/>
          <p:cNvSpPr>
            <a:spLocks noChangeArrowheads="1"/>
          </p:cNvSpPr>
          <p:nvPr/>
        </p:nvSpPr>
        <p:spPr bwMode="auto">
          <a:xfrm>
            <a:off x="7620000" y="4972050"/>
            <a:ext cx="460375"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w</a:t>
            </a:r>
            <a:r>
              <a:rPr lang="en-US" sz="2000" baseline="-25000">
                <a:latin typeface="Times-Roman" charset="0"/>
              </a:rPr>
              <a:t>7</a:t>
            </a:r>
            <a:endParaRPr lang="en-US" sz="2000">
              <a:latin typeface="Times-Roman" charset="0"/>
            </a:endParaRPr>
          </a:p>
        </p:txBody>
      </p:sp>
      <p:sp>
        <p:nvSpPr>
          <p:cNvPr id="190483" name="Line 77"/>
          <p:cNvSpPr>
            <a:spLocks noChangeShapeType="1"/>
          </p:cNvSpPr>
          <p:nvPr/>
        </p:nvSpPr>
        <p:spPr bwMode="auto">
          <a:xfrm flipH="1">
            <a:off x="7162800" y="5200650"/>
            <a:ext cx="457200"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0484" name="Rectangle 78"/>
          <p:cNvSpPr>
            <a:spLocks noChangeArrowheads="1"/>
          </p:cNvSpPr>
          <p:nvPr/>
        </p:nvSpPr>
        <p:spPr bwMode="auto">
          <a:xfrm>
            <a:off x="6778625" y="1096963"/>
            <a:ext cx="311150" cy="274637"/>
          </a:xfrm>
          <a:prstGeom prst="rect">
            <a:avLst/>
          </a:prstGeom>
          <a:noFill/>
          <a:ln w="9525">
            <a:noFill/>
            <a:miter lim="800000"/>
            <a:headEnd/>
            <a:tailEnd/>
          </a:ln>
        </p:spPr>
        <p:txBody>
          <a:bodyPr wrap="none">
            <a:prstTxWarp prst="textNoShape">
              <a:avLst/>
            </a:prstTxWarp>
            <a:spAutoFit/>
          </a:bodyPr>
          <a:lstStyle/>
          <a:p>
            <a:pPr>
              <a:lnSpc>
                <a:spcPct val="60000"/>
              </a:lnSpc>
            </a:pPr>
            <a:r>
              <a:rPr lang="en-US" sz="2000">
                <a:latin typeface="Times-Roman" charset="0"/>
                <a:sym typeface="Symbol" charset="2"/>
              </a:rPr>
              <a:t>c</a:t>
            </a:r>
            <a:endParaRPr lang="en-US">
              <a:latin typeface="Times-Roman" charset="0"/>
            </a:endParaRPr>
          </a:p>
        </p:txBody>
      </p:sp>
      <p:sp>
        <p:nvSpPr>
          <p:cNvPr id="190485" name="Rectangle 79"/>
          <p:cNvSpPr>
            <a:spLocks noChangeArrowheads="1"/>
          </p:cNvSpPr>
          <p:nvPr/>
        </p:nvSpPr>
        <p:spPr bwMode="auto">
          <a:xfrm>
            <a:off x="6010275" y="1096963"/>
            <a:ext cx="325438" cy="274637"/>
          </a:xfrm>
          <a:prstGeom prst="rect">
            <a:avLst/>
          </a:prstGeom>
          <a:noFill/>
          <a:ln w="9525">
            <a:noFill/>
            <a:miter lim="800000"/>
            <a:headEnd/>
            <a:tailEnd/>
          </a:ln>
        </p:spPr>
        <p:txBody>
          <a:bodyPr wrap="none">
            <a:prstTxWarp prst="textNoShape">
              <a:avLst/>
            </a:prstTxWarp>
            <a:spAutoFit/>
          </a:bodyPr>
          <a:lstStyle/>
          <a:p>
            <a:pPr>
              <a:lnSpc>
                <a:spcPct val="60000"/>
              </a:lnSpc>
            </a:pPr>
            <a:r>
              <a:rPr lang="en-US" sz="2000">
                <a:latin typeface="Times-Roman" charset="0"/>
                <a:sym typeface="Symbol" charset="2"/>
              </a:rPr>
              <a:t>a</a:t>
            </a:r>
            <a:endParaRPr lang="en-US">
              <a:latin typeface="Times-Roman" charset="0"/>
            </a:endParaRPr>
          </a:p>
        </p:txBody>
      </p:sp>
      <p:sp>
        <p:nvSpPr>
          <p:cNvPr id="190486" name="Rectangle 80"/>
          <p:cNvSpPr>
            <a:spLocks noChangeArrowheads="1"/>
          </p:cNvSpPr>
          <p:nvPr/>
        </p:nvSpPr>
        <p:spPr bwMode="auto">
          <a:xfrm>
            <a:off x="6391275" y="1096963"/>
            <a:ext cx="325438" cy="274637"/>
          </a:xfrm>
          <a:prstGeom prst="rect">
            <a:avLst/>
          </a:prstGeom>
          <a:noFill/>
          <a:ln w="9525">
            <a:noFill/>
            <a:miter lim="800000"/>
            <a:headEnd/>
            <a:tailEnd/>
          </a:ln>
        </p:spPr>
        <p:txBody>
          <a:bodyPr wrap="none">
            <a:prstTxWarp prst="textNoShape">
              <a:avLst/>
            </a:prstTxWarp>
            <a:spAutoFit/>
          </a:bodyPr>
          <a:lstStyle/>
          <a:p>
            <a:pPr>
              <a:lnSpc>
                <a:spcPct val="60000"/>
              </a:lnSpc>
            </a:pPr>
            <a:r>
              <a:rPr lang="en-US" sz="2000">
                <a:latin typeface="Times-Roman" charset="0"/>
                <a:sym typeface="Symbol" charset="2"/>
              </a:rPr>
              <a:t>b</a:t>
            </a:r>
            <a:endParaRPr lang="en-US">
              <a:latin typeface="Times-Roman" charset="0"/>
            </a:endParaRPr>
          </a:p>
        </p:txBody>
      </p:sp>
      <p:sp>
        <p:nvSpPr>
          <p:cNvPr id="190487" name="Rectangle 81"/>
          <p:cNvSpPr>
            <a:spLocks noChangeArrowheads="1"/>
          </p:cNvSpPr>
          <p:nvPr/>
        </p:nvSpPr>
        <p:spPr bwMode="auto">
          <a:xfrm>
            <a:off x="5946775" y="990600"/>
            <a:ext cx="1219200" cy="381000"/>
          </a:xfrm>
          <a:prstGeom prst="rect">
            <a:avLst/>
          </a:prstGeom>
          <a:solidFill>
            <a:schemeClr val="accent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190488" name="Line 82"/>
          <p:cNvSpPr>
            <a:spLocks noChangeShapeType="1"/>
          </p:cNvSpPr>
          <p:nvPr/>
        </p:nvSpPr>
        <p:spPr bwMode="auto">
          <a:xfrm flipV="1">
            <a:off x="6327775" y="990600"/>
            <a:ext cx="0" cy="3810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90489" name="Line 83"/>
          <p:cNvSpPr>
            <a:spLocks noChangeShapeType="1"/>
          </p:cNvSpPr>
          <p:nvPr/>
        </p:nvSpPr>
        <p:spPr bwMode="auto">
          <a:xfrm flipV="1">
            <a:off x="6784975" y="990600"/>
            <a:ext cx="0" cy="3810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90490" name="Line 84"/>
          <p:cNvSpPr>
            <a:spLocks noChangeShapeType="1"/>
          </p:cNvSpPr>
          <p:nvPr/>
        </p:nvSpPr>
        <p:spPr bwMode="auto">
          <a:xfrm>
            <a:off x="6175375" y="1371600"/>
            <a:ext cx="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0491" name="Line 85"/>
          <p:cNvSpPr>
            <a:spLocks noChangeShapeType="1"/>
          </p:cNvSpPr>
          <p:nvPr/>
        </p:nvSpPr>
        <p:spPr bwMode="auto">
          <a:xfrm>
            <a:off x="6556375" y="1371600"/>
            <a:ext cx="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0492" name="Line 86"/>
          <p:cNvSpPr>
            <a:spLocks noChangeShapeType="1"/>
          </p:cNvSpPr>
          <p:nvPr/>
        </p:nvSpPr>
        <p:spPr bwMode="auto">
          <a:xfrm>
            <a:off x="6937375" y="1371600"/>
            <a:ext cx="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0493" name="Line 87"/>
          <p:cNvSpPr>
            <a:spLocks noChangeShapeType="1"/>
          </p:cNvSpPr>
          <p:nvPr/>
        </p:nvSpPr>
        <p:spPr bwMode="auto">
          <a:xfrm flipH="1">
            <a:off x="6172200" y="2133600"/>
            <a:ext cx="38100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0494" name="Line 88"/>
          <p:cNvSpPr>
            <a:spLocks noChangeShapeType="1"/>
          </p:cNvSpPr>
          <p:nvPr/>
        </p:nvSpPr>
        <p:spPr bwMode="auto">
          <a:xfrm flipH="1">
            <a:off x="6556375" y="2133600"/>
            <a:ext cx="38100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0495" name="Line 89"/>
          <p:cNvSpPr>
            <a:spLocks noChangeShapeType="1"/>
          </p:cNvSpPr>
          <p:nvPr/>
        </p:nvSpPr>
        <p:spPr bwMode="auto">
          <a:xfrm>
            <a:off x="6175375" y="2133600"/>
            <a:ext cx="83820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0496" name="Line 90"/>
          <p:cNvSpPr>
            <a:spLocks noChangeShapeType="1"/>
          </p:cNvSpPr>
          <p:nvPr/>
        </p:nvSpPr>
        <p:spPr bwMode="auto">
          <a:xfrm flipH="1">
            <a:off x="6175375" y="2895600"/>
            <a:ext cx="76200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0497" name="Line 91"/>
          <p:cNvSpPr>
            <a:spLocks noChangeShapeType="1"/>
          </p:cNvSpPr>
          <p:nvPr/>
        </p:nvSpPr>
        <p:spPr bwMode="auto">
          <a:xfrm>
            <a:off x="6175375" y="2895600"/>
            <a:ext cx="38100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0498" name="Line 92"/>
          <p:cNvSpPr>
            <a:spLocks noChangeShapeType="1"/>
          </p:cNvSpPr>
          <p:nvPr/>
        </p:nvSpPr>
        <p:spPr bwMode="auto">
          <a:xfrm>
            <a:off x="6556375" y="2895600"/>
            <a:ext cx="38100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0499" name="Line 93"/>
          <p:cNvSpPr>
            <a:spLocks noChangeShapeType="1"/>
          </p:cNvSpPr>
          <p:nvPr/>
        </p:nvSpPr>
        <p:spPr bwMode="auto">
          <a:xfrm>
            <a:off x="6175375" y="3657600"/>
            <a:ext cx="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0500" name="Line 94"/>
          <p:cNvSpPr>
            <a:spLocks noChangeShapeType="1"/>
          </p:cNvSpPr>
          <p:nvPr/>
        </p:nvSpPr>
        <p:spPr bwMode="auto">
          <a:xfrm>
            <a:off x="6556375" y="3657600"/>
            <a:ext cx="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0501" name="Line 95"/>
          <p:cNvSpPr>
            <a:spLocks noChangeShapeType="1"/>
          </p:cNvSpPr>
          <p:nvPr/>
        </p:nvSpPr>
        <p:spPr bwMode="auto">
          <a:xfrm>
            <a:off x="6937375" y="3657600"/>
            <a:ext cx="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0502" name="Line 96"/>
          <p:cNvSpPr>
            <a:spLocks noChangeShapeType="1"/>
          </p:cNvSpPr>
          <p:nvPr/>
        </p:nvSpPr>
        <p:spPr bwMode="auto">
          <a:xfrm>
            <a:off x="6175375" y="4648200"/>
            <a:ext cx="83820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0503" name="Line 97"/>
          <p:cNvSpPr>
            <a:spLocks noChangeShapeType="1"/>
          </p:cNvSpPr>
          <p:nvPr/>
        </p:nvSpPr>
        <p:spPr bwMode="auto">
          <a:xfrm flipH="1">
            <a:off x="6175375" y="4648200"/>
            <a:ext cx="38100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0504" name="Line 98"/>
          <p:cNvSpPr>
            <a:spLocks noChangeShapeType="1"/>
          </p:cNvSpPr>
          <p:nvPr/>
        </p:nvSpPr>
        <p:spPr bwMode="auto">
          <a:xfrm flipH="1">
            <a:off x="6556375" y="4648200"/>
            <a:ext cx="38100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0505" name="Rectangle 99"/>
          <p:cNvSpPr>
            <a:spLocks noChangeArrowheads="1"/>
          </p:cNvSpPr>
          <p:nvPr/>
        </p:nvSpPr>
        <p:spPr bwMode="auto">
          <a:xfrm>
            <a:off x="6778625" y="5897563"/>
            <a:ext cx="311150" cy="274637"/>
          </a:xfrm>
          <a:prstGeom prst="rect">
            <a:avLst/>
          </a:prstGeom>
          <a:noFill/>
          <a:ln w="9525">
            <a:noFill/>
            <a:miter lim="800000"/>
            <a:headEnd/>
            <a:tailEnd/>
          </a:ln>
        </p:spPr>
        <p:txBody>
          <a:bodyPr wrap="none">
            <a:prstTxWarp prst="textNoShape">
              <a:avLst/>
            </a:prstTxWarp>
            <a:spAutoFit/>
          </a:bodyPr>
          <a:lstStyle/>
          <a:p>
            <a:pPr>
              <a:lnSpc>
                <a:spcPct val="60000"/>
              </a:lnSpc>
            </a:pPr>
            <a:r>
              <a:rPr lang="en-US" sz="2000">
                <a:latin typeface="Times-Roman" charset="0"/>
                <a:sym typeface="Symbol" charset="2"/>
              </a:rPr>
              <a:t>c</a:t>
            </a:r>
            <a:endParaRPr lang="en-US">
              <a:latin typeface="Times-Roman" charset="0"/>
            </a:endParaRPr>
          </a:p>
        </p:txBody>
      </p:sp>
      <p:sp>
        <p:nvSpPr>
          <p:cNvPr id="190506" name="Rectangle 100"/>
          <p:cNvSpPr>
            <a:spLocks noChangeArrowheads="1"/>
          </p:cNvSpPr>
          <p:nvPr/>
        </p:nvSpPr>
        <p:spPr bwMode="auto">
          <a:xfrm>
            <a:off x="6010275" y="5897563"/>
            <a:ext cx="325438" cy="274637"/>
          </a:xfrm>
          <a:prstGeom prst="rect">
            <a:avLst/>
          </a:prstGeom>
          <a:noFill/>
          <a:ln w="9525">
            <a:noFill/>
            <a:miter lim="800000"/>
            <a:headEnd/>
            <a:tailEnd/>
          </a:ln>
        </p:spPr>
        <p:txBody>
          <a:bodyPr wrap="none">
            <a:prstTxWarp prst="textNoShape">
              <a:avLst/>
            </a:prstTxWarp>
            <a:spAutoFit/>
          </a:bodyPr>
          <a:lstStyle/>
          <a:p>
            <a:pPr>
              <a:lnSpc>
                <a:spcPct val="60000"/>
              </a:lnSpc>
            </a:pPr>
            <a:r>
              <a:rPr lang="en-US" sz="2000">
                <a:latin typeface="Times-Roman" charset="0"/>
                <a:sym typeface="Symbol" charset="2"/>
              </a:rPr>
              <a:t>a</a:t>
            </a:r>
            <a:endParaRPr lang="en-US">
              <a:latin typeface="Times-Roman" charset="0"/>
            </a:endParaRPr>
          </a:p>
        </p:txBody>
      </p:sp>
      <p:sp>
        <p:nvSpPr>
          <p:cNvPr id="190507" name="Rectangle 101"/>
          <p:cNvSpPr>
            <a:spLocks noChangeArrowheads="1"/>
          </p:cNvSpPr>
          <p:nvPr/>
        </p:nvSpPr>
        <p:spPr bwMode="auto">
          <a:xfrm>
            <a:off x="6391275" y="5897563"/>
            <a:ext cx="325438" cy="274637"/>
          </a:xfrm>
          <a:prstGeom prst="rect">
            <a:avLst/>
          </a:prstGeom>
          <a:noFill/>
          <a:ln w="9525">
            <a:noFill/>
            <a:miter lim="800000"/>
            <a:headEnd/>
            <a:tailEnd/>
          </a:ln>
        </p:spPr>
        <p:txBody>
          <a:bodyPr wrap="none">
            <a:prstTxWarp prst="textNoShape">
              <a:avLst/>
            </a:prstTxWarp>
            <a:spAutoFit/>
          </a:bodyPr>
          <a:lstStyle/>
          <a:p>
            <a:pPr>
              <a:lnSpc>
                <a:spcPct val="60000"/>
              </a:lnSpc>
            </a:pPr>
            <a:r>
              <a:rPr lang="en-US" sz="2000">
                <a:latin typeface="Times-Roman" charset="0"/>
                <a:sym typeface="Symbol" charset="2"/>
              </a:rPr>
              <a:t>b</a:t>
            </a:r>
            <a:endParaRPr lang="en-US">
              <a:latin typeface="Times-Roman" charset="0"/>
            </a:endParaRPr>
          </a:p>
        </p:txBody>
      </p:sp>
      <p:sp>
        <p:nvSpPr>
          <p:cNvPr id="190508" name="Rectangle 102"/>
          <p:cNvSpPr>
            <a:spLocks noChangeArrowheads="1"/>
          </p:cNvSpPr>
          <p:nvPr/>
        </p:nvSpPr>
        <p:spPr bwMode="auto">
          <a:xfrm>
            <a:off x="5946775" y="5791200"/>
            <a:ext cx="1219200" cy="381000"/>
          </a:xfrm>
          <a:prstGeom prst="rect">
            <a:avLst/>
          </a:prstGeom>
          <a:solidFill>
            <a:schemeClr val="accent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190509" name="Line 103"/>
          <p:cNvSpPr>
            <a:spLocks noChangeShapeType="1"/>
          </p:cNvSpPr>
          <p:nvPr/>
        </p:nvSpPr>
        <p:spPr bwMode="auto">
          <a:xfrm flipV="1">
            <a:off x="6327775" y="5791200"/>
            <a:ext cx="0" cy="3810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90510" name="Line 104"/>
          <p:cNvSpPr>
            <a:spLocks noChangeShapeType="1"/>
          </p:cNvSpPr>
          <p:nvPr/>
        </p:nvSpPr>
        <p:spPr bwMode="auto">
          <a:xfrm flipV="1">
            <a:off x="6784975" y="5791200"/>
            <a:ext cx="0" cy="3810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90511" name="Line 105"/>
          <p:cNvSpPr>
            <a:spLocks noChangeShapeType="1"/>
          </p:cNvSpPr>
          <p:nvPr/>
        </p:nvSpPr>
        <p:spPr bwMode="auto">
          <a:xfrm>
            <a:off x="6175375" y="5410200"/>
            <a:ext cx="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0512" name="Line 106"/>
          <p:cNvSpPr>
            <a:spLocks noChangeShapeType="1"/>
          </p:cNvSpPr>
          <p:nvPr/>
        </p:nvSpPr>
        <p:spPr bwMode="auto">
          <a:xfrm>
            <a:off x="6556375" y="5410200"/>
            <a:ext cx="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0513" name="Line 107"/>
          <p:cNvSpPr>
            <a:spLocks noChangeShapeType="1"/>
          </p:cNvSpPr>
          <p:nvPr/>
        </p:nvSpPr>
        <p:spPr bwMode="auto">
          <a:xfrm>
            <a:off x="6937375" y="5410200"/>
            <a:ext cx="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0514" name="Line 108"/>
          <p:cNvSpPr>
            <a:spLocks noChangeShapeType="1"/>
          </p:cNvSpPr>
          <p:nvPr/>
        </p:nvSpPr>
        <p:spPr bwMode="auto">
          <a:xfrm>
            <a:off x="6175375" y="4191000"/>
            <a:ext cx="0" cy="304800"/>
          </a:xfrm>
          <a:prstGeom prst="line">
            <a:avLst/>
          </a:prstGeom>
          <a:noFill/>
          <a:ln w="9525">
            <a:solidFill>
              <a:schemeClr val="tx1"/>
            </a:solidFill>
            <a:prstDash val="dash"/>
            <a:round/>
            <a:headEnd/>
            <a:tailEnd/>
          </a:ln>
        </p:spPr>
        <p:txBody>
          <a:bodyPr wrap="none" anchor="ctr">
            <a:prstTxWarp prst="textNoShape">
              <a:avLst/>
            </a:prstTxWarp>
          </a:bodyPr>
          <a:lstStyle/>
          <a:p>
            <a:endParaRPr lang="en-US"/>
          </a:p>
        </p:txBody>
      </p:sp>
      <p:sp>
        <p:nvSpPr>
          <p:cNvPr id="190515" name="Line 109"/>
          <p:cNvSpPr>
            <a:spLocks noChangeShapeType="1"/>
          </p:cNvSpPr>
          <p:nvPr/>
        </p:nvSpPr>
        <p:spPr bwMode="auto">
          <a:xfrm>
            <a:off x="6556375" y="4191000"/>
            <a:ext cx="0" cy="304800"/>
          </a:xfrm>
          <a:prstGeom prst="line">
            <a:avLst/>
          </a:prstGeom>
          <a:noFill/>
          <a:ln w="9525">
            <a:solidFill>
              <a:schemeClr val="tx1"/>
            </a:solidFill>
            <a:prstDash val="dash"/>
            <a:round/>
            <a:headEnd/>
            <a:tailEnd/>
          </a:ln>
        </p:spPr>
        <p:txBody>
          <a:bodyPr wrap="none" anchor="ctr">
            <a:prstTxWarp prst="textNoShape">
              <a:avLst/>
            </a:prstTxWarp>
          </a:bodyPr>
          <a:lstStyle/>
          <a:p>
            <a:endParaRPr lang="en-US"/>
          </a:p>
        </p:txBody>
      </p:sp>
      <p:sp>
        <p:nvSpPr>
          <p:cNvPr id="190516" name="Line 110"/>
          <p:cNvSpPr>
            <a:spLocks noChangeShapeType="1"/>
          </p:cNvSpPr>
          <p:nvPr/>
        </p:nvSpPr>
        <p:spPr bwMode="auto">
          <a:xfrm>
            <a:off x="6937375" y="4191000"/>
            <a:ext cx="0" cy="304800"/>
          </a:xfrm>
          <a:prstGeom prst="line">
            <a:avLst/>
          </a:prstGeom>
          <a:noFill/>
          <a:ln w="9525">
            <a:solidFill>
              <a:schemeClr val="tx1"/>
            </a:solidFill>
            <a:prstDash val="dash"/>
            <a:round/>
            <a:headEnd/>
            <a:tailEnd/>
          </a:ln>
        </p:spPr>
        <p:txBody>
          <a:bodyPr wrap="none" anchor="ctr">
            <a:prstTxWarp prst="textNoShape">
              <a:avLst/>
            </a:prstTxWarp>
          </a:bodyPr>
          <a:lstStyle/>
          <a:p>
            <a:endParaRPr lang="en-US"/>
          </a:p>
        </p:txBody>
      </p:sp>
      <p:sp>
        <p:nvSpPr>
          <p:cNvPr id="190517" name="Rectangle 111"/>
          <p:cNvSpPr>
            <a:spLocks noGrp="1" noChangeArrowheads="1"/>
          </p:cNvSpPr>
          <p:nvPr>
            <p:ph type="body" idx="1"/>
          </p:nvPr>
        </p:nvSpPr>
        <p:spPr>
          <a:xfrm>
            <a:off x="533400" y="1295400"/>
            <a:ext cx="4191000" cy="4800600"/>
          </a:xfrm>
          <a:noFill/>
        </p:spPr>
        <p:txBody>
          <a:bodyPr/>
          <a:lstStyle/>
          <a:p>
            <a:pPr eaLnBrk="1" hangingPunct="1">
              <a:spcAft>
                <a:spcPts val="600"/>
              </a:spcAft>
            </a:pPr>
            <a:r>
              <a:rPr lang="en-US" sz="2800" dirty="0"/>
              <a:t>Each </a:t>
            </a:r>
            <a:r>
              <a:rPr lang="en-US" sz="2800" dirty="0">
                <a:latin typeface="Times-Roman" charset="0"/>
              </a:rPr>
              <a:t>F</a:t>
            </a:r>
            <a:r>
              <a:rPr lang="en-US" sz="2800" baseline="-25000" dirty="0">
                <a:latin typeface="Times-Roman" charset="0"/>
              </a:rPr>
              <a:t>m</a:t>
            </a:r>
            <a:r>
              <a:rPr lang="en-US" sz="2800" dirty="0"/>
              <a:t> consists of precisely </a:t>
            </a:r>
            <a:r>
              <a:rPr lang="en-US" sz="2800" b="1" dirty="0">
                <a:solidFill>
                  <a:schemeClr val="hlink"/>
                </a:solidFill>
              </a:rPr>
              <a:t>8 rounds</a:t>
            </a:r>
            <a:endParaRPr lang="en-US" sz="2800" b="1" dirty="0">
              <a:solidFill>
                <a:schemeClr val="accent2"/>
              </a:solidFill>
            </a:endParaRPr>
          </a:p>
          <a:p>
            <a:pPr eaLnBrk="1" hangingPunct="1">
              <a:spcAft>
                <a:spcPts val="600"/>
              </a:spcAft>
            </a:pPr>
            <a:r>
              <a:rPr lang="en-US" sz="2800" dirty="0"/>
              <a:t>512 bit input </a:t>
            </a:r>
            <a:r>
              <a:rPr lang="en-US" sz="2800" dirty="0">
                <a:latin typeface="Times-Roman" charset="0"/>
              </a:rPr>
              <a:t>W </a:t>
            </a:r>
            <a:r>
              <a:rPr lang="en-US" sz="2800" dirty="0"/>
              <a:t>to </a:t>
            </a:r>
            <a:r>
              <a:rPr lang="en-US" sz="2800" dirty="0">
                <a:latin typeface="Times-Roman" charset="0"/>
              </a:rPr>
              <a:t>F</a:t>
            </a:r>
            <a:r>
              <a:rPr lang="en-US" sz="2800" baseline="-25000" dirty="0">
                <a:latin typeface="Times-Roman" charset="0"/>
              </a:rPr>
              <a:t>m</a:t>
            </a:r>
            <a:endParaRPr lang="en-US" sz="2800" dirty="0"/>
          </a:p>
          <a:p>
            <a:pPr lvl="1" eaLnBrk="1" hangingPunct="1">
              <a:spcAft>
                <a:spcPts val="600"/>
              </a:spcAft>
            </a:pPr>
            <a:r>
              <a:rPr lang="en-US" sz="2400" dirty="0">
                <a:latin typeface="Times-Roman" charset="0"/>
              </a:rPr>
              <a:t>W=(w</a:t>
            </a:r>
            <a:r>
              <a:rPr lang="en-US" sz="2400" baseline="-25000" dirty="0">
                <a:latin typeface="Times-Roman" charset="0"/>
              </a:rPr>
              <a:t>0</a:t>
            </a:r>
            <a:r>
              <a:rPr lang="en-US" sz="2400" dirty="0">
                <a:latin typeface="Times-Roman" charset="0"/>
              </a:rPr>
              <a:t>,w</a:t>
            </a:r>
            <a:r>
              <a:rPr lang="en-US" sz="2400" baseline="-25000" dirty="0">
                <a:latin typeface="Times-Roman" charset="0"/>
              </a:rPr>
              <a:t>1</a:t>
            </a:r>
            <a:r>
              <a:rPr lang="en-US" sz="2400" dirty="0">
                <a:latin typeface="Times-Roman" charset="0"/>
              </a:rPr>
              <a:t>,…,w</a:t>
            </a:r>
            <a:r>
              <a:rPr lang="en-US" sz="2400" baseline="-25000" dirty="0">
                <a:latin typeface="Times-Roman" charset="0"/>
              </a:rPr>
              <a:t>7</a:t>
            </a:r>
            <a:r>
              <a:rPr lang="en-US" sz="2400" dirty="0">
                <a:latin typeface="Times-Roman" charset="0"/>
              </a:rPr>
              <a:t>)</a:t>
            </a:r>
            <a:endParaRPr lang="en-US" sz="2400" dirty="0"/>
          </a:p>
          <a:p>
            <a:pPr lvl="1" eaLnBrk="1" hangingPunct="1">
              <a:spcAft>
                <a:spcPts val="600"/>
              </a:spcAft>
            </a:pPr>
            <a:r>
              <a:rPr lang="en-US" sz="2400" dirty="0">
                <a:latin typeface="Times-Roman" charset="0"/>
              </a:rPr>
              <a:t>W</a:t>
            </a:r>
            <a:r>
              <a:rPr lang="en-US" sz="2400" dirty="0"/>
              <a:t> is one of the input blocks </a:t>
            </a:r>
            <a:r>
              <a:rPr lang="en-US" sz="2400" dirty="0">
                <a:latin typeface="Times-Roman" charset="0"/>
              </a:rPr>
              <a:t>X</a:t>
            </a:r>
            <a:r>
              <a:rPr lang="en-US" sz="2400" baseline="-25000" dirty="0">
                <a:latin typeface="Times-Roman" charset="0"/>
              </a:rPr>
              <a:t>i</a:t>
            </a:r>
            <a:endParaRPr lang="en-US" sz="2400" dirty="0"/>
          </a:p>
          <a:p>
            <a:pPr eaLnBrk="1" hangingPunct="1">
              <a:spcAft>
                <a:spcPts val="600"/>
              </a:spcAft>
            </a:pPr>
            <a:r>
              <a:rPr lang="en-US" sz="2800" dirty="0"/>
              <a:t>All lines are 64 bits</a:t>
            </a:r>
          </a:p>
          <a:p>
            <a:pPr eaLnBrk="1" hangingPunct="1">
              <a:spcAft>
                <a:spcPts val="600"/>
              </a:spcAft>
            </a:pPr>
            <a:r>
              <a:rPr lang="en-US" sz="2800" dirty="0"/>
              <a:t>The </a:t>
            </a:r>
            <a:r>
              <a:rPr lang="en-US" sz="2800" dirty="0" err="1">
                <a:latin typeface="Times-Roman" charset="0"/>
              </a:rPr>
              <a:t>f</a:t>
            </a:r>
            <a:r>
              <a:rPr lang="en-US" sz="2800" baseline="-25000" dirty="0" err="1">
                <a:latin typeface="Times-Roman" charset="0"/>
              </a:rPr>
              <a:t>m,i</a:t>
            </a:r>
            <a:r>
              <a:rPr lang="en-US" sz="2800" dirty="0"/>
              <a:t> depend on the S-boxes (next slide)</a:t>
            </a: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73DC2F94-EE29-7C47-B345-4F6CAF3BCC74}" type="slidenum">
              <a:rPr lang="en-US" smtClean="0">
                <a:latin typeface="Times New Roman" charset="0"/>
              </a:rPr>
              <a:pPr/>
              <a:t>175</a:t>
            </a:fld>
            <a:endParaRPr lang="en-US">
              <a:latin typeface="Times New Roman" charset="0"/>
            </a:endParaRPr>
          </a:p>
        </p:txBody>
      </p:sp>
      <p:sp>
        <p:nvSpPr>
          <p:cNvPr id="191491" name="Rectangle 2"/>
          <p:cNvSpPr>
            <a:spLocks noGrp="1" noChangeArrowheads="1"/>
          </p:cNvSpPr>
          <p:nvPr>
            <p:ph type="title"/>
          </p:nvPr>
        </p:nvSpPr>
        <p:spPr>
          <a:xfrm>
            <a:off x="609600" y="228600"/>
            <a:ext cx="8001000" cy="914400"/>
          </a:xfrm>
        </p:spPr>
        <p:txBody>
          <a:bodyPr/>
          <a:lstStyle/>
          <a:p>
            <a:pPr eaLnBrk="1" hangingPunct="1"/>
            <a:r>
              <a:rPr lang="en-US"/>
              <a:t>Tiger Hash: One Round</a:t>
            </a:r>
          </a:p>
        </p:txBody>
      </p:sp>
      <p:sp>
        <p:nvSpPr>
          <p:cNvPr id="191492" name="Rectangle 3"/>
          <p:cNvSpPr>
            <a:spLocks noGrp="1" noChangeArrowheads="1"/>
          </p:cNvSpPr>
          <p:nvPr>
            <p:ph type="body" idx="1"/>
          </p:nvPr>
        </p:nvSpPr>
        <p:spPr>
          <a:xfrm>
            <a:off x="685800" y="1219200"/>
            <a:ext cx="7772400" cy="4953000"/>
          </a:xfrm>
        </p:spPr>
        <p:txBody>
          <a:bodyPr/>
          <a:lstStyle/>
          <a:p>
            <a:pPr eaLnBrk="1" hangingPunct="1">
              <a:lnSpc>
                <a:spcPct val="90000"/>
              </a:lnSpc>
              <a:spcAft>
                <a:spcPts val="0"/>
              </a:spcAft>
            </a:pPr>
            <a:r>
              <a:rPr lang="en-US" sz="2800" dirty="0"/>
              <a:t>Each </a:t>
            </a:r>
            <a:r>
              <a:rPr lang="en-US" sz="2800" dirty="0" err="1">
                <a:latin typeface="Times-Roman" charset="0"/>
              </a:rPr>
              <a:t>f</a:t>
            </a:r>
            <a:r>
              <a:rPr lang="en-US" sz="2800" baseline="-25000" dirty="0" err="1">
                <a:latin typeface="Times-Roman" charset="0"/>
              </a:rPr>
              <a:t>m,i</a:t>
            </a:r>
            <a:r>
              <a:rPr lang="en-US" sz="2800" dirty="0"/>
              <a:t> is a function of </a:t>
            </a:r>
            <a:r>
              <a:rPr lang="en-US" sz="2800" dirty="0" err="1">
                <a:latin typeface="Times-Roman" charset="0"/>
              </a:rPr>
              <a:t>a,b,c,w</a:t>
            </a:r>
            <a:r>
              <a:rPr lang="en-US" sz="2800" baseline="-25000" dirty="0" err="1">
                <a:latin typeface="Times-Roman" charset="0"/>
              </a:rPr>
              <a:t>i</a:t>
            </a:r>
            <a:r>
              <a:rPr lang="en-US" sz="2800" dirty="0"/>
              <a:t> and </a:t>
            </a:r>
            <a:r>
              <a:rPr lang="en-US" sz="2800" dirty="0" err="1">
                <a:latin typeface="Times-Roman" charset="0"/>
              </a:rPr>
              <a:t>m</a:t>
            </a:r>
            <a:endParaRPr lang="en-US" sz="2800" dirty="0"/>
          </a:p>
          <a:p>
            <a:pPr lvl="1" eaLnBrk="1" hangingPunct="1">
              <a:lnSpc>
                <a:spcPct val="90000"/>
              </a:lnSpc>
              <a:spcAft>
                <a:spcPts val="0"/>
              </a:spcAft>
            </a:pPr>
            <a:r>
              <a:rPr lang="en-US" sz="2400" dirty="0"/>
              <a:t>Input values of </a:t>
            </a:r>
            <a:r>
              <a:rPr lang="en-US" sz="2400" dirty="0" err="1">
                <a:latin typeface="Times-Roman" charset="0"/>
              </a:rPr>
              <a:t>a,b,c</a:t>
            </a:r>
            <a:r>
              <a:rPr lang="en-US" sz="2400" dirty="0"/>
              <a:t> from previous round</a:t>
            </a:r>
          </a:p>
          <a:p>
            <a:pPr lvl="1" eaLnBrk="1" hangingPunct="1">
              <a:lnSpc>
                <a:spcPct val="90000"/>
              </a:lnSpc>
              <a:spcAft>
                <a:spcPts val="0"/>
              </a:spcAft>
            </a:pPr>
            <a:r>
              <a:rPr lang="en-US" sz="2400" dirty="0"/>
              <a:t>And </a:t>
            </a:r>
            <a:r>
              <a:rPr lang="en-US" sz="2400" dirty="0" err="1">
                <a:latin typeface="Times-Roman" charset="0"/>
              </a:rPr>
              <a:t>w</a:t>
            </a:r>
            <a:r>
              <a:rPr lang="en-US" sz="2400" baseline="-25000" dirty="0" err="1">
                <a:latin typeface="Times-Roman" charset="0"/>
              </a:rPr>
              <a:t>i</a:t>
            </a:r>
            <a:r>
              <a:rPr lang="en-US" sz="2400" dirty="0"/>
              <a:t> is 64-bit block of 512 bit </a:t>
            </a:r>
            <a:r>
              <a:rPr lang="en-US" sz="2400" dirty="0">
                <a:latin typeface="Times-Roman" charset="0"/>
              </a:rPr>
              <a:t>W</a:t>
            </a:r>
            <a:endParaRPr lang="en-US" sz="2400" dirty="0"/>
          </a:p>
          <a:p>
            <a:pPr lvl="1" eaLnBrk="1" hangingPunct="1">
              <a:lnSpc>
                <a:spcPct val="90000"/>
              </a:lnSpc>
              <a:spcAft>
                <a:spcPts val="0"/>
              </a:spcAft>
            </a:pPr>
            <a:r>
              <a:rPr lang="en-US" sz="2400" dirty="0"/>
              <a:t>Subscript </a:t>
            </a:r>
            <a:r>
              <a:rPr lang="en-US" sz="2400" dirty="0" err="1">
                <a:latin typeface="Times-Roman" charset="0"/>
              </a:rPr>
              <a:t>m</a:t>
            </a:r>
            <a:r>
              <a:rPr lang="en-US" sz="2400" dirty="0"/>
              <a:t> is multiplier</a:t>
            </a:r>
          </a:p>
          <a:p>
            <a:pPr lvl="1" eaLnBrk="1" hangingPunct="1">
              <a:lnSpc>
                <a:spcPct val="90000"/>
              </a:lnSpc>
              <a:spcAft>
                <a:spcPts val="0"/>
              </a:spcAft>
            </a:pPr>
            <a:r>
              <a:rPr lang="en-US" sz="2400" dirty="0"/>
              <a:t>And </a:t>
            </a:r>
            <a:r>
              <a:rPr lang="en-US" sz="2400" dirty="0" err="1">
                <a:latin typeface="Times-Roman" charset="0"/>
              </a:rPr>
              <a:t>c</a:t>
            </a:r>
            <a:r>
              <a:rPr lang="en-US" sz="2400" dirty="0">
                <a:latin typeface="Times-Roman" charset="0"/>
              </a:rPr>
              <a:t> = (c</a:t>
            </a:r>
            <a:r>
              <a:rPr lang="en-US" sz="2400" baseline="-25000" dirty="0">
                <a:latin typeface="Times-Roman" charset="0"/>
              </a:rPr>
              <a:t>0</a:t>
            </a:r>
            <a:r>
              <a:rPr lang="en-US" sz="2400" dirty="0">
                <a:latin typeface="Times-Roman" charset="0"/>
              </a:rPr>
              <a:t>,c</a:t>
            </a:r>
            <a:r>
              <a:rPr lang="en-US" sz="2400" baseline="-25000" dirty="0">
                <a:latin typeface="Times-Roman" charset="0"/>
              </a:rPr>
              <a:t>1</a:t>
            </a:r>
            <a:r>
              <a:rPr lang="en-US" sz="2400" dirty="0">
                <a:latin typeface="Times-Roman" charset="0"/>
              </a:rPr>
              <a:t>,…,c</a:t>
            </a:r>
            <a:r>
              <a:rPr lang="en-US" sz="2400" baseline="-25000" dirty="0">
                <a:latin typeface="Times-Roman" charset="0"/>
              </a:rPr>
              <a:t>7</a:t>
            </a:r>
            <a:r>
              <a:rPr lang="en-US" sz="2400" dirty="0">
                <a:latin typeface="Times-Roman" charset="0"/>
              </a:rPr>
              <a:t>)</a:t>
            </a:r>
            <a:endParaRPr lang="en-US" sz="2400" dirty="0"/>
          </a:p>
          <a:p>
            <a:pPr eaLnBrk="1" hangingPunct="1">
              <a:lnSpc>
                <a:spcPct val="90000"/>
              </a:lnSpc>
              <a:spcAft>
                <a:spcPts val="0"/>
              </a:spcAft>
            </a:pPr>
            <a:r>
              <a:rPr lang="en-US" sz="2800" dirty="0"/>
              <a:t>Output of </a:t>
            </a:r>
            <a:r>
              <a:rPr lang="en-US" sz="2800" dirty="0" err="1">
                <a:latin typeface="Times-Roman" charset="0"/>
              </a:rPr>
              <a:t>f</a:t>
            </a:r>
            <a:r>
              <a:rPr lang="en-US" sz="2800" baseline="-25000" dirty="0" err="1">
                <a:latin typeface="Times-Roman" charset="0"/>
              </a:rPr>
              <a:t>m,i</a:t>
            </a:r>
            <a:r>
              <a:rPr lang="en-US" sz="2800" dirty="0"/>
              <a:t> is</a:t>
            </a:r>
            <a:endParaRPr lang="en-US" sz="2800" dirty="0">
              <a:latin typeface="Times-Roman" charset="0"/>
            </a:endParaRPr>
          </a:p>
          <a:p>
            <a:pPr lvl="1" eaLnBrk="1" hangingPunct="1">
              <a:lnSpc>
                <a:spcPct val="90000"/>
              </a:lnSpc>
              <a:spcAft>
                <a:spcPts val="0"/>
              </a:spcAft>
            </a:pPr>
            <a:r>
              <a:rPr lang="en-US" sz="2400" dirty="0" err="1">
                <a:latin typeface="Times-Roman" charset="0"/>
              </a:rPr>
              <a:t>c</a:t>
            </a:r>
            <a:r>
              <a:rPr lang="en-US" sz="2400" dirty="0">
                <a:latin typeface="Times-Roman" charset="0"/>
              </a:rPr>
              <a:t> = </a:t>
            </a:r>
            <a:r>
              <a:rPr lang="en-US" sz="2400" dirty="0" err="1">
                <a:latin typeface="Times-Roman" charset="0"/>
              </a:rPr>
              <a:t>c</a:t>
            </a:r>
            <a:r>
              <a:rPr lang="en-US" sz="2400" dirty="0">
                <a:latin typeface="Times-Roman" charset="0"/>
              </a:rPr>
              <a:t> </a:t>
            </a:r>
            <a:r>
              <a:rPr lang="en-US" sz="2400" dirty="0" err="1">
                <a:latin typeface="Times-Roman" charset="0"/>
                <a:sym typeface="Symbol" charset="2"/>
              </a:rPr>
              <a:t></a:t>
            </a:r>
            <a:r>
              <a:rPr lang="en-US" sz="2400" dirty="0">
                <a:latin typeface="Times-Roman" charset="0"/>
                <a:sym typeface="Symbol" charset="2"/>
              </a:rPr>
              <a:t> </a:t>
            </a:r>
            <a:r>
              <a:rPr lang="en-US" sz="2400" dirty="0" err="1">
                <a:latin typeface="Times-Roman" charset="0"/>
              </a:rPr>
              <a:t>w</a:t>
            </a:r>
            <a:r>
              <a:rPr lang="en-US" sz="2400" baseline="-25000" dirty="0" err="1">
                <a:latin typeface="Times-Roman" charset="0"/>
              </a:rPr>
              <a:t>i</a:t>
            </a:r>
            <a:endParaRPr lang="en-US" sz="2400" dirty="0">
              <a:latin typeface="Times-Roman" charset="0"/>
            </a:endParaRPr>
          </a:p>
          <a:p>
            <a:pPr lvl="1" eaLnBrk="1" hangingPunct="1">
              <a:lnSpc>
                <a:spcPct val="90000"/>
              </a:lnSpc>
              <a:spcAft>
                <a:spcPts val="0"/>
              </a:spcAft>
            </a:pPr>
            <a:r>
              <a:rPr lang="en-US" sz="2400" dirty="0">
                <a:latin typeface="Times-Roman" charset="0"/>
              </a:rPr>
              <a:t>a = a </a:t>
            </a:r>
            <a:r>
              <a:rPr lang="en-US" sz="2400" dirty="0" err="1">
                <a:latin typeface="Times-Roman" charset="0"/>
                <a:sym typeface="Symbol" charset="2"/>
              </a:rPr>
              <a:t></a:t>
            </a:r>
            <a:r>
              <a:rPr lang="en-US" sz="2400" dirty="0">
                <a:latin typeface="Times-Roman" charset="0"/>
              </a:rPr>
              <a:t> (S</a:t>
            </a:r>
            <a:r>
              <a:rPr lang="en-US" sz="2400" baseline="-25000" dirty="0">
                <a:latin typeface="Times-Roman" charset="0"/>
              </a:rPr>
              <a:t>0</a:t>
            </a:r>
            <a:r>
              <a:rPr lang="en-US" sz="2400" dirty="0">
                <a:latin typeface="Times-Roman" charset="0"/>
              </a:rPr>
              <a:t>[c</a:t>
            </a:r>
            <a:r>
              <a:rPr lang="en-US" sz="2400" baseline="-25000" dirty="0">
                <a:latin typeface="Times-Roman" charset="0"/>
              </a:rPr>
              <a:t>0</a:t>
            </a:r>
            <a:r>
              <a:rPr lang="en-US" sz="2400" dirty="0">
                <a:latin typeface="Times-Roman" charset="0"/>
              </a:rPr>
              <a:t>] </a:t>
            </a:r>
            <a:r>
              <a:rPr lang="en-US" sz="2400" dirty="0" err="1">
                <a:latin typeface="Times-Roman" charset="0"/>
                <a:sym typeface="Symbol" charset="2"/>
              </a:rPr>
              <a:t></a:t>
            </a:r>
            <a:r>
              <a:rPr lang="en-US" sz="2400" dirty="0">
                <a:latin typeface="Times-Roman" charset="0"/>
              </a:rPr>
              <a:t> S</a:t>
            </a:r>
            <a:r>
              <a:rPr lang="en-US" sz="2400" baseline="-25000" dirty="0">
                <a:latin typeface="Times-Roman" charset="0"/>
              </a:rPr>
              <a:t>1</a:t>
            </a:r>
            <a:r>
              <a:rPr lang="en-US" sz="2400" dirty="0">
                <a:latin typeface="Times-Roman" charset="0"/>
              </a:rPr>
              <a:t>[c</a:t>
            </a:r>
            <a:r>
              <a:rPr lang="en-US" sz="2400" baseline="-25000" dirty="0">
                <a:latin typeface="Times-Roman" charset="0"/>
              </a:rPr>
              <a:t>2</a:t>
            </a:r>
            <a:r>
              <a:rPr lang="en-US" sz="2400" dirty="0">
                <a:latin typeface="Times-Roman" charset="0"/>
              </a:rPr>
              <a:t>] </a:t>
            </a:r>
            <a:r>
              <a:rPr lang="en-US" sz="2400" dirty="0" err="1">
                <a:latin typeface="Times-Roman" charset="0"/>
                <a:sym typeface="Symbol" charset="2"/>
              </a:rPr>
              <a:t></a:t>
            </a:r>
            <a:r>
              <a:rPr lang="en-US" sz="2400" dirty="0">
                <a:latin typeface="Times-Roman" charset="0"/>
              </a:rPr>
              <a:t> S</a:t>
            </a:r>
            <a:r>
              <a:rPr lang="en-US" sz="2400" baseline="-25000" dirty="0">
                <a:latin typeface="Times-Roman" charset="0"/>
              </a:rPr>
              <a:t>2</a:t>
            </a:r>
            <a:r>
              <a:rPr lang="en-US" sz="2400" dirty="0">
                <a:latin typeface="Times-Roman" charset="0"/>
              </a:rPr>
              <a:t>[c</a:t>
            </a:r>
            <a:r>
              <a:rPr lang="en-US" sz="2400" baseline="-25000" dirty="0">
                <a:latin typeface="Times-Roman" charset="0"/>
              </a:rPr>
              <a:t>4</a:t>
            </a:r>
            <a:r>
              <a:rPr lang="en-US" sz="2400" dirty="0">
                <a:latin typeface="Times-Roman" charset="0"/>
              </a:rPr>
              <a:t>] </a:t>
            </a:r>
            <a:r>
              <a:rPr lang="en-US" sz="2400" dirty="0" err="1">
                <a:latin typeface="Times-Roman" charset="0"/>
                <a:sym typeface="Symbol" charset="2"/>
              </a:rPr>
              <a:t></a:t>
            </a:r>
            <a:r>
              <a:rPr lang="en-US" sz="2400" dirty="0">
                <a:latin typeface="Times-Roman" charset="0"/>
              </a:rPr>
              <a:t> S</a:t>
            </a:r>
            <a:r>
              <a:rPr lang="en-US" sz="2400" baseline="-25000" dirty="0">
                <a:latin typeface="Times-Roman" charset="0"/>
              </a:rPr>
              <a:t>3</a:t>
            </a:r>
            <a:r>
              <a:rPr lang="en-US" sz="2400" dirty="0">
                <a:latin typeface="Times-Roman" charset="0"/>
              </a:rPr>
              <a:t>[c</a:t>
            </a:r>
            <a:r>
              <a:rPr lang="en-US" sz="2400" baseline="-25000" dirty="0">
                <a:latin typeface="Times-Roman" charset="0"/>
              </a:rPr>
              <a:t>6</a:t>
            </a:r>
            <a:r>
              <a:rPr lang="en-US" sz="2400" dirty="0">
                <a:latin typeface="Times-Roman" charset="0"/>
              </a:rPr>
              <a:t>])</a:t>
            </a:r>
          </a:p>
          <a:p>
            <a:pPr lvl="1" eaLnBrk="1" hangingPunct="1">
              <a:lnSpc>
                <a:spcPct val="90000"/>
              </a:lnSpc>
              <a:spcAft>
                <a:spcPts val="0"/>
              </a:spcAft>
            </a:pPr>
            <a:r>
              <a:rPr lang="en-US" sz="2400" dirty="0" err="1">
                <a:latin typeface="Times-Roman" charset="0"/>
              </a:rPr>
              <a:t>b</a:t>
            </a:r>
            <a:r>
              <a:rPr lang="en-US" sz="2400" dirty="0">
                <a:latin typeface="Times-Roman" charset="0"/>
              </a:rPr>
              <a:t> = </a:t>
            </a:r>
            <a:r>
              <a:rPr lang="en-US" sz="2400" dirty="0" err="1">
                <a:latin typeface="Times-Roman" charset="0"/>
              </a:rPr>
              <a:t>b</a:t>
            </a:r>
            <a:r>
              <a:rPr lang="en-US" sz="2400" dirty="0">
                <a:latin typeface="Times-Roman" charset="0"/>
              </a:rPr>
              <a:t> + (S</a:t>
            </a:r>
            <a:r>
              <a:rPr lang="en-US" sz="2400" baseline="-25000" dirty="0">
                <a:latin typeface="Times-Roman" charset="0"/>
              </a:rPr>
              <a:t>3</a:t>
            </a:r>
            <a:r>
              <a:rPr lang="en-US" sz="2400" dirty="0">
                <a:latin typeface="Times-Roman" charset="0"/>
              </a:rPr>
              <a:t>[c</a:t>
            </a:r>
            <a:r>
              <a:rPr lang="en-US" sz="2400" baseline="-25000" dirty="0">
                <a:latin typeface="Times-Roman" charset="0"/>
              </a:rPr>
              <a:t>1</a:t>
            </a:r>
            <a:r>
              <a:rPr lang="en-US" sz="2400" dirty="0">
                <a:latin typeface="Times-Roman" charset="0"/>
              </a:rPr>
              <a:t>] </a:t>
            </a:r>
            <a:r>
              <a:rPr lang="en-US" sz="2400" dirty="0" err="1">
                <a:latin typeface="Times-Roman" charset="0"/>
                <a:sym typeface="Symbol" charset="2"/>
              </a:rPr>
              <a:t></a:t>
            </a:r>
            <a:r>
              <a:rPr lang="en-US" sz="2400" dirty="0">
                <a:latin typeface="Times-Roman" charset="0"/>
              </a:rPr>
              <a:t> S</a:t>
            </a:r>
            <a:r>
              <a:rPr lang="en-US" sz="2400" baseline="-25000" dirty="0">
                <a:latin typeface="Times-Roman" charset="0"/>
              </a:rPr>
              <a:t>2</a:t>
            </a:r>
            <a:r>
              <a:rPr lang="en-US" sz="2400" dirty="0">
                <a:latin typeface="Times-Roman" charset="0"/>
              </a:rPr>
              <a:t>[c</a:t>
            </a:r>
            <a:r>
              <a:rPr lang="en-US" sz="2400" baseline="-25000" dirty="0">
                <a:latin typeface="Times-Roman" charset="0"/>
              </a:rPr>
              <a:t>3</a:t>
            </a:r>
            <a:r>
              <a:rPr lang="en-US" sz="2400" dirty="0">
                <a:latin typeface="Times-Roman" charset="0"/>
              </a:rPr>
              <a:t>] </a:t>
            </a:r>
            <a:r>
              <a:rPr lang="en-US" sz="2400" dirty="0" err="1">
                <a:latin typeface="Times-Roman" charset="0"/>
                <a:sym typeface="Symbol" charset="2"/>
              </a:rPr>
              <a:t></a:t>
            </a:r>
            <a:r>
              <a:rPr lang="en-US" sz="2400" dirty="0">
                <a:latin typeface="Times-Roman" charset="0"/>
              </a:rPr>
              <a:t> S</a:t>
            </a:r>
            <a:r>
              <a:rPr lang="en-US" sz="2400" baseline="-25000" dirty="0">
                <a:latin typeface="Times-Roman" charset="0"/>
              </a:rPr>
              <a:t>1</a:t>
            </a:r>
            <a:r>
              <a:rPr lang="en-US" sz="2400" dirty="0">
                <a:latin typeface="Times-Roman" charset="0"/>
              </a:rPr>
              <a:t>[c</a:t>
            </a:r>
            <a:r>
              <a:rPr lang="en-US" sz="2400" baseline="-25000" dirty="0">
                <a:latin typeface="Times-Roman" charset="0"/>
              </a:rPr>
              <a:t>5</a:t>
            </a:r>
            <a:r>
              <a:rPr lang="en-US" sz="2400" dirty="0">
                <a:latin typeface="Times-Roman" charset="0"/>
              </a:rPr>
              <a:t>] </a:t>
            </a:r>
            <a:r>
              <a:rPr lang="en-US" sz="2400" dirty="0" err="1">
                <a:latin typeface="Times-Roman" charset="0"/>
                <a:sym typeface="Symbol" charset="2"/>
              </a:rPr>
              <a:t></a:t>
            </a:r>
            <a:r>
              <a:rPr lang="en-US" sz="2400" dirty="0">
                <a:latin typeface="Times-Roman" charset="0"/>
              </a:rPr>
              <a:t> S</a:t>
            </a:r>
            <a:r>
              <a:rPr lang="en-US" sz="2400" baseline="-25000" dirty="0">
                <a:latin typeface="Times-Roman" charset="0"/>
              </a:rPr>
              <a:t>0</a:t>
            </a:r>
            <a:r>
              <a:rPr lang="en-US" sz="2400" dirty="0">
                <a:latin typeface="Times-Roman" charset="0"/>
              </a:rPr>
              <a:t>[c</a:t>
            </a:r>
            <a:r>
              <a:rPr lang="en-US" sz="2400" baseline="-25000" dirty="0">
                <a:latin typeface="Times-Roman" charset="0"/>
              </a:rPr>
              <a:t>7</a:t>
            </a:r>
            <a:r>
              <a:rPr lang="en-US" sz="2400" dirty="0">
                <a:latin typeface="Times-Roman" charset="0"/>
              </a:rPr>
              <a:t>])</a:t>
            </a:r>
          </a:p>
          <a:p>
            <a:pPr lvl="1" eaLnBrk="1" hangingPunct="1">
              <a:lnSpc>
                <a:spcPct val="90000"/>
              </a:lnSpc>
              <a:spcAft>
                <a:spcPts val="0"/>
              </a:spcAft>
            </a:pPr>
            <a:r>
              <a:rPr lang="en-US" sz="2400" dirty="0" err="1">
                <a:latin typeface="Times-Roman" charset="0"/>
              </a:rPr>
              <a:t>b</a:t>
            </a:r>
            <a:r>
              <a:rPr lang="en-US" sz="2400" dirty="0">
                <a:latin typeface="Times-Roman" charset="0"/>
              </a:rPr>
              <a:t> = </a:t>
            </a:r>
            <a:r>
              <a:rPr lang="en-US" sz="2400" dirty="0" err="1">
                <a:latin typeface="Times-Roman" charset="0"/>
              </a:rPr>
              <a:t>b</a:t>
            </a:r>
            <a:r>
              <a:rPr lang="en-US" sz="2400" dirty="0">
                <a:latin typeface="Times-Roman" charset="0"/>
              </a:rPr>
              <a:t> </a:t>
            </a:r>
            <a:r>
              <a:rPr lang="en-US" sz="2400" dirty="0" err="1">
                <a:latin typeface="Times-Roman" charset="0"/>
                <a:sym typeface="Symbol" charset="2"/>
              </a:rPr>
              <a:t></a:t>
            </a:r>
            <a:r>
              <a:rPr lang="en-US" sz="2400" dirty="0">
                <a:latin typeface="Times-Roman" charset="0"/>
              </a:rPr>
              <a:t> </a:t>
            </a:r>
            <a:r>
              <a:rPr lang="en-US" sz="2400" dirty="0" err="1">
                <a:latin typeface="Times-Roman" charset="0"/>
              </a:rPr>
              <a:t>m</a:t>
            </a:r>
            <a:endParaRPr lang="en-US" sz="2400" dirty="0">
              <a:latin typeface="Times-Roman" charset="0"/>
            </a:endParaRPr>
          </a:p>
          <a:p>
            <a:pPr eaLnBrk="1" hangingPunct="1">
              <a:lnSpc>
                <a:spcPct val="90000"/>
              </a:lnSpc>
              <a:spcAft>
                <a:spcPts val="0"/>
              </a:spcAft>
            </a:pPr>
            <a:r>
              <a:rPr lang="en-US" sz="2800" dirty="0"/>
              <a:t>Each </a:t>
            </a:r>
            <a:r>
              <a:rPr lang="en-US" sz="2800" dirty="0">
                <a:latin typeface="Times-Roman" charset="0"/>
              </a:rPr>
              <a:t>S</a:t>
            </a:r>
            <a:r>
              <a:rPr lang="en-US" sz="2800" baseline="-25000" dirty="0">
                <a:latin typeface="Times-Roman" charset="0"/>
              </a:rPr>
              <a:t>i</a:t>
            </a:r>
            <a:r>
              <a:rPr lang="en-US" sz="2800" dirty="0"/>
              <a:t> is </a:t>
            </a:r>
            <a:r>
              <a:rPr lang="en-US" sz="2800" b="1" dirty="0">
                <a:solidFill>
                  <a:schemeClr val="hlink"/>
                </a:solidFill>
              </a:rPr>
              <a:t>S-box</a:t>
            </a:r>
            <a:r>
              <a:rPr lang="en-US" sz="2800" dirty="0"/>
              <a:t>: 8 bits mapped to 64 bits</a:t>
            </a: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65208837-6374-1A49-8984-6E7C79327F3B}" type="slidenum">
              <a:rPr lang="en-US" smtClean="0">
                <a:latin typeface="Times New Roman" charset="0"/>
              </a:rPr>
              <a:pPr/>
              <a:t>176</a:t>
            </a:fld>
            <a:endParaRPr lang="en-US">
              <a:latin typeface="Times New Roman" charset="0"/>
            </a:endParaRPr>
          </a:p>
        </p:txBody>
      </p:sp>
      <p:sp>
        <p:nvSpPr>
          <p:cNvPr id="192515" name="Rectangle 2"/>
          <p:cNvSpPr>
            <a:spLocks noGrp="1" noChangeArrowheads="1"/>
          </p:cNvSpPr>
          <p:nvPr>
            <p:ph type="title"/>
          </p:nvPr>
        </p:nvSpPr>
        <p:spPr>
          <a:xfrm>
            <a:off x="152400" y="228600"/>
            <a:ext cx="3733800" cy="1371600"/>
          </a:xfrm>
        </p:spPr>
        <p:txBody>
          <a:bodyPr/>
          <a:lstStyle/>
          <a:p>
            <a:pPr eaLnBrk="1" hangingPunct="1"/>
            <a:r>
              <a:rPr lang="en-US"/>
              <a:t>Tiger Hash </a:t>
            </a:r>
            <a:br>
              <a:rPr lang="en-US"/>
            </a:br>
            <a:r>
              <a:rPr lang="en-US"/>
              <a:t>Key Schedule</a:t>
            </a:r>
          </a:p>
        </p:txBody>
      </p:sp>
      <p:sp>
        <p:nvSpPr>
          <p:cNvPr id="192516" name="Rectangle 3"/>
          <p:cNvSpPr>
            <a:spLocks noGrp="1" noChangeArrowheads="1"/>
          </p:cNvSpPr>
          <p:nvPr>
            <p:ph type="body" idx="1"/>
          </p:nvPr>
        </p:nvSpPr>
        <p:spPr>
          <a:xfrm>
            <a:off x="457200" y="1828800"/>
            <a:ext cx="3429000" cy="4114800"/>
          </a:xfrm>
        </p:spPr>
        <p:txBody>
          <a:bodyPr/>
          <a:lstStyle/>
          <a:p>
            <a:pPr eaLnBrk="1" hangingPunct="1">
              <a:lnSpc>
                <a:spcPct val="90000"/>
              </a:lnSpc>
              <a:spcAft>
                <a:spcPts val="600"/>
              </a:spcAft>
            </a:pPr>
            <a:r>
              <a:rPr lang="en-US" dirty="0"/>
              <a:t>Input is </a:t>
            </a:r>
            <a:r>
              <a:rPr lang="en-US" dirty="0">
                <a:latin typeface="Times-Roman" charset="0"/>
              </a:rPr>
              <a:t>X</a:t>
            </a:r>
            <a:endParaRPr lang="en-US" dirty="0"/>
          </a:p>
          <a:p>
            <a:pPr lvl="1" eaLnBrk="1" hangingPunct="1">
              <a:lnSpc>
                <a:spcPct val="90000"/>
              </a:lnSpc>
              <a:spcAft>
                <a:spcPts val="600"/>
              </a:spcAft>
            </a:pPr>
            <a:r>
              <a:rPr lang="en-US" dirty="0">
                <a:latin typeface="Times-Roman" charset="0"/>
              </a:rPr>
              <a:t>X=(x</a:t>
            </a:r>
            <a:r>
              <a:rPr lang="en-US" baseline="-25000" dirty="0">
                <a:latin typeface="Times-Roman" charset="0"/>
              </a:rPr>
              <a:t>0</a:t>
            </a:r>
            <a:r>
              <a:rPr lang="en-US" dirty="0">
                <a:latin typeface="Times-Roman" charset="0"/>
              </a:rPr>
              <a:t>,x</a:t>
            </a:r>
            <a:r>
              <a:rPr lang="en-US" baseline="-25000" dirty="0">
                <a:latin typeface="Times-Roman" charset="0"/>
              </a:rPr>
              <a:t>1</a:t>
            </a:r>
            <a:r>
              <a:rPr lang="en-US" dirty="0">
                <a:latin typeface="Times-Roman" charset="0"/>
              </a:rPr>
              <a:t>,…,x</a:t>
            </a:r>
            <a:r>
              <a:rPr lang="en-US" baseline="-25000" dirty="0">
                <a:latin typeface="Times-Roman" charset="0"/>
              </a:rPr>
              <a:t>7</a:t>
            </a:r>
            <a:r>
              <a:rPr lang="en-US" dirty="0">
                <a:latin typeface="Times-Roman" charset="0"/>
              </a:rPr>
              <a:t>)</a:t>
            </a:r>
            <a:endParaRPr lang="en-US" dirty="0"/>
          </a:p>
          <a:p>
            <a:pPr eaLnBrk="1" hangingPunct="1">
              <a:lnSpc>
                <a:spcPct val="90000"/>
              </a:lnSpc>
              <a:spcAft>
                <a:spcPts val="600"/>
              </a:spcAft>
            </a:pPr>
            <a:r>
              <a:rPr lang="en-US" dirty="0"/>
              <a:t>Small change in </a:t>
            </a:r>
            <a:r>
              <a:rPr lang="en-US" dirty="0">
                <a:latin typeface="Times-Roman" charset="0"/>
              </a:rPr>
              <a:t>X</a:t>
            </a:r>
            <a:r>
              <a:rPr lang="en-US" dirty="0"/>
              <a:t> will produce large change in key schedule output</a:t>
            </a:r>
          </a:p>
        </p:txBody>
      </p:sp>
      <p:sp>
        <p:nvSpPr>
          <p:cNvPr id="192517" name="Rectangle 4"/>
          <p:cNvSpPr>
            <a:spLocks noChangeArrowheads="1"/>
          </p:cNvSpPr>
          <p:nvPr/>
        </p:nvSpPr>
        <p:spPr bwMode="auto">
          <a:xfrm>
            <a:off x="4267200" y="762000"/>
            <a:ext cx="4648200" cy="54864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None/>
            </a:pPr>
            <a:r>
              <a:rPr lang="en-US" sz="2000">
                <a:latin typeface="Times-Roman" charset="0"/>
              </a:rPr>
              <a:t>x</a:t>
            </a:r>
            <a:r>
              <a:rPr lang="en-US" sz="2000" baseline="-25000">
                <a:latin typeface="Times-Roman" charset="0"/>
              </a:rPr>
              <a:t>0</a:t>
            </a:r>
            <a:r>
              <a:rPr lang="en-US" sz="2000">
                <a:latin typeface="Times-Roman" charset="0"/>
              </a:rPr>
              <a:t> = x</a:t>
            </a:r>
            <a:r>
              <a:rPr lang="en-US" sz="2000" baseline="-25000">
                <a:latin typeface="Times-Roman" charset="0"/>
              </a:rPr>
              <a:t>0 </a:t>
            </a:r>
            <a:r>
              <a:rPr lang="en-US" sz="2000">
                <a:latin typeface="Times-Roman" charset="0"/>
                <a:sym typeface="Symbol" charset="2"/>
              </a:rPr>
              <a:t> </a:t>
            </a:r>
            <a:r>
              <a:rPr lang="en-US" sz="2000">
                <a:latin typeface="Times-Roman" charset="0"/>
              </a:rPr>
              <a:t>(x</a:t>
            </a:r>
            <a:r>
              <a:rPr lang="en-US" sz="2000" baseline="-25000">
                <a:latin typeface="Times-Roman" charset="0"/>
              </a:rPr>
              <a:t>7 </a:t>
            </a:r>
            <a:r>
              <a:rPr lang="en-US" sz="2000">
                <a:latin typeface="Times-Roman" charset="0"/>
                <a:sym typeface="Symbol" charset="2"/>
              </a:rPr>
              <a:t> 0xA5A5A5A5A5A5A5A5)</a:t>
            </a:r>
            <a:endParaRPr lang="en-US" sz="2000"/>
          </a:p>
          <a:p>
            <a:pPr marL="342900" indent="-342900">
              <a:lnSpc>
                <a:spcPct val="90000"/>
              </a:lnSpc>
              <a:spcBef>
                <a:spcPct val="20000"/>
              </a:spcBef>
              <a:buClr>
                <a:schemeClr val="accent2"/>
              </a:buClr>
              <a:buSzPct val="75000"/>
              <a:buFont typeface="Wingdings" charset="2"/>
              <a:buNone/>
            </a:pPr>
            <a:r>
              <a:rPr lang="en-US" sz="2000">
                <a:latin typeface="Times-Roman" charset="0"/>
              </a:rPr>
              <a:t>x</a:t>
            </a:r>
            <a:r>
              <a:rPr lang="en-US" sz="2000" baseline="-25000">
                <a:latin typeface="Times-Roman" charset="0"/>
              </a:rPr>
              <a:t>1</a:t>
            </a:r>
            <a:r>
              <a:rPr lang="en-US" sz="2000">
                <a:latin typeface="Times-Roman" charset="0"/>
              </a:rPr>
              <a:t> = x</a:t>
            </a:r>
            <a:r>
              <a:rPr lang="en-US" sz="2000" baseline="-25000">
                <a:latin typeface="Times-Roman" charset="0"/>
              </a:rPr>
              <a:t>1 </a:t>
            </a:r>
            <a:r>
              <a:rPr lang="en-US" sz="2000">
                <a:latin typeface="Times-Roman" charset="0"/>
                <a:sym typeface="Symbol" charset="2"/>
              </a:rPr>
              <a:t> x</a:t>
            </a:r>
            <a:r>
              <a:rPr lang="en-US" sz="2000" baseline="-25000">
                <a:latin typeface="Times-Roman" charset="0"/>
                <a:sym typeface="Symbol" charset="2"/>
              </a:rPr>
              <a:t>0</a:t>
            </a:r>
            <a:endParaRPr lang="en-US" sz="2000">
              <a:latin typeface="Times-Roman" charset="0"/>
              <a:sym typeface="Symbol" charset="2"/>
            </a:endParaRPr>
          </a:p>
          <a:p>
            <a:pPr marL="342900" indent="-342900">
              <a:lnSpc>
                <a:spcPct val="90000"/>
              </a:lnSpc>
              <a:spcBef>
                <a:spcPct val="20000"/>
              </a:spcBef>
              <a:buClr>
                <a:schemeClr val="accent2"/>
              </a:buClr>
              <a:buSzPct val="75000"/>
              <a:buFont typeface="Wingdings" charset="2"/>
              <a:buNone/>
            </a:pPr>
            <a:r>
              <a:rPr lang="en-US" sz="2000">
                <a:latin typeface="Times-Roman" charset="0"/>
              </a:rPr>
              <a:t>x</a:t>
            </a:r>
            <a:r>
              <a:rPr lang="en-US" sz="2000" baseline="-25000">
                <a:latin typeface="Times-Roman" charset="0"/>
              </a:rPr>
              <a:t>2</a:t>
            </a:r>
            <a:r>
              <a:rPr lang="en-US" sz="2000">
                <a:latin typeface="Times-Roman" charset="0"/>
              </a:rPr>
              <a:t> = x</a:t>
            </a:r>
            <a:r>
              <a:rPr lang="en-US" sz="2000" baseline="-25000">
                <a:latin typeface="Times-Roman" charset="0"/>
              </a:rPr>
              <a:t>2 </a:t>
            </a:r>
            <a:r>
              <a:rPr lang="en-US" sz="2000">
                <a:latin typeface="Times-Roman" charset="0"/>
                <a:sym typeface="Symbol" charset="2"/>
              </a:rPr>
              <a:t> x</a:t>
            </a:r>
            <a:r>
              <a:rPr lang="en-US" sz="2000" baseline="-25000">
                <a:latin typeface="Times-Roman" charset="0"/>
                <a:sym typeface="Symbol" charset="2"/>
              </a:rPr>
              <a:t>1</a:t>
            </a:r>
            <a:endParaRPr lang="en-US" sz="2000">
              <a:latin typeface="Times-Roman" charset="0"/>
              <a:sym typeface="Symbol" charset="2"/>
            </a:endParaRPr>
          </a:p>
          <a:p>
            <a:pPr marL="342900" indent="-342900">
              <a:lnSpc>
                <a:spcPct val="90000"/>
              </a:lnSpc>
              <a:spcBef>
                <a:spcPct val="20000"/>
              </a:spcBef>
              <a:buClr>
                <a:schemeClr val="accent2"/>
              </a:buClr>
              <a:buSzPct val="75000"/>
              <a:buFont typeface="Wingdings" charset="2"/>
              <a:buNone/>
            </a:pPr>
            <a:r>
              <a:rPr lang="en-US" sz="2000">
                <a:latin typeface="Times-Roman" charset="0"/>
              </a:rPr>
              <a:t>x</a:t>
            </a:r>
            <a:r>
              <a:rPr lang="en-US" sz="2000" baseline="-25000">
                <a:latin typeface="Times-Roman" charset="0"/>
              </a:rPr>
              <a:t>3</a:t>
            </a:r>
            <a:r>
              <a:rPr lang="en-US" sz="2000">
                <a:latin typeface="Times-Roman" charset="0"/>
              </a:rPr>
              <a:t> = x</a:t>
            </a:r>
            <a:r>
              <a:rPr lang="en-US" sz="2000" baseline="-25000">
                <a:latin typeface="Times-Roman" charset="0"/>
              </a:rPr>
              <a:t>3 </a:t>
            </a:r>
            <a:r>
              <a:rPr lang="en-US" sz="2000">
                <a:latin typeface="Times-Roman" charset="0"/>
                <a:sym typeface="Symbol" charset="2"/>
              </a:rPr>
              <a:t> (x</a:t>
            </a:r>
            <a:r>
              <a:rPr lang="en-US" sz="2000" baseline="-25000">
                <a:latin typeface="Times-Roman" charset="0"/>
                <a:sym typeface="Symbol" charset="2"/>
              </a:rPr>
              <a:t>2</a:t>
            </a:r>
            <a:r>
              <a:rPr lang="en-US" sz="2000">
                <a:latin typeface="Times-Roman" charset="0"/>
                <a:sym typeface="Symbol" charset="2"/>
              </a:rPr>
              <a:t>  ((~x</a:t>
            </a:r>
            <a:r>
              <a:rPr lang="en-US" sz="2000" baseline="-25000">
                <a:latin typeface="Times-Roman" charset="0"/>
                <a:sym typeface="Symbol" charset="2"/>
              </a:rPr>
              <a:t>1</a:t>
            </a:r>
            <a:r>
              <a:rPr lang="en-US" sz="2000">
                <a:latin typeface="Times-Roman" charset="0"/>
                <a:sym typeface="Symbol" charset="2"/>
              </a:rPr>
              <a:t>) &lt;&lt; 19))</a:t>
            </a:r>
          </a:p>
          <a:p>
            <a:pPr marL="342900" indent="-342900">
              <a:lnSpc>
                <a:spcPct val="90000"/>
              </a:lnSpc>
              <a:spcBef>
                <a:spcPct val="20000"/>
              </a:spcBef>
              <a:buClr>
                <a:schemeClr val="accent2"/>
              </a:buClr>
              <a:buSzPct val="75000"/>
              <a:buFont typeface="Wingdings" charset="2"/>
              <a:buNone/>
            </a:pPr>
            <a:r>
              <a:rPr lang="en-US" sz="2000">
                <a:latin typeface="Times-Roman" charset="0"/>
              </a:rPr>
              <a:t>x</a:t>
            </a:r>
            <a:r>
              <a:rPr lang="en-US" sz="2000" baseline="-25000">
                <a:latin typeface="Times-Roman" charset="0"/>
              </a:rPr>
              <a:t>4</a:t>
            </a:r>
            <a:r>
              <a:rPr lang="en-US" sz="2000">
                <a:latin typeface="Times-Roman" charset="0"/>
              </a:rPr>
              <a:t> = x</a:t>
            </a:r>
            <a:r>
              <a:rPr lang="en-US" sz="2000" baseline="-25000">
                <a:latin typeface="Times-Roman" charset="0"/>
              </a:rPr>
              <a:t>4 </a:t>
            </a:r>
            <a:r>
              <a:rPr lang="en-US" sz="2000">
                <a:latin typeface="Times-Roman" charset="0"/>
                <a:sym typeface="Symbol" charset="2"/>
              </a:rPr>
              <a:t></a:t>
            </a:r>
            <a:r>
              <a:rPr lang="en-US" sz="2000" baseline="-25000">
                <a:latin typeface="Times-Roman" charset="0"/>
              </a:rPr>
              <a:t> </a:t>
            </a:r>
            <a:r>
              <a:rPr lang="en-US" sz="2000">
                <a:latin typeface="Times-Roman" charset="0"/>
                <a:sym typeface="Symbol" charset="2"/>
              </a:rPr>
              <a:t>x</a:t>
            </a:r>
            <a:r>
              <a:rPr lang="en-US" sz="2000" baseline="-25000">
                <a:latin typeface="Times-Roman" charset="0"/>
                <a:sym typeface="Symbol" charset="2"/>
              </a:rPr>
              <a:t>3</a:t>
            </a:r>
            <a:endParaRPr lang="en-US" sz="2000">
              <a:latin typeface="Times-Roman" charset="0"/>
              <a:sym typeface="Symbol" charset="2"/>
            </a:endParaRPr>
          </a:p>
          <a:p>
            <a:pPr marL="342900" indent="-342900">
              <a:lnSpc>
                <a:spcPct val="90000"/>
              </a:lnSpc>
              <a:spcBef>
                <a:spcPct val="20000"/>
              </a:spcBef>
              <a:buClr>
                <a:schemeClr val="accent2"/>
              </a:buClr>
              <a:buSzPct val="75000"/>
              <a:buFont typeface="Wingdings" charset="2"/>
              <a:buNone/>
            </a:pPr>
            <a:r>
              <a:rPr lang="en-US" sz="2000">
                <a:latin typeface="Times-Roman" charset="0"/>
              </a:rPr>
              <a:t>x</a:t>
            </a:r>
            <a:r>
              <a:rPr lang="en-US" sz="2000" baseline="-25000">
                <a:latin typeface="Times-Roman" charset="0"/>
              </a:rPr>
              <a:t>5</a:t>
            </a:r>
            <a:r>
              <a:rPr lang="en-US" sz="2000">
                <a:latin typeface="Times-Roman" charset="0"/>
              </a:rPr>
              <a:t> = x</a:t>
            </a:r>
            <a:r>
              <a:rPr lang="en-US" sz="2000" baseline="-25000">
                <a:latin typeface="Times-Roman" charset="0"/>
              </a:rPr>
              <a:t>5 </a:t>
            </a:r>
            <a:r>
              <a:rPr lang="en-US" sz="2000">
                <a:latin typeface="Times-Roman" charset="0"/>
                <a:sym typeface="Symbol" charset="2"/>
              </a:rPr>
              <a:t>+x</a:t>
            </a:r>
            <a:r>
              <a:rPr lang="en-US" sz="2000" baseline="-25000">
                <a:latin typeface="Times-Roman" charset="0"/>
                <a:sym typeface="Symbol" charset="2"/>
              </a:rPr>
              <a:t>4</a:t>
            </a:r>
            <a:endParaRPr lang="en-US" sz="2000">
              <a:latin typeface="Times-Roman" charset="0"/>
              <a:sym typeface="Symbol" charset="2"/>
            </a:endParaRPr>
          </a:p>
          <a:p>
            <a:pPr marL="342900" indent="-342900">
              <a:lnSpc>
                <a:spcPct val="90000"/>
              </a:lnSpc>
              <a:spcBef>
                <a:spcPct val="20000"/>
              </a:spcBef>
              <a:buClr>
                <a:schemeClr val="accent2"/>
              </a:buClr>
              <a:buSzPct val="75000"/>
              <a:buFont typeface="Wingdings" charset="2"/>
              <a:buNone/>
            </a:pPr>
            <a:r>
              <a:rPr lang="en-US" sz="2000">
                <a:latin typeface="Times-Roman" charset="0"/>
              </a:rPr>
              <a:t>x</a:t>
            </a:r>
            <a:r>
              <a:rPr lang="en-US" sz="2000" baseline="-25000">
                <a:latin typeface="Times-Roman" charset="0"/>
              </a:rPr>
              <a:t>6</a:t>
            </a:r>
            <a:r>
              <a:rPr lang="en-US" sz="2000">
                <a:latin typeface="Times-Roman" charset="0"/>
              </a:rPr>
              <a:t> = x</a:t>
            </a:r>
            <a:r>
              <a:rPr lang="en-US" sz="2000" baseline="-25000">
                <a:latin typeface="Times-Roman" charset="0"/>
              </a:rPr>
              <a:t>6 </a:t>
            </a:r>
            <a:r>
              <a:rPr lang="en-US" sz="2000">
                <a:latin typeface="Times-Roman" charset="0"/>
                <a:sym typeface="Symbol" charset="2"/>
              </a:rPr>
              <a:t> (x</a:t>
            </a:r>
            <a:r>
              <a:rPr lang="en-US" sz="2000" baseline="-25000">
                <a:latin typeface="Times-Roman" charset="0"/>
                <a:sym typeface="Symbol" charset="2"/>
              </a:rPr>
              <a:t>5</a:t>
            </a:r>
            <a:r>
              <a:rPr lang="en-US" sz="2000">
                <a:latin typeface="Times-Roman" charset="0"/>
                <a:sym typeface="Symbol" charset="2"/>
              </a:rPr>
              <a:t>  ((~x</a:t>
            </a:r>
            <a:r>
              <a:rPr lang="en-US" sz="2000" baseline="-25000">
                <a:latin typeface="Times-Roman" charset="0"/>
                <a:sym typeface="Symbol" charset="2"/>
              </a:rPr>
              <a:t>4</a:t>
            </a:r>
            <a:r>
              <a:rPr lang="en-US" sz="2000">
                <a:latin typeface="Times-Roman" charset="0"/>
                <a:sym typeface="Symbol" charset="2"/>
              </a:rPr>
              <a:t>) &gt;&gt; 23))</a:t>
            </a:r>
          </a:p>
          <a:p>
            <a:pPr marL="342900" indent="-342900">
              <a:lnSpc>
                <a:spcPct val="90000"/>
              </a:lnSpc>
              <a:spcBef>
                <a:spcPct val="20000"/>
              </a:spcBef>
              <a:buClr>
                <a:schemeClr val="accent2"/>
              </a:buClr>
              <a:buSzPct val="75000"/>
              <a:buFont typeface="Wingdings" charset="2"/>
              <a:buNone/>
            </a:pPr>
            <a:r>
              <a:rPr lang="en-US" sz="2000">
                <a:latin typeface="Times-Roman" charset="0"/>
              </a:rPr>
              <a:t>x</a:t>
            </a:r>
            <a:r>
              <a:rPr lang="en-US" sz="2000" baseline="-25000">
                <a:latin typeface="Times-Roman" charset="0"/>
              </a:rPr>
              <a:t>7</a:t>
            </a:r>
            <a:r>
              <a:rPr lang="en-US" sz="2000">
                <a:latin typeface="Times-Roman" charset="0"/>
              </a:rPr>
              <a:t> = x</a:t>
            </a:r>
            <a:r>
              <a:rPr lang="en-US" sz="2000" baseline="-25000">
                <a:latin typeface="Times-Roman" charset="0"/>
              </a:rPr>
              <a:t>7 </a:t>
            </a:r>
            <a:r>
              <a:rPr lang="en-US" sz="2000">
                <a:latin typeface="Times-Roman" charset="0"/>
                <a:sym typeface="Symbol" charset="2"/>
              </a:rPr>
              <a:t> x</a:t>
            </a:r>
            <a:r>
              <a:rPr lang="en-US" sz="2000" baseline="-25000">
                <a:latin typeface="Times-Roman" charset="0"/>
                <a:sym typeface="Symbol" charset="2"/>
              </a:rPr>
              <a:t>6</a:t>
            </a:r>
            <a:endParaRPr lang="en-US" sz="2000">
              <a:latin typeface="Times-Roman" charset="0"/>
              <a:sym typeface="Symbol" charset="2"/>
            </a:endParaRPr>
          </a:p>
          <a:p>
            <a:pPr marL="342900" indent="-342900">
              <a:lnSpc>
                <a:spcPct val="90000"/>
              </a:lnSpc>
              <a:spcBef>
                <a:spcPct val="20000"/>
              </a:spcBef>
              <a:buClr>
                <a:schemeClr val="accent2"/>
              </a:buClr>
              <a:buSzPct val="75000"/>
              <a:buFont typeface="Wingdings" charset="2"/>
              <a:buNone/>
            </a:pPr>
            <a:r>
              <a:rPr lang="en-US" sz="2000">
                <a:latin typeface="Times-Roman" charset="0"/>
              </a:rPr>
              <a:t>x</a:t>
            </a:r>
            <a:r>
              <a:rPr lang="en-US" sz="2000" baseline="-25000">
                <a:latin typeface="Times-Roman" charset="0"/>
              </a:rPr>
              <a:t>0</a:t>
            </a:r>
            <a:r>
              <a:rPr lang="en-US" sz="2000">
                <a:latin typeface="Times-Roman" charset="0"/>
              </a:rPr>
              <a:t> = x</a:t>
            </a:r>
            <a:r>
              <a:rPr lang="en-US" sz="2000" baseline="-25000">
                <a:latin typeface="Times-Roman" charset="0"/>
              </a:rPr>
              <a:t>0 </a:t>
            </a:r>
            <a:r>
              <a:rPr lang="en-US" sz="2000">
                <a:latin typeface="Times-Roman" charset="0"/>
                <a:sym typeface="Symbol" charset="2"/>
              </a:rPr>
              <a:t>+x</a:t>
            </a:r>
            <a:r>
              <a:rPr lang="en-US" sz="2000" baseline="-25000">
                <a:latin typeface="Times-Roman" charset="0"/>
                <a:sym typeface="Symbol" charset="2"/>
              </a:rPr>
              <a:t>7</a:t>
            </a:r>
            <a:endParaRPr lang="en-US" sz="2000">
              <a:latin typeface="Times-Roman" charset="0"/>
              <a:sym typeface="Symbol" charset="2"/>
            </a:endParaRPr>
          </a:p>
          <a:p>
            <a:pPr marL="342900" indent="-342900">
              <a:lnSpc>
                <a:spcPct val="90000"/>
              </a:lnSpc>
              <a:spcBef>
                <a:spcPct val="20000"/>
              </a:spcBef>
              <a:buClr>
                <a:schemeClr val="accent2"/>
              </a:buClr>
              <a:buSzPct val="75000"/>
              <a:buFont typeface="Wingdings" charset="2"/>
              <a:buNone/>
            </a:pPr>
            <a:r>
              <a:rPr lang="en-US" sz="2000">
                <a:latin typeface="Times-Roman" charset="0"/>
              </a:rPr>
              <a:t>x</a:t>
            </a:r>
            <a:r>
              <a:rPr lang="en-US" sz="2000" baseline="-25000">
                <a:latin typeface="Times-Roman" charset="0"/>
              </a:rPr>
              <a:t>1</a:t>
            </a:r>
            <a:r>
              <a:rPr lang="en-US" sz="2000">
                <a:latin typeface="Times-Roman" charset="0"/>
              </a:rPr>
              <a:t> = x</a:t>
            </a:r>
            <a:r>
              <a:rPr lang="en-US" sz="2000" baseline="-25000">
                <a:latin typeface="Times-Roman" charset="0"/>
              </a:rPr>
              <a:t>1 </a:t>
            </a:r>
            <a:r>
              <a:rPr lang="en-US" sz="2000">
                <a:latin typeface="Times-Roman" charset="0"/>
                <a:sym typeface="Symbol" charset="2"/>
              </a:rPr>
              <a:t> (x</a:t>
            </a:r>
            <a:r>
              <a:rPr lang="en-US" sz="2000" baseline="-25000">
                <a:latin typeface="Times-Roman" charset="0"/>
                <a:sym typeface="Symbol" charset="2"/>
              </a:rPr>
              <a:t>0</a:t>
            </a:r>
            <a:r>
              <a:rPr lang="en-US" sz="2000">
                <a:latin typeface="Times-Roman" charset="0"/>
                <a:sym typeface="Symbol" charset="2"/>
              </a:rPr>
              <a:t>  ((~x</a:t>
            </a:r>
            <a:r>
              <a:rPr lang="en-US" sz="2000" baseline="-25000">
                <a:latin typeface="Times-Roman" charset="0"/>
                <a:sym typeface="Symbol" charset="2"/>
              </a:rPr>
              <a:t>7</a:t>
            </a:r>
            <a:r>
              <a:rPr lang="en-US" sz="2000">
                <a:latin typeface="Times-Roman" charset="0"/>
                <a:sym typeface="Symbol" charset="2"/>
              </a:rPr>
              <a:t>) &lt;&lt; 19))</a:t>
            </a:r>
          </a:p>
          <a:p>
            <a:pPr marL="342900" indent="-342900">
              <a:lnSpc>
                <a:spcPct val="90000"/>
              </a:lnSpc>
              <a:spcBef>
                <a:spcPct val="20000"/>
              </a:spcBef>
              <a:buClr>
                <a:schemeClr val="accent2"/>
              </a:buClr>
              <a:buSzPct val="75000"/>
              <a:buFont typeface="Wingdings" charset="2"/>
              <a:buNone/>
            </a:pPr>
            <a:r>
              <a:rPr lang="en-US" sz="2000">
                <a:latin typeface="Times-Roman" charset="0"/>
              </a:rPr>
              <a:t>x</a:t>
            </a:r>
            <a:r>
              <a:rPr lang="en-US" sz="2000" baseline="-25000">
                <a:latin typeface="Times-Roman" charset="0"/>
              </a:rPr>
              <a:t>2</a:t>
            </a:r>
            <a:r>
              <a:rPr lang="en-US" sz="2000">
                <a:latin typeface="Times-Roman" charset="0"/>
              </a:rPr>
              <a:t> = x</a:t>
            </a:r>
            <a:r>
              <a:rPr lang="en-US" sz="2000" baseline="-25000">
                <a:latin typeface="Times-Roman" charset="0"/>
              </a:rPr>
              <a:t>2 </a:t>
            </a:r>
            <a:r>
              <a:rPr lang="en-US" sz="2000">
                <a:latin typeface="Times-Roman" charset="0"/>
                <a:sym typeface="Symbol" charset="2"/>
              </a:rPr>
              <a:t> x</a:t>
            </a:r>
            <a:r>
              <a:rPr lang="en-US" sz="2000" baseline="-25000">
                <a:latin typeface="Times-Roman" charset="0"/>
                <a:sym typeface="Symbol" charset="2"/>
              </a:rPr>
              <a:t>1</a:t>
            </a:r>
            <a:endParaRPr lang="en-US" sz="2000">
              <a:latin typeface="Times-Roman" charset="0"/>
              <a:sym typeface="Symbol" charset="2"/>
            </a:endParaRPr>
          </a:p>
          <a:p>
            <a:pPr marL="342900" indent="-342900">
              <a:lnSpc>
                <a:spcPct val="90000"/>
              </a:lnSpc>
              <a:spcBef>
                <a:spcPct val="20000"/>
              </a:spcBef>
              <a:buClr>
                <a:schemeClr val="accent2"/>
              </a:buClr>
              <a:buSzPct val="75000"/>
              <a:buFont typeface="Wingdings" charset="2"/>
              <a:buNone/>
            </a:pPr>
            <a:r>
              <a:rPr lang="en-US" sz="2000">
                <a:latin typeface="Times-Roman" charset="0"/>
              </a:rPr>
              <a:t>x</a:t>
            </a:r>
            <a:r>
              <a:rPr lang="en-US" sz="2000" baseline="-25000">
                <a:latin typeface="Times-Roman" charset="0"/>
              </a:rPr>
              <a:t>3</a:t>
            </a:r>
            <a:r>
              <a:rPr lang="en-US" sz="2000">
                <a:latin typeface="Times-Roman" charset="0"/>
              </a:rPr>
              <a:t> = x</a:t>
            </a:r>
            <a:r>
              <a:rPr lang="en-US" sz="2000" baseline="-25000">
                <a:latin typeface="Times-Roman" charset="0"/>
              </a:rPr>
              <a:t>3 </a:t>
            </a:r>
            <a:r>
              <a:rPr lang="en-US" sz="2000">
                <a:latin typeface="Times-Roman" charset="0"/>
                <a:sym typeface="Symbol" charset="2"/>
              </a:rPr>
              <a:t>+x</a:t>
            </a:r>
            <a:r>
              <a:rPr lang="en-US" sz="2000" baseline="-25000">
                <a:latin typeface="Times-Roman" charset="0"/>
                <a:sym typeface="Symbol" charset="2"/>
              </a:rPr>
              <a:t>2</a:t>
            </a:r>
            <a:endParaRPr lang="en-US" sz="2000">
              <a:latin typeface="Times-Roman" charset="0"/>
              <a:sym typeface="Symbol" charset="2"/>
            </a:endParaRPr>
          </a:p>
          <a:p>
            <a:pPr marL="342900" indent="-342900">
              <a:lnSpc>
                <a:spcPct val="90000"/>
              </a:lnSpc>
              <a:spcBef>
                <a:spcPct val="20000"/>
              </a:spcBef>
              <a:buClr>
                <a:schemeClr val="accent2"/>
              </a:buClr>
              <a:buSzPct val="75000"/>
              <a:buFont typeface="Wingdings" charset="2"/>
              <a:buNone/>
            </a:pPr>
            <a:r>
              <a:rPr lang="en-US" sz="2000">
                <a:latin typeface="Times-Roman" charset="0"/>
              </a:rPr>
              <a:t>x</a:t>
            </a:r>
            <a:r>
              <a:rPr lang="en-US" sz="2000" baseline="-25000">
                <a:latin typeface="Times-Roman" charset="0"/>
              </a:rPr>
              <a:t>4</a:t>
            </a:r>
            <a:r>
              <a:rPr lang="en-US" sz="2000">
                <a:latin typeface="Times-Roman" charset="0"/>
              </a:rPr>
              <a:t> = x</a:t>
            </a:r>
            <a:r>
              <a:rPr lang="en-US" sz="2000" baseline="-25000">
                <a:latin typeface="Times-Roman" charset="0"/>
              </a:rPr>
              <a:t>4 </a:t>
            </a:r>
            <a:r>
              <a:rPr lang="en-US" sz="2000">
                <a:latin typeface="Times-Roman" charset="0"/>
                <a:sym typeface="Symbol" charset="2"/>
              </a:rPr>
              <a:t> (x</a:t>
            </a:r>
            <a:r>
              <a:rPr lang="en-US" sz="2000" baseline="-25000">
                <a:latin typeface="Times-Roman" charset="0"/>
                <a:sym typeface="Symbol" charset="2"/>
              </a:rPr>
              <a:t>3</a:t>
            </a:r>
            <a:r>
              <a:rPr lang="en-US" sz="2000">
                <a:latin typeface="Times-Roman" charset="0"/>
                <a:sym typeface="Symbol" charset="2"/>
              </a:rPr>
              <a:t>  ((~x</a:t>
            </a:r>
            <a:r>
              <a:rPr lang="en-US" sz="2000" baseline="-25000">
                <a:latin typeface="Times-Roman" charset="0"/>
                <a:sym typeface="Symbol" charset="2"/>
              </a:rPr>
              <a:t>2</a:t>
            </a:r>
            <a:r>
              <a:rPr lang="en-US" sz="2000">
                <a:latin typeface="Times-Roman" charset="0"/>
                <a:sym typeface="Symbol" charset="2"/>
              </a:rPr>
              <a:t>) &gt;&gt; 23))</a:t>
            </a:r>
          </a:p>
          <a:p>
            <a:pPr marL="342900" indent="-342900">
              <a:lnSpc>
                <a:spcPct val="90000"/>
              </a:lnSpc>
              <a:spcBef>
                <a:spcPct val="20000"/>
              </a:spcBef>
              <a:buClr>
                <a:schemeClr val="accent2"/>
              </a:buClr>
              <a:buSzPct val="75000"/>
              <a:buFont typeface="Wingdings" charset="2"/>
              <a:buNone/>
            </a:pPr>
            <a:r>
              <a:rPr lang="en-US" sz="2000">
                <a:latin typeface="Times-Roman" charset="0"/>
              </a:rPr>
              <a:t>x</a:t>
            </a:r>
            <a:r>
              <a:rPr lang="en-US" sz="2000" baseline="-25000">
                <a:latin typeface="Times-Roman" charset="0"/>
              </a:rPr>
              <a:t>5</a:t>
            </a:r>
            <a:r>
              <a:rPr lang="en-US" sz="2000">
                <a:latin typeface="Times-Roman" charset="0"/>
              </a:rPr>
              <a:t> = x</a:t>
            </a:r>
            <a:r>
              <a:rPr lang="en-US" sz="2000" baseline="-25000">
                <a:latin typeface="Times-Roman" charset="0"/>
              </a:rPr>
              <a:t>5 </a:t>
            </a:r>
            <a:r>
              <a:rPr lang="en-US" sz="2000">
                <a:latin typeface="Times-Roman" charset="0"/>
                <a:sym typeface="Symbol" charset="2"/>
              </a:rPr>
              <a:t> x</a:t>
            </a:r>
            <a:r>
              <a:rPr lang="en-US" sz="2000" baseline="-25000">
                <a:latin typeface="Times-Roman" charset="0"/>
                <a:sym typeface="Symbol" charset="2"/>
              </a:rPr>
              <a:t>4</a:t>
            </a:r>
            <a:endParaRPr lang="en-US" sz="2000">
              <a:latin typeface="Times-Roman" charset="0"/>
              <a:sym typeface="Symbol" charset="2"/>
            </a:endParaRPr>
          </a:p>
          <a:p>
            <a:pPr marL="342900" indent="-342900">
              <a:lnSpc>
                <a:spcPct val="90000"/>
              </a:lnSpc>
              <a:spcBef>
                <a:spcPct val="20000"/>
              </a:spcBef>
              <a:buClr>
                <a:schemeClr val="accent2"/>
              </a:buClr>
              <a:buSzPct val="75000"/>
              <a:buFont typeface="Wingdings" charset="2"/>
              <a:buNone/>
            </a:pPr>
            <a:r>
              <a:rPr lang="en-US" sz="2000">
                <a:latin typeface="Times-Roman" charset="0"/>
              </a:rPr>
              <a:t>x</a:t>
            </a:r>
            <a:r>
              <a:rPr lang="en-US" sz="2000" baseline="-25000">
                <a:latin typeface="Times-Roman" charset="0"/>
              </a:rPr>
              <a:t>6</a:t>
            </a:r>
            <a:r>
              <a:rPr lang="en-US" sz="2000">
                <a:latin typeface="Times-Roman" charset="0"/>
              </a:rPr>
              <a:t> = x</a:t>
            </a:r>
            <a:r>
              <a:rPr lang="en-US" sz="2000" baseline="-25000">
                <a:latin typeface="Times-Roman" charset="0"/>
              </a:rPr>
              <a:t>6 </a:t>
            </a:r>
            <a:r>
              <a:rPr lang="en-US" sz="2000">
                <a:latin typeface="Times-Roman" charset="0"/>
                <a:sym typeface="Symbol" charset="2"/>
              </a:rPr>
              <a:t>+x</a:t>
            </a:r>
            <a:r>
              <a:rPr lang="en-US" sz="2000" baseline="-25000">
                <a:latin typeface="Times-Roman" charset="0"/>
                <a:sym typeface="Symbol" charset="2"/>
              </a:rPr>
              <a:t>5</a:t>
            </a:r>
            <a:endParaRPr lang="en-US" sz="2000">
              <a:latin typeface="Times-Roman" charset="0"/>
              <a:sym typeface="Symbol" charset="2"/>
            </a:endParaRPr>
          </a:p>
          <a:p>
            <a:pPr marL="342900" indent="-342900">
              <a:lnSpc>
                <a:spcPct val="90000"/>
              </a:lnSpc>
              <a:spcBef>
                <a:spcPct val="20000"/>
              </a:spcBef>
              <a:buClr>
                <a:schemeClr val="accent2"/>
              </a:buClr>
              <a:buSzPct val="75000"/>
              <a:buFont typeface="Wingdings" charset="2"/>
              <a:buNone/>
            </a:pPr>
            <a:r>
              <a:rPr lang="en-US" sz="2000">
                <a:latin typeface="Times-Roman" charset="0"/>
              </a:rPr>
              <a:t>x</a:t>
            </a:r>
            <a:r>
              <a:rPr lang="en-US" sz="2000" baseline="-25000">
                <a:latin typeface="Times-Roman" charset="0"/>
              </a:rPr>
              <a:t>7</a:t>
            </a:r>
            <a:r>
              <a:rPr lang="en-US" sz="2000">
                <a:latin typeface="Times-Roman" charset="0"/>
              </a:rPr>
              <a:t> = x</a:t>
            </a:r>
            <a:r>
              <a:rPr lang="en-US" sz="2000" baseline="-25000">
                <a:latin typeface="Times-Roman" charset="0"/>
              </a:rPr>
              <a:t>7 </a:t>
            </a:r>
            <a:r>
              <a:rPr lang="en-US" sz="2000">
                <a:latin typeface="Times-Roman" charset="0"/>
                <a:sym typeface="Symbol" charset="2"/>
              </a:rPr>
              <a:t>(x</a:t>
            </a:r>
            <a:r>
              <a:rPr lang="en-US" sz="2000" baseline="-25000">
                <a:latin typeface="Times-Roman" charset="0"/>
                <a:sym typeface="Symbol" charset="2"/>
              </a:rPr>
              <a:t>6</a:t>
            </a:r>
            <a:r>
              <a:rPr lang="en-US" sz="2000">
                <a:latin typeface="Times-Roman" charset="0"/>
                <a:sym typeface="Symbol" charset="2"/>
              </a:rPr>
              <a:t>  0x0123456789ABCDEF)</a:t>
            </a: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22237FAE-6037-0945-8B5B-A2760F68B332}" type="slidenum">
              <a:rPr lang="en-US" smtClean="0">
                <a:latin typeface="Times New Roman" charset="0"/>
              </a:rPr>
              <a:pPr/>
              <a:t>177</a:t>
            </a:fld>
            <a:endParaRPr lang="en-US">
              <a:latin typeface="Times New Roman" charset="0"/>
            </a:endParaRPr>
          </a:p>
        </p:txBody>
      </p:sp>
      <p:sp>
        <p:nvSpPr>
          <p:cNvPr id="193539" name="Rectangle 2"/>
          <p:cNvSpPr>
            <a:spLocks noGrp="1" noChangeArrowheads="1"/>
          </p:cNvSpPr>
          <p:nvPr>
            <p:ph type="title"/>
          </p:nvPr>
        </p:nvSpPr>
        <p:spPr>
          <a:xfrm>
            <a:off x="685800" y="457200"/>
            <a:ext cx="7772400" cy="1143000"/>
          </a:xfrm>
        </p:spPr>
        <p:txBody>
          <a:bodyPr/>
          <a:lstStyle/>
          <a:p>
            <a:pPr eaLnBrk="1" hangingPunct="1"/>
            <a:r>
              <a:rPr lang="en-US"/>
              <a:t>Tiger Hash Summary (1)</a:t>
            </a:r>
          </a:p>
        </p:txBody>
      </p:sp>
      <p:sp>
        <p:nvSpPr>
          <p:cNvPr id="193540" name="Rectangle 3"/>
          <p:cNvSpPr>
            <a:spLocks noGrp="1" noChangeArrowheads="1"/>
          </p:cNvSpPr>
          <p:nvPr>
            <p:ph type="body" idx="1"/>
          </p:nvPr>
        </p:nvSpPr>
        <p:spPr>
          <a:xfrm>
            <a:off x="685800" y="1524000"/>
            <a:ext cx="8001000" cy="4572000"/>
          </a:xfrm>
        </p:spPr>
        <p:txBody>
          <a:bodyPr/>
          <a:lstStyle/>
          <a:p>
            <a:pPr eaLnBrk="1" hangingPunct="1">
              <a:lnSpc>
                <a:spcPct val="90000"/>
              </a:lnSpc>
              <a:spcAft>
                <a:spcPts val="600"/>
              </a:spcAft>
            </a:pPr>
            <a:r>
              <a:rPr lang="en-US" sz="2800" dirty="0"/>
              <a:t>Hash and intermediate values are 192 bits</a:t>
            </a:r>
          </a:p>
          <a:p>
            <a:pPr eaLnBrk="1" hangingPunct="1">
              <a:lnSpc>
                <a:spcPct val="90000"/>
              </a:lnSpc>
              <a:spcAft>
                <a:spcPts val="600"/>
              </a:spcAft>
            </a:pPr>
            <a:r>
              <a:rPr lang="en-US" sz="2800" dirty="0"/>
              <a:t>24 (inner) rounds</a:t>
            </a:r>
          </a:p>
          <a:p>
            <a:pPr lvl="1" eaLnBrk="1" hangingPunct="1">
              <a:lnSpc>
                <a:spcPct val="90000"/>
              </a:lnSpc>
              <a:spcAft>
                <a:spcPts val="600"/>
              </a:spcAft>
            </a:pPr>
            <a:r>
              <a:rPr lang="en-US" sz="2400" b="1" dirty="0">
                <a:solidFill>
                  <a:schemeClr val="hlink"/>
                </a:solidFill>
              </a:rPr>
              <a:t>S-boxes:</a:t>
            </a:r>
            <a:r>
              <a:rPr lang="en-US" sz="2400" dirty="0"/>
              <a:t> Claimed that each input bit affects </a:t>
            </a:r>
            <a:r>
              <a:rPr lang="en-US" sz="2400" dirty="0">
                <a:latin typeface="Times-Roman" charset="0"/>
              </a:rPr>
              <a:t>a</a:t>
            </a:r>
            <a:r>
              <a:rPr lang="en-US" sz="2400" dirty="0"/>
              <a:t>, </a:t>
            </a:r>
            <a:r>
              <a:rPr lang="en-US" sz="2400" dirty="0" err="1">
                <a:latin typeface="Times-Roman" charset="0"/>
              </a:rPr>
              <a:t>b</a:t>
            </a:r>
            <a:r>
              <a:rPr lang="en-US" sz="2400" dirty="0"/>
              <a:t> and </a:t>
            </a:r>
            <a:r>
              <a:rPr lang="en-US" sz="2400" dirty="0" err="1">
                <a:latin typeface="Times-Roman" charset="0"/>
              </a:rPr>
              <a:t>c</a:t>
            </a:r>
            <a:r>
              <a:rPr lang="en-US" sz="2400" dirty="0"/>
              <a:t> after 3 rounds</a:t>
            </a:r>
          </a:p>
          <a:p>
            <a:pPr lvl="1" eaLnBrk="1" hangingPunct="1">
              <a:lnSpc>
                <a:spcPct val="90000"/>
              </a:lnSpc>
              <a:spcAft>
                <a:spcPts val="600"/>
              </a:spcAft>
            </a:pPr>
            <a:r>
              <a:rPr lang="en-US" sz="2400" b="1" dirty="0">
                <a:solidFill>
                  <a:schemeClr val="hlink"/>
                </a:solidFill>
              </a:rPr>
              <a:t>Key schedule:</a:t>
            </a:r>
            <a:r>
              <a:rPr lang="en-US" sz="2400" dirty="0"/>
              <a:t> Small change in message affects many bits of intermediate hash values</a:t>
            </a:r>
          </a:p>
          <a:p>
            <a:pPr lvl="1" eaLnBrk="1" hangingPunct="1">
              <a:lnSpc>
                <a:spcPct val="90000"/>
              </a:lnSpc>
              <a:spcAft>
                <a:spcPts val="600"/>
              </a:spcAft>
            </a:pPr>
            <a:r>
              <a:rPr lang="en-US" sz="2400" b="1" dirty="0">
                <a:solidFill>
                  <a:schemeClr val="hlink"/>
                </a:solidFill>
              </a:rPr>
              <a:t>Multiply:</a:t>
            </a:r>
            <a:r>
              <a:rPr lang="en-US" sz="2400" dirty="0"/>
              <a:t> Designed to ensure that input to S-box in one round mixed into many S-boxes in next</a:t>
            </a:r>
          </a:p>
          <a:p>
            <a:pPr eaLnBrk="1" hangingPunct="1">
              <a:lnSpc>
                <a:spcPct val="90000"/>
              </a:lnSpc>
              <a:spcAft>
                <a:spcPts val="600"/>
              </a:spcAft>
            </a:pPr>
            <a:r>
              <a:rPr lang="en-US" sz="2800" dirty="0"/>
              <a:t>S-boxes, key schedule and multiply together designed to ensure strong</a:t>
            </a:r>
            <a:r>
              <a:rPr lang="en-US" sz="2800" b="1" dirty="0">
                <a:solidFill>
                  <a:schemeClr val="hlink"/>
                </a:solidFill>
              </a:rPr>
              <a:t> avalanche</a:t>
            </a:r>
            <a:r>
              <a:rPr lang="en-US" sz="2800" dirty="0"/>
              <a:t> effect</a:t>
            </a: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7B2F2FB9-3380-EF47-B578-C163EB00466B}" type="slidenum">
              <a:rPr lang="en-US" smtClean="0">
                <a:latin typeface="Times New Roman" charset="0"/>
              </a:rPr>
              <a:pPr/>
              <a:t>178</a:t>
            </a:fld>
            <a:endParaRPr lang="en-US">
              <a:latin typeface="Times New Roman" charset="0"/>
            </a:endParaRPr>
          </a:p>
        </p:txBody>
      </p:sp>
      <p:sp>
        <p:nvSpPr>
          <p:cNvPr id="194563" name="Rectangle 2"/>
          <p:cNvSpPr>
            <a:spLocks noGrp="1" noChangeArrowheads="1"/>
          </p:cNvSpPr>
          <p:nvPr>
            <p:ph type="title"/>
          </p:nvPr>
        </p:nvSpPr>
        <p:spPr/>
        <p:txBody>
          <a:bodyPr/>
          <a:lstStyle/>
          <a:p>
            <a:pPr eaLnBrk="1" hangingPunct="1"/>
            <a:r>
              <a:rPr lang="en-US"/>
              <a:t>Tiger Hash Summary (2)</a:t>
            </a:r>
          </a:p>
        </p:txBody>
      </p:sp>
      <p:sp>
        <p:nvSpPr>
          <p:cNvPr id="194564" name="Rectangle 3"/>
          <p:cNvSpPr>
            <a:spLocks noGrp="1" noChangeArrowheads="1"/>
          </p:cNvSpPr>
          <p:nvPr>
            <p:ph type="body" idx="1"/>
          </p:nvPr>
        </p:nvSpPr>
        <p:spPr/>
        <p:txBody>
          <a:bodyPr/>
          <a:lstStyle/>
          <a:p>
            <a:pPr eaLnBrk="1" hangingPunct="1">
              <a:lnSpc>
                <a:spcPct val="90000"/>
              </a:lnSpc>
              <a:spcAft>
                <a:spcPts val="600"/>
              </a:spcAft>
            </a:pPr>
            <a:r>
              <a:rPr lang="en-US" dirty="0"/>
              <a:t>Uses lots of ideas from block ciphers</a:t>
            </a:r>
          </a:p>
          <a:p>
            <a:pPr lvl="1" eaLnBrk="1" hangingPunct="1">
              <a:lnSpc>
                <a:spcPct val="90000"/>
              </a:lnSpc>
              <a:spcAft>
                <a:spcPts val="600"/>
              </a:spcAft>
            </a:pPr>
            <a:r>
              <a:rPr lang="en-US" dirty="0"/>
              <a:t>S-boxes</a:t>
            </a:r>
          </a:p>
          <a:p>
            <a:pPr lvl="1" eaLnBrk="1" hangingPunct="1">
              <a:lnSpc>
                <a:spcPct val="90000"/>
              </a:lnSpc>
              <a:spcAft>
                <a:spcPts val="600"/>
              </a:spcAft>
            </a:pPr>
            <a:r>
              <a:rPr lang="en-US" dirty="0"/>
              <a:t>Multiple rounds</a:t>
            </a:r>
          </a:p>
          <a:p>
            <a:pPr lvl="1" eaLnBrk="1" hangingPunct="1">
              <a:lnSpc>
                <a:spcPct val="90000"/>
              </a:lnSpc>
              <a:spcAft>
                <a:spcPts val="600"/>
              </a:spcAft>
            </a:pPr>
            <a:r>
              <a:rPr lang="en-US" dirty="0"/>
              <a:t>Mixed mode arithmetic</a:t>
            </a:r>
          </a:p>
          <a:p>
            <a:pPr eaLnBrk="1" hangingPunct="1">
              <a:lnSpc>
                <a:spcPct val="90000"/>
              </a:lnSpc>
              <a:spcAft>
                <a:spcPts val="600"/>
              </a:spcAft>
            </a:pPr>
            <a:r>
              <a:rPr lang="en-US" dirty="0"/>
              <a:t>At a higher level, Tiger employs</a:t>
            </a:r>
          </a:p>
          <a:p>
            <a:pPr lvl="1" eaLnBrk="1" hangingPunct="1">
              <a:lnSpc>
                <a:spcPct val="90000"/>
              </a:lnSpc>
              <a:spcAft>
                <a:spcPts val="600"/>
              </a:spcAft>
            </a:pPr>
            <a:r>
              <a:rPr lang="en-US" dirty="0"/>
              <a:t>Confusion</a:t>
            </a:r>
          </a:p>
          <a:p>
            <a:pPr lvl="1" eaLnBrk="1" hangingPunct="1">
              <a:lnSpc>
                <a:spcPct val="90000"/>
              </a:lnSpc>
              <a:spcAft>
                <a:spcPts val="600"/>
              </a:spcAft>
            </a:pPr>
            <a:r>
              <a:rPr lang="en-US" dirty="0"/>
              <a:t>Diffusion</a:t>
            </a: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558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289407A4-9FAE-6148-A23C-B96B8D26EF21}" type="slidenum">
              <a:rPr lang="en-US" smtClean="0">
                <a:latin typeface="Times New Roman" charset="0"/>
              </a:rPr>
              <a:pPr/>
              <a:t>179</a:t>
            </a:fld>
            <a:endParaRPr lang="en-US">
              <a:latin typeface="Times New Roman" charset="0"/>
            </a:endParaRPr>
          </a:p>
        </p:txBody>
      </p:sp>
      <p:sp>
        <p:nvSpPr>
          <p:cNvPr id="195587" name="Rectangle 2"/>
          <p:cNvSpPr>
            <a:spLocks noGrp="1" noChangeArrowheads="1"/>
          </p:cNvSpPr>
          <p:nvPr>
            <p:ph type="title"/>
          </p:nvPr>
        </p:nvSpPr>
        <p:spPr/>
        <p:txBody>
          <a:bodyPr/>
          <a:lstStyle/>
          <a:p>
            <a:pPr eaLnBrk="1" hangingPunct="1"/>
            <a:r>
              <a:rPr lang="en-US"/>
              <a:t>HMAC</a:t>
            </a:r>
          </a:p>
        </p:txBody>
      </p:sp>
      <p:sp>
        <p:nvSpPr>
          <p:cNvPr id="150531" name="Rectangle 3"/>
          <p:cNvSpPr>
            <a:spLocks noGrp="1" noChangeArrowheads="1"/>
          </p:cNvSpPr>
          <p:nvPr>
            <p:ph type="body" idx="1"/>
          </p:nvPr>
        </p:nvSpPr>
        <p:spPr/>
        <p:txBody>
          <a:bodyPr/>
          <a:lstStyle/>
          <a:p>
            <a:pPr eaLnBrk="1" hangingPunct="1">
              <a:spcAft>
                <a:spcPts val="600"/>
              </a:spcAft>
            </a:pPr>
            <a:r>
              <a:rPr lang="en-US" sz="2800" dirty="0"/>
              <a:t>Can compute a </a:t>
            </a:r>
            <a:r>
              <a:rPr lang="en-US" sz="2800" dirty="0">
                <a:latin typeface="Times-Roman" charset="0"/>
              </a:rPr>
              <a:t>MAC</a:t>
            </a:r>
            <a:r>
              <a:rPr lang="en-US" sz="2800" dirty="0"/>
              <a:t> of the message </a:t>
            </a:r>
            <a:r>
              <a:rPr lang="en-US" sz="2800" dirty="0">
                <a:latin typeface="Times-Roman" charset="0"/>
              </a:rPr>
              <a:t>M</a:t>
            </a:r>
            <a:r>
              <a:rPr lang="en-US" sz="2800" dirty="0"/>
              <a:t> with key </a:t>
            </a:r>
            <a:r>
              <a:rPr lang="en-US" sz="2800" dirty="0">
                <a:latin typeface="Times-Roman" charset="0"/>
              </a:rPr>
              <a:t>K</a:t>
            </a:r>
            <a:r>
              <a:rPr lang="en-US" sz="2800" dirty="0"/>
              <a:t> using a “hashed </a:t>
            </a:r>
            <a:r>
              <a:rPr lang="en-US" sz="2800" dirty="0">
                <a:latin typeface="Times-Roman" charset="0"/>
              </a:rPr>
              <a:t>MAC</a:t>
            </a:r>
            <a:r>
              <a:rPr lang="en-US" sz="2800" dirty="0"/>
              <a:t>” or </a:t>
            </a:r>
            <a:r>
              <a:rPr lang="en-US" sz="2800" b="1" dirty="0">
                <a:solidFill>
                  <a:schemeClr val="hlink"/>
                </a:solidFill>
                <a:latin typeface="Times-Roman" charset="0"/>
              </a:rPr>
              <a:t>HMAC</a:t>
            </a:r>
            <a:endParaRPr lang="en-US" sz="2800" dirty="0"/>
          </a:p>
          <a:p>
            <a:pPr eaLnBrk="1" hangingPunct="1">
              <a:spcAft>
                <a:spcPts val="600"/>
              </a:spcAft>
            </a:pPr>
            <a:r>
              <a:rPr lang="en-US" sz="2800" dirty="0">
                <a:latin typeface="Times-Roman" charset="0"/>
              </a:rPr>
              <a:t>HMAC</a:t>
            </a:r>
            <a:r>
              <a:rPr lang="en-US" sz="2800" dirty="0"/>
              <a:t> is a </a:t>
            </a:r>
            <a:r>
              <a:rPr lang="en-US" sz="2800" b="1" dirty="0"/>
              <a:t>keyed hash</a:t>
            </a:r>
            <a:endParaRPr lang="en-US" sz="2800" dirty="0"/>
          </a:p>
          <a:p>
            <a:pPr lvl="1" eaLnBrk="1" hangingPunct="1">
              <a:spcAft>
                <a:spcPts val="600"/>
              </a:spcAft>
            </a:pPr>
            <a:r>
              <a:rPr lang="en-US" sz="2400" dirty="0"/>
              <a:t>Why would we need a key?</a:t>
            </a:r>
          </a:p>
          <a:p>
            <a:pPr eaLnBrk="1" hangingPunct="1">
              <a:spcAft>
                <a:spcPts val="600"/>
              </a:spcAft>
            </a:pPr>
            <a:r>
              <a:rPr lang="en-US" sz="2800" dirty="0"/>
              <a:t>How to compute </a:t>
            </a:r>
            <a:r>
              <a:rPr lang="en-US" sz="2800" dirty="0">
                <a:latin typeface="Times-Roman" charset="0"/>
              </a:rPr>
              <a:t>HMAC</a:t>
            </a:r>
            <a:r>
              <a:rPr lang="en-US" sz="2800" dirty="0"/>
              <a:t>?</a:t>
            </a:r>
          </a:p>
          <a:p>
            <a:pPr eaLnBrk="1" hangingPunct="1">
              <a:spcAft>
                <a:spcPts val="600"/>
              </a:spcAft>
            </a:pPr>
            <a:r>
              <a:rPr lang="en-US" sz="2800" dirty="0"/>
              <a:t>Two obvious choices: </a:t>
            </a:r>
            <a:r>
              <a:rPr lang="en-US" sz="2800" dirty="0" err="1">
                <a:latin typeface="Times-Roman" charset="0"/>
              </a:rPr>
              <a:t>h(K,M</a:t>
            </a:r>
            <a:r>
              <a:rPr lang="en-US" sz="2800" dirty="0">
                <a:latin typeface="Times-Roman" charset="0"/>
              </a:rPr>
              <a:t>)</a:t>
            </a:r>
            <a:r>
              <a:rPr lang="en-US" sz="2800" dirty="0"/>
              <a:t> and </a:t>
            </a:r>
            <a:r>
              <a:rPr lang="en-US" sz="2800" dirty="0" err="1">
                <a:latin typeface="Times-Roman" charset="0"/>
              </a:rPr>
              <a:t>h(M,K</a:t>
            </a:r>
            <a:r>
              <a:rPr lang="en-US" sz="2800" dirty="0">
                <a:latin typeface="Times-Roman" charset="0"/>
              </a:rPr>
              <a:t>)</a:t>
            </a:r>
          </a:p>
          <a:p>
            <a:pPr eaLnBrk="1" hangingPunct="1">
              <a:spcAft>
                <a:spcPts val="600"/>
              </a:spcAft>
            </a:pPr>
            <a:r>
              <a:rPr lang="en-US" sz="2800" dirty="0"/>
              <a:t>Which is better?</a:t>
            </a:r>
            <a:endParaRPr lang="en-US" sz="2800" dirty="0">
              <a:latin typeface="Times-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50531">
                                            <p:txEl>
                                              <p:pRg st="0" end="0"/>
                                            </p:txEl>
                                          </p:spTgt>
                                        </p:tgtEl>
                                        <p:attrNameLst>
                                          <p:attrName>style.visibility</p:attrName>
                                        </p:attrNameLst>
                                      </p:cBhvr>
                                      <p:to>
                                        <p:strVal val="visible"/>
                                      </p:to>
                                    </p:set>
                                    <p:animEffect transition="in" filter="box(out)">
                                      <p:cBhvr>
                                        <p:cTn id="7" dur="500"/>
                                        <p:tgtEl>
                                          <p:spTgt spid="15053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50531">
                                            <p:txEl>
                                              <p:pRg st="1" end="1"/>
                                            </p:txEl>
                                          </p:spTgt>
                                        </p:tgtEl>
                                        <p:attrNameLst>
                                          <p:attrName>style.visibility</p:attrName>
                                        </p:attrNameLst>
                                      </p:cBhvr>
                                      <p:to>
                                        <p:strVal val="visible"/>
                                      </p:to>
                                    </p:set>
                                    <p:animEffect transition="in" filter="box(out)">
                                      <p:cBhvr>
                                        <p:cTn id="12" dur="500"/>
                                        <p:tgtEl>
                                          <p:spTgt spid="150531">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par>
                                <p:cTn id="13" presetID="4" presetClass="entr" presetSubtype="32" fill="hold" grpId="0" nodeType="withEffect">
                                  <p:stCondLst>
                                    <p:cond delay="0"/>
                                  </p:stCondLst>
                                  <p:childTnLst>
                                    <p:set>
                                      <p:cBhvr>
                                        <p:cTn id="14" dur="1" fill="hold">
                                          <p:stCondLst>
                                            <p:cond delay="0"/>
                                          </p:stCondLst>
                                        </p:cTn>
                                        <p:tgtEl>
                                          <p:spTgt spid="150531">
                                            <p:txEl>
                                              <p:pRg st="2" end="2"/>
                                            </p:txEl>
                                          </p:spTgt>
                                        </p:tgtEl>
                                        <p:attrNameLst>
                                          <p:attrName>style.visibility</p:attrName>
                                        </p:attrNameLst>
                                      </p:cBhvr>
                                      <p:to>
                                        <p:strVal val="visible"/>
                                      </p:to>
                                    </p:set>
                                    <p:animEffect transition="in" filter="box(out)">
                                      <p:cBhvr>
                                        <p:cTn id="15" dur="500"/>
                                        <p:tgtEl>
                                          <p:spTgt spid="150531">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Camera"/>
                                        </p:tgtEl>
                                      </p:cMediaNode>
                                    </p:audio>
                                  </p:subTnLst>
                                </p:cTn>
                              </p:par>
                            </p:childTnLst>
                          </p:cTn>
                        </p:par>
                      </p:childTnLst>
                    </p:cTn>
                  </p:par>
                  <p:par>
                    <p:cTn id="16" fill="hold">
                      <p:stCondLst>
                        <p:cond delay="indefinite"/>
                      </p:stCondLst>
                      <p:childTnLst>
                        <p:par>
                          <p:cTn id="17" fill="hold">
                            <p:stCondLst>
                              <p:cond delay="0"/>
                            </p:stCondLst>
                            <p:childTnLst>
                              <p:par>
                                <p:cTn id="18" presetID="4" presetClass="entr" presetSubtype="32" fill="hold" grpId="0" nodeType="clickEffect">
                                  <p:stCondLst>
                                    <p:cond delay="0"/>
                                  </p:stCondLst>
                                  <p:childTnLst>
                                    <p:set>
                                      <p:cBhvr>
                                        <p:cTn id="19" dur="1" fill="hold">
                                          <p:stCondLst>
                                            <p:cond delay="0"/>
                                          </p:stCondLst>
                                        </p:cTn>
                                        <p:tgtEl>
                                          <p:spTgt spid="150531">
                                            <p:txEl>
                                              <p:pRg st="3" end="3"/>
                                            </p:txEl>
                                          </p:spTgt>
                                        </p:tgtEl>
                                        <p:attrNameLst>
                                          <p:attrName>style.visibility</p:attrName>
                                        </p:attrNameLst>
                                      </p:cBhvr>
                                      <p:to>
                                        <p:strVal val="visible"/>
                                      </p:to>
                                    </p:set>
                                    <p:animEffect transition="in" filter="box(out)">
                                      <p:cBhvr>
                                        <p:cTn id="20" dur="500"/>
                                        <p:tgtEl>
                                          <p:spTgt spid="150531">
                                            <p:txEl>
                                              <p:pRg st="3" end="3"/>
                                            </p:txEl>
                                          </p:spTgt>
                                        </p:tgtEl>
                                      </p:cBhvr>
                                    </p:animEffect>
                                  </p:childTnLst>
                                  <p:subTnLst>
                                    <p:audio>
                                      <p:cMediaNode>
                                        <p:cTn display="0" masterRel="sameClick">
                                          <p:stCondLst>
                                            <p:cond evt="begin" delay="0">
                                              <p:tn val="18"/>
                                            </p:cond>
                                          </p:stCondLst>
                                          <p:endCondLst>
                                            <p:cond evt="onStopAudio" delay="0">
                                              <p:tgtEl>
                                                <p:sldTgt/>
                                              </p:tgtEl>
                                            </p:cond>
                                          </p:endCondLst>
                                        </p:cTn>
                                        <p:tgtEl>
                                          <p:sndTgt r:embed="rId2" name="Camera"/>
                                        </p:tgtEl>
                                      </p:cMediaNode>
                                    </p:audio>
                                  </p:subTnLst>
                                </p:cTn>
                              </p:par>
                            </p:childTnLst>
                          </p:cTn>
                        </p:par>
                      </p:childTnLst>
                    </p:cTn>
                  </p:par>
                  <p:par>
                    <p:cTn id="21" fill="hold">
                      <p:stCondLst>
                        <p:cond delay="indefinite"/>
                      </p:stCondLst>
                      <p:childTnLst>
                        <p:par>
                          <p:cTn id="22" fill="hold">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150531">
                                            <p:txEl>
                                              <p:pRg st="4" end="4"/>
                                            </p:txEl>
                                          </p:spTgt>
                                        </p:tgtEl>
                                        <p:attrNameLst>
                                          <p:attrName>style.visibility</p:attrName>
                                        </p:attrNameLst>
                                      </p:cBhvr>
                                      <p:to>
                                        <p:strVal val="visible"/>
                                      </p:to>
                                    </p:set>
                                    <p:animEffect transition="in" filter="box(out)">
                                      <p:cBhvr>
                                        <p:cTn id="25" dur="500"/>
                                        <p:tgtEl>
                                          <p:spTgt spid="150531">
                                            <p:txEl>
                                              <p:pRg st="4" end="4"/>
                                            </p:txEl>
                                          </p:spTgt>
                                        </p:tgtEl>
                                      </p:cBhvr>
                                    </p:animEffect>
                                  </p:childTnLst>
                                  <p:subTnLst>
                                    <p:audio>
                                      <p:cMediaNode>
                                        <p:cTn display="0" masterRel="sameClick">
                                          <p:stCondLst>
                                            <p:cond evt="begin" delay="0">
                                              <p:tn val="23"/>
                                            </p:cond>
                                          </p:stCondLst>
                                          <p:endCondLst>
                                            <p:cond evt="onStopAudio" delay="0">
                                              <p:tgtEl>
                                                <p:sldTgt/>
                                              </p:tgtEl>
                                            </p:cond>
                                          </p:endCondLst>
                                        </p:cTn>
                                        <p:tgtEl>
                                          <p:sndTgt r:embed="rId2" name="Camera"/>
                                        </p:tgtEl>
                                      </p:cMediaNode>
                                    </p:audio>
                                  </p:subTnLst>
                                </p:cTn>
                              </p:par>
                            </p:childTnLst>
                          </p:cTn>
                        </p:par>
                      </p:childTnLst>
                    </p:cTn>
                  </p:par>
                  <p:par>
                    <p:cTn id="26" fill="hold">
                      <p:stCondLst>
                        <p:cond delay="indefinite"/>
                      </p:stCondLst>
                      <p:childTnLst>
                        <p:par>
                          <p:cTn id="27" fill="hold">
                            <p:stCondLst>
                              <p:cond delay="0"/>
                            </p:stCondLst>
                            <p:childTnLst>
                              <p:par>
                                <p:cTn id="28" presetID="4" presetClass="entr" presetSubtype="32" fill="hold" grpId="0" nodeType="clickEffect">
                                  <p:stCondLst>
                                    <p:cond delay="0"/>
                                  </p:stCondLst>
                                  <p:childTnLst>
                                    <p:set>
                                      <p:cBhvr>
                                        <p:cTn id="29" dur="1" fill="hold">
                                          <p:stCondLst>
                                            <p:cond delay="0"/>
                                          </p:stCondLst>
                                        </p:cTn>
                                        <p:tgtEl>
                                          <p:spTgt spid="150531">
                                            <p:txEl>
                                              <p:pRg st="5" end="5"/>
                                            </p:txEl>
                                          </p:spTgt>
                                        </p:tgtEl>
                                        <p:attrNameLst>
                                          <p:attrName>style.visibility</p:attrName>
                                        </p:attrNameLst>
                                      </p:cBhvr>
                                      <p:to>
                                        <p:strVal val="visible"/>
                                      </p:to>
                                    </p:set>
                                    <p:animEffect transition="in" filter="box(out)">
                                      <p:cBhvr>
                                        <p:cTn id="30" dur="500"/>
                                        <p:tgtEl>
                                          <p:spTgt spid="150531">
                                            <p:txEl>
                                              <p:pRg st="5" end="5"/>
                                            </p:txEl>
                                          </p:spTgt>
                                        </p:tgtEl>
                                      </p:cBhvr>
                                    </p:animEffect>
                                  </p:childTnLst>
                                  <p:subTnLst>
                                    <p:audio>
                                      <p:cMediaNode>
                                        <p:cTn display="0" masterRel="sameClick">
                                          <p:stCondLst>
                                            <p:cond evt="begin" delay="0">
                                              <p:tn val="28"/>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B373C0A5-605A-BE43-A2D8-95C302EA7446}" type="slidenum">
              <a:rPr lang="en-US" smtClean="0">
                <a:latin typeface="Times New Roman" charset="0"/>
              </a:rPr>
              <a:pPr/>
              <a:t>18</a:t>
            </a:fld>
            <a:endParaRPr lang="en-US">
              <a:latin typeface="Times New Roman" charset="0"/>
            </a:endParaRPr>
          </a:p>
        </p:txBody>
      </p:sp>
      <p:sp>
        <p:nvSpPr>
          <p:cNvPr id="30723" name="Rectangle 2"/>
          <p:cNvSpPr>
            <a:spLocks noGrp="1" noChangeArrowheads="1"/>
          </p:cNvSpPr>
          <p:nvPr>
            <p:ph type="title"/>
          </p:nvPr>
        </p:nvSpPr>
        <p:spPr/>
        <p:txBody>
          <a:bodyPr/>
          <a:lstStyle/>
          <a:p>
            <a:pPr eaLnBrk="1" hangingPunct="1"/>
            <a:r>
              <a:rPr lang="en-US" dirty="0"/>
              <a:t>One-Time Pad: Encryption</a:t>
            </a:r>
          </a:p>
        </p:txBody>
      </p:sp>
      <p:sp>
        <p:nvSpPr>
          <p:cNvPr id="30724" name="Rectangle 5"/>
          <p:cNvSpPr>
            <a:spLocks noChangeArrowheads="1"/>
          </p:cNvSpPr>
          <p:nvPr/>
        </p:nvSpPr>
        <p:spPr bwMode="auto">
          <a:xfrm>
            <a:off x="347663" y="1828800"/>
            <a:ext cx="8415337" cy="396875"/>
          </a:xfrm>
          <a:prstGeom prst="rect">
            <a:avLst/>
          </a:prstGeom>
          <a:noFill/>
          <a:ln w="9525">
            <a:noFill/>
            <a:miter lim="800000"/>
            <a:headEnd/>
            <a:tailEnd/>
          </a:ln>
        </p:spPr>
        <p:txBody>
          <a:bodyPr wrap="none">
            <a:prstTxWarp prst="textNoShape">
              <a:avLst/>
            </a:prstTxWarp>
            <a:spAutoFit/>
          </a:bodyPr>
          <a:lstStyle/>
          <a:p>
            <a:pPr marL="457200" indent="-457200"/>
            <a:r>
              <a:rPr lang="en-US" sz="2000">
                <a:latin typeface="Andale Mono" charset="0"/>
              </a:rPr>
              <a:t>e=000  h=001  i=010  k=011  l=100  r=101  s=110  t=111</a:t>
            </a:r>
          </a:p>
        </p:txBody>
      </p:sp>
      <p:sp>
        <p:nvSpPr>
          <p:cNvPr id="30725" name="Rectangle 6"/>
          <p:cNvSpPr>
            <a:spLocks noChangeArrowheads="1"/>
          </p:cNvSpPr>
          <p:nvPr/>
        </p:nvSpPr>
        <p:spPr bwMode="auto">
          <a:xfrm>
            <a:off x="280988" y="1752600"/>
            <a:ext cx="8458200" cy="533400"/>
          </a:xfrm>
          <a:prstGeom prst="rect">
            <a:avLst/>
          </a:prstGeom>
          <a:solidFill>
            <a:schemeClr val="bg1">
              <a:alpha val="0"/>
            </a:schemeClr>
          </a:solidFill>
          <a:ln w="9525">
            <a:solidFill>
              <a:srgbClr val="FF0000"/>
            </a:solidFill>
            <a:miter lim="800000"/>
            <a:headEnd/>
            <a:tailEnd/>
          </a:ln>
        </p:spPr>
        <p:txBody>
          <a:bodyPr wrap="none" anchor="ctr">
            <a:prstTxWarp prst="textNoShape">
              <a:avLst/>
            </a:prstTxWarp>
          </a:bodyPr>
          <a:lstStyle/>
          <a:p>
            <a:endParaRPr lang="en-US"/>
          </a:p>
        </p:txBody>
      </p:sp>
      <p:graphicFrame>
        <p:nvGraphicFramePr>
          <p:cNvPr id="154820" name="Group 196"/>
          <p:cNvGraphicFramePr>
            <a:graphicFrameLocks noGrp="1"/>
          </p:cNvGraphicFramePr>
          <p:nvPr/>
        </p:nvGraphicFramePr>
        <p:xfrm>
          <a:off x="2057400" y="3206750"/>
          <a:ext cx="6553200" cy="1117600"/>
        </p:xfrm>
        <a:graphic>
          <a:graphicData uri="http://schemas.openxmlformats.org/drawingml/2006/table">
            <a:tbl>
              <a:tblPr/>
              <a:tblGrid>
                <a:gridCol w="655638">
                  <a:extLst>
                    <a:ext uri="{9D8B030D-6E8A-4147-A177-3AD203B41FA5}">
                      <a16:colId xmlns:a16="http://schemas.microsoft.com/office/drawing/2014/main" val="20000"/>
                    </a:ext>
                  </a:extLst>
                </a:gridCol>
                <a:gridCol w="655637">
                  <a:extLst>
                    <a:ext uri="{9D8B030D-6E8A-4147-A177-3AD203B41FA5}">
                      <a16:colId xmlns:a16="http://schemas.microsoft.com/office/drawing/2014/main" val="20001"/>
                    </a:ext>
                  </a:extLst>
                </a:gridCol>
                <a:gridCol w="654050">
                  <a:extLst>
                    <a:ext uri="{9D8B030D-6E8A-4147-A177-3AD203B41FA5}">
                      <a16:colId xmlns:a16="http://schemas.microsoft.com/office/drawing/2014/main" val="20002"/>
                    </a:ext>
                  </a:extLst>
                </a:gridCol>
                <a:gridCol w="655638">
                  <a:extLst>
                    <a:ext uri="{9D8B030D-6E8A-4147-A177-3AD203B41FA5}">
                      <a16:colId xmlns:a16="http://schemas.microsoft.com/office/drawing/2014/main" val="20003"/>
                    </a:ext>
                  </a:extLst>
                </a:gridCol>
                <a:gridCol w="655637">
                  <a:extLst>
                    <a:ext uri="{9D8B030D-6E8A-4147-A177-3AD203B41FA5}">
                      <a16:colId xmlns:a16="http://schemas.microsoft.com/office/drawing/2014/main" val="20004"/>
                    </a:ext>
                  </a:extLst>
                </a:gridCol>
                <a:gridCol w="655638">
                  <a:extLst>
                    <a:ext uri="{9D8B030D-6E8A-4147-A177-3AD203B41FA5}">
                      <a16:colId xmlns:a16="http://schemas.microsoft.com/office/drawing/2014/main" val="20005"/>
                    </a:ext>
                  </a:extLst>
                </a:gridCol>
                <a:gridCol w="655637">
                  <a:extLst>
                    <a:ext uri="{9D8B030D-6E8A-4147-A177-3AD203B41FA5}">
                      <a16:colId xmlns:a16="http://schemas.microsoft.com/office/drawing/2014/main" val="20006"/>
                    </a:ext>
                  </a:extLst>
                </a:gridCol>
                <a:gridCol w="654050">
                  <a:extLst>
                    <a:ext uri="{9D8B030D-6E8A-4147-A177-3AD203B41FA5}">
                      <a16:colId xmlns:a16="http://schemas.microsoft.com/office/drawing/2014/main" val="20007"/>
                    </a:ext>
                  </a:extLst>
                </a:gridCol>
                <a:gridCol w="655638">
                  <a:extLst>
                    <a:ext uri="{9D8B030D-6E8A-4147-A177-3AD203B41FA5}">
                      <a16:colId xmlns:a16="http://schemas.microsoft.com/office/drawing/2014/main" val="20008"/>
                    </a:ext>
                  </a:extLst>
                </a:gridCol>
                <a:gridCol w="655637">
                  <a:extLst>
                    <a:ext uri="{9D8B030D-6E8A-4147-A177-3AD203B41FA5}">
                      <a16:colId xmlns:a16="http://schemas.microsoft.com/office/drawing/2014/main" val="20009"/>
                    </a:ext>
                  </a:extLst>
                </a:gridCol>
              </a:tblGrid>
              <a:tr h="53022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h</a:t>
                      </a:r>
                    </a:p>
                  </a:txBody>
                  <a:tcPr anchor="ctr" anchorCtr="1"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e</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i</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l</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h</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i</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t</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l</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e</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r</a:t>
                      </a:r>
                    </a:p>
                  </a:txBody>
                  <a:tcPr anchor="ctr" anchorCtr="1"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587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001</a:t>
                      </a:r>
                    </a:p>
                  </a:txBody>
                  <a:tcPr anchor="ctr" anchorCtr="1"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000</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010</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100</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001</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010</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111</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100</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000</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101</a:t>
                      </a:r>
                    </a:p>
                  </a:txBody>
                  <a:tcPr anchor="ctr" anchorCtr="1"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54937" name="Group 313"/>
          <p:cNvGraphicFramePr>
            <a:graphicFrameLocks noGrp="1"/>
          </p:cNvGraphicFramePr>
          <p:nvPr/>
        </p:nvGraphicFramePr>
        <p:xfrm>
          <a:off x="2057400" y="4181475"/>
          <a:ext cx="6553200" cy="1762125"/>
        </p:xfrm>
        <a:graphic>
          <a:graphicData uri="http://schemas.openxmlformats.org/drawingml/2006/table">
            <a:tbl>
              <a:tblPr/>
              <a:tblGrid>
                <a:gridCol w="655638">
                  <a:extLst>
                    <a:ext uri="{9D8B030D-6E8A-4147-A177-3AD203B41FA5}">
                      <a16:colId xmlns:a16="http://schemas.microsoft.com/office/drawing/2014/main" val="20000"/>
                    </a:ext>
                  </a:extLst>
                </a:gridCol>
                <a:gridCol w="655637">
                  <a:extLst>
                    <a:ext uri="{9D8B030D-6E8A-4147-A177-3AD203B41FA5}">
                      <a16:colId xmlns:a16="http://schemas.microsoft.com/office/drawing/2014/main" val="20001"/>
                    </a:ext>
                  </a:extLst>
                </a:gridCol>
                <a:gridCol w="654050">
                  <a:extLst>
                    <a:ext uri="{9D8B030D-6E8A-4147-A177-3AD203B41FA5}">
                      <a16:colId xmlns:a16="http://schemas.microsoft.com/office/drawing/2014/main" val="20002"/>
                    </a:ext>
                  </a:extLst>
                </a:gridCol>
                <a:gridCol w="655638">
                  <a:extLst>
                    <a:ext uri="{9D8B030D-6E8A-4147-A177-3AD203B41FA5}">
                      <a16:colId xmlns:a16="http://schemas.microsoft.com/office/drawing/2014/main" val="20003"/>
                    </a:ext>
                  </a:extLst>
                </a:gridCol>
                <a:gridCol w="655637">
                  <a:extLst>
                    <a:ext uri="{9D8B030D-6E8A-4147-A177-3AD203B41FA5}">
                      <a16:colId xmlns:a16="http://schemas.microsoft.com/office/drawing/2014/main" val="20004"/>
                    </a:ext>
                  </a:extLst>
                </a:gridCol>
                <a:gridCol w="655638">
                  <a:extLst>
                    <a:ext uri="{9D8B030D-6E8A-4147-A177-3AD203B41FA5}">
                      <a16:colId xmlns:a16="http://schemas.microsoft.com/office/drawing/2014/main" val="20005"/>
                    </a:ext>
                  </a:extLst>
                </a:gridCol>
                <a:gridCol w="655637">
                  <a:extLst>
                    <a:ext uri="{9D8B030D-6E8A-4147-A177-3AD203B41FA5}">
                      <a16:colId xmlns:a16="http://schemas.microsoft.com/office/drawing/2014/main" val="20006"/>
                    </a:ext>
                  </a:extLst>
                </a:gridCol>
                <a:gridCol w="654050">
                  <a:extLst>
                    <a:ext uri="{9D8B030D-6E8A-4147-A177-3AD203B41FA5}">
                      <a16:colId xmlns:a16="http://schemas.microsoft.com/office/drawing/2014/main" val="20007"/>
                    </a:ext>
                  </a:extLst>
                </a:gridCol>
                <a:gridCol w="655638">
                  <a:extLst>
                    <a:ext uri="{9D8B030D-6E8A-4147-A177-3AD203B41FA5}">
                      <a16:colId xmlns:a16="http://schemas.microsoft.com/office/drawing/2014/main" val="20008"/>
                    </a:ext>
                  </a:extLst>
                </a:gridCol>
                <a:gridCol w="655637">
                  <a:extLst>
                    <a:ext uri="{9D8B030D-6E8A-4147-A177-3AD203B41FA5}">
                      <a16:colId xmlns:a16="http://schemas.microsoft.com/office/drawing/2014/main" val="20009"/>
                    </a:ext>
                  </a:extLst>
                </a:gridCol>
              </a:tblGrid>
              <a:tr h="587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111</a:t>
                      </a:r>
                    </a:p>
                  </a:txBody>
                  <a:tcPr anchor="ctr" anchorCtr="1"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101</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110</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101</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111</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100</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000</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101</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110</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000</a:t>
                      </a:r>
                    </a:p>
                  </a:txBody>
                  <a:tcPr anchor="ctr" anchorCtr="1"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587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110</a:t>
                      </a:r>
                    </a:p>
                  </a:txBody>
                  <a:tcPr anchor="ctr" anchorCtr="1"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101</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001</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111</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001</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101</a:t>
                      </a:r>
                    </a:p>
                  </a:txBody>
                  <a:tcPr anchor="ctr" anchorCtr="1"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587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s</a:t>
                      </a:r>
                    </a:p>
                  </a:txBody>
                  <a:tcPr anchor="ctr" anchorCtr="1"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r</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l</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h</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s</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s</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t</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h</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s</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r</a:t>
                      </a:r>
                    </a:p>
                  </a:txBody>
                  <a:tcPr anchor="ctr" anchorCtr="1"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0778" name="Rectangle 314"/>
          <p:cNvSpPr>
            <a:spLocks noChangeArrowheads="1"/>
          </p:cNvSpPr>
          <p:nvPr/>
        </p:nvSpPr>
        <p:spPr bwMode="auto">
          <a:xfrm>
            <a:off x="2089150" y="2530475"/>
            <a:ext cx="6038850" cy="517525"/>
          </a:xfrm>
          <a:prstGeom prst="rect">
            <a:avLst/>
          </a:prstGeom>
          <a:noFill/>
          <a:ln w="9525">
            <a:noFill/>
            <a:miter lim="800000"/>
            <a:headEnd/>
            <a:tailEnd/>
          </a:ln>
        </p:spPr>
        <p:txBody>
          <a:bodyPr wrap="none">
            <a:prstTxWarp prst="textNoShape">
              <a:avLst/>
            </a:prstTxWarp>
            <a:spAutoFit/>
          </a:bodyPr>
          <a:lstStyle/>
          <a:p>
            <a:r>
              <a:rPr lang="en-US" b="1">
                <a:solidFill>
                  <a:schemeClr val="accent2"/>
                </a:solidFill>
              </a:rPr>
              <a:t>Encryption:</a:t>
            </a:r>
            <a:r>
              <a:rPr lang="en-US">
                <a:solidFill>
                  <a:srgbClr val="FF0000"/>
                </a:solidFill>
              </a:rPr>
              <a:t> Plaintext </a:t>
            </a:r>
            <a:r>
              <a:rPr lang="en-US">
                <a:solidFill>
                  <a:srgbClr val="FF0000"/>
                </a:solidFill>
                <a:sym typeface="Symbol" charset="2"/>
              </a:rPr>
              <a:t> Key = Ciphertext</a:t>
            </a:r>
            <a:endParaRPr lang="en-US">
              <a:sym typeface="Symbol" charset="2"/>
            </a:endParaRPr>
          </a:p>
        </p:txBody>
      </p:sp>
      <p:sp>
        <p:nvSpPr>
          <p:cNvPr id="30779" name="Line 317"/>
          <p:cNvSpPr>
            <a:spLocks noChangeShapeType="1"/>
          </p:cNvSpPr>
          <p:nvPr/>
        </p:nvSpPr>
        <p:spPr bwMode="auto">
          <a:xfrm>
            <a:off x="2057400" y="4714875"/>
            <a:ext cx="66294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30780" name="Rectangle 319"/>
          <p:cNvSpPr>
            <a:spLocks noChangeArrowheads="1"/>
          </p:cNvSpPr>
          <p:nvPr/>
        </p:nvSpPr>
        <p:spPr bwMode="auto">
          <a:xfrm>
            <a:off x="504825" y="3740150"/>
            <a:ext cx="1552575" cy="517525"/>
          </a:xfrm>
          <a:prstGeom prst="rect">
            <a:avLst/>
          </a:prstGeom>
          <a:noFill/>
          <a:ln w="9525">
            <a:noFill/>
            <a:miter lim="800000"/>
            <a:headEnd/>
            <a:tailEnd/>
          </a:ln>
        </p:spPr>
        <p:txBody>
          <a:bodyPr wrap="none">
            <a:prstTxWarp prst="textNoShape">
              <a:avLst/>
            </a:prstTxWarp>
            <a:spAutoFit/>
          </a:bodyPr>
          <a:lstStyle/>
          <a:p>
            <a:r>
              <a:rPr lang="en-US"/>
              <a:t>Plaintext:</a:t>
            </a:r>
          </a:p>
        </p:txBody>
      </p:sp>
      <p:sp>
        <p:nvSpPr>
          <p:cNvPr id="30781" name="Rectangle 320"/>
          <p:cNvSpPr>
            <a:spLocks noChangeArrowheads="1"/>
          </p:cNvSpPr>
          <p:nvPr/>
        </p:nvSpPr>
        <p:spPr bwMode="auto">
          <a:xfrm>
            <a:off x="1219200" y="4213225"/>
            <a:ext cx="787400" cy="517525"/>
          </a:xfrm>
          <a:prstGeom prst="rect">
            <a:avLst/>
          </a:prstGeom>
          <a:noFill/>
          <a:ln w="9525">
            <a:noFill/>
            <a:miter lim="800000"/>
            <a:headEnd/>
            <a:tailEnd/>
          </a:ln>
        </p:spPr>
        <p:txBody>
          <a:bodyPr wrap="none">
            <a:prstTxWarp prst="textNoShape">
              <a:avLst/>
            </a:prstTxWarp>
            <a:spAutoFit/>
          </a:bodyPr>
          <a:lstStyle/>
          <a:p>
            <a:r>
              <a:rPr lang="en-US"/>
              <a:t>Key:</a:t>
            </a:r>
          </a:p>
        </p:txBody>
      </p:sp>
      <p:sp>
        <p:nvSpPr>
          <p:cNvPr id="30782" name="Rectangle 321"/>
          <p:cNvSpPr>
            <a:spLocks noChangeArrowheads="1"/>
          </p:cNvSpPr>
          <p:nvPr/>
        </p:nvSpPr>
        <p:spPr bwMode="auto">
          <a:xfrm>
            <a:off x="228600" y="4730750"/>
            <a:ext cx="1830388" cy="517525"/>
          </a:xfrm>
          <a:prstGeom prst="rect">
            <a:avLst/>
          </a:prstGeom>
          <a:noFill/>
          <a:ln w="9525">
            <a:noFill/>
            <a:miter lim="800000"/>
            <a:headEnd/>
            <a:tailEnd/>
          </a:ln>
        </p:spPr>
        <p:txBody>
          <a:bodyPr wrap="none">
            <a:prstTxWarp prst="textNoShape">
              <a:avLst/>
            </a:prstTxWarp>
            <a:spAutoFit/>
          </a:bodyPr>
          <a:lstStyle/>
          <a:p>
            <a:r>
              <a:rPr lang="en-US"/>
              <a:t>Ciphertext:</a:t>
            </a: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661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52DBFB26-C244-4843-9007-82488072BF18}" type="slidenum">
              <a:rPr lang="en-US" smtClean="0">
                <a:latin typeface="Times New Roman" charset="0"/>
              </a:rPr>
              <a:pPr/>
              <a:t>180</a:t>
            </a:fld>
            <a:endParaRPr lang="en-US">
              <a:latin typeface="Times New Roman" charset="0"/>
            </a:endParaRPr>
          </a:p>
        </p:txBody>
      </p:sp>
      <p:sp>
        <p:nvSpPr>
          <p:cNvPr id="196611" name="Rectangle 2"/>
          <p:cNvSpPr>
            <a:spLocks noGrp="1" noChangeArrowheads="1"/>
          </p:cNvSpPr>
          <p:nvPr>
            <p:ph type="title"/>
          </p:nvPr>
        </p:nvSpPr>
        <p:spPr>
          <a:xfrm>
            <a:off x="685800" y="304800"/>
            <a:ext cx="7772400" cy="1143000"/>
          </a:xfrm>
        </p:spPr>
        <p:txBody>
          <a:bodyPr/>
          <a:lstStyle/>
          <a:p>
            <a:pPr eaLnBrk="1" hangingPunct="1"/>
            <a:r>
              <a:rPr lang="en-US"/>
              <a:t>HMAC</a:t>
            </a:r>
          </a:p>
        </p:txBody>
      </p:sp>
      <p:sp>
        <p:nvSpPr>
          <p:cNvPr id="503811" name="Rectangle 3"/>
          <p:cNvSpPr>
            <a:spLocks noGrp="1" noChangeArrowheads="1"/>
          </p:cNvSpPr>
          <p:nvPr>
            <p:ph type="body" idx="1"/>
          </p:nvPr>
        </p:nvSpPr>
        <p:spPr>
          <a:xfrm>
            <a:off x="685800" y="1600200"/>
            <a:ext cx="8001000" cy="4572000"/>
          </a:xfrm>
        </p:spPr>
        <p:txBody>
          <a:bodyPr/>
          <a:lstStyle/>
          <a:p>
            <a:pPr eaLnBrk="1" hangingPunct="1">
              <a:lnSpc>
                <a:spcPct val="80000"/>
              </a:lnSpc>
              <a:spcAft>
                <a:spcPts val="600"/>
              </a:spcAft>
            </a:pPr>
            <a:r>
              <a:rPr lang="en-US" sz="2800" dirty="0"/>
              <a:t>Should we compute </a:t>
            </a:r>
            <a:r>
              <a:rPr lang="en-US" sz="2800" dirty="0">
                <a:latin typeface="Times-Roman" charset="0"/>
              </a:rPr>
              <a:t>HMAC</a:t>
            </a:r>
            <a:r>
              <a:rPr lang="en-US" sz="2800" dirty="0"/>
              <a:t> as </a:t>
            </a:r>
            <a:r>
              <a:rPr lang="en-US" sz="2800" dirty="0" err="1">
                <a:latin typeface="Times-Roman" charset="0"/>
              </a:rPr>
              <a:t>h(K,M</a:t>
            </a:r>
            <a:r>
              <a:rPr lang="en-US" sz="2800" dirty="0">
                <a:latin typeface="Times-Roman" charset="0"/>
              </a:rPr>
              <a:t>) </a:t>
            </a:r>
            <a:r>
              <a:rPr lang="en-US" sz="2800" dirty="0"/>
              <a:t>?</a:t>
            </a:r>
          </a:p>
          <a:p>
            <a:pPr eaLnBrk="1" hangingPunct="1">
              <a:lnSpc>
                <a:spcPct val="80000"/>
              </a:lnSpc>
              <a:spcAft>
                <a:spcPts val="600"/>
              </a:spcAft>
            </a:pPr>
            <a:r>
              <a:rPr lang="en-US" sz="2800" dirty="0"/>
              <a:t>Hashes computed in blocks</a:t>
            </a:r>
          </a:p>
          <a:p>
            <a:pPr lvl="1" eaLnBrk="1" hangingPunct="1">
              <a:lnSpc>
                <a:spcPct val="80000"/>
              </a:lnSpc>
              <a:spcAft>
                <a:spcPts val="600"/>
              </a:spcAft>
            </a:pPr>
            <a:r>
              <a:rPr lang="en-US" sz="2400" dirty="0">
                <a:latin typeface="Times-Roman" charset="0"/>
              </a:rPr>
              <a:t>h(B</a:t>
            </a:r>
            <a:r>
              <a:rPr lang="en-US" sz="2400" baseline="-25000" dirty="0">
                <a:latin typeface="Times-Roman" charset="0"/>
              </a:rPr>
              <a:t>1</a:t>
            </a:r>
            <a:r>
              <a:rPr lang="en-US" sz="2400" dirty="0">
                <a:latin typeface="Times-Roman" charset="0"/>
              </a:rPr>
              <a:t>,B</a:t>
            </a:r>
            <a:r>
              <a:rPr lang="en-US" sz="2400" baseline="-25000" dirty="0">
                <a:latin typeface="Times-Roman" charset="0"/>
              </a:rPr>
              <a:t>2</a:t>
            </a:r>
            <a:r>
              <a:rPr lang="en-US" sz="2400" dirty="0">
                <a:latin typeface="Times-Roman" charset="0"/>
              </a:rPr>
              <a:t>) = F(F(A,B</a:t>
            </a:r>
            <a:r>
              <a:rPr lang="en-US" sz="2400" baseline="-25000" dirty="0">
                <a:latin typeface="Times-Roman" charset="0"/>
              </a:rPr>
              <a:t>1</a:t>
            </a:r>
            <a:r>
              <a:rPr lang="en-US" sz="2400" dirty="0">
                <a:latin typeface="Times-Roman" charset="0"/>
              </a:rPr>
              <a:t>),B</a:t>
            </a:r>
            <a:r>
              <a:rPr lang="en-US" sz="2400" baseline="-25000" dirty="0">
                <a:latin typeface="Times-Roman" charset="0"/>
              </a:rPr>
              <a:t>2</a:t>
            </a:r>
            <a:r>
              <a:rPr lang="en-US" sz="2400" dirty="0">
                <a:latin typeface="Times-Roman" charset="0"/>
              </a:rPr>
              <a:t>)</a:t>
            </a:r>
            <a:r>
              <a:rPr lang="en-US" sz="2400" dirty="0"/>
              <a:t> for some </a:t>
            </a:r>
            <a:r>
              <a:rPr lang="en-US" sz="2400" dirty="0">
                <a:latin typeface="Times-Roman" charset="0"/>
              </a:rPr>
              <a:t>F </a:t>
            </a:r>
            <a:r>
              <a:rPr lang="en-US" sz="2400" dirty="0"/>
              <a:t>and constant </a:t>
            </a:r>
            <a:r>
              <a:rPr lang="en-US" sz="2400" dirty="0">
                <a:latin typeface="Times-Roman" charset="0"/>
              </a:rPr>
              <a:t>A</a:t>
            </a:r>
            <a:endParaRPr lang="en-US" sz="2400" dirty="0"/>
          </a:p>
          <a:p>
            <a:pPr lvl="1" eaLnBrk="1" hangingPunct="1">
              <a:lnSpc>
                <a:spcPct val="80000"/>
              </a:lnSpc>
              <a:spcAft>
                <a:spcPts val="600"/>
              </a:spcAft>
            </a:pPr>
            <a:r>
              <a:rPr lang="en-US" sz="2400" dirty="0"/>
              <a:t>Then </a:t>
            </a:r>
            <a:r>
              <a:rPr lang="en-US" sz="2400" dirty="0">
                <a:latin typeface="Times-Roman" charset="0"/>
              </a:rPr>
              <a:t>h(B</a:t>
            </a:r>
            <a:r>
              <a:rPr lang="en-US" sz="2400" baseline="-25000" dirty="0">
                <a:latin typeface="Times-Roman" charset="0"/>
              </a:rPr>
              <a:t>1</a:t>
            </a:r>
            <a:r>
              <a:rPr lang="en-US" sz="2400" dirty="0">
                <a:latin typeface="Times-Roman" charset="0"/>
              </a:rPr>
              <a:t>,B</a:t>
            </a:r>
            <a:r>
              <a:rPr lang="en-US" sz="2400" baseline="-25000" dirty="0">
                <a:latin typeface="Times-Roman" charset="0"/>
              </a:rPr>
              <a:t>2</a:t>
            </a:r>
            <a:r>
              <a:rPr lang="en-US" sz="2400" dirty="0">
                <a:latin typeface="Times-Roman" charset="0"/>
              </a:rPr>
              <a:t>) = F(h(B</a:t>
            </a:r>
            <a:r>
              <a:rPr lang="en-US" sz="2400" baseline="-25000" dirty="0">
                <a:latin typeface="Times-Roman" charset="0"/>
              </a:rPr>
              <a:t>1</a:t>
            </a:r>
            <a:r>
              <a:rPr lang="en-US" sz="2400" dirty="0">
                <a:latin typeface="Times-Roman" charset="0"/>
              </a:rPr>
              <a:t>),B</a:t>
            </a:r>
            <a:r>
              <a:rPr lang="en-US" sz="2400" baseline="-25000" dirty="0">
                <a:latin typeface="Times-Roman" charset="0"/>
              </a:rPr>
              <a:t>2</a:t>
            </a:r>
            <a:r>
              <a:rPr lang="en-US" sz="2400" dirty="0">
                <a:latin typeface="Times-Roman" charset="0"/>
              </a:rPr>
              <a:t>)</a:t>
            </a:r>
            <a:r>
              <a:rPr lang="en-US" sz="2400" dirty="0"/>
              <a:t> </a:t>
            </a:r>
          </a:p>
          <a:p>
            <a:pPr eaLnBrk="1" hangingPunct="1">
              <a:lnSpc>
                <a:spcPct val="80000"/>
              </a:lnSpc>
              <a:spcAft>
                <a:spcPts val="600"/>
              </a:spcAft>
            </a:pPr>
            <a:r>
              <a:rPr lang="en-US" sz="2800" dirty="0"/>
              <a:t>Let </a:t>
            </a:r>
            <a:r>
              <a:rPr lang="en-US" sz="2800" dirty="0">
                <a:latin typeface="Times-Roman" charset="0"/>
              </a:rPr>
              <a:t>M’ = (M,X)</a:t>
            </a:r>
          </a:p>
          <a:p>
            <a:pPr lvl="1" eaLnBrk="1" hangingPunct="1">
              <a:lnSpc>
                <a:spcPct val="80000"/>
              </a:lnSpc>
              <a:spcAft>
                <a:spcPts val="600"/>
              </a:spcAft>
            </a:pPr>
            <a:r>
              <a:rPr lang="en-US" sz="2400" dirty="0"/>
              <a:t>Then </a:t>
            </a:r>
            <a:r>
              <a:rPr lang="en-US" sz="2400" dirty="0" err="1">
                <a:latin typeface="Times-Roman" charset="0"/>
              </a:rPr>
              <a:t>h(K,M</a:t>
            </a:r>
            <a:r>
              <a:rPr lang="en-US" sz="2400" dirty="0">
                <a:latin typeface="Times-Roman" charset="0"/>
              </a:rPr>
              <a:t>’) = </a:t>
            </a:r>
            <a:r>
              <a:rPr lang="en-US" sz="2400" dirty="0" err="1">
                <a:latin typeface="Times-Roman" charset="0"/>
              </a:rPr>
              <a:t>F(h(K,M),X</a:t>
            </a:r>
            <a:r>
              <a:rPr lang="en-US" sz="2400" dirty="0">
                <a:latin typeface="Times-Roman" charset="0"/>
              </a:rPr>
              <a:t>)</a:t>
            </a:r>
            <a:endParaRPr lang="en-US" sz="2400" dirty="0"/>
          </a:p>
          <a:p>
            <a:pPr lvl="1" eaLnBrk="1" hangingPunct="1">
              <a:lnSpc>
                <a:spcPct val="80000"/>
              </a:lnSpc>
              <a:spcAft>
                <a:spcPts val="600"/>
              </a:spcAft>
            </a:pPr>
            <a:r>
              <a:rPr lang="en-US" sz="2400" dirty="0"/>
              <a:t>Attacker can compute </a:t>
            </a:r>
            <a:r>
              <a:rPr lang="en-US" sz="2400" dirty="0">
                <a:latin typeface="Times-Roman" charset="0"/>
              </a:rPr>
              <a:t>HMAC</a:t>
            </a:r>
            <a:r>
              <a:rPr lang="en-US" sz="2400" dirty="0"/>
              <a:t> of </a:t>
            </a:r>
            <a:r>
              <a:rPr lang="en-US" sz="2400" dirty="0">
                <a:latin typeface="Times-Roman" charset="0"/>
              </a:rPr>
              <a:t>M’</a:t>
            </a:r>
            <a:r>
              <a:rPr lang="en-US" sz="2400" dirty="0"/>
              <a:t> without </a:t>
            </a:r>
            <a:r>
              <a:rPr lang="en-US" sz="2400" dirty="0">
                <a:latin typeface="Times-Roman" charset="0"/>
              </a:rPr>
              <a:t>K</a:t>
            </a:r>
            <a:endParaRPr lang="en-US" sz="2400" dirty="0"/>
          </a:p>
          <a:p>
            <a:pPr eaLnBrk="1" hangingPunct="1">
              <a:lnSpc>
                <a:spcPct val="80000"/>
              </a:lnSpc>
              <a:spcAft>
                <a:spcPts val="600"/>
              </a:spcAft>
            </a:pPr>
            <a:r>
              <a:rPr lang="en-US" sz="2800" dirty="0"/>
              <a:t>Is </a:t>
            </a:r>
            <a:r>
              <a:rPr lang="en-US" sz="2800" dirty="0" err="1">
                <a:latin typeface="Times-Roman" charset="0"/>
              </a:rPr>
              <a:t>h(M,K</a:t>
            </a:r>
            <a:r>
              <a:rPr lang="en-US" sz="2800" dirty="0">
                <a:latin typeface="Times-Roman" charset="0"/>
              </a:rPr>
              <a:t>)</a:t>
            </a:r>
            <a:r>
              <a:rPr lang="en-US" sz="2800" dirty="0"/>
              <a:t> better? </a:t>
            </a:r>
          </a:p>
          <a:p>
            <a:pPr lvl="1" eaLnBrk="1" hangingPunct="1">
              <a:lnSpc>
                <a:spcPct val="80000"/>
              </a:lnSpc>
              <a:spcAft>
                <a:spcPts val="600"/>
              </a:spcAft>
            </a:pPr>
            <a:r>
              <a:rPr lang="en-US" sz="2400" dirty="0"/>
              <a:t>Yes, but… if </a:t>
            </a:r>
            <a:r>
              <a:rPr lang="en-US" sz="2400" dirty="0" err="1">
                <a:latin typeface="Times-Roman" charset="0"/>
              </a:rPr>
              <a:t>h(M</a:t>
            </a:r>
            <a:r>
              <a:rPr lang="en-US" sz="2400" dirty="0">
                <a:latin typeface="Times-Roman" charset="0"/>
              </a:rPr>
              <a:t>’) = </a:t>
            </a:r>
            <a:r>
              <a:rPr lang="en-US" sz="2400" dirty="0" err="1">
                <a:latin typeface="Times-Roman" charset="0"/>
              </a:rPr>
              <a:t>h(M</a:t>
            </a:r>
            <a:r>
              <a:rPr lang="en-US" sz="2400" dirty="0">
                <a:latin typeface="Times-Roman" charset="0"/>
              </a:rPr>
              <a:t>)</a:t>
            </a:r>
            <a:r>
              <a:rPr lang="en-US" sz="2400" dirty="0"/>
              <a:t> then we might have </a:t>
            </a:r>
            <a:r>
              <a:rPr lang="en-US" sz="2400" dirty="0" err="1"/>
              <a:t>h</a:t>
            </a:r>
            <a:r>
              <a:rPr lang="en-US" sz="2400" dirty="0" err="1">
                <a:latin typeface="Times-Roman" charset="0"/>
              </a:rPr>
              <a:t>(M,K</a:t>
            </a:r>
            <a:r>
              <a:rPr lang="en-US" sz="2400" dirty="0">
                <a:latin typeface="Times-Roman" charset="0"/>
              </a:rPr>
              <a:t>)=</a:t>
            </a:r>
            <a:r>
              <a:rPr lang="en-US" sz="2400" dirty="0" err="1">
                <a:latin typeface="Times-Roman" charset="0"/>
              </a:rPr>
              <a:t>F(h(M),K</a:t>
            </a:r>
            <a:r>
              <a:rPr lang="en-US" sz="2400" dirty="0">
                <a:latin typeface="Times-Roman" charset="0"/>
              </a:rPr>
              <a:t>)=</a:t>
            </a:r>
            <a:r>
              <a:rPr lang="en-US" sz="2400" dirty="0" err="1">
                <a:latin typeface="Times-Roman" charset="0"/>
              </a:rPr>
              <a:t>F(h(M’),K</a:t>
            </a:r>
            <a:r>
              <a:rPr lang="en-US" sz="2400" dirty="0">
                <a:latin typeface="Times-Roman" charset="0"/>
              </a:rPr>
              <a:t>)=</a:t>
            </a:r>
            <a:r>
              <a:rPr lang="en-US" sz="2400" dirty="0" err="1">
                <a:latin typeface="Times-Roman" charset="0"/>
              </a:rPr>
              <a:t>h(M’,K</a:t>
            </a:r>
            <a:r>
              <a:rPr lang="en-US" sz="2400" dirty="0">
                <a:latin typeface="Times-Roman"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03811">
                                            <p:txEl>
                                              <p:pRg st="0" end="0"/>
                                            </p:txEl>
                                          </p:spTgt>
                                        </p:tgtEl>
                                        <p:attrNameLst>
                                          <p:attrName>style.visibility</p:attrName>
                                        </p:attrNameLst>
                                      </p:cBhvr>
                                      <p:to>
                                        <p:strVal val="visible"/>
                                      </p:to>
                                    </p:set>
                                    <p:animEffect transition="in" filter="box(out)">
                                      <p:cBhvr>
                                        <p:cTn id="7" dur="500"/>
                                        <p:tgtEl>
                                          <p:spTgt spid="50381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03811">
                                            <p:txEl>
                                              <p:pRg st="1" end="1"/>
                                            </p:txEl>
                                          </p:spTgt>
                                        </p:tgtEl>
                                        <p:attrNameLst>
                                          <p:attrName>style.visibility</p:attrName>
                                        </p:attrNameLst>
                                      </p:cBhvr>
                                      <p:to>
                                        <p:strVal val="visible"/>
                                      </p:to>
                                    </p:set>
                                    <p:animEffect transition="in" filter="box(out)">
                                      <p:cBhvr>
                                        <p:cTn id="12" dur="500"/>
                                        <p:tgtEl>
                                          <p:spTgt spid="503811">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par>
                                <p:cTn id="13" presetID="4" presetClass="entr" presetSubtype="32" fill="hold" grpId="0" nodeType="withEffect">
                                  <p:stCondLst>
                                    <p:cond delay="0"/>
                                  </p:stCondLst>
                                  <p:childTnLst>
                                    <p:set>
                                      <p:cBhvr>
                                        <p:cTn id="14" dur="1" fill="hold">
                                          <p:stCondLst>
                                            <p:cond delay="0"/>
                                          </p:stCondLst>
                                        </p:cTn>
                                        <p:tgtEl>
                                          <p:spTgt spid="503811">
                                            <p:txEl>
                                              <p:pRg st="2" end="2"/>
                                            </p:txEl>
                                          </p:spTgt>
                                        </p:tgtEl>
                                        <p:attrNameLst>
                                          <p:attrName>style.visibility</p:attrName>
                                        </p:attrNameLst>
                                      </p:cBhvr>
                                      <p:to>
                                        <p:strVal val="visible"/>
                                      </p:to>
                                    </p:set>
                                    <p:animEffect transition="in" filter="box(out)">
                                      <p:cBhvr>
                                        <p:cTn id="15" dur="500"/>
                                        <p:tgtEl>
                                          <p:spTgt spid="503811">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Camera"/>
                                        </p:tgtEl>
                                      </p:cMediaNode>
                                    </p:audio>
                                  </p:subTnLst>
                                </p:cTn>
                              </p:par>
                              <p:par>
                                <p:cTn id="16" presetID="4" presetClass="entr" presetSubtype="32" fill="hold" grpId="0" nodeType="withEffect">
                                  <p:stCondLst>
                                    <p:cond delay="0"/>
                                  </p:stCondLst>
                                  <p:childTnLst>
                                    <p:set>
                                      <p:cBhvr>
                                        <p:cTn id="17" dur="1" fill="hold">
                                          <p:stCondLst>
                                            <p:cond delay="0"/>
                                          </p:stCondLst>
                                        </p:cTn>
                                        <p:tgtEl>
                                          <p:spTgt spid="503811">
                                            <p:txEl>
                                              <p:pRg st="3" end="3"/>
                                            </p:txEl>
                                          </p:spTgt>
                                        </p:tgtEl>
                                        <p:attrNameLst>
                                          <p:attrName>style.visibility</p:attrName>
                                        </p:attrNameLst>
                                      </p:cBhvr>
                                      <p:to>
                                        <p:strVal val="visible"/>
                                      </p:to>
                                    </p:set>
                                    <p:animEffect transition="in" filter="box(out)">
                                      <p:cBhvr>
                                        <p:cTn id="18" dur="500"/>
                                        <p:tgtEl>
                                          <p:spTgt spid="503811">
                                            <p:txEl>
                                              <p:pRg st="3" end="3"/>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2" name="Camera"/>
                                        </p:tgtEl>
                                      </p:cMediaNode>
                                    </p:audio>
                                  </p:subTnLst>
                                </p:cTn>
                              </p:par>
                            </p:childTnLst>
                          </p:cTn>
                        </p:par>
                      </p:childTnLst>
                    </p:cTn>
                  </p:par>
                  <p:par>
                    <p:cTn id="19" fill="hold">
                      <p:stCondLst>
                        <p:cond delay="indefinite"/>
                      </p:stCondLst>
                      <p:childTnLst>
                        <p:par>
                          <p:cTn id="20" fill="hold">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503811">
                                            <p:txEl>
                                              <p:pRg st="4" end="4"/>
                                            </p:txEl>
                                          </p:spTgt>
                                        </p:tgtEl>
                                        <p:attrNameLst>
                                          <p:attrName>style.visibility</p:attrName>
                                        </p:attrNameLst>
                                      </p:cBhvr>
                                      <p:to>
                                        <p:strVal val="visible"/>
                                      </p:to>
                                    </p:set>
                                    <p:animEffect transition="in" filter="box(out)">
                                      <p:cBhvr>
                                        <p:cTn id="23" dur="500"/>
                                        <p:tgtEl>
                                          <p:spTgt spid="503811">
                                            <p:txEl>
                                              <p:pRg st="4" end="4"/>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2" name="Camera"/>
                                        </p:tgtEl>
                                      </p:cMediaNode>
                                    </p:audio>
                                  </p:subTnLst>
                                </p:cTn>
                              </p:par>
                              <p:par>
                                <p:cTn id="24" presetID="4" presetClass="entr" presetSubtype="32" fill="hold" grpId="0" nodeType="withEffect">
                                  <p:stCondLst>
                                    <p:cond delay="0"/>
                                  </p:stCondLst>
                                  <p:childTnLst>
                                    <p:set>
                                      <p:cBhvr>
                                        <p:cTn id="25" dur="1" fill="hold">
                                          <p:stCondLst>
                                            <p:cond delay="0"/>
                                          </p:stCondLst>
                                        </p:cTn>
                                        <p:tgtEl>
                                          <p:spTgt spid="503811">
                                            <p:txEl>
                                              <p:pRg st="5" end="5"/>
                                            </p:txEl>
                                          </p:spTgt>
                                        </p:tgtEl>
                                        <p:attrNameLst>
                                          <p:attrName>style.visibility</p:attrName>
                                        </p:attrNameLst>
                                      </p:cBhvr>
                                      <p:to>
                                        <p:strVal val="visible"/>
                                      </p:to>
                                    </p:set>
                                    <p:animEffect transition="in" filter="box(out)">
                                      <p:cBhvr>
                                        <p:cTn id="26" dur="500"/>
                                        <p:tgtEl>
                                          <p:spTgt spid="503811">
                                            <p:txEl>
                                              <p:pRg st="5" end="5"/>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2" name="Camera"/>
                                        </p:tgtEl>
                                      </p:cMediaNode>
                                    </p:audio>
                                  </p:subTnLst>
                                </p:cTn>
                              </p:par>
                              <p:par>
                                <p:cTn id="27" presetID="4" presetClass="entr" presetSubtype="32" fill="hold" grpId="0" nodeType="withEffect">
                                  <p:stCondLst>
                                    <p:cond delay="0"/>
                                  </p:stCondLst>
                                  <p:childTnLst>
                                    <p:set>
                                      <p:cBhvr>
                                        <p:cTn id="28" dur="1" fill="hold">
                                          <p:stCondLst>
                                            <p:cond delay="0"/>
                                          </p:stCondLst>
                                        </p:cTn>
                                        <p:tgtEl>
                                          <p:spTgt spid="503811">
                                            <p:txEl>
                                              <p:pRg st="6" end="6"/>
                                            </p:txEl>
                                          </p:spTgt>
                                        </p:tgtEl>
                                        <p:attrNameLst>
                                          <p:attrName>style.visibility</p:attrName>
                                        </p:attrNameLst>
                                      </p:cBhvr>
                                      <p:to>
                                        <p:strVal val="visible"/>
                                      </p:to>
                                    </p:set>
                                    <p:animEffect transition="in" filter="box(out)">
                                      <p:cBhvr>
                                        <p:cTn id="29" dur="500"/>
                                        <p:tgtEl>
                                          <p:spTgt spid="503811">
                                            <p:txEl>
                                              <p:pRg st="6" end="6"/>
                                            </p:txEl>
                                          </p:spTgt>
                                        </p:tgtEl>
                                      </p:cBhvr>
                                    </p:animEffect>
                                  </p:childTnLst>
                                  <p:subTnLst>
                                    <p:audio>
                                      <p:cMediaNode>
                                        <p:cTn display="0" masterRel="sameClick">
                                          <p:stCondLst>
                                            <p:cond evt="begin" delay="0">
                                              <p:tn val="27"/>
                                            </p:cond>
                                          </p:stCondLst>
                                          <p:endCondLst>
                                            <p:cond evt="onStopAudio" delay="0">
                                              <p:tgtEl>
                                                <p:sldTgt/>
                                              </p:tgtEl>
                                            </p:cond>
                                          </p:endCondLst>
                                        </p:cTn>
                                        <p:tgtEl>
                                          <p:sndTgt r:embed="rId2" name="Camera"/>
                                        </p:tgtEl>
                                      </p:cMediaNode>
                                    </p:audio>
                                  </p:subTnLst>
                                </p:cTn>
                              </p:par>
                            </p:childTnLst>
                          </p:cTn>
                        </p:par>
                      </p:childTnLst>
                    </p:cTn>
                  </p:par>
                  <p:par>
                    <p:cTn id="30" fill="hold">
                      <p:stCondLst>
                        <p:cond delay="indefinite"/>
                      </p:stCondLst>
                      <p:childTnLst>
                        <p:par>
                          <p:cTn id="31" fill="hold">
                            <p:stCondLst>
                              <p:cond delay="0"/>
                            </p:stCondLst>
                            <p:childTnLst>
                              <p:par>
                                <p:cTn id="32" presetID="4" presetClass="entr" presetSubtype="32" fill="hold" grpId="0" nodeType="clickEffect">
                                  <p:stCondLst>
                                    <p:cond delay="0"/>
                                  </p:stCondLst>
                                  <p:childTnLst>
                                    <p:set>
                                      <p:cBhvr>
                                        <p:cTn id="33" dur="1" fill="hold">
                                          <p:stCondLst>
                                            <p:cond delay="0"/>
                                          </p:stCondLst>
                                        </p:cTn>
                                        <p:tgtEl>
                                          <p:spTgt spid="503811">
                                            <p:txEl>
                                              <p:pRg st="7" end="7"/>
                                            </p:txEl>
                                          </p:spTgt>
                                        </p:tgtEl>
                                        <p:attrNameLst>
                                          <p:attrName>style.visibility</p:attrName>
                                        </p:attrNameLst>
                                      </p:cBhvr>
                                      <p:to>
                                        <p:strVal val="visible"/>
                                      </p:to>
                                    </p:set>
                                    <p:animEffect transition="in" filter="box(out)">
                                      <p:cBhvr>
                                        <p:cTn id="34" dur="500"/>
                                        <p:tgtEl>
                                          <p:spTgt spid="503811">
                                            <p:txEl>
                                              <p:pRg st="7" end="7"/>
                                            </p:txEl>
                                          </p:spTgt>
                                        </p:tgtEl>
                                      </p:cBhvr>
                                    </p:animEffect>
                                  </p:childTnLst>
                                  <p:subTnLst>
                                    <p:audio>
                                      <p:cMediaNode>
                                        <p:cTn display="0" masterRel="sameClick">
                                          <p:stCondLst>
                                            <p:cond evt="begin" delay="0">
                                              <p:tn val="32"/>
                                            </p:cond>
                                          </p:stCondLst>
                                          <p:endCondLst>
                                            <p:cond evt="onStopAudio" delay="0">
                                              <p:tgtEl>
                                                <p:sldTgt/>
                                              </p:tgtEl>
                                            </p:cond>
                                          </p:endCondLst>
                                        </p:cTn>
                                        <p:tgtEl>
                                          <p:sndTgt r:embed="rId2" name="Camera"/>
                                        </p:tgtEl>
                                      </p:cMediaNode>
                                    </p:audio>
                                  </p:subTnLst>
                                </p:cTn>
                              </p:par>
                              <p:par>
                                <p:cTn id="35" presetID="4" presetClass="entr" presetSubtype="32" fill="hold" grpId="0" nodeType="withEffect">
                                  <p:stCondLst>
                                    <p:cond delay="0"/>
                                  </p:stCondLst>
                                  <p:childTnLst>
                                    <p:set>
                                      <p:cBhvr>
                                        <p:cTn id="36" dur="1" fill="hold">
                                          <p:stCondLst>
                                            <p:cond delay="0"/>
                                          </p:stCondLst>
                                        </p:cTn>
                                        <p:tgtEl>
                                          <p:spTgt spid="503811">
                                            <p:txEl>
                                              <p:pRg st="8" end="8"/>
                                            </p:txEl>
                                          </p:spTgt>
                                        </p:tgtEl>
                                        <p:attrNameLst>
                                          <p:attrName>style.visibility</p:attrName>
                                        </p:attrNameLst>
                                      </p:cBhvr>
                                      <p:to>
                                        <p:strVal val="visible"/>
                                      </p:to>
                                    </p:set>
                                    <p:animEffect transition="in" filter="box(out)">
                                      <p:cBhvr>
                                        <p:cTn id="37" dur="500"/>
                                        <p:tgtEl>
                                          <p:spTgt spid="503811">
                                            <p:txEl>
                                              <p:pRg st="8" end="8"/>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811" grpId="0" build="p" autoUpdateAnimBg="0"/>
    </p:bld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C7A2FB08-F0A8-D54E-964F-7E06C13C31A2}" type="slidenum">
              <a:rPr lang="en-US" smtClean="0">
                <a:latin typeface="Times New Roman" charset="0"/>
              </a:rPr>
              <a:pPr/>
              <a:t>181</a:t>
            </a:fld>
            <a:endParaRPr lang="en-US">
              <a:latin typeface="Times New Roman" charset="0"/>
            </a:endParaRPr>
          </a:p>
        </p:txBody>
      </p:sp>
      <p:sp>
        <p:nvSpPr>
          <p:cNvPr id="197635" name="Rectangle 2"/>
          <p:cNvSpPr>
            <a:spLocks noGrp="1" noChangeArrowheads="1"/>
          </p:cNvSpPr>
          <p:nvPr>
            <p:ph type="title"/>
          </p:nvPr>
        </p:nvSpPr>
        <p:spPr/>
        <p:txBody>
          <a:bodyPr/>
          <a:lstStyle/>
          <a:p>
            <a:pPr eaLnBrk="1" hangingPunct="1"/>
            <a:r>
              <a:rPr lang="en-US"/>
              <a:t>The Right Way to HMAC</a:t>
            </a:r>
          </a:p>
        </p:txBody>
      </p:sp>
      <p:sp>
        <p:nvSpPr>
          <p:cNvPr id="197636" name="Rectangle 3"/>
          <p:cNvSpPr>
            <a:spLocks noGrp="1" noChangeArrowheads="1"/>
          </p:cNvSpPr>
          <p:nvPr>
            <p:ph type="body" idx="1"/>
          </p:nvPr>
        </p:nvSpPr>
        <p:spPr/>
        <p:txBody>
          <a:bodyPr/>
          <a:lstStyle/>
          <a:p>
            <a:pPr eaLnBrk="1" hangingPunct="1">
              <a:spcAft>
                <a:spcPts val="600"/>
              </a:spcAft>
            </a:pPr>
            <a:r>
              <a:rPr lang="en-US" sz="2800" dirty="0"/>
              <a:t>Described in RFC 2104 </a:t>
            </a:r>
          </a:p>
          <a:p>
            <a:pPr eaLnBrk="1" hangingPunct="1">
              <a:spcAft>
                <a:spcPts val="600"/>
              </a:spcAft>
            </a:pPr>
            <a:r>
              <a:rPr lang="en-US" sz="2800" dirty="0"/>
              <a:t>Let </a:t>
            </a:r>
            <a:r>
              <a:rPr lang="en-US" sz="2800" dirty="0">
                <a:latin typeface="Times-Roman" charset="0"/>
              </a:rPr>
              <a:t>B</a:t>
            </a:r>
            <a:r>
              <a:rPr lang="en-US" sz="2800" dirty="0"/>
              <a:t> be the block length of hash, in bytes</a:t>
            </a:r>
          </a:p>
          <a:p>
            <a:pPr lvl="1" eaLnBrk="1" hangingPunct="1">
              <a:spcAft>
                <a:spcPts val="600"/>
              </a:spcAft>
            </a:pPr>
            <a:r>
              <a:rPr lang="en-US" sz="2400" dirty="0">
                <a:latin typeface="Times-Roman" charset="0"/>
              </a:rPr>
              <a:t>B = 64</a:t>
            </a:r>
            <a:r>
              <a:rPr lang="en-US" sz="2400" dirty="0"/>
              <a:t> for MD5 and SHA-1 and Tiger</a:t>
            </a:r>
          </a:p>
          <a:p>
            <a:pPr eaLnBrk="1" hangingPunct="1">
              <a:spcAft>
                <a:spcPts val="600"/>
              </a:spcAft>
            </a:pPr>
            <a:r>
              <a:rPr lang="en-US" sz="2800" dirty="0" err="1">
                <a:latin typeface="Times-Roman" charset="0"/>
              </a:rPr>
              <a:t>ipad</a:t>
            </a:r>
            <a:r>
              <a:rPr lang="en-US" sz="2800" dirty="0">
                <a:latin typeface="Times-Roman" charset="0"/>
              </a:rPr>
              <a:t> = 0x36</a:t>
            </a:r>
            <a:r>
              <a:rPr lang="en-US" sz="2800" dirty="0"/>
              <a:t> repeated </a:t>
            </a:r>
            <a:r>
              <a:rPr lang="en-US" sz="2800" dirty="0">
                <a:latin typeface="Times-Roman" charset="0"/>
              </a:rPr>
              <a:t>B</a:t>
            </a:r>
            <a:r>
              <a:rPr lang="en-US" sz="2800" dirty="0"/>
              <a:t> times</a:t>
            </a:r>
          </a:p>
          <a:p>
            <a:pPr eaLnBrk="1" hangingPunct="1">
              <a:spcAft>
                <a:spcPts val="600"/>
              </a:spcAft>
            </a:pPr>
            <a:r>
              <a:rPr lang="en-US" sz="2800" dirty="0" err="1">
                <a:latin typeface="Times-Roman" charset="0"/>
              </a:rPr>
              <a:t>opad</a:t>
            </a:r>
            <a:r>
              <a:rPr lang="en-US" sz="2800" dirty="0">
                <a:latin typeface="Times-Roman" charset="0"/>
              </a:rPr>
              <a:t> = 0x5C</a:t>
            </a:r>
            <a:r>
              <a:rPr lang="en-US" sz="2800" dirty="0"/>
              <a:t> repeated </a:t>
            </a:r>
            <a:r>
              <a:rPr lang="en-US" sz="2800" dirty="0">
                <a:latin typeface="Times-Roman" charset="0"/>
              </a:rPr>
              <a:t>B</a:t>
            </a:r>
            <a:r>
              <a:rPr lang="en-US" sz="2800" dirty="0"/>
              <a:t> times</a:t>
            </a:r>
          </a:p>
          <a:p>
            <a:pPr eaLnBrk="1" hangingPunct="1">
              <a:spcAft>
                <a:spcPts val="600"/>
              </a:spcAft>
            </a:pPr>
            <a:r>
              <a:rPr lang="en-US" sz="2800" dirty="0"/>
              <a:t>Then</a:t>
            </a:r>
          </a:p>
          <a:p>
            <a:pPr lvl="1" eaLnBrk="1" hangingPunct="1">
              <a:spcAft>
                <a:spcPts val="600"/>
              </a:spcAft>
              <a:buFontTx/>
              <a:buNone/>
            </a:pPr>
            <a:r>
              <a:rPr lang="en-US" sz="2400" dirty="0">
                <a:latin typeface="Times-Roman" charset="0"/>
              </a:rPr>
              <a:t>HMAC(M,K) = </a:t>
            </a:r>
            <a:r>
              <a:rPr lang="en-US" sz="2400" dirty="0" err="1">
                <a:latin typeface="Times-Roman" charset="0"/>
              </a:rPr>
              <a:t>h(K</a:t>
            </a:r>
            <a:r>
              <a:rPr lang="en-US" sz="2400" dirty="0">
                <a:latin typeface="Times-Roman" charset="0"/>
              </a:rPr>
              <a:t> </a:t>
            </a:r>
            <a:r>
              <a:rPr lang="en-US" sz="2400" dirty="0" err="1">
                <a:latin typeface="Times-Roman" charset="0"/>
                <a:sym typeface="Symbol" charset="2"/>
              </a:rPr>
              <a:t></a:t>
            </a:r>
            <a:r>
              <a:rPr lang="en-US" sz="2400" dirty="0">
                <a:latin typeface="Times-Roman" charset="0"/>
              </a:rPr>
              <a:t> </a:t>
            </a:r>
            <a:r>
              <a:rPr lang="en-US" sz="2400" dirty="0" err="1">
                <a:latin typeface="Times-Roman" charset="0"/>
              </a:rPr>
              <a:t>opad</a:t>
            </a:r>
            <a:r>
              <a:rPr lang="en-US" sz="2400" dirty="0">
                <a:latin typeface="Times-Roman" charset="0"/>
              </a:rPr>
              <a:t>, </a:t>
            </a:r>
            <a:r>
              <a:rPr lang="en-US" sz="2400" dirty="0" err="1">
                <a:latin typeface="Times-Roman" charset="0"/>
              </a:rPr>
              <a:t>h(K</a:t>
            </a:r>
            <a:r>
              <a:rPr lang="en-US" sz="2400" dirty="0">
                <a:latin typeface="Times-Roman" charset="0"/>
              </a:rPr>
              <a:t> </a:t>
            </a:r>
            <a:r>
              <a:rPr lang="en-US" sz="2400" dirty="0" err="1">
                <a:latin typeface="Times-Roman" charset="0"/>
                <a:sym typeface="Symbol" charset="2"/>
              </a:rPr>
              <a:t></a:t>
            </a:r>
            <a:r>
              <a:rPr lang="en-US" sz="2400" dirty="0">
                <a:latin typeface="Times-Roman" charset="0"/>
              </a:rPr>
              <a:t> </a:t>
            </a:r>
            <a:r>
              <a:rPr lang="en-US" sz="2400" dirty="0" err="1">
                <a:latin typeface="Times-Roman" charset="0"/>
              </a:rPr>
              <a:t>ipad</a:t>
            </a:r>
            <a:r>
              <a:rPr lang="en-US" sz="2400" dirty="0">
                <a:latin typeface="Times-Roman" charset="0"/>
              </a:rPr>
              <a:t>, M))</a:t>
            </a: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98750253-7A45-9C4E-AAF6-0B2870593728}" type="slidenum">
              <a:rPr lang="en-US" smtClean="0">
                <a:latin typeface="Times New Roman" charset="0"/>
              </a:rPr>
              <a:pPr/>
              <a:t>182</a:t>
            </a:fld>
            <a:endParaRPr lang="en-US">
              <a:latin typeface="Times New Roman" charset="0"/>
            </a:endParaRPr>
          </a:p>
        </p:txBody>
      </p:sp>
      <p:sp>
        <p:nvSpPr>
          <p:cNvPr id="198659" name="Rectangle 2"/>
          <p:cNvSpPr>
            <a:spLocks noGrp="1" noChangeArrowheads="1"/>
          </p:cNvSpPr>
          <p:nvPr>
            <p:ph type="title"/>
          </p:nvPr>
        </p:nvSpPr>
        <p:spPr/>
        <p:txBody>
          <a:bodyPr/>
          <a:lstStyle/>
          <a:p>
            <a:pPr eaLnBrk="1" hangingPunct="1"/>
            <a:r>
              <a:rPr lang="en-US"/>
              <a:t>Hash Uses</a:t>
            </a:r>
          </a:p>
        </p:txBody>
      </p:sp>
      <p:sp>
        <p:nvSpPr>
          <p:cNvPr id="198660" name="Rectangle 3"/>
          <p:cNvSpPr>
            <a:spLocks noGrp="1" noChangeArrowheads="1"/>
          </p:cNvSpPr>
          <p:nvPr>
            <p:ph type="body" idx="1"/>
          </p:nvPr>
        </p:nvSpPr>
        <p:spPr>
          <a:xfrm>
            <a:off x="685800" y="1828800"/>
            <a:ext cx="7772400" cy="4191000"/>
          </a:xfrm>
        </p:spPr>
        <p:txBody>
          <a:bodyPr/>
          <a:lstStyle/>
          <a:p>
            <a:pPr eaLnBrk="1" hangingPunct="1">
              <a:spcAft>
                <a:spcPts val="600"/>
              </a:spcAft>
            </a:pPr>
            <a:r>
              <a:rPr lang="en-US" sz="2800" dirty="0"/>
              <a:t>Authentication (</a:t>
            </a:r>
            <a:r>
              <a:rPr lang="en-US" sz="2800" dirty="0">
                <a:latin typeface="Times-Roman" charset="0"/>
              </a:rPr>
              <a:t>HMAC</a:t>
            </a:r>
            <a:r>
              <a:rPr lang="en-US" sz="2800" dirty="0"/>
              <a:t>)</a:t>
            </a:r>
          </a:p>
          <a:p>
            <a:pPr eaLnBrk="1" hangingPunct="1">
              <a:spcAft>
                <a:spcPts val="600"/>
              </a:spcAft>
            </a:pPr>
            <a:r>
              <a:rPr lang="en-US" sz="2800" dirty="0"/>
              <a:t>Message integrity (</a:t>
            </a:r>
            <a:r>
              <a:rPr lang="en-US" sz="2800" dirty="0">
                <a:latin typeface="Times-Roman" charset="0"/>
              </a:rPr>
              <a:t>HMAC</a:t>
            </a:r>
            <a:r>
              <a:rPr lang="en-US" sz="2800" dirty="0"/>
              <a:t>)</a:t>
            </a:r>
          </a:p>
          <a:p>
            <a:pPr eaLnBrk="1" hangingPunct="1">
              <a:spcAft>
                <a:spcPts val="600"/>
              </a:spcAft>
            </a:pPr>
            <a:r>
              <a:rPr lang="en-US" sz="2800" dirty="0"/>
              <a:t>Message fingerprint</a:t>
            </a:r>
          </a:p>
          <a:p>
            <a:pPr eaLnBrk="1" hangingPunct="1">
              <a:spcAft>
                <a:spcPts val="600"/>
              </a:spcAft>
            </a:pPr>
            <a:r>
              <a:rPr lang="en-US" sz="2800" dirty="0"/>
              <a:t>Data corruption detection</a:t>
            </a:r>
          </a:p>
          <a:p>
            <a:pPr eaLnBrk="1" hangingPunct="1">
              <a:spcAft>
                <a:spcPts val="600"/>
              </a:spcAft>
            </a:pPr>
            <a:r>
              <a:rPr lang="en-US" sz="2800" dirty="0"/>
              <a:t>Digital signature efficiency</a:t>
            </a:r>
          </a:p>
          <a:p>
            <a:pPr eaLnBrk="1" hangingPunct="1">
              <a:spcAft>
                <a:spcPts val="600"/>
              </a:spcAft>
            </a:pPr>
            <a:r>
              <a:rPr lang="en-US" sz="2800" dirty="0"/>
              <a:t>Anything you can do with symmetric crypto</a:t>
            </a:r>
          </a:p>
          <a:p>
            <a:pPr eaLnBrk="1" hangingPunct="1">
              <a:spcAft>
                <a:spcPts val="600"/>
              </a:spcAft>
            </a:pPr>
            <a:r>
              <a:rPr lang="en-US" sz="2800" dirty="0"/>
              <a:t>Also, many, many clever/surprising uses…</a:t>
            </a: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968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EF568DF0-2435-9F46-A212-878E0DEC414E}" type="slidenum">
              <a:rPr lang="en-US" smtClean="0">
                <a:latin typeface="Times New Roman" charset="0"/>
              </a:rPr>
              <a:pPr/>
              <a:t>183</a:t>
            </a:fld>
            <a:endParaRPr lang="en-US">
              <a:latin typeface="Times New Roman" charset="0"/>
            </a:endParaRPr>
          </a:p>
        </p:txBody>
      </p:sp>
      <p:sp>
        <p:nvSpPr>
          <p:cNvPr id="199683" name="Rectangle 2"/>
          <p:cNvSpPr>
            <a:spLocks noGrp="1" noChangeArrowheads="1"/>
          </p:cNvSpPr>
          <p:nvPr>
            <p:ph type="title"/>
          </p:nvPr>
        </p:nvSpPr>
        <p:spPr>
          <a:xfrm>
            <a:off x="685800" y="228600"/>
            <a:ext cx="7772400" cy="990600"/>
          </a:xfrm>
        </p:spPr>
        <p:txBody>
          <a:bodyPr/>
          <a:lstStyle/>
          <a:p>
            <a:pPr eaLnBrk="1" hangingPunct="1"/>
            <a:r>
              <a:rPr lang="en-US" dirty="0"/>
              <a:t>Online Bids</a:t>
            </a:r>
          </a:p>
        </p:txBody>
      </p:sp>
      <p:sp>
        <p:nvSpPr>
          <p:cNvPr id="153603" name="Rectangle 3"/>
          <p:cNvSpPr>
            <a:spLocks noGrp="1" noChangeArrowheads="1"/>
          </p:cNvSpPr>
          <p:nvPr>
            <p:ph type="body" idx="1"/>
          </p:nvPr>
        </p:nvSpPr>
        <p:spPr>
          <a:xfrm>
            <a:off x="685800" y="1295400"/>
            <a:ext cx="7924800" cy="4724400"/>
          </a:xfrm>
        </p:spPr>
        <p:txBody>
          <a:bodyPr/>
          <a:lstStyle/>
          <a:p>
            <a:pPr eaLnBrk="1" hangingPunct="1">
              <a:lnSpc>
                <a:spcPct val="80000"/>
              </a:lnSpc>
              <a:spcAft>
                <a:spcPts val="600"/>
              </a:spcAft>
            </a:pPr>
            <a:r>
              <a:rPr lang="en-US" sz="2800" dirty="0"/>
              <a:t>Suppose Alice, Bob and Charlie are bidders</a:t>
            </a:r>
          </a:p>
          <a:p>
            <a:pPr eaLnBrk="1" hangingPunct="1">
              <a:lnSpc>
                <a:spcPct val="80000"/>
              </a:lnSpc>
              <a:spcAft>
                <a:spcPts val="600"/>
              </a:spcAft>
            </a:pPr>
            <a:r>
              <a:rPr lang="en-US" sz="2800" dirty="0"/>
              <a:t>Alice plans to bid </a:t>
            </a:r>
            <a:r>
              <a:rPr lang="en-US" sz="2800" dirty="0">
                <a:latin typeface="Times-Roman" charset="0"/>
              </a:rPr>
              <a:t>A</a:t>
            </a:r>
            <a:r>
              <a:rPr lang="en-US" sz="2800" dirty="0"/>
              <a:t>, Bob </a:t>
            </a:r>
            <a:r>
              <a:rPr lang="en-US" sz="2800" dirty="0">
                <a:latin typeface="Times-Roman" charset="0"/>
              </a:rPr>
              <a:t>B</a:t>
            </a:r>
            <a:r>
              <a:rPr lang="en-US" sz="2800" dirty="0"/>
              <a:t> and Charlie </a:t>
            </a:r>
            <a:r>
              <a:rPr lang="en-US" sz="2800" dirty="0">
                <a:latin typeface="Times-Roman" charset="0"/>
              </a:rPr>
              <a:t>C</a:t>
            </a:r>
            <a:endParaRPr lang="en-US" sz="2800" dirty="0"/>
          </a:p>
          <a:p>
            <a:pPr eaLnBrk="1" hangingPunct="1">
              <a:lnSpc>
                <a:spcPct val="80000"/>
              </a:lnSpc>
              <a:spcAft>
                <a:spcPts val="600"/>
              </a:spcAft>
            </a:pPr>
            <a:r>
              <a:rPr lang="en-US" sz="2800" dirty="0"/>
              <a:t>They don’t trust that bids will stay secret</a:t>
            </a:r>
          </a:p>
          <a:p>
            <a:pPr eaLnBrk="1" hangingPunct="1">
              <a:lnSpc>
                <a:spcPct val="80000"/>
              </a:lnSpc>
              <a:spcAft>
                <a:spcPts val="600"/>
              </a:spcAft>
            </a:pPr>
            <a:r>
              <a:rPr lang="en-US" sz="2800" dirty="0"/>
              <a:t>A possible solution?</a:t>
            </a:r>
          </a:p>
          <a:p>
            <a:pPr lvl="1" eaLnBrk="1" hangingPunct="1">
              <a:lnSpc>
                <a:spcPct val="80000"/>
              </a:lnSpc>
              <a:spcAft>
                <a:spcPts val="600"/>
              </a:spcAft>
            </a:pPr>
            <a:r>
              <a:rPr lang="en-US" sz="2400" dirty="0"/>
              <a:t>Alice, Bob, Charlie submit </a:t>
            </a:r>
            <a:r>
              <a:rPr lang="en-US" sz="2400" b="1" dirty="0">
                <a:solidFill>
                  <a:schemeClr val="hlink"/>
                </a:solidFill>
              </a:rPr>
              <a:t>hashes</a:t>
            </a:r>
            <a:r>
              <a:rPr lang="en-US" sz="2400" dirty="0"/>
              <a:t> </a:t>
            </a:r>
            <a:r>
              <a:rPr lang="en-US" sz="2400" dirty="0" err="1">
                <a:latin typeface="Times-Roman" charset="0"/>
              </a:rPr>
              <a:t>h(A</a:t>
            </a:r>
            <a:r>
              <a:rPr lang="en-US" sz="2400" dirty="0">
                <a:latin typeface="Times-Roman" charset="0"/>
              </a:rPr>
              <a:t>)</a:t>
            </a:r>
            <a:r>
              <a:rPr lang="en-US" sz="2400" dirty="0"/>
              <a:t>, </a:t>
            </a:r>
            <a:r>
              <a:rPr lang="en-US" sz="2400" dirty="0" err="1">
                <a:latin typeface="Times-Roman" charset="0"/>
              </a:rPr>
              <a:t>h(B</a:t>
            </a:r>
            <a:r>
              <a:rPr lang="en-US" sz="2400" dirty="0">
                <a:latin typeface="Times-Roman" charset="0"/>
              </a:rPr>
              <a:t>)</a:t>
            </a:r>
            <a:r>
              <a:rPr lang="en-US" sz="2400" dirty="0"/>
              <a:t>, </a:t>
            </a:r>
            <a:r>
              <a:rPr lang="en-US" sz="2400" dirty="0" err="1">
                <a:latin typeface="Times-Roman" charset="0"/>
              </a:rPr>
              <a:t>h(C</a:t>
            </a:r>
            <a:r>
              <a:rPr lang="en-US" sz="2400" dirty="0">
                <a:latin typeface="Times-Roman" charset="0"/>
              </a:rPr>
              <a:t>)</a:t>
            </a:r>
            <a:endParaRPr lang="en-US" sz="2400" dirty="0"/>
          </a:p>
          <a:p>
            <a:pPr lvl="1" eaLnBrk="1" hangingPunct="1">
              <a:lnSpc>
                <a:spcPct val="80000"/>
              </a:lnSpc>
              <a:spcAft>
                <a:spcPts val="600"/>
              </a:spcAft>
            </a:pPr>
            <a:r>
              <a:rPr lang="en-US" sz="2400" dirty="0"/>
              <a:t>All hashes received and posted online</a:t>
            </a:r>
          </a:p>
          <a:p>
            <a:pPr lvl="1" eaLnBrk="1" hangingPunct="1">
              <a:lnSpc>
                <a:spcPct val="80000"/>
              </a:lnSpc>
              <a:spcAft>
                <a:spcPts val="600"/>
              </a:spcAft>
            </a:pPr>
            <a:r>
              <a:rPr lang="en-US" sz="2400" dirty="0"/>
              <a:t>Then bids </a:t>
            </a:r>
            <a:r>
              <a:rPr lang="en-US" sz="2400" dirty="0">
                <a:latin typeface="Times-Roman" charset="0"/>
              </a:rPr>
              <a:t>A</a:t>
            </a:r>
            <a:r>
              <a:rPr lang="en-US" sz="2400" dirty="0"/>
              <a:t>, </a:t>
            </a:r>
            <a:r>
              <a:rPr lang="en-US" sz="2400" dirty="0">
                <a:latin typeface="Times-Roman" charset="0"/>
              </a:rPr>
              <a:t>B</a:t>
            </a:r>
            <a:r>
              <a:rPr lang="en-US" sz="2400" dirty="0"/>
              <a:t>, and </a:t>
            </a:r>
            <a:r>
              <a:rPr lang="en-US" sz="2400" dirty="0">
                <a:latin typeface="Times-Roman" charset="0"/>
              </a:rPr>
              <a:t>C</a:t>
            </a:r>
            <a:r>
              <a:rPr lang="en-US" sz="2400" dirty="0"/>
              <a:t>  submitted and revealed</a:t>
            </a:r>
          </a:p>
          <a:p>
            <a:pPr eaLnBrk="1" hangingPunct="1">
              <a:lnSpc>
                <a:spcPct val="80000"/>
              </a:lnSpc>
              <a:spcAft>
                <a:spcPts val="600"/>
              </a:spcAft>
            </a:pPr>
            <a:r>
              <a:rPr lang="en-US" sz="2800" dirty="0"/>
              <a:t>Hashes don’t reveal bids (one way)</a:t>
            </a:r>
          </a:p>
          <a:p>
            <a:pPr eaLnBrk="1" hangingPunct="1">
              <a:lnSpc>
                <a:spcPct val="80000"/>
              </a:lnSpc>
              <a:spcAft>
                <a:spcPts val="600"/>
              </a:spcAft>
            </a:pPr>
            <a:r>
              <a:rPr lang="en-US" sz="2800" dirty="0"/>
              <a:t>Can’t change bid after hash sent (collision)</a:t>
            </a:r>
          </a:p>
          <a:p>
            <a:pPr eaLnBrk="1" hangingPunct="1">
              <a:lnSpc>
                <a:spcPct val="80000"/>
              </a:lnSpc>
              <a:spcAft>
                <a:spcPts val="600"/>
              </a:spcAft>
            </a:pPr>
            <a:r>
              <a:rPr lang="en-US" sz="2800" dirty="0"/>
              <a:t>But there is a flaw 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53603">
                                            <p:txEl>
                                              <p:pRg st="0" end="0"/>
                                            </p:txEl>
                                          </p:spTgt>
                                        </p:tgtEl>
                                        <p:attrNameLst>
                                          <p:attrName>style.visibility</p:attrName>
                                        </p:attrNameLst>
                                      </p:cBhvr>
                                      <p:to>
                                        <p:strVal val="visible"/>
                                      </p:to>
                                    </p:set>
                                    <p:animEffect transition="in" filter="box(out)">
                                      <p:cBhvr>
                                        <p:cTn id="7" dur="500"/>
                                        <p:tgtEl>
                                          <p:spTgt spid="15360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53603">
                                            <p:txEl>
                                              <p:pRg st="1" end="1"/>
                                            </p:txEl>
                                          </p:spTgt>
                                        </p:tgtEl>
                                        <p:attrNameLst>
                                          <p:attrName>style.visibility</p:attrName>
                                        </p:attrNameLst>
                                      </p:cBhvr>
                                      <p:to>
                                        <p:strVal val="visible"/>
                                      </p:to>
                                    </p:set>
                                    <p:animEffect transition="in" filter="box(out)">
                                      <p:cBhvr>
                                        <p:cTn id="12" dur="500"/>
                                        <p:tgtEl>
                                          <p:spTgt spid="153603">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53603">
                                            <p:txEl>
                                              <p:pRg st="2" end="2"/>
                                            </p:txEl>
                                          </p:spTgt>
                                        </p:tgtEl>
                                        <p:attrNameLst>
                                          <p:attrName>style.visibility</p:attrName>
                                        </p:attrNameLst>
                                      </p:cBhvr>
                                      <p:to>
                                        <p:strVal val="visible"/>
                                      </p:to>
                                    </p:set>
                                    <p:animEffect transition="in" filter="box(out)">
                                      <p:cBhvr>
                                        <p:cTn id="17" dur="500"/>
                                        <p:tgtEl>
                                          <p:spTgt spid="153603">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53603">
                                            <p:txEl>
                                              <p:pRg st="3" end="3"/>
                                            </p:txEl>
                                          </p:spTgt>
                                        </p:tgtEl>
                                        <p:attrNameLst>
                                          <p:attrName>style.visibility</p:attrName>
                                        </p:attrNameLst>
                                      </p:cBhvr>
                                      <p:to>
                                        <p:strVal val="visible"/>
                                      </p:to>
                                    </p:set>
                                    <p:animEffect transition="in" filter="box(out)">
                                      <p:cBhvr>
                                        <p:cTn id="22" dur="500"/>
                                        <p:tgtEl>
                                          <p:spTgt spid="153603">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par>
                                <p:cTn id="23" presetID="4" presetClass="entr" presetSubtype="32" fill="hold" grpId="0" nodeType="withEffect">
                                  <p:stCondLst>
                                    <p:cond delay="0"/>
                                  </p:stCondLst>
                                  <p:childTnLst>
                                    <p:set>
                                      <p:cBhvr>
                                        <p:cTn id="24" dur="1" fill="hold">
                                          <p:stCondLst>
                                            <p:cond delay="0"/>
                                          </p:stCondLst>
                                        </p:cTn>
                                        <p:tgtEl>
                                          <p:spTgt spid="153603">
                                            <p:txEl>
                                              <p:pRg st="4" end="4"/>
                                            </p:txEl>
                                          </p:spTgt>
                                        </p:tgtEl>
                                        <p:attrNameLst>
                                          <p:attrName>style.visibility</p:attrName>
                                        </p:attrNameLst>
                                      </p:cBhvr>
                                      <p:to>
                                        <p:strVal val="visible"/>
                                      </p:to>
                                    </p:set>
                                    <p:animEffect transition="in" filter="box(out)">
                                      <p:cBhvr>
                                        <p:cTn id="25" dur="500"/>
                                        <p:tgtEl>
                                          <p:spTgt spid="153603">
                                            <p:txEl>
                                              <p:pRg st="4" end="4"/>
                                            </p:txEl>
                                          </p:spTgt>
                                        </p:tgtEl>
                                      </p:cBhvr>
                                    </p:animEffect>
                                  </p:childTnLst>
                                  <p:subTnLst>
                                    <p:audio>
                                      <p:cMediaNode>
                                        <p:cTn display="0" masterRel="sameClick">
                                          <p:stCondLst>
                                            <p:cond evt="begin" delay="0">
                                              <p:tn val="23"/>
                                            </p:cond>
                                          </p:stCondLst>
                                          <p:endCondLst>
                                            <p:cond evt="onStopAudio" delay="0">
                                              <p:tgtEl>
                                                <p:sldTgt/>
                                              </p:tgtEl>
                                            </p:cond>
                                          </p:endCondLst>
                                        </p:cTn>
                                        <p:tgtEl>
                                          <p:sndTgt r:embed="rId2" name="Camera"/>
                                        </p:tgtEl>
                                      </p:cMediaNode>
                                    </p:audio>
                                  </p:subTnLst>
                                </p:cTn>
                              </p:par>
                              <p:par>
                                <p:cTn id="26" presetID="4" presetClass="entr" presetSubtype="32" fill="hold" grpId="0" nodeType="withEffect">
                                  <p:stCondLst>
                                    <p:cond delay="0"/>
                                  </p:stCondLst>
                                  <p:childTnLst>
                                    <p:set>
                                      <p:cBhvr>
                                        <p:cTn id="27" dur="1" fill="hold">
                                          <p:stCondLst>
                                            <p:cond delay="0"/>
                                          </p:stCondLst>
                                        </p:cTn>
                                        <p:tgtEl>
                                          <p:spTgt spid="153603">
                                            <p:txEl>
                                              <p:pRg st="5" end="5"/>
                                            </p:txEl>
                                          </p:spTgt>
                                        </p:tgtEl>
                                        <p:attrNameLst>
                                          <p:attrName>style.visibility</p:attrName>
                                        </p:attrNameLst>
                                      </p:cBhvr>
                                      <p:to>
                                        <p:strVal val="visible"/>
                                      </p:to>
                                    </p:set>
                                    <p:animEffect transition="in" filter="box(out)">
                                      <p:cBhvr>
                                        <p:cTn id="28" dur="500"/>
                                        <p:tgtEl>
                                          <p:spTgt spid="153603">
                                            <p:txEl>
                                              <p:pRg st="5" end="5"/>
                                            </p:txEl>
                                          </p:spTgt>
                                        </p:tgtEl>
                                      </p:cBhvr>
                                    </p:animEffect>
                                  </p:childTnLst>
                                  <p:subTnLst>
                                    <p:audio>
                                      <p:cMediaNode>
                                        <p:cTn display="0" masterRel="sameClick">
                                          <p:stCondLst>
                                            <p:cond evt="begin" delay="0">
                                              <p:tn val="26"/>
                                            </p:cond>
                                          </p:stCondLst>
                                          <p:endCondLst>
                                            <p:cond evt="onStopAudio" delay="0">
                                              <p:tgtEl>
                                                <p:sldTgt/>
                                              </p:tgtEl>
                                            </p:cond>
                                          </p:endCondLst>
                                        </p:cTn>
                                        <p:tgtEl>
                                          <p:sndTgt r:embed="rId2" name="Camera"/>
                                        </p:tgtEl>
                                      </p:cMediaNode>
                                    </p:audio>
                                  </p:subTnLst>
                                </p:cTn>
                              </p:par>
                              <p:par>
                                <p:cTn id="29" presetID="4" presetClass="entr" presetSubtype="32" fill="hold" grpId="0" nodeType="withEffect">
                                  <p:stCondLst>
                                    <p:cond delay="0"/>
                                  </p:stCondLst>
                                  <p:childTnLst>
                                    <p:set>
                                      <p:cBhvr>
                                        <p:cTn id="30" dur="1" fill="hold">
                                          <p:stCondLst>
                                            <p:cond delay="0"/>
                                          </p:stCondLst>
                                        </p:cTn>
                                        <p:tgtEl>
                                          <p:spTgt spid="153603">
                                            <p:txEl>
                                              <p:pRg st="6" end="6"/>
                                            </p:txEl>
                                          </p:spTgt>
                                        </p:tgtEl>
                                        <p:attrNameLst>
                                          <p:attrName>style.visibility</p:attrName>
                                        </p:attrNameLst>
                                      </p:cBhvr>
                                      <p:to>
                                        <p:strVal val="visible"/>
                                      </p:to>
                                    </p:set>
                                    <p:animEffect transition="in" filter="box(out)">
                                      <p:cBhvr>
                                        <p:cTn id="31" dur="500"/>
                                        <p:tgtEl>
                                          <p:spTgt spid="153603">
                                            <p:txEl>
                                              <p:pRg st="6" end="6"/>
                                            </p:txEl>
                                          </p:spTgt>
                                        </p:tgtEl>
                                      </p:cBhvr>
                                    </p:animEffect>
                                  </p:childTnLst>
                                  <p:subTnLst>
                                    <p:audio>
                                      <p:cMediaNode>
                                        <p:cTn display="0" masterRel="sameClick">
                                          <p:stCondLst>
                                            <p:cond evt="begin" delay="0">
                                              <p:tn val="29"/>
                                            </p:cond>
                                          </p:stCondLst>
                                          <p:endCondLst>
                                            <p:cond evt="onStopAudio" delay="0">
                                              <p:tgtEl>
                                                <p:sldTgt/>
                                              </p:tgtEl>
                                            </p:cond>
                                          </p:endCondLst>
                                        </p:cTn>
                                        <p:tgtEl>
                                          <p:sndTgt r:embed="rId2" name="Camera"/>
                                        </p:tgtEl>
                                      </p:cMediaNode>
                                    </p:audio>
                                  </p:subTnLst>
                                </p:cTn>
                              </p:par>
                            </p:childTnLst>
                          </p:cTn>
                        </p:par>
                      </p:childTnLst>
                    </p:cTn>
                  </p:par>
                  <p:par>
                    <p:cTn id="32" fill="hold">
                      <p:stCondLst>
                        <p:cond delay="indefinite"/>
                      </p:stCondLst>
                      <p:childTnLst>
                        <p:par>
                          <p:cTn id="33" fill="hold">
                            <p:stCondLst>
                              <p:cond delay="0"/>
                            </p:stCondLst>
                            <p:childTnLst>
                              <p:par>
                                <p:cTn id="34" presetID="4" presetClass="entr" presetSubtype="32" fill="hold" grpId="0" nodeType="clickEffect">
                                  <p:stCondLst>
                                    <p:cond delay="0"/>
                                  </p:stCondLst>
                                  <p:childTnLst>
                                    <p:set>
                                      <p:cBhvr>
                                        <p:cTn id="35" dur="1" fill="hold">
                                          <p:stCondLst>
                                            <p:cond delay="0"/>
                                          </p:stCondLst>
                                        </p:cTn>
                                        <p:tgtEl>
                                          <p:spTgt spid="153603">
                                            <p:txEl>
                                              <p:pRg st="7" end="7"/>
                                            </p:txEl>
                                          </p:spTgt>
                                        </p:tgtEl>
                                        <p:attrNameLst>
                                          <p:attrName>style.visibility</p:attrName>
                                        </p:attrNameLst>
                                      </p:cBhvr>
                                      <p:to>
                                        <p:strVal val="visible"/>
                                      </p:to>
                                    </p:set>
                                    <p:animEffect transition="in" filter="box(out)">
                                      <p:cBhvr>
                                        <p:cTn id="36" dur="500"/>
                                        <p:tgtEl>
                                          <p:spTgt spid="153603">
                                            <p:txEl>
                                              <p:pRg st="7" end="7"/>
                                            </p:txEl>
                                          </p:spTgt>
                                        </p:tgtEl>
                                      </p:cBhvr>
                                    </p:animEffect>
                                  </p:childTnLst>
                                  <p:subTnLst>
                                    <p:audio>
                                      <p:cMediaNode>
                                        <p:cTn display="0" masterRel="sameClick">
                                          <p:stCondLst>
                                            <p:cond evt="begin" delay="0">
                                              <p:tn val="34"/>
                                            </p:cond>
                                          </p:stCondLst>
                                          <p:endCondLst>
                                            <p:cond evt="onStopAudio" delay="0">
                                              <p:tgtEl>
                                                <p:sldTgt/>
                                              </p:tgtEl>
                                            </p:cond>
                                          </p:endCondLst>
                                        </p:cTn>
                                        <p:tgtEl>
                                          <p:sndTgt r:embed="rId2" name="Camera"/>
                                        </p:tgtEl>
                                      </p:cMediaNode>
                                    </p:audio>
                                  </p:subTnLst>
                                </p:cTn>
                              </p:par>
                            </p:childTnLst>
                          </p:cTn>
                        </p:par>
                      </p:childTnLst>
                    </p:cTn>
                  </p:par>
                  <p:par>
                    <p:cTn id="37" fill="hold">
                      <p:stCondLst>
                        <p:cond delay="indefinite"/>
                      </p:stCondLst>
                      <p:childTnLst>
                        <p:par>
                          <p:cTn id="38" fill="hold">
                            <p:stCondLst>
                              <p:cond delay="0"/>
                            </p:stCondLst>
                            <p:childTnLst>
                              <p:par>
                                <p:cTn id="39" presetID="4" presetClass="entr" presetSubtype="32" fill="hold" grpId="0" nodeType="clickEffect">
                                  <p:stCondLst>
                                    <p:cond delay="0"/>
                                  </p:stCondLst>
                                  <p:childTnLst>
                                    <p:set>
                                      <p:cBhvr>
                                        <p:cTn id="40" dur="1" fill="hold">
                                          <p:stCondLst>
                                            <p:cond delay="0"/>
                                          </p:stCondLst>
                                        </p:cTn>
                                        <p:tgtEl>
                                          <p:spTgt spid="153603">
                                            <p:txEl>
                                              <p:pRg st="8" end="8"/>
                                            </p:txEl>
                                          </p:spTgt>
                                        </p:tgtEl>
                                        <p:attrNameLst>
                                          <p:attrName>style.visibility</p:attrName>
                                        </p:attrNameLst>
                                      </p:cBhvr>
                                      <p:to>
                                        <p:strVal val="visible"/>
                                      </p:to>
                                    </p:set>
                                    <p:animEffect transition="in" filter="box(out)">
                                      <p:cBhvr>
                                        <p:cTn id="41" dur="500"/>
                                        <p:tgtEl>
                                          <p:spTgt spid="153603">
                                            <p:txEl>
                                              <p:pRg st="8" end="8"/>
                                            </p:txEl>
                                          </p:spTgt>
                                        </p:tgtEl>
                                      </p:cBhvr>
                                    </p:animEffect>
                                  </p:childTnLst>
                                  <p:subTnLst>
                                    <p:audio>
                                      <p:cMediaNode>
                                        <p:cTn display="0" masterRel="sameClick">
                                          <p:stCondLst>
                                            <p:cond evt="begin" delay="0">
                                              <p:tn val="39"/>
                                            </p:cond>
                                          </p:stCondLst>
                                          <p:endCondLst>
                                            <p:cond evt="onStopAudio" delay="0">
                                              <p:tgtEl>
                                                <p:sldTgt/>
                                              </p:tgtEl>
                                            </p:cond>
                                          </p:endCondLst>
                                        </p:cTn>
                                        <p:tgtEl>
                                          <p:sndTgt r:embed="rId2" name="Camera"/>
                                        </p:tgtEl>
                                      </p:cMediaNode>
                                    </p:audio>
                                  </p:subTnLst>
                                </p:cTn>
                              </p:par>
                            </p:childTnLst>
                          </p:cTn>
                        </p:par>
                      </p:childTnLst>
                    </p:cTn>
                  </p:par>
                  <p:par>
                    <p:cTn id="42" fill="hold">
                      <p:stCondLst>
                        <p:cond delay="indefinite"/>
                      </p:stCondLst>
                      <p:childTnLst>
                        <p:par>
                          <p:cTn id="43" fill="hold">
                            <p:stCondLst>
                              <p:cond delay="0"/>
                            </p:stCondLst>
                            <p:childTnLst>
                              <p:par>
                                <p:cTn id="44" presetID="4" presetClass="entr" presetSubtype="32" fill="hold" grpId="0" nodeType="clickEffect">
                                  <p:stCondLst>
                                    <p:cond delay="0"/>
                                  </p:stCondLst>
                                  <p:childTnLst>
                                    <p:set>
                                      <p:cBhvr>
                                        <p:cTn id="45" dur="1" fill="hold">
                                          <p:stCondLst>
                                            <p:cond delay="0"/>
                                          </p:stCondLst>
                                        </p:cTn>
                                        <p:tgtEl>
                                          <p:spTgt spid="153603">
                                            <p:txEl>
                                              <p:pRg st="9" end="9"/>
                                            </p:txEl>
                                          </p:spTgt>
                                        </p:tgtEl>
                                        <p:attrNameLst>
                                          <p:attrName>style.visibility</p:attrName>
                                        </p:attrNameLst>
                                      </p:cBhvr>
                                      <p:to>
                                        <p:strVal val="visible"/>
                                      </p:to>
                                    </p:set>
                                    <p:animEffect transition="in" filter="box(out)">
                                      <p:cBhvr>
                                        <p:cTn id="46" dur="500"/>
                                        <p:tgtEl>
                                          <p:spTgt spid="153603">
                                            <p:txEl>
                                              <p:pRg st="9" end="9"/>
                                            </p:txEl>
                                          </p:spTgt>
                                        </p:tgtEl>
                                      </p:cBhvr>
                                    </p:animEffect>
                                  </p:childTnLst>
                                  <p:subTnLst>
                                    <p:audio>
                                      <p:cMediaNode>
                                        <p:cTn display="0" masterRel="sameClick">
                                          <p:stCondLst>
                                            <p:cond evt="begin" delay="0">
                                              <p:tn val="44"/>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build="p" autoUpdateAnimBg="0"/>
    </p:bld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E74D8080-2924-8A4F-A173-A859A2E93116}" type="slidenum">
              <a:rPr lang="en-US" smtClean="0">
                <a:latin typeface="Times New Roman" charset="0"/>
              </a:rPr>
              <a:pPr/>
              <a:t>184</a:t>
            </a:fld>
            <a:endParaRPr lang="en-US">
              <a:latin typeface="Times New Roman" charset="0"/>
            </a:endParaRPr>
          </a:p>
        </p:txBody>
      </p:sp>
      <p:sp>
        <p:nvSpPr>
          <p:cNvPr id="200707" name="Rectangle 2"/>
          <p:cNvSpPr>
            <a:spLocks noGrp="1" noChangeArrowheads="1"/>
          </p:cNvSpPr>
          <p:nvPr>
            <p:ph type="title"/>
          </p:nvPr>
        </p:nvSpPr>
        <p:spPr>
          <a:xfrm>
            <a:off x="685800" y="533400"/>
            <a:ext cx="7772400" cy="1143000"/>
          </a:xfrm>
        </p:spPr>
        <p:txBody>
          <a:bodyPr/>
          <a:lstStyle/>
          <a:p>
            <a:pPr eaLnBrk="1" hangingPunct="1"/>
            <a:r>
              <a:rPr lang="en-US" dirty="0"/>
              <a:t>Spam Reduction</a:t>
            </a:r>
          </a:p>
        </p:txBody>
      </p:sp>
      <p:sp>
        <p:nvSpPr>
          <p:cNvPr id="200708" name="Rectangle 3"/>
          <p:cNvSpPr>
            <a:spLocks noGrp="1" noChangeArrowheads="1"/>
          </p:cNvSpPr>
          <p:nvPr>
            <p:ph type="body" idx="1"/>
          </p:nvPr>
        </p:nvSpPr>
        <p:spPr>
          <a:xfrm>
            <a:off x="685800" y="1828800"/>
            <a:ext cx="7772400" cy="4343400"/>
          </a:xfrm>
        </p:spPr>
        <p:txBody>
          <a:bodyPr/>
          <a:lstStyle/>
          <a:p>
            <a:pPr eaLnBrk="1" hangingPunct="1">
              <a:lnSpc>
                <a:spcPct val="90000"/>
              </a:lnSpc>
              <a:spcAft>
                <a:spcPts val="600"/>
              </a:spcAft>
            </a:pPr>
            <a:r>
              <a:rPr lang="en-US" dirty="0"/>
              <a:t>Spam reduction</a:t>
            </a:r>
          </a:p>
          <a:p>
            <a:pPr eaLnBrk="1" hangingPunct="1">
              <a:lnSpc>
                <a:spcPct val="90000"/>
              </a:lnSpc>
              <a:spcAft>
                <a:spcPts val="600"/>
              </a:spcAft>
            </a:pPr>
            <a:r>
              <a:rPr lang="en-US" dirty="0"/>
              <a:t>Before accept email, want proof that sender spent effort to create email</a:t>
            </a:r>
          </a:p>
          <a:p>
            <a:pPr lvl="1" eaLnBrk="1" hangingPunct="1">
              <a:lnSpc>
                <a:spcPct val="90000"/>
              </a:lnSpc>
              <a:spcAft>
                <a:spcPts val="600"/>
              </a:spcAft>
            </a:pPr>
            <a:r>
              <a:rPr lang="en-US" dirty="0"/>
              <a:t>Here, effort == CPU cycles</a:t>
            </a:r>
          </a:p>
          <a:p>
            <a:pPr eaLnBrk="1" hangingPunct="1">
              <a:lnSpc>
                <a:spcPct val="90000"/>
              </a:lnSpc>
              <a:spcAft>
                <a:spcPts val="600"/>
              </a:spcAft>
            </a:pPr>
            <a:r>
              <a:rPr lang="en-US" dirty="0"/>
              <a:t>Goal is to limit the amount of email that can be sent</a:t>
            </a:r>
          </a:p>
          <a:p>
            <a:pPr lvl="1" eaLnBrk="1" hangingPunct="1">
              <a:lnSpc>
                <a:spcPct val="90000"/>
              </a:lnSpc>
              <a:spcAft>
                <a:spcPts val="600"/>
              </a:spcAft>
            </a:pPr>
            <a:r>
              <a:rPr lang="en-US" dirty="0"/>
              <a:t>This approach will not eliminate spam</a:t>
            </a:r>
          </a:p>
          <a:p>
            <a:pPr lvl="1" eaLnBrk="1" hangingPunct="1">
              <a:lnSpc>
                <a:spcPct val="90000"/>
              </a:lnSpc>
              <a:spcAft>
                <a:spcPts val="600"/>
              </a:spcAft>
            </a:pPr>
            <a:r>
              <a:rPr lang="en-US" dirty="0"/>
              <a:t>Instead, make spam more costly to send</a:t>
            </a: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EE190C96-984F-4D4F-85A3-26B657EF6373}" type="slidenum">
              <a:rPr lang="en-US" smtClean="0">
                <a:latin typeface="Times New Roman" charset="0"/>
              </a:rPr>
              <a:pPr/>
              <a:t>185</a:t>
            </a:fld>
            <a:endParaRPr lang="en-US">
              <a:latin typeface="Times New Roman" charset="0"/>
            </a:endParaRPr>
          </a:p>
        </p:txBody>
      </p:sp>
      <p:sp>
        <p:nvSpPr>
          <p:cNvPr id="201731" name="Rectangle 2"/>
          <p:cNvSpPr>
            <a:spLocks noGrp="1" noChangeArrowheads="1"/>
          </p:cNvSpPr>
          <p:nvPr>
            <p:ph type="title"/>
          </p:nvPr>
        </p:nvSpPr>
        <p:spPr>
          <a:xfrm>
            <a:off x="685800" y="457200"/>
            <a:ext cx="7772400" cy="1143000"/>
          </a:xfrm>
        </p:spPr>
        <p:txBody>
          <a:bodyPr/>
          <a:lstStyle/>
          <a:p>
            <a:pPr eaLnBrk="1" hangingPunct="1"/>
            <a:r>
              <a:rPr lang="en-US" dirty="0"/>
              <a:t>Spam Reduction</a:t>
            </a:r>
          </a:p>
        </p:txBody>
      </p:sp>
      <p:sp>
        <p:nvSpPr>
          <p:cNvPr id="201732" name="Rectangle 3"/>
          <p:cNvSpPr>
            <a:spLocks noGrp="1" noChangeArrowheads="1"/>
          </p:cNvSpPr>
          <p:nvPr>
            <p:ph type="body" idx="1"/>
          </p:nvPr>
        </p:nvSpPr>
        <p:spPr>
          <a:xfrm>
            <a:off x="685800" y="1600200"/>
            <a:ext cx="7696200" cy="4572000"/>
          </a:xfrm>
        </p:spPr>
        <p:txBody>
          <a:bodyPr/>
          <a:lstStyle/>
          <a:p>
            <a:pPr eaLnBrk="1" hangingPunct="1">
              <a:lnSpc>
                <a:spcPct val="90000"/>
              </a:lnSpc>
              <a:spcAft>
                <a:spcPts val="0"/>
              </a:spcAft>
            </a:pPr>
            <a:r>
              <a:rPr lang="en-US" sz="2800" dirty="0"/>
              <a:t>Let </a:t>
            </a:r>
            <a:r>
              <a:rPr lang="en-US" sz="2800" dirty="0">
                <a:latin typeface="Times-Roman" charset="0"/>
              </a:rPr>
              <a:t>M</a:t>
            </a:r>
            <a:r>
              <a:rPr lang="en-US" sz="2800" dirty="0"/>
              <a:t> = email message</a:t>
            </a:r>
          </a:p>
          <a:p>
            <a:pPr eaLnBrk="1" hangingPunct="1">
              <a:lnSpc>
                <a:spcPct val="90000"/>
              </a:lnSpc>
              <a:spcAft>
                <a:spcPts val="0"/>
              </a:spcAft>
              <a:buFont typeface="Wingdings" charset="2"/>
              <a:buNone/>
            </a:pPr>
            <a:r>
              <a:rPr lang="en-US" sz="2800" dirty="0"/>
              <a:t>		 </a:t>
            </a:r>
            <a:r>
              <a:rPr lang="en-US" sz="2800" b="1" dirty="0">
                <a:solidFill>
                  <a:schemeClr val="accent2"/>
                </a:solidFill>
                <a:latin typeface="Times-Roman" charset="0"/>
              </a:rPr>
              <a:t>R</a:t>
            </a:r>
            <a:r>
              <a:rPr lang="en-US" sz="2800" dirty="0"/>
              <a:t> = value to be determined</a:t>
            </a:r>
          </a:p>
          <a:p>
            <a:pPr eaLnBrk="1" hangingPunct="1">
              <a:lnSpc>
                <a:spcPct val="90000"/>
              </a:lnSpc>
              <a:spcAft>
                <a:spcPts val="0"/>
              </a:spcAft>
              <a:buFont typeface="Wingdings" charset="2"/>
              <a:buNone/>
            </a:pPr>
            <a:r>
              <a:rPr lang="en-US" sz="2800" dirty="0"/>
              <a:t>		 </a:t>
            </a:r>
            <a:r>
              <a:rPr lang="en-US" sz="2800" dirty="0">
                <a:latin typeface="Times-Roman" charset="0"/>
              </a:rPr>
              <a:t>T</a:t>
            </a:r>
            <a:r>
              <a:rPr lang="en-US" sz="2800" dirty="0"/>
              <a:t> = current time</a:t>
            </a:r>
          </a:p>
          <a:p>
            <a:pPr eaLnBrk="1" hangingPunct="1">
              <a:lnSpc>
                <a:spcPct val="90000"/>
              </a:lnSpc>
              <a:spcAft>
                <a:spcPts val="600"/>
              </a:spcAft>
            </a:pPr>
            <a:r>
              <a:rPr lang="en-US" sz="2800" dirty="0"/>
              <a:t>Sender must find </a:t>
            </a:r>
            <a:r>
              <a:rPr lang="en-US" sz="2800" b="1" dirty="0">
                <a:solidFill>
                  <a:schemeClr val="accent2"/>
                </a:solidFill>
                <a:latin typeface="Times-Roman" charset="0"/>
              </a:rPr>
              <a:t>R</a:t>
            </a:r>
            <a:r>
              <a:rPr lang="en-US" sz="2800" dirty="0"/>
              <a:t> so that</a:t>
            </a:r>
          </a:p>
          <a:p>
            <a:pPr lvl="1" eaLnBrk="1" hangingPunct="1">
              <a:lnSpc>
                <a:spcPct val="90000"/>
              </a:lnSpc>
              <a:spcAft>
                <a:spcPts val="600"/>
              </a:spcAft>
              <a:buFontTx/>
              <a:buNone/>
            </a:pPr>
            <a:r>
              <a:rPr lang="en-US" sz="2400" dirty="0">
                <a:latin typeface="Times-Roman" charset="0"/>
              </a:rPr>
              <a:t>	</a:t>
            </a:r>
            <a:r>
              <a:rPr lang="en-US" sz="2400" dirty="0" err="1">
                <a:latin typeface="Times-Roman" charset="0"/>
              </a:rPr>
              <a:t>h(M,</a:t>
            </a:r>
            <a:r>
              <a:rPr lang="en-US" sz="2400" b="1" dirty="0" err="1">
                <a:solidFill>
                  <a:schemeClr val="accent2"/>
                </a:solidFill>
                <a:latin typeface="Times-Roman" charset="0"/>
              </a:rPr>
              <a:t>R</a:t>
            </a:r>
            <a:r>
              <a:rPr lang="en-US" sz="2400" dirty="0" err="1">
                <a:latin typeface="Times-Roman" charset="0"/>
              </a:rPr>
              <a:t>,T</a:t>
            </a:r>
            <a:r>
              <a:rPr lang="en-US" sz="2400" dirty="0">
                <a:latin typeface="Times-Roman" charset="0"/>
              </a:rPr>
              <a:t>) = (00…0,X),</a:t>
            </a:r>
            <a:r>
              <a:rPr lang="en-US" sz="2400" dirty="0"/>
              <a:t> where</a:t>
            </a:r>
            <a:endParaRPr lang="en-US" sz="2400" dirty="0">
              <a:latin typeface="Times-Roman" charset="0"/>
            </a:endParaRPr>
          </a:p>
          <a:p>
            <a:pPr lvl="1" eaLnBrk="1" hangingPunct="1">
              <a:lnSpc>
                <a:spcPct val="90000"/>
              </a:lnSpc>
              <a:spcAft>
                <a:spcPts val="600"/>
              </a:spcAft>
              <a:buFontTx/>
              <a:buNone/>
            </a:pPr>
            <a:r>
              <a:rPr lang="en-US" sz="2400" dirty="0">
                <a:latin typeface="Times-Roman" charset="0"/>
              </a:rPr>
              <a:t>	N</a:t>
            </a:r>
            <a:r>
              <a:rPr lang="en-US" sz="2400" dirty="0"/>
              <a:t> initial bits of hash value are </a:t>
            </a:r>
            <a:r>
              <a:rPr lang="en-US" sz="2400" b="1" dirty="0">
                <a:solidFill>
                  <a:srgbClr val="FF0000"/>
                </a:solidFill>
              </a:rPr>
              <a:t>all zero</a:t>
            </a:r>
            <a:endParaRPr lang="en-US" sz="2400" dirty="0">
              <a:latin typeface="Times-Roman" charset="0"/>
            </a:endParaRPr>
          </a:p>
          <a:p>
            <a:pPr eaLnBrk="1" hangingPunct="1">
              <a:lnSpc>
                <a:spcPct val="90000"/>
              </a:lnSpc>
              <a:spcAft>
                <a:spcPts val="600"/>
              </a:spcAft>
            </a:pPr>
            <a:r>
              <a:rPr lang="en-US" sz="2800" dirty="0"/>
              <a:t>Sender then sends </a:t>
            </a:r>
            <a:r>
              <a:rPr lang="en-US" sz="2800" dirty="0">
                <a:latin typeface="Times-Roman" charset="0"/>
              </a:rPr>
              <a:t>(M,</a:t>
            </a:r>
            <a:r>
              <a:rPr lang="en-US" sz="2800" b="1" dirty="0">
                <a:solidFill>
                  <a:schemeClr val="accent2"/>
                </a:solidFill>
                <a:latin typeface="Times-Roman" charset="0"/>
              </a:rPr>
              <a:t>R</a:t>
            </a:r>
            <a:r>
              <a:rPr lang="en-US" sz="2800" dirty="0">
                <a:latin typeface="Times-Roman" charset="0"/>
              </a:rPr>
              <a:t>,T)</a:t>
            </a:r>
          </a:p>
          <a:p>
            <a:pPr eaLnBrk="1" hangingPunct="1">
              <a:lnSpc>
                <a:spcPct val="90000"/>
              </a:lnSpc>
              <a:spcAft>
                <a:spcPts val="600"/>
              </a:spcAft>
            </a:pPr>
            <a:r>
              <a:rPr lang="en-US" sz="2800" dirty="0"/>
              <a:t>Recipient accepts email, provided that…</a:t>
            </a:r>
          </a:p>
          <a:p>
            <a:pPr lvl="1" eaLnBrk="1" hangingPunct="1">
              <a:lnSpc>
                <a:spcPct val="90000"/>
              </a:lnSpc>
              <a:spcAft>
                <a:spcPts val="600"/>
              </a:spcAft>
              <a:buFontTx/>
              <a:buNone/>
            </a:pPr>
            <a:r>
              <a:rPr lang="en-US" sz="2400" dirty="0">
                <a:latin typeface="Times-Roman" charset="0"/>
              </a:rPr>
              <a:t>	</a:t>
            </a:r>
            <a:r>
              <a:rPr lang="en-US" sz="2400" dirty="0" err="1">
                <a:latin typeface="Times-Roman" charset="0"/>
              </a:rPr>
              <a:t>h(M,</a:t>
            </a:r>
            <a:r>
              <a:rPr lang="en-US" sz="2400" b="1" dirty="0" err="1">
                <a:solidFill>
                  <a:schemeClr val="accent2"/>
                </a:solidFill>
                <a:latin typeface="Times-Roman" charset="0"/>
              </a:rPr>
              <a:t>R</a:t>
            </a:r>
            <a:r>
              <a:rPr lang="en-US" sz="2400" dirty="0" err="1">
                <a:latin typeface="Times-Roman" charset="0"/>
              </a:rPr>
              <a:t>,T</a:t>
            </a:r>
            <a:r>
              <a:rPr lang="en-US" sz="2400" dirty="0">
                <a:latin typeface="Times-Roman" charset="0"/>
              </a:rPr>
              <a:t>)</a:t>
            </a:r>
            <a:r>
              <a:rPr lang="en-US" sz="2400" dirty="0"/>
              <a:t> begins with </a:t>
            </a:r>
            <a:r>
              <a:rPr lang="en-US" sz="2400" dirty="0">
                <a:latin typeface="Times-Roman" charset="0"/>
              </a:rPr>
              <a:t>N</a:t>
            </a:r>
            <a:r>
              <a:rPr lang="en-US" sz="2400" dirty="0"/>
              <a:t> zeros</a:t>
            </a:r>
            <a:endParaRPr lang="en-US" sz="2400" dirty="0">
              <a:latin typeface="Times-Roman" charset="0"/>
            </a:endParaRP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275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88FF4534-35E1-AF4E-A316-053BD7B4A64F}" type="slidenum">
              <a:rPr lang="en-US" smtClean="0">
                <a:latin typeface="Times New Roman" charset="0"/>
              </a:rPr>
              <a:pPr/>
              <a:t>186</a:t>
            </a:fld>
            <a:endParaRPr lang="en-US">
              <a:latin typeface="Times New Roman" charset="0"/>
            </a:endParaRPr>
          </a:p>
        </p:txBody>
      </p:sp>
      <p:sp>
        <p:nvSpPr>
          <p:cNvPr id="202755" name="Rectangle 2"/>
          <p:cNvSpPr>
            <a:spLocks noGrp="1" noChangeArrowheads="1"/>
          </p:cNvSpPr>
          <p:nvPr>
            <p:ph type="title"/>
          </p:nvPr>
        </p:nvSpPr>
        <p:spPr>
          <a:xfrm>
            <a:off x="685800" y="304800"/>
            <a:ext cx="7772400" cy="990600"/>
          </a:xfrm>
        </p:spPr>
        <p:txBody>
          <a:bodyPr/>
          <a:lstStyle/>
          <a:p>
            <a:pPr eaLnBrk="1" hangingPunct="1"/>
            <a:r>
              <a:rPr lang="en-US"/>
              <a:t>Spam Reduction</a:t>
            </a:r>
          </a:p>
        </p:txBody>
      </p:sp>
      <p:sp>
        <p:nvSpPr>
          <p:cNvPr id="296963" name="Rectangle 3"/>
          <p:cNvSpPr>
            <a:spLocks noGrp="1" noChangeArrowheads="1"/>
          </p:cNvSpPr>
          <p:nvPr>
            <p:ph type="body" idx="1"/>
          </p:nvPr>
        </p:nvSpPr>
        <p:spPr>
          <a:xfrm>
            <a:off x="685800" y="1447800"/>
            <a:ext cx="7772400" cy="4724400"/>
          </a:xfrm>
        </p:spPr>
        <p:txBody>
          <a:bodyPr/>
          <a:lstStyle/>
          <a:p>
            <a:pPr eaLnBrk="1" hangingPunct="1">
              <a:lnSpc>
                <a:spcPct val="80000"/>
              </a:lnSpc>
              <a:spcAft>
                <a:spcPts val="600"/>
              </a:spcAft>
            </a:pPr>
            <a:r>
              <a:rPr lang="en-US" sz="2800" dirty="0"/>
              <a:t>Sender: </a:t>
            </a:r>
            <a:r>
              <a:rPr lang="en-US" sz="2800" dirty="0" err="1">
                <a:latin typeface="Times-Roman" charset="0"/>
              </a:rPr>
              <a:t>h(M,R,T</a:t>
            </a:r>
            <a:r>
              <a:rPr lang="en-US" sz="2800" dirty="0">
                <a:latin typeface="Times-Roman" charset="0"/>
              </a:rPr>
              <a:t>)</a:t>
            </a:r>
            <a:r>
              <a:rPr lang="en-US" sz="2800" dirty="0"/>
              <a:t> begins with </a:t>
            </a:r>
            <a:r>
              <a:rPr lang="en-US" sz="2800" dirty="0">
                <a:latin typeface="Times-Roman" charset="0"/>
              </a:rPr>
              <a:t>N</a:t>
            </a:r>
            <a:r>
              <a:rPr lang="en-US" sz="2800" dirty="0"/>
              <a:t> zeros</a:t>
            </a:r>
            <a:endParaRPr lang="en-US" sz="2800" dirty="0">
              <a:latin typeface="Times-Roman" charset="0"/>
            </a:endParaRPr>
          </a:p>
          <a:p>
            <a:pPr eaLnBrk="1" hangingPunct="1">
              <a:lnSpc>
                <a:spcPct val="80000"/>
              </a:lnSpc>
              <a:spcAft>
                <a:spcPts val="600"/>
              </a:spcAft>
            </a:pPr>
            <a:r>
              <a:rPr lang="en-US" sz="2800" dirty="0"/>
              <a:t>Recipient: verify that </a:t>
            </a:r>
            <a:r>
              <a:rPr lang="en-US" sz="2800" dirty="0" err="1">
                <a:latin typeface="Times-Roman" charset="0"/>
              </a:rPr>
              <a:t>h(M,R,T</a:t>
            </a:r>
            <a:r>
              <a:rPr lang="en-US" sz="2800" dirty="0">
                <a:latin typeface="Times-Roman" charset="0"/>
              </a:rPr>
              <a:t>)</a:t>
            </a:r>
            <a:r>
              <a:rPr lang="en-US" sz="2800" dirty="0"/>
              <a:t> begins with </a:t>
            </a:r>
            <a:r>
              <a:rPr lang="en-US" sz="2800" dirty="0">
                <a:latin typeface="Times-Roman" charset="0"/>
              </a:rPr>
              <a:t>N</a:t>
            </a:r>
            <a:r>
              <a:rPr lang="en-US" sz="2800" dirty="0"/>
              <a:t> zeros</a:t>
            </a:r>
          </a:p>
          <a:p>
            <a:pPr eaLnBrk="1" hangingPunct="1">
              <a:lnSpc>
                <a:spcPct val="80000"/>
              </a:lnSpc>
              <a:spcAft>
                <a:spcPts val="600"/>
              </a:spcAft>
            </a:pPr>
            <a:r>
              <a:rPr lang="en-US" sz="2800" b="1" dirty="0">
                <a:solidFill>
                  <a:schemeClr val="hlink"/>
                </a:solidFill>
              </a:rPr>
              <a:t>Work for sender:</a:t>
            </a:r>
            <a:r>
              <a:rPr lang="en-US" sz="2800" dirty="0"/>
              <a:t> about </a:t>
            </a:r>
            <a:r>
              <a:rPr lang="en-US" sz="2800" b="1" dirty="0">
                <a:solidFill>
                  <a:srgbClr val="FF0000"/>
                </a:solidFill>
                <a:latin typeface="Times-Roman" charset="0"/>
              </a:rPr>
              <a:t>2</a:t>
            </a:r>
            <a:r>
              <a:rPr lang="en-US" sz="2800" b="1" baseline="30000" dirty="0">
                <a:solidFill>
                  <a:srgbClr val="FF0000"/>
                </a:solidFill>
                <a:latin typeface="Times-Roman" charset="0"/>
              </a:rPr>
              <a:t>N</a:t>
            </a:r>
            <a:r>
              <a:rPr lang="en-US" sz="2800" b="1" dirty="0">
                <a:solidFill>
                  <a:srgbClr val="FF0000"/>
                </a:solidFill>
                <a:latin typeface="Times-Roman" charset="0"/>
              </a:rPr>
              <a:t> </a:t>
            </a:r>
            <a:r>
              <a:rPr lang="en-US" sz="2800" b="1" dirty="0">
                <a:solidFill>
                  <a:srgbClr val="FF0000"/>
                </a:solidFill>
              </a:rPr>
              <a:t>hashes</a:t>
            </a:r>
            <a:endParaRPr lang="en-US" sz="2800" dirty="0"/>
          </a:p>
          <a:p>
            <a:pPr eaLnBrk="1" hangingPunct="1">
              <a:lnSpc>
                <a:spcPct val="80000"/>
              </a:lnSpc>
              <a:spcAft>
                <a:spcPts val="600"/>
              </a:spcAft>
            </a:pPr>
            <a:r>
              <a:rPr lang="en-US" sz="2800" b="1" dirty="0">
                <a:solidFill>
                  <a:schemeClr val="hlink"/>
                </a:solidFill>
              </a:rPr>
              <a:t>Work for recipient:</a:t>
            </a:r>
            <a:r>
              <a:rPr lang="en-US" sz="2800" dirty="0"/>
              <a:t> always </a:t>
            </a:r>
            <a:r>
              <a:rPr lang="en-US" sz="2800" b="1" dirty="0">
                <a:solidFill>
                  <a:srgbClr val="FF0000"/>
                </a:solidFill>
                <a:latin typeface="Times-Roman" charset="0"/>
              </a:rPr>
              <a:t>1</a:t>
            </a:r>
            <a:r>
              <a:rPr lang="en-US" sz="2800" b="1" dirty="0">
                <a:solidFill>
                  <a:srgbClr val="FF0000"/>
                </a:solidFill>
              </a:rPr>
              <a:t> hash</a:t>
            </a:r>
            <a:endParaRPr lang="en-US" sz="2800" dirty="0"/>
          </a:p>
          <a:p>
            <a:pPr eaLnBrk="1" hangingPunct="1">
              <a:lnSpc>
                <a:spcPct val="80000"/>
              </a:lnSpc>
              <a:spcAft>
                <a:spcPts val="600"/>
              </a:spcAft>
            </a:pPr>
            <a:r>
              <a:rPr lang="en-US" sz="2800" dirty="0"/>
              <a:t>Sender’s work increases exponentially in </a:t>
            </a:r>
            <a:r>
              <a:rPr lang="en-US" sz="2800" dirty="0">
                <a:latin typeface="Times-Roman" charset="0"/>
              </a:rPr>
              <a:t>N</a:t>
            </a:r>
            <a:endParaRPr lang="en-US" sz="2800" dirty="0"/>
          </a:p>
          <a:p>
            <a:pPr eaLnBrk="1" hangingPunct="1">
              <a:lnSpc>
                <a:spcPct val="80000"/>
              </a:lnSpc>
              <a:spcAft>
                <a:spcPts val="600"/>
              </a:spcAft>
            </a:pPr>
            <a:r>
              <a:rPr lang="en-US" sz="2800" dirty="0"/>
              <a:t>Small work for recipient regardless of </a:t>
            </a:r>
            <a:r>
              <a:rPr lang="en-US" sz="2800" dirty="0">
                <a:latin typeface="Times-Roman" charset="0"/>
              </a:rPr>
              <a:t>N</a:t>
            </a:r>
            <a:endParaRPr lang="en-US" sz="2800" dirty="0"/>
          </a:p>
          <a:p>
            <a:pPr eaLnBrk="1" hangingPunct="1">
              <a:lnSpc>
                <a:spcPct val="80000"/>
              </a:lnSpc>
              <a:spcAft>
                <a:spcPts val="600"/>
              </a:spcAft>
            </a:pPr>
            <a:r>
              <a:rPr lang="en-US" sz="2800" dirty="0"/>
              <a:t>Choose </a:t>
            </a:r>
            <a:r>
              <a:rPr lang="en-US" sz="2800" dirty="0">
                <a:latin typeface="Times-Roman" charset="0"/>
              </a:rPr>
              <a:t>N</a:t>
            </a:r>
            <a:r>
              <a:rPr lang="en-US" sz="2800" dirty="0"/>
              <a:t> so that…</a:t>
            </a:r>
          </a:p>
          <a:p>
            <a:pPr lvl="1" eaLnBrk="1" hangingPunct="1">
              <a:lnSpc>
                <a:spcPct val="80000"/>
              </a:lnSpc>
              <a:spcAft>
                <a:spcPts val="600"/>
              </a:spcAft>
            </a:pPr>
            <a:r>
              <a:rPr lang="en-US" sz="2400" dirty="0"/>
              <a:t>Work acceptable for normal email users</a:t>
            </a:r>
          </a:p>
          <a:p>
            <a:pPr lvl="1" eaLnBrk="1" hangingPunct="1">
              <a:lnSpc>
                <a:spcPct val="80000"/>
              </a:lnSpc>
              <a:spcAft>
                <a:spcPts val="600"/>
              </a:spcAft>
            </a:pPr>
            <a:r>
              <a:rPr lang="en-US" sz="2400" dirty="0"/>
              <a:t>Work is too high for spammers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6963">
                                            <p:txEl>
                                              <p:pRg st="0" end="0"/>
                                            </p:txEl>
                                          </p:spTgt>
                                        </p:tgtEl>
                                        <p:attrNameLst>
                                          <p:attrName>style.visibility</p:attrName>
                                        </p:attrNameLst>
                                      </p:cBhvr>
                                      <p:to>
                                        <p:strVal val="visible"/>
                                      </p:to>
                                    </p:set>
                                    <p:animEffect transition="in" filter="wipe(left)">
                                      <p:cBhvr>
                                        <p:cTn id="7" dur="500"/>
                                        <p:tgtEl>
                                          <p:spTgt spid="2969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6963">
                                            <p:txEl>
                                              <p:pRg st="1" end="1"/>
                                            </p:txEl>
                                          </p:spTgt>
                                        </p:tgtEl>
                                        <p:attrNameLst>
                                          <p:attrName>style.visibility</p:attrName>
                                        </p:attrNameLst>
                                      </p:cBhvr>
                                      <p:to>
                                        <p:strVal val="visible"/>
                                      </p:to>
                                    </p:set>
                                    <p:animEffect transition="in" filter="wipe(left)">
                                      <p:cBhvr>
                                        <p:cTn id="12" dur="500"/>
                                        <p:tgtEl>
                                          <p:spTgt spid="2969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6963">
                                            <p:txEl>
                                              <p:pRg st="2" end="2"/>
                                            </p:txEl>
                                          </p:spTgt>
                                        </p:tgtEl>
                                        <p:attrNameLst>
                                          <p:attrName>style.visibility</p:attrName>
                                        </p:attrNameLst>
                                      </p:cBhvr>
                                      <p:to>
                                        <p:strVal val="visible"/>
                                      </p:to>
                                    </p:set>
                                    <p:animEffect transition="in" filter="wipe(left)">
                                      <p:cBhvr>
                                        <p:cTn id="17" dur="500"/>
                                        <p:tgtEl>
                                          <p:spTgt spid="2969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96963">
                                            <p:txEl>
                                              <p:pRg st="3" end="3"/>
                                            </p:txEl>
                                          </p:spTgt>
                                        </p:tgtEl>
                                        <p:attrNameLst>
                                          <p:attrName>style.visibility</p:attrName>
                                        </p:attrNameLst>
                                      </p:cBhvr>
                                      <p:to>
                                        <p:strVal val="visible"/>
                                      </p:to>
                                    </p:set>
                                    <p:animEffect transition="in" filter="wipe(left)">
                                      <p:cBhvr>
                                        <p:cTn id="22" dur="500"/>
                                        <p:tgtEl>
                                          <p:spTgt spid="29696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96963">
                                            <p:txEl>
                                              <p:pRg st="4" end="4"/>
                                            </p:txEl>
                                          </p:spTgt>
                                        </p:tgtEl>
                                        <p:attrNameLst>
                                          <p:attrName>style.visibility</p:attrName>
                                        </p:attrNameLst>
                                      </p:cBhvr>
                                      <p:to>
                                        <p:strVal val="visible"/>
                                      </p:to>
                                    </p:set>
                                    <p:animEffect transition="in" filter="wipe(left)">
                                      <p:cBhvr>
                                        <p:cTn id="27" dur="500"/>
                                        <p:tgtEl>
                                          <p:spTgt spid="29696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96963">
                                            <p:txEl>
                                              <p:pRg st="5" end="5"/>
                                            </p:txEl>
                                          </p:spTgt>
                                        </p:tgtEl>
                                        <p:attrNameLst>
                                          <p:attrName>style.visibility</p:attrName>
                                        </p:attrNameLst>
                                      </p:cBhvr>
                                      <p:to>
                                        <p:strVal val="visible"/>
                                      </p:to>
                                    </p:set>
                                    <p:animEffect transition="in" filter="wipe(left)">
                                      <p:cBhvr>
                                        <p:cTn id="32" dur="500"/>
                                        <p:tgtEl>
                                          <p:spTgt spid="29696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96963">
                                            <p:txEl>
                                              <p:pRg st="6" end="6"/>
                                            </p:txEl>
                                          </p:spTgt>
                                        </p:tgtEl>
                                        <p:attrNameLst>
                                          <p:attrName>style.visibility</p:attrName>
                                        </p:attrNameLst>
                                      </p:cBhvr>
                                      <p:to>
                                        <p:strVal val="visible"/>
                                      </p:to>
                                    </p:set>
                                    <p:animEffect transition="in" filter="wipe(left)">
                                      <p:cBhvr>
                                        <p:cTn id="37" dur="500"/>
                                        <p:tgtEl>
                                          <p:spTgt spid="296963">
                                            <p:txEl>
                                              <p:pRg st="6" end="6"/>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96963">
                                            <p:txEl>
                                              <p:pRg st="7" end="7"/>
                                            </p:txEl>
                                          </p:spTgt>
                                        </p:tgtEl>
                                        <p:attrNameLst>
                                          <p:attrName>style.visibility</p:attrName>
                                        </p:attrNameLst>
                                      </p:cBhvr>
                                      <p:to>
                                        <p:strVal val="visible"/>
                                      </p:to>
                                    </p:set>
                                    <p:animEffect transition="in" filter="wipe(left)">
                                      <p:cBhvr>
                                        <p:cTn id="40" dur="500"/>
                                        <p:tgtEl>
                                          <p:spTgt spid="296963">
                                            <p:txEl>
                                              <p:pRg st="7" end="7"/>
                                            </p:txEl>
                                          </p:spTgt>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96963">
                                            <p:txEl>
                                              <p:pRg st="8" end="8"/>
                                            </p:txEl>
                                          </p:spTgt>
                                        </p:tgtEl>
                                        <p:attrNameLst>
                                          <p:attrName>style.visibility</p:attrName>
                                        </p:attrNameLst>
                                      </p:cBhvr>
                                      <p:to>
                                        <p:strVal val="visible"/>
                                      </p:to>
                                    </p:set>
                                    <p:animEffect transition="in" filter="wipe(left)">
                                      <p:cBhvr>
                                        <p:cTn id="43" dur="500"/>
                                        <p:tgtEl>
                                          <p:spTgt spid="2969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3" grpId="0" build="p" autoUpdateAnimBg="0"/>
    </p:bld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69DBBD5A-ED41-BE4D-A7EC-40A34347E31D}" type="slidenum">
              <a:rPr lang="en-US" smtClean="0">
                <a:latin typeface="Times New Roman" charset="0"/>
              </a:rPr>
              <a:pPr/>
              <a:t>187</a:t>
            </a:fld>
            <a:endParaRPr lang="en-US">
              <a:latin typeface="Times New Roman" charset="0"/>
            </a:endParaRPr>
          </a:p>
        </p:txBody>
      </p:sp>
      <p:sp>
        <p:nvSpPr>
          <p:cNvPr id="203779" name="Rectangle 2"/>
          <p:cNvSpPr>
            <a:spLocks noGrp="1" noChangeArrowheads="1"/>
          </p:cNvSpPr>
          <p:nvPr>
            <p:ph type="title"/>
          </p:nvPr>
        </p:nvSpPr>
        <p:spPr>
          <a:xfrm>
            <a:off x="685800" y="1752600"/>
            <a:ext cx="7772400" cy="1143000"/>
          </a:xfrm>
        </p:spPr>
        <p:txBody>
          <a:bodyPr/>
          <a:lstStyle/>
          <a:p>
            <a:pPr eaLnBrk="1" hangingPunct="1"/>
            <a:r>
              <a:rPr lang="en-US"/>
              <a:t>Secret Sharing</a:t>
            </a: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54A15F0B-08BA-234B-BB10-7B1CF239831F}" type="slidenum">
              <a:rPr lang="en-US" smtClean="0">
                <a:latin typeface="Times New Roman" charset="0"/>
              </a:rPr>
              <a:pPr/>
              <a:t>188</a:t>
            </a:fld>
            <a:endParaRPr lang="en-US">
              <a:latin typeface="Times New Roman" charset="0"/>
            </a:endParaRPr>
          </a:p>
        </p:txBody>
      </p:sp>
      <p:sp>
        <p:nvSpPr>
          <p:cNvPr id="204803" name="Rectangle 2"/>
          <p:cNvSpPr>
            <a:spLocks noGrp="1" noChangeArrowheads="1"/>
          </p:cNvSpPr>
          <p:nvPr>
            <p:ph type="title"/>
          </p:nvPr>
        </p:nvSpPr>
        <p:spPr>
          <a:xfrm>
            <a:off x="685800" y="457200"/>
            <a:ext cx="7772400" cy="1143000"/>
          </a:xfrm>
        </p:spPr>
        <p:txBody>
          <a:bodyPr/>
          <a:lstStyle/>
          <a:p>
            <a:pPr eaLnBrk="1" hangingPunct="1"/>
            <a:r>
              <a:rPr lang="en-US" dirty="0"/>
              <a:t>Shamir’s Secret Sharing</a:t>
            </a:r>
          </a:p>
        </p:txBody>
      </p:sp>
      <p:sp>
        <p:nvSpPr>
          <p:cNvPr id="204804" name="Line 3"/>
          <p:cNvSpPr>
            <a:spLocks noChangeShapeType="1"/>
          </p:cNvSpPr>
          <p:nvPr/>
        </p:nvSpPr>
        <p:spPr bwMode="auto">
          <a:xfrm>
            <a:off x="304800" y="5029200"/>
            <a:ext cx="28956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204805" name="Line 4"/>
          <p:cNvSpPr>
            <a:spLocks noChangeShapeType="1"/>
          </p:cNvSpPr>
          <p:nvPr/>
        </p:nvSpPr>
        <p:spPr bwMode="auto">
          <a:xfrm flipV="1">
            <a:off x="304800" y="2209800"/>
            <a:ext cx="0" cy="281940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204806" name="Line 5"/>
          <p:cNvSpPr>
            <a:spLocks noChangeShapeType="1"/>
          </p:cNvSpPr>
          <p:nvPr/>
        </p:nvSpPr>
        <p:spPr bwMode="auto">
          <a:xfrm flipV="1">
            <a:off x="304800" y="2895600"/>
            <a:ext cx="2438400" cy="10668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04807" name="Oval 6"/>
          <p:cNvSpPr>
            <a:spLocks noChangeArrowheads="1"/>
          </p:cNvSpPr>
          <p:nvPr/>
        </p:nvSpPr>
        <p:spPr bwMode="auto">
          <a:xfrm>
            <a:off x="2362200" y="2971800"/>
            <a:ext cx="152400" cy="152400"/>
          </a:xfrm>
          <a:prstGeom prst="ellipse">
            <a:avLst/>
          </a:prstGeom>
          <a:solidFill>
            <a:srgbClr val="06FF0E"/>
          </a:solidFill>
          <a:ln w="9525">
            <a:solidFill>
              <a:schemeClr val="tx1"/>
            </a:solidFill>
            <a:round/>
            <a:headEnd/>
            <a:tailEnd/>
          </a:ln>
        </p:spPr>
        <p:txBody>
          <a:bodyPr wrap="none" anchor="ctr">
            <a:prstTxWarp prst="textNoShape">
              <a:avLst/>
            </a:prstTxWarp>
          </a:bodyPr>
          <a:lstStyle/>
          <a:p>
            <a:endParaRPr lang="en-US"/>
          </a:p>
        </p:txBody>
      </p:sp>
      <p:sp>
        <p:nvSpPr>
          <p:cNvPr id="204808" name="Oval 7"/>
          <p:cNvSpPr>
            <a:spLocks noChangeArrowheads="1"/>
          </p:cNvSpPr>
          <p:nvPr/>
        </p:nvSpPr>
        <p:spPr bwMode="auto">
          <a:xfrm>
            <a:off x="1143000" y="3505200"/>
            <a:ext cx="152400" cy="152400"/>
          </a:xfrm>
          <a:prstGeom prst="ellipse">
            <a:avLst/>
          </a:prstGeom>
          <a:solidFill>
            <a:srgbClr val="06FF0E"/>
          </a:solidFill>
          <a:ln w="9525">
            <a:solidFill>
              <a:schemeClr val="tx1"/>
            </a:solidFill>
            <a:round/>
            <a:headEnd/>
            <a:tailEnd/>
          </a:ln>
        </p:spPr>
        <p:txBody>
          <a:bodyPr wrap="none" anchor="ctr">
            <a:prstTxWarp prst="textNoShape">
              <a:avLst/>
            </a:prstTxWarp>
          </a:bodyPr>
          <a:lstStyle/>
          <a:p>
            <a:endParaRPr lang="en-US"/>
          </a:p>
        </p:txBody>
      </p:sp>
      <p:sp>
        <p:nvSpPr>
          <p:cNvPr id="204809" name="Rectangle 8"/>
          <p:cNvSpPr>
            <a:spLocks noChangeArrowheads="1"/>
          </p:cNvSpPr>
          <p:nvPr/>
        </p:nvSpPr>
        <p:spPr bwMode="auto">
          <a:xfrm>
            <a:off x="2362200" y="3048000"/>
            <a:ext cx="946150"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(X</a:t>
            </a:r>
            <a:r>
              <a:rPr lang="en-US" sz="2000" baseline="-25000">
                <a:latin typeface="Times-Roman" charset="0"/>
              </a:rPr>
              <a:t>0</a:t>
            </a:r>
            <a:r>
              <a:rPr lang="en-US" sz="2000">
                <a:latin typeface="Times-Roman" charset="0"/>
              </a:rPr>
              <a:t>,Y</a:t>
            </a:r>
            <a:r>
              <a:rPr lang="en-US" sz="2000" baseline="-25000">
                <a:latin typeface="Times-Roman" charset="0"/>
              </a:rPr>
              <a:t>0</a:t>
            </a:r>
            <a:r>
              <a:rPr lang="en-US" sz="2000">
                <a:latin typeface="Times-Roman" charset="0"/>
              </a:rPr>
              <a:t>)</a:t>
            </a:r>
          </a:p>
        </p:txBody>
      </p:sp>
      <p:sp>
        <p:nvSpPr>
          <p:cNvPr id="204810" name="Rectangle 9"/>
          <p:cNvSpPr>
            <a:spLocks noChangeArrowheads="1"/>
          </p:cNvSpPr>
          <p:nvPr/>
        </p:nvSpPr>
        <p:spPr bwMode="auto">
          <a:xfrm>
            <a:off x="1301750" y="3760788"/>
            <a:ext cx="184150" cy="517525"/>
          </a:xfrm>
          <a:prstGeom prst="rect">
            <a:avLst/>
          </a:prstGeom>
          <a:noFill/>
          <a:ln w="9525">
            <a:noFill/>
            <a:miter lim="800000"/>
            <a:headEnd/>
            <a:tailEnd/>
          </a:ln>
        </p:spPr>
        <p:txBody>
          <a:bodyPr wrap="none">
            <a:prstTxWarp prst="textNoShape">
              <a:avLst/>
            </a:prstTxWarp>
            <a:spAutoFit/>
          </a:bodyPr>
          <a:lstStyle/>
          <a:p>
            <a:endParaRPr lang="en-US"/>
          </a:p>
        </p:txBody>
      </p:sp>
      <p:sp>
        <p:nvSpPr>
          <p:cNvPr id="204811" name="Rectangle 10"/>
          <p:cNvSpPr>
            <a:spLocks noChangeArrowheads="1"/>
          </p:cNvSpPr>
          <p:nvPr/>
        </p:nvSpPr>
        <p:spPr bwMode="auto">
          <a:xfrm>
            <a:off x="457200" y="3048000"/>
            <a:ext cx="946150"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(X</a:t>
            </a:r>
            <a:r>
              <a:rPr lang="en-US" sz="2000" baseline="-25000">
                <a:latin typeface="Times-Roman" charset="0"/>
              </a:rPr>
              <a:t>1</a:t>
            </a:r>
            <a:r>
              <a:rPr lang="en-US" sz="2000">
                <a:latin typeface="Times-Roman" charset="0"/>
              </a:rPr>
              <a:t>,Y</a:t>
            </a:r>
            <a:r>
              <a:rPr lang="en-US" sz="2000" baseline="-25000">
                <a:latin typeface="Times-Roman" charset="0"/>
              </a:rPr>
              <a:t>1</a:t>
            </a:r>
            <a:r>
              <a:rPr lang="en-US" sz="2000">
                <a:latin typeface="Times-Roman" charset="0"/>
              </a:rPr>
              <a:t>)</a:t>
            </a:r>
          </a:p>
        </p:txBody>
      </p:sp>
      <p:sp>
        <p:nvSpPr>
          <p:cNvPr id="204812" name="Oval 11"/>
          <p:cNvSpPr>
            <a:spLocks noChangeArrowheads="1"/>
          </p:cNvSpPr>
          <p:nvPr/>
        </p:nvSpPr>
        <p:spPr bwMode="auto">
          <a:xfrm>
            <a:off x="228600" y="3886200"/>
            <a:ext cx="152400" cy="152400"/>
          </a:xfrm>
          <a:prstGeom prst="ellipse">
            <a:avLst/>
          </a:prstGeom>
          <a:solidFill>
            <a:srgbClr val="06FF0E"/>
          </a:solidFill>
          <a:ln w="9525">
            <a:solidFill>
              <a:schemeClr val="tx1"/>
            </a:solidFill>
            <a:round/>
            <a:headEnd/>
            <a:tailEnd/>
          </a:ln>
        </p:spPr>
        <p:txBody>
          <a:bodyPr wrap="none" anchor="ctr">
            <a:prstTxWarp prst="textNoShape">
              <a:avLst/>
            </a:prstTxWarp>
          </a:bodyPr>
          <a:lstStyle/>
          <a:p>
            <a:endParaRPr lang="en-US"/>
          </a:p>
        </p:txBody>
      </p:sp>
      <p:sp>
        <p:nvSpPr>
          <p:cNvPr id="204813" name="Rectangle 12"/>
          <p:cNvSpPr>
            <a:spLocks noChangeArrowheads="1"/>
          </p:cNvSpPr>
          <p:nvPr/>
        </p:nvSpPr>
        <p:spPr bwMode="auto">
          <a:xfrm>
            <a:off x="298450" y="3962400"/>
            <a:ext cx="735013"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(0,S)</a:t>
            </a:r>
          </a:p>
        </p:txBody>
      </p:sp>
      <p:sp>
        <p:nvSpPr>
          <p:cNvPr id="204814" name="Rectangle 13"/>
          <p:cNvSpPr>
            <a:spLocks noChangeArrowheads="1"/>
          </p:cNvSpPr>
          <p:nvPr/>
        </p:nvSpPr>
        <p:spPr bwMode="auto">
          <a:xfrm>
            <a:off x="3733800" y="1867049"/>
            <a:ext cx="5257800" cy="3924151"/>
          </a:xfrm>
          <a:prstGeom prst="rect">
            <a:avLst/>
          </a:prstGeom>
          <a:noFill/>
          <a:ln w="9525">
            <a:noFill/>
            <a:miter lim="800000"/>
            <a:headEnd/>
            <a:tailEnd/>
          </a:ln>
        </p:spPr>
        <p:txBody>
          <a:bodyPr wrap="square">
            <a:prstTxWarp prst="textNoShape">
              <a:avLst/>
            </a:prstTxWarp>
            <a:spAutoFit/>
          </a:bodyPr>
          <a:lstStyle/>
          <a:p>
            <a:pPr>
              <a:spcAft>
                <a:spcPts val="600"/>
              </a:spcAft>
              <a:buClr>
                <a:schemeClr val="accent2"/>
              </a:buClr>
              <a:buSzPct val="75000"/>
              <a:buFont typeface="Wingdings" charset="2"/>
              <a:buChar char="q"/>
            </a:pPr>
            <a:r>
              <a:rPr lang="en-US" dirty="0"/>
              <a:t> </a:t>
            </a:r>
            <a:r>
              <a:rPr lang="en-US" sz="2800" dirty="0"/>
              <a:t>Two points determine a line</a:t>
            </a:r>
          </a:p>
          <a:p>
            <a:pPr>
              <a:spcAft>
                <a:spcPts val="600"/>
              </a:spcAft>
              <a:buClr>
                <a:schemeClr val="accent2"/>
              </a:buClr>
              <a:buSzPct val="75000"/>
              <a:buFont typeface="Wingdings" charset="2"/>
              <a:buChar char="q"/>
            </a:pPr>
            <a:r>
              <a:rPr lang="en-US" sz="2800" dirty="0"/>
              <a:t> Give </a:t>
            </a:r>
            <a:r>
              <a:rPr lang="en-US" sz="2800" dirty="0">
                <a:latin typeface="Times-Roman" charset="0"/>
              </a:rPr>
              <a:t>(X</a:t>
            </a:r>
            <a:r>
              <a:rPr lang="en-US" sz="2800" baseline="-25000" dirty="0">
                <a:latin typeface="Times-Roman" charset="0"/>
              </a:rPr>
              <a:t>0</a:t>
            </a:r>
            <a:r>
              <a:rPr lang="en-US" sz="2800" dirty="0">
                <a:latin typeface="Times-Roman" charset="0"/>
              </a:rPr>
              <a:t>,Y</a:t>
            </a:r>
            <a:r>
              <a:rPr lang="en-US" sz="2800" baseline="-25000" dirty="0">
                <a:latin typeface="Times-Roman" charset="0"/>
              </a:rPr>
              <a:t>0</a:t>
            </a:r>
            <a:r>
              <a:rPr lang="en-US" sz="2800" dirty="0">
                <a:latin typeface="Times-Roman" charset="0"/>
              </a:rPr>
              <a:t>) </a:t>
            </a:r>
            <a:r>
              <a:rPr lang="en-US" sz="2800" dirty="0"/>
              <a:t>to Alice</a:t>
            </a:r>
          </a:p>
          <a:p>
            <a:pPr>
              <a:spcAft>
                <a:spcPts val="600"/>
              </a:spcAft>
              <a:buClr>
                <a:schemeClr val="accent2"/>
              </a:buClr>
              <a:buSzPct val="75000"/>
              <a:buFont typeface="Wingdings" charset="2"/>
              <a:buChar char="q"/>
            </a:pPr>
            <a:r>
              <a:rPr lang="en-US" sz="2800" dirty="0"/>
              <a:t> Give </a:t>
            </a:r>
            <a:r>
              <a:rPr lang="en-US" sz="2800" dirty="0">
                <a:latin typeface="Times-Roman" charset="0"/>
              </a:rPr>
              <a:t>(X</a:t>
            </a:r>
            <a:r>
              <a:rPr lang="en-US" sz="2800" baseline="-25000" dirty="0">
                <a:latin typeface="Times-Roman" charset="0"/>
              </a:rPr>
              <a:t>1</a:t>
            </a:r>
            <a:r>
              <a:rPr lang="en-US" sz="2800" dirty="0">
                <a:latin typeface="Times-Roman" charset="0"/>
              </a:rPr>
              <a:t>,Y</a:t>
            </a:r>
            <a:r>
              <a:rPr lang="en-US" sz="2800" baseline="-25000" dirty="0">
                <a:latin typeface="Times-Roman" charset="0"/>
              </a:rPr>
              <a:t>1</a:t>
            </a:r>
            <a:r>
              <a:rPr lang="en-US" sz="2800" dirty="0">
                <a:latin typeface="Times-Roman" charset="0"/>
              </a:rPr>
              <a:t>) </a:t>
            </a:r>
            <a:r>
              <a:rPr lang="en-US" sz="2800" dirty="0"/>
              <a:t>to Bob</a:t>
            </a:r>
          </a:p>
          <a:p>
            <a:pPr>
              <a:spcAft>
                <a:spcPts val="600"/>
              </a:spcAft>
              <a:buClr>
                <a:schemeClr val="accent2"/>
              </a:buClr>
              <a:buSzPct val="75000"/>
              <a:buFont typeface="Wingdings" charset="2"/>
              <a:buChar char="q"/>
            </a:pPr>
            <a:r>
              <a:rPr lang="en-US" sz="2800" dirty="0"/>
              <a:t> Then Alice and Bob must cooperate to find secret </a:t>
            </a:r>
            <a:r>
              <a:rPr lang="en-US" sz="2800" dirty="0">
                <a:latin typeface="Times-Roman"/>
                <a:cs typeface="Times-Roman"/>
              </a:rPr>
              <a:t>S</a:t>
            </a:r>
          </a:p>
          <a:p>
            <a:pPr>
              <a:spcAft>
                <a:spcPts val="600"/>
              </a:spcAft>
              <a:buClr>
                <a:schemeClr val="accent2"/>
              </a:buClr>
              <a:buSzPct val="75000"/>
              <a:buFont typeface="Wingdings" charset="2"/>
              <a:buChar char="q"/>
            </a:pPr>
            <a:r>
              <a:rPr lang="en-US" sz="2800" dirty="0"/>
              <a:t> Also works in discrete case</a:t>
            </a:r>
          </a:p>
          <a:p>
            <a:pPr>
              <a:spcAft>
                <a:spcPts val="600"/>
              </a:spcAft>
              <a:buClr>
                <a:schemeClr val="accent2"/>
              </a:buClr>
              <a:buSzPct val="75000"/>
              <a:buFont typeface="Wingdings" charset="2"/>
              <a:buChar char="q"/>
            </a:pPr>
            <a:r>
              <a:rPr lang="en-US" sz="2800" dirty="0"/>
              <a:t> Easy to make “</a:t>
            </a:r>
            <a:r>
              <a:rPr lang="en-US" sz="2800" dirty="0" err="1">
                <a:latin typeface="Times-Roman" charset="0"/>
              </a:rPr>
              <a:t>m</a:t>
            </a:r>
            <a:r>
              <a:rPr lang="en-US" sz="2800" dirty="0"/>
              <a:t> out of </a:t>
            </a:r>
            <a:r>
              <a:rPr lang="en-US" sz="2800" dirty="0" err="1">
                <a:latin typeface="Times-Roman" charset="0"/>
              </a:rPr>
              <a:t>n</a:t>
            </a:r>
            <a:r>
              <a:rPr lang="en-US" sz="2800" dirty="0"/>
              <a:t>” scheme for any </a:t>
            </a:r>
            <a:r>
              <a:rPr lang="en-US" sz="2800" dirty="0" err="1">
                <a:latin typeface="Times-Roman" charset="0"/>
              </a:rPr>
              <a:t>m</a:t>
            </a:r>
            <a:r>
              <a:rPr lang="en-US" sz="2800" dirty="0">
                <a:latin typeface="Times-Roman" charset="0"/>
              </a:rPr>
              <a:t> </a:t>
            </a:r>
            <a:r>
              <a:rPr lang="en-US" sz="2800" dirty="0" err="1">
                <a:latin typeface="Times-Roman" charset="0"/>
                <a:sym typeface="Symbol" charset="2"/>
              </a:rPr>
              <a:t></a:t>
            </a:r>
            <a:r>
              <a:rPr lang="en-US" sz="2800" dirty="0">
                <a:latin typeface="Times-Roman" charset="0"/>
                <a:sym typeface="Symbol" charset="2"/>
              </a:rPr>
              <a:t> </a:t>
            </a:r>
            <a:r>
              <a:rPr lang="en-US" sz="2800" dirty="0">
                <a:latin typeface="Times-Roman" charset="0"/>
              </a:rPr>
              <a:t> </a:t>
            </a:r>
            <a:r>
              <a:rPr lang="en-US" sz="2800" dirty="0" err="1">
                <a:latin typeface="Times-Roman" charset="0"/>
              </a:rPr>
              <a:t>n</a:t>
            </a:r>
            <a:endParaRPr lang="en-US" sz="2800" dirty="0"/>
          </a:p>
        </p:txBody>
      </p:sp>
      <p:sp>
        <p:nvSpPr>
          <p:cNvPr id="204815" name="Rectangle 14"/>
          <p:cNvSpPr>
            <a:spLocks noChangeArrowheads="1"/>
          </p:cNvSpPr>
          <p:nvPr/>
        </p:nvSpPr>
        <p:spPr bwMode="auto">
          <a:xfrm>
            <a:off x="3200400" y="4800600"/>
            <a:ext cx="387350"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X</a:t>
            </a:r>
          </a:p>
        </p:txBody>
      </p:sp>
      <p:sp>
        <p:nvSpPr>
          <p:cNvPr id="204816" name="Rectangle 15"/>
          <p:cNvSpPr>
            <a:spLocks noChangeArrowheads="1"/>
          </p:cNvSpPr>
          <p:nvPr/>
        </p:nvSpPr>
        <p:spPr bwMode="auto">
          <a:xfrm>
            <a:off x="146050" y="1752600"/>
            <a:ext cx="387350"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Y</a:t>
            </a:r>
          </a:p>
        </p:txBody>
      </p:sp>
      <p:sp>
        <p:nvSpPr>
          <p:cNvPr id="204817" name="Rectangle 16"/>
          <p:cNvSpPr>
            <a:spLocks noChangeArrowheads="1"/>
          </p:cNvSpPr>
          <p:nvPr/>
        </p:nvSpPr>
        <p:spPr bwMode="auto">
          <a:xfrm>
            <a:off x="914400" y="5181600"/>
            <a:ext cx="1606550" cy="517525"/>
          </a:xfrm>
          <a:prstGeom prst="rect">
            <a:avLst/>
          </a:prstGeom>
          <a:noFill/>
          <a:ln w="9525">
            <a:noFill/>
            <a:miter lim="800000"/>
            <a:headEnd/>
            <a:tailEnd/>
          </a:ln>
        </p:spPr>
        <p:txBody>
          <a:bodyPr wrap="none">
            <a:prstTxWarp prst="textNoShape">
              <a:avLst/>
            </a:prstTxWarp>
            <a:spAutoFit/>
          </a:bodyPr>
          <a:lstStyle/>
          <a:p>
            <a:r>
              <a:rPr lang="en-US"/>
              <a:t>2 out of 2</a:t>
            </a: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Footer Placeholder 3"/>
          <p:cNvSpPr>
            <a:spLocks noGrp="1"/>
          </p:cNvSpPr>
          <p:nvPr>
            <p:ph type="ftr" sz="quarter" idx="10"/>
          </p:nvPr>
        </p:nvSpPr>
        <p:spPr>
          <a:noFill/>
        </p:spPr>
        <p:txBody>
          <a:bodyPr/>
          <a:lstStyle/>
          <a:p>
            <a:r>
              <a:rPr lang="en-US" dirty="0"/>
              <a:t> Part 1 </a:t>
            </a:r>
            <a:r>
              <a:rPr lang="en-US" dirty="0" err="1">
                <a:sym typeface="Symbol" charset="2"/>
              </a:rPr>
              <a:t></a:t>
            </a:r>
            <a:r>
              <a:rPr lang="en-US" dirty="0"/>
              <a:t> Cryptography                                                                                                     </a:t>
            </a:r>
            <a:fld id="{8AF03ECF-6AF5-154C-B3CF-4C76083BAFB5}" type="slidenum">
              <a:rPr lang="en-US" smtClean="0">
                <a:latin typeface="Times New Roman" charset="0"/>
              </a:rPr>
              <a:pPr/>
              <a:t>189</a:t>
            </a:fld>
            <a:endParaRPr lang="en-US" dirty="0">
              <a:latin typeface="Times New Roman" charset="0"/>
            </a:endParaRPr>
          </a:p>
        </p:txBody>
      </p:sp>
      <p:sp>
        <p:nvSpPr>
          <p:cNvPr id="205827" name="Rectangle 2"/>
          <p:cNvSpPr>
            <a:spLocks noGrp="1" noChangeArrowheads="1"/>
          </p:cNvSpPr>
          <p:nvPr>
            <p:ph type="title"/>
          </p:nvPr>
        </p:nvSpPr>
        <p:spPr/>
        <p:txBody>
          <a:bodyPr/>
          <a:lstStyle/>
          <a:p>
            <a:pPr eaLnBrk="1" hangingPunct="1"/>
            <a:r>
              <a:rPr lang="en-US" dirty="0"/>
              <a:t>Shamir’s Secret Sharing</a:t>
            </a:r>
          </a:p>
        </p:txBody>
      </p:sp>
      <p:sp>
        <p:nvSpPr>
          <p:cNvPr id="205828" name="Line 3"/>
          <p:cNvSpPr>
            <a:spLocks noChangeShapeType="1"/>
          </p:cNvSpPr>
          <p:nvPr/>
        </p:nvSpPr>
        <p:spPr bwMode="auto">
          <a:xfrm>
            <a:off x="304800" y="5029200"/>
            <a:ext cx="28956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205829" name="Line 4"/>
          <p:cNvSpPr>
            <a:spLocks noChangeShapeType="1"/>
          </p:cNvSpPr>
          <p:nvPr/>
        </p:nvSpPr>
        <p:spPr bwMode="auto">
          <a:xfrm flipV="1">
            <a:off x="304800" y="2209800"/>
            <a:ext cx="0" cy="281940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205830" name="Line 5"/>
          <p:cNvSpPr>
            <a:spLocks noChangeShapeType="1"/>
          </p:cNvSpPr>
          <p:nvPr/>
        </p:nvSpPr>
        <p:spPr bwMode="auto">
          <a:xfrm flipV="1">
            <a:off x="304800" y="2895600"/>
            <a:ext cx="2438400" cy="10668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05831" name="Oval 6"/>
          <p:cNvSpPr>
            <a:spLocks noChangeArrowheads="1"/>
          </p:cNvSpPr>
          <p:nvPr/>
        </p:nvSpPr>
        <p:spPr bwMode="auto">
          <a:xfrm>
            <a:off x="2362200" y="2971800"/>
            <a:ext cx="152400" cy="152400"/>
          </a:xfrm>
          <a:prstGeom prst="ellipse">
            <a:avLst/>
          </a:prstGeom>
          <a:solidFill>
            <a:srgbClr val="06FF0E"/>
          </a:solidFill>
          <a:ln w="9525">
            <a:solidFill>
              <a:schemeClr val="tx1"/>
            </a:solidFill>
            <a:round/>
            <a:headEnd/>
            <a:tailEnd/>
          </a:ln>
        </p:spPr>
        <p:txBody>
          <a:bodyPr wrap="none" anchor="ctr">
            <a:prstTxWarp prst="textNoShape">
              <a:avLst/>
            </a:prstTxWarp>
          </a:bodyPr>
          <a:lstStyle/>
          <a:p>
            <a:endParaRPr lang="en-US"/>
          </a:p>
        </p:txBody>
      </p:sp>
      <p:sp>
        <p:nvSpPr>
          <p:cNvPr id="205832" name="Oval 7"/>
          <p:cNvSpPr>
            <a:spLocks noChangeArrowheads="1"/>
          </p:cNvSpPr>
          <p:nvPr/>
        </p:nvSpPr>
        <p:spPr bwMode="auto">
          <a:xfrm>
            <a:off x="1143000" y="3505200"/>
            <a:ext cx="152400" cy="152400"/>
          </a:xfrm>
          <a:prstGeom prst="ellipse">
            <a:avLst/>
          </a:prstGeom>
          <a:solidFill>
            <a:srgbClr val="06FF0E"/>
          </a:solidFill>
          <a:ln w="9525">
            <a:solidFill>
              <a:schemeClr val="tx1"/>
            </a:solidFill>
            <a:round/>
            <a:headEnd/>
            <a:tailEnd/>
          </a:ln>
        </p:spPr>
        <p:txBody>
          <a:bodyPr wrap="none" anchor="ctr">
            <a:prstTxWarp prst="textNoShape">
              <a:avLst/>
            </a:prstTxWarp>
          </a:bodyPr>
          <a:lstStyle/>
          <a:p>
            <a:endParaRPr lang="en-US"/>
          </a:p>
        </p:txBody>
      </p:sp>
      <p:sp>
        <p:nvSpPr>
          <p:cNvPr id="205833" name="Rectangle 8"/>
          <p:cNvSpPr>
            <a:spLocks noChangeArrowheads="1"/>
          </p:cNvSpPr>
          <p:nvPr/>
        </p:nvSpPr>
        <p:spPr bwMode="auto">
          <a:xfrm>
            <a:off x="1720850" y="2514600"/>
            <a:ext cx="946150"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(X</a:t>
            </a:r>
            <a:r>
              <a:rPr lang="en-US" sz="2000" baseline="-25000">
                <a:latin typeface="Times-Roman" charset="0"/>
              </a:rPr>
              <a:t>0</a:t>
            </a:r>
            <a:r>
              <a:rPr lang="en-US" sz="2000">
                <a:latin typeface="Times-Roman" charset="0"/>
              </a:rPr>
              <a:t>,Y</a:t>
            </a:r>
            <a:r>
              <a:rPr lang="en-US" sz="2000" baseline="-25000">
                <a:latin typeface="Times-Roman" charset="0"/>
              </a:rPr>
              <a:t>0</a:t>
            </a:r>
            <a:r>
              <a:rPr lang="en-US" sz="2000">
                <a:latin typeface="Times-Roman" charset="0"/>
              </a:rPr>
              <a:t>)</a:t>
            </a:r>
            <a:endParaRPr lang="en-US">
              <a:latin typeface="Times-Roman" charset="0"/>
            </a:endParaRPr>
          </a:p>
        </p:txBody>
      </p:sp>
      <p:sp>
        <p:nvSpPr>
          <p:cNvPr id="205834" name="Rectangle 9"/>
          <p:cNvSpPr>
            <a:spLocks noChangeArrowheads="1"/>
          </p:cNvSpPr>
          <p:nvPr/>
        </p:nvSpPr>
        <p:spPr bwMode="auto">
          <a:xfrm>
            <a:off x="1301750" y="3760788"/>
            <a:ext cx="184150" cy="517525"/>
          </a:xfrm>
          <a:prstGeom prst="rect">
            <a:avLst/>
          </a:prstGeom>
          <a:noFill/>
          <a:ln w="9525">
            <a:noFill/>
            <a:miter lim="800000"/>
            <a:headEnd/>
            <a:tailEnd/>
          </a:ln>
        </p:spPr>
        <p:txBody>
          <a:bodyPr wrap="none">
            <a:prstTxWarp prst="textNoShape">
              <a:avLst/>
            </a:prstTxWarp>
            <a:spAutoFit/>
          </a:bodyPr>
          <a:lstStyle/>
          <a:p>
            <a:endParaRPr lang="en-US"/>
          </a:p>
        </p:txBody>
      </p:sp>
      <p:sp>
        <p:nvSpPr>
          <p:cNvPr id="205835" name="Rectangle 10"/>
          <p:cNvSpPr>
            <a:spLocks noChangeArrowheads="1"/>
          </p:cNvSpPr>
          <p:nvPr/>
        </p:nvSpPr>
        <p:spPr bwMode="auto">
          <a:xfrm>
            <a:off x="349250" y="3098800"/>
            <a:ext cx="946150"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(X</a:t>
            </a:r>
            <a:r>
              <a:rPr lang="en-US" sz="2000" baseline="-25000">
                <a:latin typeface="Times-Roman" charset="0"/>
              </a:rPr>
              <a:t>1</a:t>
            </a:r>
            <a:r>
              <a:rPr lang="en-US" sz="2000">
                <a:latin typeface="Times-Roman" charset="0"/>
              </a:rPr>
              <a:t>,Y</a:t>
            </a:r>
            <a:r>
              <a:rPr lang="en-US" sz="2000" baseline="-25000">
                <a:latin typeface="Times-Roman" charset="0"/>
              </a:rPr>
              <a:t>1</a:t>
            </a:r>
            <a:r>
              <a:rPr lang="en-US" sz="2000">
                <a:latin typeface="Times-Roman" charset="0"/>
              </a:rPr>
              <a:t>)</a:t>
            </a:r>
            <a:endParaRPr lang="en-US">
              <a:latin typeface="Times-Roman" charset="0"/>
            </a:endParaRPr>
          </a:p>
        </p:txBody>
      </p:sp>
      <p:sp>
        <p:nvSpPr>
          <p:cNvPr id="205836" name="Oval 11"/>
          <p:cNvSpPr>
            <a:spLocks noChangeArrowheads="1"/>
          </p:cNvSpPr>
          <p:nvPr/>
        </p:nvSpPr>
        <p:spPr bwMode="auto">
          <a:xfrm>
            <a:off x="228600" y="3886200"/>
            <a:ext cx="152400" cy="152400"/>
          </a:xfrm>
          <a:prstGeom prst="ellipse">
            <a:avLst/>
          </a:prstGeom>
          <a:solidFill>
            <a:srgbClr val="06FF0E"/>
          </a:solidFill>
          <a:ln w="9525">
            <a:solidFill>
              <a:schemeClr val="tx1"/>
            </a:solidFill>
            <a:round/>
            <a:headEnd/>
            <a:tailEnd/>
          </a:ln>
        </p:spPr>
        <p:txBody>
          <a:bodyPr wrap="none" anchor="ctr">
            <a:prstTxWarp prst="textNoShape">
              <a:avLst/>
            </a:prstTxWarp>
          </a:bodyPr>
          <a:lstStyle/>
          <a:p>
            <a:endParaRPr lang="en-US"/>
          </a:p>
        </p:txBody>
      </p:sp>
      <p:sp>
        <p:nvSpPr>
          <p:cNvPr id="205837" name="Rectangle 12"/>
          <p:cNvSpPr>
            <a:spLocks noChangeArrowheads="1"/>
          </p:cNvSpPr>
          <p:nvPr/>
        </p:nvSpPr>
        <p:spPr bwMode="auto">
          <a:xfrm>
            <a:off x="298450" y="4013200"/>
            <a:ext cx="735013"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(0,S)</a:t>
            </a:r>
          </a:p>
        </p:txBody>
      </p:sp>
      <p:sp>
        <p:nvSpPr>
          <p:cNvPr id="205838" name="Rectangle 13"/>
          <p:cNvSpPr>
            <a:spLocks noChangeArrowheads="1"/>
          </p:cNvSpPr>
          <p:nvPr/>
        </p:nvSpPr>
        <p:spPr bwMode="auto">
          <a:xfrm>
            <a:off x="3810000" y="1905001"/>
            <a:ext cx="5181600" cy="3493264"/>
          </a:xfrm>
          <a:prstGeom prst="rect">
            <a:avLst/>
          </a:prstGeom>
          <a:noFill/>
          <a:ln w="9525">
            <a:noFill/>
            <a:miter lim="800000"/>
            <a:headEnd/>
            <a:tailEnd/>
          </a:ln>
        </p:spPr>
        <p:txBody>
          <a:bodyPr wrap="square">
            <a:prstTxWarp prst="textNoShape">
              <a:avLst/>
            </a:prstTxWarp>
            <a:spAutoFit/>
          </a:bodyPr>
          <a:lstStyle/>
          <a:p>
            <a:pPr>
              <a:spcAft>
                <a:spcPts val="600"/>
              </a:spcAft>
              <a:buClr>
                <a:schemeClr val="accent2"/>
              </a:buClr>
              <a:buSzPct val="75000"/>
              <a:buFont typeface="Wingdings" charset="2"/>
              <a:buChar char="q"/>
            </a:pPr>
            <a:r>
              <a:rPr lang="en-US" dirty="0"/>
              <a:t> </a:t>
            </a:r>
            <a:r>
              <a:rPr lang="en-US" sz="2800" dirty="0"/>
              <a:t>Give </a:t>
            </a:r>
            <a:r>
              <a:rPr lang="en-US" sz="2800" dirty="0">
                <a:latin typeface="Times-Roman" charset="0"/>
              </a:rPr>
              <a:t>(X</a:t>
            </a:r>
            <a:r>
              <a:rPr lang="en-US" sz="2800" baseline="-25000" dirty="0">
                <a:latin typeface="Times-Roman" charset="0"/>
              </a:rPr>
              <a:t>0</a:t>
            </a:r>
            <a:r>
              <a:rPr lang="en-US" sz="2800" dirty="0">
                <a:latin typeface="Times-Roman" charset="0"/>
              </a:rPr>
              <a:t>,Y</a:t>
            </a:r>
            <a:r>
              <a:rPr lang="en-US" sz="2800" baseline="-25000" dirty="0">
                <a:latin typeface="Times-Roman" charset="0"/>
              </a:rPr>
              <a:t>0</a:t>
            </a:r>
            <a:r>
              <a:rPr lang="en-US" sz="2800" dirty="0">
                <a:latin typeface="Times-Roman" charset="0"/>
              </a:rPr>
              <a:t>) </a:t>
            </a:r>
            <a:r>
              <a:rPr lang="en-US" sz="2800" dirty="0"/>
              <a:t>to Alice</a:t>
            </a:r>
          </a:p>
          <a:p>
            <a:pPr>
              <a:spcAft>
                <a:spcPts val="600"/>
              </a:spcAft>
              <a:buClr>
                <a:schemeClr val="accent2"/>
              </a:buClr>
              <a:buSzPct val="75000"/>
              <a:buFont typeface="Wingdings" charset="2"/>
              <a:buChar char="q"/>
            </a:pPr>
            <a:r>
              <a:rPr lang="en-US" sz="2800" dirty="0"/>
              <a:t> Give </a:t>
            </a:r>
            <a:r>
              <a:rPr lang="en-US" sz="2800" dirty="0">
                <a:latin typeface="Times-Roman" charset="0"/>
              </a:rPr>
              <a:t>(X</a:t>
            </a:r>
            <a:r>
              <a:rPr lang="en-US" sz="2800" baseline="-25000" dirty="0">
                <a:latin typeface="Times-Roman" charset="0"/>
              </a:rPr>
              <a:t>1</a:t>
            </a:r>
            <a:r>
              <a:rPr lang="en-US" sz="2800" dirty="0">
                <a:latin typeface="Times-Roman" charset="0"/>
              </a:rPr>
              <a:t>,Y</a:t>
            </a:r>
            <a:r>
              <a:rPr lang="en-US" sz="2800" baseline="-25000" dirty="0">
                <a:latin typeface="Times-Roman" charset="0"/>
              </a:rPr>
              <a:t>1</a:t>
            </a:r>
            <a:r>
              <a:rPr lang="en-US" sz="2800" dirty="0">
                <a:latin typeface="Times-Roman" charset="0"/>
              </a:rPr>
              <a:t>) </a:t>
            </a:r>
            <a:r>
              <a:rPr lang="en-US" sz="2800" dirty="0"/>
              <a:t>to Bob</a:t>
            </a:r>
          </a:p>
          <a:p>
            <a:pPr>
              <a:spcAft>
                <a:spcPts val="600"/>
              </a:spcAft>
              <a:buClr>
                <a:schemeClr val="accent2"/>
              </a:buClr>
              <a:buSzPct val="75000"/>
              <a:buFont typeface="Wingdings" charset="2"/>
              <a:buChar char="q"/>
            </a:pPr>
            <a:r>
              <a:rPr lang="en-US" sz="2800" dirty="0"/>
              <a:t> Give </a:t>
            </a:r>
            <a:r>
              <a:rPr lang="en-US" sz="2800" dirty="0">
                <a:latin typeface="Times-Roman" charset="0"/>
              </a:rPr>
              <a:t>(X</a:t>
            </a:r>
            <a:r>
              <a:rPr lang="en-US" sz="2800" baseline="-25000" dirty="0">
                <a:latin typeface="Times-Roman" charset="0"/>
              </a:rPr>
              <a:t>2</a:t>
            </a:r>
            <a:r>
              <a:rPr lang="en-US" sz="2800" dirty="0">
                <a:latin typeface="Times-Roman" charset="0"/>
              </a:rPr>
              <a:t>,Y</a:t>
            </a:r>
            <a:r>
              <a:rPr lang="en-US" sz="2800" baseline="-25000" dirty="0">
                <a:latin typeface="Times-Roman" charset="0"/>
              </a:rPr>
              <a:t>2</a:t>
            </a:r>
            <a:r>
              <a:rPr lang="en-US" sz="2800" dirty="0">
                <a:latin typeface="Times-Roman" charset="0"/>
              </a:rPr>
              <a:t>) </a:t>
            </a:r>
            <a:r>
              <a:rPr lang="en-US" sz="2800" dirty="0"/>
              <a:t>to Charlie</a:t>
            </a:r>
          </a:p>
          <a:p>
            <a:pPr>
              <a:spcAft>
                <a:spcPts val="600"/>
              </a:spcAft>
              <a:buClr>
                <a:schemeClr val="accent2"/>
              </a:buClr>
              <a:buSzPct val="75000"/>
              <a:buFont typeface="Wingdings" charset="2"/>
              <a:buChar char="q"/>
            </a:pPr>
            <a:r>
              <a:rPr lang="en-US" sz="2800" dirty="0"/>
              <a:t> Then any two can cooperate to find secret </a:t>
            </a:r>
            <a:r>
              <a:rPr lang="en-US" sz="2800" dirty="0">
                <a:latin typeface="Times-Roman" charset="0"/>
              </a:rPr>
              <a:t>S</a:t>
            </a:r>
            <a:endParaRPr lang="en-US" sz="2800" dirty="0"/>
          </a:p>
          <a:p>
            <a:pPr>
              <a:spcAft>
                <a:spcPts val="600"/>
              </a:spcAft>
              <a:buClr>
                <a:schemeClr val="accent2"/>
              </a:buClr>
              <a:buSzPct val="75000"/>
              <a:buFont typeface="Wingdings" charset="2"/>
              <a:buChar char="q"/>
            </a:pPr>
            <a:r>
              <a:rPr lang="en-US" sz="2800" dirty="0"/>
              <a:t> But one can’t find secret </a:t>
            </a:r>
            <a:r>
              <a:rPr lang="en-US" sz="2800" dirty="0">
                <a:latin typeface="Times-Roman" charset="0"/>
              </a:rPr>
              <a:t>S</a:t>
            </a:r>
          </a:p>
          <a:p>
            <a:pPr>
              <a:spcAft>
                <a:spcPts val="600"/>
              </a:spcAft>
              <a:buClr>
                <a:schemeClr val="accent2"/>
              </a:buClr>
              <a:buSzPct val="75000"/>
              <a:buFont typeface="Wingdings" charset="2"/>
              <a:buChar char="q"/>
            </a:pPr>
            <a:r>
              <a:rPr lang="en-US" sz="2800" dirty="0">
                <a:latin typeface="Times-Roman" charset="0"/>
              </a:rPr>
              <a:t> </a:t>
            </a:r>
            <a:r>
              <a:rPr lang="en-US" sz="2800" dirty="0"/>
              <a:t>A “2 out of 3” scheme</a:t>
            </a:r>
            <a:endParaRPr lang="en-US" sz="2800" dirty="0">
              <a:latin typeface="Times-Roman" charset="0"/>
            </a:endParaRPr>
          </a:p>
        </p:txBody>
      </p:sp>
      <p:sp>
        <p:nvSpPr>
          <p:cNvPr id="205839" name="Rectangle 14"/>
          <p:cNvSpPr>
            <a:spLocks noChangeArrowheads="1"/>
          </p:cNvSpPr>
          <p:nvPr/>
        </p:nvSpPr>
        <p:spPr bwMode="auto">
          <a:xfrm>
            <a:off x="3200400" y="4800600"/>
            <a:ext cx="387350"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X</a:t>
            </a:r>
          </a:p>
        </p:txBody>
      </p:sp>
      <p:sp>
        <p:nvSpPr>
          <p:cNvPr id="205840" name="Rectangle 15"/>
          <p:cNvSpPr>
            <a:spLocks noChangeArrowheads="1"/>
          </p:cNvSpPr>
          <p:nvPr/>
        </p:nvSpPr>
        <p:spPr bwMode="auto">
          <a:xfrm>
            <a:off x="146050" y="1752600"/>
            <a:ext cx="387350"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Y</a:t>
            </a:r>
          </a:p>
        </p:txBody>
      </p:sp>
      <p:sp>
        <p:nvSpPr>
          <p:cNvPr id="205841" name="Oval 16"/>
          <p:cNvSpPr>
            <a:spLocks noChangeArrowheads="1"/>
          </p:cNvSpPr>
          <p:nvPr/>
        </p:nvSpPr>
        <p:spPr bwMode="auto">
          <a:xfrm>
            <a:off x="1828800" y="3200400"/>
            <a:ext cx="152400" cy="152400"/>
          </a:xfrm>
          <a:prstGeom prst="ellipse">
            <a:avLst/>
          </a:prstGeom>
          <a:solidFill>
            <a:srgbClr val="06FF0E"/>
          </a:solidFill>
          <a:ln w="9525">
            <a:solidFill>
              <a:schemeClr val="tx1"/>
            </a:solidFill>
            <a:round/>
            <a:headEnd/>
            <a:tailEnd/>
          </a:ln>
        </p:spPr>
        <p:txBody>
          <a:bodyPr wrap="none" anchor="ctr">
            <a:prstTxWarp prst="textNoShape">
              <a:avLst/>
            </a:prstTxWarp>
          </a:bodyPr>
          <a:lstStyle/>
          <a:p>
            <a:endParaRPr lang="en-US"/>
          </a:p>
        </p:txBody>
      </p:sp>
      <p:sp>
        <p:nvSpPr>
          <p:cNvPr id="205842" name="Rectangle 17"/>
          <p:cNvSpPr>
            <a:spLocks noChangeArrowheads="1"/>
          </p:cNvSpPr>
          <p:nvPr/>
        </p:nvSpPr>
        <p:spPr bwMode="auto">
          <a:xfrm>
            <a:off x="1644650" y="3352800"/>
            <a:ext cx="946150"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(X</a:t>
            </a:r>
            <a:r>
              <a:rPr lang="en-US" sz="2000" baseline="-25000">
                <a:latin typeface="Times-Roman" charset="0"/>
              </a:rPr>
              <a:t>2</a:t>
            </a:r>
            <a:r>
              <a:rPr lang="en-US" sz="2000">
                <a:latin typeface="Times-Roman" charset="0"/>
              </a:rPr>
              <a:t>,Y</a:t>
            </a:r>
            <a:r>
              <a:rPr lang="en-US" sz="2000" baseline="-25000">
                <a:latin typeface="Times-Roman" charset="0"/>
              </a:rPr>
              <a:t>2</a:t>
            </a:r>
            <a:r>
              <a:rPr lang="en-US" sz="2000">
                <a:latin typeface="Times-Roman" charset="0"/>
              </a:rPr>
              <a:t>)</a:t>
            </a:r>
          </a:p>
        </p:txBody>
      </p:sp>
      <p:sp>
        <p:nvSpPr>
          <p:cNvPr id="205843" name="Rectangle 18"/>
          <p:cNvSpPr>
            <a:spLocks noChangeArrowheads="1"/>
          </p:cNvSpPr>
          <p:nvPr/>
        </p:nvSpPr>
        <p:spPr bwMode="auto">
          <a:xfrm>
            <a:off x="914400" y="5181600"/>
            <a:ext cx="1606550" cy="517525"/>
          </a:xfrm>
          <a:prstGeom prst="rect">
            <a:avLst/>
          </a:prstGeom>
          <a:noFill/>
          <a:ln w="9525">
            <a:noFill/>
            <a:miter lim="800000"/>
            <a:headEnd/>
            <a:tailEnd/>
          </a:ln>
        </p:spPr>
        <p:txBody>
          <a:bodyPr wrap="none">
            <a:prstTxWarp prst="textNoShape">
              <a:avLst/>
            </a:prstTxWarp>
            <a:spAutoFit/>
          </a:bodyPr>
          <a:lstStyle/>
          <a:p>
            <a:r>
              <a:rPr lang="en-US"/>
              <a:t>2 out of 3</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F761833C-3C83-1047-A589-7D2AA2D8D7A4}" type="slidenum">
              <a:rPr lang="en-US" smtClean="0">
                <a:latin typeface="Times New Roman" charset="0"/>
              </a:rPr>
              <a:pPr/>
              <a:t>19</a:t>
            </a:fld>
            <a:endParaRPr lang="en-US">
              <a:latin typeface="Times New Roman" charset="0"/>
            </a:endParaRPr>
          </a:p>
        </p:txBody>
      </p:sp>
      <p:sp>
        <p:nvSpPr>
          <p:cNvPr id="31747" name="Rectangle 2"/>
          <p:cNvSpPr>
            <a:spLocks noGrp="1" noChangeArrowheads="1"/>
          </p:cNvSpPr>
          <p:nvPr>
            <p:ph type="title"/>
          </p:nvPr>
        </p:nvSpPr>
        <p:spPr/>
        <p:txBody>
          <a:bodyPr/>
          <a:lstStyle/>
          <a:p>
            <a:pPr eaLnBrk="1" hangingPunct="1"/>
            <a:r>
              <a:rPr lang="en-US" dirty="0"/>
              <a:t>One-Time Pad: Decryption</a:t>
            </a:r>
          </a:p>
        </p:txBody>
      </p:sp>
      <p:sp>
        <p:nvSpPr>
          <p:cNvPr id="31748" name="Rectangle 3"/>
          <p:cNvSpPr>
            <a:spLocks noChangeArrowheads="1"/>
          </p:cNvSpPr>
          <p:nvPr/>
        </p:nvSpPr>
        <p:spPr bwMode="auto">
          <a:xfrm>
            <a:off x="347663" y="1828800"/>
            <a:ext cx="8415337" cy="396875"/>
          </a:xfrm>
          <a:prstGeom prst="rect">
            <a:avLst/>
          </a:prstGeom>
          <a:noFill/>
          <a:ln w="9525">
            <a:noFill/>
            <a:miter lim="800000"/>
            <a:headEnd/>
            <a:tailEnd/>
          </a:ln>
        </p:spPr>
        <p:txBody>
          <a:bodyPr wrap="none">
            <a:prstTxWarp prst="textNoShape">
              <a:avLst/>
            </a:prstTxWarp>
            <a:spAutoFit/>
          </a:bodyPr>
          <a:lstStyle/>
          <a:p>
            <a:pPr marL="457200" indent="-457200"/>
            <a:r>
              <a:rPr lang="en-US" sz="2000">
                <a:latin typeface="Andale Mono" charset="0"/>
              </a:rPr>
              <a:t>e=000  h=001  i=010  k=011  l=100  r=101  s=110  t=111</a:t>
            </a:r>
          </a:p>
        </p:txBody>
      </p:sp>
      <p:sp>
        <p:nvSpPr>
          <p:cNvPr id="31749" name="Rectangle 4"/>
          <p:cNvSpPr>
            <a:spLocks noChangeArrowheads="1"/>
          </p:cNvSpPr>
          <p:nvPr/>
        </p:nvSpPr>
        <p:spPr bwMode="auto">
          <a:xfrm>
            <a:off x="280988" y="1752600"/>
            <a:ext cx="8458200" cy="533400"/>
          </a:xfrm>
          <a:prstGeom prst="rect">
            <a:avLst/>
          </a:prstGeom>
          <a:solidFill>
            <a:schemeClr val="bg1">
              <a:alpha val="0"/>
            </a:schemeClr>
          </a:solidFill>
          <a:ln w="9525">
            <a:solidFill>
              <a:srgbClr val="FF0000"/>
            </a:solidFill>
            <a:miter lim="800000"/>
            <a:headEnd/>
            <a:tailEnd/>
          </a:ln>
        </p:spPr>
        <p:txBody>
          <a:bodyPr wrap="none" anchor="ctr">
            <a:prstTxWarp prst="textNoShape">
              <a:avLst/>
            </a:prstTxWarp>
          </a:bodyPr>
          <a:lstStyle/>
          <a:p>
            <a:endParaRPr lang="en-US"/>
          </a:p>
        </p:txBody>
      </p:sp>
      <p:graphicFrame>
        <p:nvGraphicFramePr>
          <p:cNvPr id="517125" name="Group 5"/>
          <p:cNvGraphicFramePr>
            <a:graphicFrameLocks noGrp="1"/>
          </p:cNvGraphicFramePr>
          <p:nvPr/>
        </p:nvGraphicFramePr>
        <p:xfrm>
          <a:off x="2057400" y="3200400"/>
          <a:ext cx="6553200" cy="1117600"/>
        </p:xfrm>
        <a:graphic>
          <a:graphicData uri="http://schemas.openxmlformats.org/drawingml/2006/table">
            <a:tbl>
              <a:tblPr/>
              <a:tblGrid>
                <a:gridCol w="655638">
                  <a:extLst>
                    <a:ext uri="{9D8B030D-6E8A-4147-A177-3AD203B41FA5}">
                      <a16:colId xmlns:a16="http://schemas.microsoft.com/office/drawing/2014/main" val="20000"/>
                    </a:ext>
                  </a:extLst>
                </a:gridCol>
                <a:gridCol w="655637">
                  <a:extLst>
                    <a:ext uri="{9D8B030D-6E8A-4147-A177-3AD203B41FA5}">
                      <a16:colId xmlns:a16="http://schemas.microsoft.com/office/drawing/2014/main" val="20001"/>
                    </a:ext>
                  </a:extLst>
                </a:gridCol>
                <a:gridCol w="654050">
                  <a:extLst>
                    <a:ext uri="{9D8B030D-6E8A-4147-A177-3AD203B41FA5}">
                      <a16:colId xmlns:a16="http://schemas.microsoft.com/office/drawing/2014/main" val="20002"/>
                    </a:ext>
                  </a:extLst>
                </a:gridCol>
                <a:gridCol w="655638">
                  <a:extLst>
                    <a:ext uri="{9D8B030D-6E8A-4147-A177-3AD203B41FA5}">
                      <a16:colId xmlns:a16="http://schemas.microsoft.com/office/drawing/2014/main" val="20003"/>
                    </a:ext>
                  </a:extLst>
                </a:gridCol>
                <a:gridCol w="655637">
                  <a:extLst>
                    <a:ext uri="{9D8B030D-6E8A-4147-A177-3AD203B41FA5}">
                      <a16:colId xmlns:a16="http://schemas.microsoft.com/office/drawing/2014/main" val="20004"/>
                    </a:ext>
                  </a:extLst>
                </a:gridCol>
                <a:gridCol w="655638">
                  <a:extLst>
                    <a:ext uri="{9D8B030D-6E8A-4147-A177-3AD203B41FA5}">
                      <a16:colId xmlns:a16="http://schemas.microsoft.com/office/drawing/2014/main" val="20005"/>
                    </a:ext>
                  </a:extLst>
                </a:gridCol>
                <a:gridCol w="655637">
                  <a:extLst>
                    <a:ext uri="{9D8B030D-6E8A-4147-A177-3AD203B41FA5}">
                      <a16:colId xmlns:a16="http://schemas.microsoft.com/office/drawing/2014/main" val="20006"/>
                    </a:ext>
                  </a:extLst>
                </a:gridCol>
                <a:gridCol w="654050">
                  <a:extLst>
                    <a:ext uri="{9D8B030D-6E8A-4147-A177-3AD203B41FA5}">
                      <a16:colId xmlns:a16="http://schemas.microsoft.com/office/drawing/2014/main" val="20007"/>
                    </a:ext>
                  </a:extLst>
                </a:gridCol>
                <a:gridCol w="655638">
                  <a:extLst>
                    <a:ext uri="{9D8B030D-6E8A-4147-A177-3AD203B41FA5}">
                      <a16:colId xmlns:a16="http://schemas.microsoft.com/office/drawing/2014/main" val="20008"/>
                    </a:ext>
                  </a:extLst>
                </a:gridCol>
                <a:gridCol w="655637">
                  <a:extLst>
                    <a:ext uri="{9D8B030D-6E8A-4147-A177-3AD203B41FA5}">
                      <a16:colId xmlns:a16="http://schemas.microsoft.com/office/drawing/2014/main" val="20009"/>
                    </a:ext>
                  </a:extLst>
                </a:gridCol>
              </a:tblGrid>
              <a:tr h="53022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s</a:t>
                      </a:r>
                    </a:p>
                  </a:txBody>
                  <a:tcPr anchor="ctr" anchorCtr="1"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r</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l</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h</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s</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s</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t</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h</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s</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r</a:t>
                      </a:r>
                    </a:p>
                  </a:txBody>
                  <a:tcPr anchor="ctr" anchorCtr="1"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587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110</a:t>
                      </a:r>
                    </a:p>
                  </a:txBody>
                  <a:tcPr anchor="ctr" anchorCtr="1"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101</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100</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001</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110</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110</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111</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001</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110</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101</a:t>
                      </a:r>
                    </a:p>
                  </a:txBody>
                  <a:tcPr anchor="ctr" anchorCtr="1"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517168" name="Group 48"/>
          <p:cNvGraphicFramePr>
            <a:graphicFrameLocks noGrp="1"/>
          </p:cNvGraphicFramePr>
          <p:nvPr/>
        </p:nvGraphicFramePr>
        <p:xfrm>
          <a:off x="2057400" y="4181475"/>
          <a:ext cx="6553200" cy="1762125"/>
        </p:xfrm>
        <a:graphic>
          <a:graphicData uri="http://schemas.openxmlformats.org/drawingml/2006/table">
            <a:tbl>
              <a:tblPr/>
              <a:tblGrid>
                <a:gridCol w="655638">
                  <a:extLst>
                    <a:ext uri="{9D8B030D-6E8A-4147-A177-3AD203B41FA5}">
                      <a16:colId xmlns:a16="http://schemas.microsoft.com/office/drawing/2014/main" val="20000"/>
                    </a:ext>
                  </a:extLst>
                </a:gridCol>
                <a:gridCol w="655637">
                  <a:extLst>
                    <a:ext uri="{9D8B030D-6E8A-4147-A177-3AD203B41FA5}">
                      <a16:colId xmlns:a16="http://schemas.microsoft.com/office/drawing/2014/main" val="20001"/>
                    </a:ext>
                  </a:extLst>
                </a:gridCol>
                <a:gridCol w="654050">
                  <a:extLst>
                    <a:ext uri="{9D8B030D-6E8A-4147-A177-3AD203B41FA5}">
                      <a16:colId xmlns:a16="http://schemas.microsoft.com/office/drawing/2014/main" val="20002"/>
                    </a:ext>
                  </a:extLst>
                </a:gridCol>
                <a:gridCol w="655638">
                  <a:extLst>
                    <a:ext uri="{9D8B030D-6E8A-4147-A177-3AD203B41FA5}">
                      <a16:colId xmlns:a16="http://schemas.microsoft.com/office/drawing/2014/main" val="20003"/>
                    </a:ext>
                  </a:extLst>
                </a:gridCol>
                <a:gridCol w="655637">
                  <a:extLst>
                    <a:ext uri="{9D8B030D-6E8A-4147-A177-3AD203B41FA5}">
                      <a16:colId xmlns:a16="http://schemas.microsoft.com/office/drawing/2014/main" val="20004"/>
                    </a:ext>
                  </a:extLst>
                </a:gridCol>
                <a:gridCol w="655638">
                  <a:extLst>
                    <a:ext uri="{9D8B030D-6E8A-4147-A177-3AD203B41FA5}">
                      <a16:colId xmlns:a16="http://schemas.microsoft.com/office/drawing/2014/main" val="20005"/>
                    </a:ext>
                  </a:extLst>
                </a:gridCol>
                <a:gridCol w="655637">
                  <a:extLst>
                    <a:ext uri="{9D8B030D-6E8A-4147-A177-3AD203B41FA5}">
                      <a16:colId xmlns:a16="http://schemas.microsoft.com/office/drawing/2014/main" val="20006"/>
                    </a:ext>
                  </a:extLst>
                </a:gridCol>
                <a:gridCol w="654050">
                  <a:extLst>
                    <a:ext uri="{9D8B030D-6E8A-4147-A177-3AD203B41FA5}">
                      <a16:colId xmlns:a16="http://schemas.microsoft.com/office/drawing/2014/main" val="20007"/>
                    </a:ext>
                  </a:extLst>
                </a:gridCol>
                <a:gridCol w="655638">
                  <a:extLst>
                    <a:ext uri="{9D8B030D-6E8A-4147-A177-3AD203B41FA5}">
                      <a16:colId xmlns:a16="http://schemas.microsoft.com/office/drawing/2014/main" val="20008"/>
                    </a:ext>
                  </a:extLst>
                </a:gridCol>
                <a:gridCol w="655637">
                  <a:extLst>
                    <a:ext uri="{9D8B030D-6E8A-4147-A177-3AD203B41FA5}">
                      <a16:colId xmlns:a16="http://schemas.microsoft.com/office/drawing/2014/main" val="20009"/>
                    </a:ext>
                  </a:extLst>
                </a:gridCol>
              </a:tblGrid>
              <a:tr h="587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111</a:t>
                      </a:r>
                    </a:p>
                  </a:txBody>
                  <a:tcPr anchor="ctr" anchorCtr="1"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101</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110</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101</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111</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100</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000</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101</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110</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000</a:t>
                      </a:r>
                    </a:p>
                  </a:txBody>
                  <a:tcPr anchor="ctr" anchorCtr="1"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587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001</a:t>
                      </a:r>
                    </a:p>
                  </a:txBody>
                  <a:tcPr anchor="ctr" anchorCtr="1"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010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001</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010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111</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101</a:t>
                      </a:r>
                    </a:p>
                  </a:txBody>
                  <a:tcPr anchor="ctr" anchorCtr="1"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587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h</a:t>
                      </a:r>
                    </a:p>
                  </a:txBody>
                  <a:tcPr anchor="ctr" anchorCtr="1"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e</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i</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l</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h</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i</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t</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l</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e</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r</a:t>
                      </a:r>
                    </a:p>
                  </a:txBody>
                  <a:tcPr anchor="ctr" anchorCtr="1"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1802" name="Rectangle 101"/>
          <p:cNvSpPr>
            <a:spLocks noChangeArrowheads="1"/>
          </p:cNvSpPr>
          <p:nvPr/>
        </p:nvSpPr>
        <p:spPr bwMode="auto">
          <a:xfrm>
            <a:off x="2089150" y="2530475"/>
            <a:ext cx="6078538" cy="517525"/>
          </a:xfrm>
          <a:prstGeom prst="rect">
            <a:avLst/>
          </a:prstGeom>
          <a:noFill/>
          <a:ln w="9525">
            <a:noFill/>
            <a:miter lim="800000"/>
            <a:headEnd/>
            <a:tailEnd/>
          </a:ln>
        </p:spPr>
        <p:txBody>
          <a:bodyPr wrap="none">
            <a:prstTxWarp prst="textNoShape">
              <a:avLst/>
            </a:prstTxWarp>
            <a:spAutoFit/>
          </a:bodyPr>
          <a:lstStyle/>
          <a:p>
            <a:r>
              <a:rPr lang="en-US" b="1">
                <a:solidFill>
                  <a:schemeClr val="accent2"/>
                </a:solidFill>
              </a:rPr>
              <a:t>Decryption:</a:t>
            </a:r>
            <a:r>
              <a:rPr lang="en-US">
                <a:solidFill>
                  <a:srgbClr val="FF0000"/>
                </a:solidFill>
              </a:rPr>
              <a:t> Ciphertext </a:t>
            </a:r>
            <a:r>
              <a:rPr lang="en-US">
                <a:solidFill>
                  <a:srgbClr val="FF0000"/>
                </a:solidFill>
                <a:sym typeface="Symbol" charset="2"/>
              </a:rPr>
              <a:t> Key = Plaintext</a:t>
            </a:r>
            <a:endParaRPr lang="en-US">
              <a:sym typeface="Symbol" charset="2"/>
            </a:endParaRPr>
          </a:p>
        </p:txBody>
      </p:sp>
      <p:sp>
        <p:nvSpPr>
          <p:cNvPr id="31803" name="Line 102"/>
          <p:cNvSpPr>
            <a:spLocks noChangeShapeType="1"/>
          </p:cNvSpPr>
          <p:nvPr/>
        </p:nvSpPr>
        <p:spPr bwMode="auto">
          <a:xfrm>
            <a:off x="2057400" y="4714875"/>
            <a:ext cx="66294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31804" name="Rectangle 103"/>
          <p:cNvSpPr>
            <a:spLocks noChangeArrowheads="1"/>
          </p:cNvSpPr>
          <p:nvPr/>
        </p:nvSpPr>
        <p:spPr bwMode="auto">
          <a:xfrm>
            <a:off x="152400" y="3740150"/>
            <a:ext cx="1830388" cy="517525"/>
          </a:xfrm>
          <a:prstGeom prst="rect">
            <a:avLst/>
          </a:prstGeom>
          <a:noFill/>
          <a:ln w="9525">
            <a:noFill/>
            <a:miter lim="800000"/>
            <a:headEnd/>
            <a:tailEnd/>
          </a:ln>
        </p:spPr>
        <p:txBody>
          <a:bodyPr wrap="none">
            <a:prstTxWarp prst="textNoShape">
              <a:avLst/>
            </a:prstTxWarp>
            <a:spAutoFit/>
          </a:bodyPr>
          <a:lstStyle/>
          <a:p>
            <a:r>
              <a:rPr lang="en-US"/>
              <a:t>Ciphertext:</a:t>
            </a:r>
          </a:p>
        </p:txBody>
      </p:sp>
      <p:sp>
        <p:nvSpPr>
          <p:cNvPr id="31805" name="Rectangle 104"/>
          <p:cNvSpPr>
            <a:spLocks noChangeArrowheads="1"/>
          </p:cNvSpPr>
          <p:nvPr/>
        </p:nvSpPr>
        <p:spPr bwMode="auto">
          <a:xfrm>
            <a:off x="1219200" y="4213225"/>
            <a:ext cx="787400" cy="517525"/>
          </a:xfrm>
          <a:prstGeom prst="rect">
            <a:avLst/>
          </a:prstGeom>
          <a:noFill/>
          <a:ln w="9525">
            <a:noFill/>
            <a:miter lim="800000"/>
            <a:headEnd/>
            <a:tailEnd/>
          </a:ln>
        </p:spPr>
        <p:txBody>
          <a:bodyPr wrap="none">
            <a:prstTxWarp prst="textNoShape">
              <a:avLst/>
            </a:prstTxWarp>
            <a:spAutoFit/>
          </a:bodyPr>
          <a:lstStyle/>
          <a:p>
            <a:r>
              <a:rPr lang="en-US"/>
              <a:t>Key:</a:t>
            </a:r>
          </a:p>
        </p:txBody>
      </p:sp>
      <p:sp>
        <p:nvSpPr>
          <p:cNvPr id="31806" name="Rectangle 105"/>
          <p:cNvSpPr>
            <a:spLocks noChangeArrowheads="1"/>
          </p:cNvSpPr>
          <p:nvPr/>
        </p:nvSpPr>
        <p:spPr bwMode="auto">
          <a:xfrm>
            <a:off x="428625" y="4730750"/>
            <a:ext cx="1552575" cy="517525"/>
          </a:xfrm>
          <a:prstGeom prst="rect">
            <a:avLst/>
          </a:prstGeom>
          <a:noFill/>
          <a:ln w="9525">
            <a:noFill/>
            <a:miter lim="800000"/>
            <a:headEnd/>
            <a:tailEnd/>
          </a:ln>
        </p:spPr>
        <p:txBody>
          <a:bodyPr wrap="none">
            <a:prstTxWarp prst="textNoShape">
              <a:avLst/>
            </a:prstTxWarp>
            <a:spAutoFit/>
          </a:bodyPr>
          <a:lstStyle/>
          <a:p>
            <a:r>
              <a:rPr lang="en-US"/>
              <a:t>Plaintext:</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2FB0FBA2-256B-2E42-9BBE-38B0EFE533B9}" type="slidenum">
              <a:rPr lang="en-US" smtClean="0">
                <a:latin typeface="Times New Roman" charset="0"/>
              </a:rPr>
              <a:pPr/>
              <a:t>190</a:t>
            </a:fld>
            <a:endParaRPr lang="en-US">
              <a:latin typeface="Times New Roman" charset="0"/>
            </a:endParaRPr>
          </a:p>
        </p:txBody>
      </p:sp>
      <p:sp>
        <p:nvSpPr>
          <p:cNvPr id="206851" name="Rectangle 2"/>
          <p:cNvSpPr>
            <a:spLocks noGrp="1" noChangeArrowheads="1"/>
          </p:cNvSpPr>
          <p:nvPr>
            <p:ph type="title"/>
          </p:nvPr>
        </p:nvSpPr>
        <p:spPr>
          <a:xfrm>
            <a:off x="685800" y="457200"/>
            <a:ext cx="7772400" cy="1143000"/>
          </a:xfrm>
        </p:spPr>
        <p:txBody>
          <a:bodyPr/>
          <a:lstStyle/>
          <a:p>
            <a:pPr eaLnBrk="1" hangingPunct="1"/>
            <a:r>
              <a:rPr lang="en-US" dirty="0"/>
              <a:t>Shamir’s Secret Sharing</a:t>
            </a:r>
          </a:p>
        </p:txBody>
      </p:sp>
      <p:sp>
        <p:nvSpPr>
          <p:cNvPr id="206852" name="Line 3"/>
          <p:cNvSpPr>
            <a:spLocks noChangeShapeType="1"/>
          </p:cNvSpPr>
          <p:nvPr/>
        </p:nvSpPr>
        <p:spPr bwMode="auto">
          <a:xfrm>
            <a:off x="304800" y="5029200"/>
            <a:ext cx="28956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206853" name="Line 4"/>
          <p:cNvSpPr>
            <a:spLocks noChangeShapeType="1"/>
          </p:cNvSpPr>
          <p:nvPr/>
        </p:nvSpPr>
        <p:spPr bwMode="auto">
          <a:xfrm flipV="1">
            <a:off x="304800" y="2209800"/>
            <a:ext cx="0" cy="281940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206854" name="Rectangle 7"/>
          <p:cNvSpPr>
            <a:spLocks noChangeArrowheads="1"/>
          </p:cNvSpPr>
          <p:nvPr/>
        </p:nvSpPr>
        <p:spPr bwMode="auto">
          <a:xfrm>
            <a:off x="2209800" y="2270125"/>
            <a:ext cx="946150"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(X</a:t>
            </a:r>
            <a:r>
              <a:rPr lang="en-US" sz="2000" baseline="-25000">
                <a:latin typeface="Times-Roman" charset="0"/>
              </a:rPr>
              <a:t>0</a:t>
            </a:r>
            <a:r>
              <a:rPr lang="en-US" sz="2000">
                <a:latin typeface="Times-Roman" charset="0"/>
              </a:rPr>
              <a:t>,Y</a:t>
            </a:r>
            <a:r>
              <a:rPr lang="en-US" sz="2000" baseline="-25000">
                <a:latin typeface="Times-Roman" charset="0"/>
              </a:rPr>
              <a:t>0</a:t>
            </a:r>
            <a:r>
              <a:rPr lang="en-US" sz="2000">
                <a:latin typeface="Times-Roman" charset="0"/>
              </a:rPr>
              <a:t>)</a:t>
            </a:r>
          </a:p>
        </p:txBody>
      </p:sp>
      <p:sp>
        <p:nvSpPr>
          <p:cNvPr id="206855" name="Rectangle 8"/>
          <p:cNvSpPr>
            <a:spLocks noChangeArrowheads="1"/>
          </p:cNvSpPr>
          <p:nvPr/>
        </p:nvSpPr>
        <p:spPr bwMode="auto">
          <a:xfrm>
            <a:off x="1301750" y="3760788"/>
            <a:ext cx="184150" cy="517525"/>
          </a:xfrm>
          <a:prstGeom prst="rect">
            <a:avLst/>
          </a:prstGeom>
          <a:noFill/>
          <a:ln w="9525">
            <a:noFill/>
            <a:miter lim="800000"/>
            <a:headEnd/>
            <a:tailEnd/>
          </a:ln>
        </p:spPr>
        <p:txBody>
          <a:bodyPr wrap="none">
            <a:prstTxWarp prst="textNoShape">
              <a:avLst/>
            </a:prstTxWarp>
            <a:spAutoFit/>
          </a:bodyPr>
          <a:lstStyle/>
          <a:p>
            <a:endParaRPr lang="en-US"/>
          </a:p>
        </p:txBody>
      </p:sp>
      <p:sp>
        <p:nvSpPr>
          <p:cNvPr id="206856" name="Rectangle 9"/>
          <p:cNvSpPr>
            <a:spLocks noChangeArrowheads="1"/>
          </p:cNvSpPr>
          <p:nvPr/>
        </p:nvSpPr>
        <p:spPr bwMode="auto">
          <a:xfrm>
            <a:off x="882650" y="2803525"/>
            <a:ext cx="946150"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(X</a:t>
            </a:r>
            <a:r>
              <a:rPr lang="en-US" sz="2000" baseline="-25000">
                <a:latin typeface="Times-Roman" charset="0"/>
              </a:rPr>
              <a:t>1</a:t>
            </a:r>
            <a:r>
              <a:rPr lang="en-US" sz="2000">
                <a:latin typeface="Times-Roman" charset="0"/>
              </a:rPr>
              <a:t>,Y</a:t>
            </a:r>
            <a:r>
              <a:rPr lang="en-US" sz="2000" baseline="-25000">
                <a:latin typeface="Times-Roman" charset="0"/>
              </a:rPr>
              <a:t>1</a:t>
            </a:r>
            <a:r>
              <a:rPr lang="en-US" sz="2000">
                <a:latin typeface="Times-Roman" charset="0"/>
              </a:rPr>
              <a:t>)</a:t>
            </a:r>
          </a:p>
        </p:txBody>
      </p:sp>
      <p:sp>
        <p:nvSpPr>
          <p:cNvPr id="206857" name="Rectangle 11"/>
          <p:cNvSpPr>
            <a:spLocks noChangeArrowheads="1"/>
          </p:cNvSpPr>
          <p:nvPr/>
        </p:nvSpPr>
        <p:spPr bwMode="auto">
          <a:xfrm>
            <a:off x="298450" y="3962400"/>
            <a:ext cx="735013"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(0,S)</a:t>
            </a:r>
            <a:endParaRPr lang="en-US">
              <a:latin typeface="Times-Roman" charset="0"/>
            </a:endParaRPr>
          </a:p>
        </p:txBody>
      </p:sp>
      <p:sp>
        <p:nvSpPr>
          <p:cNvPr id="206858" name="Rectangle 12"/>
          <p:cNvSpPr>
            <a:spLocks noChangeArrowheads="1"/>
          </p:cNvSpPr>
          <p:nvPr/>
        </p:nvSpPr>
        <p:spPr bwMode="auto">
          <a:xfrm>
            <a:off x="3962400" y="1676400"/>
            <a:ext cx="4724400" cy="4338623"/>
          </a:xfrm>
          <a:prstGeom prst="rect">
            <a:avLst/>
          </a:prstGeom>
          <a:noFill/>
          <a:ln w="9525">
            <a:noFill/>
            <a:miter lim="800000"/>
            <a:headEnd/>
            <a:tailEnd/>
          </a:ln>
        </p:spPr>
        <p:txBody>
          <a:bodyPr>
            <a:prstTxWarp prst="textNoShape">
              <a:avLst/>
            </a:prstTxWarp>
            <a:spAutoFit/>
          </a:bodyPr>
          <a:lstStyle/>
          <a:p>
            <a:pPr>
              <a:lnSpc>
                <a:spcPct val="110000"/>
              </a:lnSpc>
              <a:spcAft>
                <a:spcPts val="600"/>
              </a:spcAft>
              <a:buClr>
                <a:schemeClr val="accent2"/>
              </a:buClr>
              <a:buSzPct val="75000"/>
              <a:buFont typeface="Wingdings" charset="2"/>
              <a:buChar char="q"/>
            </a:pPr>
            <a:r>
              <a:rPr lang="en-US" dirty="0"/>
              <a:t> </a:t>
            </a:r>
            <a:r>
              <a:rPr lang="en-US" sz="2800" dirty="0"/>
              <a:t>Give </a:t>
            </a:r>
            <a:r>
              <a:rPr lang="en-US" sz="2800" dirty="0">
                <a:latin typeface="Times-Roman" charset="0"/>
              </a:rPr>
              <a:t>(X</a:t>
            </a:r>
            <a:r>
              <a:rPr lang="en-US" sz="2800" baseline="-25000" dirty="0">
                <a:latin typeface="Times-Roman" charset="0"/>
              </a:rPr>
              <a:t>0</a:t>
            </a:r>
            <a:r>
              <a:rPr lang="en-US" sz="2800" dirty="0">
                <a:latin typeface="Times-Roman" charset="0"/>
              </a:rPr>
              <a:t>,Y</a:t>
            </a:r>
            <a:r>
              <a:rPr lang="en-US" sz="2800" baseline="-25000" dirty="0">
                <a:latin typeface="Times-Roman" charset="0"/>
              </a:rPr>
              <a:t>0</a:t>
            </a:r>
            <a:r>
              <a:rPr lang="en-US" sz="2800" dirty="0">
                <a:latin typeface="Times-Roman" charset="0"/>
              </a:rPr>
              <a:t>) </a:t>
            </a:r>
            <a:r>
              <a:rPr lang="en-US" sz="2800" dirty="0"/>
              <a:t>to Alice</a:t>
            </a:r>
          </a:p>
          <a:p>
            <a:pPr>
              <a:lnSpc>
                <a:spcPct val="110000"/>
              </a:lnSpc>
              <a:spcAft>
                <a:spcPts val="600"/>
              </a:spcAft>
              <a:buClr>
                <a:schemeClr val="accent2"/>
              </a:buClr>
              <a:buSzPct val="75000"/>
              <a:buFont typeface="Wingdings" charset="2"/>
              <a:buChar char="q"/>
            </a:pPr>
            <a:r>
              <a:rPr lang="en-US" sz="2800" dirty="0"/>
              <a:t> Give </a:t>
            </a:r>
            <a:r>
              <a:rPr lang="en-US" sz="2800" dirty="0">
                <a:latin typeface="Times-Roman" charset="0"/>
              </a:rPr>
              <a:t>(X</a:t>
            </a:r>
            <a:r>
              <a:rPr lang="en-US" sz="2800" baseline="-25000" dirty="0">
                <a:latin typeface="Times-Roman" charset="0"/>
              </a:rPr>
              <a:t>1</a:t>
            </a:r>
            <a:r>
              <a:rPr lang="en-US" sz="2800" dirty="0">
                <a:latin typeface="Times-Roman" charset="0"/>
              </a:rPr>
              <a:t>,Y</a:t>
            </a:r>
            <a:r>
              <a:rPr lang="en-US" sz="2800" baseline="-25000" dirty="0">
                <a:latin typeface="Times-Roman" charset="0"/>
              </a:rPr>
              <a:t>1</a:t>
            </a:r>
            <a:r>
              <a:rPr lang="en-US" sz="2800" dirty="0">
                <a:latin typeface="Times-Roman" charset="0"/>
              </a:rPr>
              <a:t>) </a:t>
            </a:r>
            <a:r>
              <a:rPr lang="en-US" sz="2800" dirty="0"/>
              <a:t>to Bob</a:t>
            </a:r>
          </a:p>
          <a:p>
            <a:pPr>
              <a:lnSpc>
                <a:spcPct val="110000"/>
              </a:lnSpc>
              <a:spcAft>
                <a:spcPts val="600"/>
              </a:spcAft>
              <a:buClr>
                <a:schemeClr val="accent2"/>
              </a:buClr>
              <a:buSzPct val="75000"/>
              <a:buFont typeface="Wingdings" charset="2"/>
              <a:buChar char="q"/>
            </a:pPr>
            <a:r>
              <a:rPr lang="en-US" sz="2800" dirty="0"/>
              <a:t> Give </a:t>
            </a:r>
            <a:r>
              <a:rPr lang="en-US" sz="2800" dirty="0">
                <a:latin typeface="Times-Roman" charset="0"/>
              </a:rPr>
              <a:t>(X</a:t>
            </a:r>
            <a:r>
              <a:rPr lang="en-US" sz="2800" baseline="-25000" dirty="0">
                <a:latin typeface="Times-Roman" charset="0"/>
              </a:rPr>
              <a:t>2</a:t>
            </a:r>
            <a:r>
              <a:rPr lang="en-US" sz="2800" dirty="0">
                <a:latin typeface="Times-Roman" charset="0"/>
              </a:rPr>
              <a:t>,Y</a:t>
            </a:r>
            <a:r>
              <a:rPr lang="en-US" sz="2800" baseline="-25000" dirty="0">
                <a:latin typeface="Times-Roman" charset="0"/>
              </a:rPr>
              <a:t>2</a:t>
            </a:r>
            <a:r>
              <a:rPr lang="en-US" sz="2800" dirty="0">
                <a:latin typeface="Times-Roman" charset="0"/>
              </a:rPr>
              <a:t>) </a:t>
            </a:r>
            <a:r>
              <a:rPr lang="en-US" sz="2800" dirty="0"/>
              <a:t>to Charlie</a:t>
            </a:r>
          </a:p>
          <a:p>
            <a:pPr>
              <a:lnSpc>
                <a:spcPct val="110000"/>
              </a:lnSpc>
              <a:spcAft>
                <a:spcPts val="600"/>
              </a:spcAft>
              <a:buClr>
                <a:schemeClr val="accent2"/>
              </a:buClr>
              <a:buSzPct val="75000"/>
              <a:buFont typeface="Wingdings" charset="2"/>
              <a:buChar char="q"/>
            </a:pPr>
            <a:r>
              <a:rPr lang="en-US" sz="2800" dirty="0"/>
              <a:t> 3 pts determine parabola </a:t>
            </a:r>
          </a:p>
          <a:p>
            <a:pPr>
              <a:lnSpc>
                <a:spcPct val="110000"/>
              </a:lnSpc>
              <a:spcAft>
                <a:spcPts val="600"/>
              </a:spcAft>
              <a:buClr>
                <a:schemeClr val="accent2"/>
              </a:buClr>
              <a:buSzPct val="75000"/>
              <a:buFont typeface="Wingdings" charset="2"/>
              <a:buChar char="q"/>
            </a:pPr>
            <a:r>
              <a:rPr lang="en-US" sz="2800" dirty="0"/>
              <a:t> Alice, Bob, </a:t>
            </a:r>
            <a:r>
              <a:rPr lang="en-US" sz="2800" b="1" dirty="0">
                <a:solidFill>
                  <a:schemeClr val="accent2"/>
                </a:solidFill>
              </a:rPr>
              <a:t>and</a:t>
            </a:r>
            <a:r>
              <a:rPr lang="en-US" sz="2800" dirty="0"/>
              <a:t> Charlie must cooperate to find </a:t>
            </a:r>
            <a:r>
              <a:rPr lang="en-US" sz="2800" dirty="0">
                <a:latin typeface="Times-Roman" charset="0"/>
              </a:rPr>
              <a:t>S</a:t>
            </a:r>
          </a:p>
          <a:p>
            <a:pPr>
              <a:lnSpc>
                <a:spcPct val="110000"/>
              </a:lnSpc>
              <a:spcAft>
                <a:spcPts val="600"/>
              </a:spcAft>
              <a:buClr>
                <a:schemeClr val="accent2"/>
              </a:buClr>
              <a:buSzPct val="75000"/>
              <a:buFont typeface="Wingdings" charset="2"/>
              <a:buChar char="q"/>
            </a:pPr>
            <a:r>
              <a:rPr lang="en-US" sz="2800" dirty="0">
                <a:latin typeface="Times-Roman" charset="0"/>
              </a:rPr>
              <a:t> </a:t>
            </a:r>
            <a:r>
              <a:rPr lang="en-US" sz="2800" dirty="0"/>
              <a:t>A “3 out of 3” scheme</a:t>
            </a:r>
          </a:p>
          <a:p>
            <a:pPr>
              <a:lnSpc>
                <a:spcPct val="110000"/>
              </a:lnSpc>
              <a:spcAft>
                <a:spcPts val="600"/>
              </a:spcAft>
              <a:buClr>
                <a:schemeClr val="accent2"/>
              </a:buClr>
              <a:buSzPct val="75000"/>
              <a:buFont typeface="Wingdings" charset="2"/>
              <a:buChar char="q"/>
            </a:pPr>
            <a:r>
              <a:rPr lang="en-US" sz="2800" dirty="0"/>
              <a:t> What about “3 out of 4”?</a:t>
            </a:r>
            <a:endParaRPr lang="en-US" sz="2800" dirty="0">
              <a:latin typeface="Times-Roman" charset="0"/>
            </a:endParaRPr>
          </a:p>
        </p:txBody>
      </p:sp>
      <p:sp>
        <p:nvSpPr>
          <p:cNvPr id="206859" name="Rectangle 13"/>
          <p:cNvSpPr>
            <a:spLocks noChangeArrowheads="1"/>
          </p:cNvSpPr>
          <p:nvPr/>
        </p:nvSpPr>
        <p:spPr bwMode="auto">
          <a:xfrm>
            <a:off x="3200400" y="4800600"/>
            <a:ext cx="387350"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X</a:t>
            </a:r>
          </a:p>
        </p:txBody>
      </p:sp>
      <p:sp>
        <p:nvSpPr>
          <p:cNvPr id="206860" name="Rectangle 14"/>
          <p:cNvSpPr>
            <a:spLocks noChangeArrowheads="1"/>
          </p:cNvSpPr>
          <p:nvPr/>
        </p:nvSpPr>
        <p:spPr bwMode="auto">
          <a:xfrm>
            <a:off x="146050" y="1752600"/>
            <a:ext cx="387350"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Y</a:t>
            </a:r>
          </a:p>
        </p:txBody>
      </p:sp>
      <p:sp>
        <p:nvSpPr>
          <p:cNvPr id="206861" name="Rectangle 16"/>
          <p:cNvSpPr>
            <a:spLocks noChangeArrowheads="1"/>
          </p:cNvSpPr>
          <p:nvPr/>
        </p:nvSpPr>
        <p:spPr bwMode="auto">
          <a:xfrm>
            <a:off x="1720850" y="3336925"/>
            <a:ext cx="946150"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(X</a:t>
            </a:r>
            <a:r>
              <a:rPr lang="en-US" sz="2000" baseline="-25000">
                <a:latin typeface="Times-Roman" charset="0"/>
              </a:rPr>
              <a:t>2</a:t>
            </a:r>
            <a:r>
              <a:rPr lang="en-US" sz="2000">
                <a:latin typeface="Times-Roman" charset="0"/>
              </a:rPr>
              <a:t>,Y</a:t>
            </a:r>
            <a:r>
              <a:rPr lang="en-US" sz="2000" baseline="-25000">
                <a:latin typeface="Times-Roman" charset="0"/>
              </a:rPr>
              <a:t>2</a:t>
            </a:r>
            <a:r>
              <a:rPr lang="en-US" sz="2000">
                <a:latin typeface="Times-Roman" charset="0"/>
              </a:rPr>
              <a:t>)</a:t>
            </a:r>
          </a:p>
        </p:txBody>
      </p:sp>
      <p:sp>
        <p:nvSpPr>
          <p:cNvPr id="206862" name="Freeform 17"/>
          <p:cNvSpPr>
            <a:spLocks/>
          </p:cNvSpPr>
          <p:nvPr/>
        </p:nvSpPr>
        <p:spPr bwMode="auto">
          <a:xfrm>
            <a:off x="228600" y="2209800"/>
            <a:ext cx="2819400" cy="1905000"/>
          </a:xfrm>
          <a:custGeom>
            <a:avLst/>
            <a:gdLst>
              <a:gd name="T0" fmla="*/ 0 w 1776"/>
              <a:gd name="T1" fmla="*/ 2147483647 h 1200"/>
              <a:gd name="T2" fmla="*/ 2147483647 w 1776"/>
              <a:gd name="T3" fmla="*/ 0 h 1200"/>
              <a:gd name="T4" fmla="*/ 2147483647 w 1776"/>
              <a:gd name="T5" fmla="*/ 2147483647 h 1200"/>
              <a:gd name="T6" fmla="*/ 0 60000 65536"/>
              <a:gd name="T7" fmla="*/ 0 60000 65536"/>
              <a:gd name="T8" fmla="*/ 0 60000 65536"/>
              <a:gd name="T9" fmla="*/ 0 w 1776"/>
              <a:gd name="T10" fmla="*/ 0 h 1200"/>
              <a:gd name="T11" fmla="*/ 1776 w 1776"/>
              <a:gd name="T12" fmla="*/ 1200 h 1200"/>
            </a:gdLst>
            <a:ahLst/>
            <a:cxnLst>
              <a:cxn ang="T6">
                <a:pos x="T0" y="T1"/>
              </a:cxn>
              <a:cxn ang="T7">
                <a:pos x="T2" y="T3"/>
              </a:cxn>
              <a:cxn ang="T8">
                <a:pos x="T4" y="T5"/>
              </a:cxn>
            </a:cxnLst>
            <a:rect l="T9" t="T10" r="T11" b="T12"/>
            <a:pathLst>
              <a:path w="1776" h="1200">
                <a:moveTo>
                  <a:pt x="0" y="1200"/>
                </a:moveTo>
                <a:cubicBezTo>
                  <a:pt x="284" y="600"/>
                  <a:pt x="568" y="0"/>
                  <a:pt x="864" y="0"/>
                </a:cubicBezTo>
                <a:cubicBezTo>
                  <a:pt x="1160" y="0"/>
                  <a:pt x="1468" y="600"/>
                  <a:pt x="1776" y="1200"/>
                </a:cubicBezTo>
              </a:path>
            </a:pathLst>
          </a:custGeom>
          <a:noFill/>
          <a:ln w="9525">
            <a:solidFill>
              <a:schemeClr val="tx1"/>
            </a:solidFill>
            <a:round/>
            <a:headEnd/>
            <a:tailEnd/>
          </a:ln>
        </p:spPr>
        <p:txBody>
          <a:bodyPr wrap="none" anchor="ctr">
            <a:prstTxWarp prst="textNoShape">
              <a:avLst/>
            </a:prstTxWarp>
          </a:bodyPr>
          <a:lstStyle/>
          <a:p>
            <a:endParaRPr lang="en-US"/>
          </a:p>
        </p:txBody>
      </p:sp>
      <p:sp>
        <p:nvSpPr>
          <p:cNvPr id="206863" name="Oval 10"/>
          <p:cNvSpPr>
            <a:spLocks noChangeArrowheads="1"/>
          </p:cNvSpPr>
          <p:nvPr/>
        </p:nvSpPr>
        <p:spPr bwMode="auto">
          <a:xfrm>
            <a:off x="228600" y="3886200"/>
            <a:ext cx="152400" cy="152400"/>
          </a:xfrm>
          <a:prstGeom prst="ellipse">
            <a:avLst/>
          </a:prstGeom>
          <a:solidFill>
            <a:srgbClr val="06FF0E"/>
          </a:solidFill>
          <a:ln w="9525">
            <a:solidFill>
              <a:schemeClr val="tx1"/>
            </a:solidFill>
            <a:round/>
            <a:headEnd/>
            <a:tailEnd/>
          </a:ln>
        </p:spPr>
        <p:txBody>
          <a:bodyPr wrap="none" anchor="ctr">
            <a:prstTxWarp prst="textNoShape">
              <a:avLst/>
            </a:prstTxWarp>
          </a:bodyPr>
          <a:lstStyle/>
          <a:p>
            <a:endParaRPr lang="en-US"/>
          </a:p>
        </p:txBody>
      </p:sp>
      <p:sp>
        <p:nvSpPr>
          <p:cNvPr id="206864" name="Oval 6"/>
          <p:cNvSpPr>
            <a:spLocks noChangeArrowheads="1"/>
          </p:cNvSpPr>
          <p:nvPr/>
        </p:nvSpPr>
        <p:spPr bwMode="auto">
          <a:xfrm>
            <a:off x="776288" y="2819400"/>
            <a:ext cx="152400" cy="152400"/>
          </a:xfrm>
          <a:prstGeom prst="ellipse">
            <a:avLst/>
          </a:prstGeom>
          <a:solidFill>
            <a:srgbClr val="06FF0E"/>
          </a:solidFill>
          <a:ln w="9525">
            <a:solidFill>
              <a:schemeClr val="tx1"/>
            </a:solidFill>
            <a:round/>
            <a:headEnd/>
            <a:tailEnd/>
          </a:ln>
        </p:spPr>
        <p:txBody>
          <a:bodyPr wrap="none" anchor="ctr">
            <a:prstTxWarp prst="textNoShape">
              <a:avLst/>
            </a:prstTxWarp>
          </a:bodyPr>
          <a:lstStyle/>
          <a:p>
            <a:endParaRPr lang="en-US"/>
          </a:p>
        </p:txBody>
      </p:sp>
      <p:sp>
        <p:nvSpPr>
          <p:cNvPr id="206865" name="Oval 15"/>
          <p:cNvSpPr>
            <a:spLocks noChangeArrowheads="1"/>
          </p:cNvSpPr>
          <p:nvPr/>
        </p:nvSpPr>
        <p:spPr bwMode="auto">
          <a:xfrm>
            <a:off x="2074863" y="2514600"/>
            <a:ext cx="152400" cy="152400"/>
          </a:xfrm>
          <a:prstGeom prst="ellipse">
            <a:avLst/>
          </a:prstGeom>
          <a:solidFill>
            <a:srgbClr val="06FF0E"/>
          </a:solidFill>
          <a:ln w="9525">
            <a:solidFill>
              <a:schemeClr val="tx1"/>
            </a:solidFill>
            <a:round/>
            <a:headEnd/>
            <a:tailEnd/>
          </a:ln>
        </p:spPr>
        <p:txBody>
          <a:bodyPr wrap="none" anchor="ctr">
            <a:prstTxWarp prst="textNoShape">
              <a:avLst/>
            </a:prstTxWarp>
          </a:bodyPr>
          <a:lstStyle/>
          <a:p>
            <a:endParaRPr lang="en-US"/>
          </a:p>
        </p:txBody>
      </p:sp>
      <p:sp>
        <p:nvSpPr>
          <p:cNvPr id="206866" name="Oval 5"/>
          <p:cNvSpPr>
            <a:spLocks noChangeArrowheads="1"/>
          </p:cNvSpPr>
          <p:nvPr/>
        </p:nvSpPr>
        <p:spPr bwMode="auto">
          <a:xfrm>
            <a:off x="2590800" y="3276600"/>
            <a:ext cx="152400" cy="152400"/>
          </a:xfrm>
          <a:prstGeom prst="ellipse">
            <a:avLst/>
          </a:prstGeom>
          <a:solidFill>
            <a:srgbClr val="06FF0E"/>
          </a:solidFill>
          <a:ln w="9525">
            <a:solidFill>
              <a:schemeClr val="tx1"/>
            </a:solidFill>
            <a:round/>
            <a:headEnd/>
            <a:tailEnd/>
          </a:ln>
        </p:spPr>
        <p:txBody>
          <a:bodyPr wrap="none" anchor="ctr">
            <a:prstTxWarp prst="textNoShape">
              <a:avLst/>
            </a:prstTxWarp>
          </a:bodyPr>
          <a:lstStyle/>
          <a:p>
            <a:endParaRPr lang="en-US"/>
          </a:p>
        </p:txBody>
      </p:sp>
      <p:sp>
        <p:nvSpPr>
          <p:cNvPr id="206867" name="Rectangle 18"/>
          <p:cNvSpPr>
            <a:spLocks noChangeArrowheads="1"/>
          </p:cNvSpPr>
          <p:nvPr/>
        </p:nvSpPr>
        <p:spPr bwMode="auto">
          <a:xfrm>
            <a:off x="914400" y="5181600"/>
            <a:ext cx="1606550" cy="517525"/>
          </a:xfrm>
          <a:prstGeom prst="rect">
            <a:avLst/>
          </a:prstGeom>
          <a:noFill/>
          <a:ln w="9525">
            <a:noFill/>
            <a:miter lim="800000"/>
            <a:headEnd/>
            <a:tailEnd/>
          </a:ln>
        </p:spPr>
        <p:txBody>
          <a:bodyPr wrap="none">
            <a:prstTxWarp prst="textNoShape">
              <a:avLst/>
            </a:prstTxWarp>
            <a:spAutoFit/>
          </a:bodyPr>
          <a:lstStyle/>
          <a:p>
            <a:r>
              <a:rPr lang="en-US"/>
              <a:t>3 out of 3</a:t>
            </a: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71E33829-27D0-A946-B42E-0B96639288CA}" type="slidenum">
              <a:rPr lang="en-US" smtClean="0">
                <a:latin typeface="Times New Roman" charset="0"/>
              </a:rPr>
              <a:pPr/>
              <a:t>191</a:t>
            </a:fld>
            <a:endParaRPr lang="en-US">
              <a:latin typeface="Times New Roman" charset="0"/>
            </a:endParaRPr>
          </a:p>
        </p:txBody>
      </p:sp>
      <p:sp>
        <p:nvSpPr>
          <p:cNvPr id="207875" name="Rectangle 2"/>
          <p:cNvSpPr>
            <a:spLocks noGrp="1" noChangeArrowheads="1"/>
          </p:cNvSpPr>
          <p:nvPr>
            <p:ph type="title"/>
          </p:nvPr>
        </p:nvSpPr>
        <p:spPr/>
        <p:txBody>
          <a:bodyPr/>
          <a:lstStyle/>
          <a:p>
            <a:pPr eaLnBrk="1" hangingPunct="1"/>
            <a:r>
              <a:rPr lang="en-US"/>
              <a:t>Secret Sharing Example</a:t>
            </a:r>
          </a:p>
        </p:txBody>
      </p:sp>
      <p:sp>
        <p:nvSpPr>
          <p:cNvPr id="207876" name="Rectangle 3"/>
          <p:cNvSpPr>
            <a:spLocks noGrp="1" noChangeArrowheads="1"/>
          </p:cNvSpPr>
          <p:nvPr>
            <p:ph type="body" idx="1"/>
          </p:nvPr>
        </p:nvSpPr>
        <p:spPr/>
        <p:txBody>
          <a:bodyPr/>
          <a:lstStyle/>
          <a:p>
            <a:pPr eaLnBrk="1" hangingPunct="1">
              <a:spcAft>
                <a:spcPts val="600"/>
              </a:spcAft>
            </a:pPr>
            <a:r>
              <a:rPr lang="en-US" sz="2800" b="1" dirty="0">
                <a:solidFill>
                  <a:schemeClr val="hlink"/>
                </a:solidFill>
              </a:rPr>
              <a:t>Key escrow</a:t>
            </a:r>
            <a:r>
              <a:rPr lang="en-US" sz="2800" dirty="0"/>
              <a:t> </a:t>
            </a:r>
            <a:r>
              <a:rPr lang="en-US" sz="2800" dirty="0" err="1">
                <a:sym typeface="Symbol" charset="2"/>
              </a:rPr>
              <a:t></a:t>
            </a:r>
            <a:r>
              <a:rPr lang="en-US" sz="2800" dirty="0"/>
              <a:t> suppose it’s required that your key be stored somewhere</a:t>
            </a:r>
          </a:p>
          <a:p>
            <a:pPr eaLnBrk="1" hangingPunct="1">
              <a:spcAft>
                <a:spcPts val="600"/>
              </a:spcAft>
            </a:pPr>
            <a:r>
              <a:rPr lang="en-US" sz="2800" dirty="0"/>
              <a:t>Key can be “recovered” with court order</a:t>
            </a:r>
          </a:p>
          <a:p>
            <a:pPr eaLnBrk="1" hangingPunct="1">
              <a:spcAft>
                <a:spcPts val="600"/>
              </a:spcAft>
            </a:pPr>
            <a:r>
              <a:rPr lang="en-US" sz="2800" dirty="0"/>
              <a:t>But you don’t trust FBI to store your keys</a:t>
            </a:r>
          </a:p>
          <a:p>
            <a:pPr eaLnBrk="1" hangingPunct="1">
              <a:spcAft>
                <a:spcPts val="600"/>
              </a:spcAft>
            </a:pPr>
            <a:r>
              <a:rPr lang="en-US" sz="2800" dirty="0"/>
              <a:t>We can use secret sharing</a:t>
            </a:r>
          </a:p>
          <a:p>
            <a:pPr lvl="1" eaLnBrk="1" hangingPunct="1">
              <a:spcAft>
                <a:spcPts val="600"/>
              </a:spcAft>
            </a:pPr>
            <a:r>
              <a:rPr lang="en-US" sz="2400" dirty="0"/>
              <a:t>Say, three different government agencies</a:t>
            </a:r>
          </a:p>
          <a:p>
            <a:pPr lvl="1" eaLnBrk="1" hangingPunct="1">
              <a:spcAft>
                <a:spcPts val="600"/>
              </a:spcAft>
            </a:pPr>
            <a:r>
              <a:rPr lang="en-US" sz="2400" dirty="0"/>
              <a:t>Two must cooperate to recover the key</a:t>
            </a:r>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5386F29C-2BB6-DE45-8507-67C5D299D063}" type="slidenum">
              <a:rPr lang="en-US" smtClean="0">
                <a:latin typeface="Times New Roman" charset="0"/>
              </a:rPr>
              <a:pPr/>
              <a:t>192</a:t>
            </a:fld>
            <a:endParaRPr lang="en-US">
              <a:latin typeface="Times New Roman" charset="0"/>
            </a:endParaRPr>
          </a:p>
        </p:txBody>
      </p:sp>
      <p:sp>
        <p:nvSpPr>
          <p:cNvPr id="208899" name="Rectangle 2"/>
          <p:cNvSpPr>
            <a:spLocks noGrp="1" noChangeArrowheads="1"/>
          </p:cNvSpPr>
          <p:nvPr>
            <p:ph type="title"/>
          </p:nvPr>
        </p:nvSpPr>
        <p:spPr/>
        <p:txBody>
          <a:bodyPr/>
          <a:lstStyle/>
          <a:p>
            <a:pPr eaLnBrk="1" hangingPunct="1"/>
            <a:r>
              <a:rPr lang="en-US"/>
              <a:t>Secret Sharing Example</a:t>
            </a:r>
          </a:p>
        </p:txBody>
      </p:sp>
      <p:sp>
        <p:nvSpPr>
          <p:cNvPr id="208900" name="Line 3"/>
          <p:cNvSpPr>
            <a:spLocks noChangeShapeType="1"/>
          </p:cNvSpPr>
          <p:nvPr/>
        </p:nvSpPr>
        <p:spPr bwMode="auto">
          <a:xfrm>
            <a:off x="304800" y="5029200"/>
            <a:ext cx="28956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208901" name="Line 4"/>
          <p:cNvSpPr>
            <a:spLocks noChangeShapeType="1"/>
          </p:cNvSpPr>
          <p:nvPr/>
        </p:nvSpPr>
        <p:spPr bwMode="auto">
          <a:xfrm flipV="1">
            <a:off x="304800" y="2209800"/>
            <a:ext cx="0" cy="281940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208902" name="Line 5"/>
          <p:cNvSpPr>
            <a:spLocks noChangeShapeType="1"/>
          </p:cNvSpPr>
          <p:nvPr/>
        </p:nvSpPr>
        <p:spPr bwMode="auto">
          <a:xfrm flipV="1">
            <a:off x="304800" y="2895600"/>
            <a:ext cx="2438400" cy="10668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08903" name="Oval 6"/>
          <p:cNvSpPr>
            <a:spLocks noChangeArrowheads="1"/>
          </p:cNvSpPr>
          <p:nvPr/>
        </p:nvSpPr>
        <p:spPr bwMode="auto">
          <a:xfrm>
            <a:off x="2362200" y="2971800"/>
            <a:ext cx="152400" cy="152400"/>
          </a:xfrm>
          <a:prstGeom prst="ellipse">
            <a:avLst/>
          </a:prstGeom>
          <a:solidFill>
            <a:srgbClr val="06FF0E"/>
          </a:solidFill>
          <a:ln w="9525">
            <a:solidFill>
              <a:schemeClr val="tx1"/>
            </a:solidFill>
            <a:round/>
            <a:headEnd/>
            <a:tailEnd/>
          </a:ln>
        </p:spPr>
        <p:txBody>
          <a:bodyPr wrap="none" anchor="ctr">
            <a:prstTxWarp prst="textNoShape">
              <a:avLst/>
            </a:prstTxWarp>
          </a:bodyPr>
          <a:lstStyle/>
          <a:p>
            <a:endParaRPr lang="en-US"/>
          </a:p>
        </p:txBody>
      </p:sp>
      <p:sp>
        <p:nvSpPr>
          <p:cNvPr id="208904" name="Oval 7"/>
          <p:cNvSpPr>
            <a:spLocks noChangeArrowheads="1"/>
          </p:cNvSpPr>
          <p:nvPr/>
        </p:nvSpPr>
        <p:spPr bwMode="auto">
          <a:xfrm>
            <a:off x="1143000" y="3505200"/>
            <a:ext cx="152400" cy="152400"/>
          </a:xfrm>
          <a:prstGeom prst="ellipse">
            <a:avLst/>
          </a:prstGeom>
          <a:solidFill>
            <a:srgbClr val="06FF0E"/>
          </a:solidFill>
          <a:ln w="9525">
            <a:solidFill>
              <a:schemeClr val="tx1"/>
            </a:solidFill>
            <a:round/>
            <a:headEnd/>
            <a:tailEnd/>
          </a:ln>
        </p:spPr>
        <p:txBody>
          <a:bodyPr wrap="none" anchor="ctr">
            <a:prstTxWarp prst="textNoShape">
              <a:avLst/>
            </a:prstTxWarp>
          </a:bodyPr>
          <a:lstStyle/>
          <a:p>
            <a:endParaRPr lang="en-US"/>
          </a:p>
        </p:txBody>
      </p:sp>
      <p:sp>
        <p:nvSpPr>
          <p:cNvPr id="208905" name="Rectangle 8"/>
          <p:cNvSpPr>
            <a:spLocks noChangeArrowheads="1"/>
          </p:cNvSpPr>
          <p:nvPr/>
        </p:nvSpPr>
        <p:spPr bwMode="auto">
          <a:xfrm>
            <a:off x="1676400" y="2514600"/>
            <a:ext cx="946150"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(X</a:t>
            </a:r>
            <a:r>
              <a:rPr lang="en-US" sz="2000" baseline="-25000">
                <a:latin typeface="Times-Roman" charset="0"/>
              </a:rPr>
              <a:t>0</a:t>
            </a:r>
            <a:r>
              <a:rPr lang="en-US" sz="2000">
                <a:latin typeface="Times-Roman" charset="0"/>
              </a:rPr>
              <a:t>,Y</a:t>
            </a:r>
            <a:r>
              <a:rPr lang="en-US" sz="2000" baseline="-25000">
                <a:latin typeface="Times-Roman" charset="0"/>
              </a:rPr>
              <a:t>0</a:t>
            </a:r>
            <a:r>
              <a:rPr lang="en-US" sz="2000">
                <a:latin typeface="Times-Roman" charset="0"/>
              </a:rPr>
              <a:t>)</a:t>
            </a:r>
            <a:endParaRPr lang="en-US">
              <a:latin typeface="Times-Roman" charset="0"/>
            </a:endParaRPr>
          </a:p>
        </p:txBody>
      </p:sp>
      <p:sp>
        <p:nvSpPr>
          <p:cNvPr id="208906" name="Rectangle 9"/>
          <p:cNvSpPr>
            <a:spLocks noChangeArrowheads="1"/>
          </p:cNvSpPr>
          <p:nvPr/>
        </p:nvSpPr>
        <p:spPr bwMode="auto">
          <a:xfrm>
            <a:off x="1301750" y="3760788"/>
            <a:ext cx="184150" cy="517525"/>
          </a:xfrm>
          <a:prstGeom prst="rect">
            <a:avLst/>
          </a:prstGeom>
          <a:noFill/>
          <a:ln w="9525">
            <a:noFill/>
            <a:miter lim="800000"/>
            <a:headEnd/>
            <a:tailEnd/>
          </a:ln>
        </p:spPr>
        <p:txBody>
          <a:bodyPr wrap="none">
            <a:prstTxWarp prst="textNoShape">
              <a:avLst/>
            </a:prstTxWarp>
            <a:spAutoFit/>
          </a:bodyPr>
          <a:lstStyle/>
          <a:p>
            <a:endParaRPr lang="en-US"/>
          </a:p>
        </p:txBody>
      </p:sp>
      <p:sp>
        <p:nvSpPr>
          <p:cNvPr id="208907" name="Rectangle 10"/>
          <p:cNvSpPr>
            <a:spLocks noChangeArrowheads="1"/>
          </p:cNvSpPr>
          <p:nvPr/>
        </p:nvSpPr>
        <p:spPr bwMode="auto">
          <a:xfrm>
            <a:off x="349250" y="3098800"/>
            <a:ext cx="946150"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(X</a:t>
            </a:r>
            <a:r>
              <a:rPr lang="en-US" sz="2000" baseline="-25000">
                <a:latin typeface="Times-Roman" charset="0"/>
              </a:rPr>
              <a:t>1</a:t>
            </a:r>
            <a:r>
              <a:rPr lang="en-US" sz="2000">
                <a:latin typeface="Times-Roman" charset="0"/>
              </a:rPr>
              <a:t>,Y</a:t>
            </a:r>
            <a:r>
              <a:rPr lang="en-US" sz="2000" baseline="-25000">
                <a:latin typeface="Times-Roman" charset="0"/>
              </a:rPr>
              <a:t>1</a:t>
            </a:r>
            <a:r>
              <a:rPr lang="en-US" sz="2000">
                <a:latin typeface="Times-Roman" charset="0"/>
              </a:rPr>
              <a:t>)</a:t>
            </a:r>
            <a:endParaRPr lang="en-US">
              <a:latin typeface="Times-Roman" charset="0"/>
            </a:endParaRPr>
          </a:p>
        </p:txBody>
      </p:sp>
      <p:sp>
        <p:nvSpPr>
          <p:cNvPr id="208908" name="Oval 11"/>
          <p:cNvSpPr>
            <a:spLocks noChangeArrowheads="1"/>
          </p:cNvSpPr>
          <p:nvPr/>
        </p:nvSpPr>
        <p:spPr bwMode="auto">
          <a:xfrm>
            <a:off x="228600" y="3886200"/>
            <a:ext cx="152400" cy="152400"/>
          </a:xfrm>
          <a:prstGeom prst="ellipse">
            <a:avLst/>
          </a:prstGeom>
          <a:solidFill>
            <a:srgbClr val="06FF0E"/>
          </a:solidFill>
          <a:ln w="9525">
            <a:solidFill>
              <a:schemeClr val="tx1"/>
            </a:solidFill>
            <a:round/>
            <a:headEnd/>
            <a:tailEnd/>
          </a:ln>
        </p:spPr>
        <p:txBody>
          <a:bodyPr wrap="none" anchor="ctr">
            <a:prstTxWarp prst="textNoShape">
              <a:avLst/>
            </a:prstTxWarp>
          </a:bodyPr>
          <a:lstStyle/>
          <a:p>
            <a:endParaRPr lang="en-US"/>
          </a:p>
        </p:txBody>
      </p:sp>
      <p:sp>
        <p:nvSpPr>
          <p:cNvPr id="208909" name="Rectangle 12"/>
          <p:cNvSpPr>
            <a:spLocks noChangeArrowheads="1"/>
          </p:cNvSpPr>
          <p:nvPr/>
        </p:nvSpPr>
        <p:spPr bwMode="auto">
          <a:xfrm>
            <a:off x="298450" y="4013200"/>
            <a:ext cx="735013"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(0,K)</a:t>
            </a:r>
          </a:p>
        </p:txBody>
      </p:sp>
      <p:sp>
        <p:nvSpPr>
          <p:cNvPr id="208910" name="Rectangle 13"/>
          <p:cNvSpPr>
            <a:spLocks noChangeArrowheads="1"/>
          </p:cNvSpPr>
          <p:nvPr/>
        </p:nvSpPr>
        <p:spPr bwMode="auto">
          <a:xfrm>
            <a:off x="3962400" y="1889125"/>
            <a:ext cx="4648200" cy="4054475"/>
          </a:xfrm>
          <a:prstGeom prst="rect">
            <a:avLst/>
          </a:prstGeom>
          <a:noFill/>
          <a:ln w="9525">
            <a:noFill/>
            <a:miter lim="800000"/>
            <a:headEnd/>
            <a:tailEnd/>
          </a:ln>
        </p:spPr>
        <p:txBody>
          <a:bodyPr>
            <a:prstTxWarp prst="textNoShape">
              <a:avLst/>
            </a:prstTxWarp>
            <a:spAutoFit/>
          </a:bodyPr>
          <a:lstStyle/>
          <a:p>
            <a:pPr>
              <a:spcAft>
                <a:spcPts val="600"/>
              </a:spcAft>
              <a:buClr>
                <a:schemeClr val="accent2"/>
              </a:buClr>
              <a:buSzPct val="75000"/>
              <a:buFont typeface="Wingdings" charset="2"/>
              <a:buChar char="q"/>
            </a:pPr>
            <a:r>
              <a:rPr lang="en-US" dirty="0"/>
              <a:t> </a:t>
            </a:r>
            <a:r>
              <a:rPr lang="en-US" sz="2800" dirty="0"/>
              <a:t>Your symmetric key is </a:t>
            </a:r>
            <a:r>
              <a:rPr lang="en-US" sz="2800" dirty="0">
                <a:latin typeface="Times-Roman" charset="0"/>
              </a:rPr>
              <a:t>K</a:t>
            </a:r>
            <a:r>
              <a:rPr lang="en-US" sz="2800" dirty="0"/>
              <a:t> </a:t>
            </a:r>
          </a:p>
          <a:p>
            <a:pPr>
              <a:spcAft>
                <a:spcPts val="600"/>
              </a:spcAft>
              <a:buClr>
                <a:schemeClr val="accent2"/>
              </a:buClr>
              <a:buSzPct val="75000"/>
              <a:buFont typeface="Wingdings" charset="2"/>
              <a:buChar char="q"/>
            </a:pPr>
            <a:r>
              <a:rPr lang="en-US" sz="2800" dirty="0"/>
              <a:t> Point </a:t>
            </a:r>
            <a:r>
              <a:rPr lang="en-US" sz="2800" dirty="0">
                <a:latin typeface="Times-Roman" charset="0"/>
              </a:rPr>
              <a:t>(X</a:t>
            </a:r>
            <a:r>
              <a:rPr lang="en-US" sz="2800" baseline="-25000" dirty="0">
                <a:latin typeface="Times-Roman" charset="0"/>
              </a:rPr>
              <a:t>0</a:t>
            </a:r>
            <a:r>
              <a:rPr lang="en-US" sz="2800" dirty="0">
                <a:latin typeface="Times-Roman" charset="0"/>
              </a:rPr>
              <a:t>,Y</a:t>
            </a:r>
            <a:r>
              <a:rPr lang="en-US" sz="2800" baseline="-25000" dirty="0">
                <a:latin typeface="Times-Roman" charset="0"/>
              </a:rPr>
              <a:t>0</a:t>
            </a:r>
            <a:r>
              <a:rPr lang="en-US" sz="2800" dirty="0">
                <a:latin typeface="Times-Roman" charset="0"/>
              </a:rPr>
              <a:t>) </a:t>
            </a:r>
            <a:r>
              <a:rPr lang="en-US" sz="2800" dirty="0"/>
              <a:t>to FBI </a:t>
            </a:r>
          </a:p>
          <a:p>
            <a:pPr>
              <a:spcAft>
                <a:spcPts val="600"/>
              </a:spcAft>
              <a:buClr>
                <a:schemeClr val="accent2"/>
              </a:buClr>
              <a:buSzPct val="75000"/>
              <a:buFont typeface="Wingdings" charset="2"/>
              <a:buChar char="q"/>
            </a:pPr>
            <a:r>
              <a:rPr lang="en-US" sz="2800" dirty="0"/>
              <a:t> Point </a:t>
            </a:r>
            <a:r>
              <a:rPr lang="en-US" sz="2800" dirty="0">
                <a:latin typeface="Times-Roman" charset="0"/>
              </a:rPr>
              <a:t>(X</a:t>
            </a:r>
            <a:r>
              <a:rPr lang="en-US" sz="2800" baseline="-25000" dirty="0">
                <a:latin typeface="Times-Roman" charset="0"/>
              </a:rPr>
              <a:t>1</a:t>
            </a:r>
            <a:r>
              <a:rPr lang="en-US" sz="2800" dirty="0">
                <a:latin typeface="Times-Roman" charset="0"/>
              </a:rPr>
              <a:t>,Y</a:t>
            </a:r>
            <a:r>
              <a:rPr lang="en-US" sz="2800" baseline="-25000" dirty="0">
                <a:latin typeface="Times-Roman" charset="0"/>
              </a:rPr>
              <a:t>1</a:t>
            </a:r>
            <a:r>
              <a:rPr lang="en-US" sz="2800" dirty="0">
                <a:latin typeface="Times-Roman" charset="0"/>
              </a:rPr>
              <a:t>) </a:t>
            </a:r>
            <a:r>
              <a:rPr lang="en-US" sz="2800" dirty="0"/>
              <a:t>to </a:t>
            </a:r>
            <a:r>
              <a:rPr lang="en-US" sz="2800" dirty="0" err="1"/>
              <a:t>DoJ</a:t>
            </a:r>
            <a:endParaRPr lang="en-US" sz="2800" dirty="0"/>
          </a:p>
          <a:p>
            <a:pPr>
              <a:spcAft>
                <a:spcPts val="600"/>
              </a:spcAft>
              <a:buClr>
                <a:schemeClr val="accent2"/>
              </a:buClr>
              <a:buSzPct val="75000"/>
              <a:buFont typeface="Wingdings" charset="2"/>
              <a:buChar char="q"/>
            </a:pPr>
            <a:r>
              <a:rPr lang="en-US" sz="2800" dirty="0"/>
              <a:t> Point </a:t>
            </a:r>
            <a:r>
              <a:rPr lang="en-US" sz="2800" dirty="0">
                <a:latin typeface="Times-Roman" charset="0"/>
              </a:rPr>
              <a:t>(X</a:t>
            </a:r>
            <a:r>
              <a:rPr lang="en-US" sz="2800" baseline="-25000" dirty="0">
                <a:latin typeface="Times-Roman" charset="0"/>
              </a:rPr>
              <a:t>2</a:t>
            </a:r>
            <a:r>
              <a:rPr lang="en-US" sz="2800" dirty="0">
                <a:latin typeface="Times-Roman" charset="0"/>
              </a:rPr>
              <a:t>,Y</a:t>
            </a:r>
            <a:r>
              <a:rPr lang="en-US" sz="2800" baseline="-25000" dirty="0">
                <a:latin typeface="Times-Roman" charset="0"/>
              </a:rPr>
              <a:t>2</a:t>
            </a:r>
            <a:r>
              <a:rPr lang="en-US" sz="2800" dirty="0">
                <a:latin typeface="Times-Roman" charset="0"/>
              </a:rPr>
              <a:t>) </a:t>
            </a:r>
            <a:r>
              <a:rPr lang="en-US" sz="2800" dirty="0"/>
              <a:t>to </a:t>
            </a:r>
            <a:r>
              <a:rPr lang="en-US" sz="2800" dirty="0" err="1"/>
              <a:t>DoC</a:t>
            </a:r>
            <a:endParaRPr lang="en-US" sz="2800" dirty="0"/>
          </a:p>
          <a:p>
            <a:pPr>
              <a:spcAft>
                <a:spcPts val="600"/>
              </a:spcAft>
              <a:buClr>
                <a:schemeClr val="accent2"/>
              </a:buClr>
              <a:buSzPct val="75000"/>
              <a:buFont typeface="Wingdings" charset="2"/>
              <a:buChar char="q"/>
            </a:pPr>
            <a:r>
              <a:rPr lang="en-US" sz="2800" dirty="0"/>
              <a:t> To recover your key </a:t>
            </a:r>
            <a:r>
              <a:rPr lang="en-US" sz="2800" dirty="0">
                <a:latin typeface="Times-Roman" charset="0"/>
              </a:rPr>
              <a:t>K</a:t>
            </a:r>
            <a:r>
              <a:rPr lang="en-US" sz="2800" dirty="0"/>
              <a:t>, two of the three agencies must cooperate</a:t>
            </a:r>
          </a:p>
          <a:p>
            <a:pPr>
              <a:spcAft>
                <a:spcPts val="600"/>
              </a:spcAft>
              <a:buClr>
                <a:schemeClr val="accent2"/>
              </a:buClr>
              <a:buSzPct val="75000"/>
              <a:buFont typeface="Wingdings" charset="2"/>
              <a:buChar char="q"/>
            </a:pPr>
            <a:r>
              <a:rPr lang="en-US" sz="2800" dirty="0"/>
              <a:t> No one agency can get </a:t>
            </a:r>
            <a:r>
              <a:rPr lang="en-US" sz="2800" dirty="0">
                <a:latin typeface="Times-Roman" charset="0"/>
              </a:rPr>
              <a:t>K</a:t>
            </a:r>
          </a:p>
        </p:txBody>
      </p:sp>
      <p:sp>
        <p:nvSpPr>
          <p:cNvPr id="208911" name="Rectangle 14"/>
          <p:cNvSpPr>
            <a:spLocks noChangeArrowheads="1"/>
          </p:cNvSpPr>
          <p:nvPr/>
        </p:nvSpPr>
        <p:spPr bwMode="auto">
          <a:xfrm>
            <a:off x="3200400" y="4800600"/>
            <a:ext cx="387350"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X</a:t>
            </a:r>
          </a:p>
        </p:txBody>
      </p:sp>
      <p:sp>
        <p:nvSpPr>
          <p:cNvPr id="208912" name="Rectangle 15"/>
          <p:cNvSpPr>
            <a:spLocks noChangeArrowheads="1"/>
          </p:cNvSpPr>
          <p:nvPr/>
        </p:nvSpPr>
        <p:spPr bwMode="auto">
          <a:xfrm>
            <a:off x="146050" y="1752600"/>
            <a:ext cx="387350"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Y</a:t>
            </a:r>
          </a:p>
        </p:txBody>
      </p:sp>
      <p:sp>
        <p:nvSpPr>
          <p:cNvPr id="208913" name="Oval 16"/>
          <p:cNvSpPr>
            <a:spLocks noChangeArrowheads="1"/>
          </p:cNvSpPr>
          <p:nvPr/>
        </p:nvSpPr>
        <p:spPr bwMode="auto">
          <a:xfrm>
            <a:off x="1828800" y="3200400"/>
            <a:ext cx="152400" cy="152400"/>
          </a:xfrm>
          <a:prstGeom prst="ellipse">
            <a:avLst/>
          </a:prstGeom>
          <a:solidFill>
            <a:srgbClr val="06FF0E"/>
          </a:solidFill>
          <a:ln w="9525">
            <a:solidFill>
              <a:schemeClr val="tx1"/>
            </a:solidFill>
            <a:round/>
            <a:headEnd/>
            <a:tailEnd/>
          </a:ln>
        </p:spPr>
        <p:txBody>
          <a:bodyPr wrap="none" anchor="ctr">
            <a:prstTxWarp prst="textNoShape">
              <a:avLst/>
            </a:prstTxWarp>
          </a:bodyPr>
          <a:lstStyle/>
          <a:p>
            <a:endParaRPr lang="en-US"/>
          </a:p>
        </p:txBody>
      </p:sp>
      <p:sp>
        <p:nvSpPr>
          <p:cNvPr id="208914" name="Rectangle 17"/>
          <p:cNvSpPr>
            <a:spLocks noChangeArrowheads="1"/>
          </p:cNvSpPr>
          <p:nvPr/>
        </p:nvSpPr>
        <p:spPr bwMode="auto">
          <a:xfrm>
            <a:off x="1644650" y="3352800"/>
            <a:ext cx="946150"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(X</a:t>
            </a:r>
            <a:r>
              <a:rPr lang="en-US" sz="2000" baseline="-25000">
                <a:latin typeface="Times-Roman" charset="0"/>
              </a:rPr>
              <a:t>2</a:t>
            </a:r>
            <a:r>
              <a:rPr lang="en-US" sz="2000">
                <a:latin typeface="Times-Roman" charset="0"/>
              </a:rPr>
              <a:t>,Y</a:t>
            </a:r>
            <a:r>
              <a:rPr lang="en-US" sz="2000" baseline="-25000">
                <a:latin typeface="Times-Roman" charset="0"/>
              </a:rPr>
              <a:t>2</a:t>
            </a:r>
            <a:r>
              <a:rPr lang="en-US" sz="2000">
                <a:latin typeface="Times-Roman" charset="0"/>
              </a:rPr>
              <a:t>)</a:t>
            </a: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5C72C7E1-C74E-264D-AC40-7F32710E2B94}" type="slidenum">
              <a:rPr lang="en-US" smtClean="0">
                <a:latin typeface="Times New Roman" charset="0"/>
              </a:rPr>
              <a:pPr/>
              <a:t>193</a:t>
            </a:fld>
            <a:endParaRPr lang="en-US">
              <a:latin typeface="Times New Roman" charset="0"/>
            </a:endParaRPr>
          </a:p>
        </p:txBody>
      </p:sp>
      <p:sp>
        <p:nvSpPr>
          <p:cNvPr id="209923" name="Rectangle 2"/>
          <p:cNvSpPr>
            <a:spLocks noGrp="1" noChangeArrowheads="1"/>
          </p:cNvSpPr>
          <p:nvPr>
            <p:ph type="title"/>
          </p:nvPr>
        </p:nvSpPr>
        <p:spPr/>
        <p:txBody>
          <a:bodyPr/>
          <a:lstStyle/>
          <a:p>
            <a:pPr eaLnBrk="1" hangingPunct="1"/>
            <a:r>
              <a:rPr lang="en-US"/>
              <a:t>Visual Cryptography</a:t>
            </a:r>
          </a:p>
        </p:txBody>
      </p:sp>
      <p:sp>
        <p:nvSpPr>
          <p:cNvPr id="209924" name="Rectangle 3"/>
          <p:cNvSpPr>
            <a:spLocks noGrp="1" noChangeArrowheads="1"/>
          </p:cNvSpPr>
          <p:nvPr>
            <p:ph type="body" idx="1"/>
          </p:nvPr>
        </p:nvSpPr>
        <p:spPr/>
        <p:txBody>
          <a:bodyPr/>
          <a:lstStyle/>
          <a:p>
            <a:pPr eaLnBrk="1" hangingPunct="1">
              <a:spcAft>
                <a:spcPts val="600"/>
              </a:spcAft>
            </a:pPr>
            <a:r>
              <a:rPr lang="en-US" sz="2800" dirty="0"/>
              <a:t>Another form of secret sharing…</a:t>
            </a:r>
          </a:p>
          <a:p>
            <a:pPr eaLnBrk="1" hangingPunct="1">
              <a:spcAft>
                <a:spcPts val="600"/>
              </a:spcAft>
            </a:pPr>
            <a:r>
              <a:rPr lang="en-US" sz="2800" dirty="0"/>
              <a:t>Alice and Bob “share” an image</a:t>
            </a:r>
          </a:p>
          <a:p>
            <a:pPr eaLnBrk="1" hangingPunct="1">
              <a:spcAft>
                <a:spcPts val="600"/>
              </a:spcAft>
            </a:pPr>
            <a:r>
              <a:rPr lang="en-US" sz="2800" dirty="0"/>
              <a:t>Both must cooperate to reveal the image</a:t>
            </a:r>
          </a:p>
          <a:p>
            <a:pPr eaLnBrk="1" hangingPunct="1">
              <a:spcAft>
                <a:spcPts val="600"/>
              </a:spcAft>
            </a:pPr>
            <a:r>
              <a:rPr lang="en-US" sz="2800" dirty="0"/>
              <a:t>Nobody can learn anything about image from Alice’s share or Bob’s share</a:t>
            </a:r>
          </a:p>
          <a:p>
            <a:pPr lvl="1" eaLnBrk="1" hangingPunct="1">
              <a:spcAft>
                <a:spcPts val="600"/>
              </a:spcAft>
            </a:pPr>
            <a:r>
              <a:rPr lang="en-US" sz="2400" dirty="0"/>
              <a:t>That is, both shares are required</a:t>
            </a:r>
          </a:p>
          <a:p>
            <a:pPr eaLnBrk="1" hangingPunct="1">
              <a:spcAft>
                <a:spcPts val="600"/>
              </a:spcAft>
            </a:pPr>
            <a:r>
              <a:rPr lang="en-US" sz="2800" dirty="0"/>
              <a:t>Is this possible?</a:t>
            </a: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EE39D307-EC3A-164A-9E3F-D41836135881}" type="slidenum">
              <a:rPr lang="en-US" smtClean="0">
                <a:latin typeface="Times New Roman" charset="0"/>
              </a:rPr>
              <a:pPr/>
              <a:t>194</a:t>
            </a:fld>
            <a:endParaRPr lang="en-US">
              <a:latin typeface="Times New Roman" charset="0"/>
            </a:endParaRPr>
          </a:p>
        </p:txBody>
      </p:sp>
      <p:sp>
        <p:nvSpPr>
          <p:cNvPr id="210947" name="Rectangle 2"/>
          <p:cNvSpPr>
            <a:spLocks noGrp="1" noChangeArrowheads="1"/>
          </p:cNvSpPr>
          <p:nvPr>
            <p:ph type="title"/>
          </p:nvPr>
        </p:nvSpPr>
        <p:spPr>
          <a:xfrm>
            <a:off x="685800" y="304800"/>
            <a:ext cx="7772400" cy="1143000"/>
          </a:xfrm>
        </p:spPr>
        <p:txBody>
          <a:bodyPr/>
          <a:lstStyle/>
          <a:p>
            <a:pPr eaLnBrk="1" hangingPunct="1"/>
            <a:r>
              <a:rPr lang="en-US"/>
              <a:t>Visual Cryptography</a:t>
            </a:r>
          </a:p>
        </p:txBody>
      </p:sp>
      <p:sp>
        <p:nvSpPr>
          <p:cNvPr id="210948" name="Rectangle 3"/>
          <p:cNvSpPr>
            <a:spLocks noGrp="1" noChangeArrowheads="1"/>
          </p:cNvSpPr>
          <p:nvPr>
            <p:ph type="body" idx="1"/>
          </p:nvPr>
        </p:nvSpPr>
        <p:spPr>
          <a:xfrm>
            <a:off x="685800" y="1600200"/>
            <a:ext cx="7620000" cy="1371600"/>
          </a:xfrm>
        </p:spPr>
        <p:txBody>
          <a:bodyPr/>
          <a:lstStyle/>
          <a:p>
            <a:pPr eaLnBrk="1" hangingPunct="1"/>
            <a:r>
              <a:rPr lang="en-US" dirty="0"/>
              <a:t>How to share a pixel?</a:t>
            </a:r>
          </a:p>
          <a:p>
            <a:pPr eaLnBrk="1" hangingPunct="1"/>
            <a:r>
              <a:rPr lang="en-US" dirty="0"/>
              <a:t>Suppose image is black and white</a:t>
            </a:r>
          </a:p>
        </p:txBody>
      </p:sp>
      <p:pic>
        <p:nvPicPr>
          <p:cNvPr id="210949" name="Picture 4"/>
          <p:cNvPicPr>
            <a:picLocks noChangeAspect="1" noChangeArrowheads="1"/>
          </p:cNvPicPr>
          <p:nvPr/>
        </p:nvPicPr>
        <p:blipFill>
          <a:blip r:embed="rId2"/>
          <a:srcRect/>
          <a:stretch>
            <a:fillRect/>
          </a:stretch>
        </p:blipFill>
        <p:spPr bwMode="auto">
          <a:xfrm>
            <a:off x="4117975" y="2895600"/>
            <a:ext cx="4568825" cy="3238500"/>
          </a:xfrm>
          <a:prstGeom prst="rect">
            <a:avLst/>
          </a:prstGeom>
          <a:noFill/>
          <a:ln w="9525">
            <a:noFill/>
            <a:miter lim="800000"/>
            <a:headEnd/>
            <a:tailEnd/>
          </a:ln>
        </p:spPr>
      </p:pic>
      <p:sp>
        <p:nvSpPr>
          <p:cNvPr id="210950" name="Rectangle 5"/>
          <p:cNvSpPr>
            <a:spLocks noChangeArrowheads="1"/>
          </p:cNvSpPr>
          <p:nvPr/>
        </p:nvSpPr>
        <p:spPr bwMode="auto">
          <a:xfrm>
            <a:off x="685800" y="2209800"/>
            <a:ext cx="3581400" cy="38100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accent2"/>
              </a:buClr>
              <a:buSzPct val="75000"/>
              <a:buFont typeface="Wingdings" charset="2"/>
              <a:buChar char="q"/>
            </a:pPr>
            <a:endParaRPr lang="en-US" sz="3200" dirty="0"/>
          </a:p>
          <a:p>
            <a:pPr marL="342900" indent="-342900">
              <a:spcBef>
                <a:spcPct val="20000"/>
              </a:spcBef>
              <a:buClr>
                <a:schemeClr val="accent2"/>
              </a:buClr>
              <a:buSzPct val="75000"/>
              <a:buFont typeface="Wingdings" charset="2"/>
              <a:buChar char="q"/>
            </a:pPr>
            <a:r>
              <a:rPr lang="en-US" sz="3200" dirty="0"/>
              <a:t>Then each pixel is either black or white</a:t>
            </a:r>
          </a:p>
          <a:p>
            <a:pPr marL="342900" indent="-342900">
              <a:spcBef>
                <a:spcPct val="20000"/>
              </a:spcBef>
              <a:buClr>
                <a:schemeClr val="accent2"/>
              </a:buClr>
              <a:buSzPct val="75000"/>
              <a:buFont typeface="Wingdings" charset="2"/>
              <a:buChar char="q"/>
            </a:pPr>
            <a:r>
              <a:rPr lang="en-US" sz="3200" dirty="0"/>
              <a:t>We split pixels as shown</a:t>
            </a: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21819CF9-D256-634E-8E17-839A0211A5DA}" type="slidenum">
              <a:rPr lang="en-US" smtClean="0">
                <a:latin typeface="Times New Roman" charset="0"/>
              </a:rPr>
              <a:pPr/>
              <a:t>195</a:t>
            </a:fld>
            <a:endParaRPr lang="en-US">
              <a:latin typeface="Times New Roman" charset="0"/>
            </a:endParaRPr>
          </a:p>
        </p:txBody>
      </p:sp>
      <p:sp>
        <p:nvSpPr>
          <p:cNvPr id="211971" name="Rectangle 2"/>
          <p:cNvSpPr>
            <a:spLocks noGrp="1" noChangeArrowheads="1"/>
          </p:cNvSpPr>
          <p:nvPr>
            <p:ph type="title"/>
          </p:nvPr>
        </p:nvSpPr>
        <p:spPr>
          <a:xfrm>
            <a:off x="685800" y="457200"/>
            <a:ext cx="7772400" cy="1143000"/>
          </a:xfrm>
        </p:spPr>
        <p:txBody>
          <a:bodyPr/>
          <a:lstStyle/>
          <a:p>
            <a:pPr eaLnBrk="1" hangingPunct="1"/>
            <a:r>
              <a:rPr lang="en-US" dirty="0"/>
              <a:t>Sharing a B&amp;W Image</a:t>
            </a:r>
          </a:p>
        </p:txBody>
      </p:sp>
      <p:sp>
        <p:nvSpPr>
          <p:cNvPr id="211972" name="Rectangle 3"/>
          <p:cNvSpPr>
            <a:spLocks noGrp="1" noChangeArrowheads="1"/>
          </p:cNvSpPr>
          <p:nvPr>
            <p:ph type="body" idx="1"/>
          </p:nvPr>
        </p:nvSpPr>
        <p:spPr>
          <a:xfrm>
            <a:off x="685800" y="1676400"/>
            <a:ext cx="7620000" cy="1371600"/>
          </a:xfrm>
        </p:spPr>
        <p:txBody>
          <a:bodyPr/>
          <a:lstStyle/>
          <a:p>
            <a:pPr eaLnBrk="1" hangingPunct="1"/>
            <a:r>
              <a:rPr lang="en-US" dirty="0"/>
              <a:t>If pixel is white, randomly choose </a:t>
            </a:r>
            <a:r>
              <a:rPr lang="en-US" dirty="0">
                <a:latin typeface="Lucida Grande"/>
                <a:cs typeface="Lucida Grande"/>
              </a:rPr>
              <a:t>a</a:t>
            </a:r>
            <a:r>
              <a:rPr lang="en-US" dirty="0"/>
              <a:t> or </a:t>
            </a:r>
            <a:r>
              <a:rPr lang="en-US" dirty="0" err="1">
                <a:latin typeface="Lucida Grande"/>
                <a:cs typeface="Lucida Grande"/>
              </a:rPr>
              <a:t>b</a:t>
            </a:r>
            <a:r>
              <a:rPr lang="en-US" dirty="0"/>
              <a:t> for Alice’s/Bob’s shares</a:t>
            </a:r>
          </a:p>
        </p:txBody>
      </p:sp>
      <p:pic>
        <p:nvPicPr>
          <p:cNvPr id="211973" name="Picture 4"/>
          <p:cNvPicPr>
            <a:picLocks noChangeAspect="1" noChangeArrowheads="1"/>
          </p:cNvPicPr>
          <p:nvPr/>
        </p:nvPicPr>
        <p:blipFill>
          <a:blip r:embed="rId2"/>
          <a:srcRect/>
          <a:stretch>
            <a:fillRect/>
          </a:stretch>
        </p:blipFill>
        <p:spPr bwMode="auto">
          <a:xfrm>
            <a:off x="4117975" y="2895600"/>
            <a:ext cx="4568825" cy="3238500"/>
          </a:xfrm>
          <a:prstGeom prst="rect">
            <a:avLst/>
          </a:prstGeom>
          <a:noFill/>
          <a:ln w="9525">
            <a:noFill/>
            <a:miter lim="800000"/>
            <a:headEnd/>
            <a:tailEnd/>
          </a:ln>
        </p:spPr>
      </p:pic>
      <p:sp>
        <p:nvSpPr>
          <p:cNvPr id="211974" name="Rectangle 5"/>
          <p:cNvSpPr>
            <a:spLocks noChangeArrowheads="1"/>
          </p:cNvSpPr>
          <p:nvPr/>
        </p:nvSpPr>
        <p:spPr bwMode="auto">
          <a:xfrm>
            <a:off x="685800" y="2133600"/>
            <a:ext cx="3581400" cy="38100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accent2"/>
              </a:buClr>
              <a:buSzPct val="75000"/>
              <a:buFont typeface="Wingdings" charset="2"/>
              <a:buChar char="q"/>
            </a:pPr>
            <a:endParaRPr lang="en-US" sz="3200" dirty="0"/>
          </a:p>
          <a:p>
            <a:pPr marL="342900" indent="-342900">
              <a:spcBef>
                <a:spcPct val="20000"/>
              </a:spcBef>
              <a:buClr>
                <a:schemeClr val="accent2"/>
              </a:buClr>
              <a:buSzPct val="75000"/>
              <a:buFont typeface="Wingdings" charset="2"/>
              <a:buChar char="q"/>
            </a:pPr>
            <a:r>
              <a:rPr lang="en-US" sz="3200" dirty="0"/>
              <a:t>If pixel is black, randomly choose </a:t>
            </a:r>
            <a:r>
              <a:rPr lang="en-US" sz="3200" dirty="0" err="1">
                <a:latin typeface="Lucida Grande"/>
                <a:cs typeface="Lucida Grande"/>
              </a:rPr>
              <a:t>c</a:t>
            </a:r>
            <a:r>
              <a:rPr lang="en-US" sz="3200" dirty="0"/>
              <a:t> or </a:t>
            </a:r>
            <a:r>
              <a:rPr lang="en-US" sz="3200" dirty="0" err="1">
                <a:latin typeface="Lucida Grande"/>
                <a:cs typeface="Lucida Grande"/>
              </a:rPr>
              <a:t>d</a:t>
            </a:r>
            <a:endParaRPr lang="en-US" sz="3200" dirty="0">
              <a:latin typeface="Lucida Grande"/>
              <a:cs typeface="Lucida Grande"/>
            </a:endParaRPr>
          </a:p>
          <a:p>
            <a:pPr marL="342900" indent="-342900">
              <a:spcBef>
                <a:spcPct val="20000"/>
              </a:spcBef>
              <a:buClr>
                <a:schemeClr val="accent2"/>
              </a:buClr>
              <a:buSzPct val="75000"/>
              <a:buFont typeface="Wingdings" charset="2"/>
              <a:buChar char="q"/>
            </a:pPr>
            <a:r>
              <a:rPr lang="en-US" sz="3200" b="1" dirty="0">
                <a:solidFill>
                  <a:schemeClr val="hlink"/>
                </a:solidFill>
              </a:rPr>
              <a:t>No information</a:t>
            </a:r>
            <a:r>
              <a:rPr lang="en-US" sz="3200" dirty="0"/>
              <a:t> in one “share”</a:t>
            </a: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3A55C897-EEB3-974D-BB51-138055C4AFF8}" type="slidenum">
              <a:rPr lang="en-US" smtClean="0">
                <a:latin typeface="Times New Roman" charset="0"/>
              </a:rPr>
              <a:pPr/>
              <a:t>196</a:t>
            </a:fld>
            <a:endParaRPr lang="en-US">
              <a:latin typeface="Times New Roman" charset="0"/>
            </a:endParaRPr>
          </a:p>
        </p:txBody>
      </p:sp>
      <p:sp>
        <p:nvSpPr>
          <p:cNvPr id="212995" name="Rectangle 2"/>
          <p:cNvSpPr>
            <a:spLocks noGrp="1" noChangeArrowheads="1"/>
          </p:cNvSpPr>
          <p:nvPr>
            <p:ph type="title"/>
          </p:nvPr>
        </p:nvSpPr>
        <p:spPr>
          <a:xfrm>
            <a:off x="685800" y="381000"/>
            <a:ext cx="7772400" cy="1143000"/>
          </a:xfrm>
        </p:spPr>
        <p:txBody>
          <a:bodyPr/>
          <a:lstStyle/>
          <a:p>
            <a:pPr eaLnBrk="1" hangingPunct="1"/>
            <a:r>
              <a:rPr lang="en-US"/>
              <a:t>Visual Crypto Example</a:t>
            </a:r>
          </a:p>
        </p:txBody>
      </p:sp>
      <p:sp>
        <p:nvSpPr>
          <p:cNvPr id="212996" name="Rectangle 3"/>
          <p:cNvSpPr>
            <a:spLocks noGrp="1" noChangeArrowheads="1"/>
          </p:cNvSpPr>
          <p:nvPr>
            <p:ph type="body" idx="1"/>
          </p:nvPr>
        </p:nvSpPr>
        <p:spPr>
          <a:xfrm>
            <a:off x="1143000" y="1752600"/>
            <a:ext cx="1981200" cy="1066800"/>
          </a:xfrm>
        </p:spPr>
        <p:txBody>
          <a:bodyPr/>
          <a:lstStyle/>
          <a:p>
            <a:pPr eaLnBrk="1" hangingPunct="1">
              <a:lnSpc>
                <a:spcPct val="90000"/>
              </a:lnSpc>
            </a:pPr>
            <a:r>
              <a:rPr lang="en-US" sz="2800"/>
              <a:t>Alice’s share</a:t>
            </a:r>
          </a:p>
        </p:txBody>
      </p:sp>
      <p:sp>
        <p:nvSpPr>
          <p:cNvPr id="212997" name="Rectangle 5"/>
          <p:cNvSpPr>
            <a:spLocks noChangeArrowheads="1"/>
          </p:cNvSpPr>
          <p:nvPr/>
        </p:nvSpPr>
        <p:spPr bwMode="auto">
          <a:xfrm>
            <a:off x="3733800" y="1752600"/>
            <a:ext cx="1981200" cy="10668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Char char="q"/>
            </a:pPr>
            <a:r>
              <a:rPr lang="en-US" sz="2800"/>
              <a:t>Bob’s share</a:t>
            </a:r>
          </a:p>
        </p:txBody>
      </p:sp>
      <p:sp>
        <p:nvSpPr>
          <p:cNvPr id="525318" name="Rectangle 6"/>
          <p:cNvSpPr>
            <a:spLocks noChangeArrowheads="1"/>
          </p:cNvSpPr>
          <p:nvPr/>
        </p:nvSpPr>
        <p:spPr bwMode="auto">
          <a:xfrm>
            <a:off x="6248400" y="1752600"/>
            <a:ext cx="1981200" cy="10668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Char char="q"/>
            </a:pPr>
            <a:r>
              <a:rPr lang="en-US" sz="2800"/>
              <a:t>Overlaid shares</a:t>
            </a:r>
          </a:p>
        </p:txBody>
      </p:sp>
      <p:pic>
        <p:nvPicPr>
          <p:cNvPr id="212999" name="Picture 7"/>
          <p:cNvPicPr>
            <a:picLocks noChangeAspect="1" noChangeArrowheads="1"/>
          </p:cNvPicPr>
          <p:nvPr/>
        </p:nvPicPr>
        <p:blipFill>
          <a:blip r:embed="rId2"/>
          <a:srcRect/>
          <a:stretch>
            <a:fillRect/>
          </a:stretch>
        </p:blipFill>
        <p:spPr bwMode="auto">
          <a:xfrm>
            <a:off x="990600" y="2667000"/>
            <a:ext cx="4699000" cy="3394075"/>
          </a:xfrm>
          <a:prstGeom prst="rect">
            <a:avLst/>
          </a:prstGeom>
          <a:noFill/>
          <a:ln w="9525">
            <a:noFill/>
            <a:miter lim="800000"/>
            <a:headEnd/>
            <a:tailEnd/>
          </a:ln>
        </p:spPr>
      </p:pic>
      <p:pic>
        <p:nvPicPr>
          <p:cNvPr id="525320" name="Picture 8"/>
          <p:cNvPicPr>
            <a:picLocks noChangeAspect="1" noChangeArrowheads="1"/>
          </p:cNvPicPr>
          <p:nvPr/>
        </p:nvPicPr>
        <p:blipFill>
          <a:blip r:embed="rId3"/>
          <a:srcRect/>
          <a:stretch>
            <a:fillRect/>
          </a:stretch>
        </p:blipFill>
        <p:spPr bwMode="auto">
          <a:xfrm>
            <a:off x="6205538" y="2667000"/>
            <a:ext cx="2100262" cy="3352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0" fill="hold" grpId="0" nodeType="clickEffect">
                                  <p:stCondLst>
                                    <p:cond delay="0"/>
                                  </p:stCondLst>
                                  <p:childTnLst>
                                    <p:set>
                                      <p:cBhvr>
                                        <p:cTn id="6" dur="1" fill="hold">
                                          <p:stCondLst>
                                            <p:cond delay="499"/>
                                          </p:stCondLst>
                                        </p:cTn>
                                        <p:tgtEl>
                                          <p:spTgt spid="525318"/>
                                        </p:tgtEl>
                                        <p:attrNameLst>
                                          <p:attrName>style.visibility</p:attrName>
                                        </p:attrNameLst>
                                      </p:cBhvr>
                                      <p:to>
                                        <p:strVal val="visible"/>
                                      </p:to>
                                    </p:set>
                                  </p:childTnLst>
                                </p:cTn>
                              </p:par>
                            </p:childTnLst>
                          </p:cTn>
                        </p:par>
                        <p:par>
                          <p:cTn id="7" fill="hold">
                            <p:stCondLst>
                              <p:cond delay="500"/>
                            </p:stCondLst>
                            <p:childTnLst>
                              <p:par>
                                <p:cTn id="8" presetID="0" presetClass="entr" presetSubtype="0" fill="hold" nodeType="afterEffect">
                                  <p:stCondLst>
                                    <p:cond delay="0"/>
                                  </p:stCondLst>
                                  <p:childTnLst>
                                    <p:set>
                                      <p:cBhvr>
                                        <p:cTn id="9" dur="1" fill="hold">
                                          <p:stCondLst>
                                            <p:cond delay="499"/>
                                          </p:stCondLst>
                                        </p:cTn>
                                        <p:tgtEl>
                                          <p:spTgt spid="5253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18" grpId="0" autoUpdateAnimBg="0"/>
    </p:bldLst>
  </p:timing>
</p:sld>
</file>

<file path=ppt/slides/slide1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401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A1E84F5E-006E-784D-86B1-A4609511BD87}" type="slidenum">
              <a:rPr lang="en-US" smtClean="0">
                <a:latin typeface="Times New Roman" charset="0"/>
              </a:rPr>
              <a:pPr/>
              <a:t>197</a:t>
            </a:fld>
            <a:endParaRPr lang="en-US">
              <a:latin typeface="Times New Roman" charset="0"/>
            </a:endParaRPr>
          </a:p>
        </p:txBody>
      </p:sp>
      <p:sp>
        <p:nvSpPr>
          <p:cNvPr id="214019" name="Rectangle 2"/>
          <p:cNvSpPr>
            <a:spLocks noGrp="1" noChangeArrowheads="1"/>
          </p:cNvSpPr>
          <p:nvPr>
            <p:ph type="title"/>
          </p:nvPr>
        </p:nvSpPr>
        <p:spPr>
          <a:xfrm>
            <a:off x="685800" y="381000"/>
            <a:ext cx="7772400" cy="1143000"/>
          </a:xfrm>
        </p:spPr>
        <p:txBody>
          <a:bodyPr/>
          <a:lstStyle/>
          <a:p>
            <a:pPr eaLnBrk="1" hangingPunct="1"/>
            <a:r>
              <a:rPr lang="en-US" dirty="0"/>
              <a:t>Visual Crypto</a:t>
            </a:r>
          </a:p>
        </p:txBody>
      </p:sp>
      <p:sp>
        <p:nvSpPr>
          <p:cNvPr id="526339" name="Rectangle 3"/>
          <p:cNvSpPr>
            <a:spLocks noGrp="1" noChangeArrowheads="1"/>
          </p:cNvSpPr>
          <p:nvPr>
            <p:ph type="body" idx="1"/>
          </p:nvPr>
        </p:nvSpPr>
        <p:spPr>
          <a:xfrm>
            <a:off x="685800" y="1600200"/>
            <a:ext cx="7848600" cy="4419600"/>
          </a:xfrm>
        </p:spPr>
        <p:txBody>
          <a:bodyPr/>
          <a:lstStyle/>
          <a:p>
            <a:pPr eaLnBrk="1" hangingPunct="1">
              <a:lnSpc>
                <a:spcPct val="90000"/>
              </a:lnSpc>
              <a:spcAft>
                <a:spcPts val="600"/>
              </a:spcAft>
            </a:pPr>
            <a:r>
              <a:rPr lang="en-US" dirty="0"/>
              <a:t>How does visual “crypto” compare to regular crypto?</a:t>
            </a:r>
          </a:p>
          <a:p>
            <a:pPr eaLnBrk="1" hangingPunct="1">
              <a:lnSpc>
                <a:spcPct val="90000"/>
              </a:lnSpc>
              <a:spcAft>
                <a:spcPts val="600"/>
              </a:spcAft>
            </a:pPr>
            <a:r>
              <a:rPr lang="en-US" dirty="0"/>
              <a:t>In visual crypto, no key…</a:t>
            </a:r>
          </a:p>
          <a:p>
            <a:pPr lvl="1" eaLnBrk="1" hangingPunct="1">
              <a:lnSpc>
                <a:spcPct val="90000"/>
              </a:lnSpc>
              <a:spcAft>
                <a:spcPts val="600"/>
              </a:spcAft>
            </a:pPr>
            <a:r>
              <a:rPr lang="en-US" dirty="0"/>
              <a:t>Or, maybe both images are the key?</a:t>
            </a:r>
          </a:p>
          <a:p>
            <a:pPr eaLnBrk="1" hangingPunct="1">
              <a:lnSpc>
                <a:spcPct val="90000"/>
              </a:lnSpc>
              <a:spcAft>
                <a:spcPts val="600"/>
              </a:spcAft>
            </a:pPr>
            <a:r>
              <a:rPr lang="en-US" dirty="0"/>
              <a:t>With encryption, exhaustive search</a:t>
            </a:r>
          </a:p>
          <a:p>
            <a:pPr lvl="1" eaLnBrk="1" hangingPunct="1">
              <a:lnSpc>
                <a:spcPct val="90000"/>
              </a:lnSpc>
              <a:spcAft>
                <a:spcPts val="600"/>
              </a:spcAft>
            </a:pPr>
            <a:r>
              <a:rPr lang="en-US" dirty="0"/>
              <a:t>Except for a one-time pad</a:t>
            </a:r>
          </a:p>
          <a:p>
            <a:pPr eaLnBrk="1" hangingPunct="1">
              <a:lnSpc>
                <a:spcPct val="90000"/>
              </a:lnSpc>
              <a:spcAft>
                <a:spcPts val="600"/>
              </a:spcAft>
            </a:pPr>
            <a:r>
              <a:rPr lang="en-US" dirty="0"/>
              <a:t>Exhaustive search on visual crypto?</a:t>
            </a:r>
          </a:p>
          <a:p>
            <a:pPr lvl="1" eaLnBrk="1" hangingPunct="1">
              <a:lnSpc>
                <a:spcPct val="90000"/>
              </a:lnSpc>
              <a:spcAft>
                <a:spcPts val="600"/>
              </a:spcAft>
            </a:pPr>
            <a:r>
              <a:rPr lang="en-US" dirty="0"/>
              <a:t>No exhaustive search is possible!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3" fill="hold" grpId="0" nodeType="clickEffect">
                                  <p:stCondLst>
                                    <p:cond delay="0"/>
                                  </p:stCondLst>
                                  <p:childTnLst>
                                    <p:set>
                                      <p:cBhvr>
                                        <p:cTn id="6" dur="1" fill="hold">
                                          <p:stCondLst>
                                            <p:cond delay="499"/>
                                          </p:stCondLst>
                                        </p:cTn>
                                        <p:tgtEl>
                                          <p:spTgt spid="5263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entr" presetSubtype="3" fill="hold" grpId="0" nodeType="clickEffect">
                                  <p:stCondLst>
                                    <p:cond delay="0"/>
                                  </p:stCondLst>
                                  <p:childTnLst>
                                    <p:set>
                                      <p:cBhvr>
                                        <p:cTn id="10" dur="1" fill="hold">
                                          <p:stCondLst>
                                            <p:cond delay="499"/>
                                          </p:stCondLst>
                                        </p:cTn>
                                        <p:tgtEl>
                                          <p:spTgt spid="5263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entr" presetSubtype="3" fill="hold" grpId="0" nodeType="clickEffect">
                                  <p:stCondLst>
                                    <p:cond delay="0"/>
                                  </p:stCondLst>
                                  <p:childTnLst>
                                    <p:set>
                                      <p:cBhvr>
                                        <p:cTn id="14" dur="1" fill="hold">
                                          <p:stCondLst>
                                            <p:cond delay="499"/>
                                          </p:stCondLst>
                                        </p:cTn>
                                        <p:tgtEl>
                                          <p:spTgt spid="5263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entr" presetSubtype="3" fill="hold" grpId="0" nodeType="clickEffect">
                                  <p:stCondLst>
                                    <p:cond delay="0"/>
                                  </p:stCondLst>
                                  <p:childTnLst>
                                    <p:set>
                                      <p:cBhvr>
                                        <p:cTn id="18" dur="1" fill="hold">
                                          <p:stCondLst>
                                            <p:cond delay="499"/>
                                          </p:stCondLst>
                                        </p:cTn>
                                        <p:tgtEl>
                                          <p:spTgt spid="5263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0" presetClass="entr" presetSubtype="3" fill="hold" grpId="0" nodeType="clickEffect">
                                  <p:stCondLst>
                                    <p:cond delay="0"/>
                                  </p:stCondLst>
                                  <p:childTnLst>
                                    <p:set>
                                      <p:cBhvr>
                                        <p:cTn id="22" dur="1" fill="hold">
                                          <p:stCondLst>
                                            <p:cond delay="499"/>
                                          </p:stCondLst>
                                        </p:cTn>
                                        <p:tgtEl>
                                          <p:spTgt spid="52633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entr" presetSubtype="3" fill="hold" grpId="0" nodeType="clickEffect">
                                  <p:stCondLst>
                                    <p:cond delay="0"/>
                                  </p:stCondLst>
                                  <p:childTnLst>
                                    <p:set>
                                      <p:cBhvr>
                                        <p:cTn id="26" dur="1" fill="hold">
                                          <p:stCondLst>
                                            <p:cond delay="499"/>
                                          </p:stCondLst>
                                        </p:cTn>
                                        <p:tgtEl>
                                          <p:spTgt spid="52633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0" presetClass="entr" presetSubtype="3" fill="hold" grpId="0" nodeType="clickEffect">
                                  <p:stCondLst>
                                    <p:cond delay="0"/>
                                  </p:stCondLst>
                                  <p:childTnLst>
                                    <p:set>
                                      <p:cBhvr>
                                        <p:cTn id="30" dur="1" fill="hold">
                                          <p:stCondLst>
                                            <p:cond delay="499"/>
                                          </p:stCondLst>
                                        </p:cTn>
                                        <p:tgtEl>
                                          <p:spTgt spid="5263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39" grpId="0" build="p" bldLvl="2" autoUpdateAnimBg="0"/>
    </p:bldLst>
  </p:timing>
</p:sld>
</file>

<file path=ppt/slides/slide1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573A81C6-ADE1-8342-BDDD-98478F7CF133}" type="slidenum">
              <a:rPr lang="en-US" smtClean="0">
                <a:latin typeface="Times New Roman" charset="0"/>
              </a:rPr>
              <a:pPr/>
              <a:t>198</a:t>
            </a:fld>
            <a:endParaRPr lang="en-US">
              <a:latin typeface="Times New Roman" charset="0"/>
            </a:endParaRPr>
          </a:p>
        </p:txBody>
      </p:sp>
      <p:sp>
        <p:nvSpPr>
          <p:cNvPr id="215043" name="Rectangle 2"/>
          <p:cNvSpPr>
            <a:spLocks noGrp="1" noChangeArrowheads="1"/>
          </p:cNvSpPr>
          <p:nvPr>
            <p:ph type="title"/>
          </p:nvPr>
        </p:nvSpPr>
        <p:spPr>
          <a:xfrm>
            <a:off x="685800" y="381000"/>
            <a:ext cx="7772400" cy="1143000"/>
          </a:xfrm>
        </p:spPr>
        <p:txBody>
          <a:bodyPr/>
          <a:lstStyle/>
          <a:p>
            <a:pPr eaLnBrk="1" hangingPunct="1"/>
            <a:r>
              <a:rPr lang="en-US"/>
              <a:t>Visual Crypto</a:t>
            </a:r>
          </a:p>
        </p:txBody>
      </p:sp>
      <p:sp>
        <p:nvSpPr>
          <p:cNvPr id="527363" name="Rectangle 3"/>
          <p:cNvSpPr>
            <a:spLocks noGrp="1" noChangeArrowheads="1"/>
          </p:cNvSpPr>
          <p:nvPr>
            <p:ph type="body" idx="1"/>
          </p:nvPr>
        </p:nvSpPr>
        <p:spPr/>
        <p:txBody>
          <a:bodyPr/>
          <a:lstStyle/>
          <a:p>
            <a:pPr eaLnBrk="1" hangingPunct="1">
              <a:lnSpc>
                <a:spcPct val="90000"/>
              </a:lnSpc>
              <a:spcAft>
                <a:spcPts val="600"/>
              </a:spcAft>
            </a:pPr>
            <a:r>
              <a:rPr lang="en-US" sz="2800" dirty="0"/>
              <a:t>Visual crypto </a:t>
            </a:r>
            <a:r>
              <a:rPr lang="en-US" sz="2800" dirty="0" err="1">
                <a:sym typeface="Symbol" charset="2"/>
              </a:rPr>
              <a:t></a:t>
            </a:r>
            <a:r>
              <a:rPr lang="en-US" sz="2800" dirty="0"/>
              <a:t> no exhaustive search…</a:t>
            </a:r>
          </a:p>
          <a:p>
            <a:pPr eaLnBrk="1" hangingPunct="1">
              <a:lnSpc>
                <a:spcPct val="90000"/>
              </a:lnSpc>
              <a:spcAft>
                <a:spcPts val="600"/>
              </a:spcAft>
            </a:pPr>
            <a:r>
              <a:rPr lang="en-US" sz="2800" dirty="0"/>
              <a:t>How does visual crypto compare to crypto?</a:t>
            </a:r>
          </a:p>
          <a:p>
            <a:pPr lvl="1" eaLnBrk="1" hangingPunct="1">
              <a:lnSpc>
                <a:spcPct val="90000"/>
              </a:lnSpc>
              <a:spcAft>
                <a:spcPts val="600"/>
              </a:spcAft>
            </a:pPr>
            <a:r>
              <a:rPr lang="en-US" sz="2400" dirty="0"/>
              <a:t>Visual crypto is “information theoretically” secure </a:t>
            </a:r>
            <a:r>
              <a:rPr lang="en-US" sz="2400" dirty="0" err="1">
                <a:sym typeface="Symbol" charset="2"/>
              </a:rPr>
              <a:t></a:t>
            </a:r>
            <a:r>
              <a:rPr lang="en-US" sz="2400" dirty="0"/>
              <a:t> true of other secret sharing schemes</a:t>
            </a:r>
          </a:p>
          <a:p>
            <a:pPr lvl="1" eaLnBrk="1" hangingPunct="1">
              <a:lnSpc>
                <a:spcPct val="90000"/>
              </a:lnSpc>
              <a:spcAft>
                <a:spcPts val="600"/>
              </a:spcAft>
            </a:pPr>
            <a:r>
              <a:rPr lang="en-US" sz="2400" dirty="0"/>
              <a:t>With regular encryption, goal is to make cryptanalysis computationally infeasible</a:t>
            </a:r>
          </a:p>
          <a:p>
            <a:pPr eaLnBrk="1" hangingPunct="1">
              <a:lnSpc>
                <a:spcPct val="90000"/>
              </a:lnSpc>
              <a:spcAft>
                <a:spcPts val="600"/>
              </a:spcAft>
            </a:pPr>
            <a:r>
              <a:rPr lang="en-US" sz="2800" dirty="0"/>
              <a:t>Visual crypto an example of </a:t>
            </a:r>
            <a:r>
              <a:rPr lang="en-US" sz="2800" b="1" dirty="0">
                <a:solidFill>
                  <a:schemeClr val="hlink"/>
                </a:solidFill>
              </a:rPr>
              <a:t>secret sharing</a:t>
            </a:r>
            <a:endParaRPr lang="en-US" sz="2800" dirty="0"/>
          </a:p>
          <a:p>
            <a:pPr lvl="1" eaLnBrk="1" hangingPunct="1">
              <a:lnSpc>
                <a:spcPct val="90000"/>
              </a:lnSpc>
              <a:spcAft>
                <a:spcPts val="600"/>
              </a:spcAft>
            </a:pPr>
            <a:r>
              <a:rPr lang="en-US" sz="2400" dirty="0"/>
              <a:t>Not really a form of crypto, in the usual sense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3" fill="hold" grpId="0" nodeType="clickEffect">
                                  <p:stCondLst>
                                    <p:cond delay="0"/>
                                  </p:stCondLst>
                                  <p:childTnLst>
                                    <p:set>
                                      <p:cBhvr>
                                        <p:cTn id="6" dur="1" fill="hold">
                                          <p:stCondLst>
                                            <p:cond delay="499"/>
                                          </p:stCondLst>
                                        </p:cTn>
                                        <p:tgtEl>
                                          <p:spTgt spid="5273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entr" presetSubtype="3" fill="hold" grpId="0" nodeType="clickEffect">
                                  <p:stCondLst>
                                    <p:cond delay="0"/>
                                  </p:stCondLst>
                                  <p:childTnLst>
                                    <p:set>
                                      <p:cBhvr>
                                        <p:cTn id="10" dur="1" fill="hold">
                                          <p:stCondLst>
                                            <p:cond delay="499"/>
                                          </p:stCondLst>
                                        </p:cTn>
                                        <p:tgtEl>
                                          <p:spTgt spid="5273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entr" presetSubtype="3" fill="hold" grpId="0" nodeType="clickEffect">
                                  <p:stCondLst>
                                    <p:cond delay="0"/>
                                  </p:stCondLst>
                                  <p:childTnLst>
                                    <p:set>
                                      <p:cBhvr>
                                        <p:cTn id="14" dur="1" fill="hold">
                                          <p:stCondLst>
                                            <p:cond delay="499"/>
                                          </p:stCondLst>
                                        </p:cTn>
                                        <p:tgtEl>
                                          <p:spTgt spid="5273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entr" presetSubtype="3" fill="hold" grpId="0" nodeType="clickEffect">
                                  <p:stCondLst>
                                    <p:cond delay="0"/>
                                  </p:stCondLst>
                                  <p:childTnLst>
                                    <p:set>
                                      <p:cBhvr>
                                        <p:cTn id="18" dur="1" fill="hold">
                                          <p:stCondLst>
                                            <p:cond delay="499"/>
                                          </p:stCondLst>
                                        </p:cTn>
                                        <p:tgtEl>
                                          <p:spTgt spid="5273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0" presetClass="entr" presetSubtype="3" fill="hold" grpId="0" nodeType="clickEffect">
                                  <p:stCondLst>
                                    <p:cond delay="0"/>
                                  </p:stCondLst>
                                  <p:childTnLst>
                                    <p:set>
                                      <p:cBhvr>
                                        <p:cTn id="22" dur="1" fill="hold">
                                          <p:stCondLst>
                                            <p:cond delay="499"/>
                                          </p:stCondLst>
                                        </p:cTn>
                                        <p:tgtEl>
                                          <p:spTgt spid="52736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entr" presetSubtype="3" fill="hold" grpId="0" nodeType="clickEffect">
                                  <p:stCondLst>
                                    <p:cond delay="0"/>
                                  </p:stCondLst>
                                  <p:childTnLst>
                                    <p:set>
                                      <p:cBhvr>
                                        <p:cTn id="26" dur="1" fill="hold">
                                          <p:stCondLst>
                                            <p:cond delay="499"/>
                                          </p:stCondLst>
                                        </p:cTn>
                                        <p:tgtEl>
                                          <p:spTgt spid="5273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7363" grpId="0" build="p" bldLvl="2" autoUpdateAnimBg="0"/>
    </p:bld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B2700764-1382-9A4C-9F47-73A6A35E3708}" type="slidenum">
              <a:rPr lang="en-US" smtClean="0">
                <a:latin typeface="Times New Roman" charset="0"/>
              </a:rPr>
              <a:pPr/>
              <a:t>199</a:t>
            </a:fld>
            <a:endParaRPr lang="en-US">
              <a:latin typeface="Times New Roman" charset="0"/>
            </a:endParaRPr>
          </a:p>
        </p:txBody>
      </p:sp>
      <p:sp>
        <p:nvSpPr>
          <p:cNvPr id="216067" name="Rectangle 2"/>
          <p:cNvSpPr>
            <a:spLocks noGrp="1" noChangeArrowheads="1"/>
          </p:cNvSpPr>
          <p:nvPr>
            <p:ph type="title"/>
          </p:nvPr>
        </p:nvSpPr>
        <p:spPr>
          <a:xfrm>
            <a:off x="685800" y="1447800"/>
            <a:ext cx="7772400" cy="2362200"/>
          </a:xfrm>
        </p:spPr>
        <p:txBody>
          <a:bodyPr/>
          <a:lstStyle/>
          <a:p>
            <a:pPr eaLnBrk="1" hangingPunct="1"/>
            <a:r>
              <a:rPr lang="en-US"/>
              <a:t>Random Numbers in Cryptography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E077FD78-4679-944C-AB2D-0BF5DEF3E59F}" type="slidenum">
              <a:rPr lang="en-US" smtClean="0">
                <a:latin typeface="Times New Roman" charset="0"/>
              </a:rPr>
              <a:pPr/>
              <a:t>2</a:t>
            </a:fld>
            <a:endParaRPr lang="en-US">
              <a:latin typeface="Times New Roman" charset="0"/>
            </a:endParaRPr>
          </a:p>
        </p:txBody>
      </p:sp>
      <p:sp>
        <p:nvSpPr>
          <p:cNvPr id="14339" name="Rectangle 2"/>
          <p:cNvSpPr>
            <a:spLocks noGrp="1" noChangeArrowheads="1"/>
          </p:cNvSpPr>
          <p:nvPr>
            <p:ph type="title"/>
          </p:nvPr>
        </p:nvSpPr>
        <p:spPr>
          <a:xfrm>
            <a:off x="685800" y="1295400"/>
            <a:ext cx="7848600" cy="2209800"/>
          </a:xfrm>
        </p:spPr>
        <p:txBody>
          <a:bodyPr/>
          <a:lstStyle/>
          <a:p>
            <a:pPr eaLnBrk="1" hangingPunct="1"/>
            <a:r>
              <a:rPr lang="en-US"/>
              <a:t>Part I: Crypto</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DD660417-D070-C24C-9CD1-4177797B9ED3}" type="slidenum">
              <a:rPr lang="en-US" smtClean="0">
                <a:latin typeface="Times New Roman" charset="0"/>
              </a:rPr>
              <a:pPr/>
              <a:t>20</a:t>
            </a:fld>
            <a:endParaRPr lang="en-US">
              <a:latin typeface="Times New Roman" charset="0"/>
            </a:endParaRPr>
          </a:p>
        </p:txBody>
      </p:sp>
      <p:sp>
        <p:nvSpPr>
          <p:cNvPr id="32771" name="Rectangle 2"/>
          <p:cNvSpPr>
            <a:spLocks noGrp="1" noChangeArrowheads="1"/>
          </p:cNvSpPr>
          <p:nvPr>
            <p:ph type="title"/>
          </p:nvPr>
        </p:nvSpPr>
        <p:spPr/>
        <p:txBody>
          <a:bodyPr/>
          <a:lstStyle/>
          <a:p>
            <a:pPr eaLnBrk="1" hangingPunct="1"/>
            <a:r>
              <a:rPr lang="en-US" dirty="0"/>
              <a:t>One-Time Pad</a:t>
            </a:r>
          </a:p>
        </p:txBody>
      </p:sp>
      <p:sp>
        <p:nvSpPr>
          <p:cNvPr id="32772" name="Rectangle 3"/>
          <p:cNvSpPr>
            <a:spLocks noChangeArrowheads="1"/>
          </p:cNvSpPr>
          <p:nvPr/>
        </p:nvSpPr>
        <p:spPr bwMode="auto">
          <a:xfrm>
            <a:off x="347663" y="5257800"/>
            <a:ext cx="8415337" cy="396875"/>
          </a:xfrm>
          <a:prstGeom prst="rect">
            <a:avLst/>
          </a:prstGeom>
          <a:noFill/>
          <a:ln w="9525">
            <a:noFill/>
            <a:miter lim="800000"/>
            <a:headEnd/>
            <a:tailEnd/>
          </a:ln>
        </p:spPr>
        <p:txBody>
          <a:bodyPr wrap="none">
            <a:prstTxWarp prst="textNoShape">
              <a:avLst/>
            </a:prstTxWarp>
            <a:spAutoFit/>
          </a:bodyPr>
          <a:lstStyle/>
          <a:p>
            <a:pPr marL="457200" indent="-457200"/>
            <a:r>
              <a:rPr lang="en-US" sz="2000">
                <a:latin typeface="Andale Mono" charset="0"/>
              </a:rPr>
              <a:t>e=000  h=001  i=010  k=011  l=100  r=101  s=110  t=111</a:t>
            </a:r>
          </a:p>
        </p:txBody>
      </p:sp>
      <p:sp>
        <p:nvSpPr>
          <p:cNvPr id="32773" name="Rectangle 4"/>
          <p:cNvSpPr>
            <a:spLocks noChangeArrowheads="1"/>
          </p:cNvSpPr>
          <p:nvPr/>
        </p:nvSpPr>
        <p:spPr bwMode="auto">
          <a:xfrm>
            <a:off x="280988" y="5181600"/>
            <a:ext cx="8458200" cy="533400"/>
          </a:xfrm>
          <a:prstGeom prst="rect">
            <a:avLst/>
          </a:prstGeom>
          <a:solidFill>
            <a:schemeClr val="bg1">
              <a:alpha val="0"/>
            </a:schemeClr>
          </a:solidFill>
          <a:ln w="9525">
            <a:solidFill>
              <a:srgbClr val="FF0000"/>
            </a:solidFill>
            <a:miter lim="800000"/>
            <a:headEnd/>
            <a:tailEnd/>
          </a:ln>
        </p:spPr>
        <p:txBody>
          <a:bodyPr wrap="none" anchor="ctr">
            <a:prstTxWarp prst="textNoShape">
              <a:avLst/>
            </a:prstTxWarp>
          </a:bodyPr>
          <a:lstStyle/>
          <a:p>
            <a:endParaRPr lang="en-US"/>
          </a:p>
        </p:txBody>
      </p:sp>
      <p:graphicFrame>
        <p:nvGraphicFramePr>
          <p:cNvPr id="155653" name="Group 5"/>
          <p:cNvGraphicFramePr>
            <a:graphicFrameLocks noGrp="1"/>
          </p:cNvGraphicFramePr>
          <p:nvPr/>
        </p:nvGraphicFramePr>
        <p:xfrm>
          <a:off x="2057400" y="2362200"/>
          <a:ext cx="6553200" cy="1117600"/>
        </p:xfrm>
        <a:graphic>
          <a:graphicData uri="http://schemas.openxmlformats.org/drawingml/2006/table">
            <a:tbl>
              <a:tblPr/>
              <a:tblGrid>
                <a:gridCol w="655638">
                  <a:extLst>
                    <a:ext uri="{9D8B030D-6E8A-4147-A177-3AD203B41FA5}">
                      <a16:colId xmlns:a16="http://schemas.microsoft.com/office/drawing/2014/main" val="20000"/>
                    </a:ext>
                  </a:extLst>
                </a:gridCol>
                <a:gridCol w="655637">
                  <a:extLst>
                    <a:ext uri="{9D8B030D-6E8A-4147-A177-3AD203B41FA5}">
                      <a16:colId xmlns:a16="http://schemas.microsoft.com/office/drawing/2014/main" val="20001"/>
                    </a:ext>
                  </a:extLst>
                </a:gridCol>
                <a:gridCol w="654050">
                  <a:extLst>
                    <a:ext uri="{9D8B030D-6E8A-4147-A177-3AD203B41FA5}">
                      <a16:colId xmlns:a16="http://schemas.microsoft.com/office/drawing/2014/main" val="20002"/>
                    </a:ext>
                  </a:extLst>
                </a:gridCol>
                <a:gridCol w="655638">
                  <a:extLst>
                    <a:ext uri="{9D8B030D-6E8A-4147-A177-3AD203B41FA5}">
                      <a16:colId xmlns:a16="http://schemas.microsoft.com/office/drawing/2014/main" val="20003"/>
                    </a:ext>
                  </a:extLst>
                </a:gridCol>
                <a:gridCol w="655637">
                  <a:extLst>
                    <a:ext uri="{9D8B030D-6E8A-4147-A177-3AD203B41FA5}">
                      <a16:colId xmlns:a16="http://schemas.microsoft.com/office/drawing/2014/main" val="20004"/>
                    </a:ext>
                  </a:extLst>
                </a:gridCol>
                <a:gridCol w="655638">
                  <a:extLst>
                    <a:ext uri="{9D8B030D-6E8A-4147-A177-3AD203B41FA5}">
                      <a16:colId xmlns:a16="http://schemas.microsoft.com/office/drawing/2014/main" val="20005"/>
                    </a:ext>
                  </a:extLst>
                </a:gridCol>
                <a:gridCol w="655637">
                  <a:extLst>
                    <a:ext uri="{9D8B030D-6E8A-4147-A177-3AD203B41FA5}">
                      <a16:colId xmlns:a16="http://schemas.microsoft.com/office/drawing/2014/main" val="20006"/>
                    </a:ext>
                  </a:extLst>
                </a:gridCol>
                <a:gridCol w="654050">
                  <a:extLst>
                    <a:ext uri="{9D8B030D-6E8A-4147-A177-3AD203B41FA5}">
                      <a16:colId xmlns:a16="http://schemas.microsoft.com/office/drawing/2014/main" val="20007"/>
                    </a:ext>
                  </a:extLst>
                </a:gridCol>
                <a:gridCol w="655638">
                  <a:extLst>
                    <a:ext uri="{9D8B030D-6E8A-4147-A177-3AD203B41FA5}">
                      <a16:colId xmlns:a16="http://schemas.microsoft.com/office/drawing/2014/main" val="20008"/>
                    </a:ext>
                  </a:extLst>
                </a:gridCol>
                <a:gridCol w="655637">
                  <a:extLst>
                    <a:ext uri="{9D8B030D-6E8A-4147-A177-3AD203B41FA5}">
                      <a16:colId xmlns:a16="http://schemas.microsoft.com/office/drawing/2014/main" val="20009"/>
                    </a:ext>
                  </a:extLst>
                </a:gridCol>
              </a:tblGrid>
              <a:tr h="53022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s</a:t>
                      </a:r>
                    </a:p>
                  </a:txBody>
                  <a:tcPr anchor="ctr" anchorCtr="1"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r</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l</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h</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s</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s</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t</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h</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s</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r</a:t>
                      </a:r>
                    </a:p>
                  </a:txBody>
                  <a:tcPr anchor="ctr" anchorCtr="1"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587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110</a:t>
                      </a:r>
                    </a:p>
                  </a:txBody>
                  <a:tcPr anchor="ctr" anchorCtr="1"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101</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100</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001</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110</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110</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111</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001</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110</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101</a:t>
                      </a:r>
                    </a:p>
                  </a:txBody>
                  <a:tcPr anchor="ctr" anchorCtr="1"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55698" name="Group 50"/>
          <p:cNvGraphicFramePr>
            <a:graphicFrameLocks noGrp="1"/>
          </p:cNvGraphicFramePr>
          <p:nvPr/>
        </p:nvGraphicFramePr>
        <p:xfrm>
          <a:off x="2057400" y="3336925"/>
          <a:ext cx="6553200" cy="1762125"/>
        </p:xfrm>
        <a:graphic>
          <a:graphicData uri="http://schemas.openxmlformats.org/drawingml/2006/table">
            <a:tbl>
              <a:tblPr/>
              <a:tblGrid>
                <a:gridCol w="655638">
                  <a:extLst>
                    <a:ext uri="{9D8B030D-6E8A-4147-A177-3AD203B41FA5}">
                      <a16:colId xmlns:a16="http://schemas.microsoft.com/office/drawing/2014/main" val="20000"/>
                    </a:ext>
                  </a:extLst>
                </a:gridCol>
                <a:gridCol w="655637">
                  <a:extLst>
                    <a:ext uri="{9D8B030D-6E8A-4147-A177-3AD203B41FA5}">
                      <a16:colId xmlns:a16="http://schemas.microsoft.com/office/drawing/2014/main" val="20001"/>
                    </a:ext>
                  </a:extLst>
                </a:gridCol>
                <a:gridCol w="654050">
                  <a:extLst>
                    <a:ext uri="{9D8B030D-6E8A-4147-A177-3AD203B41FA5}">
                      <a16:colId xmlns:a16="http://schemas.microsoft.com/office/drawing/2014/main" val="20002"/>
                    </a:ext>
                  </a:extLst>
                </a:gridCol>
                <a:gridCol w="655638">
                  <a:extLst>
                    <a:ext uri="{9D8B030D-6E8A-4147-A177-3AD203B41FA5}">
                      <a16:colId xmlns:a16="http://schemas.microsoft.com/office/drawing/2014/main" val="20003"/>
                    </a:ext>
                  </a:extLst>
                </a:gridCol>
                <a:gridCol w="655637">
                  <a:extLst>
                    <a:ext uri="{9D8B030D-6E8A-4147-A177-3AD203B41FA5}">
                      <a16:colId xmlns:a16="http://schemas.microsoft.com/office/drawing/2014/main" val="20004"/>
                    </a:ext>
                  </a:extLst>
                </a:gridCol>
                <a:gridCol w="655638">
                  <a:extLst>
                    <a:ext uri="{9D8B030D-6E8A-4147-A177-3AD203B41FA5}">
                      <a16:colId xmlns:a16="http://schemas.microsoft.com/office/drawing/2014/main" val="20005"/>
                    </a:ext>
                  </a:extLst>
                </a:gridCol>
                <a:gridCol w="655637">
                  <a:extLst>
                    <a:ext uri="{9D8B030D-6E8A-4147-A177-3AD203B41FA5}">
                      <a16:colId xmlns:a16="http://schemas.microsoft.com/office/drawing/2014/main" val="20006"/>
                    </a:ext>
                  </a:extLst>
                </a:gridCol>
                <a:gridCol w="654050">
                  <a:extLst>
                    <a:ext uri="{9D8B030D-6E8A-4147-A177-3AD203B41FA5}">
                      <a16:colId xmlns:a16="http://schemas.microsoft.com/office/drawing/2014/main" val="20007"/>
                    </a:ext>
                  </a:extLst>
                </a:gridCol>
                <a:gridCol w="655638">
                  <a:extLst>
                    <a:ext uri="{9D8B030D-6E8A-4147-A177-3AD203B41FA5}">
                      <a16:colId xmlns:a16="http://schemas.microsoft.com/office/drawing/2014/main" val="20008"/>
                    </a:ext>
                  </a:extLst>
                </a:gridCol>
                <a:gridCol w="655637">
                  <a:extLst>
                    <a:ext uri="{9D8B030D-6E8A-4147-A177-3AD203B41FA5}">
                      <a16:colId xmlns:a16="http://schemas.microsoft.com/office/drawing/2014/main" val="20009"/>
                    </a:ext>
                  </a:extLst>
                </a:gridCol>
              </a:tblGrid>
              <a:tr h="587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101</a:t>
                      </a:r>
                    </a:p>
                  </a:txBody>
                  <a:tcPr anchor="ctr" anchorCtr="1"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111</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000</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101</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111</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100</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000</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101</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110</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000</a:t>
                      </a:r>
                    </a:p>
                  </a:txBody>
                  <a:tcPr anchor="ctr" anchorCtr="1"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587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011</a:t>
                      </a:r>
                    </a:p>
                  </a:txBody>
                  <a:tcPr anchor="ctr" anchorCtr="1"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010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001</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010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111</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101</a:t>
                      </a:r>
                    </a:p>
                  </a:txBody>
                  <a:tcPr anchor="ctr" anchorCtr="1"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587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k</a:t>
                      </a:r>
                    </a:p>
                  </a:txBody>
                  <a:tcPr anchor="ctr" anchorCtr="1"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i</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l</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l</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h</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i</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t</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l</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e</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r</a:t>
                      </a:r>
                    </a:p>
                  </a:txBody>
                  <a:tcPr anchor="ctr" anchorCtr="1"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2826" name="Line 104"/>
          <p:cNvSpPr>
            <a:spLocks noChangeShapeType="1"/>
          </p:cNvSpPr>
          <p:nvPr/>
        </p:nvSpPr>
        <p:spPr bwMode="auto">
          <a:xfrm>
            <a:off x="2057400" y="3870325"/>
            <a:ext cx="66294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32827" name="Rectangle 105"/>
          <p:cNvSpPr>
            <a:spLocks noChangeArrowheads="1"/>
          </p:cNvSpPr>
          <p:nvPr/>
        </p:nvSpPr>
        <p:spPr bwMode="auto">
          <a:xfrm>
            <a:off x="227013" y="2895600"/>
            <a:ext cx="1830387" cy="517525"/>
          </a:xfrm>
          <a:prstGeom prst="rect">
            <a:avLst/>
          </a:prstGeom>
          <a:noFill/>
          <a:ln w="9525">
            <a:noFill/>
            <a:miter lim="800000"/>
            <a:headEnd/>
            <a:tailEnd/>
          </a:ln>
        </p:spPr>
        <p:txBody>
          <a:bodyPr wrap="none">
            <a:prstTxWarp prst="textNoShape">
              <a:avLst/>
            </a:prstTxWarp>
            <a:spAutoFit/>
          </a:bodyPr>
          <a:lstStyle/>
          <a:p>
            <a:r>
              <a:rPr lang="en-US"/>
              <a:t>Ciphertext:</a:t>
            </a:r>
          </a:p>
        </p:txBody>
      </p:sp>
      <p:sp>
        <p:nvSpPr>
          <p:cNvPr id="32828" name="Rectangle 106"/>
          <p:cNvSpPr>
            <a:spLocks noChangeArrowheads="1"/>
          </p:cNvSpPr>
          <p:nvPr/>
        </p:nvSpPr>
        <p:spPr bwMode="auto">
          <a:xfrm>
            <a:off x="990600" y="3368675"/>
            <a:ext cx="1019175" cy="517525"/>
          </a:xfrm>
          <a:prstGeom prst="rect">
            <a:avLst/>
          </a:prstGeom>
          <a:noFill/>
          <a:ln w="9525">
            <a:noFill/>
            <a:miter lim="800000"/>
            <a:headEnd/>
            <a:tailEnd/>
          </a:ln>
        </p:spPr>
        <p:txBody>
          <a:bodyPr wrap="none">
            <a:prstTxWarp prst="textNoShape">
              <a:avLst/>
            </a:prstTxWarp>
            <a:spAutoFit/>
          </a:bodyPr>
          <a:lstStyle/>
          <a:p>
            <a:r>
              <a:rPr lang="en-US"/>
              <a:t>“</a:t>
            </a:r>
            <a:r>
              <a:rPr lang="en-US" b="1">
                <a:solidFill>
                  <a:schemeClr val="accent2"/>
                </a:solidFill>
              </a:rPr>
              <a:t>key</a:t>
            </a:r>
            <a:r>
              <a:rPr lang="en-US"/>
              <a:t>”:</a:t>
            </a:r>
          </a:p>
        </p:txBody>
      </p:sp>
      <p:sp>
        <p:nvSpPr>
          <p:cNvPr id="32829" name="Rectangle 107"/>
          <p:cNvSpPr>
            <a:spLocks noChangeArrowheads="1"/>
          </p:cNvSpPr>
          <p:nvPr/>
        </p:nvSpPr>
        <p:spPr bwMode="auto">
          <a:xfrm>
            <a:off x="187325" y="3886200"/>
            <a:ext cx="1793875" cy="517525"/>
          </a:xfrm>
          <a:prstGeom prst="rect">
            <a:avLst/>
          </a:prstGeom>
          <a:noFill/>
          <a:ln w="9525">
            <a:noFill/>
            <a:miter lim="800000"/>
            <a:headEnd/>
            <a:tailEnd/>
          </a:ln>
        </p:spPr>
        <p:txBody>
          <a:bodyPr wrap="none">
            <a:prstTxWarp prst="textNoShape">
              <a:avLst/>
            </a:prstTxWarp>
            <a:spAutoFit/>
          </a:bodyPr>
          <a:lstStyle/>
          <a:p>
            <a:r>
              <a:rPr lang="en-US"/>
              <a:t>“Plaintext”:</a:t>
            </a:r>
          </a:p>
        </p:txBody>
      </p:sp>
      <p:sp>
        <p:nvSpPr>
          <p:cNvPr id="32830" name="Rectangle 108"/>
          <p:cNvSpPr>
            <a:spLocks noChangeArrowheads="1"/>
          </p:cNvSpPr>
          <p:nvPr/>
        </p:nvSpPr>
        <p:spPr bwMode="auto">
          <a:xfrm>
            <a:off x="304800" y="1789113"/>
            <a:ext cx="8294688" cy="523875"/>
          </a:xfrm>
          <a:prstGeom prst="rect">
            <a:avLst/>
          </a:prstGeom>
          <a:noFill/>
          <a:ln w="9525">
            <a:noFill/>
            <a:miter lim="800000"/>
            <a:headEnd/>
            <a:tailEnd/>
          </a:ln>
        </p:spPr>
        <p:txBody>
          <a:bodyPr wrap="none">
            <a:prstTxWarp prst="textNoShape">
              <a:avLst/>
            </a:prstTxWarp>
            <a:spAutoFit/>
          </a:bodyPr>
          <a:lstStyle/>
          <a:p>
            <a:r>
              <a:rPr lang="en-US" sz="2800"/>
              <a:t>Double agent claims sender used following “</a:t>
            </a:r>
            <a:r>
              <a:rPr lang="en-US" sz="2800" b="1">
                <a:solidFill>
                  <a:schemeClr val="accent2"/>
                </a:solidFill>
              </a:rPr>
              <a:t>key</a:t>
            </a:r>
            <a:r>
              <a:rPr lang="en-US" sz="2800"/>
              <a:t>”</a:t>
            </a:r>
            <a:endParaRPr lang="en-US"/>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709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70E230A8-E3E6-1A49-B8F3-3B4719474C9E}" type="slidenum">
              <a:rPr lang="en-US" smtClean="0">
                <a:latin typeface="Times New Roman" charset="0"/>
              </a:rPr>
              <a:pPr/>
              <a:t>200</a:t>
            </a:fld>
            <a:endParaRPr lang="en-US">
              <a:latin typeface="Times New Roman" charset="0"/>
            </a:endParaRPr>
          </a:p>
        </p:txBody>
      </p:sp>
      <p:sp>
        <p:nvSpPr>
          <p:cNvPr id="217091" name="Rectangle 2"/>
          <p:cNvSpPr>
            <a:spLocks noGrp="1" noChangeArrowheads="1"/>
          </p:cNvSpPr>
          <p:nvPr>
            <p:ph type="title"/>
          </p:nvPr>
        </p:nvSpPr>
        <p:spPr>
          <a:xfrm>
            <a:off x="685800" y="609600"/>
            <a:ext cx="7772400" cy="914400"/>
          </a:xfrm>
        </p:spPr>
        <p:txBody>
          <a:bodyPr/>
          <a:lstStyle/>
          <a:p>
            <a:pPr eaLnBrk="1" hangingPunct="1"/>
            <a:r>
              <a:rPr lang="en-US" dirty="0"/>
              <a:t>Random Numbers</a:t>
            </a:r>
          </a:p>
        </p:txBody>
      </p:sp>
      <p:sp>
        <p:nvSpPr>
          <p:cNvPr id="2" name="Rectangle 3"/>
          <p:cNvSpPr>
            <a:spLocks noGrp="1" noChangeArrowheads="1"/>
          </p:cNvSpPr>
          <p:nvPr>
            <p:ph type="body" idx="1"/>
          </p:nvPr>
        </p:nvSpPr>
        <p:spPr>
          <a:xfrm>
            <a:off x="685800" y="1676400"/>
            <a:ext cx="8001000" cy="4495800"/>
          </a:xfrm>
        </p:spPr>
        <p:txBody>
          <a:bodyPr/>
          <a:lstStyle/>
          <a:p>
            <a:pPr eaLnBrk="1" hangingPunct="1">
              <a:lnSpc>
                <a:spcPct val="80000"/>
              </a:lnSpc>
              <a:spcAft>
                <a:spcPts val="600"/>
              </a:spcAft>
            </a:pPr>
            <a:r>
              <a:rPr lang="en-US" sz="2800" dirty="0"/>
              <a:t>Random numbers used to generate </a:t>
            </a:r>
            <a:r>
              <a:rPr lang="en-US" sz="2800" b="1" dirty="0">
                <a:solidFill>
                  <a:srgbClr val="FF0000"/>
                </a:solidFill>
              </a:rPr>
              <a:t>keys</a:t>
            </a:r>
            <a:endParaRPr lang="en-US" sz="2800" dirty="0"/>
          </a:p>
          <a:p>
            <a:pPr lvl="1" eaLnBrk="1" hangingPunct="1">
              <a:lnSpc>
                <a:spcPct val="80000"/>
              </a:lnSpc>
              <a:spcAft>
                <a:spcPts val="600"/>
              </a:spcAft>
            </a:pPr>
            <a:r>
              <a:rPr lang="en-US" sz="2400" dirty="0"/>
              <a:t>Symmetric keys</a:t>
            </a:r>
          </a:p>
          <a:p>
            <a:pPr lvl="1" eaLnBrk="1" hangingPunct="1">
              <a:lnSpc>
                <a:spcPct val="80000"/>
              </a:lnSpc>
              <a:spcAft>
                <a:spcPts val="600"/>
              </a:spcAft>
            </a:pPr>
            <a:r>
              <a:rPr lang="en-US" sz="2400" dirty="0"/>
              <a:t>RSA: Prime numbers</a:t>
            </a:r>
          </a:p>
          <a:p>
            <a:pPr lvl="1" eaLnBrk="1" hangingPunct="1">
              <a:lnSpc>
                <a:spcPct val="80000"/>
              </a:lnSpc>
              <a:spcAft>
                <a:spcPts val="600"/>
              </a:spcAft>
            </a:pPr>
            <a:r>
              <a:rPr lang="en-US" sz="2400" dirty="0" err="1"/>
              <a:t>Diffie</a:t>
            </a:r>
            <a:r>
              <a:rPr lang="en-US" sz="2400" dirty="0"/>
              <a:t> Hellman: secret values</a:t>
            </a:r>
          </a:p>
          <a:p>
            <a:pPr eaLnBrk="1" hangingPunct="1">
              <a:lnSpc>
                <a:spcPct val="80000"/>
              </a:lnSpc>
              <a:spcAft>
                <a:spcPts val="600"/>
              </a:spcAft>
            </a:pPr>
            <a:r>
              <a:rPr lang="en-US" sz="2800" dirty="0"/>
              <a:t>Random numbers used for </a:t>
            </a:r>
            <a:r>
              <a:rPr lang="en-US" sz="2800" dirty="0" err="1"/>
              <a:t>nonces</a:t>
            </a:r>
            <a:endParaRPr lang="en-US" sz="2800" dirty="0"/>
          </a:p>
          <a:p>
            <a:pPr lvl="1" eaLnBrk="1" hangingPunct="1">
              <a:lnSpc>
                <a:spcPct val="80000"/>
              </a:lnSpc>
              <a:spcAft>
                <a:spcPts val="600"/>
              </a:spcAft>
            </a:pPr>
            <a:r>
              <a:rPr lang="en-US" sz="2400" dirty="0"/>
              <a:t>Sometimes a sequence is OK</a:t>
            </a:r>
          </a:p>
          <a:p>
            <a:pPr lvl="1" eaLnBrk="1" hangingPunct="1">
              <a:lnSpc>
                <a:spcPct val="80000"/>
              </a:lnSpc>
              <a:spcAft>
                <a:spcPts val="600"/>
              </a:spcAft>
            </a:pPr>
            <a:r>
              <a:rPr lang="en-US" sz="2400" dirty="0"/>
              <a:t>But sometimes </a:t>
            </a:r>
            <a:r>
              <a:rPr lang="en-US" sz="2400" dirty="0" err="1"/>
              <a:t>nonces</a:t>
            </a:r>
            <a:r>
              <a:rPr lang="en-US" sz="2400" dirty="0"/>
              <a:t> must be random</a:t>
            </a:r>
          </a:p>
          <a:p>
            <a:pPr eaLnBrk="1" hangingPunct="1">
              <a:lnSpc>
                <a:spcPct val="80000"/>
              </a:lnSpc>
              <a:spcAft>
                <a:spcPts val="600"/>
              </a:spcAft>
            </a:pPr>
            <a:r>
              <a:rPr lang="en-US" sz="2800" dirty="0"/>
              <a:t>Random numbers also used in simulations, statistics, etc.</a:t>
            </a:r>
          </a:p>
          <a:p>
            <a:pPr lvl="1" eaLnBrk="1" hangingPunct="1">
              <a:lnSpc>
                <a:spcPct val="80000"/>
              </a:lnSpc>
              <a:spcAft>
                <a:spcPts val="600"/>
              </a:spcAft>
            </a:pPr>
            <a:r>
              <a:rPr lang="en-US" sz="2400" dirty="0"/>
              <a:t>Such numbers need to be “statistically” random</a:t>
            </a:r>
            <a:endParaRPr 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ox(out)">
                                      <p:cBhvr>
                                        <p:cTn id="7" dur="500"/>
                                        <p:tgtEl>
                                          <p:spTgt spid="2">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ox(out)">
                                      <p:cBhvr>
                                        <p:cTn id="12" dur="500"/>
                                        <p:tgtEl>
                                          <p:spTgt spid="2">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ox(out)">
                                      <p:cBhvr>
                                        <p:cTn id="17" dur="500"/>
                                        <p:tgtEl>
                                          <p:spTgt spid="2">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ox(out)">
                                      <p:cBhvr>
                                        <p:cTn id="22" dur="500"/>
                                        <p:tgtEl>
                                          <p:spTgt spid="2">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ox(out)">
                                      <p:cBhvr>
                                        <p:cTn id="27" dur="500"/>
                                        <p:tgtEl>
                                          <p:spTgt spid="2">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ox(out)">
                                      <p:cBhvr>
                                        <p:cTn id="32" dur="500"/>
                                        <p:tgtEl>
                                          <p:spTgt spid="2">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ox(out)">
                                      <p:cBhvr>
                                        <p:cTn id="37" dur="500"/>
                                        <p:tgtEl>
                                          <p:spTgt spid="2">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ox(out)">
                                      <p:cBhvr>
                                        <p:cTn id="42" dur="500"/>
                                        <p:tgtEl>
                                          <p:spTgt spid="2">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ox(out)">
                                      <p:cBhvr>
                                        <p:cTn id="47" dur="500"/>
                                        <p:tgtEl>
                                          <p:spTgt spid="2">
                                            <p:txEl>
                                              <p:pRg st="8" end="8"/>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autoUpdateAnimBg="0"/>
    </p:bldLst>
  </p:timing>
</p:sld>
</file>

<file path=ppt/slides/slide2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811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7EF4A646-D41A-3F4A-97E7-CA066CC51A18}" type="slidenum">
              <a:rPr lang="en-US" smtClean="0">
                <a:latin typeface="Times New Roman" charset="0"/>
              </a:rPr>
              <a:pPr/>
              <a:t>201</a:t>
            </a:fld>
            <a:endParaRPr lang="en-US">
              <a:latin typeface="Times New Roman" charset="0"/>
            </a:endParaRPr>
          </a:p>
        </p:txBody>
      </p:sp>
      <p:sp>
        <p:nvSpPr>
          <p:cNvPr id="218115" name="Rectangle 2"/>
          <p:cNvSpPr>
            <a:spLocks noGrp="1" noChangeArrowheads="1"/>
          </p:cNvSpPr>
          <p:nvPr>
            <p:ph type="title"/>
          </p:nvPr>
        </p:nvSpPr>
        <p:spPr>
          <a:xfrm>
            <a:off x="685800" y="533400"/>
            <a:ext cx="7772400" cy="1143000"/>
          </a:xfrm>
        </p:spPr>
        <p:txBody>
          <a:bodyPr/>
          <a:lstStyle/>
          <a:p>
            <a:pPr eaLnBrk="1" hangingPunct="1"/>
            <a:r>
              <a:rPr lang="en-US"/>
              <a:t>Random Numbers</a:t>
            </a:r>
          </a:p>
        </p:txBody>
      </p:sp>
      <p:sp>
        <p:nvSpPr>
          <p:cNvPr id="227331" name="Rectangle 3"/>
          <p:cNvSpPr>
            <a:spLocks noGrp="1" noChangeArrowheads="1"/>
          </p:cNvSpPr>
          <p:nvPr>
            <p:ph type="body" idx="1"/>
          </p:nvPr>
        </p:nvSpPr>
        <p:spPr>
          <a:xfrm>
            <a:off x="685800" y="1752600"/>
            <a:ext cx="7924800" cy="4419600"/>
          </a:xfrm>
        </p:spPr>
        <p:txBody>
          <a:bodyPr/>
          <a:lstStyle/>
          <a:p>
            <a:pPr eaLnBrk="1" hangingPunct="1">
              <a:lnSpc>
                <a:spcPct val="80000"/>
              </a:lnSpc>
              <a:spcAft>
                <a:spcPts val="600"/>
              </a:spcAft>
            </a:pPr>
            <a:r>
              <a:rPr lang="en-US" sz="2800" dirty="0"/>
              <a:t>Cryptographic random numbers must be statistically random and </a:t>
            </a:r>
            <a:r>
              <a:rPr lang="en-US" sz="2800" b="1" dirty="0">
                <a:solidFill>
                  <a:schemeClr val="hlink"/>
                </a:solidFill>
              </a:rPr>
              <a:t>unpredictable</a:t>
            </a:r>
            <a:endParaRPr lang="en-US" sz="2800" b="1" dirty="0"/>
          </a:p>
          <a:p>
            <a:pPr eaLnBrk="1" hangingPunct="1">
              <a:lnSpc>
                <a:spcPct val="80000"/>
              </a:lnSpc>
              <a:spcAft>
                <a:spcPts val="600"/>
              </a:spcAft>
            </a:pPr>
            <a:r>
              <a:rPr lang="en-US" sz="2800" dirty="0"/>
              <a:t>Suppose server generates symmetric keys…</a:t>
            </a:r>
          </a:p>
          <a:p>
            <a:pPr lvl="1" eaLnBrk="1" hangingPunct="1">
              <a:lnSpc>
                <a:spcPct val="80000"/>
              </a:lnSpc>
              <a:spcAft>
                <a:spcPts val="600"/>
              </a:spcAft>
            </a:pPr>
            <a:r>
              <a:rPr lang="en-US" sz="2400" dirty="0"/>
              <a:t>Alice: </a:t>
            </a:r>
            <a:r>
              <a:rPr lang="en-US" sz="2400" dirty="0">
                <a:latin typeface="Times-Roman" charset="0"/>
              </a:rPr>
              <a:t>K</a:t>
            </a:r>
            <a:r>
              <a:rPr lang="en-US" sz="2400" baseline="-25000" dirty="0">
                <a:latin typeface="Times-Roman" charset="0"/>
              </a:rPr>
              <a:t>A</a:t>
            </a:r>
            <a:endParaRPr lang="en-US" sz="2400" dirty="0">
              <a:latin typeface="Times-Roman" charset="0"/>
            </a:endParaRPr>
          </a:p>
          <a:p>
            <a:pPr lvl="1" eaLnBrk="1" hangingPunct="1">
              <a:lnSpc>
                <a:spcPct val="80000"/>
              </a:lnSpc>
              <a:spcAft>
                <a:spcPts val="600"/>
              </a:spcAft>
            </a:pPr>
            <a:r>
              <a:rPr lang="en-US" sz="2400" dirty="0"/>
              <a:t>Bob: </a:t>
            </a:r>
            <a:r>
              <a:rPr lang="en-US" sz="2400" dirty="0">
                <a:latin typeface="Times-Roman" charset="0"/>
              </a:rPr>
              <a:t>K</a:t>
            </a:r>
            <a:r>
              <a:rPr lang="en-US" sz="2400" baseline="-25000" dirty="0">
                <a:latin typeface="Times-Roman" charset="0"/>
              </a:rPr>
              <a:t>B</a:t>
            </a:r>
            <a:endParaRPr lang="en-US" sz="2400" dirty="0"/>
          </a:p>
          <a:p>
            <a:pPr lvl="1" eaLnBrk="1" hangingPunct="1">
              <a:lnSpc>
                <a:spcPct val="80000"/>
              </a:lnSpc>
              <a:spcAft>
                <a:spcPts val="600"/>
              </a:spcAft>
            </a:pPr>
            <a:r>
              <a:rPr lang="en-US" sz="2400" dirty="0"/>
              <a:t>Charlie: </a:t>
            </a:r>
            <a:r>
              <a:rPr lang="en-US" sz="2400" dirty="0">
                <a:latin typeface="Times-Roman" charset="0"/>
              </a:rPr>
              <a:t>K</a:t>
            </a:r>
            <a:r>
              <a:rPr lang="en-US" sz="2400" baseline="-25000" dirty="0">
                <a:latin typeface="Times-Roman" charset="0"/>
              </a:rPr>
              <a:t>C</a:t>
            </a:r>
          </a:p>
          <a:p>
            <a:pPr lvl="1" eaLnBrk="1" hangingPunct="1">
              <a:lnSpc>
                <a:spcPct val="80000"/>
              </a:lnSpc>
              <a:spcAft>
                <a:spcPts val="600"/>
              </a:spcAft>
            </a:pPr>
            <a:r>
              <a:rPr lang="en-US" sz="2400" dirty="0"/>
              <a:t>Dave: </a:t>
            </a:r>
            <a:r>
              <a:rPr lang="en-US" sz="2400" dirty="0">
                <a:latin typeface="Times-Roman" charset="0"/>
              </a:rPr>
              <a:t>K</a:t>
            </a:r>
            <a:r>
              <a:rPr lang="en-US" sz="2400" baseline="-25000" dirty="0">
                <a:latin typeface="Times-Roman" charset="0"/>
              </a:rPr>
              <a:t>D</a:t>
            </a:r>
            <a:endParaRPr lang="en-US" sz="2400" dirty="0"/>
          </a:p>
          <a:p>
            <a:pPr eaLnBrk="1" hangingPunct="1">
              <a:lnSpc>
                <a:spcPct val="80000"/>
              </a:lnSpc>
              <a:spcAft>
                <a:spcPts val="600"/>
              </a:spcAft>
            </a:pPr>
            <a:r>
              <a:rPr lang="en-US" sz="2800" dirty="0"/>
              <a:t>But, Alice, Bob, and Charlie don’t like Dave</a:t>
            </a:r>
          </a:p>
          <a:p>
            <a:pPr eaLnBrk="1" hangingPunct="1">
              <a:lnSpc>
                <a:spcPct val="80000"/>
              </a:lnSpc>
              <a:spcAft>
                <a:spcPts val="600"/>
              </a:spcAft>
            </a:pPr>
            <a:r>
              <a:rPr lang="en-US" sz="2800" dirty="0"/>
              <a:t>Alice, Bob, and Charlie working together must not be able to determine </a:t>
            </a:r>
            <a:r>
              <a:rPr lang="en-US" sz="2800" dirty="0">
                <a:latin typeface="Times-Roman" charset="0"/>
              </a:rPr>
              <a:t>K</a:t>
            </a:r>
            <a:r>
              <a:rPr lang="en-US" sz="2800" baseline="-25000" dirty="0">
                <a:latin typeface="Times-Roman" charset="0"/>
              </a:rPr>
              <a:t>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27331">
                                            <p:txEl>
                                              <p:pRg st="0" end="0"/>
                                            </p:txEl>
                                          </p:spTgt>
                                        </p:tgtEl>
                                        <p:attrNameLst>
                                          <p:attrName>style.visibility</p:attrName>
                                        </p:attrNameLst>
                                      </p:cBhvr>
                                      <p:to>
                                        <p:strVal val="visible"/>
                                      </p:to>
                                    </p:set>
                                    <p:animEffect transition="in" filter="box(out)">
                                      <p:cBhvr>
                                        <p:cTn id="7" dur="500"/>
                                        <p:tgtEl>
                                          <p:spTgt spid="22733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27331">
                                            <p:txEl>
                                              <p:pRg st="1" end="1"/>
                                            </p:txEl>
                                          </p:spTgt>
                                        </p:tgtEl>
                                        <p:attrNameLst>
                                          <p:attrName>style.visibility</p:attrName>
                                        </p:attrNameLst>
                                      </p:cBhvr>
                                      <p:to>
                                        <p:strVal val="visible"/>
                                      </p:to>
                                    </p:set>
                                    <p:animEffect transition="in" filter="box(out)">
                                      <p:cBhvr>
                                        <p:cTn id="12" dur="500"/>
                                        <p:tgtEl>
                                          <p:spTgt spid="227331">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27331">
                                            <p:txEl>
                                              <p:pRg st="2" end="2"/>
                                            </p:txEl>
                                          </p:spTgt>
                                        </p:tgtEl>
                                        <p:attrNameLst>
                                          <p:attrName>style.visibility</p:attrName>
                                        </p:attrNameLst>
                                      </p:cBhvr>
                                      <p:to>
                                        <p:strVal val="visible"/>
                                      </p:to>
                                    </p:set>
                                    <p:animEffect transition="in" filter="box(out)">
                                      <p:cBhvr>
                                        <p:cTn id="17" dur="500"/>
                                        <p:tgtEl>
                                          <p:spTgt spid="227331">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27331">
                                            <p:txEl>
                                              <p:pRg st="3" end="3"/>
                                            </p:txEl>
                                          </p:spTgt>
                                        </p:tgtEl>
                                        <p:attrNameLst>
                                          <p:attrName>style.visibility</p:attrName>
                                        </p:attrNameLst>
                                      </p:cBhvr>
                                      <p:to>
                                        <p:strVal val="visible"/>
                                      </p:to>
                                    </p:set>
                                    <p:animEffect transition="in" filter="box(out)">
                                      <p:cBhvr>
                                        <p:cTn id="22" dur="500"/>
                                        <p:tgtEl>
                                          <p:spTgt spid="227331">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227331">
                                            <p:txEl>
                                              <p:pRg st="4" end="4"/>
                                            </p:txEl>
                                          </p:spTgt>
                                        </p:tgtEl>
                                        <p:attrNameLst>
                                          <p:attrName>style.visibility</p:attrName>
                                        </p:attrNameLst>
                                      </p:cBhvr>
                                      <p:to>
                                        <p:strVal val="visible"/>
                                      </p:to>
                                    </p:set>
                                    <p:animEffect transition="in" filter="box(out)">
                                      <p:cBhvr>
                                        <p:cTn id="27" dur="500"/>
                                        <p:tgtEl>
                                          <p:spTgt spid="227331">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227331">
                                            <p:txEl>
                                              <p:pRg st="5" end="5"/>
                                            </p:txEl>
                                          </p:spTgt>
                                        </p:tgtEl>
                                        <p:attrNameLst>
                                          <p:attrName>style.visibility</p:attrName>
                                        </p:attrNameLst>
                                      </p:cBhvr>
                                      <p:to>
                                        <p:strVal val="visible"/>
                                      </p:to>
                                    </p:set>
                                    <p:animEffect transition="in" filter="box(out)">
                                      <p:cBhvr>
                                        <p:cTn id="32" dur="500"/>
                                        <p:tgtEl>
                                          <p:spTgt spid="227331">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227331">
                                            <p:txEl>
                                              <p:pRg st="6" end="6"/>
                                            </p:txEl>
                                          </p:spTgt>
                                        </p:tgtEl>
                                        <p:attrNameLst>
                                          <p:attrName>style.visibility</p:attrName>
                                        </p:attrNameLst>
                                      </p:cBhvr>
                                      <p:to>
                                        <p:strVal val="visible"/>
                                      </p:to>
                                    </p:set>
                                    <p:animEffect transition="in" filter="box(out)">
                                      <p:cBhvr>
                                        <p:cTn id="37" dur="500"/>
                                        <p:tgtEl>
                                          <p:spTgt spid="227331">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227331">
                                            <p:txEl>
                                              <p:pRg st="7" end="7"/>
                                            </p:txEl>
                                          </p:spTgt>
                                        </p:tgtEl>
                                        <p:attrNameLst>
                                          <p:attrName>style.visibility</p:attrName>
                                        </p:attrNameLst>
                                      </p:cBhvr>
                                      <p:to>
                                        <p:strVal val="visible"/>
                                      </p:to>
                                    </p:set>
                                    <p:animEffect transition="in" filter="box(out)">
                                      <p:cBhvr>
                                        <p:cTn id="42" dur="500"/>
                                        <p:tgtEl>
                                          <p:spTgt spid="227331">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1" grpId="0" build="p" bldLvl="2" autoUpdateAnimBg="0"/>
    </p:bld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C3DFF32B-CE90-344D-A2F2-91E73D79D7C4}" type="slidenum">
              <a:rPr lang="en-US" smtClean="0">
                <a:latin typeface="Times New Roman" charset="0"/>
              </a:rPr>
              <a:pPr/>
              <a:t>202</a:t>
            </a:fld>
            <a:endParaRPr lang="en-US">
              <a:latin typeface="Times New Roman" charset="0"/>
            </a:endParaRPr>
          </a:p>
        </p:txBody>
      </p:sp>
      <p:pic>
        <p:nvPicPr>
          <p:cNvPr id="219139" name="Picture 30" descr="&#10;poker2.tif                                                     000675D6Macintosh HD                   BC93A1CC:"/>
          <p:cNvPicPr>
            <a:picLocks noChangeAspect="1" noChangeArrowheads="1"/>
          </p:cNvPicPr>
          <p:nvPr/>
        </p:nvPicPr>
        <p:blipFill>
          <a:blip r:embed="rId2"/>
          <a:srcRect/>
          <a:stretch>
            <a:fillRect/>
          </a:stretch>
        </p:blipFill>
        <p:spPr bwMode="auto">
          <a:xfrm>
            <a:off x="914400" y="2133600"/>
            <a:ext cx="7294563" cy="2513013"/>
          </a:xfrm>
          <a:prstGeom prst="rect">
            <a:avLst/>
          </a:prstGeom>
          <a:noFill/>
          <a:ln w="9525">
            <a:noFill/>
            <a:miter lim="800000"/>
            <a:headEnd/>
            <a:tailEnd/>
          </a:ln>
        </p:spPr>
      </p:pic>
      <p:sp>
        <p:nvSpPr>
          <p:cNvPr id="219140" name="Rectangle 2"/>
          <p:cNvSpPr>
            <a:spLocks noGrp="1" noChangeArrowheads="1"/>
          </p:cNvSpPr>
          <p:nvPr>
            <p:ph type="title"/>
          </p:nvPr>
        </p:nvSpPr>
        <p:spPr>
          <a:xfrm>
            <a:off x="533400" y="381000"/>
            <a:ext cx="8077200" cy="914400"/>
          </a:xfrm>
        </p:spPr>
        <p:txBody>
          <a:bodyPr/>
          <a:lstStyle/>
          <a:p>
            <a:pPr eaLnBrk="1" hangingPunct="1"/>
            <a:r>
              <a:rPr lang="en-US" dirty="0"/>
              <a:t>Non-random Random Numbers</a:t>
            </a:r>
          </a:p>
        </p:txBody>
      </p:sp>
      <p:sp>
        <p:nvSpPr>
          <p:cNvPr id="219141" name="Rectangle 3"/>
          <p:cNvSpPr>
            <a:spLocks noGrp="1" noChangeArrowheads="1"/>
          </p:cNvSpPr>
          <p:nvPr>
            <p:ph type="body" idx="1"/>
          </p:nvPr>
        </p:nvSpPr>
        <p:spPr>
          <a:xfrm>
            <a:off x="685800" y="4572000"/>
            <a:ext cx="7848600" cy="1600200"/>
          </a:xfrm>
        </p:spPr>
        <p:txBody>
          <a:bodyPr/>
          <a:lstStyle/>
          <a:p>
            <a:pPr eaLnBrk="1" hangingPunct="1">
              <a:lnSpc>
                <a:spcPct val="90000"/>
              </a:lnSpc>
              <a:spcAft>
                <a:spcPts val="600"/>
              </a:spcAft>
            </a:pPr>
            <a:r>
              <a:rPr lang="en-US" sz="2800" dirty="0"/>
              <a:t>Random numbers used to shuffle the deck</a:t>
            </a:r>
          </a:p>
          <a:p>
            <a:pPr eaLnBrk="1" hangingPunct="1">
              <a:lnSpc>
                <a:spcPct val="90000"/>
              </a:lnSpc>
              <a:spcAft>
                <a:spcPts val="600"/>
              </a:spcAft>
            </a:pPr>
            <a:r>
              <a:rPr lang="en-US" sz="2800" dirty="0"/>
              <a:t>Program did not produce a random shuffle</a:t>
            </a:r>
          </a:p>
          <a:p>
            <a:pPr eaLnBrk="1" hangingPunct="1">
              <a:lnSpc>
                <a:spcPct val="90000"/>
              </a:lnSpc>
              <a:spcAft>
                <a:spcPts val="600"/>
              </a:spcAft>
            </a:pPr>
            <a:r>
              <a:rPr lang="en-US" sz="2800" dirty="0"/>
              <a:t>A serious problem or not?</a:t>
            </a:r>
          </a:p>
        </p:txBody>
      </p:sp>
      <p:sp>
        <p:nvSpPr>
          <p:cNvPr id="219142" name="Rectangle 5"/>
          <p:cNvSpPr>
            <a:spLocks noChangeArrowheads="1"/>
          </p:cNvSpPr>
          <p:nvPr/>
        </p:nvSpPr>
        <p:spPr bwMode="auto">
          <a:xfrm>
            <a:off x="685800" y="1447800"/>
            <a:ext cx="8001000" cy="9144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Char char="q"/>
            </a:pPr>
            <a:r>
              <a:rPr lang="en-US" sz="2800" dirty="0"/>
              <a:t>Online version of Texas Hold ‘</a:t>
            </a:r>
            <a:r>
              <a:rPr lang="en-US" sz="2800" dirty="0" err="1"/>
              <a:t>em</a:t>
            </a:r>
            <a:r>
              <a:rPr lang="en-US" sz="2800" dirty="0"/>
              <a:t> Poker</a:t>
            </a:r>
          </a:p>
          <a:p>
            <a:pPr marL="742950" lvl="1" indent="-285750">
              <a:lnSpc>
                <a:spcPct val="90000"/>
              </a:lnSpc>
              <a:spcBef>
                <a:spcPct val="20000"/>
              </a:spcBef>
              <a:buClr>
                <a:schemeClr val="accent2"/>
              </a:buClr>
              <a:buSzPct val="95000"/>
              <a:buFontTx/>
              <a:buChar char="o"/>
            </a:pPr>
            <a:r>
              <a:rPr lang="en-US" dirty="0">
                <a:ea typeface="ＭＳ Ｐゴシック" charset="-128"/>
                <a:cs typeface="ＭＳ Ｐゴシック" charset="-128"/>
              </a:rPr>
              <a:t>ASF Software, Inc.</a:t>
            </a:r>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F536E084-DC25-5240-9B97-9B4B24FA743A}" type="slidenum">
              <a:rPr lang="en-US" smtClean="0">
                <a:latin typeface="Times New Roman" charset="0"/>
              </a:rPr>
              <a:pPr/>
              <a:t>203</a:t>
            </a:fld>
            <a:endParaRPr lang="en-US">
              <a:latin typeface="Times New Roman" charset="0"/>
            </a:endParaRPr>
          </a:p>
        </p:txBody>
      </p:sp>
      <p:sp>
        <p:nvSpPr>
          <p:cNvPr id="220163" name="Rectangle 2"/>
          <p:cNvSpPr>
            <a:spLocks noGrp="1" noChangeArrowheads="1"/>
          </p:cNvSpPr>
          <p:nvPr>
            <p:ph type="title"/>
          </p:nvPr>
        </p:nvSpPr>
        <p:spPr>
          <a:xfrm>
            <a:off x="685800" y="457200"/>
            <a:ext cx="7772400" cy="914400"/>
          </a:xfrm>
        </p:spPr>
        <p:txBody>
          <a:bodyPr/>
          <a:lstStyle/>
          <a:p>
            <a:pPr eaLnBrk="1" hangingPunct="1"/>
            <a:r>
              <a:rPr lang="en-US" dirty="0"/>
              <a:t>Card Shuffle</a:t>
            </a:r>
          </a:p>
        </p:txBody>
      </p:sp>
      <p:sp>
        <p:nvSpPr>
          <p:cNvPr id="220164" name="Rectangle 3"/>
          <p:cNvSpPr>
            <a:spLocks noGrp="1" noChangeArrowheads="1"/>
          </p:cNvSpPr>
          <p:nvPr>
            <p:ph type="body" idx="1"/>
          </p:nvPr>
        </p:nvSpPr>
        <p:spPr>
          <a:xfrm>
            <a:off x="685800" y="1524000"/>
            <a:ext cx="7848600" cy="4572000"/>
          </a:xfrm>
        </p:spPr>
        <p:txBody>
          <a:bodyPr/>
          <a:lstStyle/>
          <a:p>
            <a:pPr eaLnBrk="1" hangingPunct="1">
              <a:lnSpc>
                <a:spcPct val="85000"/>
              </a:lnSpc>
              <a:spcAft>
                <a:spcPts val="600"/>
              </a:spcAft>
            </a:pPr>
            <a:r>
              <a:rPr lang="en-US" sz="2800" dirty="0"/>
              <a:t>There are </a:t>
            </a:r>
            <a:r>
              <a:rPr lang="en-US" sz="2800" dirty="0">
                <a:latin typeface="Times-Roman" charset="0"/>
              </a:rPr>
              <a:t>52! &gt; 2</a:t>
            </a:r>
            <a:r>
              <a:rPr lang="en-US" sz="2800" baseline="30000" dirty="0">
                <a:latin typeface="Times-Roman" charset="0"/>
              </a:rPr>
              <a:t>225</a:t>
            </a:r>
            <a:r>
              <a:rPr lang="en-US" sz="2800" dirty="0"/>
              <a:t> possible shuffles</a:t>
            </a:r>
          </a:p>
          <a:p>
            <a:pPr eaLnBrk="1" hangingPunct="1">
              <a:lnSpc>
                <a:spcPct val="85000"/>
              </a:lnSpc>
              <a:spcAft>
                <a:spcPts val="600"/>
              </a:spcAft>
            </a:pPr>
            <a:r>
              <a:rPr lang="en-US" sz="2800" dirty="0"/>
              <a:t>The poker program used “random” 32-bit integer to determine the shuffle</a:t>
            </a:r>
          </a:p>
          <a:p>
            <a:pPr lvl="1" eaLnBrk="1" hangingPunct="1">
              <a:lnSpc>
                <a:spcPct val="85000"/>
              </a:lnSpc>
              <a:spcAft>
                <a:spcPts val="600"/>
              </a:spcAft>
            </a:pPr>
            <a:r>
              <a:rPr lang="en-US" sz="2400" dirty="0">
                <a:sym typeface="Symbol" charset="2"/>
              </a:rPr>
              <a:t>So, only </a:t>
            </a:r>
            <a:r>
              <a:rPr lang="en-US" sz="2400" dirty="0">
                <a:latin typeface="Times-Roman" charset="0"/>
                <a:sym typeface="Symbol" charset="2"/>
              </a:rPr>
              <a:t>2</a:t>
            </a:r>
            <a:r>
              <a:rPr lang="en-US" sz="2400" baseline="30000" dirty="0">
                <a:latin typeface="Times-Roman" charset="0"/>
                <a:sym typeface="Symbol" charset="2"/>
              </a:rPr>
              <a:t>32</a:t>
            </a:r>
            <a:r>
              <a:rPr lang="en-US" sz="2400" dirty="0">
                <a:sym typeface="Symbol" charset="2"/>
              </a:rPr>
              <a:t> distinct shuffles could occur</a:t>
            </a:r>
          </a:p>
          <a:p>
            <a:pPr eaLnBrk="1" hangingPunct="1">
              <a:lnSpc>
                <a:spcPct val="85000"/>
              </a:lnSpc>
              <a:spcAft>
                <a:spcPts val="600"/>
              </a:spcAft>
            </a:pPr>
            <a:r>
              <a:rPr lang="en-US" sz="2800" dirty="0"/>
              <a:t>Code used Pascal pseudo-random number generator (PRNG): </a:t>
            </a:r>
            <a:r>
              <a:rPr lang="en-US" dirty="0">
                <a:latin typeface="Times-Roman" charset="0"/>
              </a:rPr>
              <a:t>Randomize()</a:t>
            </a:r>
            <a:endParaRPr lang="en-US" sz="2800" dirty="0">
              <a:latin typeface="Times-Roman" charset="0"/>
            </a:endParaRPr>
          </a:p>
          <a:p>
            <a:pPr eaLnBrk="1" hangingPunct="1">
              <a:lnSpc>
                <a:spcPct val="85000"/>
              </a:lnSpc>
              <a:spcAft>
                <a:spcPts val="600"/>
              </a:spcAft>
            </a:pPr>
            <a:r>
              <a:rPr lang="en-US" sz="2800" dirty="0"/>
              <a:t>Seed value for PRNG was function of number of milliseconds since midnight</a:t>
            </a:r>
          </a:p>
          <a:p>
            <a:pPr eaLnBrk="1" hangingPunct="1">
              <a:lnSpc>
                <a:spcPct val="85000"/>
              </a:lnSpc>
              <a:spcAft>
                <a:spcPts val="600"/>
              </a:spcAft>
            </a:pPr>
            <a:r>
              <a:rPr lang="en-US" sz="2800" dirty="0"/>
              <a:t>Less than </a:t>
            </a:r>
            <a:r>
              <a:rPr lang="en-US" sz="2800" dirty="0">
                <a:latin typeface="Times-Roman" charset="0"/>
              </a:rPr>
              <a:t>2</a:t>
            </a:r>
            <a:r>
              <a:rPr lang="en-US" sz="2800" baseline="30000" dirty="0">
                <a:latin typeface="Times-Roman" charset="0"/>
              </a:rPr>
              <a:t>27</a:t>
            </a:r>
            <a:r>
              <a:rPr lang="en-US" sz="2800" dirty="0"/>
              <a:t> milliseconds in a day</a:t>
            </a:r>
          </a:p>
          <a:p>
            <a:pPr lvl="1" eaLnBrk="1" hangingPunct="1">
              <a:lnSpc>
                <a:spcPct val="85000"/>
              </a:lnSpc>
              <a:spcAft>
                <a:spcPts val="600"/>
              </a:spcAft>
            </a:pPr>
            <a:r>
              <a:rPr lang="en-US" sz="2400" dirty="0"/>
              <a:t>So, less than </a:t>
            </a:r>
            <a:r>
              <a:rPr lang="en-US" sz="2400" dirty="0">
                <a:latin typeface="Times-Roman" charset="0"/>
              </a:rPr>
              <a:t>2</a:t>
            </a:r>
            <a:r>
              <a:rPr lang="en-US" sz="2400" baseline="30000" dirty="0">
                <a:latin typeface="Times-Roman" charset="0"/>
              </a:rPr>
              <a:t>27</a:t>
            </a:r>
            <a:r>
              <a:rPr lang="en-US" sz="2400" dirty="0"/>
              <a:t> possible shuffles</a:t>
            </a:r>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118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0DC78049-CDBB-7849-9749-EE8943989AE1}" type="slidenum">
              <a:rPr lang="en-US" smtClean="0">
                <a:latin typeface="Times New Roman" charset="0"/>
              </a:rPr>
              <a:pPr/>
              <a:t>204</a:t>
            </a:fld>
            <a:endParaRPr lang="en-US">
              <a:latin typeface="Times New Roman" charset="0"/>
            </a:endParaRPr>
          </a:p>
        </p:txBody>
      </p:sp>
      <p:sp>
        <p:nvSpPr>
          <p:cNvPr id="221187" name="Rectangle 2"/>
          <p:cNvSpPr>
            <a:spLocks noGrp="1" noChangeArrowheads="1"/>
          </p:cNvSpPr>
          <p:nvPr>
            <p:ph type="title"/>
          </p:nvPr>
        </p:nvSpPr>
        <p:spPr/>
        <p:txBody>
          <a:bodyPr/>
          <a:lstStyle/>
          <a:p>
            <a:pPr eaLnBrk="1" hangingPunct="1"/>
            <a:r>
              <a:rPr lang="en-US"/>
              <a:t>Card Shuffle</a:t>
            </a:r>
          </a:p>
        </p:txBody>
      </p:sp>
      <p:sp>
        <p:nvSpPr>
          <p:cNvPr id="306179" name="Rectangle 3"/>
          <p:cNvSpPr>
            <a:spLocks noGrp="1" noChangeArrowheads="1"/>
          </p:cNvSpPr>
          <p:nvPr>
            <p:ph type="body" idx="1"/>
          </p:nvPr>
        </p:nvSpPr>
        <p:spPr/>
        <p:txBody>
          <a:bodyPr/>
          <a:lstStyle/>
          <a:p>
            <a:pPr eaLnBrk="1" hangingPunct="1">
              <a:lnSpc>
                <a:spcPct val="90000"/>
              </a:lnSpc>
              <a:spcAft>
                <a:spcPts val="600"/>
              </a:spcAft>
            </a:pPr>
            <a:r>
              <a:rPr lang="en-US" sz="2800" dirty="0"/>
              <a:t>Seed based on milliseconds since midnight </a:t>
            </a:r>
          </a:p>
          <a:p>
            <a:pPr eaLnBrk="1" hangingPunct="1">
              <a:lnSpc>
                <a:spcPct val="90000"/>
              </a:lnSpc>
              <a:spcAft>
                <a:spcPts val="600"/>
              </a:spcAft>
            </a:pPr>
            <a:r>
              <a:rPr lang="en-US" sz="2800" dirty="0"/>
              <a:t>PRNG re-seeded with each shuffle</a:t>
            </a:r>
          </a:p>
          <a:p>
            <a:pPr eaLnBrk="1" hangingPunct="1">
              <a:lnSpc>
                <a:spcPct val="90000"/>
              </a:lnSpc>
              <a:spcAft>
                <a:spcPts val="600"/>
              </a:spcAft>
            </a:pPr>
            <a:r>
              <a:rPr lang="en-US" sz="2800" dirty="0"/>
              <a:t>By synchronizing clock with server, number of shuffles that need to be tested </a:t>
            </a:r>
            <a:r>
              <a:rPr lang="en-US" sz="2800" dirty="0" err="1">
                <a:sym typeface="Symbol" charset="2"/>
              </a:rPr>
              <a:t></a:t>
            </a:r>
            <a:r>
              <a:rPr lang="en-US" sz="2800" dirty="0"/>
              <a:t> </a:t>
            </a:r>
            <a:r>
              <a:rPr lang="en-US" sz="2800" dirty="0">
                <a:latin typeface="Times-Roman" charset="0"/>
              </a:rPr>
              <a:t>2</a:t>
            </a:r>
            <a:r>
              <a:rPr lang="en-US" sz="2800" baseline="30000" dirty="0">
                <a:latin typeface="Times-Roman" charset="0"/>
              </a:rPr>
              <a:t>18</a:t>
            </a:r>
            <a:endParaRPr lang="en-US" sz="2800" dirty="0"/>
          </a:p>
          <a:p>
            <a:pPr eaLnBrk="1" hangingPunct="1">
              <a:lnSpc>
                <a:spcPct val="90000"/>
              </a:lnSpc>
              <a:spcAft>
                <a:spcPts val="600"/>
              </a:spcAft>
            </a:pPr>
            <a:r>
              <a:rPr lang="en-US" sz="2800" dirty="0"/>
              <a:t>Could then test all </a:t>
            </a:r>
            <a:r>
              <a:rPr lang="en-US" sz="2800" dirty="0">
                <a:latin typeface="Times-Roman" charset="0"/>
              </a:rPr>
              <a:t>2</a:t>
            </a:r>
            <a:r>
              <a:rPr lang="en-US" sz="2800" baseline="30000" dirty="0">
                <a:latin typeface="Times-Roman" charset="0"/>
              </a:rPr>
              <a:t>18</a:t>
            </a:r>
            <a:r>
              <a:rPr lang="en-US" sz="2800" dirty="0"/>
              <a:t> in real time</a:t>
            </a:r>
          </a:p>
          <a:p>
            <a:pPr lvl="1" eaLnBrk="1" hangingPunct="1">
              <a:lnSpc>
                <a:spcPct val="90000"/>
              </a:lnSpc>
              <a:spcAft>
                <a:spcPts val="600"/>
              </a:spcAft>
            </a:pPr>
            <a:r>
              <a:rPr lang="en-US" sz="2400" dirty="0"/>
              <a:t>Test each possible shuffle against “up” cards</a:t>
            </a:r>
          </a:p>
          <a:p>
            <a:pPr eaLnBrk="1" hangingPunct="1">
              <a:lnSpc>
                <a:spcPct val="90000"/>
              </a:lnSpc>
              <a:spcAft>
                <a:spcPts val="600"/>
              </a:spcAft>
            </a:pPr>
            <a:r>
              <a:rPr lang="en-US" sz="2800" dirty="0"/>
              <a:t>Attacker knows </a:t>
            </a:r>
            <a:r>
              <a:rPr lang="en-US" sz="2800" b="1" dirty="0">
                <a:solidFill>
                  <a:schemeClr val="hlink"/>
                </a:solidFill>
              </a:rPr>
              <a:t>every card</a:t>
            </a:r>
            <a:r>
              <a:rPr lang="en-US" sz="2800" dirty="0"/>
              <a:t> after the first of five rounds of betting!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6179">
                                            <p:txEl>
                                              <p:pRg st="0" end="0"/>
                                            </p:txEl>
                                          </p:spTgt>
                                        </p:tgtEl>
                                        <p:attrNameLst>
                                          <p:attrName>style.visibility</p:attrName>
                                        </p:attrNameLst>
                                      </p:cBhvr>
                                      <p:to>
                                        <p:strVal val="visible"/>
                                      </p:to>
                                    </p:set>
                                    <p:anim calcmode="lin" valueType="num">
                                      <p:cBhvr additive="base">
                                        <p:cTn id="7" dur="500" fill="hold"/>
                                        <p:tgtEl>
                                          <p:spTgt spid="3061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617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6179">
                                            <p:txEl>
                                              <p:pRg st="1" end="1"/>
                                            </p:txEl>
                                          </p:spTgt>
                                        </p:tgtEl>
                                        <p:attrNameLst>
                                          <p:attrName>style.visibility</p:attrName>
                                        </p:attrNameLst>
                                      </p:cBhvr>
                                      <p:to>
                                        <p:strVal val="visible"/>
                                      </p:to>
                                    </p:set>
                                    <p:anim calcmode="lin" valueType="num">
                                      <p:cBhvr additive="base">
                                        <p:cTn id="13" dur="500" fill="hold"/>
                                        <p:tgtEl>
                                          <p:spTgt spid="30617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0617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06179">
                                            <p:txEl>
                                              <p:pRg st="2" end="2"/>
                                            </p:txEl>
                                          </p:spTgt>
                                        </p:tgtEl>
                                        <p:attrNameLst>
                                          <p:attrName>style.visibility</p:attrName>
                                        </p:attrNameLst>
                                      </p:cBhvr>
                                      <p:to>
                                        <p:strVal val="visible"/>
                                      </p:to>
                                    </p:set>
                                    <p:anim calcmode="lin" valueType="num">
                                      <p:cBhvr additive="base">
                                        <p:cTn id="19" dur="500" fill="hold"/>
                                        <p:tgtEl>
                                          <p:spTgt spid="30617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0617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06179">
                                            <p:txEl>
                                              <p:pRg st="3" end="3"/>
                                            </p:txEl>
                                          </p:spTgt>
                                        </p:tgtEl>
                                        <p:attrNameLst>
                                          <p:attrName>style.visibility</p:attrName>
                                        </p:attrNameLst>
                                      </p:cBhvr>
                                      <p:to>
                                        <p:strVal val="visible"/>
                                      </p:to>
                                    </p:set>
                                    <p:anim calcmode="lin" valueType="num">
                                      <p:cBhvr additive="base">
                                        <p:cTn id="25" dur="500" fill="hold"/>
                                        <p:tgtEl>
                                          <p:spTgt spid="30617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06179">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
                                        </p:tgtEl>
                                      </p:cMediaNode>
                                    </p:audio>
                                  </p:subTnLst>
                                </p:cTn>
                              </p:par>
                              <p:par>
                                <p:cTn id="27" presetID="2" presetClass="entr" presetSubtype="8" fill="hold" grpId="0" nodeType="withEffect">
                                  <p:stCondLst>
                                    <p:cond delay="0"/>
                                  </p:stCondLst>
                                  <p:childTnLst>
                                    <p:set>
                                      <p:cBhvr>
                                        <p:cTn id="28" dur="1" fill="hold">
                                          <p:stCondLst>
                                            <p:cond delay="0"/>
                                          </p:stCondLst>
                                        </p:cTn>
                                        <p:tgtEl>
                                          <p:spTgt spid="306179">
                                            <p:txEl>
                                              <p:pRg st="4" end="4"/>
                                            </p:txEl>
                                          </p:spTgt>
                                        </p:tgtEl>
                                        <p:attrNameLst>
                                          <p:attrName>style.visibility</p:attrName>
                                        </p:attrNameLst>
                                      </p:cBhvr>
                                      <p:to>
                                        <p:strVal val="visible"/>
                                      </p:to>
                                    </p:set>
                                    <p:anim calcmode="lin" valueType="num">
                                      <p:cBhvr additive="base">
                                        <p:cTn id="29" dur="500" fill="hold"/>
                                        <p:tgtEl>
                                          <p:spTgt spid="306179">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306179">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2" name="Whoosh"/>
                                        </p:tgtEl>
                                      </p:cMediaNode>
                                    </p:audio>
                                  </p:sub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306179">
                                            <p:txEl>
                                              <p:pRg st="5" end="5"/>
                                            </p:txEl>
                                          </p:spTgt>
                                        </p:tgtEl>
                                        <p:attrNameLst>
                                          <p:attrName>style.visibility</p:attrName>
                                        </p:attrNameLst>
                                      </p:cBhvr>
                                      <p:to>
                                        <p:strVal val="visible"/>
                                      </p:to>
                                    </p:set>
                                    <p:anim calcmode="lin" valueType="num">
                                      <p:cBhvr additive="base">
                                        <p:cTn id="35" dur="500" fill="hold"/>
                                        <p:tgtEl>
                                          <p:spTgt spid="306179">
                                            <p:txEl>
                                              <p:pRg st="5" end="5"/>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306179">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3"/>
                                            </p:cond>
                                          </p:stCondLst>
                                          <p:endCondLst>
                                            <p:cond evt="onStopAudio" delay="0">
                                              <p:tgtEl>
                                                <p:sldTgt/>
                                              </p:tgtEl>
                                            </p:cond>
                                          </p:endCondLst>
                                        </p:cTn>
                                        <p:tgtEl>
                                          <p:sndTgt r:embed="rId2"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79" grpId="0" build="p" autoUpdateAnimBg="0"/>
    </p:bldLst>
  </p:timing>
</p:sld>
</file>

<file path=ppt/slides/slide20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221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505B0ACB-B230-A141-B693-9ABDAD11B04E}" type="slidenum">
              <a:rPr lang="en-US" smtClean="0">
                <a:latin typeface="Times New Roman" charset="0"/>
              </a:rPr>
              <a:pPr/>
              <a:t>205</a:t>
            </a:fld>
            <a:endParaRPr lang="en-US">
              <a:latin typeface="Times New Roman" charset="0"/>
            </a:endParaRPr>
          </a:p>
        </p:txBody>
      </p:sp>
      <p:sp>
        <p:nvSpPr>
          <p:cNvPr id="222211" name="Rectangle 2"/>
          <p:cNvSpPr>
            <a:spLocks noGrp="1" noChangeArrowheads="1"/>
          </p:cNvSpPr>
          <p:nvPr>
            <p:ph type="title"/>
          </p:nvPr>
        </p:nvSpPr>
        <p:spPr>
          <a:xfrm>
            <a:off x="685800" y="533400"/>
            <a:ext cx="7772400" cy="990600"/>
          </a:xfrm>
        </p:spPr>
        <p:txBody>
          <a:bodyPr/>
          <a:lstStyle/>
          <a:p>
            <a:pPr eaLnBrk="1" hangingPunct="1"/>
            <a:r>
              <a:rPr lang="en-US"/>
              <a:t>Poker Example</a:t>
            </a:r>
          </a:p>
        </p:txBody>
      </p:sp>
      <p:sp>
        <p:nvSpPr>
          <p:cNvPr id="307203" name="Rectangle 3"/>
          <p:cNvSpPr>
            <a:spLocks noGrp="1" noChangeArrowheads="1"/>
          </p:cNvSpPr>
          <p:nvPr>
            <p:ph type="body" idx="1"/>
          </p:nvPr>
        </p:nvSpPr>
        <p:spPr>
          <a:xfrm>
            <a:off x="685800" y="1676400"/>
            <a:ext cx="7924800" cy="4343400"/>
          </a:xfrm>
        </p:spPr>
        <p:txBody>
          <a:bodyPr/>
          <a:lstStyle/>
          <a:p>
            <a:pPr eaLnBrk="1" hangingPunct="1">
              <a:lnSpc>
                <a:spcPct val="90000"/>
              </a:lnSpc>
              <a:spcAft>
                <a:spcPts val="600"/>
              </a:spcAft>
            </a:pPr>
            <a:r>
              <a:rPr lang="en-US" sz="2800" dirty="0"/>
              <a:t>Poker program is an extreme example</a:t>
            </a:r>
          </a:p>
          <a:p>
            <a:pPr lvl="1" eaLnBrk="1" hangingPunct="1">
              <a:lnSpc>
                <a:spcPct val="90000"/>
              </a:lnSpc>
              <a:spcAft>
                <a:spcPts val="600"/>
              </a:spcAft>
            </a:pPr>
            <a:r>
              <a:rPr lang="en-US" sz="2400" dirty="0"/>
              <a:t>But common </a:t>
            </a:r>
            <a:r>
              <a:rPr lang="en-US" sz="2400" dirty="0" err="1"/>
              <a:t>PRNGs</a:t>
            </a:r>
            <a:r>
              <a:rPr lang="en-US" sz="2400" dirty="0"/>
              <a:t> are predictable</a:t>
            </a:r>
          </a:p>
          <a:p>
            <a:pPr lvl="1" eaLnBrk="1" hangingPunct="1">
              <a:lnSpc>
                <a:spcPct val="90000"/>
              </a:lnSpc>
              <a:spcAft>
                <a:spcPts val="600"/>
              </a:spcAft>
            </a:pPr>
            <a:r>
              <a:rPr lang="en-US" sz="2400" dirty="0"/>
              <a:t>Only a question of how many outputs must be observed before determining the sequence</a:t>
            </a:r>
          </a:p>
          <a:p>
            <a:pPr eaLnBrk="1" hangingPunct="1">
              <a:lnSpc>
                <a:spcPct val="90000"/>
              </a:lnSpc>
              <a:spcAft>
                <a:spcPts val="600"/>
              </a:spcAft>
            </a:pPr>
            <a:r>
              <a:rPr lang="en-US" sz="2800" dirty="0"/>
              <a:t>Crypto random sequences not predictable</a:t>
            </a:r>
          </a:p>
          <a:p>
            <a:pPr lvl="1" eaLnBrk="1" hangingPunct="1">
              <a:lnSpc>
                <a:spcPct val="90000"/>
              </a:lnSpc>
              <a:spcAft>
                <a:spcPts val="600"/>
              </a:spcAft>
            </a:pPr>
            <a:r>
              <a:rPr lang="en-US" sz="2400" dirty="0"/>
              <a:t>For example, </a:t>
            </a:r>
            <a:r>
              <a:rPr lang="en-US" sz="2400" dirty="0" err="1"/>
              <a:t>keystream</a:t>
            </a:r>
            <a:r>
              <a:rPr lang="en-US" sz="2400" dirty="0"/>
              <a:t> from RC4 cipher</a:t>
            </a:r>
          </a:p>
          <a:p>
            <a:pPr lvl="1" eaLnBrk="1" hangingPunct="1">
              <a:lnSpc>
                <a:spcPct val="90000"/>
              </a:lnSpc>
              <a:spcAft>
                <a:spcPts val="600"/>
              </a:spcAft>
            </a:pPr>
            <a:r>
              <a:rPr lang="en-US" sz="2400" dirty="0"/>
              <a:t>But “seed” (or key) selection is still an issue!</a:t>
            </a:r>
          </a:p>
          <a:p>
            <a:pPr eaLnBrk="1" hangingPunct="1">
              <a:lnSpc>
                <a:spcPct val="90000"/>
              </a:lnSpc>
              <a:spcAft>
                <a:spcPts val="600"/>
              </a:spcAft>
            </a:pPr>
            <a:r>
              <a:rPr lang="en-US" sz="2800" dirty="0"/>
              <a:t>How to generate initial </a:t>
            </a:r>
            <a:r>
              <a:rPr lang="en-US" sz="2800" b="1" dirty="0">
                <a:solidFill>
                  <a:schemeClr val="hlink"/>
                </a:solidFill>
              </a:rPr>
              <a:t>random</a:t>
            </a:r>
            <a:r>
              <a:rPr lang="en-US" sz="2800" dirty="0"/>
              <a:t> values?</a:t>
            </a:r>
          </a:p>
          <a:p>
            <a:pPr lvl="1" eaLnBrk="1" hangingPunct="1">
              <a:lnSpc>
                <a:spcPct val="90000"/>
              </a:lnSpc>
              <a:spcAft>
                <a:spcPts val="600"/>
              </a:spcAft>
            </a:pPr>
            <a:r>
              <a:rPr lang="en-US" sz="2400" dirty="0"/>
              <a:t>Keys (and, in some cases, seed values)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07203">
                                            <p:txEl>
                                              <p:pRg st="0" end="0"/>
                                            </p:txEl>
                                          </p:spTgt>
                                        </p:tgtEl>
                                        <p:attrNameLst>
                                          <p:attrName>style.visibility</p:attrName>
                                        </p:attrNameLst>
                                      </p:cBhvr>
                                      <p:to>
                                        <p:strVal val="visible"/>
                                      </p:to>
                                    </p:set>
                                    <p:animEffect transition="in" filter="box(out)">
                                      <p:cBhvr>
                                        <p:cTn id="7" dur="500"/>
                                        <p:tgtEl>
                                          <p:spTgt spid="30720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par>
                                <p:cTn id="8" presetID="4" presetClass="entr" presetSubtype="32" fill="hold" grpId="0" nodeType="withEffect">
                                  <p:stCondLst>
                                    <p:cond delay="0"/>
                                  </p:stCondLst>
                                  <p:childTnLst>
                                    <p:set>
                                      <p:cBhvr>
                                        <p:cTn id="9" dur="1" fill="hold">
                                          <p:stCondLst>
                                            <p:cond delay="0"/>
                                          </p:stCondLst>
                                        </p:cTn>
                                        <p:tgtEl>
                                          <p:spTgt spid="307203">
                                            <p:txEl>
                                              <p:pRg st="1" end="1"/>
                                            </p:txEl>
                                          </p:spTgt>
                                        </p:tgtEl>
                                        <p:attrNameLst>
                                          <p:attrName>style.visibility</p:attrName>
                                        </p:attrNameLst>
                                      </p:cBhvr>
                                      <p:to>
                                        <p:strVal val="visible"/>
                                      </p:to>
                                    </p:set>
                                    <p:animEffect transition="in" filter="box(out)">
                                      <p:cBhvr>
                                        <p:cTn id="10" dur="500"/>
                                        <p:tgtEl>
                                          <p:spTgt spid="307203">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2" name="Camera"/>
                                        </p:tgtEl>
                                      </p:cMediaNode>
                                    </p:audio>
                                  </p:subTnLst>
                                </p:cTn>
                              </p:par>
                              <p:par>
                                <p:cTn id="11" presetID="4" presetClass="entr" presetSubtype="32" fill="hold" grpId="0" nodeType="withEffect">
                                  <p:stCondLst>
                                    <p:cond delay="0"/>
                                  </p:stCondLst>
                                  <p:childTnLst>
                                    <p:set>
                                      <p:cBhvr>
                                        <p:cTn id="12" dur="1" fill="hold">
                                          <p:stCondLst>
                                            <p:cond delay="0"/>
                                          </p:stCondLst>
                                        </p:cTn>
                                        <p:tgtEl>
                                          <p:spTgt spid="307203">
                                            <p:txEl>
                                              <p:pRg st="2" end="2"/>
                                            </p:txEl>
                                          </p:spTgt>
                                        </p:tgtEl>
                                        <p:attrNameLst>
                                          <p:attrName>style.visibility</p:attrName>
                                        </p:attrNameLst>
                                      </p:cBhvr>
                                      <p:to>
                                        <p:strVal val="visible"/>
                                      </p:to>
                                    </p:set>
                                    <p:animEffect transition="in" filter="box(out)">
                                      <p:cBhvr>
                                        <p:cTn id="13" dur="500"/>
                                        <p:tgtEl>
                                          <p:spTgt spid="307203">
                                            <p:txEl>
                                              <p:pRg st="2" end="2"/>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307203">
                                            <p:txEl>
                                              <p:pRg st="3" end="3"/>
                                            </p:txEl>
                                          </p:spTgt>
                                        </p:tgtEl>
                                        <p:attrNameLst>
                                          <p:attrName>style.visibility</p:attrName>
                                        </p:attrNameLst>
                                      </p:cBhvr>
                                      <p:to>
                                        <p:strVal val="visible"/>
                                      </p:to>
                                    </p:set>
                                    <p:animEffect transition="in" filter="box(out)">
                                      <p:cBhvr>
                                        <p:cTn id="18" dur="500"/>
                                        <p:tgtEl>
                                          <p:spTgt spid="307203">
                                            <p:txEl>
                                              <p:pRg st="3" end="3"/>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2" name="Camera"/>
                                        </p:tgtEl>
                                      </p:cMediaNode>
                                    </p:audio>
                                  </p:subTnLst>
                                </p:cTn>
                              </p:par>
                              <p:par>
                                <p:cTn id="19" presetID="4" presetClass="entr" presetSubtype="32" fill="hold" grpId="0" nodeType="withEffect">
                                  <p:stCondLst>
                                    <p:cond delay="0"/>
                                  </p:stCondLst>
                                  <p:childTnLst>
                                    <p:set>
                                      <p:cBhvr>
                                        <p:cTn id="20" dur="1" fill="hold">
                                          <p:stCondLst>
                                            <p:cond delay="0"/>
                                          </p:stCondLst>
                                        </p:cTn>
                                        <p:tgtEl>
                                          <p:spTgt spid="307203">
                                            <p:txEl>
                                              <p:pRg st="4" end="4"/>
                                            </p:txEl>
                                          </p:spTgt>
                                        </p:tgtEl>
                                        <p:attrNameLst>
                                          <p:attrName>style.visibility</p:attrName>
                                        </p:attrNameLst>
                                      </p:cBhvr>
                                      <p:to>
                                        <p:strVal val="visible"/>
                                      </p:to>
                                    </p:set>
                                    <p:animEffect transition="in" filter="box(out)">
                                      <p:cBhvr>
                                        <p:cTn id="21" dur="500"/>
                                        <p:tgtEl>
                                          <p:spTgt spid="307203">
                                            <p:txEl>
                                              <p:pRg st="4" end="4"/>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2" name="Camera"/>
                                        </p:tgtEl>
                                      </p:cMediaNode>
                                    </p:audio>
                                  </p:subTnLst>
                                </p:cTn>
                              </p:par>
                              <p:par>
                                <p:cTn id="22" presetID="4" presetClass="entr" presetSubtype="32" fill="hold" grpId="0" nodeType="withEffect">
                                  <p:stCondLst>
                                    <p:cond delay="0"/>
                                  </p:stCondLst>
                                  <p:childTnLst>
                                    <p:set>
                                      <p:cBhvr>
                                        <p:cTn id="23" dur="1" fill="hold">
                                          <p:stCondLst>
                                            <p:cond delay="0"/>
                                          </p:stCondLst>
                                        </p:cTn>
                                        <p:tgtEl>
                                          <p:spTgt spid="307203">
                                            <p:txEl>
                                              <p:pRg st="5" end="5"/>
                                            </p:txEl>
                                          </p:spTgt>
                                        </p:tgtEl>
                                        <p:attrNameLst>
                                          <p:attrName>style.visibility</p:attrName>
                                        </p:attrNameLst>
                                      </p:cBhvr>
                                      <p:to>
                                        <p:strVal val="visible"/>
                                      </p:to>
                                    </p:set>
                                    <p:animEffect transition="in" filter="box(out)">
                                      <p:cBhvr>
                                        <p:cTn id="24" dur="500"/>
                                        <p:tgtEl>
                                          <p:spTgt spid="307203">
                                            <p:txEl>
                                              <p:pRg st="5" end="5"/>
                                            </p:txEl>
                                          </p:spTgt>
                                        </p:tgtEl>
                                      </p:cBhvr>
                                    </p:animEffect>
                                  </p:childTnLst>
                                  <p:subTnLst>
                                    <p:audio>
                                      <p:cMediaNode>
                                        <p:cTn display="0" masterRel="sameClick">
                                          <p:stCondLst>
                                            <p:cond evt="begin" delay="0">
                                              <p:tn val="22"/>
                                            </p:cond>
                                          </p:stCondLst>
                                          <p:endCondLst>
                                            <p:cond evt="onStopAudio" delay="0">
                                              <p:tgtEl>
                                                <p:sldTgt/>
                                              </p:tgtEl>
                                            </p:cond>
                                          </p:endCondLst>
                                        </p:cTn>
                                        <p:tgtEl>
                                          <p:sndTgt r:embed="rId2" name="Camera"/>
                                        </p:tgtEl>
                                      </p:cMediaNode>
                                    </p:audio>
                                  </p:subTnLst>
                                </p:cTn>
                              </p:par>
                            </p:childTnLst>
                          </p:cTn>
                        </p:par>
                      </p:childTnLst>
                    </p:cTn>
                  </p:par>
                  <p:par>
                    <p:cTn id="25" fill="hold">
                      <p:stCondLst>
                        <p:cond delay="indefinite"/>
                      </p:stCondLst>
                      <p:childTnLst>
                        <p:par>
                          <p:cTn id="26" fill="hold">
                            <p:stCondLst>
                              <p:cond delay="0"/>
                            </p:stCondLst>
                            <p:childTnLst>
                              <p:par>
                                <p:cTn id="27" presetID="4" presetClass="entr" presetSubtype="32" fill="hold" grpId="0" nodeType="clickEffect">
                                  <p:stCondLst>
                                    <p:cond delay="0"/>
                                  </p:stCondLst>
                                  <p:childTnLst>
                                    <p:set>
                                      <p:cBhvr>
                                        <p:cTn id="28" dur="1" fill="hold">
                                          <p:stCondLst>
                                            <p:cond delay="0"/>
                                          </p:stCondLst>
                                        </p:cTn>
                                        <p:tgtEl>
                                          <p:spTgt spid="307203">
                                            <p:txEl>
                                              <p:pRg st="6" end="6"/>
                                            </p:txEl>
                                          </p:spTgt>
                                        </p:tgtEl>
                                        <p:attrNameLst>
                                          <p:attrName>style.visibility</p:attrName>
                                        </p:attrNameLst>
                                      </p:cBhvr>
                                      <p:to>
                                        <p:strVal val="visible"/>
                                      </p:to>
                                    </p:set>
                                    <p:animEffect transition="in" filter="box(out)">
                                      <p:cBhvr>
                                        <p:cTn id="29" dur="500"/>
                                        <p:tgtEl>
                                          <p:spTgt spid="307203">
                                            <p:txEl>
                                              <p:pRg st="6" end="6"/>
                                            </p:txEl>
                                          </p:spTgt>
                                        </p:tgtEl>
                                      </p:cBhvr>
                                    </p:animEffect>
                                  </p:childTnLst>
                                  <p:subTnLst>
                                    <p:audio>
                                      <p:cMediaNode>
                                        <p:cTn display="0" masterRel="sameClick">
                                          <p:stCondLst>
                                            <p:cond evt="begin" delay="0">
                                              <p:tn val="27"/>
                                            </p:cond>
                                          </p:stCondLst>
                                          <p:endCondLst>
                                            <p:cond evt="onStopAudio" delay="0">
                                              <p:tgtEl>
                                                <p:sldTgt/>
                                              </p:tgtEl>
                                            </p:cond>
                                          </p:endCondLst>
                                        </p:cTn>
                                        <p:tgtEl>
                                          <p:sndTgt r:embed="rId2" name="Camera"/>
                                        </p:tgtEl>
                                      </p:cMediaNode>
                                    </p:audio>
                                  </p:subTnLst>
                                </p:cTn>
                              </p:par>
                              <p:par>
                                <p:cTn id="30" presetID="4" presetClass="entr" presetSubtype="32" fill="hold" grpId="0" nodeType="withEffect">
                                  <p:stCondLst>
                                    <p:cond delay="0"/>
                                  </p:stCondLst>
                                  <p:childTnLst>
                                    <p:set>
                                      <p:cBhvr>
                                        <p:cTn id="31" dur="1" fill="hold">
                                          <p:stCondLst>
                                            <p:cond delay="0"/>
                                          </p:stCondLst>
                                        </p:cTn>
                                        <p:tgtEl>
                                          <p:spTgt spid="307203">
                                            <p:txEl>
                                              <p:pRg st="7" end="7"/>
                                            </p:txEl>
                                          </p:spTgt>
                                        </p:tgtEl>
                                        <p:attrNameLst>
                                          <p:attrName>style.visibility</p:attrName>
                                        </p:attrNameLst>
                                      </p:cBhvr>
                                      <p:to>
                                        <p:strVal val="visible"/>
                                      </p:to>
                                    </p:set>
                                    <p:animEffect transition="in" filter="box(out)">
                                      <p:cBhvr>
                                        <p:cTn id="32" dur="500"/>
                                        <p:tgtEl>
                                          <p:spTgt spid="307203">
                                            <p:txEl>
                                              <p:pRg st="7" end="7"/>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3" grpId="0" build="p" autoUpdateAnimBg="0"/>
    </p:bld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70000657-9880-084A-BCA0-A376D3E114C9}" type="slidenum">
              <a:rPr lang="en-US" smtClean="0">
                <a:latin typeface="Times New Roman" charset="0"/>
              </a:rPr>
              <a:pPr/>
              <a:t>206</a:t>
            </a:fld>
            <a:endParaRPr lang="en-US">
              <a:latin typeface="Times New Roman" charset="0"/>
            </a:endParaRPr>
          </a:p>
        </p:txBody>
      </p:sp>
      <p:sp>
        <p:nvSpPr>
          <p:cNvPr id="223235" name="Rectangle 2"/>
          <p:cNvSpPr>
            <a:spLocks noGrp="1" noChangeArrowheads="1"/>
          </p:cNvSpPr>
          <p:nvPr>
            <p:ph type="title"/>
          </p:nvPr>
        </p:nvSpPr>
        <p:spPr>
          <a:xfrm>
            <a:off x="685800" y="533400"/>
            <a:ext cx="7772400" cy="990600"/>
          </a:xfrm>
        </p:spPr>
        <p:txBody>
          <a:bodyPr/>
          <a:lstStyle/>
          <a:p>
            <a:pPr eaLnBrk="1" hangingPunct="1"/>
            <a:r>
              <a:rPr lang="en-US" dirty="0"/>
              <a:t>What is Random?</a:t>
            </a:r>
          </a:p>
        </p:txBody>
      </p:sp>
      <p:sp>
        <p:nvSpPr>
          <p:cNvPr id="223236" name="Rectangle 3"/>
          <p:cNvSpPr>
            <a:spLocks noGrp="1" noChangeArrowheads="1"/>
          </p:cNvSpPr>
          <p:nvPr>
            <p:ph type="body" idx="1"/>
          </p:nvPr>
        </p:nvSpPr>
        <p:spPr>
          <a:xfrm>
            <a:off x="685800" y="1752600"/>
            <a:ext cx="7848600" cy="4267200"/>
          </a:xfrm>
        </p:spPr>
        <p:txBody>
          <a:bodyPr/>
          <a:lstStyle/>
          <a:p>
            <a:pPr eaLnBrk="1" hangingPunct="1">
              <a:lnSpc>
                <a:spcPct val="90000"/>
              </a:lnSpc>
              <a:spcAft>
                <a:spcPts val="600"/>
              </a:spcAft>
            </a:pPr>
            <a:r>
              <a:rPr lang="en-US" dirty="0"/>
              <a:t>True “randomness” hard to define</a:t>
            </a:r>
          </a:p>
          <a:p>
            <a:pPr eaLnBrk="1" hangingPunct="1">
              <a:lnSpc>
                <a:spcPct val="90000"/>
              </a:lnSpc>
              <a:spcAft>
                <a:spcPts val="600"/>
              </a:spcAft>
            </a:pPr>
            <a:r>
              <a:rPr lang="en-US" b="1" dirty="0">
                <a:solidFill>
                  <a:schemeClr val="hlink"/>
                </a:solidFill>
              </a:rPr>
              <a:t>Entropy</a:t>
            </a:r>
            <a:r>
              <a:rPr lang="en-US" dirty="0"/>
              <a:t> is a measure of randomness</a:t>
            </a:r>
          </a:p>
          <a:p>
            <a:pPr eaLnBrk="1" hangingPunct="1">
              <a:lnSpc>
                <a:spcPct val="90000"/>
              </a:lnSpc>
              <a:spcAft>
                <a:spcPts val="600"/>
              </a:spcAft>
            </a:pPr>
            <a:r>
              <a:rPr lang="en-US" dirty="0"/>
              <a:t>Good sources of “true” randomness</a:t>
            </a:r>
          </a:p>
          <a:p>
            <a:pPr lvl="1" eaLnBrk="1" hangingPunct="1">
              <a:lnSpc>
                <a:spcPct val="90000"/>
              </a:lnSpc>
              <a:spcAft>
                <a:spcPts val="600"/>
              </a:spcAft>
            </a:pPr>
            <a:r>
              <a:rPr lang="en-US" dirty="0"/>
              <a:t>Radioactive decay </a:t>
            </a:r>
            <a:r>
              <a:rPr lang="en-US" dirty="0" err="1">
                <a:sym typeface="Symbol" charset="2"/>
              </a:rPr>
              <a:t></a:t>
            </a:r>
            <a:r>
              <a:rPr lang="en-US" dirty="0"/>
              <a:t> radioactive computers are not too popular</a:t>
            </a:r>
          </a:p>
          <a:p>
            <a:pPr lvl="1" eaLnBrk="1" hangingPunct="1">
              <a:lnSpc>
                <a:spcPct val="90000"/>
              </a:lnSpc>
              <a:spcAft>
                <a:spcPts val="600"/>
              </a:spcAft>
            </a:pPr>
            <a:r>
              <a:rPr lang="en-US" dirty="0"/>
              <a:t>Hardware devices </a:t>
            </a:r>
            <a:r>
              <a:rPr lang="en-US" dirty="0" err="1">
                <a:sym typeface="Symbol" charset="2"/>
              </a:rPr>
              <a:t></a:t>
            </a:r>
            <a:r>
              <a:rPr lang="en-US" dirty="0"/>
              <a:t> many good ones on the market</a:t>
            </a:r>
          </a:p>
          <a:p>
            <a:pPr lvl="1" eaLnBrk="1" hangingPunct="1">
              <a:lnSpc>
                <a:spcPct val="90000"/>
              </a:lnSpc>
              <a:spcAft>
                <a:spcPts val="600"/>
              </a:spcAft>
            </a:pPr>
            <a:r>
              <a:rPr lang="en-US" dirty="0">
                <a:hlinkClick r:id="rId2"/>
              </a:rPr>
              <a:t>Lava lamp</a:t>
            </a:r>
            <a:r>
              <a:rPr lang="en-US" dirty="0"/>
              <a:t> </a:t>
            </a:r>
            <a:r>
              <a:rPr lang="en-US" dirty="0" err="1">
                <a:sym typeface="Symbol" charset="2"/>
              </a:rPr>
              <a:t></a:t>
            </a:r>
            <a:r>
              <a:rPr lang="en-US" dirty="0"/>
              <a:t> relies on chaotic behavior</a:t>
            </a:r>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425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AED5907E-DB8A-8E4D-A246-D4B05DC72A45}" type="slidenum">
              <a:rPr lang="en-US" smtClean="0">
                <a:latin typeface="Times New Roman" charset="0"/>
              </a:rPr>
              <a:pPr/>
              <a:t>207</a:t>
            </a:fld>
            <a:endParaRPr lang="en-US">
              <a:latin typeface="Times New Roman" charset="0"/>
            </a:endParaRPr>
          </a:p>
        </p:txBody>
      </p:sp>
      <p:sp>
        <p:nvSpPr>
          <p:cNvPr id="224259" name="Rectangle 2"/>
          <p:cNvSpPr>
            <a:spLocks noGrp="1" noChangeArrowheads="1"/>
          </p:cNvSpPr>
          <p:nvPr>
            <p:ph type="title"/>
          </p:nvPr>
        </p:nvSpPr>
        <p:spPr>
          <a:xfrm>
            <a:off x="685800" y="304800"/>
            <a:ext cx="7772400" cy="990600"/>
          </a:xfrm>
        </p:spPr>
        <p:txBody>
          <a:bodyPr/>
          <a:lstStyle/>
          <a:p>
            <a:pPr eaLnBrk="1" hangingPunct="1"/>
            <a:r>
              <a:rPr lang="en-US"/>
              <a:t>Randomness</a:t>
            </a:r>
          </a:p>
        </p:txBody>
      </p:sp>
      <p:sp>
        <p:nvSpPr>
          <p:cNvPr id="309251" name="Rectangle 3"/>
          <p:cNvSpPr>
            <a:spLocks noGrp="1" noChangeArrowheads="1"/>
          </p:cNvSpPr>
          <p:nvPr>
            <p:ph type="body" idx="1"/>
          </p:nvPr>
        </p:nvSpPr>
        <p:spPr>
          <a:xfrm>
            <a:off x="685800" y="1371600"/>
            <a:ext cx="8001000" cy="4724400"/>
          </a:xfrm>
        </p:spPr>
        <p:txBody>
          <a:bodyPr/>
          <a:lstStyle/>
          <a:p>
            <a:pPr eaLnBrk="1" hangingPunct="1">
              <a:lnSpc>
                <a:spcPct val="90000"/>
              </a:lnSpc>
              <a:spcAft>
                <a:spcPts val="600"/>
              </a:spcAft>
            </a:pPr>
            <a:r>
              <a:rPr lang="en-US" sz="2800" dirty="0"/>
              <a:t>Sources of randomness via software</a:t>
            </a:r>
          </a:p>
          <a:p>
            <a:pPr lvl="1" eaLnBrk="1" hangingPunct="1">
              <a:lnSpc>
                <a:spcPct val="90000"/>
              </a:lnSpc>
              <a:spcAft>
                <a:spcPts val="600"/>
              </a:spcAft>
            </a:pPr>
            <a:r>
              <a:rPr lang="en-US" sz="2400" dirty="0"/>
              <a:t>Software is (hopefully) deterministic</a:t>
            </a:r>
          </a:p>
          <a:p>
            <a:pPr lvl="1" eaLnBrk="1" hangingPunct="1">
              <a:lnSpc>
                <a:spcPct val="90000"/>
              </a:lnSpc>
              <a:spcAft>
                <a:spcPts val="600"/>
              </a:spcAft>
            </a:pPr>
            <a:r>
              <a:rPr lang="en-US" sz="2400" dirty="0"/>
              <a:t>So must rely on external “random” events</a:t>
            </a:r>
          </a:p>
          <a:p>
            <a:pPr lvl="1" eaLnBrk="1" hangingPunct="1">
              <a:lnSpc>
                <a:spcPct val="90000"/>
              </a:lnSpc>
              <a:spcAft>
                <a:spcPts val="600"/>
              </a:spcAft>
            </a:pPr>
            <a:r>
              <a:rPr lang="en-US" sz="2400" dirty="0"/>
              <a:t>Mouse movements, keyboard dynamics, network activity, etc., etc.</a:t>
            </a:r>
          </a:p>
          <a:p>
            <a:pPr eaLnBrk="1" hangingPunct="1">
              <a:lnSpc>
                <a:spcPct val="90000"/>
              </a:lnSpc>
              <a:spcAft>
                <a:spcPts val="600"/>
              </a:spcAft>
            </a:pPr>
            <a:r>
              <a:rPr lang="en-US" sz="2800" dirty="0"/>
              <a:t>Can get </a:t>
            </a:r>
            <a:r>
              <a:rPr lang="en-US" sz="2800" b="1" dirty="0">
                <a:solidFill>
                  <a:schemeClr val="hlink"/>
                </a:solidFill>
              </a:rPr>
              <a:t>quality</a:t>
            </a:r>
            <a:r>
              <a:rPr lang="en-US" sz="2800" dirty="0"/>
              <a:t> random bits by such methods</a:t>
            </a:r>
          </a:p>
          <a:p>
            <a:pPr eaLnBrk="1" hangingPunct="1">
              <a:lnSpc>
                <a:spcPct val="90000"/>
              </a:lnSpc>
              <a:spcAft>
                <a:spcPts val="600"/>
              </a:spcAft>
            </a:pPr>
            <a:r>
              <a:rPr lang="en-US" sz="2800" dirty="0"/>
              <a:t>But </a:t>
            </a:r>
            <a:r>
              <a:rPr lang="en-US" sz="2800" b="1" dirty="0">
                <a:solidFill>
                  <a:schemeClr val="hlink"/>
                </a:solidFill>
              </a:rPr>
              <a:t>quantity</a:t>
            </a:r>
            <a:r>
              <a:rPr lang="en-US" sz="2800" dirty="0"/>
              <a:t> of bits is very limited</a:t>
            </a:r>
          </a:p>
          <a:p>
            <a:pPr eaLnBrk="1" hangingPunct="1">
              <a:lnSpc>
                <a:spcPct val="90000"/>
              </a:lnSpc>
              <a:spcAft>
                <a:spcPts val="600"/>
              </a:spcAft>
            </a:pPr>
            <a:r>
              <a:rPr lang="en-US" sz="2800" dirty="0"/>
              <a:t>Bottom line: “The use of pseudo-random processes to generate secret quantities can result in pseudo-security”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09251">
                                            <p:txEl>
                                              <p:pRg st="0" end="0"/>
                                            </p:txEl>
                                          </p:spTgt>
                                        </p:tgtEl>
                                        <p:attrNameLst>
                                          <p:attrName>style.visibility</p:attrName>
                                        </p:attrNameLst>
                                      </p:cBhvr>
                                      <p:to>
                                        <p:strVal val="visible"/>
                                      </p:to>
                                    </p:set>
                                    <p:animEffect transition="in" filter="box(out)">
                                      <p:cBhvr>
                                        <p:cTn id="7" dur="500"/>
                                        <p:tgtEl>
                                          <p:spTgt spid="30925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par>
                                <p:cTn id="8" presetID="4" presetClass="entr" presetSubtype="32" fill="hold" grpId="0" nodeType="withEffect">
                                  <p:stCondLst>
                                    <p:cond delay="0"/>
                                  </p:stCondLst>
                                  <p:childTnLst>
                                    <p:set>
                                      <p:cBhvr>
                                        <p:cTn id="9" dur="1" fill="hold">
                                          <p:stCondLst>
                                            <p:cond delay="0"/>
                                          </p:stCondLst>
                                        </p:cTn>
                                        <p:tgtEl>
                                          <p:spTgt spid="309251">
                                            <p:txEl>
                                              <p:pRg st="1" end="1"/>
                                            </p:txEl>
                                          </p:spTgt>
                                        </p:tgtEl>
                                        <p:attrNameLst>
                                          <p:attrName>style.visibility</p:attrName>
                                        </p:attrNameLst>
                                      </p:cBhvr>
                                      <p:to>
                                        <p:strVal val="visible"/>
                                      </p:to>
                                    </p:set>
                                    <p:animEffect transition="in" filter="box(out)">
                                      <p:cBhvr>
                                        <p:cTn id="10" dur="500"/>
                                        <p:tgtEl>
                                          <p:spTgt spid="309251">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2" name="Camera"/>
                                        </p:tgtEl>
                                      </p:cMediaNode>
                                    </p:audio>
                                  </p:subTnLst>
                                </p:cTn>
                              </p:par>
                              <p:par>
                                <p:cTn id="11" presetID="4" presetClass="entr" presetSubtype="32" fill="hold" grpId="0" nodeType="withEffect">
                                  <p:stCondLst>
                                    <p:cond delay="0"/>
                                  </p:stCondLst>
                                  <p:childTnLst>
                                    <p:set>
                                      <p:cBhvr>
                                        <p:cTn id="12" dur="1" fill="hold">
                                          <p:stCondLst>
                                            <p:cond delay="0"/>
                                          </p:stCondLst>
                                        </p:cTn>
                                        <p:tgtEl>
                                          <p:spTgt spid="309251">
                                            <p:txEl>
                                              <p:pRg st="2" end="2"/>
                                            </p:txEl>
                                          </p:spTgt>
                                        </p:tgtEl>
                                        <p:attrNameLst>
                                          <p:attrName>style.visibility</p:attrName>
                                        </p:attrNameLst>
                                      </p:cBhvr>
                                      <p:to>
                                        <p:strVal val="visible"/>
                                      </p:to>
                                    </p:set>
                                    <p:animEffect transition="in" filter="box(out)">
                                      <p:cBhvr>
                                        <p:cTn id="13" dur="500"/>
                                        <p:tgtEl>
                                          <p:spTgt spid="309251">
                                            <p:txEl>
                                              <p:pRg st="2" end="2"/>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
                                        </p:tgtEl>
                                      </p:cMediaNode>
                                    </p:audio>
                                  </p:subTnLst>
                                </p:cTn>
                              </p:par>
                              <p:par>
                                <p:cTn id="14" presetID="4" presetClass="entr" presetSubtype="32" fill="hold" grpId="0" nodeType="withEffect">
                                  <p:stCondLst>
                                    <p:cond delay="0"/>
                                  </p:stCondLst>
                                  <p:childTnLst>
                                    <p:set>
                                      <p:cBhvr>
                                        <p:cTn id="15" dur="1" fill="hold">
                                          <p:stCondLst>
                                            <p:cond delay="0"/>
                                          </p:stCondLst>
                                        </p:cTn>
                                        <p:tgtEl>
                                          <p:spTgt spid="309251">
                                            <p:txEl>
                                              <p:pRg st="3" end="3"/>
                                            </p:txEl>
                                          </p:spTgt>
                                        </p:tgtEl>
                                        <p:attrNameLst>
                                          <p:attrName>style.visibility</p:attrName>
                                        </p:attrNameLst>
                                      </p:cBhvr>
                                      <p:to>
                                        <p:strVal val="visible"/>
                                      </p:to>
                                    </p:set>
                                    <p:animEffect transition="in" filter="box(out)">
                                      <p:cBhvr>
                                        <p:cTn id="16" dur="500"/>
                                        <p:tgtEl>
                                          <p:spTgt spid="309251">
                                            <p:txEl>
                                              <p:pRg st="3" end="3"/>
                                            </p:txEl>
                                          </p:spTgt>
                                        </p:tgtEl>
                                      </p:cBhvr>
                                    </p:animEffect>
                                  </p:childTnLst>
                                  <p:subTnLst>
                                    <p:audio>
                                      <p:cMediaNode>
                                        <p:cTn display="0" masterRel="sameClick">
                                          <p:stCondLst>
                                            <p:cond evt="begin" delay="0">
                                              <p:tn val="14"/>
                                            </p:cond>
                                          </p:stCondLst>
                                          <p:endCondLst>
                                            <p:cond evt="onStopAudio" delay="0">
                                              <p:tgtEl>
                                                <p:sldTgt/>
                                              </p:tgtEl>
                                            </p:cond>
                                          </p:endCondLst>
                                        </p:cTn>
                                        <p:tgtEl>
                                          <p:sndTgt r:embed="rId2" name="Camera"/>
                                        </p:tgtEl>
                                      </p:cMediaNode>
                                    </p:audio>
                                  </p:subTnLst>
                                </p:cTn>
                              </p:par>
                            </p:childTnLst>
                          </p:cTn>
                        </p:par>
                      </p:childTnLst>
                    </p:cTn>
                  </p:par>
                  <p:par>
                    <p:cTn id="17" fill="hold">
                      <p:stCondLst>
                        <p:cond delay="indefinite"/>
                      </p:stCondLst>
                      <p:childTnLst>
                        <p:par>
                          <p:cTn id="18" fill="hold">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309251">
                                            <p:txEl>
                                              <p:pRg st="4" end="4"/>
                                            </p:txEl>
                                          </p:spTgt>
                                        </p:tgtEl>
                                        <p:attrNameLst>
                                          <p:attrName>style.visibility</p:attrName>
                                        </p:attrNameLst>
                                      </p:cBhvr>
                                      <p:to>
                                        <p:strVal val="visible"/>
                                      </p:to>
                                    </p:set>
                                    <p:animEffect transition="in" filter="box(out)">
                                      <p:cBhvr>
                                        <p:cTn id="21" dur="500"/>
                                        <p:tgtEl>
                                          <p:spTgt spid="309251">
                                            <p:txEl>
                                              <p:pRg st="4" end="4"/>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2" name="Camera"/>
                                        </p:tgtEl>
                                      </p:cMediaNode>
                                    </p:audio>
                                  </p:subTnLst>
                                </p:cTn>
                              </p:par>
                            </p:childTnLst>
                          </p:cTn>
                        </p:par>
                      </p:childTnLst>
                    </p:cTn>
                  </p:par>
                  <p:par>
                    <p:cTn id="22" fill="hold">
                      <p:stCondLst>
                        <p:cond delay="indefinite"/>
                      </p:stCondLst>
                      <p:childTnLst>
                        <p:par>
                          <p:cTn id="23" fill="hold">
                            <p:stCondLst>
                              <p:cond delay="0"/>
                            </p:stCondLst>
                            <p:childTnLst>
                              <p:par>
                                <p:cTn id="24" presetID="4" presetClass="entr" presetSubtype="32" fill="hold" grpId="0" nodeType="clickEffect">
                                  <p:stCondLst>
                                    <p:cond delay="0"/>
                                  </p:stCondLst>
                                  <p:childTnLst>
                                    <p:set>
                                      <p:cBhvr>
                                        <p:cTn id="25" dur="1" fill="hold">
                                          <p:stCondLst>
                                            <p:cond delay="0"/>
                                          </p:stCondLst>
                                        </p:cTn>
                                        <p:tgtEl>
                                          <p:spTgt spid="309251">
                                            <p:txEl>
                                              <p:pRg st="5" end="5"/>
                                            </p:txEl>
                                          </p:spTgt>
                                        </p:tgtEl>
                                        <p:attrNameLst>
                                          <p:attrName>style.visibility</p:attrName>
                                        </p:attrNameLst>
                                      </p:cBhvr>
                                      <p:to>
                                        <p:strVal val="visible"/>
                                      </p:to>
                                    </p:set>
                                    <p:animEffect transition="in" filter="box(out)">
                                      <p:cBhvr>
                                        <p:cTn id="26" dur="500"/>
                                        <p:tgtEl>
                                          <p:spTgt spid="309251">
                                            <p:txEl>
                                              <p:pRg st="5" end="5"/>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2" name="Camera"/>
                                        </p:tgtEl>
                                      </p:cMediaNode>
                                    </p:audio>
                                  </p:subTnLst>
                                </p:cTn>
                              </p:par>
                            </p:childTnLst>
                          </p:cTn>
                        </p:par>
                      </p:childTnLst>
                    </p:cTn>
                  </p:par>
                  <p:par>
                    <p:cTn id="27" fill="hold">
                      <p:stCondLst>
                        <p:cond delay="indefinite"/>
                      </p:stCondLst>
                      <p:childTnLst>
                        <p:par>
                          <p:cTn id="28" fill="hold">
                            <p:stCondLst>
                              <p:cond delay="0"/>
                            </p:stCondLst>
                            <p:childTnLst>
                              <p:par>
                                <p:cTn id="29" presetID="4" presetClass="entr" presetSubtype="32" fill="hold" grpId="0" nodeType="clickEffect">
                                  <p:stCondLst>
                                    <p:cond delay="0"/>
                                  </p:stCondLst>
                                  <p:childTnLst>
                                    <p:set>
                                      <p:cBhvr>
                                        <p:cTn id="30" dur="1" fill="hold">
                                          <p:stCondLst>
                                            <p:cond delay="0"/>
                                          </p:stCondLst>
                                        </p:cTn>
                                        <p:tgtEl>
                                          <p:spTgt spid="309251">
                                            <p:txEl>
                                              <p:pRg st="6" end="6"/>
                                            </p:txEl>
                                          </p:spTgt>
                                        </p:tgtEl>
                                        <p:attrNameLst>
                                          <p:attrName>style.visibility</p:attrName>
                                        </p:attrNameLst>
                                      </p:cBhvr>
                                      <p:to>
                                        <p:strVal val="visible"/>
                                      </p:to>
                                    </p:set>
                                    <p:animEffect transition="in" filter="box(out)">
                                      <p:cBhvr>
                                        <p:cTn id="31" dur="500"/>
                                        <p:tgtEl>
                                          <p:spTgt spid="309251">
                                            <p:txEl>
                                              <p:pRg st="6" end="6"/>
                                            </p:txEl>
                                          </p:spTgt>
                                        </p:tgtEl>
                                      </p:cBhvr>
                                    </p:animEffect>
                                  </p:childTnLst>
                                  <p:subTnLst>
                                    <p:audio>
                                      <p:cMediaNode>
                                        <p:cTn display="0" masterRel="sameClick">
                                          <p:stCondLst>
                                            <p:cond evt="begin" delay="0">
                                              <p:tn val="29"/>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51" grpId="0" build="p" autoUpdateAnimBg="0"/>
    </p:bld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94C88D18-7142-6A4E-AD73-552AF1CBBB7B}" type="slidenum">
              <a:rPr lang="en-US" smtClean="0">
                <a:latin typeface="Times New Roman" charset="0"/>
              </a:rPr>
              <a:pPr/>
              <a:t>208</a:t>
            </a:fld>
            <a:endParaRPr lang="en-US">
              <a:latin typeface="Times New Roman" charset="0"/>
            </a:endParaRPr>
          </a:p>
        </p:txBody>
      </p:sp>
      <p:sp>
        <p:nvSpPr>
          <p:cNvPr id="225283" name="Rectangle 2"/>
          <p:cNvSpPr>
            <a:spLocks noGrp="1" noChangeArrowheads="1"/>
          </p:cNvSpPr>
          <p:nvPr>
            <p:ph type="title"/>
          </p:nvPr>
        </p:nvSpPr>
        <p:spPr>
          <a:xfrm>
            <a:off x="685800" y="1752600"/>
            <a:ext cx="7772400" cy="1143000"/>
          </a:xfrm>
        </p:spPr>
        <p:txBody>
          <a:bodyPr/>
          <a:lstStyle/>
          <a:p>
            <a:pPr eaLnBrk="1" hangingPunct="1"/>
            <a:r>
              <a:rPr lang="en-US"/>
              <a:t>Information Hiding</a:t>
            </a:r>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FB798413-3F78-0C4C-945B-3C2FFB61A062}" type="slidenum">
              <a:rPr lang="en-US" smtClean="0">
                <a:latin typeface="Times New Roman" charset="0"/>
              </a:rPr>
              <a:pPr/>
              <a:t>209</a:t>
            </a:fld>
            <a:endParaRPr lang="en-US">
              <a:latin typeface="Times New Roman" charset="0"/>
            </a:endParaRPr>
          </a:p>
        </p:txBody>
      </p:sp>
      <p:sp>
        <p:nvSpPr>
          <p:cNvPr id="226307" name="Rectangle 2"/>
          <p:cNvSpPr>
            <a:spLocks noGrp="1" noChangeArrowheads="1"/>
          </p:cNvSpPr>
          <p:nvPr>
            <p:ph type="title"/>
          </p:nvPr>
        </p:nvSpPr>
        <p:spPr/>
        <p:txBody>
          <a:bodyPr/>
          <a:lstStyle/>
          <a:p>
            <a:pPr eaLnBrk="1" hangingPunct="1"/>
            <a:r>
              <a:rPr lang="en-US"/>
              <a:t>Information Hiding</a:t>
            </a:r>
          </a:p>
        </p:txBody>
      </p:sp>
      <p:sp>
        <p:nvSpPr>
          <p:cNvPr id="226308" name="Rectangle 3"/>
          <p:cNvSpPr>
            <a:spLocks noGrp="1" noChangeArrowheads="1"/>
          </p:cNvSpPr>
          <p:nvPr>
            <p:ph type="body" idx="1"/>
          </p:nvPr>
        </p:nvSpPr>
        <p:spPr/>
        <p:txBody>
          <a:bodyPr/>
          <a:lstStyle/>
          <a:p>
            <a:pPr eaLnBrk="1" hangingPunct="1">
              <a:spcAft>
                <a:spcPts val="600"/>
              </a:spcAft>
            </a:pPr>
            <a:r>
              <a:rPr lang="en-US" sz="2800" dirty="0"/>
              <a:t>Digital Watermarks</a:t>
            </a:r>
          </a:p>
          <a:p>
            <a:pPr lvl="1" eaLnBrk="1" hangingPunct="1">
              <a:spcAft>
                <a:spcPts val="600"/>
              </a:spcAft>
            </a:pPr>
            <a:r>
              <a:rPr lang="en-US" sz="2400" dirty="0"/>
              <a:t>Example: Add “invisible” identifier to data</a:t>
            </a:r>
          </a:p>
          <a:p>
            <a:pPr lvl="1" eaLnBrk="1" hangingPunct="1">
              <a:spcAft>
                <a:spcPts val="600"/>
              </a:spcAft>
            </a:pPr>
            <a:r>
              <a:rPr lang="en-US" sz="2400" dirty="0"/>
              <a:t>Defense against music or software piracy</a:t>
            </a:r>
          </a:p>
          <a:p>
            <a:pPr eaLnBrk="1" hangingPunct="1">
              <a:spcAft>
                <a:spcPts val="600"/>
              </a:spcAft>
            </a:pPr>
            <a:r>
              <a:rPr lang="en-US" sz="2800" dirty="0" err="1"/>
              <a:t>Steganography</a:t>
            </a:r>
            <a:endParaRPr lang="en-US" sz="2800" dirty="0"/>
          </a:p>
          <a:p>
            <a:pPr lvl="1" eaLnBrk="1" hangingPunct="1">
              <a:spcAft>
                <a:spcPts val="600"/>
              </a:spcAft>
            </a:pPr>
            <a:r>
              <a:rPr lang="en-US" sz="2400" dirty="0"/>
              <a:t>“Secret” communication channel</a:t>
            </a:r>
          </a:p>
          <a:p>
            <a:pPr lvl="1" eaLnBrk="1" hangingPunct="1">
              <a:spcAft>
                <a:spcPts val="600"/>
              </a:spcAft>
            </a:pPr>
            <a:r>
              <a:rPr lang="en-US" sz="2400" dirty="0"/>
              <a:t>Similar to a </a:t>
            </a:r>
            <a:r>
              <a:rPr lang="en-US" sz="2400" b="1" dirty="0">
                <a:solidFill>
                  <a:schemeClr val="hlink"/>
                </a:solidFill>
              </a:rPr>
              <a:t>covert channel</a:t>
            </a:r>
            <a:r>
              <a:rPr lang="en-US" sz="2400" dirty="0"/>
              <a:t> (more on this later)</a:t>
            </a:r>
          </a:p>
          <a:p>
            <a:pPr lvl="1" eaLnBrk="1" hangingPunct="1">
              <a:spcAft>
                <a:spcPts val="600"/>
              </a:spcAft>
            </a:pPr>
            <a:r>
              <a:rPr lang="en-US" sz="2400" dirty="0"/>
              <a:t>Example: Hide data in image or music file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6E3DA746-DEF9-CA45-9CE9-E81014D9E1F0}" type="slidenum">
              <a:rPr lang="en-US" smtClean="0">
                <a:latin typeface="Times New Roman" charset="0"/>
              </a:rPr>
              <a:pPr/>
              <a:t>21</a:t>
            </a:fld>
            <a:endParaRPr lang="en-US">
              <a:latin typeface="Times New Roman" charset="0"/>
            </a:endParaRPr>
          </a:p>
        </p:txBody>
      </p:sp>
      <p:sp>
        <p:nvSpPr>
          <p:cNvPr id="33795" name="Rectangle 2"/>
          <p:cNvSpPr>
            <a:spLocks noGrp="1" noChangeArrowheads="1"/>
          </p:cNvSpPr>
          <p:nvPr>
            <p:ph type="title"/>
          </p:nvPr>
        </p:nvSpPr>
        <p:spPr/>
        <p:txBody>
          <a:bodyPr/>
          <a:lstStyle/>
          <a:p>
            <a:pPr eaLnBrk="1" hangingPunct="1"/>
            <a:r>
              <a:rPr lang="en-US" dirty="0"/>
              <a:t>One-Time Pad</a:t>
            </a:r>
          </a:p>
        </p:txBody>
      </p:sp>
      <p:sp>
        <p:nvSpPr>
          <p:cNvPr id="33796" name="Rectangle 3"/>
          <p:cNvSpPr>
            <a:spLocks noChangeArrowheads="1"/>
          </p:cNvSpPr>
          <p:nvPr/>
        </p:nvSpPr>
        <p:spPr bwMode="auto">
          <a:xfrm>
            <a:off x="347663" y="5257800"/>
            <a:ext cx="8415337" cy="396875"/>
          </a:xfrm>
          <a:prstGeom prst="rect">
            <a:avLst/>
          </a:prstGeom>
          <a:noFill/>
          <a:ln w="9525">
            <a:noFill/>
            <a:miter lim="800000"/>
            <a:headEnd/>
            <a:tailEnd/>
          </a:ln>
        </p:spPr>
        <p:txBody>
          <a:bodyPr wrap="none">
            <a:prstTxWarp prst="textNoShape">
              <a:avLst/>
            </a:prstTxWarp>
            <a:spAutoFit/>
          </a:bodyPr>
          <a:lstStyle/>
          <a:p>
            <a:pPr marL="457200" indent="-457200"/>
            <a:r>
              <a:rPr lang="en-US" sz="2000">
                <a:latin typeface="Andale Mono" charset="0"/>
              </a:rPr>
              <a:t>e=000  h=001  i=010  k=011  l=100  r=101  s=110  t=111</a:t>
            </a:r>
          </a:p>
        </p:txBody>
      </p:sp>
      <p:sp>
        <p:nvSpPr>
          <p:cNvPr id="33797" name="Rectangle 4"/>
          <p:cNvSpPr>
            <a:spLocks noChangeArrowheads="1"/>
          </p:cNvSpPr>
          <p:nvPr/>
        </p:nvSpPr>
        <p:spPr bwMode="auto">
          <a:xfrm>
            <a:off x="280988" y="5181600"/>
            <a:ext cx="8458200" cy="533400"/>
          </a:xfrm>
          <a:prstGeom prst="rect">
            <a:avLst/>
          </a:prstGeom>
          <a:solidFill>
            <a:schemeClr val="bg1">
              <a:alpha val="0"/>
            </a:schemeClr>
          </a:solidFill>
          <a:ln w="9525">
            <a:solidFill>
              <a:srgbClr val="FF0000"/>
            </a:solidFill>
            <a:miter lim="800000"/>
            <a:headEnd/>
            <a:tailEnd/>
          </a:ln>
        </p:spPr>
        <p:txBody>
          <a:bodyPr wrap="none" anchor="ctr">
            <a:prstTxWarp prst="textNoShape">
              <a:avLst/>
            </a:prstTxWarp>
          </a:bodyPr>
          <a:lstStyle/>
          <a:p>
            <a:endParaRPr lang="en-US"/>
          </a:p>
        </p:txBody>
      </p:sp>
      <p:graphicFrame>
        <p:nvGraphicFramePr>
          <p:cNvPr id="156677" name="Group 5"/>
          <p:cNvGraphicFramePr>
            <a:graphicFrameLocks noGrp="1"/>
          </p:cNvGraphicFramePr>
          <p:nvPr/>
        </p:nvGraphicFramePr>
        <p:xfrm>
          <a:off x="2057400" y="2362200"/>
          <a:ext cx="6553200" cy="1117600"/>
        </p:xfrm>
        <a:graphic>
          <a:graphicData uri="http://schemas.openxmlformats.org/drawingml/2006/table">
            <a:tbl>
              <a:tblPr/>
              <a:tblGrid>
                <a:gridCol w="655638">
                  <a:extLst>
                    <a:ext uri="{9D8B030D-6E8A-4147-A177-3AD203B41FA5}">
                      <a16:colId xmlns:a16="http://schemas.microsoft.com/office/drawing/2014/main" val="20000"/>
                    </a:ext>
                  </a:extLst>
                </a:gridCol>
                <a:gridCol w="655637">
                  <a:extLst>
                    <a:ext uri="{9D8B030D-6E8A-4147-A177-3AD203B41FA5}">
                      <a16:colId xmlns:a16="http://schemas.microsoft.com/office/drawing/2014/main" val="20001"/>
                    </a:ext>
                  </a:extLst>
                </a:gridCol>
                <a:gridCol w="654050">
                  <a:extLst>
                    <a:ext uri="{9D8B030D-6E8A-4147-A177-3AD203B41FA5}">
                      <a16:colId xmlns:a16="http://schemas.microsoft.com/office/drawing/2014/main" val="20002"/>
                    </a:ext>
                  </a:extLst>
                </a:gridCol>
                <a:gridCol w="655638">
                  <a:extLst>
                    <a:ext uri="{9D8B030D-6E8A-4147-A177-3AD203B41FA5}">
                      <a16:colId xmlns:a16="http://schemas.microsoft.com/office/drawing/2014/main" val="20003"/>
                    </a:ext>
                  </a:extLst>
                </a:gridCol>
                <a:gridCol w="655637">
                  <a:extLst>
                    <a:ext uri="{9D8B030D-6E8A-4147-A177-3AD203B41FA5}">
                      <a16:colId xmlns:a16="http://schemas.microsoft.com/office/drawing/2014/main" val="20004"/>
                    </a:ext>
                  </a:extLst>
                </a:gridCol>
                <a:gridCol w="655638">
                  <a:extLst>
                    <a:ext uri="{9D8B030D-6E8A-4147-A177-3AD203B41FA5}">
                      <a16:colId xmlns:a16="http://schemas.microsoft.com/office/drawing/2014/main" val="20005"/>
                    </a:ext>
                  </a:extLst>
                </a:gridCol>
                <a:gridCol w="655637">
                  <a:extLst>
                    <a:ext uri="{9D8B030D-6E8A-4147-A177-3AD203B41FA5}">
                      <a16:colId xmlns:a16="http://schemas.microsoft.com/office/drawing/2014/main" val="20006"/>
                    </a:ext>
                  </a:extLst>
                </a:gridCol>
                <a:gridCol w="654050">
                  <a:extLst>
                    <a:ext uri="{9D8B030D-6E8A-4147-A177-3AD203B41FA5}">
                      <a16:colId xmlns:a16="http://schemas.microsoft.com/office/drawing/2014/main" val="20007"/>
                    </a:ext>
                  </a:extLst>
                </a:gridCol>
                <a:gridCol w="655638">
                  <a:extLst>
                    <a:ext uri="{9D8B030D-6E8A-4147-A177-3AD203B41FA5}">
                      <a16:colId xmlns:a16="http://schemas.microsoft.com/office/drawing/2014/main" val="20008"/>
                    </a:ext>
                  </a:extLst>
                </a:gridCol>
                <a:gridCol w="655637">
                  <a:extLst>
                    <a:ext uri="{9D8B030D-6E8A-4147-A177-3AD203B41FA5}">
                      <a16:colId xmlns:a16="http://schemas.microsoft.com/office/drawing/2014/main" val="20009"/>
                    </a:ext>
                  </a:extLst>
                </a:gridCol>
              </a:tblGrid>
              <a:tr h="53022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s</a:t>
                      </a:r>
                    </a:p>
                  </a:txBody>
                  <a:tcPr anchor="ctr" anchorCtr="1"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r</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l</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h</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s</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s</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t</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h</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s</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r</a:t>
                      </a:r>
                    </a:p>
                  </a:txBody>
                  <a:tcPr anchor="ctr" anchorCtr="1"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587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110</a:t>
                      </a:r>
                    </a:p>
                  </a:txBody>
                  <a:tcPr anchor="ctr" anchorCtr="1"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101</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100</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001</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110</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110</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111</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001</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110</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101</a:t>
                      </a:r>
                    </a:p>
                  </a:txBody>
                  <a:tcPr anchor="ctr" anchorCtr="1"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56722" name="Group 50"/>
          <p:cNvGraphicFramePr>
            <a:graphicFrameLocks noGrp="1"/>
          </p:cNvGraphicFramePr>
          <p:nvPr/>
        </p:nvGraphicFramePr>
        <p:xfrm>
          <a:off x="2057400" y="3336925"/>
          <a:ext cx="6553200" cy="1762125"/>
        </p:xfrm>
        <a:graphic>
          <a:graphicData uri="http://schemas.openxmlformats.org/drawingml/2006/table">
            <a:tbl>
              <a:tblPr/>
              <a:tblGrid>
                <a:gridCol w="655638">
                  <a:extLst>
                    <a:ext uri="{9D8B030D-6E8A-4147-A177-3AD203B41FA5}">
                      <a16:colId xmlns:a16="http://schemas.microsoft.com/office/drawing/2014/main" val="20000"/>
                    </a:ext>
                  </a:extLst>
                </a:gridCol>
                <a:gridCol w="655637">
                  <a:extLst>
                    <a:ext uri="{9D8B030D-6E8A-4147-A177-3AD203B41FA5}">
                      <a16:colId xmlns:a16="http://schemas.microsoft.com/office/drawing/2014/main" val="20001"/>
                    </a:ext>
                  </a:extLst>
                </a:gridCol>
                <a:gridCol w="654050">
                  <a:extLst>
                    <a:ext uri="{9D8B030D-6E8A-4147-A177-3AD203B41FA5}">
                      <a16:colId xmlns:a16="http://schemas.microsoft.com/office/drawing/2014/main" val="20002"/>
                    </a:ext>
                  </a:extLst>
                </a:gridCol>
                <a:gridCol w="655638">
                  <a:extLst>
                    <a:ext uri="{9D8B030D-6E8A-4147-A177-3AD203B41FA5}">
                      <a16:colId xmlns:a16="http://schemas.microsoft.com/office/drawing/2014/main" val="20003"/>
                    </a:ext>
                  </a:extLst>
                </a:gridCol>
                <a:gridCol w="655637">
                  <a:extLst>
                    <a:ext uri="{9D8B030D-6E8A-4147-A177-3AD203B41FA5}">
                      <a16:colId xmlns:a16="http://schemas.microsoft.com/office/drawing/2014/main" val="20004"/>
                    </a:ext>
                  </a:extLst>
                </a:gridCol>
                <a:gridCol w="655638">
                  <a:extLst>
                    <a:ext uri="{9D8B030D-6E8A-4147-A177-3AD203B41FA5}">
                      <a16:colId xmlns:a16="http://schemas.microsoft.com/office/drawing/2014/main" val="20005"/>
                    </a:ext>
                  </a:extLst>
                </a:gridCol>
                <a:gridCol w="655637">
                  <a:extLst>
                    <a:ext uri="{9D8B030D-6E8A-4147-A177-3AD203B41FA5}">
                      <a16:colId xmlns:a16="http://schemas.microsoft.com/office/drawing/2014/main" val="20006"/>
                    </a:ext>
                  </a:extLst>
                </a:gridCol>
                <a:gridCol w="654050">
                  <a:extLst>
                    <a:ext uri="{9D8B030D-6E8A-4147-A177-3AD203B41FA5}">
                      <a16:colId xmlns:a16="http://schemas.microsoft.com/office/drawing/2014/main" val="20007"/>
                    </a:ext>
                  </a:extLst>
                </a:gridCol>
                <a:gridCol w="655638">
                  <a:extLst>
                    <a:ext uri="{9D8B030D-6E8A-4147-A177-3AD203B41FA5}">
                      <a16:colId xmlns:a16="http://schemas.microsoft.com/office/drawing/2014/main" val="20008"/>
                    </a:ext>
                  </a:extLst>
                </a:gridCol>
                <a:gridCol w="655637">
                  <a:extLst>
                    <a:ext uri="{9D8B030D-6E8A-4147-A177-3AD203B41FA5}">
                      <a16:colId xmlns:a16="http://schemas.microsoft.com/office/drawing/2014/main" val="20009"/>
                    </a:ext>
                  </a:extLst>
                </a:gridCol>
              </a:tblGrid>
              <a:tr h="587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111</a:t>
                      </a:r>
                    </a:p>
                  </a:txBody>
                  <a:tcPr anchor="ctr" anchorCtr="1"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101</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000</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011</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101</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110</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001</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011</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101</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101</a:t>
                      </a:r>
                    </a:p>
                  </a:txBody>
                  <a:tcPr anchor="ctr" anchorCtr="1"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587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001</a:t>
                      </a:r>
                    </a:p>
                  </a:txBody>
                  <a:tcPr anchor="ctr" anchorCtr="1"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010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011</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010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011</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000</a:t>
                      </a:r>
                    </a:p>
                  </a:txBody>
                  <a:tcPr anchor="ctr" anchorCtr="1"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587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h</a:t>
                      </a:r>
                    </a:p>
                  </a:txBody>
                  <a:tcPr anchor="ctr" anchorCtr="1"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e</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l</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i</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k</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e</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s</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i</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k</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e</a:t>
                      </a:r>
                    </a:p>
                  </a:txBody>
                  <a:tcPr anchor="ctr" anchorCtr="1"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3850" name="Line 103"/>
          <p:cNvSpPr>
            <a:spLocks noChangeShapeType="1"/>
          </p:cNvSpPr>
          <p:nvPr/>
        </p:nvSpPr>
        <p:spPr bwMode="auto">
          <a:xfrm>
            <a:off x="2057400" y="3870325"/>
            <a:ext cx="66294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33851" name="Rectangle 104"/>
          <p:cNvSpPr>
            <a:spLocks noChangeArrowheads="1"/>
          </p:cNvSpPr>
          <p:nvPr/>
        </p:nvSpPr>
        <p:spPr bwMode="auto">
          <a:xfrm>
            <a:off x="227013" y="2895600"/>
            <a:ext cx="1830387" cy="517525"/>
          </a:xfrm>
          <a:prstGeom prst="rect">
            <a:avLst/>
          </a:prstGeom>
          <a:noFill/>
          <a:ln w="9525">
            <a:noFill/>
            <a:miter lim="800000"/>
            <a:headEnd/>
            <a:tailEnd/>
          </a:ln>
        </p:spPr>
        <p:txBody>
          <a:bodyPr wrap="none">
            <a:prstTxWarp prst="textNoShape">
              <a:avLst/>
            </a:prstTxWarp>
            <a:spAutoFit/>
          </a:bodyPr>
          <a:lstStyle/>
          <a:p>
            <a:r>
              <a:rPr lang="en-US"/>
              <a:t>Ciphertext:</a:t>
            </a:r>
          </a:p>
        </p:txBody>
      </p:sp>
      <p:sp>
        <p:nvSpPr>
          <p:cNvPr id="33852" name="Rectangle 105"/>
          <p:cNvSpPr>
            <a:spLocks noChangeArrowheads="1"/>
          </p:cNvSpPr>
          <p:nvPr/>
        </p:nvSpPr>
        <p:spPr bwMode="auto">
          <a:xfrm>
            <a:off x="990600" y="3368675"/>
            <a:ext cx="1013919" cy="461665"/>
          </a:xfrm>
          <a:prstGeom prst="rect">
            <a:avLst/>
          </a:prstGeom>
          <a:noFill/>
          <a:ln w="9525">
            <a:noFill/>
            <a:miter lim="800000"/>
            <a:headEnd/>
            <a:tailEnd/>
          </a:ln>
        </p:spPr>
        <p:txBody>
          <a:bodyPr wrap="none">
            <a:prstTxWarp prst="textNoShape">
              <a:avLst/>
            </a:prstTxWarp>
            <a:spAutoFit/>
          </a:bodyPr>
          <a:lstStyle/>
          <a:p>
            <a:r>
              <a:rPr lang="en-US" dirty="0"/>
              <a:t>“key”:</a:t>
            </a:r>
          </a:p>
        </p:txBody>
      </p:sp>
      <p:sp>
        <p:nvSpPr>
          <p:cNvPr id="33853" name="Rectangle 106"/>
          <p:cNvSpPr>
            <a:spLocks noChangeArrowheads="1"/>
          </p:cNvSpPr>
          <p:nvPr/>
        </p:nvSpPr>
        <p:spPr bwMode="auto">
          <a:xfrm>
            <a:off x="187325" y="3886200"/>
            <a:ext cx="1793875" cy="517525"/>
          </a:xfrm>
          <a:prstGeom prst="rect">
            <a:avLst/>
          </a:prstGeom>
          <a:noFill/>
          <a:ln w="9525">
            <a:noFill/>
            <a:miter lim="800000"/>
            <a:headEnd/>
            <a:tailEnd/>
          </a:ln>
        </p:spPr>
        <p:txBody>
          <a:bodyPr wrap="none">
            <a:prstTxWarp prst="textNoShape">
              <a:avLst/>
            </a:prstTxWarp>
            <a:spAutoFit/>
          </a:bodyPr>
          <a:lstStyle/>
          <a:p>
            <a:r>
              <a:rPr lang="en-US"/>
              <a:t>“Plaintext”:</a:t>
            </a:r>
          </a:p>
        </p:txBody>
      </p:sp>
      <p:sp>
        <p:nvSpPr>
          <p:cNvPr id="33854" name="Rectangle 107"/>
          <p:cNvSpPr>
            <a:spLocks noChangeArrowheads="1"/>
          </p:cNvSpPr>
          <p:nvPr/>
        </p:nvSpPr>
        <p:spPr bwMode="auto">
          <a:xfrm>
            <a:off x="304800" y="1789113"/>
            <a:ext cx="7712075" cy="523875"/>
          </a:xfrm>
          <a:prstGeom prst="rect">
            <a:avLst/>
          </a:prstGeom>
          <a:noFill/>
          <a:ln w="9525">
            <a:noFill/>
            <a:miter lim="800000"/>
            <a:headEnd/>
            <a:tailEnd/>
          </a:ln>
        </p:spPr>
        <p:txBody>
          <a:bodyPr wrap="none">
            <a:prstTxWarp prst="textNoShape">
              <a:avLst/>
            </a:prstTxWarp>
            <a:spAutoFit/>
          </a:bodyPr>
          <a:lstStyle/>
          <a:p>
            <a:r>
              <a:rPr lang="en-US" sz="2800"/>
              <a:t>Or sender is captured and claims the key is…</a:t>
            </a:r>
            <a:endParaRPr lang="en-US"/>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5F20D69C-3DD5-9B42-ACB1-4979ADA46823}" type="slidenum">
              <a:rPr lang="en-US" smtClean="0">
                <a:latin typeface="Times New Roman" charset="0"/>
              </a:rPr>
              <a:pPr/>
              <a:t>210</a:t>
            </a:fld>
            <a:endParaRPr lang="en-US">
              <a:latin typeface="Times New Roman" charset="0"/>
            </a:endParaRPr>
          </a:p>
        </p:txBody>
      </p:sp>
      <p:sp>
        <p:nvSpPr>
          <p:cNvPr id="227331" name="Rectangle 2"/>
          <p:cNvSpPr>
            <a:spLocks noGrp="1" noChangeArrowheads="1"/>
          </p:cNvSpPr>
          <p:nvPr>
            <p:ph type="title"/>
          </p:nvPr>
        </p:nvSpPr>
        <p:spPr/>
        <p:txBody>
          <a:bodyPr/>
          <a:lstStyle/>
          <a:p>
            <a:pPr eaLnBrk="1" hangingPunct="1"/>
            <a:r>
              <a:rPr lang="en-US"/>
              <a:t>Watermark</a:t>
            </a:r>
          </a:p>
        </p:txBody>
      </p:sp>
      <p:sp>
        <p:nvSpPr>
          <p:cNvPr id="227332" name="Rectangle 3"/>
          <p:cNvSpPr>
            <a:spLocks noGrp="1" noChangeArrowheads="1"/>
          </p:cNvSpPr>
          <p:nvPr>
            <p:ph type="body" idx="1"/>
          </p:nvPr>
        </p:nvSpPr>
        <p:spPr>
          <a:xfrm>
            <a:off x="685800" y="1752600"/>
            <a:ext cx="7924800" cy="4267200"/>
          </a:xfrm>
        </p:spPr>
        <p:txBody>
          <a:bodyPr/>
          <a:lstStyle/>
          <a:p>
            <a:pPr eaLnBrk="1" hangingPunct="1">
              <a:spcAft>
                <a:spcPts val="600"/>
              </a:spcAft>
            </a:pPr>
            <a:r>
              <a:rPr lang="en-US" dirty="0"/>
              <a:t>Add a “mark” to data</a:t>
            </a:r>
            <a:endParaRPr lang="en-US" sz="3600" dirty="0"/>
          </a:p>
          <a:p>
            <a:pPr eaLnBrk="1" hangingPunct="1">
              <a:spcAft>
                <a:spcPts val="600"/>
              </a:spcAft>
            </a:pPr>
            <a:r>
              <a:rPr lang="en-US" dirty="0"/>
              <a:t>Visibility of watermarks</a:t>
            </a:r>
          </a:p>
          <a:p>
            <a:pPr lvl="1" eaLnBrk="1" hangingPunct="1">
              <a:spcAft>
                <a:spcPts val="600"/>
              </a:spcAft>
            </a:pPr>
            <a:r>
              <a:rPr lang="en-US" dirty="0"/>
              <a:t>Invisible </a:t>
            </a:r>
            <a:r>
              <a:rPr lang="en-US" dirty="0" err="1">
                <a:sym typeface="Symbol" charset="2"/>
              </a:rPr>
              <a:t></a:t>
            </a:r>
            <a:r>
              <a:rPr lang="en-US" dirty="0"/>
              <a:t> Watermark is not obvious</a:t>
            </a:r>
          </a:p>
          <a:p>
            <a:pPr lvl="1" eaLnBrk="1" hangingPunct="1">
              <a:spcAft>
                <a:spcPts val="600"/>
              </a:spcAft>
            </a:pPr>
            <a:r>
              <a:rPr lang="en-US" dirty="0"/>
              <a:t>Visible </a:t>
            </a:r>
            <a:r>
              <a:rPr lang="en-US" dirty="0" err="1">
                <a:sym typeface="Symbol" charset="2"/>
              </a:rPr>
              <a:t></a:t>
            </a:r>
            <a:r>
              <a:rPr lang="en-US" dirty="0"/>
              <a:t> Such as </a:t>
            </a:r>
            <a:r>
              <a:rPr lang="en-US" b="1" dirty="0">
                <a:latin typeface="Times-Roman" charset="0"/>
              </a:rPr>
              <a:t>TOP SECRET</a:t>
            </a:r>
          </a:p>
          <a:p>
            <a:pPr eaLnBrk="1" hangingPunct="1">
              <a:spcAft>
                <a:spcPts val="600"/>
              </a:spcAft>
            </a:pPr>
            <a:r>
              <a:rPr lang="en-US" dirty="0"/>
              <a:t>Robustness of watermarks</a:t>
            </a:r>
          </a:p>
          <a:p>
            <a:pPr lvl="1" eaLnBrk="1" hangingPunct="1">
              <a:spcAft>
                <a:spcPts val="600"/>
              </a:spcAft>
            </a:pPr>
            <a:r>
              <a:rPr lang="en-US" dirty="0"/>
              <a:t>Robust </a:t>
            </a:r>
            <a:r>
              <a:rPr lang="en-US" dirty="0" err="1">
                <a:sym typeface="Symbol" charset="2"/>
              </a:rPr>
              <a:t></a:t>
            </a:r>
            <a:r>
              <a:rPr lang="en-US" dirty="0"/>
              <a:t> Readable even if attacked</a:t>
            </a:r>
          </a:p>
          <a:p>
            <a:pPr lvl="1" eaLnBrk="1" hangingPunct="1">
              <a:spcAft>
                <a:spcPts val="600"/>
              </a:spcAft>
            </a:pPr>
            <a:r>
              <a:rPr lang="en-US" dirty="0"/>
              <a:t>Fragile </a:t>
            </a:r>
            <a:r>
              <a:rPr lang="en-US" dirty="0" err="1">
                <a:sym typeface="Symbol" charset="2"/>
              </a:rPr>
              <a:t></a:t>
            </a:r>
            <a:r>
              <a:rPr lang="en-US" dirty="0"/>
              <a:t> Damaged if attacked</a:t>
            </a:r>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Footer Placeholder 3"/>
          <p:cNvSpPr>
            <a:spLocks noGrp="1"/>
          </p:cNvSpPr>
          <p:nvPr>
            <p:ph type="ftr" sz="quarter" idx="10"/>
          </p:nvPr>
        </p:nvSpPr>
        <p:spPr>
          <a:noFill/>
        </p:spPr>
        <p:txBody>
          <a:bodyPr/>
          <a:lstStyle/>
          <a:p>
            <a:r>
              <a:rPr lang="en-US" dirty="0"/>
              <a:t> Part 1 </a:t>
            </a:r>
            <a:r>
              <a:rPr lang="en-US" dirty="0" err="1">
                <a:sym typeface="Symbol" charset="2"/>
              </a:rPr>
              <a:t></a:t>
            </a:r>
            <a:r>
              <a:rPr lang="en-US" dirty="0"/>
              <a:t> Cryptography                                                                                                     </a:t>
            </a:r>
            <a:fld id="{893F25A6-CAEA-EB40-AF70-BC847057A9DB}" type="slidenum">
              <a:rPr lang="en-US" smtClean="0">
                <a:latin typeface="Times New Roman" charset="0"/>
              </a:rPr>
              <a:pPr/>
              <a:t>211</a:t>
            </a:fld>
            <a:endParaRPr lang="en-US" dirty="0">
              <a:latin typeface="Times New Roman" charset="0"/>
            </a:endParaRPr>
          </a:p>
        </p:txBody>
      </p:sp>
      <p:sp>
        <p:nvSpPr>
          <p:cNvPr id="228355" name="Rectangle 2"/>
          <p:cNvSpPr>
            <a:spLocks noGrp="1" noChangeArrowheads="1"/>
          </p:cNvSpPr>
          <p:nvPr>
            <p:ph type="title"/>
          </p:nvPr>
        </p:nvSpPr>
        <p:spPr/>
        <p:txBody>
          <a:bodyPr/>
          <a:lstStyle/>
          <a:p>
            <a:pPr eaLnBrk="1" hangingPunct="1"/>
            <a:r>
              <a:rPr lang="en-US" dirty="0"/>
              <a:t>Watermark Examples</a:t>
            </a:r>
          </a:p>
        </p:txBody>
      </p:sp>
      <p:sp>
        <p:nvSpPr>
          <p:cNvPr id="228356" name="Rectangle 3"/>
          <p:cNvSpPr>
            <a:spLocks noGrp="1" noChangeArrowheads="1"/>
          </p:cNvSpPr>
          <p:nvPr>
            <p:ph type="body" idx="1"/>
          </p:nvPr>
        </p:nvSpPr>
        <p:spPr>
          <a:xfrm>
            <a:off x="685800" y="1828800"/>
            <a:ext cx="7772400" cy="4267200"/>
          </a:xfrm>
        </p:spPr>
        <p:txBody>
          <a:bodyPr/>
          <a:lstStyle/>
          <a:p>
            <a:pPr eaLnBrk="1" hangingPunct="1">
              <a:lnSpc>
                <a:spcPct val="90000"/>
              </a:lnSpc>
              <a:spcAft>
                <a:spcPts val="600"/>
              </a:spcAft>
            </a:pPr>
            <a:r>
              <a:rPr lang="en-US" sz="2800" dirty="0"/>
              <a:t>Add </a:t>
            </a:r>
            <a:r>
              <a:rPr lang="en-US" sz="2800" b="1" dirty="0">
                <a:solidFill>
                  <a:schemeClr val="hlink"/>
                </a:solidFill>
              </a:rPr>
              <a:t>robust invisible</a:t>
            </a:r>
            <a:r>
              <a:rPr lang="en-US" sz="2800" dirty="0"/>
              <a:t> mark to digital music</a:t>
            </a:r>
          </a:p>
          <a:p>
            <a:pPr lvl="1" eaLnBrk="1" hangingPunct="1">
              <a:lnSpc>
                <a:spcPct val="90000"/>
              </a:lnSpc>
              <a:spcAft>
                <a:spcPts val="600"/>
              </a:spcAft>
            </a:pPr>
            <a:r>
              <a:rPr lang="en-US" sz="2400" dirty="0"/>
              <a:t>If pirated music appears on Internet, can trace it back to original source of the leak</a:t>
            </a:r>
          </a:p>
          <a:p>
            <a:pPr eaLnBrk="1" hangingPunct="1">
              <a:lnSpc>
                <a:spcPct val="90000"/>
              </a:lnSpc>
              <a:spcAft>
                <a:spcPts val="600"/>
              </a:spcAft>
            </a:pPr>
            <a:r>
              <a:rPr lang="en-US" sz="2800" dirty="0"/>
              <a:t>Add </a:t>
            </a:r>
            <a:r>
              <a:rPr lang="en-US" sz="2800" b="1" dirty="0">
                <a:solidFill>
                  <a:schemeClr val="hlink"/>
                </a:solidFill>
              </a:rPr>
              <a:t>fragile invisible</a:t>
            </a:r>
            <a:r>
              <a:rPr lang="en-US" sz="2800" dirty="0"/>
              <a:t> mark to audio file </a:t>
            </a:r>
          </a:p>
          <a:p>
            <a:pPr lvl="1" eaLnBrk="1" hangingPunct="1">
              <a:lnSpc>
                <a:spcPct val="90000"/>
              </a:lnSpc>
              <a:spcAft>
                <a:spcPts val="600"/>
              </a:spcAft>
            </a:pPr>
            <a:r>
              <a:rPr lang="en-US" sz="2400" dirty="0"/>
              <a:t>If watermark is unreadable, recipient knows that audio has been tampered (integrity)</a:t>
            </a:r>
          </a:p>
          <a:p>
            <a:pPr eaLnBrk="1" hangingPunct="1">
              <a:lnSpc>
                <a:spcPct val="90000"/>
              </a:lnSpc>
              <a:spcAft>
                <a:spcPts val="600"/>
              </a:spcAft>
            </a:pPr>
            <a:r>
              <a:rPr lang="en-US" sz="2800" dirty="0"/>
              <a:t>Combinations of several types are sometimes used</a:t>
            </a:r>
          </a:p>
          <a:p>
            <a:pPr lvl="1" eaLnBrk="1" hangingPunct="1">
              <a:lnSpc>
                <a:spcPct val="90000"/>
              </a:lnSpc>
              <a:spcAft>
                <a:spcPts val="600"/>
              </a:spcAft>
            </a:pPr>
            <a:r>
              <a:rPr lang="en-US" sz="2400" dirty="0"/>
              <a:t>E.g., visible plus robust invisible watermarks</a:t>
            </a:r>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9CAE70E5-C81D-7D4E-9EB1-E345E3AD150B}" type="slidenum">
              <a:rPr lang="en-US" smtClean="0">
                <a:latin typeface="Times New Roman" charset="0"/>
              </a:rPr>
              <a:pPr/>
              <a:t>212</a:t>
            </a:fld>
            <a:endParaRPr lang="en-US">
              <a:latin typeface="Times New Roman" charset="0"/>
            </a:endParaRPr>
          </a:p>
        </p:txBody>
      </p:sp>
      <p:sp>
        <p:nvSpPr>
          <p:cNvPr id="229379" name="Rectangle 2"/>
          <p:cNvSpPr>
            <a:spLocks noGrp="1" noChangeArrowheads="1"/>
          </p:cNvSpPr>
          <p:nvPr>
            <p:ph type="title"/>
          </p:nvPr>
        </p:nvSpPr>
        <p:spPr/>
        <p:txBody>
          <a:bodyPr/>
          <a:lstStyle/>
          <a:p>
            <a:pPr eaLnBrk="1" hangingPunct="1"/>
            <a:r>
              <a:rPr lang="en-US"/>
              <a:t>Watermark Example (1)</a:t>
            </a:r>
          </a:p>
        </p:txBody>
      </p:sp>
      <p:sp>
        <p:nvSpPr>
          <p:cNvPr id="229380" name="Rectangle 3"/>
          <p:cNvSpPr>
            <a:spLocks noGrp="1" noChangeArrowheads="1"/>
          </p:cNvSpPr>
          <p:nvPr>
            <p:ph type="body" idx="1"/>
          </p:nvPr>
        </p:nvSpPr>
        <p:spPr>
          <a:xfrm>
            <a:off x="685800" y="1828800"/>
            <a:ext cx="7772400" cy="762000"/>
          </a:xfrm>
        </p:spPr>
        <p:txBody>
          <a:bodyPr/>
          <a:lstStyle/>
          <a:p>
            <a:pPr eaLnBrk="1" hangingPunct="1"/>
            <a:r>
              <a:rPr lang="en-US"/>
              <a:t>Non-digital watermark: U.S. currency</a:t>
            </a:r>
          </a:p>
        </p:txBody>
      </p:sp>
      <p:sp>
        <p:nvSpPr>
          <p:cNvPr id="229381" name="Rectangle 4"/>
          <p:cNvSpPr>
            <a:spLocks noChangeArrowheads="1"/>
          </p:cNvSpPr>
          <p:nvPr/>
        </p:nvSpPr>
        <p:spPr bwMode="auto">
          <a:xfrm>
            <a:off x="685800" y="4953000"/>
            <a:ext cx="7848600" cy="12192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accent2"/>
              </a:buClr>
              <a:buSzPct val="75000"/>
              <a:buFont typeface="Wingdings" charset="2"/>
              <a:buChar char="q"/>
            </a:pPr>
            <a:r>
              <a:rPr lang="en-US" sz="3200"/>
              <a:t>Image embedded in paper on rhs</a:t>
            </a:r>
          </a:p>
          <a:p>
            <a:pPr marL="742950" lvl="1" indent="-285750">
              <a:spcBef>
                <a:spcPct val="20000"/>
              </a:spcBef>
              <a:buClr>
                <a:schemeClr val="accent2"/>
              </a:buClr>
              <a:buSzPct val="95000"/>
              <a:buFontTx/>
              <a:buChar char="o"/>
            </a:pPr>
            <a:r>
              <a:rPr lang="en-US" sz="2800">
                <a:ea typeface="ＭＳ Ｐゴシック" charset="-128"/>
                <a:cs typeface="ＭＳ Ｐゴシック" charset="-128"/>
              </a:rPr>
              <a:t>Hold bill to light to see embedded info</a:t>
            </a:r>
          </a:p>
        </p:txBody>
      </p:sp>
      <p:pic>
        <p:nvPicPr>
          <p:cNvPr id="229382" name="Picture 6" descr="&#10;twenty.tif                                                     000675D6Macintosh HD                   BC93A1CC:"/>
          <p:cNvPicPr>
            <a:picLocks noChangeAspect="1" noChangeArrowheads="1"/>
          </p:cNvPicPr>
          <p:nvPr/>
        </p:nvPicPr>
        <p:blipFill>
          <a:blip r:embed="rId2"/>
          <a:srcRect/>
          <a:stretch>
            <a:fillRect/>
          </a:stretch>
        </p:blipFill>
        <p:spPr bwMode="auto">
          <a:xfrm>
            <a:off x="1600200" y="2514600"/>
            <a:ext cx="5461000" cy="2487004"/>
          </a:xfrm>
          <a:prstGeom prst="rect">
            <a:avLst/>
          </a:prstGeom>
          <a:noFill/>
          <a:ln w="9525">
            <a:noFill/>
            <a:miter lim="800000"/>
            <a:headEnd/>
            <a:tailEnd/>
          </a:ln>
        </p:spPr>
      </p:pic>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82AE86C9-4032-6A4C-A9B0-6FB66D41488A}" type="slidenum">
              <a:rPr lang="en-US" smtClean="0">
                <a:latin typeface="Times New Roman" charset="0"/>
              </a:rPr>
              <a:pPr/>
              <a:t>213</a:t>
            </a:fld>
            <a:endParaRPr lang="en-US">
              <a:latin typeface="Times New Roman" charset="0"/>
            </a:endParaRPr>
          </a:p>
        </p:txBody>
      </p:sp>
      <p:sp>
        <p:nvSpPr>
          <p:cNvPr id="230403" name="Rectangle 2"/>
          <p:cNvSpPr>
            <a:spLocks noGrp="1" noChangeArrowheads="1"/>
          </p:cNvSpPr>
          <p:nvPr>
            <p:ph type="title"/>
          </p:nvPr>
        </p:nvSpPr>
        <p:spPr/>
        <p:txBody>
          <a:bodyPr/>
          <a:lstStyle/>
          <a:p>
            <a:pPr eaLnBrk="1" hangingPunct="1"/>
            <a:r>
              <a:rPr lang="en-US"/>
              <a:t>Watermark Example (2)</a:t>
            </a:r>
          </a:p>
        </p:txBody>
      </p:sp>
      <p:sp>
        <p:nvSpPr>
          <p:cNvPr id="230404" name="Rectangle 3"/>
          <p:cNvSpPr>
            <a:spLocks noGrp="1" noChangeArrowheads="1"/>
          </p:cNvSpPr>
          <p:nvPr>
            <p:ph type="body" idx="1"/>
          </p:nvPr>
        </p:nvSpPr>
        <p:spPr/>
        <p:txBody>
          <a:bodyPr/>
          <a:lstStyle/>
          <a:p>
            <a:pPr eaLnBrk="1" hangingPunct="1">
              <a:spcAft>
                <a:spcPts val="600"/>
              </a:spcAft>
            </a:pPr>
            <a:r>
              <a:rPr lang="en-US" dirty="0"/>
              <a:t>Add </a:t>
            </a:r>
            <a:r>
              <a:rPr lang="en-US" b="1" dirty="0">
                <a:solidFill>
                  <a:schemeClr val="hlink"/>
                </a:solidFill>
              </a:rPr>
              <a:t>invisible</a:t>
            </a:r>
            <a:r>
              <a:rPr lang="en-US" dirty="0"/>
              <a:t> watermark to photo</a:t>
            </a:r>
          </a:p>
          <a:p>
            <a:pPr eaLnBrk="1" hangingPunct="1">
              <a:spcAft>
                <a:spcPts val="600"/>
              </a:spcAft>
            </a:pPr>
            <a:r>
              <a:rPr lang="en-US" dirty="0"/>
              <a:t>Claimed that 1 inch</a:t>
            </a:r>
            <a:r>
              <a:rPr lang="en-US" baseline="30000" dirty="0"/>
              <a:t>2</a:t>
            </a:r>
            <a:r>
              <a:rPr lang="en-US" dirty="0"/>
              <a:t> contains enough info to reconstruct entire photo</a:t>
            </a:r>
          </a:p>
          <a:p>
            <a:pPr eaLnBrk="1" hangingPunct="1">
              <a:spcAft>
                <a:spcPts val="600"/>
              </a:spcAft>
            </a:pPr>
            <a:r>
              <a:rPr lang="en-US" dirty="0"/>
              <a:t>If photo is damaged, watermark can be used to reconstruct it!</a:t>
            </a:r>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8E479DFE-72BE-964E-BCDC-11EC4DC1FB04}" type="slidenum">
              <a:rPr lang="en-US" smtClean="0">
                <a:latin typeface="Times New Roman" charset="0"/>
              </a:rPr>
              <a:pPr/>
              <a:t>214</a:t>
            </a:fld>
            <a:endParaRPr lang="en-US">
              <a:latin typeface="Times New Roman" charset="0"/>
            </a:endParaRPr>
          </a:p>
        </p:txBody>
      </p:sp>
      <p:sp>
        <p:nvSpPr>
          <p:cNvPr id="231427" name="Rectangle 2"/>
          <p:cNvSpPr>
            <a:spLocks noGrp="1" noChangeArrowheads="1"/>
          </p:cNvSpPr>
          <p:nvPr>
            <p:ph type="title"/>
          </p:nvPr>
        </p:nvSpPr>
        <p:spPr/>
        <p:txBody>
          <a:bodyPr/>
          <a:lstStyle/>
          <a:p>
            <a:pPr eaLnBrk="1" hangingPunct="1"/>
            <a:r>
              <a:rPr lang="en-US"/>
              <a:t>Steganography</a:t>
            </a:r>
          </a:p>
        </p:txBody>
      </p:sp>
      <p:sp>
        <p:nvSpPr>
          <p:cNvPr id="231428" name="Rectangle 3"/>
          <p:cNvSpPr>
            <a:spLocks noGrp="1" noChangeArrowheads="1"/>
          </p:cNvSpPr>
          <p:nvPr>
            <p:ph type="body" idx="1"/>
          </p:nvPr>
        </p:nvSpPr>
        <p:spPr>
          <a:xfrm>
            <a:off x="685800" y="1828800"/>
            <a:ext cx="7772400" cy="4267200"/>
          </a:xfrm>
        </p:spPr>
        <p:txBody>
          <a:bodyPr/>
          <a:lstStyle/>
          <a:p>
            <a:pPr eaLnBrk="1" hangingPunct="1">
              <a:lnSpc>
                <a:spcPct val="90000"/>
              </a:lnSpc>
              <a:spcAft>
                <a:spcPts val="600"/>
              </a:spcAft>
            </a:pPr>
            <a:r>
              <a:rPr lang="en-US" sz="2800" dirty="0"/>
              <a:t>According to Herodotus (Greece 440 BC)</a:t>
            </a:r>
          </a:p>
          <a:p>
            <a:pPr lvl="1" eaLnBrk="1" hangingPunct="1">
              <a:lnSpc>
                <a:spcPct val="90000"/>
              </a:lnSpc>
              <a:spcAft>
                <a:spcPts val="600"/>
              </a:spcAft>
            </a:pPr>
            <a:r>
              <a:rPr lang="en-US" sz="2400" dirty="0"/>
              <a:t>Shaved slave’s head</a:t>
            </a:r>
          </a:p>
          <a:p>
            <a:pPr lvl="1" eaLnBrk="1" hangingPunct="1">
              <a:lnSpc>
                <a:spcPct val="90000"/>
              </a:lnSpc>
              <a:spcAft>
                <a:spcPts val="600"/>
              </a:spcAft>
            </a:pPr>
            <a:r>
              <a:rPr lang="en-US" sz="2400" dirty="0"/>
              <a:t>Wrote message on head</a:t>
            </a:r>
          </a:p>
          <a:p>
            <a:pPr lvl="1" eaLnBrk="1" hangingPunct="1">
              <a:lnSpc>
                <a:spcPct val="90000"/>
              </a:lnSpc>
              <a:spcAft>
                <a:spcPts val="600"/>
              </a:spcAft>
            </a:pPr>
            <a:r>
              <a:rPr lang="en-US" sz="2400" dirty="0"/>
              <a:t>Let hair grow back</a:t>
            </a:r>
          </a:p>
          <a:p>
            <a:pPr lvl="1" eaLnBrk="1" hangingPunct="1">
              <a:lnSpc>
                <a:spcPct val="90000"/>
              </a:lnSpc>
              <a:spcAft>
                <a:spcPts val="600"/>
              </a:spcAft>
            </a:pPr>
            <a:r>
              <a:rPr lang="en-US" sz="2400" dirty="0"/>
              <a:t>Send slave to deliver message</a:t>
            </a:r>
          </a:p>
          <a:p>
            <a:pPr lvl="1" eaLnBrk="1" hangingPunct="1">
              <a:lnSpc>
                <a:spcPct val="90000"/>
              </a:lnSpc>
              <a:spcAft>
                <a:spcPts val="600"/>
              </a:spcAft>
            </a:pPr>
            <a:r>
              <a:rPr lang="en-US" sz="2400" dirty="0"/>
              <a:t>Shave slave’s head to expose message </a:t>
            </a:r>
            <a:r>
              <a:rPr lang="en-US" sz="2400" dirty="0" err="1">
                <a:sym typeface="Symbol" charset="2"/>
              </a:rPr>
              <a:t></a:t>
            </a:r>
            <a:r>
              <a:rPr lang="en-US" sz="2400" dirty="0"/>
              <a:t> warning of Persian invasion</a:t>
            </a:r>
          </a:p>
          <a:p>
            <a:pPr eaLnBrk="1" hangingPunct="1">
              <a:lnSpc>
                <a:spcPct val="90000"/>
              </a:lnSpc>
              <a:spcAft>
                <a:spcPts val="600"/>
              </a:spcAft>
            </a:pPr>
            <a:r>
              <a:rPr lang="en-US" sz="2800" dirty="0"/>
              <a:t>Historically, </a:t>
            </a:r>
            <a:r>
              <a:rPr lang="en-US" sz="2800" dirty="0" err="1"/>
              <a:t>steganography</a:t>
            </a:r>
            <a:r>
              <a:rPr lang="en-US" sz="2800" dirty="0"/>
              <a:t> used more often than cryptography</a:t>
            </a:r>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245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08D7F291-9DBF-4D44-8857-02B2223D1ADD}" type="slidenum">
              <a:rPr lang="en-US" smtClean="0">
                <a:latin typeface="Times New Roman" charset="0"/>
              </a:rPr>
              <a:pPr/>
              <a:t>215</a:t>
            </a:fld>
            <a:endParaRPr lang="en-US">
              <a:latin typeface="Times New Roman" charset="0"/>
            </a:endParaRPr>
          </a:p>
        </p:txBody>
      </p:sp>
      <p:sp>
        <p:nvSpPr>
          <p:cNvPr id="232451" name="Rectangle 2"/>
          <p:cNvSpPr>
            <a:spLocks noGrp="1" noChangeArrowheads="1"/>
          </p:cNvSpPr>
          <p:nvPr>
            <p:ph type="title"/>
          </p:nvPr>
        </p:nvSpPr>
        <p:spPr>
          <a:xfrm>
            <a:off x="685800" y="304800"/>
            <a:ext cx="7772400" cy="1143000"/>
          </a:xfrm>
        </p:spPr>
        <p:txBody>
          <a:bodyPr/>
          <a:lstStyle/>
          <a:p>
            <a:pPr eaLnBrk="1" hangingPunct="1"/>
            <a:r>
              <a:rPr lang="en-US" dirty="0"/>
              <a:t>Images and </a:t>
            </a:r>
            <a:r>
              <a:rPr lang="en-US" dirty="0" err="1"/>
              <a:t>Steganography</a:t>
            </a:r>
            <a:endParaRPr lang="en-US" dirty="0"/>
          </a:p>
        </p:txBody>
      </p:sp>
      <p:sp>
        <p:nvSpPr>
          <p:cNvPr id="236547" name="Rectangle 3"/>
          <p:cNvSpPr>
            <a:spLocks noGrp="1" noChangeArrowheads="1"/>
          </p:cNvSpPr>
          <p:nvPr>
            <p:ph type="body" idx="1"/>
          </p:nvPr>
        </p:nvSpPr>
        <p:spPr>
          <a:xfrm>
            <a:off x="685800" y="1524000"/>
            <a:ext cx="7772400" cy="4572000"/>
          </a:xfrm>
        </p:spPr>
        <p:txBody>
          <a:bodyPr/>
          <a:lstStyle/>
          <a:p>
            <a:pPr eaLnBrk="1" hangingPunct="1">
              <a:lnSpc>
                <a:spcPct val="90000"/>
              </a:lnSpc>
              <a:spcAft>
                <a:spcPts val="600"/>
              </a:spcAft>
            </a:pPr>
            <a:r>
              <a:rPr lang="en-US" sz="2800" dirty="0"/>
              <a:t>Images use 24 bits for color: </a:t>
            </a:r>
            <a:r>
              <a:rPr lang="en-US" sz="2800" b="1" dirty="0">
                <a:solidFill>
                  <a:srgbClr val="FF0000"/>
                </a:solidFill>
                <a:latin typeface="Times-Roman" charset="0"/>
              </a:rPr>
              <a:t>R</a:t>
            </a:r>
            <a:r>
              <a:rPr lang="en-US" sz="2800" b="1" dirty="0">
                <a:solidFill>
                  <a:srgbClr val="06FF0E"/>
                </a:solidFill>
                <a:latin typeface="Times-Roman" charset="0"/>
              </a:rPr>
              <a:t>G</a:t>
            </a:r>
            <a:r>
              <a:rPr lang="en-US" sz="2800" b="1" dirty="0">
                <a:solidFill>
                  <a:schemeClr val="accent2"/>
                </a:solidFill>
                <a:latin typeface="Times-Roman" charset="0"/>
              </a:rPr>
              <a:t>B</a:t>
            </a:r>
            <a:endParaRPr lang="en-US" sz="2800" dirty="0"/>
          </a:p>
          <a:p>
            <a:pPr lvl="1" eaLnBrk="1" hangingPunct="1">
              <a:lnSpc>
                <a:spcPct val="90000"/>
              </a:lnSpc>
              <a:spcAft>
                <a:spcPts val="600"/>
              </a:spcAft>
            </a:pPr>
            <a:r>
              <a:rPr lang="en-US" sz="2400" dirty="0"/>
              <a:t>8 bits for </a:t>
            </a:r>
            <a:r>
              <a:rPr lang="en-US" sz="2400" dirty="0">
                <a:solidFill>
                  <a:srgbClr val="FF0000"/>
                </a:solidFill>
              </a:rPr>
              <a:t>red</a:t>
            </a:r>
            <a:r>
              <a:rPr lang="en-US" sz="2400" dirty="0"/>
              <a:t>, 8 for </a:t>
            </a:r>
            <a:r>
              <a:rPr lang="en-US" sz="2400" dirty="0">
                <a:solidFill>
                  <a:srgbClr val="06FF0E"/>
                </a:solidFill>
              </a:rPr>
              <a:t>green</a:t>
            </a:r>
            <a:r>
              <a:rPr lang="en-US" sz="2400" dirty="0"/>
              <a:t>, 8 for </a:t>
            </a:r>
            <a:r>
              <a:rPr lang="en-US" sz="2400" dirty="0">
                <a:solidFill>
                  <a:schemeClr val="accent2"/>
                </a:solidFill>
              </a:rPr>
              <a:t>blue</a:t>
            </a:r>
            <a:endParaRPr lang="en-US" sz="2400" dirty="0"/>
          </a:p>
          <a:p>
            <a:pPr eaLnBrk="1" hangingPunct="1">
              <a:lnSpc>
                <a:spcPct val="90000"/>
              </a:lnSpc>
              <a:spcAft>
                <a:spcPts val="600"/>
              </a:spcAft>
            </a:pPr>
            <a:r>
              <a:rPr lang="en-US" sz="2800" dirty="0"/>
              <a:t>For example </a:t>
            </a:r>
          </a:p>
          <a:p>
            <a:pPr lvl="1" eaLnBrk="1" hangingPunct="1">
              <a:lnSpc>
                <a:spcPct val="90000"/>
              </a:lnSpc>
              <a:spcAft>
                <a:spcPts val="600"/>
              </a:spcAft>
            </a:pPr>
            <a:r>
              <a:rPr lang="en-US" sz="2400" b="1" dirty="0">
                <a:solidFill>
                  <a:srgbClr val="FF0000"/>
                </a:solidFill>
                <a:latin typeface="Times-Roman" charset="0"/>
              </a:rPr>
              <a:t>0x7E </a:t>
            </a:r>
            <a:r>
              <a:rPr lang="en-US" sz="2400" b="1" dirty="0">
                <a:solidFill>
                  <a:srgbClr val="06FF0E"/>
                </a:solidFill>
                <a:latin typeface="Times-Roman" charset="0"/>
              </a:rPr>
              <a:t>0x52</a:t>
            </a:r>
            <a:r>
              <a:rPr lang="en-US" sz="2400" b="1" dirty="0">
                <a:solidFill>
                  <a:schemeClr val="accent2"/>
                </a:solidFill>
                <a:latin typeface="Times-Roman" charset="0"/>
              </a:rPr>
              <a:t> 0x90</a:t>
            </a:r>
            <a:r>
              <a:rPr lang="en-US" sz="2400" dirty="0"/>
              <a:t> is </a:t>
            </a:r>
            <a:r>
              <a:rPr lang="en-US" sz="2400" dirty="0">
                <a:solidFill>
                  <a:srgbClr val="7E5290"/>
                </a:solidFill>
              </a:rPr>
              <a:t>this color</a:t>
            </a:r>
            <a:endParaRPr lang="en-US" sz="2400" dirty="0"/>
          </a:p>
          <a:p>
            <a:pPr lvl="1" eaLnBrk="1" hangingPunct="1">
              <a:lnSpc>
                <a:spcPct val="90000"/>
              </a:lnSpc>
              <a:spcAft>
                <a:spcPts val="600"/>
              </a:spcAft>
            </a:pPr>
            <a:r>
              <a:rPr lang="en-US" sz="2400" b="1" dirty="0">
                <a:solidFill>
                  <a:srgbClr val="FF0000"/>
                </a:solidFill>
                <a:latin typeface="Times-Roman" charset="0"/>
              </a:rPr>
              <a:t>0xFE </a:t>
            </a:r>
            <a:r>
              <a:rPr lang="en-US" sz="2400" b="1" dirty="0">
                <a:solidFill>
                  <a:srgbClr val="06FF0E"/>
                </a:solidFill>
                <a:latin typeface="Times-Roman" charset="0"/>
              </a:rPr>
              <a:t>0x52</a:t>
            </a:r>
            <a:r>
              <a:rPr lang="en-US" sz="2400" b="1" dirty="0">
                <a:solidFill>
                  <a:schemeClr val="accent2"/>
                </a:solidFill>
                <a:latin typeface="Times-Roman" charset="0"/>
              </a:rPr>
              <a:t> 0x90</a:t>
            </a:r>
            <a:r>
              <a:rPr lang="en-US" sz="2400" dirty="0"/>
              <a:t> is </a:t>
            </a:r>
            <a:r>
              <a:rPr lang="en-US" sz="2400" dirty="0">
                <a:solidFill>
                  <a:srgbClr val="FE5290"/>
                </a:solidFill>
              </a:rPr>
              <a:t>this color</a:t>
            </a:r>
            <a:r>
              <a:rPr lang="en-US" sz="2400" dirty="0">
                <a:solidFill>
                  <a:srgbClr val="FE5290"/>
                </a:solidFill>
                <a:latin typeface="Times-Roman" charset="0"/>
              </a:rPr>
              <a:t> </a:t>
            </a:r>
          </a:p>
          <a:p>
            <a:pPr eaLnBrk="1" hangingPunct="1">
              <a:lnSpc>
                <a:spcPct val="90000"/>
              </a:lnSpc>
              <a:spcAft>
                <a:spcPts val="600"/>
              </a:spcAft>
            </a:pPr>
            <a:r>
              <a:rPr lang="en-US" sz="2800" dirty="0"/>
              <a:t>While</a:t>
            </a:r>
          </a:p>
          <a:p>
            <a:pPr lvl="1" eaLnBrk="1" hangingPunct="1">
              <a:lnSpc>
                <a:spcPct val="90000"/>
              </a:lnSpc>
              <a:spcAft>
                <a:spcPts val="600"/>
              </a:spcAft>
            </a:pPr>
            <a:r>
              <a:rPr lang="en-US" sz="2400" b="1" dirty="0">
                <a:solidFill>
                  <a:srgbClr val="FF0000"/>
                </a:solidFill>
                <a:latin typeface="Times-Roman" charset="0"/>
              </a:rPr>
              <a:t>0xAB </a:t>
            </a:r>
            <a:r>
              <a:rPr lang="en-US" sz="2400" b="1" dirty="0">
                <a:solidFill>
                  <a:srgbClr val="06FF0E"/>
                </a:solidFill>
                <a:latin typeface="Times-Roman" charset="0"/>
              </a:rPr>
              <a:t>0x33</a:t>
            </a:r>
            <a:r>
              <a:rPr lang="en-US" sz="2400" b="1" dirty="0">
                <a:solidFill>
                  <a:schemeClr val="accent2"/>
                </a:solidFill>
                <a:latin typeface="Times-Roman" charset="0"/>
              </a:rPr>
              <a:t> 0xF0</a:t>
            </a:r>
            <a:r>
              <a:rPr lang="en-US" sz="2400" dirty="0"/>
              <a:t> is </a:t>
            </a:r>
            <a:r>
              <a:rPr lang="en-US" sz="2400" dirty="0">
                <a:solidFill>
                  <a:srgbClr val="AB33F0"/>
                </a:solidFill>
              </a:rPr>
              <a:t>this color</a:t>
            </a:r>
            <a:endParaRPr lang="en-US" sz="2400" dirty="0"/>
          </a:p>
          <a:p>
            <a:pPr lvl="1" eaLnBrk="1" hangingPunct="1">
              <a:lnSpc>
                <a:spcPct val="90000"/>
              </a:lnSpc>
              <a:spcAft>
                <a:spcPts val="600"/>
              </a:spcAft>
            </a:pPr>
            <a:r>
              <a:rPr lang="en-US" sz="2400" b="1" dirty="0">
                <a:solidFill>
                  <a:srgbClr val="FF0000"/>
                </a:solidFill>
                <a:latin typeface="Times-Roman" charset="0"/>
              </a:rPr>
              <a:t>0xAB </a:t>
            </a:r>
            <a:r>
              <a:rPr lang="en-US" sz="2400" b="1" dirty="0">
                <a:solidFill>
                  <a:srgbClr val="06FF0E"/>
                </a:solidFill>
                <a:latin typeface="Times-Roman" charset="0"/>
              </a:rPr>
              <a:t>0x33</a:t>
            </a:r>
            <a:r>
              <a:rPr lang="en-US" sz="2400" b="1" dirty="0">
                <a:solidFill>
                  <a:schemeClr val="accent2"/>
                </a:solidFill>
                <a:latin typeface="Times-Roman" charset="0"/>
              </a:rPr>
              <a:t> 0xF1</a:t>
            </a:r>
            <a:r>
              <a:rPr lang="en-US" sz="2400" dirty="0"/>
              <a:t> is </a:t>
            </a:r>
            <a:r>
              <a:rPr lang="en-US" sz="2400" dirty="0">
                <a:solidFill>
                  <a:srgbClr val="AB33F1"/>
                </a:solidFill>
              </a:rPr>
              <a:t>this color </a:t>
            </a:r>
            <a:endParaRPr lang="en-US" sz="2400" dirty="0"/>
          </a:p>
          <a:p>
            <a:pPr eaLnBrk="1" hangingPunct="1">
              <a:lnSpc>
                <a:spcPct val="90000"/>
              </a:lnSpc>
              <a:spcAft>
                <a:spcPts val="600"/>
              </a:spcAft>
            </a:pPr>
            <a:r>
              <a:rPr lang="en-US" sz="2800" dirty="0"/>
              <a:t>Low-order bits don’t matter…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36547">
                                            <p:txEl>
                                              <p:pRg st="0" end="0"/>
                                            </p:txEl>
                                          </p:spTgt>
                                        </p:tgtEl>
                                        <p:attrNameLst>
                                          <p:attrName>style.visibility</p:attrName>
                                        </p:attrNameLst>
                                      </p:cBhvr>
                                      <p:to>
                                        <p:strVal val="visible"/>
                                      </p:to>
                                    </p:set>
                                    <p:animEffect transition="in" filter="box(out)">
                                      <p:cBhvr>
                                        <p:cTn id="7" dur="500"/>
                                        <p:tgtEl>
                                          <p:spTgt spid="23654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par>
                                <p:cTn id="8" presetID="4" presetClass="entr" presetSubtype="32" fill="hold" grpId="0" nodeType="withEffect">
                                  <p:stCondLst>
                                    <p:cond delay="0"/>
                                  </p:stCondLst>
                                  <p:childTnLst>
                                    <p:set>
                                      <p:cBhvr>
                                        <p:cTn id="9" dur="1" fill="hold">
                                          <p:stCondLst>
                                            <p:cond delay="0"/>
                                          </p:stCondLst>
                                        </p:cTn>
                                        <p:tgtEl>
                                          <p:spTgt spid="236547">
                                            <p:txEl>
                                              <p:pRg st="1" end="1"/>
                                            </p:txEl>
                                          </p:spTgt>
                                        </p:tgtEl>
                                        <p:attrNameLst>
                                          <p:attrName>style.visibility</p:attrName>
                                        </p:attrNameLst>
                                      </p:cBhvr>
                                      <p:to>
                                        <p:strVal val="visible"/>
                                      </p:to>
                                    </p:set>
                                    <p:animEffect transition="in" filter="box(out)">
                                      <p:cBhvr>
                                        <p:cTn id="10" dur="500"/>
                                        <p:tgtEl>
                                          <p:spTgt spid="236547">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2" name="Camera"/>
                                        </p:tgtEl>
                                      </p:cMediaNode>
                                    </p:audio>
                                  </p:subTnLst>
                                </p:cTn>
                              </p:par>
                            </p:childTnLst>
                          </p:cTn>
                        </p:par>
                      </p:childTnLst>
                    </p:cTn>
                  </p:par>
                  <p:par>
                    <p:cTn id="11" fill="hold">
                      <p:stCondLst>
                        <p:cond delay="indefinite"/>
                      </p:stCondLst>
                      <p:childTnLst>
                        <p:par>
                          <p:cTn id="12" fill="hold">
                            <p:stCondLst>
                              <p:cond delay="0"/>
                            </p:stCondLst>
                            <p:childTnLst>
                              <p:par>
                                <p:cTn id="13" presetID="4" presetClass="entr" presetSubtype="32" fill="hold" grpId="0" nodeType="clickEffect">
                                  <p:stCondLst>
                                    <p:cond delay="0"/>
                                  </p:stCondLst>
                                  <p:childTnLst>
                                    <p:set>
                                      <p:cBhvr>
                                        <p:cTn id="14" dur="1" fill="hold">
                                          <p:stCondLst>
                                            <p:cond delay="0"/>
                                          </p:stCondLst>
                                        </p:cTn>
                                        <p:tgtEl>
                                          <p:spTgt spid="236547">
                                            <p:txEl>
                                              <p:pRg st="2" end="2"/>
                                            </p:txEl>
                                          </p:spTgt>
                                        </p:tgtEl>
                                        <p:attrNameLst>
                                          <p:attrName>style.visibility</p:attrName>
                                        </p:attrNameLst>
                                      </p:cBhvr>
                                      <p:to>
                                        <p:strVal val="visible"/>
                                      </p:to>
                                    </p:set>
                                    <p:animEffect transition="in" filter="box(out)">
                                      <p:cBhvr>
                                        <p:cTn id="15" dur="500"/>
                                        <p:tgtEl>
                                          <p:spTgt spid="236547">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Camera"/>
                                        </p:tgtEl>
                                      </p:cMediaNode>
                                    </p:audio>
                                  </p:subTnLst>
                                </p:cTn>
                              </p:par>
                              <p:par>
                                <p:cTn id="16" presetID="4" presetClass="entr" presetSubtype="32" fill="hold" grpId="0" nodeType="withEffect">
                                  <p:stCondLst>
                                    <p:cond delay="0"/>
                                  </p:stCondLst>
                                  <p:childTnLst>
                                    <p:set>
                                      <p:cBhvr>
                                        <p:cTn id="17" dur="1" fill="hold">
                                          <p:stCondLst>
                                            <p:cond delay="0"/>
                                          </p:stCondLst>
                                        </p:cTn>
                                        <p:tgtEl>
                                          <p:spTgt spid="236547">
                                            <p:txEl>
                                              <p:pRg st="3" end="3"/>
                                            </p:txEl>
                                          </p:spTgt>
                                        </p:tgtEl>
                                        <p:attrNameLst>
                                          <p:attrName>style.visibility</p:attrName>
                                        </p:attrNameLst>
                                      </p:cBhvr>
                                      <p:to>
                                        <p:strVal val="visible"/>
                                      </p:to>
                                    </p:set>
                                    <p:animEffect transition="in" filter="box(out)">
                                      <p:cBhvr>
                                        <p:cTn id="18" dur="500"/>
                                        <p:tgtEl>
                                          <p:spTgt spid="236547">
                                            <p:txEl>
                                              <p:pRg st="3" end="3"/>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2" name="Camera"/>
                                        </p:tgtEl>
                                      </p:cMediaNode>
                                    </p:audio>
                                  </p:subTnLst>
                                </p:cTn>
                              </p:par>
                              <p:par>
                                <p:cTn id="19" presetID="4" presetClass="entr" presetSubtype="32" fill="hold" grpId="0" nodeType="withEffect">
                                  <p:stCondLst>
                                    <p:cond delay="0"/>
                                  </p:stCondLst>
                                  <p:childTnLst>
                                    <p:set>
                                      <p:cBhvr>
                                        <p:cTn id="20" dur="1" fill="hold">
                                          <p:stCondLst>
                                            <p:cond delay="0"/>
                                          </p:stCondLst>
                                        </p:cTn>
                                        <p:tgtEl>
                                          <p:spTgt spid="236547">
                                            <p:txEl>
                                              <p:pRg st="4" end="4"/>
                                            </p:txEl>
                                          </p:spTgt>
                                        </p:tgtEl>
                                        <p:attrNameLst>
                                          <p:attrName>style.visibility</p:attrName>
                                        </p:attrNameLst>
                                      </p:cBhvr>
                                      <p:to>
                                        <p:strVal val="visible"/>
                                      </p:to>
                                    </p:set>
                                    <p:animEffect transition="in" filter="box(out)">
                                      <p:cBhvr>
                                        <p:cTn id="21" dur="500"/>
                                        <p:tgtEl>
                                          <p:spTgt spid="236547">
                                            <p:txEl>
                                              <p:pRg st="4" end="4"/>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2" name="Camera"/>
                                        </p:tgtEl>
                                      </p:cMediaNode>
                                    </p:audio>
                                  </p:subTnLst>
                                </p:cTn>
                              </p:par>
                            </p:childTnLst>
                          </p:cTn>
                        </p:par>
                      </p:childTnLst>
                    </p:cTn>
                  </p:par>
                  <p:par>
                    <p:cTn id="22" fill="hold">
                      <p:stCondLst>
                        <p:cond delay="indefinite"/>
                      </p:stCondLst>
                      <p:childTnLst>
                        <p:par>
                          <p:cTn id="23" fill="hold">
                            <p:stCondLst>
                              <p:cond delay="0"/>
                            </p:stCondLst>
                            <p:childTnLst>
                              <p:par>
                                <p:cTn id="24" presetID="4" presetClass="entr" presetSubtype="32" fill="hold" grpId="0" nodeType="clickEffect">
                                  <p:stCondLst>
                                    <p:cond delay="0"/>
                                  </p:stCondLst>
                                  <p:childTnLst>
                                    <p:set>
                                      <p:cBhvr>
                                        <p:cTn id="25" dur="1" fill="hold">
                                          <p:stCondLst>
                                            <p:cond delay="0"/>
                                          </p:stCondLst>
                                        </p:cTn>
                                        <p:tgtEl>
                                          <p:spTgt spid="236547">
                                            <p:txEl>
                                              <p:pRg st="5" end="5"/>
                                            </p:txEl>
                                          </p:spTgt>
                                        </p:tgtEl>
                                        <p:attrNameLst>
                                          <p:attrName>style.visibility</p:attrName>
                                        </p:attrNameLst>
                                      </p:cBhvr>
                                      <p:to>
                                        <p:strVal val="visible"/>
                                      </p:to>
                                    </p:set>
                                    <p:animEffect transition="in" filter="box(out)">
                                      <p:cBhvr>
                                        <p:cTn id="26" dur="500"/>
                                        <p:tgtEl>
                                          <p:spTgt spid="236547">
                                            <p:txEl>
                                              <p:pRg st="5" end="5"/>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2" name="Camera"/>
                                        </p:tgtEl>
                                      </p:cMediaNode>
                                    </p:audio>
                                  </p:subTnLst>
                                </p:cTn>
                              </p:par>
                              <p:par>
                                <p:cTn id="27" presetID="4" presetClass="entr" presetSubtype="32" fill="hold" grpId="0" nodeType="withEffect">
                                  <p:stCondLst>
                                    <p:cond delay="0"/>
                                  </p:stCondLst>
                                  <p:childTnLst>
                                    <p:set>
                                      <p:cBhvr>
                                        <p:cTn id="28" dur="1" fill="hold">
                                          <p:stCondLst>
                                            <p:cond delay="0"/>
                                          </p:stCondLst>
                                        </p:cTn>
                                        <p:tgtEl>
                                          <p:spTgt spid="236547">
                                            <p:txEl>
                                              <p:pRg st="6" end="6"/>
                                            </p:txEl>
                                          </p:spTgt>
                                        </p:tgtEl>
                                        <p:attrNameLst>
                                          <p:attrName>style.visibility</p:attrName>
                                        </p:attrNameLst>
                                      </p:cBhvr>
                                      <p:to>
                                        <p:strVal val="visible"/>
                                      </p:to>
                                    </p:set>
                                    <p:animEffect transition="in" filter="box(out)">
                                      <p:cBhvr>
                                        <p:cTn id="29" dur="500"/>
                                        <p:tgtEl>
                                          <p:spTgt spid="236547">
                                            <p:txEl>
                                              <p:pRg st="6" end="6"/>
                                            </p:txEl>
                                          </p:spTgt>
                                        </p:tgtEl>
                                      </p:cBhvr>
                                    </p:animEffect>
                                  </p:childTnLst>
                                  <p:subTnLst>
                                    <p:audio>
                                      <p:cMediaNode>
                                        <p:cTn display="0" masterRel="sameClick">
                                          <p:stCondLst>
                                            <p:cond evt="begin" delay="0">
                                              <p:tn val="27"/>
                                            </p:cond>
                                          </p:stCondLst>
                                          <p:endCondLst>
                                            <p:cond evt="onStopAudio" delay="0">
                                              <p:tgtEl>
                                                <p:sldTgt/>
                                              </p:tgtEl>
                                            </p:cond>
                                          </p:endCondLst>
                                        </p:cTn>
                                        <p:tgtEl>
                                          <p:sndTgt r:embed="rId2" name="Camera"/>
                                        </p:tgtEl>
                                      </p:cMediaNode>
                                    </p:audio>
                                  </p:subTnLst>
                                </p:cTn>
                              </p:par>
                              <p:par>
                                <p:cTn id="30" presetID="4" presetClass="entr" presetSubtype="32" fill="hold" grpId="0" nodeType="withEffect">
                                  <p:stCondLst>
                                    <p:cond delay="0"/>
                                  </p:stCondLst>
                                  <p:childTnLst>
                                    <p:set>
                                      <p:cBhvr>
                                        <p:cTn id="31" dur="1" fill="hold">
                                          <p:stCondLst>
                                            <p:cond delay="0"/>
                                          </p:stCondLst>
                                        </p:cTn>
                                        <p:tgtEl>
                                          <p:spTgt spid="236547">
                                            <p:txEl>
                                              <p:pRg st="7" end="7"/>
                                            </p:txEl>
                                          </p:spTgt>
                                        </p:tgtEl>
                                        <p:attrNameLst>
                                          <p:attrName>style.visibility</p:attrName>
                                        </p:attrNameLst>
                                      </p:cBhvr>
                                      <p:to>
                                        <p:strVal val="visible"/>
                                      </p:to>
                                    </p:set>
                                    <p:animEffect transition="in" filter="box(out)">
                                      <p:cBhvr>
                                        <p:cTn id="32" dur="500"/>
                                        <p:tgtEl>
                                          <p:spTgt spid="236547">
                                            <p:txEl>
                                              <p:pRg st="7" end="7"/>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236547">
                                            <p:txEl>
                                              <p:pRg st="8" end="8"/>
                                            </p:txEl>
                                          </p:spTgt>
                                        </p:tgtEl>
                                        <p:attrNameLst>
                                          <p:attrName>style.visibility</p:attrName>
                                        </p:attrNameLst>
                                      </p:cBhvr>
                                      <p:to>
                                        <p:strVal val="visible"/>
                                      </p:to>
                                    </p:set>
                                    <p:animEffect transition="in" filter="box(out)">
                                      <p:cBhvr>
                                        <p:cTn id="37" dur="500"/>
                                        <p:tgtEl>
                                          <p:spTgt spid="236547">
                                            <p:txEl>
                                              <p:pRg st="8" end="8"/>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7" grpId="0" build="p" autoUpdateAnimBg="0"/>
    </p:bld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100CAA72-245F-8B44-AF0E-5DE921A3727A}" type="slidenum">
              <a:rPr lang="en-US" smtClean="0">
                <a:latin typeface="Times New Roman" charset="0"/>
              </a:rPr>
              <a:pPr/>
              <a:t>216</a:t>
            </a:fld>
            <a:endParaRPr lang="en-US">
              <a:latin typeface="Times New Roman" charset="0"/>
            </a:endParaRPr>
          </a:p>
        </p:txBody>
      </p:sp>
      <p:sp>
        <p:nvSpPr>
          <p:cNvPr id="233475" name="Rectangle 2"/>
          <p:cNvSpPr>
            <a:spLocks noGrp="1" noChangeArrowheads="1"/>
          </p:cNvSpPr>
          <p:nvPr>
            <p:ph type="title"/>
          </p:nvPr>
        </p:nvSpPr>
        <p:spPr/>
        <p:txBody>
          <a:bodyPr/>
          <a:lstStyle/>
          <a:p>
            <a:pPr eaLnBrk="1" hangingPunct="1"/>
            <a:r>
              <a:rPr lang="en-US"/>
              <a:t>Images and Stego</a:t>
            </a:r>
          </a:p>
        </p:txBody>
      </p:sp>
      <p:sp>
        <p:nvSpPr>
          <p:cNvPr id="233476" name="Rectangle 3"/>
          <p:cNvSpPr>
            <a:spLocks noGrp="1" noChangeArrowheads="1"/>
          </p:cNvSpPr>
          <p:nvPr>
            <p:ph type="body" idx="1"/>
          </p:nvPr>
        </p:nvSpPr>
        <p:spPr>
          <a:xfrm>
            <a:off x="685800" y="1828800"/>
            <a:ext cx="7924800" cy="4191000"/>
          </a:xfrm>
        </p:spPr>
        <p:txBody>
          <a:bodyPr/>
          <a:lstStyle/>
          <a:p>
            <a:pPr eaLnBrk="1" hangingPunct="1">
              <a:spcAft>
                <a:spcPts val="600"/>
              </a:spcAft>
            </a:pPr>
            <a:r>
              <a:rPr lang="en-US" sz="2800" dirty="0"/>
              <a:t>Given an uncompressed image file…</a:t>
            </a:r>
          </a:p>
          <a:p>
            <a:pPr lvl="1" eaLnBrk="1" hangingPunct="1">
              <a:spcAft>
                <a:spcPts val="600"/>
              </a:spcAft>
            </a:pPr>
            <a:r>
              <a:rPr lang="en-US" sz="2400" dirty="0"/>
              <a:t>For example, BMP format</a:t>
            </a:r>
          </a:p>
          <a:p>
            <a:pPr eaLnBrk="1" hangingPunct="1">
              <a:spcAft>
                <a:spcPts val="600"/>
              </a:spcAft>
            </a:pPr>
            <a:r>
              <a:rPr lang="en-US" sz="2800" dirty="0"/>
              <a:t>…we can insert information into low-order RGB bits</a:t>
            </a:r>
          </a:p>
          <a:p>
            <a:pPr eaLnBrk="1" hangingPunct="1">
              <a:spcAft>
                <a:spcPts val="600"/>
              </a:spcAft>
            </a:pPr>
            <a:r>
              <a:rPr lang="en-US" sz="2800" dirty="0"/>
              <a:t>Since low-order RGB bits don’t matter, result will be “invisible” to human eye</a:t>
            </a:r>
          </a:p>
          <a:p>
            <a:pPr lvl="1" eaLnBrk="1" hangingPunct="1">
              <a:spcAft>
                <a:spcPts val="600"/>
              </a:spcAft>
            </a:pPr>
            <a:r>
              <a:rPr lang="en-US" sz="2400" dirty="0"/>
              <a:t>But, computer program can “see” the bits</a:t>
            </a:r>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683FB0B0-5335-E04A-A9DF-C595F66F91D1}" type="slidenum">
              <a:rPr lang="en-US" smtClean="0">
                <a:latin typeface="Times New Roman" charset="0"/>
              </a:rPr>
              <a:pPr/>
              <a:t>217</a:t>
            </a:fld>
            <a:endParaRPr lang="en-US">
              <a:latin typeface="Times New Roman" charset="0"/>
            </a:endParaRPr>
          </a:p>
        </p:txBody>
      </p:sp>
      <p:sp>
        <p:nvSpPr>
          <p:cNvPr id="234499" name="Rectangle 2"/>
          <p:cNvSpPr>
            <a:spLocks noGrp="1" noChangeArrowheads="1"/>
          </p:cNvSpPr>
          <p:nvPr>
            <p:ph type="title"/>
          </p:nvPr>
        </p:nvSpPr>
        <p:spPr>
          <a:xfrm>
            <a:off x="685800" y="152400"/>
            <a:ext cx="7772400" cy="914400"/>
          </a:xfrm>
        </p:spPr>
        <p:txBody>
          <a:bodyPr/>
          <a:lstStyle/>
          <a:p>
            <a:pPr eaLnBrk="1" hangingPunct="1"/>
            <a:r>
              <a:rPr lang="en-US"/>
              <a:t>Stego Example 1</a:t>
            </a:r>
          </a:p>
        </p:txBody>
      </p:sp>
      <p:sp>
        <p:nvSpPr>
          <p:cNvPr id="234500" name="Rectangle 3"/>
          <p:cNvSpPr>
            <a:spLocks noGrp="1" noChangeArrowheads="1"/>
          </p:cNvSpPr>
          <p:nvPr>
            <p:ph type="body" idx="1"/>
          </p:nvPr>
        </p:nvSpPr>
        <p:spPr>
          <a:xfrm>
            <a:off x="609600" y="4648200"/>
            <a:ext cx="7696200" cy="1524000"/>
          </a:xfrm>
        </p:spPr>
        <p:txBody>
          <a:bodyPr/>
          <a:lstStyle/>
          <a:p>
            <a:pPr eaLnBrk="1" hangingPunct="1">
              <a:lnSpc>
                <a:spcPct val="90000"/>
              </a:lnSpc>
              <a:spcAft>
                <a:spcPts val="600"/>
              </a:spcAft>
            </a:pPr>
            <a:r>
              <a:rPr lang="en-US" sz="2800" dirty="0"/>
              <a:t>Left side: plain Alice image</a:t>
            </a:r>
          </a:p>
          <a:p>
            <a:pPr eaLnBrk="1" hangingPunct="1">
              <a:lnSpc>
                <a:spcPct val="90000"/>
              </a:lnSpc>
              <a:spcAft>
                <a:spcPts val="600"/>
              </a:spcAft>
            </a:pPr>
            <a:r>
              <a:rPr lang="en-US" sz="2800" dirty="0"/>
              <a:t>Right side: Alice with entire </a:t>
            </a:r>
            <a:r>
              <a:rPr lang="en-US" sz="2800" i="1" dirty="0"/>
              <a:t>Alice in Wonderland</a:t>
            </a:r>
            <a:r>
              <a:rPr lang="en-US" sz="2800" dirty="0"/>
              <a:t> (</a:t>
            </a:r>
            <a:r>
              <a:rPr lang="en-US" sz="2800" dirty="0" err="1"/>
              <a:t>pdf</a:t>
            </a:r>
            <a:r>
              <a:rPr lang="en-US" sz="2800" dirty="0"/>
              <a:t>) “hidden” in the image</a:t>
            </a:r>
          </a:p>
        </p:txBody>
      </p:sp>
      <p:pic>
        <p:nvPicPr>
          <p:cNvPr id="234501" name="Picture 8" descr="alices2Stego.tif                                               000675D6Macintosh HD                   BC93A1CC:"/>
          <p:cNvPicPr>
            <a:picLocks noChangeAspect="1" noChangeArrowheads="1"/>
          </p:cNvPicPr>
          <p:nvPr/>
        </p:nvPicPr>
        <p:blipFill>
          <a:blip r:embed="rId2"/>
          <a:srcRect/>
          <a:stretch>
            <a:fillRect/>
          </a:stretch>
        </p:blipFill>
        <p:spPr bwMode="auto">
          <a:xfrm>
            <a:off x="2057400" y="1071563"/>
            <a:ext cx="4964113" cy="3652837"/>
          </a:xfrm>
          <a:prstGeom prst="rect">
            <a:avLst/>
          </a:prstGeom>
          <a:noFill/>
          <a:ln w="9525">
            <a:noFill/>
            <a:miter lim="800000"/>
            <a:headEnd/>
            <a:tailEnd/>
          </a:ln>
        </p:spPr>
      </p:pic>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2E6FE30E-34A9-204D-B638-2C078D328EFE}" type="slidenum">
              <a:rPr lang="en-US" smtClean="0">
                <a:latin typeface="Times New Roman" charset="0"/>
              </a:rPr>
              <a:pPr/>
              <a:t>218</a:t>
            </a:fld>
            <a:endParaRPr lang="en-US">
              <a:latin typeface="Times New Roman" charset="0"/>
            </a:endParaRPr>
          </a:p>
        </p:txBody>
      </p:sp>
      <p:sp>
        <p:nvSpPr>
          <p:cNvPr id="235523" name="Rectangle 2"/>
          <p:cNvSpPr>
            <a:spLocks noGrp="1" noChangeArrowheads="1"/>
          </p:cNvSpPr>
          <p:nvPr>
            <p:ph type="title"/>
          </p:nvPr>
        </p:nvSpPr>
        <p:spPr>
          <a:xfrm>
            <a:off x="685800" y="457200"/>
            <a:ext cx="7772400" cy="914400"/>
          </a:xfrm>
        </p:spPr>
        <p:txBody>
          <a:bodyPr/>
          <a:lstStyle/>
          <a:p>
            <a:pPr eaLnBrk="1" hangingPunct="1"/>
            <a:r>
              <a:rPr lang="en-US"/>
              <a:t>Non-Stego Example</a:t>
            </a:r>
          </a:p>
        </p:txBody>
      </p:sp>
      <p:sp>
        <p:nvSpPr>
          <p:cNvPr id="235524" name="Rectangle 3"/>
          <p:cNvSpPr>
            <a:spLocks noGrp="1" noChangeArrowheads="1"/>
          </p:cNvSpPr>
          <p:nvPr>
            <p:ph type="body" idx="1"/>
          </p:nvPr>
        </p:nvSpPr>
        <p:spPr>
          <a:xfrm>
            <a:off x="685800" y="3733800"/>
            <a:ext cx="7924800" cy="2362200"/>
          </a:xfrm>
        </p:spPr>
        <p:txBody>
          <a:bodyPr/>
          <a:lstStyle/>
          <a:p>
            <a:pPr eaLnBrk="1" hangingPunct="1">
              <a:lnSpc>
                <a:spcPct val="90000"/>
              </a:lnSpc>
            </a:pPr>
            <a:r>
              <a:rPr lang="en-US" sz="2800" dirty="0"/>
              <a:t>“View source” reveals:</a:t>
            </a:r>
          </a:p>
          <a:p>
            <a:pPr eaLnBrk="1" hangingPunct="1">
              <a:lnSpc>
                <a:spcPct val="90000"/>
              </a:lnSpc>
              <a:buFont typeface="Wingdings" charset="2"/>
              <a:buNone/>
            </a:pPr>
            <a:r>
              <a:rPr lang="en-US" sz="1800" dirty="0">
                <a:latin typeface="American Typewriter Condensed" charset="0"/>
              </a:rPr>
              <a:t>&lt;font color=#000000&gt;"The time has come," the Walrus said,&lt;/font&gt;&lt;</a:t>
            </a:r>
            <a:r>
              <a:rPr lang="en-US" sz="1800" dirty="0" err="1">
                <a:latin typeface="American Typewriter Condensed" charset="0"/>
              </a:rPr>
              <a:t>br</a:t>
            </a:r>
            <a:r>
              <a:rPr lang="en-US" sz="1800" dirty="0">
                <a:latin typeface="American Typewriter Condensed" charset="0"/>
              </a:rPr>
              <a:t>&gt;</a:t>
            </a:r>
          </a:p>
          <a:p>
            <a:pPr eaLnBrk="1" hangingPunct="1">
              <a:lnSpc>
                <a:spcPct val="90000"/>
              </a:lnSpc>
              <a:buFont typeface="Wingdings" charset="2"/>
              <a:buNone/>
            </a:pPr>
            <a:r>
              <a:rPr lang="en-US" sz="1800" dirty="0">
                <a:latin typeface="American Typewriter Condensed" charset="0"/>
              </a:rPr>
              <a:t>&lt;font color=#000000&gt;"To talk of many things: &lt;/font&gt;&lt;</a:t>
            </a:r>
            <a:r>
              <a:rPr lang="en-US" sz="1800" dirty="0" err="1">
                <a:latin typeface="American Typewriter Condensed" charset="0"/>
              </a:rPr>
              <a:t>br</a:t>
            </a:r>
            <a:r>
              <a:rPr lang="en-US" sz="1800" dirty="0">
                <a:latin typeface="American Typewriter Condensed" charset="0"/>
              </a:rPr>
              <a:t>&gt;</a:t>
            </a:r>
          </a:p>
          <a:p>
            <a:pPr eaLnBrk="1" hangingPunct="1">
              <a:lnSpc>
                <a:spcPct val="90000"/>
              </a:lnSpc>
              <a:buFont typeface="Wingdings" charset="2"/>
              <a:buNone/>
            </a:pPr>
            <a:r>
              <a:rPr lang="en-US" sz="1800" dirty="0">
                <a:latin typeface="American Typewriter Condensed" charset="0"/>
              </a:rPr>
              <a:t>&lt;font color=#000000&gt;Of shoes and ships and sealing wax &lt;/font&gt;&lt;</a:t>
            </a:r>
            <a:r>
              <a:rPr lang="en-US" sz="1800" dirty="0" err="1">
                <a:latin typeface="American Typewriter Condensed" charset="0"/>
              </a:rPr>
              <a:t>br</a:t>
            </a:r>
            <a:r>
              <a:rPr lang="en-US" sz="1800" dirty="0">
                <a:latin typeface="American Typewriter Condensed" charset="0"/>
              </a:rPr>
              <a:t>&gt;</a:t>
            </a:r>
          </a:p>
          <a:p>
            <a:pPr eaLnBrk="1" hangingPunct="1">
              <a:lnSpc>
                <a:spcPct val="90000"/>
              </a:lnSpc>
              <a:buFont typeface="Wingdings" charset="2"/>
              <a:buNone/>
            </a:pPr>
            <a:r>
              <a:rPr lang="en-US" sz="1800" dirty="0">
                <a:latin typeface="American Typewriter Condensed" charset="0"/>
              </a:rPr>
              <a:t>&lt;font color=#000000&gt;Of cabbages and kings &lt;/font&gt;&lt;</a:t>
            </a:r>
            <a:r>
              <a:rPr lang="en-US" sz="1800" dirty="0" err="1">
                <a:latin typeface="American Typewriter Condensed" charset="0"/>
              </a:rPr>
              <a:t>br</a:t>
            </a:r>
            <a:r>
              <a:rPr lang="en-US" sz="1800" dirty="0">
                <a:latin typeface="American Typewriter Condensed" charset="0"/>
              </a:rPr>
              <a:t>&gt;</a:t>
            </a:r>
          </a:p>
          <a:p>
            <a:pPr eaLnBrk="1" hangingPunct="1">
              <a:lnSpc>
                <a:spcPct val="90000"/>
              </a:lnSpc>
              <a:buFont typeface="Wingdings" charset="2"/>
              <a:buNone/>
            </a:pPr>
            <a:r>
              <a:rPr lang="en-US" sz="1800" dirty="0">
                <a:latin typeface="American Typewriter Condensed" charset="0"/>
              </a:rPr>
              <a:t>&lt;font color=#000000&gt;And why the sea is boiling hot &lt;/font&gt;&lt;</a:t>
            </a:r>
            <a:r>
              <a:rPr lang="en-US" sz="1800" dirty="0" err="1">
                <a:latin typeface="American Typewriter Condensed" charset="0"/>
              </a:rPr>
              <a:t>br</a:t>
            </a:r>
            <a:r>
              <a:rPr lang="en-US" sz="1800" dirty="0">
                <a:latin typeface="American Typewriter Condensed" charset="0"/>
              </a:rPr>
              <a:t>&gt;</a:t>
            </a:r>
          </a:p>
          <a:p>
            <a:pPr eaLnBrk="1" hangingPunct="1">
              <a:lnSpc>
                <a:spcPct val="90000"/>
              </a:lnSpc>
              <a:buFont typeface="Wingdings" charset="2"/>
              <a:buNone/>
            </a:pPr>
            <a:r>
              <a:rPr lang="en-US" sz="1800" dirty="0">
                <a:latin typeface="American Typewriter Condensed" charset="0"/>
              </a:rPr>
              <a:t>&lt;font color=#000000&gt;And whether pigs have wings." &lt;/font&gt;&lt;</a:t>
            </a:r>
            <a:r>
              <a:rPr lang="en-US" sz="1800" dirty="0" err="1">
                <a:latin typeface="American Typewriter Condensed" charset="0"/>
              </a:rPr>
              <a:t>br</a:t>
            </a:r>
            <a:r>
              <a:rPr lang="en-US" sz="1800" dirty="0">
                <a:latin typeface="American Typewriter Condensed" charset="0"/>
              </a:rPr>
              <a:t>&gt;</a:t>
            </a:r>
            <a:endParaRPr lang="en-US" sz="2800" dirty="0"/>
          </a:p>
        </p:txBody>
      </p:sp>
      <p:sp>
        <p:nvSpPr>
          <p:cNvPr id="235525" name="Rectangle 5"/>
          <p:cNvSpPr>
            <a:spLocks noChangeArrowheads="1"/>
          </p:cNvSpPr>
          <p:nvPr/>
        </p:nvSpPr>
        <p:spPr bwMode="auto">
          <a:xfrm>
            <a:off x="685800" y="1524000"/>
            <a:ext cx="7772400" cy="6858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accent2"/>
              </a:buClr>
              <a:buSzPct val="75000"/>
              <a:buFont typeface="Wingdings" charset="2"/>
              <a:buChar char="q"/>
            </a:pPr>
            <a:r>
              <a:rPr lang="en-US" sz="2800"/>
              <a:t>Walrus.html in web browser</a:t>
            </a:r>
          </a:p>
        </p:txBody>
      </p:sp>
      <p:pic>
        <p:nvPicPr>
          <p:cNvPr id="235526" name="Picture 6" descr="001.jpg                                                        0007DDCBMacintosh HD                   B7464D7A:"/>
          <p:cNvPicPr>
            <a:picLocks noChangeAspect="1" noChangeArrowheads="1"/>
          </p:cNvPicPr>
          <p:nvPr/>
        </p:nvPicPr>
        <p:blipFill>
          <a:blip r:embed="rId2"/>
          <a:srcRect/>
          <a:stretch>
            <a:fillRect/>
          </a:stretch>
        </p:blipFill>
        <p:spPr bwMode="auto">
          <a:xfrm>
            <a:off x="1066800" y="2057400"/>
            <a:ext cx="3733800" cy="1739900"/>
          </a:xfrm>
          <a:prstGeom prst="rect">
            <a:avLst/>
          </a:prstGeom>
          <a:noFill/>
          <a:ln w="9525">
            <a:noFill/>
            <a:miter lim="800000"/>
            <a:headEnd/>
            <a:tailEnd/>
          </a:ln>
        </p:spPr>
      </p:pic>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33BFA286-917C-DF48-9DE2-544B5945EBF6}" type="slidenum">
              <a:rPr lang="en-US" smtClean="0">
                <a:latin typeface="Times New Roman" charset="0"/>
              </a:rPr>
              <a:pPr/>
              <a:t>219</a:t>
            </a:fld>
            <a:endParaRPr lang="en-US">
              <a:latin typeface="Times New Roman" charset="0"/>
            </a:endParaRPr>
          </a:p>
        </p:txBody>
      </p:sp>
      <p:pic>
        <p:nvPicPr>
          <p:cNvPr id="236547" name="Picture 7" descr="004.jpg                                                        0007DDCBMacintosh HD                   B7464D7A:"/>
          <p:cNvPicPr>
            <a:picLocks noChangeAspect="1" noChangeArrowheads="1"/>
          </p:cNvPicPr>
          <p:nvPr/>
        </p:nvPicPr>
        <p:blipFill>
          <a:blip r:embed="rId2"/>
          <a:srcRect/>
          <a:stretch>
            <a:fillRect/>
          </a:stretch>
        </p:blipFill>
        <p:spPr bwMode="auto">
          <a:xfrm>
            <a:off x="1143000" y="1676400"/>
            <a:ext cx="3733800" cy="1720850"/>
          </a:xfrm>
          <a:prstGeom prst="rect">
            <a:avLst/>
          </a:prstGeom>
          <a:noFill/>
          <a:ln w="9525">
            <a:noFill/>
            <a:miter lim="800000"/>
            <a:headEnd/>
            <a:tailEnd/>
          </a:ln>
        </p:spPr>
      </p:pic>
      <p:sp>
        <p:nvSpPr>
          <p:cNvPr id="236548" name="Rectangle 2"/>
          <p:cNvSpPr>
            <a:spLocks noGrp="1" noChangeArrowheads="1"/>
          </p:cNvSpPr>
          <p:nvPr>
            <p:ph type="title"/>
          </p:nvPr>
        </p:nvSpPr>
        <p:spPr>
          <a:xfrm>
            <a:off x="685800" y="228600"/>
            <a:ext cx="7772400" cy="914400"/>
          </a:xfrm>
        </p:spPr>
        <p:txBody>
          <a:bodyPr/>
          <a:lstStyle/>
          <a:p>
            <a:pPr eaLnBrk="1" hangingPunct="1"/>
            <a:r>
              <a:rPr lang="en-US"/>
              <a:t>Stego Example 2</a:t>
            </a:r>
          </a:p>
        </p:txBody>
      </p:sp>
      <p:sp>
        <p:nvSpPr>
          <p:cNvPr id="236549" name="Rectangle 3"/>
          <p:cNvSpPr>
            <a:spLocks noGrp="1" noChangeArrowheads="1"/>
          </p:cNvSpPr>
          <p:nvPr>
            <p:ph type="body" idx="1"/>
          </p:nvPr>
        </p:nvSpPr>
        <p:spPr>
          <a:xfrm>
            <a:off x="685800" y="3352800"/>
            <a:ext cx="7848600" cy="2438400"/>
          </a:xfrm>
        </p:spPr>
        <p:txBody>
          <a:bodyPr/>
          <a:lstStyle/>
          <a:p>
            <a:pPr eaLnBrk="1" hangingPunct="1">
              <a:lnSpc>
                <a:spcPct val="90000"/>
              </a:lnSpc>
            </a:pPr>
            <a:r>
              <a:rPr lang="en-US" sz="2800"/>
              <a:t>“View source” reveals:</a:t>
            </a:r>
          </a:p>
          <a:p>
            <a:pPr eaLnBrk="1" hangingPunct="1">
              <a:lnSpc>
                <a:spcPct val="90000"/>
              </a:lnSpc>
              <a:buFont typeface="Wingdings" charset="2"/>
              <a:buNone/>
            </a:pPr>
            <a:r>
              <a:rPr lang="en-US" sz="1800">
                <a:latin typeface="American Typewriter Condensed" charset="0"/>
              </a:rPr>
              <a:t>&lt;font color=#000101&gt;"The time has come," the Walrus said,&lt;/font&gt;&lt;br&gt;</a:t>
            </a:r>
          </a:p>
          <a:p>
            <a:pPr eaLnBrk="1" hangingPunct="1">
              <a:lnSpc>
                <a:spcPct val="90000"/>
              </a:lnSpc>
              <a:buFont typeface="Wingdings" charset="2"/>
              <a:buNone/>
            </a:pPr>
            <a:r>
              <a:rPr lang="en-US" sz="1800">
                <a:latin typeface="American Typewriter Condensed" charset="0"/>
              </a:rPr>
              <a:t>&lt;font color=#000100&gt;"To talk of many things: &lt;/font&gt;&lt;br&gt;</a:t>
            </a:r>
          </a:p>
          <a:p>
            <a:pPr eaLnBrk="1" hangingPunct="1">
              <a:lnSpc>
                <a:spcPct val="90000"/>
              </a:lnSpc>
              <a:buFont typeface="Wingdings" charset="2"/>
              <a:buNone/>
            </a:pPr>
            <a:r>
              <a:rPr lang="en-US" sz="1800">
                <a:latin typeface="American Typewriter Condensed" charset="0"/>
              </a:rPr>
              <a:t>&lt;font color=#010000&gt;Of shoes and ships and sealing wax &lt;/font&gt;&lt;br&gt;</a:t>
            </a:r>
          </a:p>
          <a:p>
            <a:pPr eaLnBrk="1" hangingPunct="1">
              <a:lnSpc>
                <a:spcPct val="90000"/>
              </a:lnSpc>
              <a:buFont typeface="Wingdings" charset="2"/>
              <a:buNone/>
            </a:pPr>
            <a:r>
              <a:rPr lang="en-US" sz="1800">
                <a:latin typeface="American Typewriter Condensed" charset="0"/>
              </a:rPr>
              <a:t>&lt;font color=#010000&gt;Of cabbages and kings &lt;/font&gt;&lt;br&gt;</a:t>
            </a:r>
          </a:p>
          <a:p>
            <a:pPr eaLnBrk="1" hangingPunct="1">
              <a:lnSpc>
                <a:spcPct val="90000"/>
              </a:lnSpc>
              <a:buFont typeface="Wingdings" charset="2"/>
              <a:buNone/>
            </a:pPr>
            <a:r>
              <a:rPr lang="en-US" sz="1800">
                <a:latin typeface="American Typewriter Condensed" charset="0"/>
              </a:rPr>
              <a:t>&lt;font color=#000000&gt;And why the sea is boiling hot &lt;/font&gt;&lt;br&gt;</a:t>
            </a:r>
          </a:p>
          <a:p>
            <a:pPr eaLnBrk="1" hangingPunct="1">
              <a:lnSpc>
                <a:spcPct val="90000"/>
              </a:lnSpc>
              <a:buFont typeface="Wingdings" charset="2"/>
              <a:buNone/>
            </a:pPr>
            <a:r>
              <a:rPr lang="en-US" sz="1800">
                <a:latin typeface="American Typewriter Condensed" charset="0"/>
              </a:rPr>
              <a:t>&lt;font color=#010001&gt;And whether pigs have wings." &lt;/font&gt;&lt;br&gt;</a:t>
            </a:r>
            <a:endParaRPr lang="en-US" sz="2800"/>
          </a:p>
        </p:txBody>
      </p:sp>
      <p:sp>
        <p:nvSpPr>
          <p:cNvPr id="236550" name="Rectangle 5"/>
          <p:cNvSpPr>
            <a:spLocks noChangeArrowheads="1"/>
          </p:cNvSpPr>
          <p:nvPr/>
        </p:nvSpPr>
        <p:spPr bwMode="auto">
          <a:xfrm>
            <a:off x="685800" y="1143000"/>
            <a:ext cx="7772400" cy="6858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accent2"/>
              </a:buClr>
              <a:buSzPct val="75000"/>
              <a:buFont typeface="Wingdings" charset="2"/>
              <a:buChar char="q"/>
            </a:pPr>
            <a:r>
              <a:rPr lang="en-US" sz="2800"/>
              <a:t>stegoWalrus.html in web browser</a:t>
            </a:r>
            <a:endParaRPr lang="en-US" sz="3200"/>
          </a:p>
        </p:txBody>
      </p:sp>
      <p:sp>
        <p:nvSpPr>
          <p:cNvPr id="236551" name="Rectangle 9"/>
          <p:cNvSpPr>
            <a:spLocks noChangeArrowheads="1"/>
          </p:cNvSpPr>
          <p:nvPr/>
        </p:nvSpPr>
        <p:spPr bwMode="auto">
          <a:xfrm>
            <a:off x="685800" y="5638800"/>
            <a:ext cx="8153400" cy="6096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accent2"/>
              </a:buClr>
              <a:buSzPct val="75000"/>
              <a:buFont typeface="Wingdings" charset="2"/>
              <a:buChar char="q"/>
            </a:pPr>
            <a:r>
              <a:rPr lang="en-US" sz="2800"/>
              <a:t>“Hidden” message: </a:t>
            </a:r>
            <a:r>
              <a:rPr lang="en-US" b="1">
                <a:latin typeface="Times-Roman" charset="0"/>
              </a:rPr>
              <a:t>011 010 100 100 000 101</a:t>
            </a:r>
            <a:endParaRPr lang="en-US">
              <a:latin typeface="Times-Roman"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F068664B-7061-3C4D-87D7-31EA03D80DAA}" type="slidenum">
              <a:rPr lang="en-US" smtClean="0">
                <a:latin typeface="Times New Roman" charset="0"/>
              </a:rPr>
              <a:pPr/>
              <a:t>22</a:t>
            </a:fld>
            <a:endParaRPr lang="en-US">
              <a:latin typeface="Times New Roman" charset="0"/>
            </a:endParaRPr>
          </a:p>
        </p:txBody>
      </p:sp>
      <p:sp>
        <p:nvSpPr>
          <p:cNvPr id="34819" name="Rectangle 2"/>
          <p:cNvSpPr>
            <a:spLocks noGrp="1" noChangeArrowheads="1"/>
          </p:cNvSpPr>
          <p:nvPr>
            <p:ph type="title"/>
          </p:nvPr>
        </p:nvSpPr>
        <p:spPr/>
        <p:txBody>
          <a:bodyPr/>
          <a:lstStyle/>
          <a:p>
            <a:pPr eaLnBrk="1" hangingPunct="1"/>
            <a:r>
              <a:rPr lang="en-US" dirty="0"/>
              <a:t>One-Time Pad Summary</a:t>
            </a:r>
          </a:p>
        </p:txBody>
      </p:sp>
      <p:sp>
        <p:nvSpPr>
          <p:cNvPr id="30723" name="Rectangle 3"/>
          <p:cNvSpPr>
            <a:spLocks noGrp="1" noChangeArrowheads="1"/>
          </p:cNvSpPr>
          <p:nvPr>
            <p:ph type="body" idx="1"/>
          </p:nvPr>
        </p:nvSpPr>
        <p:spPr>
          <a:xfrm>
            <a:off x="685800" y="1828800"/>
            <a:ext cx="7772400" cy="4267200"/>
          </a:xfrm>
        </p:spPr>
        <p:txBody>
          <a:bodyPr/>
          <a:lstStyle/>
          <a:p>
            <a:pPr eaLnBrk="1" hangingPunct="1">
              <a:spcAft>
                <a:spcPts val="0"/>
              </a:spcAft>
            </a:pPr>
            <a:r>
              <a:rPr lang="en-US" sz="2800" b="1" dirty="0">
                <a:solidFill>
                  <a:srgbClr val="FF0000"/>
                </a:solidFill>
              </a:rPr>
              <a:t>Provably</a:t>
            </a:r>
            <a:r>
              <a:rPr lang="en-US" sz="2800" dirty="0"/>
              <a:t> secure…</a:t>
            </a:r>
          </a:p>
          <a:p>
            <a:pPr lvl="1" eaLnBrk="1" hangingPunct="1">
              <a:spcAft>
                <a:spcPts val="0"/>
              </a:spcAft>
            </a:pPr>
            <a:r>
              <a:rPr lang="en-US" sz="2400" dirty="0" err="1"/>
              <a:t>Ciphertext</a:t>
            </a:r>
            <a:r>
              <a:rPr lang="en-US" sz="2400" dirty="0"/>
              <a:t> provides </a:t>
            </a:r>
            <a:r>
              <a:rPr lang="en-US" sz="2400" b="1" dirty="0">
                <a:solidFill>
                  <a:schemeClr val="hlink"/>
                </a:solidFill>
              </a:rPr>
              <a:t>no</a:t>
            </a:r>
            <a:r>
              <a:rPr lang="en-US" sz="2400" dirty="0"/>
              <a:t> info about plaintext</a:t>
            </a:r>
          </a:p>
          <a:p>
            <a:pPr lvl="1" eaLnBrk="1" hangingPunct="1">
              <a:spcAft>
                <a:spcPts val="0"/>
              </a:spcAft>
            </a:pPr>
            <a:r>
              <a:rPr lang="en-US" sz="2400" dirty="0"/>
              <a:t>All plaintexts are equally likely</a:t>
            </a:r>
          </a:p>
          <a:p>
            <a:pPr eaLnBrk="1" hangingPunct="1">
              <a:spcAft>
                <a:spcPts val="0"/>
              </a:spcAft>
            </a:pPr>
            <a:r>
              <a:rPr lang="en-US" sz="2800" dirty="0"/>
              <a:t>…but, only when be used correctly</a:t>
            </a:r>
          </a:p>
          <a:p>
            <a:pPr lvl="1" eaLnBrk="1" hangingPunct="1">
              <a:spcAft>
                <a:spcPts val="0"/>
              </a:spcAft>
            </a:pPr>
            <a:r>
              <a:rPr lang="en-US" sz="2400" dirty="0"/>
              <a:t>Pad must be random, used only once</a:t>
            </a:r>
          </a:p>
          <a:p>
            <a:pPr lvl="1" eaLnBrk="1" hangingPunct="1">
              <a:spcAft>
                <a:spcPts val="0"/>
              </a:spcAft>
            </a:pPr>
            <a:r>
              <a:rPr lang="en-US" sz="2400" dirty="0"/>
              <a:t>Pad is known only to sender and receiver</a:t>
            </a:r>
          </a:p>
          <a:p>
            <a:pPr eaLnBrk="1" hangingPunct="1">
              <a:spcAft>
                <a:spcPts val="0"/>
              </a:spcAft>
            </a:pPr>
            <a:r>
              <a:rPr lang="en-US" sz="2800" dirty="0"/>
              <a:t>Note: pad (key) is same size as message</a:t>
            </a:r>
          </a:p>
          <a:p>
            <a:pPr eaLnBrk="1" hangingPunct="1">
              <a:spcAft>
                <a:spcPts val="0"/>
              </a:spcAft>
            </a:pPr>
            <a:r>
              <a:rPr lang="en-US" sz="2800" dirty="0"/>
              <a:t>So, why not distribute </a:t>
            </a:r>
            <a:r>
              <a:rPr lang="en-US" sz="2800" dirty="0" err="1"/>
              <a:t>msg</a:t>
            </a:r>
            <a:r>
              <a:rPr lang="en-US" sz="2800" dirty="0"/>
              <a:t> instead of pad?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box(out)">
                                      <p:cBhvr>
                                        <p:cTn id="7" dur="500"/>
                                        <p:tgtEl>
                                          <p:spTgt spid="3072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0723">
                                            <p:txEl>
                                              <p:pRg st="1" end="1"/>
                                            </p:txEl>
                                          </p:spTgt>
                                        </p:tgtEl>
                                        <p:attrNameLst>
                                          <p:attrName>style.visibility</p:attrName>
                                        </p:attrNameLst>
                                      </p:cBhvr>
                                      <p:to>
                                        <p:strVal val="visible"/>
                                      </p:to>
                                    </p:set>
                                    <p:animEffect transition="in" filter="box(out)">
                                      <p:cBhvr>
                                        <p:cTn id="12" dur="500"/>
                                        <p:tgtEl>
                                          <p:spTgt spid="30723">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0723">
                                            <p:txEl>
                                              <p:pRg st="2" end="2"/>
                                            </p:txEl>
                                          </p:spTgt>
                                        </p:tgtEl>
                                        <p:attrNameLst>
                                          <p:attrName>style.visibility</p:attrName>
                                        </p:attrNameLst>
                                      </p:cBhvr>
                                      <p:to>
                                        <p:strVal val="visible"/>
                                      </p:to>
                                    </p:set>
                                    <p:animEffect transition="in" filter="box(out)">
                                      <p:cBhvr>
                                        <p:cTn id="17" dur="500"/>
                                        <p:tgtEl>
                                          <p:spTgt spid="30723">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30723">
                                            <p:txEl>
                                              <p:pRg st="3" end="3"/>
                                            </p:txEl>
                                          </p:spTgt>
                                        </p:tgtEl>
                                        <p:attrNameLst>
                                          <p:attrName>style.visibility</p:attrName>
                                        </p:attrNameLst>
                                      </p:cBhvr>
                                      <p:to>
                                        <p:strVal val="visible"/>
                                      </p:to>
                                    </p:set>
                                    <p:animEffect transition="in" filter="box(out)">
                                      <p:cBhvr>
                                        <p:cTn id="22" dur="500"/>
                                        <p:tgtEl>
                                          <p:spTgt spid="30723">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30723">
                                            <p:txEl>
                                              <p:pRg st="4" end="4"/>
                                            </p:txEl>
                                          </p:spTgt>
                                        </p:tgtEl>
                                        <p:attrNameLst>
                                          <p:attrName>style.visibility</p:attrName>
                                        </p:attrNameLst>
                                      </p:cBhvr>
                                      <p:to>
                                        <p:strVal val="visible"/>
                                      </p:to>
                                    </p:set>
                                    <p:animEffect transition="in" filter="box(out)">
                                      <p:cBhvr>
                                        <p:cTn id="27" dur="500"/>
                                        <p:tgtEl>
                                          <p:spTgt spid="30723">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30723">
                                            <p:txEl>
                                              <p:pRg st="5" end="5"/>
                                            </p:txEl>
                                          </p:spTgt>
                                        </p:tgtEl>
                                        <p:attrNameLst>
                                          <p:attrName>style.visibility</p:attrName>
                                        </p:attrNameLst>
                                      </p:cBhvr>
                                      <p:to>
                                        <p:strVal val="visible"/>
                                      </p:to>
                                    </p:set>
                                    <p:animEffect transition="in" filter="box(out)">
                                      <p:cBhvr>
                                        <p:cTn id="32" dur="500"/>
                                        <p:tgtEl>
                                          <p:spTgt spid="30723">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30723">
                                            <p:txEl>
                                              <p:pRg st="6" end="6"/>
                                            </p:txEl>
                                          </p:spTgt>
                                        </p:tgtEl>
                                        <p:attrNameLst>
                                          <p:attrName>style.visibility</p:attrName>
                                        </p:attrNameLst>
                                      </p:cBhvr>
                                      <p:to>
                                        <p:strVal val="visible"/>
                                      </p:to>
                                    </p:set>
                                    <p:animEffect transition="in" filter="box(out)">
                                      <p:cBhvr>
                                        <p:cTn id="37" dur="500"/>
                                        <p:tgtEl>
                                          <p:spTgt spid="30723">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30723">
                                            <p:txEl>
                                              <p:pRg st="7" end="7"/>
                                            </p:txEl>
                                          </p:spTgt>
                                        </p:tgtEl>
                                        <p:attrNameLst>
                                          <p:attrName>style.visibility</p:attrName>
                                        </p:attrNameLst>
                                      </p:cBhvr>
                                      <p:to>
                                        <p:strVal val="visible"/>
                                      </p:to>
                                    </p:set>
                                    <p:animEffect transition="in" filter="box(out)">
                                      <p:cBhvr>
                                        <p:cTn id="42" dur="500"/>
                                        <p:tgtEl>
                                          <p:spTgt spid="30723">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bldLvl="2" autoUpdateAnimBg="0"/>
    </p:bld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E3B2C1AF-5499-7C4B-AD5D-55F81FB385C6}" type="slidenum">
              <a:rPr lang="en-US" smtClean="0">
                <a:latin typeface="Times New Roman" charset="0"/>
              </a:rPr>
              <a:pPr/>
              <a:t>220</a:t>
            </a:fld>
            <a:endParaRPr lang="en-US">
              <a:latin typeface="Times New Roman" charset="0"/>
            </a:endParaRPr>
          </a:p>
        </p:txBody>
      </p:sp>
      <p:sp>
        <p:nvSpPr>
          <p:cNvPr id="237571" name="Rectangle 2"/>
          <p:cNvSpPr>
            <a:spLocks noGrp="1" noChangeArrowheads="1"/>
          </p:cNvSpPr>
          <p:nvPr>
            <p:ph type="title"/>
          </p:nvPr>
        </p:nvSpPr>
        <p:spPr>
          <a:xfrm>
            <a:off x="685800" y="533400"/>
            <a:ext cx="7772400" cy="990600"/>
          </a:xfrm>
        </p:spPr>
        <p:txBody>
          <a:bodyPr/>
          <a:lstStyle/>
          <a:p>
            <a:pPr eaLnBrk="1" hangingPunct="1"/>
            <a:r>
              <a:rPr lang="en-US" dirty="0" err="1"/>
              <a:t>Steganography</a:t>
            </a:r>
            <a:endParaRPr lang="en-US" dirty="0"/>
          </a:p>
        </p:txBody>
      </p:sp>
      <p:sp>
        <p:nvSpPr>
          <p:cNvPr id="237572" name="Rectangle 3"/>
          <p:cNvSpPr>
            <a:spLocks noGrp="1" noChangeArrowheads="1"/>
          </p:cNvSpPr>
          <p:nvPr>
            <p:ph type="body" idx="1"/>
          </p:nvPr>
        </p:nvSpPr>
        <p:spPr>
          <a:xfrm>
            <a:off x="685800" y="1676400"/>
            <a:ext cx="7772400" cy="4419600"/>
          </a:xfrm>
        </p:spPr>
        <p:txBody>
          <a:bodyPr/>
          <a:lstStyle/>
          <a:p>
            <a:pPr eaLnBrk="1" hangingPunct="1">
              <a:spcAft>
                <a:spcPts val="0"/>
              </a:spcAft>
            </a:pPr>
            <a:r>
              <a:rPr lang="en-US" sz="2800" dirty="0"/>
              <a:t>Some formats (e.g., image files) are more difficult than html for </a:t>
            </a:r>
            <a:r>
              <a:rPr lang="en-US" sz="2800" b="1" dirty="0">
                <a:solidFill>
                  <a:schemeClr val="hlink"/>
                </a:solidFill>
              </a:rPr>
              <a:t>humans</a:t>
            </a:r>
            <a:r>
              <a:rPr lang="en-US" sz="2800" dirty="0"/>
              <a:t> to read</a:t>
            </a:r>
          </a:p>
          <a:p>
            <a:pPr lvl="1" eaLnBrk="1" hangingPunct="1">
              <a:spcAft>
                <a:spcPts val="0"/>
              </a:spcAft>
            </a:pPr>
            <a:r>
              <a:rPr lang="en-US" sz="2400" dirty="0"/>
              <a:t>But easy for computer programs to read…</a:t>
            </a:r>
          </a:p>
          <a:p>
            <a:pPr eaLnBrk="1" hangingPunct="1">
              <a:spcAft>
                <a:spcPts val="0"/>
              </a:spcAft>
            </a:pPr>
            <a:r>
              <a:rPr lang="en-US" sz="2800" dirty="0"/>
              <a:t>Easy to hide info in </a:t>
            </a:r>
            <a:r>
              <a:rPr lang="en-US" sz="2800" b="1" dirty="0">
                <a:solidFill>
                  <a:schemeClr val="hlink"/>
                </a:solidFill>
              </a:rPr>
              <a:t>unimportant bits</a:t>
            </a:r>
            <a:endParaRPr lang="en-US" sz="2800" dirty="0"/>
          </a:p>
          <a:p>
            <a:pPr eaLnBrk="1" hangingPunct="1">
              <a:spcAft>
                <a:spcPts val="0"/>
              </a:spcAft>
            </a:pPr>
            <a:r>
              <a:rPr lang="en-US" sz="2800" dirty="0"/>
              <a:t>Easy to </a:t>
            </a:r>
            <a:r>
              <a:rPr lang="en-US" sz="2800" b="1" dirty="0">
                <a:solidFill>
                  <a:srgbClr val="FF0000"/>
                </a:solidFill>
              </a:rPr>
              <a:t>destroy</a:t>
            </a:r>
            <a:r>
              <a:rPr lang="en-US" sz="2800" dirty="0"/>
              <a:t> info in unimportant bits</a:t>
            </a:r>
          </a:p>
          <a:p>
            <a:pPr eaLnBrk="1" hangingPunct="1">
              <a:spcAft>
                <a:spcPts val="0"/>
              </a:spcAft>
            </a:pPr>
            <a:r>
              <a:rPr lang="en-US" sz="2800" dirty="0"/>
              <a:t>To be robust, must use </a:t>
            </a:r>
            <a:r>
              <a:rPr lang="en-US" sz="2800" b="1" dirty="0">
                <a:solidFill>
                  <a:schemeClr val="hlink"/>
                </a:solidFill>
              </a:rPr>
              <a:t>important bits</a:t>
            </a:r>
            <a:endParaRPr lang="en-US" sz="2800" dirty="0"/>
          </a:p>
          <a:p>
            <a:pPr lvl="1" eaLnBrk="1" hangingPunct="1">
              <a:spcAft>
                <a:spcPts val="0"/>
              </a:spcAft>
            </a:pPr>
            <a:r>
              <a:rPr lang="en-US" sz="2400" dirty="0"/>
              <a:t>But stored info must not damage data</a:t>
            </a:r>
          </a:p>
          <a:p>
            <a:pPr lvl="1" eaLnBrk="1" hangingPunct="1">
              <a:spcAft>
                <a:spcPts val="0"/>
              </a:spcAft>
            </a:pPr>
            <a:r>
              <a:rPr lang="en-US" sz="2400" dirty="0"/>
              <a:t>Collusion attacks are another concern</a:t>
            </a:r>
          </a:p>
          <a:p>
            <a:pPr eaLnBrk="1" hangingPunct="1">
              <a:spcAft>
                <a:spcPts val="0"/>
              </a:spcAft>
            </a:pPr>
            <a:r>
              <a:rPr lang="en-US" sz="2800" dirty="0"/>
              <a:t>Robust </a:t>
            </a:r>
            <a:r>
              <a:rPr lang="en-US" sz="2800" dirty="0" err="1"/>
              <a:t>steganography</a:t>
            </a:r>
            <a:r>
              <a:rPr lang="en-US" sz="2800" dirty="0"/>
              <a:t> is tricky!</a:t>
            </a:r>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31468096-961A-7A43-98E9-B36425FF345E}" type="slidenum">
              <a:rPr lang="en-US" smtClean="0">
                <a:latin typeface="Times New Roman" charset="0"/>
              </a:rPr>
              <a:pPr/>
              <a:t>221</a:t>
            </a:fld>
            <a:endParaRPr lang="en-US">
              <a:latin typeface="Times New Roman" charset="0"/>
            </a:endParaRPr>
          </a:p>
        </p:txBody>
      </p:sp>
      <p:sp>
        <p:nvSpPr>
          <p:cNvPr id="238595" name="Rectangle 2"/>
          <p:cNvSpPr>
            <a:spLocks noGrp="1" noChangeArrowheads="1"/>
          </p:cNvSpPr>
          <p:nvPr>
            <p:ph type="title"/>
          </p:nvPr>
        </p:nvSpPr>
        <p:spPr>
          <a:xfrm>
            <a:off x="685800" y="228600"/>
            <a:ext cx="7772400" cy="1371600"/>
          </a:xfrm>
        </p:spPr>
        <p:txBody>
          <a:bodyPr/>
          <a:lstStyle/>
          <a:p>
            <a:pPr eaLnBrk="1" hangingPunct="1">
              <a:lnSpc>
                <a:spcPct val="90000"/>
              </a:lnSpc>
            </a:pPr>
            <a:r>
              <a:rPr lang="en-US"/>
              <a:t>Information Hiding: </a:t>
            </a:r>
            <a:br>
              <a:rPr lang="en-US"/>
            </a:br>
            <a:r>
              <a:rPr lang="en-US"/>
              <a:t>The Bottom Line</a:t>
            </a:r>
          </a:p>
        </p:txBody>
      </p:sp>
      <p:sp>
        <p:nvSpPr>
          <p:cNvPr id="238596" name="Rectangle 3"/>
          <p:cNvSpPr>
            <a:spLocks noGrp="1" noChangeArrowheads="1"/>
          </p:cNvSpPr>
          <p:nvPr>
            <p:ph type="body" idx="1"/>
          </p:nvPr>
        </p:nvSpPr>
        <p:spPr>
          <a:xfrm>
            <a:off x="685800" y="1676400"/>
            <a:ext cx="7772400" cy="4495800"/>
          </a:xfrm>
        </p:spPr>
        <p:txBody>
          <a:bodyPr/>
          <a:lstStyle/>
          <a:p>
            <a:pPr eaLnBrk="1" hangingPunct="1">
              <a:lnSpc>
                <a:spcPct val="90000"/>
              </a:lnSpc>
              <a:spcAft>
                <a:spcPts val="600"/>
              </a:spcAft>
            </a:pPr>
            <a:r>
              <a:rPr lang="en-US" sz="2800" dirty="0"/>
              <a:t>Not-so-easy to hide digital information</a:t>
            </a:r>
          </a:p>
          <a:p>
            <a:pPr lvl="1" eaLnBrk="1" hangingPunct="1">
              <a:lnSpc>
                <a:spcPct val="90000"/>
              </a:lnSpc>
              <a:spcAft>
                <a:spcPts val="600"/>
              </a:spcAft>
            </a:pPr>
            <a:r>
              <a:rPr lang="en-US" sz="2400" dirty="0"/>
              <a:t>“Obvious” approach is </a:t>
            </a:r>
            <a:r>
              <a:rPr lang="en-US" sz="2400" b="1" dirty="0">
                <a:solidFill>
                  <a:srgbClr val="FF0000"/>
                </a:solidFill>
              </a:rPr>
              <a:t>not</a:t>
            </a:r>
            <a:r>
              <a:rPr lang="en-US" sz="2400" dirty="0"/>
              <a:t> robust</a:t>
            </a:r>
          </a:p>
          <a:p>
            <a:pPr lvl="1" eaLnBrk="1" hangingPunct="1">
              <a:lnSpc>
                <a:spcPct val="90000"/>
              </a:lnSpc>
              <a:spcAft>
                <a:spcPts val="600"/>
              </a:spcAft>
            </a:pPr>
            <a:r>
              <a:rPr lang="en-US" sz="2400" b="1" dirty="0" err="1">
                <a:solidFill>
                  <a:schemeClr val="hlink"/>
                </a:solidFill>
              </a:rPr>
              <a:t>Stirmark</a:t>
            </a:r>
            <a:r>
              <a:rPr lang="en-US" sz="2400" b="1" dirty="0">
                <a:solidFill>
                  <a:schemeClr val="hlink"/>
                </a:solidFill>
              </a:rPr>
              <a:t>:</a:t>
            </a:r>
            <a:r>
              <a:rPr lang="en-US" sz="2400" dirty="0"/>
              <a:t> tool to make most watermarks in images unreadable without damaging the image</a:t>
            </a:r>
          </a:p>
          <a:p>
            <a:pPr lvl="1" eaLnBrk="1" hangingPunct="1">
              <a:lnSpc>
                <a:spcPct val="90000"/>
              </a:lnSpc>
              <a:spcAft>
                <a:spcPts val="600"/>
              </a:spcAft>
            </a:pPr>
            <a:r>
              <a:rPr lang="en-US" sz="2400" dirty="0" err="1"/>
              <a:t>Stego</a:t>
            </a:r>
            <a:r>
              <a:rPr lang="en-US" sz="2400" dirty="0"/>
              <a:t>/watermarking active research topics</a:t>
            </a:r>
          </a:p>
          <a:p>
            <a:pPr eaLnBrk="1" hangingPunct="1">
              <a:lnSpc>
                <a:spcPct val="90000"/>
              </a:lnSpc>
              <a:spcAft>
                <a:spcPts val="600"/>
              </a:spcAft>
            </a:pPr>
            <a:r>
              <a:rPr lang="en-US" sz="2800" dirty="0"/>
              <a:t>If information hiding is suspected</a:t>
            </a:r>
          </a:p>
          <a:p>
            <a:pPr lvl="1" eaLnBrk="1" hangingPunct="1">
              <a:lnSpc>
                <a:spcPct val="90000"/>
              </a:lnSpc>
              <a:spcAft>
                <a:spcPts val="600"/>
              </a:spcAft>
            </a:pPr>
            <a:r>
              <a:rPr lang="en-US" sz="2400" dirty="0"/>
              <a:t>Attacker may be able to make information/watermark unreadable</a:t>
            </a:r>
          </a:p>
          <a:p>
            <a:pPr lvl="1" eaLnBrk="1" hangingPunct="1">
              <a:lnSpc>
                <a:spcPct val="90000"/>
              </a:lnSpc>
              <a:spcAft>
                <a:spcPts val="600"/>
              </a:spcAft>
            </a:pPr>
            <a:r>
              <a:rPr lang="en-US" sz="2400" dirty="0"/>
              <a:t>Attacker may be able to read the information, given the original document (image, audio, etc.)</a:t>
            </a:r>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4FFA31F5-069D-9D4A-BFD2-778E770D1624}" type="slidenum">
              <a:rPr lang="en-US" smtClean="0">
                <a:latin typeface="Times New Roman" charset="0"/>
              </a:rPr>
              <a:pPr/>
              <a:t>222</a:t>
            </a:fld>
            <a:endParaRPr lang="en-US">
              <a:latin typeface="Times New Roman" charset="0"/>
            </a:endParaRPr>
          </a:p>
        </p:txBody>
      </p:sp>
      <p:sp>
        <p:nvSpPr>
          <p:cNvPr id="239619" name="Rectangle 2"/>
          <p:cNvSpPr>
            <a:spLocks noGrp="1" noChangeArrowheads="1"/>
          </p:cNvSpPr>
          <p:nvPr>
            <p:ph type="title"/>
          </p:nvPr>
        </p:nvSpPr>
        <p:spPr>
          <a:xfrm>
            <a:off x="685800" y="304800"/>
            <a:ext cx="7772400" cy="1828800"/>
          </a:xfrm>
        </p:spPr>
        <p:txBody>
          <a:bodyPr/>
          <a:lstStyle/>
          <a:p>
            <a:pPr eaLnBrk="1" hangingPunct="1"/>
            <a:r>
              <a:rPr lang="en-US" dirty="0"/>
              <a:t>Chapter 6:</a:t>
            </a:r>
            <a:br>
              <a:rPr lang="en-US" dirty="0"/>
            </a:br>
            <a:r>
              <a:rPr lang="en-US" dirty="0"/>
              <a:t>Advanced Cryptanalysis</a:t>
            </a:r>
          </a:p>
        </p:txBody>
      </p:sp>
      <p:sp>
        <p:nvSpPr>
          <p:cNvPr id="239620" name="TextBox 3"/>
          <p:cNvSpPr txBox="1">
            <a:spLocks noChangeArrowheads="1"/>
          </p:cNvSpPr>
          <p:nvPr/>
        </p:nvSpPr>
        <p:spPr bwMode="auto">
          <a:xfrm>
            <a:off x="1106488" y="2228850"/>
            <a:ext cx="6970712" cy="1200150"/>
          </a:xfrm>
          <a:prstGeom prst="rect">
            <a:avLst/>
          </a:prstGeom>
          <a:noFill/>
          <a:ln w="9525">
            <a:noFill/>
            <a:miter lim="800000"/>
            <a:headEnd/>
            <a:tailEnd/>
          </a:ln>
        </p:spPr>
        <p:txBody>
          <a:bodyPr wrap="none">
            <a:prstTxWarp prst="textNoShape">
              <a:avLst/>
            </a:prstTxWarp>
            <a:spAutoFit/>
          </a:bodyPr>
          <a:lstStyle/>
          <a:p>
            <a:pPr algn="r"/>
            <a:r>
              <a:rPr lang="en-US">
                <a:latin typeface="Times New Roman" charset="0"/>
                <a:ea typeface="Times New Roman" charset="0"/>
                <a:cs typeface="Times New Roman" charset="0"/>
              </a:rPr>
              <a:t>For there is nothing covered, that shall not be revealed;</a:t>
            </a:r>
          </a:p>
          <a:p>
            <a:pPr algn="r"/>
            <a:r>
              <a:rPr lang="en-US">
                <a:latin typeface="Times New Roman" charset="0"/>
                <a:ea typeface="Times New Roman" charset="0"/>
                <a:cs typeface="Times New Roman" charset="0"/>
              </a:rPr>
              <a:t>neither hid, that shall not be known.</a:t>
            </a:r>
          </a:p>
          <a:p>
            <a:pPr algn="r"/>
            <a:r>
              <a:rPr lang="en-US">
                <a:latin typeface="Times New Roman" charset="0"/>
                <a:ea typeface="Times New Roman" charset="0"/>
                <a:cs typeface="Times New Roman" charset="0"/>
                <a:sym typeface="Symbol" charset="2"/>
              </a:rPr>
              <a:t> </a:t>
            </a:r>
            <a:r>
              <a:rPr lang="en-US">
                <a:latin typeface="Times New Roman" charset="0"/>
                <a:ea typeface="Times New Roman" charset="0"/>
                <a:cs typeface="Times New Roman" charset="0"/>
              </a:rPr>
              <a:t>Luke 12:2</a:t>
            </a:r>
          </a:p>
        </p:txBody>
      </p:sp>
      <p:sp>
        <p:nvSpPr>
          <p:cNvPr id="239621" name="TextBox 4"/>
          <p:cNvSpPr txBox="1">
            <a:spLocks noChangeArrowheads="1"/>
          </p:cNvSpPr>
          <p:nvPr/>
        </p:nvSpPr>
        <p:spPr bwMode="auto">
          <a:xfrm>
            <a:off x="1798638" y="3581400"/>
            <a:ext cx="5364162" cy="2308225"/>
          </a:xfrm>
          <a:prstGeom prst="rect">
            <a:avLst/>
          </a:prstGeom>
          <a:noFill/>
          <a:ln w="9525">
            <a:noFill/>
            <a:miter lim="800000"/>
            <a:headEnd/>
            <a:tailEnd/>
          </a:ln>
        </p:spPr>
        <p:txBody>
          <a:bodyPr wrap="none">
            <a:prstTxWarp prst="textNoShape">
              <a:avLst/>
            </a:prstTxWarp>
            <a:spAutoFit/>
          </a:bodyPr>
          <a:lstStyle/>
          <a:p>
            <a:pPr algn="r"/>
            <a:r>
              <a:rPr lang="en-US">
                <a:latin typeface="Times New Roman" charset="0"/>
                <a:ea typeface="Times New Roman" charset="0"/>
                <a:cs typeface="Times New Roman" charset="0"/>
              </a:rPr>
              <a:t>The magic words are squeamish ossifrage</a:t>
            </a:r>
          </a:p>
          <a:p>
            <a:pPr algn="r"/>
            <a:r>
              <a:rPr lang="en-US">
                <a:latin typeface="Times New Roman" charset="0"/>
                <a:ea typeface="Times New Roman" charset="0"/>
                <a:cs typeface="Times New Roman" charset="0"/>
                <a:sym typeface="Symbol" charset="2"/>
              </a:rPr>
              <a:t> </a:t>
            </a:r>
            <a:r>
              <a:rPr lang="en-US">
                <a:latin typeface="Times New Roman" charset="0"/>
                <a:ea typeface="Times New Roman" charset="0"/>
                <a:cs typeface="Times New Roman" charset="0"/>
              </a:rPr>
              <a:t>Solution to RSA challenge problem</a:t>
            </a:r>
          </a:p>
          <a:p>
            <a:pPr algn="r"/>
            <a:r>
              <a:rPr lang="en-US">
                <a:latin typeface="Times New Roman" charset="0"/>
                <a:ea typeface="Times New Roman" charset="0"/>
                <a:cs typeface="Times New Roman" charset="0"/>
              </a:rPr>
              <a:t>posed in 1977 by Ron Rivest, who</a:t>
            </a:r>
          </a:p>
          <a:p>
            <a:pPr algn="r"/>
            <a:r>
              <a:rPr lang="en-US">
                <a:latin typeface="Times New Roman" charset="0"/>
                <a:ea typeface="Times New Roman" charset="0"/>
                <a:cs typeface="Times New Roman" charset="0"/>
              </a:rPr>
              <a:t>estimated that breaking the message</a:t>
            </a:r>
          </a:p>
          <a:p>
            <a:pPr algn="r"/>
            <a:r>
              <a:rPr lang="en-US">
                <a:latin typeface="Times New Roman" charset="0"/>
                <a:ea typeface="Times New Roman" charset="0"/>
                <a:cs typeface="Times New Roman" charset="0"/>
              </a:rPr>
              <a:t>would require 40 quadrillion years.</a:t>
            </a:r>
          </a:p>
          <a:p>
            <a:pPr algn="r"/>
            <a:r>
              <a:rPr lang="en-US">
                <a:latin typeface="Times New Roman" charset="0"/>
                <a:ea typeface="Times New Roman" charset="0"/>
                <a:cs typeface="Times New Roman" charset="0"/>
              </a:rPr>
              <a:t>It was broken in 1994.</a:t>
            </a:r>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F5899E3E-B706-4946-9BAC-38F0B8EAF535}" type="slidenum">
              <a:rPr lang="en-US" smtClean="0">
                <a:latin typeface="Times New Roman" charset="0"/>
              </a:rPr>
              <a:pPr/>
              <a:t>223</a:t>
            </a:fld>
            <a:endParaRPr lang="en-US">
              <a:latin typeface="Times New Roman" charset="0"/>
            </a:endParaRPr>
          </a:p>
        </p:txBody>
      </p:sp>
      <p:sp>
        <p:nvSpPr>
          <p:cNvPr id="240643" name="Rectangle 2"/>
          <p:cNvSpPr>
            <a:spLocks noGrp="1" noChangeArrowheads="1"/>
          </p:cNvSpPr>
          <p:nvPr>
            <p:ph type="title"/>
          </p:nvPr>
        </p:nvSpPr>
        <p:spPr/>
        <p:txBody>
          <a:bodyPr/>
          <a:lstStyle/>
          <a:p>
            <a:pPr eaLnBrk="1" hangingPunct="1"/>
            <a:r>
              <a:rPr lang="en-US" dirty="0"/>
              <a:t>Advanced Cryptanalysis</a:t>
            </a:r>
          </a:p>
        </p:txBody>
      </p:sp>
      <p:sp>
        <p:nvSpPr>
          <p:cNvPr id="240644" name="Rectangle 3"/>
          <p:cNvSpPr>
            <a:spLocks noGrp="1" noChangeArrowheads="1"/>
          </p:cNvSpPr>
          <p:nvPr>
            <p:ph type="body" idx="1"/>
          </p:nvPr>
        </p:nvSpPr>
        <p:spPr/>
        <p:txBody>
          <a:bodyPr/>
          <a:lstStyle/>
          <a:p>
            <a:pPr eaLnBrk="1" hangingPunct="1">
              <a:spcAft>
                <a:spcPts val="600"/>
              </a:spcAft>
            </a:pPr>
            <a:r>
              <a:rPr lang="en-US" dirty="0"/>
              <a:t>Modern cryptanalysis</a:t>
            </a:r>
          </a:p>
          <a:p>
            <a:pPr lvl="1" eaLnBrk="1" hangingPunct="1">
              <a:spcAft>
                <a:spcPts val="600"/>
              </a:spcAft>
            </a:pPr>
            <a:r>
              <a:rPr lang="en-US" dirty="0"/>
              <a:t>Differential cryptanalysis</a:t>
            </a:r>
          </a:p>
          <a:p>
            <a:pPr lvl="1" eaLnBrk="1" hangingPunct="1">
              <a:spcAft>
                <a:spcPts val="600"/>
              </a:spcAft>
            </a:pPr>
            <a:r>
              <a:rPr lang="en-US" dirty="0"/>
              <a:t>Linear cryptanalysis</a:t>
            </a:r>
          </a:p>
          <a:p>
            <a:pPr eaLnBrk="1" hangingPunct="1">
              <a:spcAft>
                <a:spcPts val="600"/>
              </a:spcAft>
            </a:pPr>
            <a:r>
              <a:rPr lang="en-US" dirty="0"/>
              <a:t>Side channel attack on RSA</a:t>
            </a:r>
          </a:p>
          <a:p>
            <a:pPr eaLnBrk="1" hangingPunct="1">
              <a:spcAft>
                <a:spcPts val="600"/>
              </a:spcAft>
            </a:pPr>
            <a:r>
              <a:rPr lang="en-US" dirty="0"/>
              <a:t>Lattice reduction attack on knapsack</a:t>
            </a:r>
          </a:p>
          <a:p>
            <a:pPr eaLnBrk="1" hangingPunct="1">
              <a:spcAft>
                <a:spcPts val="600"/>
              </a:spcAft>
            </a:pPr>
            <a:r>
              <a:rPr lang="en-US" dirty="0"/>
              <a:t>Hellman’s TMTO attack on DES</a:t>
            </a:r>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BBCE070D-8270-C042-B73A-6DF2B40C0318}" type="slidenum">
              <a:rPr lang="en-US" smtClean="0">
                <a:latin typeface="Times New Roman" charset="0"/>
              </a:rPr>
              <a:pPr/>
              <a:t>224</a:t>
            </a:fld>
            <a:endParaRPr lang="en-US">
              <a:latin typeface="Times New Roman" charset="0"/>
            </a:endParaRPr>
          </a:p>
        </p:txBody>
      </p:sp>
      <p:sp>
        <p:nvSpPr>
          <p:cNvPr id="241667" name="Rectangle 2"/>
          <p:cNvSpPr>
            <a:spLocks noGrp="1" noChangeArrowheads="1"/>
          </p:cNvSpPr>
          <p:nvPr>
            <p:ph type="title"/>
          </p:nvPr>
        </p:nvSpPr>
        <p:spPr>
          <a:xfrm>
            <a:off x="685800" y="1752600"/>
            <a:ext cx="7772400" cy="1752600"/>
          </a:xfrm>
        </p:spPr>
        <p:txBody>
          <a:bodyPr/>
          <a:lstStyle/>
          <a:p>
            <a:pPr eaLnBrk="1" hangingPunct="1"/>
            <a:r>
              <a:rPr lang="en-US"/>
              <a:t>Linear and Differential Cryptanalysis</a:t>
            </a:r>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2E86AEE4-07D1-1349-9302-73DB052A3959}" type="slidenum">
              <a:rPr lang="en-US" smtClean="0">
                <a:latin typeface="Times New Roman" charset="0"/>
              </a:rPr>
              <a:pPr/>
              <a:t>225</a:t>
            </a:fld>
            <a:endParaRPr lang="en-US">
              <a:latin typeface="Times New Roman" charset="0"/>
            </a:endParaRPr>
          </a:p>
        </p:txBody>
      </p:sp>
      <p:sp>
        <p:nvSpPr>
          <p:cNvPr id="242691" name="Rectangle 2"/>
          <p:cNvSpPr>
            <a:spLocks noGrp="1" noChangeArrowheads="1"/>
          </p:cNvSpPr>
          <p:nvPr>
            <p:ph type="title"/>
          </p:nvPr>
        </p:nvSpPr>
        <p:spPr>
          <a:xfrm>
            <a:off x="685800" y="304800"/>
            <a:ext cx="7772400" cy="1371600"/>
          </a:xfrm>
        </p:spPr>
        <p:txBody>
          <a:bodyPr/>
          <a:lstStyle/>
          <a:p>
            <a:pPr eaLnBrk="1" hangingPunct="1"/>
            <a:r>
              <a:rPr lang="en-US"/>
              <a:t>Introduction</a:t>
            </a:r>
          </a:p>
        </p:txBody>
      </p:sp>
      <p:sp>
        <p:nvSpPr>
          <p:cNvPr id="242692" name="Rectangle 3"/>
          <p:cNvSpPr>
            <a:spLocks noGrp="1" noChangeArrowheads="1"/>
          </p:cNvSpPr>
          <p:nvPr>
            <p:ph type="body" idx="1"/>
          </p:nvPr>
        </p:nvSpPr>
        <p:spPr>
          <a:xfrm>
            <a:off x="685800" y="1524000"/>
            <a:ext cx="7848600" cy="4648200"/>
          </a:xfrm>
        </p:spPr>
        <p:txBody>
          <a:bodyPr/>
          <a:lstStyle/>
          <a:p>
            <a:pPr eaLnBrk="1" hangingPunct="1">
              <a:lnSpc>
                <a:spcPct val="90000"/>
              </a:lnSpc>
            </a:pPr>
            <a:r>
              <a:rPr lang="en-US" sz="2400"/>
              <a:t>Both linear and differential cryptanalysis developed to attack DES</a:t>
            </a:r>
          </a:p>
          <a:p>
            <a:pPr eaLnBrk="1" hangingPunct="1">
              <a:lnSpc>
                <a:spcPct val="90000"/>
              </a:lnSpc>
            </a:pPr>
            <a:r>
              <a:rPr lang="en-US" sz="2400"/>
              <a:t>Applicable to other block ciphers</a:t>
            </a:r>
          </a:p>
          <a:p>
            <a:pPr eaLnBrk="1" hangingPunct="1">
              <a:lnSpc>
                <a:spcPct val="90000"/>
              </a:lnSpc>
            </a:pPr>
            <a:r>
              <a:rPr lang="en-US" sz="2400"/>
              <a:t>Differential </a:t>
            </a:r>
            <a:r>
              <a:rPr lang="en-US" sz="2800">
                <a:sym typeface="Symbol" charset="2"/>
              </a:rPr>
              <a:t></a:t>
            </a:r>
            <a:r>
              <a:rPr lang="en-US" sz="2400"/>
              <a:t> Biham and Shamir, 1990</a:t>
            </a:r>
          </a:p>
          <a:p>
            <a:pPr lvl="1" eaLnBrk="1" hangingPunct="1">
              <a:lnSpc>
                <a:spcPct val="90000"/>
              </a:lnSpc>
            </a:pPr>
            <a:r>
              <a:rPr lang="en-US" sz="2000"/>
              <a:t>Apparently known to NSA in 1970’s</a:t>
            </a:r>
          </a:p>
          <a:p>
            <a:pPr lvl="1" eaLnBrk="1" hangingPunct="1">
              <a:lnSpc>
                <a:spcPct val="90000"/>
              </a:lnSpc>
            </a:pPr>
            <a:r>
              <a:rPr lang="en-US" sz="2000"/>
              <a:t>For analyzing ciphers, not a practical attack</a:t>
            </a:r>
          </a:p>
          <a:p>
            <a:pPr lvl="1" eaLnBrk="1" hangingPunct="1">
              <a:lnSpc>
                <a:spcPct val="90000"/>
              </a:lnSpc>
            </a:pPr>
            <a:r>
              <a:rPr lang="en-US" sz="2000"/>
              <a:t>A chosen plaintext attack</a:t>
            </a:r>
          </a:p>
          <a:p>
            <a:pPr eaLnBrk="1" hangingPunct="1">
              <a:lnSpc>
                <a:spcPct val="90000"/>
              </a:lnSpc>
            </a:pPr>
            <a:r>
              <a:rPr lang="en-US" sz="2400"/>
              <a:t>Linear cryptanalysis </a:t>
            </a:r>
            <a:r>
              <a:rPr lang="en-US" sz="2800">
                <a:sym typeface="Symbol" charset="2"/>
              </a:rPr>
              <a:t></a:t>
            </a:r>
            <a:r>
              <a:rPr lang="en-US" sz="2400"/>
              <a:t> Matsui, 1993</a:t>
            </a:r>
          </a:p>
          <a:p>
            <a:pPr lvl="1" eaLnBrk="1" hangingPunct="1">
              <a:lnSpc>
                <a:spcPct val="90000"/>
              </a:lnSpc>
            </a:pPr>
            <a:r>
              <a:rPr lang="en-US" sz="2000"/>
              <a:t>Perhaps not know to NSA in 1970’s</a:t>
            </a:r>
          </a:p>
          <a:p>
            <a:pPr lvl="1" eaLnBrk="1" hangingPunct="1">
              <a:lnSpc>
                <a:spcPct val="90000"/>
              </a:lnSpc>
            </a:pPr>
            <a:r>
              <a:rPr lang="en-US" sz="2000"/>
              <a:t>Slightly more feasible than differential cryptanalysis</a:t>
            </a:r>
          </a:p>
          <a:p>
            <a:pPr lvl="1" eaLnBrk="1" hangingPunct="1">
              <a:lnSpc>
                <a:spcPct val="90000"/>
              </a:lnSpc>
            </a:pPr>
            <a:r>
              <a:rPr lang="en-US" sz="2000"/>
              <a:t>A known plaintext attack</a:t>
            </a:r>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1DFE60AE-2F81-5C4F-8ACA-AB42E094E25C}" type="slidenum">
              <a:rPr lang="en-US" smtClean="0">
                <a:latin typeface="Times New Roman" charset="0"/>
              </a:rPr>
              <a:pPr/>
              <a:t>226</a:t>
            </a:fld>
            <a:endParaRPr lang="en-US">
              <a:latin typeface="Times New Roman" charset="0"/>
            </a:endParaRPr>
          </a:p>
        </p:txBody>
      </p:sp>
      <p:sp>
        <p:nvSpPr>
          <p:cNvPr id="243715" name="Rectangle 2"/>
          <p:cNvSpPr>
            <a:spLocks noGrp="1" noChangeArrowheads="1"/>
          </p:cNvSpPr>
          <p:nvPr>
            <p:ph type="title"/>
          </p:nvPr>
        </p:nvSpPr>
        <p:spPr>
          <a:xfrm>
            <a:off x="3124200" y="304800"/>
            <a:ext cx="5562600" cy="1219200"/>
          </a:xfrm>
        </p:spPr>
        <p:txBody>
          <a:bodyPr/>
          <a:lstStyle/>
          <a:p>
            <a:pPr eaLnBrk="1" hangingPunct="1"/>
            <a:r>
              <a:rPr lang="en-US"/>
              <a:t>DES Overview</a:t>
            </a:r>
          </a:p>
        </p:txBody>
      </p:sp>
      <p:sp>
        <p:nvSpPr>
          <p:cNvPr id="243716" name="Rectangle 3"/>
          <p:cNvSpPr>
            <a:spLocks noGrp="1" noChangeArrowheads="1"/>
          </p:cNvSpPr>
          <p:nvPr>
            <p:ph type="body" idx="1"/>
          </p:nvPr>
        </p:nvSpPr>
        <p:spPr>
          <a:xfrm>
            <a:off x="5638800" y="1676400"/>
            <a:ext cx="3124200" cy="1752600"/>
          </a:xfrm>
        </p:spPr>
        <p:txBody>
          <a:bodyPr/>
          <a:lstStyle/>
          <a:p>
            <a:pPr eaLnBrk="1" hangingPunct="1">
              <a:lnSpc>
                <a:spcPct val="90000"/>
              </a:lnSpc>
            </a:pPr>
            <a:r>
              <a:rPr lang="en-US" sz="2400"/>
              <a:t>8 S-boxes</a:t>
            </a:r>
          </a:p>
          <a:p>
            <a:pPr eaLnBrk="1" hangingPunct="1">
              <a:lnSpc>
                <a:spcPct val="90000"/>
              </a:lnSpc>
            </a:pPr>
            <a:r>
              <a:rPr lang="en-US" sz="2400"/>
              <a:t>Each S-box maps 6 bits </a:t>
            </a:r>
            <a:r>
              <a:rPr lang="en-US" sz="2400">
                <a:sym typeface="Symbol" charset="2"/>
              </a:rPr>
              <a:t>to</a:t>
            </a:r>
            <a:r>
              <a:rPr lang="en-US" sz="2400"/>
              <a:t> 4 bits</a:t>
            </a:r>
          </a:p>
          <a:p>
            <a:pPr eaLnBrk="1" hangingPunct="1">
              <a:lnSpc>
                <a:spcPct val="90000"/>
              </a:lnSpc>
            </a:pPr>
            <a:r>
              <a:rPr lang="en-US" sz="2400"/>
              <a:t>Example: S-box 1</a:t>
            </a:r>
          </a:p>
        </p:txBody>
      </p:sp>
      <p:sp>
        <p:nvSpPr>
          <p:cNvPr id="243717" name="Rectangle 4"/>
          <p:cNvSpPr>
            <a:spLocks noChangeArrowheads="1"/>
          </p:cNvSpPr>
          <p:nvPr/>
        </p:nvSpPr>
        <p:spPr bwMode="auto">
          <a:xfrm>
            <a:off x="304800" y="304800"/>
            <a:ext cx="457200" cy="4572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43718" name="Rectangle 5"/>
          <p:cNvSpPr>
            <a:spLocks noChangeArrowheads="1"/>
          </p:cNvSpPr>
          <p:nvPr/>
        </p:nvSpPr>
        <p:spPr bwMode="auto">
          <a:xfrm>
            <a:off x="381000" y="304800"/>
            <a:ext cx="354013"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L</a:t>
            </a:r>
          </a:p>
        </p:txBody>
      </p:sp>
      <p:sp>
        <p:nvSpPr>
          <p:cNvPr id="243719" name="Rectangle 6"/>
          <p:cNvSpPr>
            <a:spLocks noChangeArrowheads="1"/>
          </p:cNvSpPr>
          <p:nvPr/>
        </p:nvSpPr>
        <p:spPr bwMode="auto">
          <a:xfrm>
            <a:off x="1728788" y="304800"/>
            <a:ext cx="404812"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R</a:t>
            </a:r>
          </a:p>
        </p:txBody>
      </p:sp>
      <p:sp>
        <p:nvSpPr>
          <p:cNvPr id="243720" name="Rectangle 7"/>
          <p:cNvSpPr>
            <a:spLocks noChangeArrowheads="1"/>
          </p:cNvSpPr>
          <p:nvPr/>
        </p:nvSpPr>
        <p:spPr bwMode="auto">
          <a:xfrm>
            <a:off x="1676400" y="304800"/>
            <a:ext cx="457200" cy="4572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43721" name="Rectangle 8"/>
          <p:cNvSpPr>
            <a:spLocks noChangeArrowheads="1"/>
          </p:cNvSpPr>
          <p:nvPr/>
        </p:nvSpPr>
        <p:spPr bwMode="auto">
          <a:xfrm>
            <a:off x="1330325" y="3581400"/>
            <a:ext cx="1447800" cy="5334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43722" name="Rectangle 9"/>
          <p:cNvSpPr>
            <a:spLocks noChangeArrowheads="1"/>
          </p:cNvSpPr>
          <p:nvPr/>
        </p:nvSpPr>
        <p:spPr bwMode="auto">
          <a:xfrm>
            <a:off x="1406525" y="3581400"/>
            <a:ext cx="1358900" cy="517525"/>
          </a:xfrm>
          <a:prstGeom prst="rect">
            <a:avLst/>
          </a:prstGeom>
          <a:noFill/>
          <a:ln w="9525">
            <a:noFill/>
            <a:miter lim="800000"/>
            <a:headEnd/>
            <a:tailEnd/>
          </a:ln>
        </p:spPr>
        <p:txBody>
          <a:bodyPr wrap="none">
            <a:prstTxWarp prst="textNoShape">
              <a:avLst/>
            </a:prstTxWarp>
            <a:spAutoFit/>
          </a:bodyPr>
          <a:lstStyle/>
          <a:p>
            <a:r>
              <a:rPr lang="en-US"/>
              <a:t>S-boxes</a:t>
            </a:r>
          </a:p>
        </p:txBody>
      </p:sp>
      <p:sp>
        <p:nvSpPr>
          <p:cNvPr id="243723" name="Rectangle 10"/>
          <p:cNvSpPr>
            <a:spLocks noChangeArrowheads="1"/>
          </p:cNvSpPr>
          <p:nvPr/>
        </p:nvSpPr>
        <p:spPr bwMode="auto">
          <a:xfrm>
            <a:off x="1635125" y="2463800"/>
            <a:ext cx="735013"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XOR</a:t>
            </a:r>
            <a:endParaRPr lang="en-US" sz="2000"/>
          </a:p>
        </p:txBody>
      </p:sp>
      <p:sp>
        <p:nvSpPr>
          <p:cNvPr id="243724" name="Rectangle 11"/>
          <p:cNvSpPr>
            <a:spLocks noChangeArrowheads="1"/>
          </p:cNvSpPr>
          <p:nvPr/>
        </p:nvSpPr>
        <p:spPr bwMode="auto">
          <a:xfrm>
            <a:off x="1641475" y="2438400"/>
            <a:ext cx="679450" cy="3810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43725" name="Rectangle 12"/>
          <p:cNvSpPr>
            <a:spLocks noChangeArrowheads="1"/>
          </p:cNvSpPr>
          <p:nvPr/>
        </p:nvSpPr>
        <p:spPr bwMode="auto">
          <a:xfrm>
            <a:off x="3517900" y="2362200"/>
            <a:ext cx="1587500" cy="6096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43726" name="Rectangle 13"/>
          <p:cNvSpPr>
            <a:spLocks noChangeArrowheads="1"/>
          </p:cNvSpPr>
          <p:nvPr/>
        </p:nvSpPr>
        <p:spPr bwMode="auto">
          <a:xfrm>
            <a:off x="3517900" y="2378075"/>
            <a:ext cx="1500188" cy="517525"/>
          </a:xfrm>
          <a:prstGeom prst="rect">
            <a:avLst/>
          </a:prstGeom>
          <a:noFill/>
          <a:ln w="9525">
            <a:noFill/>
            <a:miter lim="800000"/>
            <a:headEnd/>
            <a:tailEnd/>
          </a:ln>
        </p:spPr>
        <p:txBody>
          <a:bodyPr wrap="none">
            <a:prstTxWarp prst="textNoShape">
              <a:avLst/>
            </a:prstTxWarp>
            <a:spAutoFit/>
          </a:bodyPr>
          <a:lstStyle/>
          <a:p>
            <a:r>
              <a:rPr lang="en-US">
                <a:latin typeface="Times-Roman" charset="0"/>
              </a:rPr>
              <a:t>K</a:t>
            </a:r>
            <a:r>
              <a:rPr lang="en-US" baseline="-25000">
                <a:latin typeface="Times-Roman" charset="0"/>
              </a:rPr>
              <a:t>i</a:t>
            </a:r>
            <a:r>
              <a:rPr lang="en-US"/>
              <a:t> subkey</a:t>
            </a:r>
          </a:p>
        </p:txBody>
      </p:sp>
      <p:sp>
        <p:nvSpPr>
          <p:cNvPr id="243727" name="Line 14"/>
          <p:cNvSpPr>
            <a:spLocks noChangeShapeType="1"/>
          </p:cNvSpPr>
          <p:nvPr/>
        </p:nvSpPr>
        <p:spPr bwMode="auto">
          <a:xfrm flipH="1">
            <a:off x="2320925" y="2667000"/>
            <a:ext cx="1184275"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43728" name="Line 15"/>
          <p:cNvSpPr>
            <a:spLocks noChangeShapeType="1"/>
          </p:cNvSpPr>
          <p:nvPr/>
        </p:nvSpPr>
        <p:spPr bwMode="auto">
          <a:xfrm flipH="1">
            <a:off x="1939925" y="2819400"/>
            <a:ext cx="0" cy="762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43729" name="Line 16"/>
          <p:cNvSpPr>
            <a:spLocks noChangeShapeType="1"/>
          </p:cNvSpPr>
          <p:nvPr/>
        </p:nvSpPr>
        <p:spPr bwMode="auto">
          <a:xfrm>
            <a:off x="1981200" y="4114800"/>
            <a:ext cx="0" cy="5334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43730" name="Line 17"/>
          <p:cNvSpPr>
            <a:spLocks noChangeShapeType="1"/>
          </p:cNvSpPr>
          <p:nvPr/>
        </p:nvSpPr>
        <p:spPr bwMode="auto">
          <a:xfrm flipH="1">
            <a:off x="1981200" y="5181600"/>
            <a:ext cx="0" cy="5334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43731" name="Rectangle 18"/>
          <p:cNvSpPr>
            <a:spLocks noChangeArrowheads="1"/>
          </p:cNvSpPr>
          <p:nvPr/>
        </p:nvSpPr>
        <p:spPr bwMode="auto">
          <a:xfrm>
            <a:off x="304800" y="5715000"/>
            <a:ext cx="457200" cy="4572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43732" name="Rectangle 19"/>
          <p:cNvSpPr>
            <a:spLocks noChangeArrowheads="1"/>
          </p:cNvSpPr>
          <p:nvPr/>
        </p:nvSpPr>
        <p:spPr bwMode="auto">
          <a:xfrm>
            <a:off x="381000" y="5715000"/>
            <a:ext cx="354013"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L</a:t>
            </a:r>
          </a:p>
        </p:txBody>
      </p:sp>
      <p:sp>
        <p:nvSpPr>
          <p:cNvPr id="243733" name="Rectangle 20"/>
          <p:cNvSpPr>
            <a:spLocks noChangeArrowheads="1"/>
          </p:cNvSpPr>
          <p:nvPr/>
        </p:nvSpPr>
        <p:spPr bwMode="auto">
          <a:xfrm>
            <a:off x="1804988" y="5715000"/>
            <a:ext cx="404812"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R</a:t>
            </a:r>
          </a:p>
        </p:txBody>
      </p:sp>
      <p:sp>
        <p:nvSpPr>
          <p:cNvPr id="243734" name="Rectangle 21"/>
          <p:cNvSpPr>
            <a:spLocks noChangeArrowheads="1"/>
          </p:cNvSpPr>
          <p:nvPr/>
        </p:nvSpPr>
        <p:spPr bwMode="auto">
          <a:xfrm>
            <a:off x="1752600" y="5715000"/>
            <a:ext cx="457200" cy="4572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43735" name="Rectangle 22"/>
          <p:cNvSpPr>
            <a:spLocks noChangeArrowheads="1"/>
          </p:cNvSpPr>
          <p:nvPr/>
        </p:nvSpPr>
        <p:spPr bwMode="auto">
          <a:xfrm>
            <a:off x="304800" y="1219200"/>
            <a:ext cx="1828800" cy="5334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43736" name="Rectangle 23"/>
          <p:cNvSpPr>
            <a:spLocks noChangeArrowheads="1"/>
          </p:cNvSpPr>
          <p:nvPr/>
        </p:nvSpPr>
        <p:spPr bwMode="auto">
          <a:xfrm>
            <a:off x="381000" y="1295400"/>
            <a:ext cx="1676400" cy="446088"/>
          </a:xfrm>
          <a:prstGeom prst="rect">
            <a:avLst/>
          </a:prstGeom>
          <a:noFill/>
          <a:ln w="9525">
            <a:noFill/>
            <a:miter lim="800000"/>
            <a:headEnd/>
            <a:tailEnd/>
          </a:ln>
        </p:spPr>
        <p:txBody>
          <a:bodyPr>
            <a:prstTxWarp prst="textNoShape">
              <a:avLst/>
            </a:prstTxWarp>
            <a:spAutoFit/>
          </a:bodyPr>
          <a:lstStyle/>
          <a:p>
            <a:r>
              <a:rPr lang="en-US" sz="2000"/>
              <a:t>Linear stuff</a:t>
            </a:r>
          </a:p>
        </p:txBody>
      </p:sp>
      <p:sp>
        <p:nvSpPr>
          <p:cNvPr id="243737" name="Line 24"/>
          <p:cNvSpPr>
            <a:spLocks noChangeShapeType="1"/>
          </p:cNvSpPr>
          <p:nvPr/>
        </p:nvSpPr>
        <p:spPr bwMode="auto">
          <a:xfrm>
            <a:off x="1939925" y="1752600"/>
            <a:ext cx="0" cy="685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43738" name="Line 25"/>
          <p:cNvSpPr>
            <a:spLocks noChangeShapeType="1"/>
          </p:cNvSpPr>
          <p:nvPr/>
        </p:nvSpPr>
        <p:spPr bwMode="auto">
          <a:xfrm>
            <a:off x="1905000" y="762000"/>
            <a:ext cx="0" cy="4572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43739" name="Line 26"/>
          <p:cNvSpPr>
            <a:spLocks noChangeShapeType="1"/>
          </p:cNvSpPr>
          <p:nvPr/>
        </p:nvSpPr>
        <p:spPr bwMode="auto">
          <a:xfrm>
            <a:off x="533400" y="762000"/>
            <a:ext cx="0" cy="4572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43740" name="Rectangle 27"/>
          <p:cNvSpPr>
            <a:spLocks noChangeArrowheads="1"/>
          </p:cNvSpPr>
          <p:nvPr/>
        </p:nvSpPr>
        <p:spPr bwMode="auto">
          <a:xfrm>
            <a:off x="304800" y="4648200"/>
            <a:ext cx="1828800" cy="5334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43741" name="Rectangle 28"/>
          <p:cNvSpPr>
            <a:spLocks noChangeArrowheads="1"/>
          </p:cNvSpPr>
          <p:nvPr/>
        </p:nvSpPr>
        <p:spPr bwMode="auto">
          <a:xfrm>
            <a:off x="381000" y="4724400"/>
            <a:ext cx="1676400" cy="446088"/>
          </a:xfrm>
          <a:prstGeom prst="rect">
            <a:avLst/>
          </a:prstGeom>
          <a:noFill/>
          <a:ln w="9525">
            <a:noFill/>
            <a:miter lim="800000"/>
            <a:headEnd/>
            <a:tailEnd/>
          </a:ln>
        </p:spPr>
        <p:txBody>
          <a:bodyPr>
            <a:prstTxWarp prst="textNoShape">
              <a:avLst/>
            </a:prstTxWarp>
            <a:spAutoFit/>
          </a:bodyPr>
          <a:lstStyle/>
          <a:p>
            <a:r>
              <a:rPr lang="en-US" sz="2000"/>
              <a:t>Linear stuff</a:t>
            </a:r>
          </a:p>
        </p:txBody>
      </p:sp>
      <p:sp>
        <p:nvSpPr>
          <p:cNvPr id="243742" name="Line 29"/>
          <p:cNvSpPr>
            <a:spLocks noChangeShapeType="1"/>
          </p:cNvSpPr>
          <p:nvPr/>
        </p:nvSpPr>
        <p:spPr bwMode="auto">
          <a:xfrm flipH="1">
            <a:off x="533400" y="5181600"/>
            <a:ext cx="0" cy="5334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43743" name="Line 30"/>
          <p:cNvSpPr>
            <a:spLocks noChangeShapeType="1"/>
          </p:cNvSpPr>
          <p:nvPr/>
        </p:nvSpPr>
        <p:spPr bwMode="auto">
          <a:xfrm flipH="1">
            <a:off x="533400" y="1752600"/>
            <a:ext cx="0" cy="2895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43744" name="Rectangle 31"/>
          <p:cNvSpPr>
            <a:spLocks noChangeArrowheads="1"/>
          </p:cNvSpPr>
          <p:nvPr/>
        </p:nvSpPr>
        <p:spPr bwMode="auto">
          <a:xfrm>
            <a:off x="3624263" y="3505200"/>
            <a:ext cx="4986337" cy="2620963"/>
          </a:xfrm>
          <a:prstGeom prst="rect">
            <a:avLst/>
          </a:prstGeom>
          <a:noFill/>
          <a:ln w="9525">
            <a:noFill/>
            <a:miter lim="800000"/>
            <a:headEnd/>
            <a:tailEnd/>
          </a:ln>
        </p:spPr>
        <p:txBody>
          <a:bodyPr wrap="none">
            <a:prstTxWarp prst="textNoShape">
              <a:avLst/>
            </a:prstTxWarp>
            <a:spAutoFit/>
          </a:bodyPr>
          <a:lstStyle/>
          <a:p>
            <a:pPr>
              <a:lnSpc>
                <a:spcPct val="90000"/>
              </a:lnSpc>
              <a:spcBef>
                <a:spcPct val="20000"/>
              </a:spcBef>
              <a:buClr>
                <a:schemeClr val="accent2"/>
              </a:buClr>
              <a:buSzPct val="75000"/>
              <a:buFont typeface="Wingdings" charset="2"/>
              <a:buNone/>
            </a:pPr>
            <a:r>
              <a:rPr lang="en-US" sz="2000"/>
              <a:t>input bits (0,5)	</a:t>
            </a:r>
          </a:p>
          <a:p>
            <a:pPr>
              <a:lnSpc>
                <a:spcPct val="90000"/>
              </a:lnSpc>
              <a:spcBef>
                <a:spcPct val="20000"/>
              </a:spcBef>
              <a:buClr>
                <a:schemeClr val="accent2"/>
              </a:buClr>
              <a:buSzPct val="75000"/>
              <a:buFont typeface="Wingdings" charset="2"/>
              <a:buNone/>
            </a:pPr>
            <a:r>
              <a:rPr lang="en-US" sz="2000">
                <a:sym typeface="Symbol" charset="2"/>
              </a:rPr>
              <a:t></a:t>
            </a:r>
            <a:r>
              <a:rPr lang="en-US" sz="2000"/>
              <a:t>		input bits (1,2,3,4)</a:t>
            </a:r>
            <a:endParaRPr lang="en-US" sz="3200"/>
          </a:p>
          <a:p>
            <a:pPr>
              <a:lnSpc>
                <a:spcPct val="90000"/>
              </a:lnSpc>
              <a:spcBef>
                <a:spcPct val="20000"/>
              </a:spcBef>
              <a:buClr>
                <a:schemeClr val="accent2"/>
              </a:buClr>
              <a:buSzPct val="75000"/>
              <a:buFont typeface="Wingdings" charset="2"/>
              <a:buNone/>
            </a:pPr>
            <a:r>
              <a:rPr lang="en-US" sz="1200">
                <a:latin typeface="Courier" charset="0"/>
              </a:rPr>
              <a:t>   </a:t>
            </a:r>
            <a:r>
              <a:rPr lang="en-US" sz="1800">
                <a:latin typeface="Courier" charset="0"/>
              </a:rPr>
              <a:t>| 0 1 2 3 4 5 6 7 8 9 A B C D E F</a:t>
            </a:r>
          </a:p>
          <a:p>
            <a:pPr>
              <a:lnSpc>
                <a:spcPct val="90000"/>
              </a:lnSpc>
              <a:spcBef>
                <a:spcPct val="20000"/>
              </a:spcBef>
              <a:buClr>
                <a:schemeClr val="accent2"/>
              </a:buClr>
              <a:buSzPct val="75000"/>
              <a:buFont typeface="Wingdings" charset="2"/>
              <a:buNone/>
            </a:pPr>
            <a:r>
              <a:rPr lang="en-US" sz="1800">
                <a:latin typeface="Courier" charset="0"/>
              </a:rPr>
              <a:t>-----------------------------------</a:t>
            </a:r>
          </a:p>
          <a:p>
            <a:pPr>
              <a:lnSpc>
                <a:spcPct val="90000"/>
              </a:lnSpc>
              <a:spcBef>
                <a:spcPct val="20000"/>
              </a:spcBef>
              <a:buClr>
                <a:schemeClr val="accent2"/>
              </a:buClr>
              <a:buSzPct val="75000"/>
              <a:buFont typeface="Wingdings" charset="2"/>
              <a:buNone/>
            </a:pPr>
            <a:r>
              <a:rPr lang="en-US" sz="1800">
                <a:latin typeface="Courier" charset="0"/>
              </a:rPr>
              <a:t>0 | E 4 D 1 2 F B 8 3 A 6 C 5 9 0 7</a:t>
            </a:r>
          </a:p>
          <a:p>
            <a:pPr>
              <a:lnSpc>
                <a:spcPct val="90000"/>
              </a:lnSpc>
              <a:spcBef>
                <a:spcPct val="20000"/>
              </a:spcBef>
              <a:buClr>
                <a:schemeClr val="accent2"/>
              </a:buClr>
              <a:buSzPct val="75000"/>
              <a:buFont typeface="Wingdings" charset="2"/>
              <a:buNone/>
            </a:pPr>
            <a:r>
              <a:rPr lang="en-US" sz="1800">
                <a:latin typeface="Courier" charset="0"/>
              </a:rPr>
              <a:t>1 | 0 F 7 4 E 2 D 1 A 6 C B 9 5 3 4</a:t>
            </a:r>
          </a:p>
          <a:p>
            <a:pPr>
              <a:lnSpc>
                <a:spcPct val="90000"/>
              </a:lnSpc>
              <a:spcBef>
                <a:spcPct val="20000"/>
              </a:spcBef>
              <a:buClr>
                <a:schemeClr val="accent2"/>
              </a:buClr>
              <a:buSzPct val="75000"/>
              <a:buFont typeface="Wingdings" charset="2"/>
              <a:buNone/>
            </a:pPr>
            <a:r>
              <a:rPr lang="en-US" sz="1800">
                <a:latin typeface="Courier" charset="0"/>
              </a:rPr>
              <a:t>2 | 4 1 E 8 D 6 2 B F C 9 7 3 A 5 0</a:t>
            </a:r>
          </a:p>
          <a:p>
            <a:pPr>
              <a:lnSpc>
                <a:spcPct val="90000"/>
              </a:lnSpc>
              <a:spcBef>
                <a:spcPct val="20000"/>
              </a:spcBef>
              <a:buClr>
                <a:schemeClr val="accent2"/>
              </a:buClr>
              <a:buSzPct val="75000"/>
              <a:buFont typeface="Wingdings" charset="2"/>
              <a:buNone/>
            </a:pPr>
            <a:r>
              <a:rPr lang="en-US" sz="1800">
                <a:latin typeface="Courier" charset="0"/>
              </a:rPr>
              <a:t>3 | F C 8 2 4 9 1 7 5 B 3 E A 0 6 D</a:t>
            </a:r>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ACB44349-43B4-4D4D-BB6A-B830F7F8770F}" type="slidenum">
              <a:rPr lang="en-US" smtClean="0">
                <a:latin typeface="Times New Roman" charset="0"/>
              </a:rPr>
              <a:pPr/>
              <a:t>227</a:t>
            </a:fld>
            <a:endParaRPr lang="en-US">
              <a:latin typeface="Times New Roman" charset="0"/>
            </a:endParaRPr>
          </a:p>
        </p:txBody>
      </p:sp>
      <p:sp>
        <p:nvSpPr>
          <p:cNvPr id="244739" name="Rectangle 2"/>
          <p:cNvSpPr>
            <a:spLocks noGrp="1" noChangeArrowheads="1"/>
          </p:cNvSpPr>
          <p:nvPr>
            <p:ph type="title"/>
          </p:nvPr>
        </p:nvSpPr>
        <p:spPr>
          <a:xfrm>
            <a:off x="685800" y="1676400"/>
            <a:ext cx="7848600" cy="1981200"/>
          </a:xfrm>
        </p:spPr>
        <p:txBody>
          <a:bodyPr/>
          <a:lstStyle/>
          <a:p>
            <a:pPr eaLnBrk="1" hangingPunct="1"/>
            <a:r>
              <a:rPr lang="en-US"/>
              <a:t>Overview of Differential Cryptanalysis</a:t>
            </a:r>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5F9EB7A0-EFEF-634F-896B-3E69C6AEB5D7}" type="slidenum">
              <a:rPr lang="en-US" smtClean="0">
                <a:latin typeface="Times New Roman" charset="0"/>
              </a:rPr>
              <a:pPr/>
              <a:t>228</a:t>
            </a:fld>
            <a:endParaRPr lang="en-US">
              <a:latin typeface="Times New Roman" charset="0"/>
            </a:endParaRPr>
          </a:p>
        </p:txBody>
      </p:sp>
      <p:sp>
        <p:nvSpPr>
          <p:cNvPr id="245763" name="Rectangle 2"/>
          <p:cNvSpPr>
            <a:spLocks noGrp="1" noChangeArrowheads="1"/>
          </p:cNvSpPr>
          <p:nvPr>
            <p:ph type="title"/>
          </p:nvPr>
        </p:nvSpPr>
        <p:spPr>
          <a:xfrm>
            <a:off x="685800" y="457200"/>
            <a:ext cx="7772400" cy="1143000"/>
          </a:xfrm>
        </p:spPr>
        <p:txBody>
          <a:bodyPr/>
          <a:lstStyle/>
          <a:p>
            <a:pPr eaLnBrk="1" hangingPunct="1"/>
            <a:r>
              <a:rPr lang="en-US"/>
              <a:t>Differential Cryptanalysis</a:t>
            </a:r>
          </a:p>
        </p:txBody>
      </p:sp>
      <p:sp>
        <p:nvSpPr>
          <p:cNvPr id="245764" name="Rectangle 3"/>
          <p:cNvSpPr>
            <a:spLocks noGrp="1" noChangeArrowheads="1"/>
          </p:cNvSpPr>
          <p:nvPr>
            <p:ph type="body" idx="1"/>
          </p:nvPr>
        </p:nvSpPr>
        <p:spPr>
          <a:xfrm>
            <a:off x="685800" y="1676400"/>
            <a:ext cx="7696200" cy="4267200"/>
          </a:xfrm>
        </p:spPr>
        <p:txBody>
          <a:bodyPr/>
          <a:lstStyle/>
          <a:p>
            <a:pPr eaLnBrk="1" hangingPunct="1"/>
            <a:r>
              <a:rPr lang="en-US" sz="2800"/>
              <a:t>Consider DES</a:t>
            </a:r>
          </a:p>
          <a:p>
            <a:pPr eaLnBrk="1" hangingPunct="1"/>
            <a:r>
              <a:rPr lang="en-US" sz="2800"/>
              <a:t>A</a:t>
            </a:r>
            <a:r>
              <a:rPr lang="en-US" sz="2800">
                <a:sym typeface="Symbol" charset="2"/>
              </a:rPr>
              <a:t>ll of DES is linear except S-boxes</a:t>
            </a:r>
          </a:p>
          <a:p>
            <a:pPr eaLnBrk="1" hangingPunct="1"/>
            <a:r>
              <a:rPr lang="en-US" sz="2800"/>
              <a:t>D</a:t>
            </a:r>
            <a:r>
              <a:rPr lang="en-US" sz="2800">
                <a:sym typeface="Symbol" charset="2"/>
              </a:rPr>
              <a:t>ifferential attack focuses on nonlinearity</a:t>
            </a:r>
          </a:p>
          <a:p>
            <a:pPr eaLnBrk="1" hangingPunct="1"/>
            <a:r>
              <a:rPr lang="en-US" sz="2800"/>
              <a:t>Idea is to compare input and output </a:t>
            </a:r>
            <a:r>
              <a:rPr lang="en-US" sz="2800" b="1">
                <a:solidFill>
                  <a:schemeClr val="hlink"/>
                </a:solidFill>
              </a:rPr>
              <a:t>differences</a:t>
            </a:r>
            <a:endParaRPr lang="en-US" sz="2800">
              <a:sym typeface="Symbol" charset="2"/>
            </a:endParaRPr>
          </a:p>
          <a:p>
            <a:pPr eaLnBrk="1" hangingPunct="1"/>
            <a:r>
              <a:rPr lang="en-US" sz="2800"/>
              <a:t>F</a:t>
            </a:r>
            <a:r>
              <a:rPr lang="en-US" sz="2800">
                <a:sym typeface="Symbol" charset="2"/>
              </a:rPr>
              <a:t>or simplicity, first consider one round and one S-box</a:t>
            </a:r>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A6727DDA-25D0-BC4F-B69C-27049F564055}" type="slidenum">
              <a:rPr lang="en-US" smtClean="0">
                <a:latin typeface="Times New Roman" charset="0"/>
              </a:rPr>
              <a:pPr/>
              <a:t>229</a:t>
            </a:fld>
            <a:endParaRPr lang="en-US">
              <a:latin typeface="Times New Roman" charset="0"/>
            </a:endParaRPr>
          </a:p>
        </p:txBody>
      </p:sp>
      <p:sp>
        <p:nvSpPr>
          <p:cNvPr id="246787" name="Rectangle 2"/>
          <p:cNvSpPr>
            <a:spLocks noGrp="1" noChangeArrowheads="1"/>
          </p:cNvSpPr>
          <p:nvPr>
            <p:ph type="title"/>
          </p:nvPr>
        </p:nvSpPr>
        <p:spPr>
          <a:xfrm>
            <a:off x="685800" y="533400"/>
            <a:ext cx="7772400" cy="1143000"/>
          </a:xfrm>
        </p:spPr>
        <p:txBody>
          <a:bodyPr/>
          <a:lstStyle/>
          <a:p>
            <a:pPr eaLnBrk="1" hangingPunct="1"/>
            <a:r>
              <a:rPr lang="en-US"/>
              <a:t>Differential Cryptanalysis</a:t>
            </a:r>
          </a:p>
        </p:txBody>
      </p:sp>
      <p:sp>
        <p:nvSpPr>
          <p:cNvPr id="246788" name="Rectangle 3"/>
          <p:cNvSpPr>
            <a:spLocks noGrp="1" noChangeArrowheads="1"/>
          </p:cNvSpPr>
          <p:nvPr>
            <p:ph type="body" idx="1"/>
          </p:nvPr>
        </p:nvSpPr>
        <p:spPr>
          <a:xfrm>
            <a:off x="685800" y="1828800"/>
            <a:ext cx="7772400" cy="762000"/>
          </a:xfrm>
        </p:spPr>
        <p:txBody>
          <a:bodyPr/>
          <a:lstStyle/>
          <a:p>
            <a:pPr eaLnBrk="1" hangingPunct="1">
              <a:lnSpc>
                <a:spcPct val="90000"/>
              </a:lnSpc>
            </a:pPr>
            <a:r>
              <a:rPr lang="en-US" sz="2800"/>
              <a:t>Spse DES-like cipher has 3 to 2 bit S-box</a:t>
            </a:r>
          </a:p>
        </p:txBody>
      </p:sp>
      <p:sp>
        <p:nvSpPr>
          <p:cNvPr id="246789" name="Rectangle 4"/>
          <p:cNvSpPr>
            <a:spLocks noChangeArrowheads="1"/>
          </p:cNvSpPr>
          <p:nvPr/>
        </p:nvSpPr>
        <p:spPr bwMode="auto">
          <a:xfrm>
            <a:off x="1143000" y="2514600"/>
            <a:ext cx="4724400" cy="20574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None/>
            </a:pPr>
            <a:r>
              <a:rPr lang="en-US" sz="2800">
                <a:latin typeface="Times-Roman" charset="0"/>
              </a:rPr>
              <a:t>                     column</a:t>
            </a:r>
          </a:p>
          <a:p>
            <a:pPr marL="342900" indent="-342900">
              <a:spcBef>
                <a:spcPct val="20000"/>
              </a:spcBef>
              <a:buClr>
                <a:schemeClr val="accent2"/>
              </a:buClr>
              <a:buSzPct val="75000"/>
              <a:buFont typeface="Wingdings" charset="2"/>
              <a:buNone/>
            </a:pPr>
            <a:r>
              <a:rPr lang="en-US" sz="2800">
                <a:latin typeface="Times-Roman" charset="0"/>
              </a:rPr>
              <a:t>row	  00	  01	  10	  11</a:t>
            </a:r>
            <a:endParaRPr lang="en-US" sz="2800">
              <a:latin typeface="Times-Roman" charset="0"/>
              <a:sym typeface="Symbol" charset="2"/>
            </a:endParaRPr>
          </a:p>
          <a:p>
            <a:pPr marL="342900" indent="-342900">
              <a:spcBef>
                <a:spcPct val="20000"/>
              </a:spcBef>
              <a:buClr>
                <a:schemeClr val="accent2"/>
              </a:buClr>
              <a:buSzPct val="75000"/>
              <a:buFont typeface="Wingdings" charset="2"/>
              <a:buNone/>
            </a:pPr>
            <a:r>
              <a:rPr lang="en-US" sz="2800">
                <a:latin typeface="Times-Roman" charset="0"/>
                <a:sym typeface="Symbol" charset="2"/>
              </a:rPr>
              <a:t>  0	  10	  01	  11	  00</a:t>
            </a:r>
          </a:p>
          <a:p>
            <a:pPr marL="342900" indent="-342900">
              <a:spcBef>
                <a:spcPct val="20000"/>
              </a:spcBef>
              <a:buClr>
                <a:schemeClr val="accent2"/>
              </a:buClr>
              <a:buSzPct val="75000"/>
              <a:buFont typeface="Wingdings" charset="2"/>
              <a:buNone/>
            </a:pPr>
            <a:r>
              <a:rPr lang="en-US" sz="2800">
                <a:latin typeface="Times-Roman" charset="0"/>
              </a:rPr>
              <a:t>  1	  00	  10	  01	  11</a:t>
            </a:r>
          </a:p>
        </p:txBody>
      </p:sp>
      <p:sp>
        <p:nvSpPr>
          <p:cNvPr id="246790" name="Line 5"/>
          <p:cNvSpPr>
            <a:spLocks noChangeShapeType="1"/>
          </p:cNvSpPr>
          <p:nvPr/>
        </p:nvSpPr>
        <p:spPr bwMode="auto">
          <a:xfrm>
            <a:off x="2133600" y="2743200"/>
            <a:ext cx="0" cy="16764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46791" name="Line 6"/>
          <p:cNvSpPr>
            <a:spLocks noChangeShapeType="1"/>
          </p:cNvSpPr>
          <p:nvPr/>
        </p:nvSpPr>
        <p:spPr bwMode="auto">
          <a:xfrm>
            <a:off x="1219200" y="3505200"/>
            <a:ext cx="42672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46792" name="Rectangle 7"/>
          <p:cNvSpPr>
            <a:spLocks noChangeArrowheads="1"/>
          </p:cNvSpPr>
          <p:nvPr/>
        </p:nvSpPr>
        <p:spPr bwMode="auto">
          <a:xfrm>
            <a:off x="685800" y="4876800"/>
            <a:ext cx="7772400" cy="11430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accent2"/>
              </a:buClr>
              <a:buSzPct val="75000"/>
              <a:buFont typeface="Wingdings" charset="2"/>
              <a:buChar char="q"/>
            </a:pPr>
            <a:r>
              <a:rPr lang="en-US" sz="2800">
                <a:latin typeface="Times-Roman" charset="0"/>
              </a:rPr>
              <a:t>Sbox(abc)</a:t>
            </a:r>
            <a:r>
              <a:rPr lang="en-US" sz="2800"/>
              <a:t> is element in row </a:t>
            </a:r>
            <a:r>
              <a:rPr lang="en-US" sz="2800">
                <a:latin typeface="Times-Roman" charset="0"/>
              </a:rPr>
              <a:t>a</a:t>
            </a:r>
            <a:r>
              <a:rPr lang="en-US" sz="2800"/>
              <a:t> column </a:t>
            </a:r>
            <a:r>
              <a:rPr lang="en-US" sz="2800">
                <a:latin typeface="Times-Roman" charset="0"/>
              </a:rPr>
              <a:t>bc</a:t>
            </a:r>
            <a:endParaRPr lang="en-US" sz="2800"/>
          </a:p>
          <a:p>
            <a:pPr marL="342900" indent="-342900">
              <a:spcBef>
                <a:spcPct val="20000"/>
              </a:spcBef>
              <a:buClr>
                <a:schemeClr val="accent2"/>
              </a:buClr>
              <a:buSzPct val="75000"/>
              <a:buFont typeface="Wingdings" charset="2"/>
              <a:buChar char="q"/>
            </a:pPr>
            <a:r>
              <a:rPr lang="en-US" sz="2800"/>
              <a:t>Example: </a:t>
            </a:r>
            <a:r>
              <a:rPr lang="en-US" sz="2800">
                <a:latin typeface="Times-Roman" charset="0"/>
              </a:rPr>
              <a:t>Sbox(010) = 11</a:t>
            </a:r>
            <a:endParaRPr lang="en-US" sz="2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0560AFDB-089A-554E-B779-83FC94726F9E}" type="slidenum">
              <a:rPr lang="en-US" smtClean="0">
                <a:latin typeface="Times New Roman" charset="0"/>
              </a:rPr>
              <a:pPr/>
              <a:t>23</a:t>
            </a:fld>
            <a:endParaRPr lang="en-US">
              <a:latin typeface="Times New Roman" charset="0"/>
            </a:endParaRPr>
          </a:p>
        </p:txBody>
      </p:sp>
      <p:sp>
        <p:nvSpPr>
          <p:cNvPr id="35843" name="Rectangle 2"/>
          <p:cNvSpPr>
            <a:spLocks noGrp="1" noChangeArrowheads="1"/>
          </p:cNvSpPr>
          <p:nvPr>
            <p:ph type="title"/>
          </p:nvPr>
        </p:nvSpPr>
        <p:spPr>
          <a:xfrm>
            <a:off x="685800" y="533400"/>
            <a:ext cx="7772400" cy="1143000"/>
          </a:xfrm>
        </p:spPr>
        <p:txBody>
          <a:bodyPr/>
          <a:lstStyle/>
          <a:p>
            <a:pPr eaLnBrk="1" hangingPunct="1"/>
            <a:r>
              <a:rPr lang="en-US" dirty="0"/>
              <a:t>Real-World One-Time Pad</a:t>
            </a:r>
          </a:p>
        </p:txBody>
      </p:sp>
      <p:sp>
        <p:nvSpPr>
          <p:cNvPr id="35844" name="Rectangle 3"/>
          <p:cNvSpPr>
            <a:spLocks noGrp="1" noChangeArrowheads="1"/>
          </p:cNvSpPr>
          <p:nvPr>
            <p:ph type="body" idx="1"/>
          </p:nvPr>
        </p:nvSpPr>
        <p:spPr>
          <a:xfrm>
            <a:off x="685800" y="1752600"/>
            <a:ext cx="7772400" cy="4343400"/>
          </a:xfrm>
        </p:spPr>
        <p:txBody>
          <a:bodyPr/>
          <a:lstStyle/>
          <a:p>
            <a:pPr eaLnBrk="1" hangingPunct="1">
              <a:lnSpc>
                <a:spcPct val="90000"/>
              </a:lnSpc>
              <a:spcAft>
                <a:spcPts val="600"/>
              </a:spcAft>
            </a:pPr>
            <a:r>
              <a:rPr lang="en-US" sz="2800" dirty="0"/>
              <a:t>Project </a:t>
            </a:r>
            <a:r>
              <a:rPr lang="en-US" sz="2800" dirty="0">
                <a:hlinkClick r:id="rId2"/>
              </a:rPr>
              <a:t>VENONA</a:t>
            </a:r>
            <a:endParaRPr lang="en-US" sz="2800" dirty="0"/>
          </a:p>
          <a:p>
            <a:pPr lvl="1" eaLnBrk="1" hangingPunct="1">
              <a:lnSpc>
                <a:spcPct val="90000"/>
              </a:lnSpc>
              <a:spcAft>
                <a:spcPts val="600"/>
              </a:spcAft>
            </a:pPr>
            <a:r>
              <a:rPr lang="en-US" sz="2400" dirty="0"/>
              <a:t>Encrypted spy messages from U.S. </a:t>
            </a:r>
            <a:r>
              <a:rPr lang="en-US" sz="2400"/>
              <a:t>to Moscow in 30’s, 40’s, and 50’s</a:t>
            </a:r>
          </a:p>
          <a:p>
            <a:pPr lvl="1" eaLnBrk="1" hangingPunct="1">
              <a:lnSpc>
                <a:spcPct val="90000"/>
              </a:lnSpc>
              <a:spcAft>
                <a:spcPts val="600"/>
              </a:spcAft>
            </a:pPr>
            <a:r>
              <a:rPr lang="en-US" sz="2400" dirty="0"/>
              <a:t>Nuclear espionage, etc.</a:t>
            </a:r>
          </a:p>
          <a:p>
            <a:pPr lvl="1" eaLnBrk="1" hangingPunct="1">
              <a:lnSpc>
                <a:spcPct val="90000"/>
              </a:lnSpc>
              <a:spcAft>
                <a:spcPts val="600"/>
              </a:spcAft>
            </a:pPr>
            <a:r>
              <a:rPr lang="en-US" sz="2400" dirty="0"/>
              <a:t>Thousands of messages</a:t>
            </a:r>
          </a:p>
          <a:p>
            <a:pPr eaLnBrk="1" hangingPunct="1">
              <a:lnSpc>
                <a:spcPct val="90000"/>
              </a:lnSpc>
              <a:spcAft>
                <a:spcPts val="600"/>
              </a:spcAft>
            </a:pPr>
            <a:r>
              <a:rPr lang="en-US" sz="2800" dirty="0"/>
              <a:t>Spy carried one-time pad into U.S.</a:t>
            </a:r>
          </a:p>
          <a:p>
            <a:pPr eaLnBrk="1" hangingPunct="1">
              <a:lnSpc>
                <a:spcPct val="90000"/>
              </a:lnSpc>
              <a:spcAft>
                <a:spcPts val="600"/>
              </a:spcAft>
            </a:pPr>
            <a:r>
              <a:rPr lang="en-US" sz="2800" dirty="0"/>
              <a:t>Spy used pad to encrypt secret messages</a:t>
            </a:r>
          </a:p>
          <a:p>
            <a:pPr eaLnBrk="1" hangingPunct="1">
              <a:lnSpc>
                <a:spcPct val="90000"/>
              </a:lnSpc>
              <a:spcAft>
                <a:spcPts val="600"/>
              </a:spcAft>
            </a:pPr>
            <a:r>
              <a:rPr lang="en-US" sz="2800" dirty="0"/>
              <a:t>Repeats within the “one-time” pads made cryptanalysis possible </a:t>
            </a:r>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FCE31E24-4EAD-BB4D-8590-288929BEA6EE}" type="slidenum">
              <a:rPr lang="en-US" smtClean="0">
                <a:latin typeface="Times New Roman" charset="0"/>
              </a:rPr>
              <a:pPr/>
              <a:t>230</a:t>
            </a:fld>
            <a:endParaRPr lang="en-US">
              <a:latin typeface="Times New Roman" charset="0"/>
            </a:endParaRPr>
          </a:p>
        </p:txBody>
      </p:sp>
      <p:sp>
        <p:nvSpPr>
          <p:cNvPr id="247811" name="Rectangle 2"/>
          <p:cNvSpPr>
            <a:spLocks noGrp="1" noChangeArrowheads="1"/>
          </p:cNvSpPr>
          <p:nvPr>
            <p:ph type="title"/>
          </p:nvPr>
        </p:nvSpPr>
        <p:spPr/>
        <p:txBody>
          <a:bodyPr/>
          <a:lstStyle/>
          <a:p>
            <a:pPr eaLnBrk="1" hangingPunct="1"/>
            <a:r>
              <a:rPr lang="en-US"/>
              <a:t>Differential Cryptanalysis</a:t>
            </a:r>
          </a:p>
        </p:txBody>
      </p:sp>
      <p:sp>
        <p:nvSpPr>
          <p:cNvPr id="247812" name="Rectangle 3"/>
          <p:cNvSpPr>
            <a:spLocks noChangeArrowheads="1"/>
          </p:cNvSpPr>
          <p:nvPr/>
        </p:nvSpPr>
        <p:spPr bwMode="auto">
          <a:xfrm>
            <a:off x="1143000" y="1828800"/>
            <a:ext cx="4724400" cy="20574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None/>
            </a:pPr>
            <a:r>
              <a:rPr lang="en-US" sz="2800">
                <a:latin typeface="Times-Roman" charset="0"/>
              </a:rPr>
              <a:t>                     column</a:t>
            </a:r>
          </a:p>
          <a:p>
            <a:pPr marL="342900" indent="-342900">
              <a:spcBef>
                <a:spcPct val="20000"/>
              </a:spcBef>
              <a:buClr>
                <a:schemeClr val="accent2"/>
              </a:buClr>
              <a:buSzPct val="75000"/>
              <a:buFont typeface="Wingdings" charset="2"/>
              <a:buNone/>
            </a:pPr>
            <a:r>
              <a:rPr lang="en-US" sz="2800">
                <a:latin typeface="Times-Roman" charset="0"/>
              </a:rPr>
              <a:t>row	  00	  01	  10	  11</a:t>
            </a:r>
            <a:endParaRPr lang="en-US" sz="2800">
              <a:latin typeface="Times-Roman" charset="0"/>
              <a:sym typeface="Symbol" charset="2"/>
            </a:endParaRPr>
          </a:p>
          <a:p>
            <a:pPr marL="342900" indent="-342900">
              <a:spcBef>
                <a:spcPct val="20000"/>
              </a:spcBef>
              <a:buClr>
                <a:schemeClr val="accent2"/>
              </a:buClr>
              <a:buSzPct val="75000"/>
              <a:buFont typeface="Wingdings" charset="2"/>
              <a:buNone/>
            </a:pPr>
            <a:r>
              <a:rPr lang="en-US" sz="2800">
                <a:latin typeface="Times-Roman" charset="0"/>
                <a:sym typeface="Symbol" charset="2"/>
              </a:rPr>
              <a:t>  0	  10	  01	  11	  00</a:t>
            </a:r>
          </a:p>
          <a:p>
            <a:pPr marL="342900" indent="-342900">
              <a:spcBef>
                <a:spcPct val="20000"/>
              </a:spcBef>
              <a:buClr>
                <a:schemeClr val="accent2"/>
              </a:buClr>
              <a:buSzPct val="75000"/>
              <a:buFont typeface="Wingdings" charset="2"/>
              <a:buNone/>
            </a:pPr>
            <a:r>
              <a:rPr lang="en-US" sz="2800">
                <a:latin typeface="Times-Roman" charset="0"/>
              </a:rPr>
              <a:t>  1	  00	  10	  01	  11</a:t>
            </a:r>
          </a:p>
        </p:txBody>
      </p:sp>
      <p:sp>
        <p:nvSpPr>
          <p:cNvPr id="247813" name="Line 4"/>
          <p:cNvSpPr>
            <a:spLocks noChangeShapeType="1"/>
          </p:cNvSpPr>
          <p:nvPr/>
        </p:nvSpPr>
        <p:spPr bwMode="auto">
          <a:xfrm>
            <a:off x="2133600" y="1981200"/>
            <a:ext cx="0" cy="16764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47814" name="Line 5"/>
          <p:cNvSpPr>
            <a:spLocks noChangeShapeType="1"/>
          </p:cNvSpPr>
          <p:nvPr/>
        </p:nvSpPr>
        <p:spPr bwMode="auto">
          <a:xfrm>
            <a:off x="1219200" y="2743200"/>
            <a:ext cx="42672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47815" name="Rectangle 6"/>
          <p:cNvSpPr>
            <a:spLocks noChangeArrowheads="1"/>
          </p:cNvSpPr>
          <p:nvPr/>
        </p:nvSpPr>
        <p:spPr bwMode="auto">
          <a:xfrm>
            <a:off x="685800" y="4114800"/>
            <a:ext cx="7772400" cy="17526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accent2"/>
              </a:buClr>
              <a:buSzPct val="75000"/>
              <a:buFont typeface="Wingdings" charset="2"/>
              <a:buChar char="q"/>
            </a:pPr>
            <a:r>
              <a:rPr lang="en-US" sz="2800">
                <a:latin typeface="Times-Roman" charset="0"/>
              </a:rPr>
              <a:t> </a:t>
            </a:r>
            <a:r>
              <a:rPr lang="en-US" sz="2800"/>
              <a:t>Suppose </a:t>
            </a:r>
            <a:r>
              <a:rPr lang="en-US" sz="2800">
                <a:latin typeface="Times-Roman" charset="0"/>
              </a:rPr>
              <a:t>X</a:t>
            </a:r>
            <a:r>
              <a:rPr lang="en-US" sz="2800" baseline="-25000">
                <a:latin typeface="Times-Roman" charset="0"/>
              </a:rPr>
              <a:t>1</a:t>
            </a:r>
            <a:r>
              <a:rPr lang="en-US" sz="2800">
                <a:latin typeface="Times-Roman" charset="0"/>
              </a:rPr>
              <a:t> = 110, X</a:t>
            </a:r>
            <a:r>
              <a:rPr lang="en-US" sz="2800" baseline="-25000">
                <a:latin typeface="Times-Roman" charset="0"/>
              </a:rPr>
              <a:t>2</a:t>
            </a:r>
            <a:r>
              <a:rPr lang="en-US" sz="2800">
                <a:latin typeface="Times-Roman" charset="0"/>
              </a:rPr>
              <a:t> = 010, K = 011</a:t>
            </a:r>
            <a:endParaRPr lang="en-US" sz="2800"/>
          </a:p>
          <a:p>
            <a:pPr marL="342900" indent="-342900">
              <a:spcBef>
                <a:spcPct val="20000"/>
              </a:spcBef>
              <a:buClr>
                <a:schemeClr val="accent2"/>
              </a:buClr>
              <a:buSzPct val="75000"/>
              <a:buFont typeface="Wingdings" charset="2"/>
              <a:buChar char="q"/>
            </a:pPr>
            <a:r>
              <a:rPr lang="en-US" sz="2800">
                <a:latin typeface="Times-Roman" charset="0"/>
              </a:rPr>
              <a:t> </a:t>
            </a:r>
            <a:r>
              <a:rPr lang="en-US" sz="2800"/>
              <a:t>Then</a:t>
            </a:r>
            <a:r>
              <a:rPr lang="en-US" sz="2800">
                <a:latin typeface="Times-Roman" charset="0"/>
              </a:rPr>
              <a:t> X</a:t>
            </a:r>
            <a:r>
              <a:rPr lang="en-US" sz="2800" baseline="-25000">
                <a:latin typeface="Times-Roman" charset="0"/>
              </a:rPr>
              <a:t>1</a:t>
            </a:r>
            <a:r>
              <a:rPr lang="en-US" sz="2800">
                <a:latin typeface="Times-Roman" charset="0"/>
              </a:rPr>
              <a:t> </a:t>
            </a:r>
            <a:r>
              <a:rPr lang="en-US" sz="2800">
                <a:latin typeface="Times-Roman" charset="0"/>
                <a:sym typeface="Symbol" charset="2"/>
              </a:rPr>
              <a:t> K = 101 </a:t>
            </a:r>
            <a:r>
              <a:rPr lang="en-US" sz="2800">
                <a:sym typeface="Symbol" charset="2"/>
              </a:rPr>
              <a:t>and</a:t>
            </a:r>
            <a:r>
              <a:rPr lang="en-US" sz="2800">
                <a:latin typeface="Times-Roman" charset="0"/>
                <a:sym typeface="Symbol" charset="2"/>
              </a:rPr>
              <a:t> X</a:t>
            </a:r>
            <a:r>
              <a:rPr lang="en-US" sz="2800" baseline="-25000">
                <a:latin typeface="Times-Roman" charset="0"/>
                <a:sym typeface="Symbol" charset="2"/>
              </a:rPr>
              <a:t>2</a:t>
            </a:r>
            <a:r>
              <a:rPr lang="en-US" sz="2800">
                <a:latin typeface="Times-Roman" charset="0"/>
                <a:sym typeface="Symbol" charset="2"/>
              </a:rPr>
              <a:t>  K = 001</a:t>
            </a:r>
            <a:endParaRPr lang="en-US" sz="2800">
              <a:sym typeface="Symbol" charset="2"/>
            </a:endParaRPr>
          </a:p>
          <a:p>
            <a:pPr marL="342900" indent="-342900">
              <a:spcBef>
                <a:spcPct val="20000"/>
              </a:spcBef>
              <a:buClr>
                <a:schemeClr val="accent2"/>
              </a:buClr>
              <a:buSzPct val="75000"/>
              <a:buFont typeface="Wingdings" charset="2"/>
              <a:buChar char="q"/>
            </a:pPr>
            <a:r>
              <a:rPr lang="en-US" sz="2800">
                <a:latin typeface="Times-Roman" charset="0"/>
              </a:rPr>
              <a:t> Sbox(X</a:t>
            </a:r>
            <a:r>
              <a:rPr lang="en-US" sz="2800" baseline="-25000">
                <a:latin typeface="Times-Roman" charset="0"/>
              </a:rPr>
              <a:t>1</a:t>
            </a:r>
            <a:r>
              <a:rPr lang="en-US" sz="2800">
                <a:latin typeface="Times-Roman" charset="0"/>
              </a:rPr>
              <a:t> </a:t>
            </a:r>
            <a:r>
              <a:rPr lang="en-US" sz="2800">
                <a:latin typeface="Times-Roman" charset="0"/>
                <a:sym typeface="Symbol" charset="2"/>
              </a:rPr>
              <a:t> K) = 10 </a:t>
            </a:r>
            <a:r>
              <a:rPr lang="en-US" sz="2800">
                <a:sym typeface="Symbol" charset="2"/>
              </a:rPr>
              <a:t>and</a:t>
            </a:r>
            <a:r>
              <a:rPr lang="en-US" sz="2800">
                <a:latin typeface="Times-Roman" charset="0"/>
                <a:sym typeface="Symbol" charset="2"/>
              </a:rPr>
              <a:t> Sbox(X</a:t>
            </a:r>
            <a:r>
              <a:rPr lang="en-US" sz="2800" baseline="-25000">
                <a:latin typeface="Times-Roman" charset="0"/>
                <a:sym typeface="Symbol" charset="2"/>
              </a:rPr>
              <a:t>2</a:t>
            </a:r>
            <a:r>
              <a:rPr lang="en-US" sz="2800">
                <a:latin typeface="Times-Roman" charset="0"/>
                <a:sym typeface="Symbol" charset="2"/>
              </a:rPr>
              <a:t>  K) = 01</a:t>
            </a:r>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FD204163-A7BD-1F42-9B22-E331F8378C48}" type="slidenum">
              <a:rPr lang="en-US" smtClean="0">
                <a:latin typeface="Times New Roman" charset="0"/>
              </a:rPr>
              <a:pPr/>
              <a:t>231</a:t>
            </a:fld>
            <a:endParaRPr lang="en-US">
              <a:latin typeface="Times New Roman" charset="0"/>
            </a:endParaRPr>
          </a:p>
        </p:txBody>
      </p:sp>
      <p:sp>
        <p:nvSpPr>
          <p:cNvPr id="248835" name="Rectangle 2"/>
          <p:cNvSpPr>
            <a:spLocks noGrp="1" noChangeArrowheads="1"/>
          </p:cNvSpPr>
          <p:nvPr>
            <p:ph type="title"/>
          </p:nvPr>
        </p:nvSpPr>
        <p:spPr>
          <a:xfrm>
            <a:off x="4800600" y="381000"/>
            <a:ext cx="4114800" cy="1828800"/>
          </a:xfrm>
        </p:spPr>
        <p:txBody>
          <a:bodyPr/>
          <a:lstStyle/>
          <a:p>
            <a:pPr eaLnBrk="1" hangingPunct="1"/>
            <a:r>
              <a:rPr lang="en-US"/>
              <a:t>Differential Cryptanalysis</a:t>
            </a:r>
          </a:p>
        </p:txBody>
      </p:sp>
      <p:sp>
        <p:nvSpPr>
          <p:cNvPr id="248836" name="Rectangle 3"/>
          <p:cNvSpPr>
            <a:spLocks noChangeArrowheads="1"/>
          </p:cNvSpPr>
          <p:nvPr/>
        </p:nvSpPr>
        <p:spPr bwMode="auto">
          <a:xfrm>
            <a:off x="228600" y="304800"/>
            <a:ext cx="4724400" cy="20574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None/>
            </a:pPr>
            <a:r>
              <a:rPr lang="en-US" sz="2800">
                <a:latin typeface="Times-Roman" charset="0"/>
              </a:rPr>
              <a:t>                     column</a:t>
            </a:r>
          </a:p>
          <a:p>
            <a:pPr marL="342900" indent="-342900">
              <a:spcBef>
                <a:spcPct val="20000"/>
              </a:spcBef>
              <a:buClr>
                <a:schemeClr val="accent2"/>
              </a:buClr>
              <a:buSzPct val="75000"/>
              <a:buFont typeface="Wingdings" charset="2"/>
              <a:buNone/>
            </a:pPr>
            <a:r>
              <a:rPr lang="en-US" sz="2800">
                <a:latin typeface="Times-Roman" charset="0"/>
              </a:rPr>
              <a:t>row	  00	  01	  10	  11</a:t>
            </a:r>
            <a:endParaRPr lang="en-US" sz="2800">
              <a:latin typeface="Times-Roman" charset="0"/>
              <a:sym typeface="Symbol" charset="2"/>
            </a:endParaRPr>
          </a:p>
          <a:p>
            <a:pPr marL="342900" indent="-342900">
              <a:spcBef>
                <a:spcPct val="20000"/>
              </a:spcBef>
              <a:buClr>
                <a:schemeClr val="accent2"/>
              </a:buClr>
              <a:buSzPct val="75000"/>
              <a:buFont typeface="Wingdings" charset="2"/>
              <a:buNone/>
            </a:pPr>
            <a:r>
              <a:rPr lang="en-US" sz="2800">
                <a:latin typeface="Times-Roman" charset="0"/>
                <a:sym typeface="Symbol" charset="2"/>
              </a:rPr>
              <a:t>  0	  10	  01	  11	  00</a:t>
            </a:r>
          </a:p>
          <a:p>
            <a:pPr marL="342900" indent="-342900">
              <a:spcBef>
                <a:spcPct val="20000"/>
              </a:spcBef>
              <a:buClr>
                <a:schemeClr val="accent2"/>
              </a:buClr>
              <a:buSzPct val="75000"/>
              <a:buFont typeface="Wingdings" charset="2"/>
              <a:buNone/>
            </a:pPr>
            <a:r>
              <a:rPr lang="en-US" sz="2800">
                <a:latin typeface="Times-Roman" charset="0"/>
              </a:rPr>
              <a:t>  1	  00	  10	  01	  11</a:t>
            </a:r>
          </a:p>
        </p:txBody>
      </p:sp>
      <p:sp>
        <p:nvSpPr>
          <p:cNvPr id="248837" name="Line 4"/>
          <p:cNvSpPr>
            <a:spLocks noChangeShapeType="1"/>
          </p:cNvSpPr>
          <p:nvPr/>
        </p:nvSpPr>
        <p:spPr bwMode="auto">
          <a:xfrm>
            <a:off x="1219200" y="533400"/>
            <a:ext cx="0" cy="16764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48838" name="Line 5"/>
          <p:cNvSpPr>
            <a:spLocks noChangeShapeType="1"/>
          </p:cNvSpPr>
          <p:nvPr/>
        </p:nvSpPr>
        <p:spPr bwMode="auto">
          <a:xfrm>
            <a:off x="304800" y="1295400"/>
            <a:ext cx="42672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320518" name="Rectangle 6"/>
          <p:cNvSpPr>
            <a:spLocks noChangeArrowheads="1"/>
          </p:cNvSpPr>
          <p:nvPr/>
        </p:nvSpPr>
        <p:spPr bwMode="auto">
          <a:xfrm>
            <a:off x="609600" y="2743200"/>
            <a:ext cx="8001000" cy="33528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Char char="q"/>
            </a:pPr>
            <a:r>
              <a:rPr lang="en-US" sz="2800"/>
              <a:t>Suppose</a:t>
            </a:r>
            <a:r>
              <a:rPr lang="en-US" sz="2800">
                <a:latin typeface="Times-Roman" charset="0"/>
              </a:rPr>
              <a:t> </a:t>
            </a:r>
          </a:p>
          <a:p>
            <a:pPr marL="742950" lvl="1" indent="-285750">
              <a:lnSpc>
                <a:spcPct val="90000"/>
              </a:lnSpc>
              <a:spcBef>
                <a:spcPct val="20000"/>
              </a:spcBef>
              <a:buClr>
                <a:schemeClr val="accent2"/>
              </a:buClr>
              <a:buSzPct val="95000"/>
              <a:buFontTx/>
              <a:buChar char="o"/>
            </a:pPr>
            <a:r>
              <a:rPr lang="en-US" b="1">
                <a:latin typeface="Times-Roman" charset="0"/>
                <a:ea typeface="ＭＳ Ｐゴシック" charset="-128"/>
                <a:cs typeface="ＭＳ Ｐゴシック" charset="-128"/>
              </a:rPr>
              <a:t>Unknown:</a:t>
            </a:r>
            <a:r>
              <a:rPr lang="en-US">
                <a:latin typeface="Times-Roman" charset="0"/>
                <a:ea typeface="ＭＳ Ｐゴシック" charset="-128"/>
                <a:cs typeface="ＭＳ Ｐゴシック" charset="-128"/>
              </a:rPr>
              <a:t> K </a:t>
            </a:r>
          </a:p>
          <a:p>
            <a:pPr marL="742950" lvl="1" indent="-285750">
              <a:lnSpc>
                <a:spcPct val="90000"/>
              </a:lnSpc>
              <a:spcBef>
                <a:spcPct val="20000"/>
              </a:spcBef>
              <a:buClr>
                <a:schemeClr val="accent2"/>
              </a:buClr>
              <a:buSzPct val="95000"/>
              <a:buFontTx/>
              <a:buChar char="o"/>
            </a:pPr>
            <a:r>
              <a:rPr lang="en-US" b="1">
                <a:latin typeface="Times-Roman" charset="0"/>
                <a:ea typeface="ＭＳ Ｐゴシック" charset="-128"/>
                <a:cs typeface="ＭＳ Ｐゴシック" charset="-128"/>
              </a:rPr>
              <a:t>Known:</a:t>
            </a:r>
            <a:r>
              <a:rPr lang="en-US">
                <a:latin typeface="Times-Roman" charset="0"/>
                <a:ea typeface="ＭＳ Ｐゴシック" charset="-128"/>
                <a:cs typeface="ＭＳ Ｐゴシック" charset="-128"/>
              </a:rPr>
              <a:t> </a:t>
            </a:r>
            <a:r>
              <a:rPr lang="en-US">
                <a:solidFill>
                  <a:schemeClr val="hlink"/>
                </a:solidFill>
                <a:latin typeface="Times-Roman" charset="0"/>
                <a:ea typeface="ＭＳ Ｐゴシック" charset="-128"/>
                <a:cs typeface="ＭＳ Ｐゴシック" charset="-128"/>
              </a:rPr>
              <a:t>X</a:t>
            </a:r>
            <a:r>
              <a:rPr lang="en-US">
                <a:latin typeface="Times-Roman" charset="0"/>
                <a:ea typeface="ＭＳ Ｐゴシック" charset="-128"/>
                <a:cs typeface="ＭＳ Ｐゴシック" charset="-128"/>
              </a:rPr>
              <a:t> = 110, </a:t>
            </a:r>
            <a:r>
              <a:rPr lang="en-US">
                <a:solidFill>
                  <a:srgbClr val="FF0000"/>
                </a:solidFill>
                <a:latin typeface="Times-Roman" charset="0"/>
                <a:ea typeface="ＭＳ Ｐゴシック" charset="-128"/>
                <a:cs typeface="ＭＳ Ｐゴシック" charset="-128"/>
              </a:rPr>
              <a:t>X</a:t>
            </a:r>
            <a:r>
              <a:rPr lang="en-US">
                <a:latin typeface="Times-Roman" charset="0"/>
                <a:ea typeface="ＭＳ Ｐゴシック" charset="-128"/>
                <a:cs typeface="ＭＳ Ｐゴシック" charset="-128"/>
              </a:rPr>
              <a:t> = 010</a:t>
            </a:r>
          </a:p>
          <a:p>
            <a:pPr marL="742950" lvl="1" indent="-285750">
              <a:lnSpc>
                <a:spcPct val="90000"/>
              </a:lnSpc>
              <a:spcBef>
                <a:spcPct val="20000"/>
              </a:spcBef>
              <a:buClr>
                <a:schemeClr val="accent2"/>
              </a:buClr>
              <a:buSzPct val="95000"/>
              <a:buFontTx/>
              <a:buChar char="o"/>
            </a:pPr>
            <a:r>
              <a:rPr lang="en-US" b="1">
                <a:latin typeface="Times-Roman" charset="0"/>
                <a:ea typeface="ＭＳ Ｐゴシック" charset="-128"/>
                <a:cs typeface="ＭＳ Ｐゴシック" charset="-128"/>
                <a:sym typeface="Symbol" charset="2"/>
              </a:rPr>
              <a:t>Known:</a:t>
            </a:r>
            <a:r>
              <a:rPr lang="en-US">
                <a:latin typeface="Times-Roman" charset="0"/>
                <a:ea typeface="ＭＳ Ｐゴシック" charset="-128"/>
                <a:cs typeface="ＭＳ Ｐゴシック" charset="-128"/>
              </a:rPr>
              <a:t> Sbox(</a:t>
            </a:r>
            <a:r>
              <a:rPr lang="en-US">
                <a:solidFill>
                  <a:schemeClr val="hlink"/>
                </a:solidFill>
                <a:latin typeface="Times-Roman" charset="0"/>
                <a:ea typeface="ＭＳ Ｐゴシック" charset="-128"/>
                <a:cs typeface="ＭＳ Ｐゴシック" charset="-128"/>
              </a:rPr>
              <a:t>X</a:t>
            </a:r>
            <a:r>
              <a:rPr lang="en-US">
                <a:latin typeface="Times-Roman" charset="0"/>
                <a:ea typeface="ＭＳ Ｐゴシック" charset="-128"/>
                <a:cs typeface="ＭＳ Ｐゴシック" charset="-128"/>
              </a:rPr>
              <a:t> </a:t>
            </a:r>
            <a:r>
              <a:rPr lang="en-US">
                <a:latin typeface="Times-Roman" charset="0"/>
                <a:ea typeface="ＭＳ Ｐゴシック" charset="-128"/>
                <a:cs typeface="ＭＳ Ｐゴシック" charset="-128"/>
                <a:sym typeface="Symbol" charset="2"/>
              </a:rPr>
              <a:t> K) = 10, Sbox(</a:t>
            </a:r>
            <a:r>
              <a:rPr lang="en-US">
                <a:solidFill>
                  <a:srgbClr val="FF0000"/>
                </a:solidFill>
                <a:latin typeface="Times-Roman" charset="0"/>
                <a:ea typeface="ＭＳ Ｐゴシック" charset="-128"/>
                <a:cs typeface="ＭＳ Ｐゴシック" charset="-128"/>
                <a:sym typeface="Symbol" charset="2"/>
              </a:rPr>
              <a:t>X</a:t>
            </a:r>
            <a:r>
              <a:rPr lang="en-US">
                <a:latin typeface="Times-Roman" charset="0"/>
                <a:ea typeface="ＭＳ Ｐゴシック" charset="-128"/>
                <a:cs typeface="ＭＳ Ｐゴシック" charset="-128"/>
                <a:sym typeface="Symbol" charset="2"/>
              </a:rPr>
              <a:t>  K) = 01</a:t>
            </a:r>
            <a:endParaRPr lang="en-US">
              <a:ea typeface="ＭＳ Ｐゴシック" charset="-128"/>
              <a:cs typeface="ＭＳ Ｐゴシック" charset="-128"/>
              <a:sym typeface="Symbol" charset="2"/>
            </a:endParaRPr>
          </a:p>
          <a:p>
            <a:pPr marL="342900" indent="-342900">
              <a:lnSpc>
                <a:spcPct val="90000"/>
              </a:lnSpc>
              <a:spcBef>
                <a:spcPct val="20000"/>
              </a:spcBef>
              <a:buClr>
                <a:schemeClr val="accent2"/>
              </a:buClr>
              <a:buSzPct val="75000"/>
              <a:buFont typeface="Wingdings" charset="2"/>
              <a:buChar char="q"/>
            </a:pPr>
            <a:r>
              <a:rPr lang="en-US" sz="2800"/>
              <a:t>Know </a:t>
            </a:r>
            <a:r>
              <a:rPr lang="en-US" sz="2800">
                <a:solidFill>
                  <a:schemeClr val="hlink"/>
                </a:solidFill>
                <a:latin typeface="Times-Roman" charset="0"/>
              </a:rPr>
              <a:t>X</a:t>
            </a:r>
            <a:r>
              <a:rPr lang="en-US" sz="2800">
                <a:latin typeface="Times-Roman" charset="0"/>
              </a:rPr>
              <a:t> </a:t>
            </a:r>
            <a:r>
              <a:rPr lang="en-US" sz="2800">
                <a:latin typeface="Times-Roman" charset="0"/>
                <a:sym typeface="Symbol" charset="2"/>
              </a:rPr>
              <a:t> K  {000,101}, </a:t>
            </a:r>
            <a:r>
              <a:rPr lang="en-US" sz="2800">
                <a:solidFill>
                  <a:srgbClr val="FF0000"/>
                </a:solidFill>
                <a:latin typeface="Times-Roman" charset="0"/>
              </a:rPr>
              <a:t>X</a:t>
            </a:r>
            <a:r>
              <a:rPr lang="en-US" sz="2800">
                <a:latin typeface="Times-Roman" charset="0"/>
              </a:rPr>
              <a:t> </a:t>
            </a:r>
            <a:r>
              <a:rPr lang="en-US" sz="2800">
                <a:latin typeface="Times-Roman" charset="0"/>
                <a:sym typeface="Symbol" charset="2"/>
              </a:rPr>
              <a:t> K  {001,110}</a:t>
            </a:r>
          </a:p>
          <a:p>
            <a:pPr marL="342900" indent="-342900">
              <a:lnSpc>
                <a:spcPct val="90000"/>
              </a:lnSpc>
              <a:spcBef>
                <a:spcPct val="20000"/>
              </a:spcBef>
              <a:buClr>
                <a:schemeClr val="accent2"/>
              </a:buClr>
              <a:buSzPct val="75000"/>
              <a:buFont typeface="Wingdings" charset="2"/>
              <a:buChar char="q"/>
            </a:pPr>
            <a:r>
              <a:rPr lang="en-US" sz="2800"/>
              <a:t>Then </a:t>
            </a:r>
            <a:r>
              <a:rPr lang="en-US" sz="2800">
                <a:latin typeface="Times-Roman" charset="0"/>
                <a:sym typeface="Symbol" charset="2"/>
              </a:rPr>
              <a:t>K  {110,011}  {011,100}  K = 011</a:t>
            </a:r>
            <a:endParaRPr lang="en-US" sz="2800" b="1">
              <a:solidFill>
                <a:schemeClr val="accent2"/>
              </a:solidFill>
              <a:latin typeface="Times-Roman" charset="0"/>
            </a:endParaRPr>
          </a:p>
          <a:p>
            <a:pPr marL="342900" indent="-342900">
              <a:lnSpc>
                <a:spcPct val="90000"/>
              </a:lnSpc>
              <a:spcBef>
                <a:spcPct val="20000"/>
              </a:spcBef>
              <a:buClr>
                <a:schemeClr val="accent2"/>
              </a:buClr>
              <a:buSzPct val="75000"/>
              <a:buFont typeface="Wingdings" charset="2"/>
              <a:buChar char="q"/>
            </a:pPr>
            <a:r>
              <a:rPr lang="en-US" sz="2800"/>
              <a:t>Like a known plaintext attack on S-box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20518">
                                            <p:txEl>
                                              <p:pRg st="0" end="0"/>
                                            </p:txEl>
                                          </p:spTgt>
                                        </p:tgtEl>
                                        <p:attrNameLst>
                                          <p:attrName>style.visibility</p:attrName>
                                        </p:attrNameLst>
                                      </p:cBhvr>
                                      <p:to>
                                        <p:strVal val="visible"/>
                                      </p:to>
                                    </p:set>
                                    <p:animEffect transition="in" filter="box(out)">
                                      <p:cBhvr>
                                        <p:cTn id="7" dur="500"/>
                                        <p:tgtEl>
                                          <p:spTgt spid="320518">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par>
                                <p:cTn id="8" presetID="4" presetClass="entr" presetSubtype="32" fill="hold" grpId="0" nodeType="withEffect">
                                  <p:stCondLst>
                                    <p:cond delay="0"/>
                                  </p:stCondLst>
                                  <p:childTnLst>
                                    <p:set>
                                      <p:cBhvr>
                                        <p:cTn id="9" dur="1" fill="hold">
                                          <p:stCondLst>
                                            <p:cond delay="0"/>
                                          </p:stCondLst>
                                        </p:cTn>
                                        <p:tgtEl>
                                          <p:spTgt spid="320518">
                                            <p:txEl>
                                              <p:pRg st="1" end="1"/>
                                            </p:txEl>
                                          </p:spTgt>
                                        </p:tgtEl>
                                        <p:attrNameLst>
                                          <p:attrName>style.visibility</p:attrName>
                                        </p:attrNameLst>
                                      </p:cBhvr>
                                      <p:to>
                                        <p:strVal val="visible"/>
                                      </p:to>
                                    </p:set>
                                    <p:animEffect transition="in" filter="box(out)">
                                      <p:cBhvr>
                                        <p:cTn id="10" dur="500"/>
                                        <p:tgtEl>
                                          <p:spTgt spid="320518">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2" name="Camera"/>
                                        </p:tgtEl>
                                      </p:cMediaNode>
                                    </p:audio>
                                  </p:subTnLst>
                                </p:cTn>
                              </p:par>
                              <p:par>
                                <p:cTn id="11" presetID="4" presetClass="entr" presetSubtype="32" fill="hold" grpId="0" nodeType="withEffect">
                                  <p:stCondLst>
                                    <p:cond delay="0"/>
                                  </p:stCondLst>
                                  <p:childTnLst>
                                    <p:set>
                                      <p:cBhvr>
                                        <p:cTn id="12" dur="1" fill="hold">
                                          <p:stCondLst>
                                            <p:cond delay="0"/>
                                          </p:stCondLst>
                                        </p:cTn>
                                        <p:tgtEl>
                                          <p:spTgt spid="320518">
                                            <p:txEl>
                                              <p:pRg st="2" end="2"/>
                                            </p:txEl>
                                          </p:spTgt>
                                        </p:tgtEl>
                                        <p:attrNameLst>
                                          <p:attrName>style.visibility</p:attrName>
                                        </p:attrNameLst>
                                      </p:cBhvr>
                                      <p:to>
                                        <p:strVal val="visible"/>
                                      </p:to>
                                    </p:set>
                                    <p:animEffect transition="in" filter="box(out)">
                                      <p:cBhvr>
                                        <p:cTn id="13" dur="500"/>
                                        <p:tgtEl>
                                          <p:spTgt spid="320518">
                                            <p:txEl>
                                              <p:pRg st="2" end="2"/>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
                                        </p:tgtEl>
                                      </p:cMediaNode>
                                    </p:audio>
                                  </p:subTnLst>
                                </p:cTn>
                              </p:par>
                              <p:par>
                                <p:cTn id="14" presetID="4" presetClass="entr" presetSubtype="32" fill="hold" grpId="0" nodeType="withEffect">
                                  <p:stCondLst>
                                    <p:cond delay="0"/>
                                  </p:stCondLst>
                                  <p:childTnLst>
                                    <p:set>
                                      <p:cBhvr>
                                        <p:cTn id="15" dur="1" fill="hold">
                                          <p:stCondLst>
                                            <p:cond delay="0"/>
                                          </p:stCondLst>
                                        </p:cTn>
                                        <p:tgtEl>
                                          <p:spTgt spid="320518">
                                            <p:txEl>
                                              <p:pRg st="3" end="3"/>
                                            </p:txEl>
                                          </p:spTgt>
                                        </p:tgtEl>
                                        <p:attrNameLst>
                                          <p:attrName>style.visibility</p:attrName>
                                        </p:attrNameLst>
                                      </p:cBhvr>
                                      <p:to>
                                        <p:strVal val="visible"/>
                                      </p:to>
                                    </p:set>
                                    <p:animEffect transition="in" filter="box(out)">
                                      <p:cBhvr>
                                        <p:cTn id="16" dur="500"/>
                                        <p:tgtEl>
                                          <p:spTgt spid="320518">
                                            <p:txEl>
                                              <p:pRg st="3" end="3"/>
                                            </p:txEl>
                                          </p:spTgt>
                                        </p:tgtEl>
                                      </p:cBhvr>
                                    </p:animEffect>
                                  </p:childTnLst>
                                  <p:subTnLst>
                                    <p:audio>
                                      <p:cMediaNode>
                                        <p:cTn display="0" masterRel="sameClick">
                                          <p:stCondLst>
                                            <p:cond evt="begin" delay="0">
                                              <p:tn val="14"/>
                                            </p:cond>
                                          </p:stCondLst>
                                          <p:endCondLst>
                                            <p:cond evt="onStopAudio" delay="0">
                                              <p:tgtEl>
                                                <p:sldTgt/>
                                              </p:tgtEl>
                                            </p:cond>
                                          </p:endCondLst>
                                        </p:cTn>
                                        <p:tgtEl>
                                          <p:sndTgt r:embed="rId2" name="Camera"/>
                                        </p:tgtEl>
                                      </p:cMediaNode>
                                    </p:audio>
                                  </p:subTnLst>
                                </p:cTn>
                              </p:par>
                            </p:childTnLst>
                          </p:cTn>
                        </p:par>
                      </p:childTnLst>
                    </p:cTn>
                  </p:par>
                  <p:par>
                    <p:cTn id="17" fill="hold">
                      <p:stCondLst>
                        <p:cond delay="indefinite"/>
                      </p:stCondLst>
                      <p:childTnLst>
                        <p:par>
                          <p:cTn id="18" fill="hold">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320518">
                                            <p:txEl>
                                              <p:pRg st="4" end="4"/>
                                            </p:txEl>
                                          </p:spTgt>
                                        </p:tgtEl>
                                        <p:attrNameLst>
                                          <p:attrName>style.visibility</p:attrName>
                                        </p:attrNameLst>
                                      </p:cBhvr>
                                      <p:to>
                                        <p:strVal val="visible"/>
                                      </p:to>
                                    </p:set>
                                    <p:animEffect transition="in" filter="box(out)">
                                      <p:cBhvr>
                                        <p:cTn id="21" dur="500"/>
                                        <p:tgtEl>
                                          <p:spTgt spid="320518">
                                            <p:txEl>
                                              <p:pRg st="4" end="4"/>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2" name="Camera"/>
                                        </p:tgtEl>
                                      </p:cMediaNode>
                                    </p:audio>
                                  </p:subTnLst>
                                </p:cTn>
                              </p:par>
                            </p:childTnLst>
                          </p:cTn>
                        </p:par>
                      </p:childTnLst>
                    </p:cTn>
                  </p:par>
                  <p:par>
                    <p:cTn id="22" fill="hold">
                      <p:stCondLst>
                        <p:cond delay="indefinite"/>
                      </p:stCondLst>
                      <p:childTnLst>
                        <p:par>
                          <p:cTn id="23" fill="hold">
                            <p:stCondLst>
                              <p:cond delay="0"/>
                            </p:stCondLst>
                            <p:childTnLst>
                              <p:par>
                                <p:cTn id="24" presetID="4" presetClass="entr" presetSubtype="32" fill="hold" grpId="0" nodeType="clickEffect">
                                  <p:stCondLst>
                                    <p:cond delay="0"/>
                                  </p:stCondLst>
                                  <p:childTnLst>
                                    <p:set>
                                      <p:cBhvr>
                                        <p:cTn id="25" dur="1" fill="hold">
                                          <p:stCondLst>
                                            <p:cond delay="0"/>
                                          </p:stCondLst>
                                        </p:cTn>
                                        <p:tgtEl>
                                          <p:spTgt spid="320518">
                                            <p:txEl>
                                              <p:pRg st="5" end="5"/>
                                            </p:txEl>
                                          </p:spTgt>
                                        </p:tgtEl>
                                        <p:attrNameLst>
                                          <p:attrName>style.visibility</p:attrName>
                                        </p:attrNameLst>
                                      </p:cBhvr>
                                      <p:to>
                                        <p:strVal val="visible"/>
                                      </p:to>
                                    </p:set>
                                    <p:animEffect transition="in" filter="box(out)">
                                      <p:cBhvr>
                                        <p:cTn id="26" dur="500"/>
                                        <p:tgtEl>
                                          <p:spTgt spid="320518">
                                            <p:txEl>
                                              <p:pRg st="5" end="5"/>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2" name="Camera"/>
                                        </p:tgtEl>
                                      </p:cMediaNode>
                                    </p:audio>
                                  </p:subTnLst>
                                </p:cTn>
                              </p:par>
                            </p:childTnLst>
                          </p:cTn>
                        </p:par>
                      </p:childTnLst>
                    </p:cTn>
                  </p:par>
                  <p:par>
                    <p:cTn id="27" fill="hold">
                      <p:stCondLst>
                        <p:cond delay="indefinite"/>
                      </p:stCondLst>
                      <p:childTnLst>
                        <p:par>
                          <p:cTn id="28" fill="hold">
                            <p:stCondLst>
                              <p:cond delay="0"/>
                            </p:stCondLst>
                            <p:childTnLst>
                              <p:par>
                                <p:cTn id="29" presetID="4" presetClass="entr" presetSubtype="32" fill="hold" grpId="0" nodeType="clickEffect">
                                  <p:stCondLst>
                                    <p:cond delay="0"/>
                                  </p:stCondLst>
                                  <p:childTnLst>
                                    <p:set>
                                      <p:cBhvr>
                                        <p:cTn id="30" dur="1" fill="hold">
                                          <p:stCondLst>
                                            <p:cond delay="0"/>
                                          </p:stCondLst>
                                        </p:cTn>
                                        <p:tgtEl>
                                          <p:spTgt spid="320518">
                                            <p:txEl>
                                              <p:pRg st="6" end="6"/>
                                            </p:txEl>
                                          </p:spTgt>
                                        </p:tgtEl>
                                        <p:attrNameLst>
                                          <p:attrName>style.visibility</p:attrName>
                                        </p:attrNameLst>
                                      </p:cBhvr>
                                      <p:to>
                                        <p:strVal val="visible"/>
                                      </p:to>
                                    </p:set>
                                    <p:animEffect transition="in" filter="box(out)">
                                      <p:cBhvr>
                                        <p:cTn id="31" dur="500"/>
                                        <p:tgtEl>
                                          <p:spTgt spid="320518">
                                            <p:txEl>
                                              <p:pRg st="6" end="6"/>
                                            </p:txEl>
                                          </p:spTgt>
                                        </p:tgtEl>
                                      </p:cBhvr>
                                    </p:animEffect>
                                  </p:childTnLst>
                                  <p:subTnLst>
                                    <p:audio>
                                      <p:cMediaNode>
                                        <p:cTn display="0" masterRel="sameClick">
                                          <p:stCondLst>
                                            <p:cond evt="begin" delay="0">
                                              <p:tn val="29"/>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8" grpId="0" build="p" autoUpdateAnimBg="0"/>
    </p:bldLst>
  </p:timing>
</p:sld>
</file>

<file path=ppt/slides/slide2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985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E556955F-5C75-764F-8F38-3FC74131DE9F}" type="slidenum">
              <a:rPr lang="en-US" smtClean="0">
                <a:latin typeface="Times New Roman" charset="0"/>
              </a:rPr>
              <a:pPr/>
              <a:t>232</a:t>
            </a:fld>
            <a:endParaRPr lang="en-US">
              <a:latin typeface="Times New Roman" charset="0"/>
            </a:endParaRPr>
          </a:p>
        </p:txBody>
      </p:sp>
      <p:sp>
        <p:nvSpPr>
          <p:cNvPr id="249859" name="Rectangle 2"/>
          <p:cNvSpPr>
            <a:spLocks noGrp="1" noChangeArrowheads="1"/>
          </p:cNvSpPr>
          <p:nvPr>
            <p:ph type="title"/>
          </p:nvPr>
        </p:nvSpPr>
        <p:spPr>
          <a:xfrm>
            <a:off x="685800" y="381000"/>
            <a:ext cx="7772400" cy="1143000"/>
          </a:xfrm>
        </p:spPr>
        <p:txBody>
          <a:bodyPr/>
          <a:lstStyle/>
          <a:p>
            <a:pPr eaLnBrk="1" hangingPunct="1"/>
            <a:r>
              <a:rPr lang="en-US"/>
              <a:t>Differential Cryptanalysis</a:t>
            </a:r>
          </a:p>
        </p:txBody>
      </p:sp>
      <p:sp>
        <p:nvSpPr>
          <p:cNvPr id="321539" name="Rectangle 3"/>
          <p:cNvSpPr>
            <a:spLocks noGrp="1" noChangeArrowheads="1"/>
          </p:cNvSpPr>
          <p:nvPr>
            <p:ph type="body" idx="1"/>
          </p:nvPr>
        </p:nvSpPr>
        <p:spPr>
          <a:xfrm>
            <a:off x="685800" y="1600200"/>
            <a:ext cx="7848600" cy="4572000"/>
          </a:xfrm>
        </p:spPr>
        <p:txBody>
          <a:bodyPr/>
          <a:lstStyle/>
          <a:p>
            <a:pPr marL="533400" indent="-533400" eaLnBrk="1" hangingPunct="1">
              <a:lnSpc>
                <a:spcPct val="90000"/>
              </a:lnSpc>
            </a:pPr>
            <a:r>
              <a:rPr lang="en-US" sz="2800"/>
              <a:t>Attacking one S-box not very useful!</a:t>
            </a:r>
          </a:p>
          <a:p>
            <a:pPr marL="914400" lvl="1" indent="-457200" eaLnBrk="1" hangingPunct="1">
              <a:lnSpc>
                <a:spcPct val="90000"/>
              </a:lnSpc>
            </a:pPr>
            <a:r>
              <a:rPr lang="en-US" sz="2400"/>
              <a:t>And Trudy can’t always see input and output</a:t>
            </a:r>
          </a:p>
          <a:p>
            <a:pPr marL="533400" indent="-533400" eaLnBrk="1" hangingPunct="1">
              <a:lnSpc>
                <a:spcPct val="90000"/>
              </a:lnSpc>
            </a:pPr>
            <a:r>
              <a:rPr lang="en-US" sz="2800"/>
              <a:t>To make this work we must do 2 things</a:t>
            </a:r>
          </a:p>
          <a:p>
            <a:pPr marL="533400" indent="-533400" eaLnBrk="1" hangingPunct="1">
              <a:lnSpc>
                <a:spcPct val="90000"/>
              </a:lnSpc>
              <a:buFont typeface="Times" charset="0"/>
              <a:buAutoNum type="arabicPeriod"/>
            </a:pPr>
            <a:r>
              <a:rPr lang="en-US" sz="2800"/>
              <a:t>Extend the attack to </a:t>
            </a:r>
            <a:r>
              <a:rPr lang="en-US" sz="2800" b="1">
                <a:solidFill>
                  <a:schemeClr val="accent2"/>
                </a:solidFill>
              </a:rPr>
              <a:t>one round</a:t>
            </a:r>
          </a:p>
          <a:p>
            <a:pPr marL="914400" lvl="1" indent="-457200" eaLnBrk="1" hangingPunct="1">
              <a:lnSpc>
                <a:spcPct val="90000"/>
              </a:lnSpc>
            </a:pPr>
            <a:r>
              <a:rPr lang="en-US" sz="2400"/>
              <a:t>Must account for all S-boxes</a:t>
            </a:r>
          </a:p>
          <a:p>
            <a:pPr marL="914400" lvl="1" indent="-457200" eaLnBrk="1" hangingPunct="1">
              <a:lnSpc>
                <a:spcPct val="90000"/>
              </a:lnSpc>
            </a:pPr>
            <a:r>
              <a:rPr lang="en-US" sz="2400"/>
              <a:t>Choose input so only one S-box “active”</a:t>
            </a:r>
          </a:p>
          <a:p>
            <a:pPr marL="533400" indent="-533400" eaLnBrk="1" hangingPunct="1">
              <a:lnSpc>
                <a:spcPct val="90000"/>
              </a:lnSpc>
              <a:buFont typeface="Times" charset="0"/>
              <a:buAutoNum type="arabicPeriod"/>
            </a:pPr>
            <a:r>
              <a:rPr lang="en-US" sz="2800"/>
              <a:t>Then extend attack to (almost) </a:t>
            </a:r>
            <a:r>
              <a:rPr lang="en-US" sz="2800" b="1">
                <a:solidFill>
                  <a:schemeClr val="accent2"/>
                </a:solidFill>
              </a:rPr>
              <a:t>all rounds</a:t>
            </a:r>
            <a:endParaRPr lang="en-US" sz="2800"/>
          </a:p>
          <a:p>
            <a:pPr marL="914400" lvl="1" indent="-457200" eaLnBrk="1" hangingPunct="1">
              <a:lnSpc>
                <a:spcPct val="90000"/>
              </a:lnSpc>
            </a:pPr>
            <a:r>
              <a:rPr lang="en-US" sz="2400"/>
              <a:t>Note that output is input to next round</a:t>
            </a:r>
          </a:p>
          <a:p>
            <a:pPr marL="914400" lvl="1" indent="-457200" eaLnBrk="1" hangingPunct="1">
              <a:lnSpc>
                <a:spcPct val="90000"/>
              </a:lnSpc>
            </a:pPr>
            <a:r>
              <a:rPr lang="en-US" sz="2400"/>
              <a:t>Choose input so output is “good” for next round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1539">
                                            <p:txEl>
                                              <p:pRg st="0" end="0"/>
                                            </p:txEl>
                                          </p:spTgt>
                                        </p:tgtEl>
                                        <p:attrNameLst>
                                          <p:attrName>style.visibility</p:attrName>
                                        </p:attrNameLst>
                                      </p:cBhvr>
                                      <p:to>
                                        <p:strVal val="visible"/>
                                      </p:to>
                                    </p:set>
                                    <p:anim calcmode="lin" valueType="num">
                                      <p:cBhvr additive="base">
                                        <p:cTn id="7" dur="500" fill="hold"/>
                                        <p:tgtEl>
                                          <p:spTgt spid="3215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2153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21539">
                                            <p:txEl>
                                              <p:pRg st="1" end="1"/>
                                            </p:txEl>
                                          </p:spTgt>
                                        </p:tgtEl>
                                        <p:attrNameLst>
                                          <p:attrName>style.visibility</p:attrName>
                                        </p:attrNameLst>
                                      </p:cBhvr>
                                      <p:to>
                                        <p:strVal val="visible"/>
                                      </p:to>
                                    </p:set>
                                    <p:anim calcmode="lin" valueType="num">
                                      <p:cBhvr additive="base">
                                        <p:cTn id="13" dur="500" fill="hold"/>
                                        <p:tgtEl>
                                          <p:spTgt spid="32153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2153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21539">
                                            <p:txEl>
                                              <p:pRg st="2" end="2"/>
                                            </p:txEl>
                                          </p:spTgt>
                                        </p:tgtEl>
                                        <p:attrNameLst>
                                          <p:attrName>style.visibility</p:attrName>
                                        </p:attrNameLst>
                                      </p:cBhvr>
                                      <p:to>
                                        <p:strVal val="visible"/>
                                      </p:to>
                                    </p:set>
                                    <p:anim calcmode="lin" valueType="num">
                                      <p:cBhvr additive="base">
                                        <p:cTn id="19" dur="500" fill="hold"/>
                                        <p:tgtEl>
                                          <p:spTgt spid="32153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2153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21539">
                                            <p:txEl>
                                              <p:pRg st="3" end="3"/>
                                            </p:txEl>
                                          </p:spTgt>
                                        </p:tgtEl>
                                        <p:attrNameLst>
                                          <p:attrName>style.visibility</p:attrName>
                                        </p:attrNameLst>
                                      </p:cBhvr>
                                      <p:to>
                                        <p:strVal val="visible"/>
                                      </p:to>
                                    </p:set>
                                    <p:anim calcmode="lin" valueType="num">
                                      <p:cBhvr additive="base">
                                        <p:cTn id="25" dur="500" fill="hold"/>
                                        <p:tgtEl>
                                          <p:spTgt spid="32153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21539">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21539">
                                            <p:txEl>
                                              <p:pRg st="4" end="4"/>
                                            </p:txEl>
                                          </p:spTgt>
                                        </p:tgtEl>
                                        <p:attrNameLst>
                                          <p:attrName>style.visibility</p:attrName>
                                        </p:attrNameLst>
                                      </p:cBhvr>
                                      <p:to>
                                        <p:strVal val="visible"/>
                                      </p:to>
                                    </p:set>
                                    <p:anim calcmode="lin" valueType="num">
                                      <p:cBhvr additive="base">
                                        <p:cTn id="31" dur="500" fill="hold"/>
                                        <p:tgtEl>
                                          <p:spTgt spid="32153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21539">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21539">
                                            <p:txEl>
                                              <p:pRg st="5" end="5"/>
                                            </p:txEl>
                                          </p:spTgt>
                                        </p:tgtEl>
                                        <p:attrNameLst>
                                          <p:attrName>style.visibility</p:attrName>
                                        </p:attrNameLst>
                                      </p:cBhvr>
                                      <p:to>
                                        <p:strVal val="visible"/>
                                      </p:to>
                                    </p:set>
                                    <p:anim calcmode="lin" valueType="num">
                                      <p:cBhvr additive="base">
                                        <p:cTn id="37" dur="500" fill="hold"/>
                                        <p:tgtEl>
                                          <p:spTgt spid="32153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21539">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21539">
                                            <p:txEl>
                                              <p:pRg st="6" end="6"/>
                                            </p:txEl>
                                          </p:spTgt>
                                        </p:tgtEl>
                                        <p:attrNameLst>
                                          <p:attrName>style.visibility</p:attrName>
                                        </p:attrNameLst>
                                      </p:cBhvr>
                                      <p:to>
                                        <p:strVal val="visible"/>
                                      </p:to>
                                    </p:set>
                                    <p:anim calcmode="lin" valueType="num">
                                      <p:cBhvr additive="base">
                                        <p:cTn id="43" dur="500" fill="hold"/>
                                        <p:tgtEl>
                                          <p:spTgt spid="321539">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21539">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
                                        </p:tgtEl>
                                      </p:cMediaNode>
                                    </p:audio>
                                  </p:sub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21539">
                                            <p:txEl>
                                              <p:pRg st="7" end="7"/>
                                            </p:txEl>
                                          </p:spTgt>
                                        </p:tgtEl>
                                        <p:attrNameLst>
                                          <p:attrName>style.visibility</p:attrName>
                                        </p:attrNameLst>
                                      </p:cBhvr>
                                      <p:to>
                                        <p:strVal val="visible"/>
                                      </p:to>
                                    </p:set>
                                    <p:anim calcmode="lin" valueType="num">
                                      <p:cBhvr additive="base">
                                        <p:cTn id="49" dur="500" fill="hold"/>
                                        <p:tgtEl>
                                          <p:spTgt spid="321539">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21539">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2" name="Whoosh"/>
                                        </p:tgtEl>
                                      </p:cMediaNode>
                                    </p:audio>
                                  </p:sub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21539">
                                            <p:txEl>
                                              <p:pRg st="8" end="8"/>
                                            </p:txEl>
                                          </p:spTgt>
                                        </p:tgtEl>
                                        <p:attrNameLst>
                                          <p:attrName>style.visibility</p:attrName>
                                        </p:attrNameLst>
                                      </p:cBhvr>
                                      <p:to>
                                        <p:strVal val="visible"/>
                                      </p:to>
                                    </p:set>
                                    <p:anim calcmode="lin" valueType="num">
                                      <p:cBhvr additive="base">
                                        <p:cTn id="55" dur="500" fill="hold"/>
                                        <p:tgtEl>
                                          <p:spTgt spid="321539">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21539">
                                            <p:txEl>
                                              <p:pRg st="8" end="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3"/>
                                            </p:cond>
                                          </p:stCondLst>
                                          <p:endCondLst>
                                            <p:cond evt="onStopAudio" delay="0">
                                              <p:tgtEl>
                                                <p:sldTgt/>
                                              </p:tgtEl>
                                            </p:cond>
                                          </p:endCondLst>
                                        </p:cTn>
                                        <p:tgtEl>
                                          <p:sndTgt r:embed="rId2"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39" grpId="0" build="p" bldLvl="2" autoUpdateAnimBg="0"/>
    </p:bld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9BB11827-6B6D-C946-A828-B7DBAFAB3A71}" type="slidenum">
              <a:rPr lang="en-US" smtClean="0">
                <a:latin typeface="Times New Roman" charset="0"/>
              </a:rPr>
              <a:pPr/>
              <a:t>233</a:t>
            </a:fld>
            <a:endParaRPr lang="en-US">
              <a:latin typeface="Times New Roman" charset="0"/>
            </a:endParaRPr>
          </a:p>
        </p:txBody>
      </p:sp>
      <p:sp>
        <p:nvSpPr>
          <p:cNvPr id="250883" name="Rectangle 2"/>
          <p:cNvSpPr>
            <a:spLocks noGrp="1" noChangeArrowheads="1"/>
          </p:cNvSpPr>
          <p:nvPr>
            <p:ph type="title"/>
          </p:nvPr>
        </p:nvSpPr>
        <p:spPr>
          <a:xfrm>
            <a:off x="685800" y="228600"/>
            <a:ext cx="7772400" cy="1143000"/>
          </a:xfrm>
        </p:spPr>
        <p:txBody>
          <a:bodyPr/>
          <a:lstStyle/>
          <a:p>
            <a:pPr eaLnBrk="1" hangingPunct="1"/>
            <a:r>
              <a:rPr lang="en-US"/>
              <a:t>Differential Cryptanalysis</a:t>
            </a:r>
          </a:p>
        </p:txBody>
      </p:sp>
      <p:sp>
        <p:nvSpPr>
          <p:cNvPr id="250884" name="Rectangle 3"/>
          <p:cNvSpPr>
            <a:spLocks noGrp="1" noChangeArrowheads="1"/>
          </p:cNvSpPr>
          <p:nvPr>
            <p:ph type="body" idx="1"/>
          </p:nvPr>
        </p:nvSpPr>
        <p:spPr>
          <a:xfrm>
            <a:off x="685800" y="1447800"/>
            <a:ext cx="8001000" cy="4724400"/>
          </a:xfrm>
        </p:spPr>
        <p:txBody>
          <a:bodyPr/>
          <a:lstStyle/>
          <a:p>
            <a:pPr eaLnBrk="1" hangingPunct="1">
              <a:lnSpc>
                <a:spcPct val="85000"/>
              </a:lnSpc>
            </a:pPr>
            <a:r>
              <a:rPr lang="en-US" sz="2800"/>
              <a:t>We deal with input and output differences</a:t>
            </a:r>
          </a:p>
          <a:p>
            <a:pPr eaLnBrk="1" hangingPunct="1">
              <a:lnSpc>
                <a:spcPct val="85000"/>
              </a:lnSpc>
            </a:pPr>
            <a:r>
              <a:rPr lang="en-US" sz="2800"/>
              <a:t>Suppose we know inputs </a:t>
            </a:r>
            <a:r>
              <a:rPr lang="en-US" sz="2800">
                <a:solidFill>
                  <a:schemeClr val="hlink"/>
                </a:solidFill>
                <a:latin typeface="Times-Roman" charset="0"/>
              </a:rPr>
              <a:t>X</a:t>
            </a:r>
            <a:r>
              <a:rPr lang="en-US" sz="2800"/>
              <a:t> and </a:t>
            </a:r>
            <a:r>
              <a:rPr lang="en-US" sz="2800">
                <a:solidFill>
                  <a:srgbClr val="FF0000"/>
                </a:solidFill>
                <a:latin typeface="Times-Roman" charset="0"/>
              </a:rPr>
              <a:t>X</a:t>
            </a:r>
            <a:r>
              <a:rPr lang="en-US" sz="2800"/>
              <a:t> </a:t>
            </a:r>
          </a:p>
          <a:p>
            <a:pPr lvl="1" eaLnBrk="1" hangingPunct="1">
              <a:lnSpc>
                <a:spcPct val="85000"/>
              </a:lnSpc>
            </a:pPr>
            <a:r>
              <a:rPr lang="en-US" sz="2400"/>
              <a:t>For </a:t>
            </a:r>
            <a:r>
              <a:rPr lang="en-US" sz="2400">
                <a:solidFill>
                  <a:schemeClr val="hlink"/>
                </a:solidFill>
                <a:latin typeface="Times-Roman" charset="0"/>
              </a:rPr>
              <a:t>X</a:t>
            </a:r>
            <a:r>
              <a:rPr lang="en-US" sz="2400"/>
              <a:t> the input to S-box is </a:t>
            </a:r>
            <a:r>
              <a:rPr lang="en-US" sz="2400">
                <a:solidFill>
                  <a:schemeClr val="hlink"/>
                </a:solidFill>
                <a:latin typeface="Times-Roman" charset="0"/>
              </a:rPr>
              <a:t>X</a:t>
            </a:r>
            <a:r>
              <a:rPr lang="en-US" sz="2400">
                <a:latin typeface="Times-Roman" charset="0"/>
              </a:rPr>
              <a:t> </a:t>
            </a:r>
            <a:r>
              <a:rPr lang="en-US" sz="2400">
                <a:latin typeface="Times-Roman" charset="0"/>
                <a:sym typeface="Symbol" charset="2"/>
              </a:rPr>
              <a:t> K</a:t>
            </a:r>
            <a:r>
              <a:rPr lang="en-US" sz="2400">
                <a:sym typeface="Symbol" charset="2"/>
              </a:rPr>
              <a:t> </a:t>
            </a:r>
          </a:p>
          <a:p>
            <a:pPr lvl="1" eaLnBrk="1" hangingPunct="1">
              <a:lnSpc>
                <a:spcPct val="85000"/>
              </a:lnSpc>
            </a:pPr>
            <a:r>
              <a:rPr lang="en-US" sz="2400">
                <a:sym typeface="Symbol" charset="2"/>
              </a:rPr>
              <a:t>For</a:t>
            </a:r>
            <a:r>
              <a:rPr lang="en-US" sz="2400"/>
              <a:t> </a:t>
            </a:r>
            <a:r>
              <a:rPr lang="en-US" sz="2400">
                <a:solidFill>
                  <a:srgbClr val="FF0000"/>
                </a:solidFill>
                <a:latin typeface="Times-Roman" charset="0"/>
              </a:rPr>
              <a:t>X</a:t>
            </a:r>
            <a:r>
              <a:rPr lang="en-US" sz="2400"/>
              <a:t> the input to S-box is</a:t>
            </a:r>
            <a:r>
              <a:rPr lang="en-US" sz="2400">
                <a:sym typeface="Symbol" charset="2"/>
              </a:rPr>
              <a:t> </a:t>
            </a:r>
            <a:r>
              <a:rPr lang="en-US" sz="2400">
                <a:solidFill>
                  <a:srgbClr val="FF0000"/>
                </a:solidFill>
                <a:latin typeface="Times-Roman" charset="0"/>
              </a:rPr>
              <a:t>X</a:t>
            </a:r>
            <a:r>
              <a:rPr lang="en-US" sz="2400">
                <a:latin typeface="Times-Roman" charset="0"/>
              </a:rPr>
              <a:t> </a:t>
            </a:r>
            <a:r>
              <a:rPr lang="en-US" sz="2400">
                <a:latin typeface="Times-Roman" charset="0"/>
                <a:sym typeface="Symbol" charset="2"/>
              </a:rPr>
              <a:t> K</a:t>
            </a:r>
            <a:endParaRPr lang="en-US" sz="2400">
              <a:sym typeface="Symbol" charset="2"/>
            </a:endParaRPr>
          </a:p>
          <a:p>
            <a:pPr lvl="1" eaLnBrk="1" hangingPunct="1">
              <a:lnSpc>
                <a:spcPct val="85000"/>
              </a:lnSpc>
            </a:pPr>
            <a:r>
              <a:rPr lang="en-US" sz="2400">
                <a:sym typeface="Symbol" charset="2"/>
              </a:rPr>
              <a:t>Key </a:t>
            </a:r>
            <a:r>
              <a:rPr lang="en-US" sz="2400">
                <a:latin typeface="Times-Roman" charset="0"/>
                <a:sym typeface="Symbol" charset="2"/>
              </a:rPr>
              <a:t>K</a:t>
            </a:r>
            <a:r>
              <a:rPr lang="en-US" sz="2400">
                <a:sym typeface="Symbol" charset="2"/>
              </a:rPr>
              <a:t> is unknown</a:t>
            </a:r>
          </a:p>
          <a:p>
            <a:pPr lvl="1" eaLnBrk="1" hangingPunct="1">
              <a:lnSpc>
                <a:spcPct val="85000"/>
              </a:lnSpc>
            </a:pPr>
            <a:r>
              <a:rPr lang="en-US" sz="2400" b="1">
                <a:sym typeface="Symbol" charset="2"/>
              </a:rPr>
              <a:t>Input difference:</a:t>
            </a:r>
            <a:r>
              <a:rPr lang="en-US" sz="2400">
                <a:sym typeface="Symbol" charset="2"/>
              </a:rPr>
              <a:t> (</a:t>
            </a:r>
            <a:r>
              <a:rPr lang="en-US" sz="2400">
                <a:solidFill>
                  <a:schemeClr val="hlink"/>
                </a:solidFill>
                <a:latin typeface="Times-Roman" charset="0"/>
              </a:rPr>
              <a:t>X</a:t>
            </a:r>
            <a:r>
              <a:rPr lang="en-US" sz="2400">
                <a:latin typeface="Times-Roman" charset="0"/>
              </a:rPr>
              <a:t> </a:t>
            </a:r>
            <a:r>
              <a:rPr lang="en-US" sz="2400">
                <a:latin typeface="Times-Roman" charset="0"/>
                <a:sym typeface="Symbol" charset="2"/>
              </a:rPr>
              <a:t> K) </a:t>
            </a:r>
            <a:r>
              <a:rPr lang="en-US" sz="2400">
                <a:sym typeface="Symbol" charset="2"/>
              </a:rPr>
              <a:t> (</a:t>
            </a:r>
            <a:r>
              <a:rPr lang="en-US" sz="2400">
                <a:solidFill>
                  <a:srgbClr val="FF0000"/>
                </a:solidFill>
                <a:latin typeface="Times-Roman" charset="0"/>
              </a:rPr>
              <a:t>X</a:t>
            </a:r>
            <a:r>
              <a:rPr lang="en-US" sz="2400" baseline="-25000">
                <a:latin typeface="Times-Roman" charset="0"/>
              </a:rPr>
              <a:t> </a:t>
            </a:r>
            <a:r>
              <a:rPr lang="en-US" sz="2400">
                <a:latin typeface="Times-Roman" charset="0"/>
                <a:sym typeface="Symbol" charset="2"/>
              </a:rPr>
              <a:t> K) = </a:t>
            </a:r>
            <a:r>
              <a:rPr lang="en-US" sz="2400">
                <a:solidFill>
                  <a:schemeClr val="hlink"/>
                </a:solidFill>
                <a:latin typeface="Times-Roman" charset="0"/>
              </a:rPr>
              <a:t>X</a:t>
            </a:r>
            <a:r>
              <a:rPr lang="en-US" sz="2400">
                <a:latin typeface="Times-Roman" charset="0"/>
              </a:rPr>
              <a:t> </a:t>
            </a:r>
            <a:r>
              <a:rPr lang="en-US" sz="2400">
                <a:latin typeface="Times-Roman" charset="0"/>
                <a:sym typeface="Symbol" charset="2"/>
              </a:rPr>
              <a:t> </a:t>
            </a:r>
            <a:r>
              <a:rPr lang="en-US" sz="2400">
                <a:solidFill>
                  <a:srgbClr val="FF0000"/>
                </a:solidFill>
                <a:latin typeface="Times-Roman" charset="0"/>
              </a:rPr>
              <a:t>X</a:t>
            </a:r>
            <a:endParaRPr lang="en-US" sz="2400" baseline="-25000">
              <a:latin typeface="Times-Roman" charset="0"/>
            </a:endParaRPr>
          </a:p>
          <a:p>
            <a:pPr eaLnBrk="1" hangingPunct="1">
              <a:lnSpc>
                <a:spcPct val="85000"/>
              </a:lnSpc>
            </a:pPr>
            <a:r>
              <a:rPr lang="en-US" sz="2800"/>
              <a:t>Input difference is independent of key </a:t>
            </a:r>
            <a:r>
              <a:rPr lang="en-US" sz="2800">
                <a:latin typeface="Times-Roman" charset="0"/>
              </a:rPr>
              <a:t>K</a:t>
            </a:r>
            <a:endParaRPr lang="en-US" sz="2800">
              <a:sym typeface="Symbol" charset="2"/>
            </a:endParaRPr>
          </a:p>
          <a:p>
            <a:pPr eaLnBrk="1" hangingPunct="1">
              <a:lnSpc>
                <a:spcPct val="85000"/>
              </a:lnSpc>
            </a:pPr>
            <a:r>
              <a:rPr lang="en-US" sz="2800" b="1"/>
              <a:t>Output difference:</a:t>
            </a:r>
            <a:r>
              <a:rPr lang="en-US" sz="2800"/>
              <a:t> </a:t>
            </a:r>
            <a:r>
              <a:rPr lang="en-US" sz="2800">
                <a:solidFill>
                  <a:schemeClr val="hlink"/>
                </a:solidFill>
                <a:latin typeface="Times-Roman" charset="0"/>
              </a:rPr>
              <a:t>Y</a:t>
            </a:r>
            <a:r>
              <a:rPr lang="en-US" sz="2800" baseline="-25000">
                <a:latin typeface="Times-Roman" charset="0"/>
              </a:rPr>
              <a:t> </a:t>
            </a:r>
            <a:r>
              <a:rPr lang="en-US" sz="2800">
                <a:latin typeface="Times-Roman" charset="0"/>
                <a:sym typeface="Symbol" charset="2"/>
              </a:rPr>
              <a:t> </a:t>
            </a:r>
            <a:r>
              <a:rPr lang="en-US" sz="2800">
                <a:solidFill>
                  <a:srgbClr val="FF0000"/>
                </a:solidFill>
                <a:latin typeface="Times-Roman" charset="0"/>
              </a:rPr>
              <a:t>Y</a:t>
            </a:r>
            <a:r>
              <a:rPr lang="en-US" sz="2800">
                <a:sym typeface="Symbol" charset="2"/>
              </a:rPr>
              <a:t> is (almost) input difference to next round</a:t>
            </a:r>
          </a:p>
          <a:p>
            <a:pPr eaLnBrk="1" hangingPunct="1">
              <a:lnSpc>
                <a:spcPct val="85000"/>
              </a:lnSpc>
            </a:pPr>
            <a:r>
              <a:rPr lang="en-US" sz="2800"/>
              <a:t>Goal is to “chain” differences thru rounds</a:t>
            </a:r>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190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A5C84A27-8046-CB45-8665-5EE739020905}" type="slidenum">
              <a:rPr lang="en-US" smtClean="0">
                <a:latin typeface="Times New Roman" charset="0"/>
              </a:rPr>
              <a:pPr/>
              <a:t>234</a:t>
            </a:fld>
            <a:endParaRPr lang="en-US">
              <a:latin typeface="Times New Roman" charset="0"/>
            </a:endParaRPr>
          </a:p>
        </p:txBody>
      </p:sp>
      <p:sp>
        <p:nvSpPr>
          <p:cNvPr id="251907" name="Rectangle 2"/>
          <p:cNvSpPr>
            <a:spLocks noGrp="1" noChangeArrowheads="1"/>
          </p:cNvSpPr>
          <p:nvPr>
            <p:ph type="title"/>
          </p:nvPr>
        </p:nvSpPr>
        <p:spPr>
          <a:xfrm>
            <a:off x="685800" y="304800"/>
            <a:ext cx="7772400" cy="1143000"/>
          </a:xfrm>
        </p:spPr>
        <p:txBody>
          <a:bodyPr/>
          <a:lstStyle/>
          <a:p>
            <a:pPr eaLnBrk="1" hangingPunct="1"/>
            <a:r>
              <a:rPr lang="en-US"/>
              <a:t>Differential Cryptanalysis</a:t>
            </a:r>
          </a:p>
        </p:txBody>
      </p:sp>
      <p:sp>
        <p:nvSpPr>
          <p:cNvPr id="324611" name="Rectangle 3"/>
          <p:cNvSpPr>
            <a:spLocks noGrp="1" noChangeArrowheads="1"/>
          </p:cNvSpPr>
          <p:nvPr>
            <p:ph type="body" idx="1"/>
          </p:nvPr>
        </p:nvSpPr>
        <p:spPr>
          <a:xfrm>
            <a:off x="685800" y="1600200"/>
            <a:ext cx="7772400" cy="4495800"/>
          </a:xfrm>
        </p:spPr>
        <p:txBody>
          <a:bodyPr/>
          <a:lstStyle/>
          <a:p>
            <a:pPr eaLnBrk="1" hangingPunct="1"/>
            <a:r>
              <a:rPr lang="en-US" sz="2800"/>
              <a:t>If we obtain known output difference from known input difference…</a:t>
            </a:r>
          </a:p>
          <a:p>
            <a:pPr lvl="1" eaLnBrk="1" hangingPunct="1"/>
            <a:r>
              <a:rPr lang="en-US" sz="2400"/>
              <a:t>May be able to chain differences thru rounds</a:t>
            </a:r>
          </a:p>
          <a:p>
            <a:pPr lvl="1" eaLnBrk="1" hangingPunct="1"/>
            <a:r>
              <a:rPr lang="en-US" sz="2400"/>
              <a:t>It’s OK if this only occurs with some probability</a:t>
            </a:r>
          </a:p>
          <a:p>
            <a:pPr eaLnBrk="1" hangingPunct="1"/>
            <a:r>
              <a:rPr lang="en-US" sz="2800"/>
              <a:t>If input difference is 0…</a:t>
            </a:r>
          </a:p>
          <a:p>
            <a:pPr lvl="1" eaLnBrk="1" hangingPunct="1"/>
            <a:r>
              <a:rPr lang="en-US" sz="2400"/>
              <a:t>…output difference is 0</a:t>
            </a:r>
          </a:p>
          <a:p>
            <a:pPr lvl="1" eaLnBrk="1" hangingPunct="1"/>
            <a:r>
              <a:rPr lang="en-US" sz="2400"/>
              <a:t>Allows us to make some S-boxes “inactive” with respect to differences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4611">
                                            <p:txEl>
                                              <p:pRg st="0" end="0"/>
                                            </p:txEl>
                                          </p:spTgt>
                                        </p:tgtEl>
                                        <p:attrNameLst>
                                          <p:attrName>style.visibility</p:attrName>
                                        </p:attrNameLst>
                                      </p:cBhvr>
                                      <p:to>
                                        <p:strVal val="visible"/>
                                      </p:to>
                                    </p:set>
                                    <p:anim calcmode="lin" valueType="num">
                                      <p:cBhvr additive="base">
                                        <p:cTn id="7" dur="500" fill="hold"/>
                                        <p:tgtEl>
                                          <p:spTgt spid="3246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2461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24611">
                                            <p:txEl>
                                              <p:pRg st="1" end="1"/>
                                            </p:txEl>
                                          </p:spTgt>
                                        </p:tgtEl>
                                        <p:attrNameLst>
                                          <p:attrName>style.visibility</p:attrName>
                                        </p:attrNameLst>
                                      </p:cBhvr>
                                      <p:to>
                                        <p:strVal val="visible"/>
                                      </p:to>
                                    </p:set>
                                    <p:anim calcmode="lin" valueType="num">
                                      <p:cBhvr additive="base">
                                        <p:cTn id="13" dur="500" fill="hold"/>
                                        <p:tgtEl>
                                          <p:spTgt spid="32461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2461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24611">
                                            <p:txEl>
                                              <p:pRg st="2" end="2"/>
                                            </p:txEl>
                                          </p:spTgt>
                                        </p:tgtEl>
                                        <p:attrNameLst>
                                          <p:attrName>style.visibility</p:attrName>
                                        </p:attrNameLst>
                                      </p:cBhvr>
                                      <p:to>
                                        <p:strVal val="visible"/>
                                      </p:to>
                                    </p:set>
                                    <p:anim calcmode="lin" valueType="num">
                                      <p:cBhvr additive="base">
                                        <p:cTn id="19" dur="500" fill="hold"/>
                                        <p:tgtEl>
                                          <p:spTgt spid="32461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2461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24611">
                                            <p:txEl>
                                              <p:pRg st="3" end="3"/>
                                            </p:txEl>
                                          </p:spTgt>
                                        </p:tgtEl>
                                        <p:attrNameLst>
                                          <p:attrName>style.visibility</p:attrName>
                                        </p:attrNameLst>
                                      </p:cBhvr>
                                      <p:to>
                                        <p:strVal val="visible"/>
                                      </p:to>
                                    </p:set>
                                    <p:anim calcmode="lin" valueType="num">
                                      <p:cBhvr additive="base">
                                        <p:cTn id="25" dur="500" fill="hold"/>
                                        <p:tgtEl>
                                          <p:spTgt spid="32461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24611">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24611">
                                            <p:txEl>
                                              <p:pRg st="4" end="4"/>
                                            </p:txEl>
                                          </p:spTgt>
                                        </p:tgtEl>
                                        <p:attrNameLst>
                                          <p:attrName>style.visibility</p:attrName>
                                        </p:attrNameLst>
                                      </p:cBhvr>
                                      <p:to>
                                        <p:strVal val="visible"/>
                                      </p:to>
                                    </p:set>
                                    <p:anim calcmode="lin" valueType="num">
                                      <p:cBhvr additive="base">
                                        <p:cTn id="31" dur="500" fill="hold"/>
                                        <p:tgtEl>
                                          <p:spTgt spid="32461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24611">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24611">
                                            <p:txEl>
                                              <p:pRg st="5" end="5"/>
                                            </p:txEl>
                                          </p:spTgt>
                                        </p:tgtEl>
                                        <p:attrNameLst>
                                          <p:attrName>style.visibility</p:attrName>
                                        </p:attrNameLst>
                                      </p:cBhvr>
                                      <p:to>
                                        <p:strVal val="visible"/>
                                      </p:to>
                                    </p:set>
                                    <p:anim calcmode="lin" valueType="num">
                                      <p:cBhvr additive="base">
                                        <p:cTn id="37" dur="500" fill="hold"/>
                                        <p:tgtEl>
                                          <p:spTgt spid="32461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24611">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1" grpId="0" build="p" bldLvl="2" autoUpdateAnimBg="0"/>
    </p:bld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05C68D07-C427-1649-8C82-F0E8B9CF4A59}" type="slidenum">
              <a:rPr lang="en-US" smtClean="0">
                <a:latin typeface="Times New Roman" charset="0"/>
              </a:rPr>
              <a:pPr/>
              <a:t>235</a:t>
            </a:fld>
            <a:endParaRPr lang="en-US">
              <a:latin typeface="Times New Roman" charset="0"/>
            </a:endParaRPr>
          </a:p>
        </p:txBody>
      </p:sp>
      <p:sp>
        <p:nvSpPr>
          <p:cNvPr id="252931" name="Rectangle 2"/>
          <p:cNvSpPr>
            <a:spLocks noGrp="1" noChangeArrowheads="1"/>
          </p:cNvSpPr>
          <p:nvPr>
            <p:ph type="title"/>
          </p:nvPr>
        </p:nvSpPr>
        <p:spPr>
          <a:xfrm>
            <a:off x="228600" y="228600"/>
            <a:ext cx="3429000" cy="1981200"/>
          </a:xfrm>
        </p:spPr>
        <p:txBody>
          <a:bodyPr/>
          <a:lstStyle/>
          <a:p>
            <a:pPr eaLnBrk="1" hangingPunct="1">
              <a:lnSpc>
                <a:spcPct val="85000"/>
              </a:lnSpc>
            </a:pPr>
            <a:r>
              <a:rPr lang="en-US"/>
              <a:t>S-box Differential Analysis</a:t>
            </a:r>
          </a:p>
        </p:txBody>
      </p:sp>
      <p:sp>
        <p:nvSpPr>
          <p:cNvPr id="252932" name="Rectangle 3"/>
          <p:cNvSpPr>
            <a:spLocks noChangeArrowheads="1"/>
          </p:cNvSpPr>
          <p:nvPr/>
        </p:nvSpPr>
        <p:spPr bwMode="auto">
          <a:xfrm>
            <a:off x="3810000" y="0"/>
            <a:ext cx="4724400" cy="20574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None/>
            </a:pPr>
            <a:r>
              <a:rPr lang="en-US" sz="2800">
                <a:latin typeface="Times-Roman" charset="0"/>
              </a:rPr>
              <a:t>                    </a:t>
            </a:r>
            <a:r>
              <a:rPr lang="en-US" sz="2800">
                <a:latin typeface="Courier" charset="0"/>
              </a:rPr>
              <a:t>column</a:t>
            </a:r>
            <a:endParaRPr lang="en-US" sz="2800">
              <a:latin typeface="Times-Roman" charset="0"/>
            </a:endParaRPr>
          </a:p>
          <a:p>
            <a:pPr marL="342900" indent="-342900">
              <a:spcBef>
                <a:spcPct val="20000"/>
              </a:spcBef>
              <a:buClr>
                <a:schemeClr val="accent2"/>
              </a:buClr>
              <a:buSzPct val="75000"/>
              <a:buFont typeface="Wingdings" charset="2"/>
              <a:buNone/>
            </a:pPr>
            <a:r>
              <a:rPr lang="en-US" sz="2800">
                <a:latin typeface="Courier" charset="0"/>
              </a:rPr>
              <a:t>row</a:t>
            </a:r>
            <a:r>
              <a:rPr lang="en-US" sz="2800">
                <a:latin typeface="Times-Roman" charset="0"/>
              </a:rPr>
              <a:t>	  00	  01	  10	  11</a:t>
            </a:r>
            <a:endParaRPr lang="en-US" sz="2800">
              <a:latin typeface="Times-Roman" charset="0"/>
              <a:sym typeface="Symbol" charset="2"/>
            </a:endParaRPr>
          </a:p>
          <a:p>
            <a:pPr marL="342900" indent="-342900">
              <a:spcBef>
                <a:spcPct val="20000"/>
              </a:spcBef>
              <a:buClr>
                <a:schemeClr val="accent2"/>
              </a:buClr>
              <a:buSzPct val="75000"/>
              <a:buFont typeface="Wingdings" charset="2"/>
              <a:buNone/>
            </a:pPr>
            <a:r>
              <a:rPr lang="en-US" sz="2800">
                <a:latin typeface="Times-Roman" charset="0"/>
                <a:sym typeface="Symbol" charset="2"/>
              </a:rPr>
              <a:t>  0	  10	  01	  11	  00</a:t>
            </a:r>
          </a:p>
          <a:p>
            <a:pPr marL="342900" indent="-342900">
              <a:spcBef>
                <a:spcPct val="20000"/>
              </a:spcBef>
              <a:buClr>
                <a:schemeClr val="accent2"/>
              </a:buClr>
              <a:buSzPct val="75000"/>
              <a:buFont typeface="Wingdings" charset="2"/>
              <a:buNone/>
            </a:pPr>
            <a:r>
              <a:rPr lang="en-US" sz="2800">
                <a:latin typeface="Times-Roman" charset="0"/>
              </a:rPr>
              <a:t>  1	  00	  10	  01	  11</a:t>
            </a:r>
          </a:p>
        </p:txBody>
      </p:sp>
      <p:sp>
        <p:nvSpPr>
          <p:cNvPr id="252933" name="Line 4"/>
          <p:cNvSpPr>
            <a:spLocks noChangeShapeType="1"/>
          </p:cNvSpPr>
          <p:nvPr/>
        </p:nvSpPr>
        <p:spPr bwMode="auto">
          <a:xfrm>
            <a:off x="4800600" y="228600"/>
            <a:ext cx="0" cy="16764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52934" name="Line 5"/>
          <p:cNvSpPr>
            <a:spLocks noChangeShapeType="1"/>
          </p:cNvSpPr>
          <p:nvPr/>
        </p:nvSpPr>
        <p:spPr bwMode="auto">
          <a:xfrm>
            <a:off x="3886200" y="990600"/>
            <a:ext cx="42672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52935" name="Rectangle 6"/>
          <p:cNvSpPr>
            <a:spLocks noChangeArrowheads="1"/>
          </p:cNvSpPr>
          <p:nvPr/>
        </p:nvSpPr>
        <p:spPr bwMode="auto">
          <a:xfrm>
            <a:off x="3048000" y="2209800"/>
            <a:ext cx="5562600" cy="41148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None/>
            </a:pPr>
            <a:r>
              <a:rPr lang="en-US" sz="2800">
                <a:latin typeface="Times-Roman" charset="0"/>
              </a:rPr>
              <a:t>           	  Sbox(</a:t>
            </a:r>
            <a:r>
              <a:rPr lang="en-US" sz="2800">
                <a:solidFill>
                  <a:schemeClr val="hlink"/>
                </a:solidFill>
                <a:latin typeface="Times-Roman" charset="0"/>
              </a:rPr>
              <a:t>X</a:t>
            </a:r>
            <a:r>
              <a:rPr lang="en-US" sz="2800">
                <a:latin typeface="Times-Roman" charset="0"/>
              </a:rPr>
              <a:t>)</a:t>
            </a:r>
            <a:r>
              <a:rPr lang="en-US" sz="2800">
                <a:latin typeface="Times-Roman" charset="0"/>
                <a:sym typeface="Symbol" charset="2"/>
              </a:rPr>
              <a:t>Sbox(</a:t>
            </a:r>
            <a:r>
              <a:rPr lang="en-US" sz="2800">
                <a:solidFill>
                  <a:srgbClr val="FF0000"/>
                </a:solidFill>
                <a:latin typeface="Times-Roman" charset="0"/>
                <a:sym typeface="Symbol" charset="2"/>
              </a:rPr>
              <a:t>X</a:t>
            </a:r>
            <a:r>
              <a:rPr lang="en-US" sz="2800">
                <a:latin typeface="Times-Roman" charset="0"/>
                <a:sym typeface="Symbol" charset="2"/>
              </a:rPr>
              <a:t>)</a:t>
            </a:r>
            <a:endParaRPr lang="en-US" sz="2800">
              <a:latin typeface="Times-Roman" charset="0"/>
            </a:endParaRPr>
          </a:p>
          <a:p>
            <a:pPr marL="342900" indent="-342900">
              <a:spcBef>
                <a:spcPct val="20000"/>
              </a:spcBef>
              <a:buClr>
                <a:schemeClr val="accent2"/>
              </a:buClr>
              <a:buSzPct val="75000"/>
              <a:buFont typeface="Wingdings" charset="2"/>
              <a:buNone/>
            </a:pPr>
            <a:r>
              <a:rPr lang="en-US" sz="2800">
                <a:latin typeface="Times-Roman" charset="0"/>
              </a:rPr>
              <a:t>			  00	  01	  10	  11</a:t>
            </a:r>
            <a:endParaRPr lang="en-US" sz="2800">
              <a:latin typeface="Times-Roman" charset="0"/>
              <a:sym typeface="Symbol" charset="2"/>
            </a:endParaRPr>
          </a:p>
          <a:p>
            <a:pPr marL="342900" indent="-342900">
              <a:lnSpc>
                <a:spcPct val="70000"/>
              </a:lnSpc>
              <a:spcBef>
                <a:spcPct val="20000"/>
              </a:spcBef>
              <a:buClr>
                <a:schemeClr val="accent2"/>
              </a:buClr>
              <a:buSzPct val="75000"/>
              <a:buFont typeface="Wingdings" charset="2"/>
              <a:buNone/>
            </a:pPr>
            <a:r>
              <a:rPr lang="en-US" sz="2800">
                <a:latin typeface="Times-Roman" charset="0"/>
                <a:sym typeface="Symbol" charset="2"/>
              </a:rPr>
              <a:t> 		 000	   8	   0	   0	   0</a:t>
            </a:r>
          </a:p>
          <a:p>
            <a:pPr marL="342900" indent="-342900">
              <a:lnSpc>
                <a:spcPct val="70000"/>
              </a:lnSpc>
              <a:spcBef>
                <a:spcPct val="20000"/>
              </a:spcBef>
              <a:buClr>
                <a:schemeClr val="accent2"/>
              </a:buClr>
              <a:buSzPct val="75000"/>
              <a:buFont typeface="Wingdings" charset="2"/>
              <a:buNone/>
            </a:pPr>
            <a:r>
              <a:rPr lang="en-US" sz="2800">
                <a:latin typeface="Times-Roman" charset="0"/>
              </a:rPr>
              <a:t>	 	 </a:t>
            </a:r>
            <a:r>
              <a:rPr lang="en-US" sz="2800">
                <a:latin typeface="Times-Roman" charset="0"/>
                <a:sym typeface="Symbol" charset="2"/>
              </a:rPr>
              <a:t>001	   0	   0	   4	   4</a:t>
            </a:r>
          </a:p>
          <a:p>
            <a:pPr marL="342900" indent="-342900">
              <a:lnSpc>
                <a:spcPct val="70000"/>
              </a:lnSpc>
              <a:spcBef>
                <a:spcPct val="20000"/>
              </a:spcBef>
              <a:buClr>
                <a:schemeClr val="accent2"/>
              </a:buClr>
              <a:buSzPct val="75000"/>
              <a:buFont typeface="Wingdings" charset="2"/>
              <a:buNone/>
            </a:pPr>
            <a:r>
              <a:rPr lang="en-US" sz="2800">
                <a:latin typeface="Times-Roman" charset="0"/>
                <a:sym typeface="Symbol" charset="2"/>
              </a:rPr>
              <a:t> </a:t>
            </a:r>
            <a:r>
              <a:rPr lang="en-US" sz="2800">
                <a:solidFill>
                  <a:schemeClr val="hlink"/>
                </a:solidFill>
                <a:latin typeface="Times-Roman" charset="0"/>
              </a:rPr>
              <a:t>X</a:t>
            </a:r>
            <a:r>
              <a:rPr lang="en-US" sz="2800" baseline="-25000">
                <a:latin typeface="Times-Roman" charset="0"/>
              </a:rPr>
              <a:t>	 	</a:t>
            </a:r>
            <a:r>
              <a:rPr lang="en-US" sz="2800">
                <a:latin typeface="Times-Roman" charset="0"/>
                <a:sym typeface="Symbol" charset="2"/>
              </a:rPr>
              <a:t> 010	   0	   8	   0	   0</a:t>
            </a:r>
          </a:p>
          <a:p>
            <a:pPr marL="342900" indent="-342900">
              <a:lnSpc>
                <a:spcPct val="70000"/>
              </a:lnSpc>
              <a:spcBef>
                <a:spcPct val="20000"/>
              </a:spcBef>
              <a:buClr>
                <a:schemeClr val="accent2"/>
              </a:buClr>
              <a:buSzPct val="75000"/>
              <a:buFont typeface="Wingdings" charset="2"/>
              <a:buNone/>
            </a:pPr>
            <a:r>
              <a:rPr lang="en-US" sz="2800">
                <a:latin typeface="Times-Roman" charset="0"/>
                <a:sym typeface="Symbol" charset="2"/>
              </a:rPr>
              <a:t> 	 011	   0	   0	   4	   4</a:t>
            </a:r>
          </a:p>
          <a:p>
            <a:pPr marL="342900" indent="-342900">
              <a:lnSpc>
                <a:spcPct val="70000"/>
              </a:lnSpc>
              <a:spcBef>
                <a:spcPct val="20000"/>
              </a:spcBef>
              <a:buClr>
                <a:schemeClr val="accent2"/>
              </a:buClr>
              <a:buSzPct val="75000"/>
              <a:buFont typeface="Wingdings" charset="2"/>
              <a:buNone/>
            </a:pPr>
            <a:r>
              <a:rPr lang="en-US" sz="2800">
                <a:latin typeface="Times-Roman" charset="0"/>
                <a:sym typeface="Symbol" charset="2"/>
              </a:rPr>
              <a:t> </a:t>
            </a:r>
            <a:r>
              <a:rPr lang="en-US" sz="2800">
                <a:solidFill>
                  <a:srgbClr val="FF0000"/>
                </a:solidFill>
                <a:latin typeface="Times-Roman" charset="0"/>
                <a:sym typeface="Symbol" charset="2"/>
              </a:rPr>
              <a:t>X</a:t>
            </a:r>
            <a:r>
              <a:rPr lang="en-US" sz="2800" baseline="-25000">
                <a:latin typeface="Times-Roman" charset="0"/>
                <a:sym typeface="Symbol" charset="2"/>
              </a:rPr>
              <a:t>	 </a:t>
            </a:r>
            <a:r>
              <a:rPr lang="en-US" sz="2800">
                <a:latin typeface="Times-Roman" charset="0"/>
                <a:sym typeface="Symbol" charset="2"/>
              </a:rPr>
              <a:t>	 100	   0	   0	   4	   4</a:t>
            </a:r>
          </a:p>
          <a:p>
            <a:pPr marL="342900" indent="-342900">
              <a:lnSpc>
                <a:spcPct val="70000"/>
              </a:lnSpc>
              <a:spcBef>
                <a:spcPct val="20000"/>
              </a:spcBef>
              <a:buClr>
                <a:schemeClr val="accent2"/>
              </a:buClr>
              <a:buSzPct val="75000"/>
              <a:buFont typeface="Wingdings" charset="2"/>
              <a:buNone/>
            </a:pPr>
            <a:r>
              <a:rPr lang="en-US" sz="2800">
                <a:latin typeface="Times-Roman" charset="0"/>
                <a:sym typeface="Symbol" charset="2"/>
              </a:rPr>
              <a:t>  		 101	   4	   4	   0	   0</a:t>
            </a:r>
          </a:p>
          <a:p>
            <a:pPr marL="342900" indent="-342900">
              <a:lnSpc>
                <a:spcPct val="70000"/>
              </a:lnSpc>
              <a:spcBef>
                <a:spcPct val="20000"/>
              </a:spcBef>
              <a:buClr>
                <a:schemeClr val="accent2"/>
              </a:buClr>
              <a:buSzPct val="75000"/>
              <a:buFont typeface="Wingdings" charset="2"/>
              <a:buNone/>
            </a:pPr>
            <a:r>
              <a:rPr lang="en-US" sz="2800">
                <a:latin typeface="Times-Roman" charset="0"/>
                <a:sym typeface="Symbol" charset="2"/>
              </a:rPr>
              <a:t>  		 110	   0	   0	   4	   4</a:t>
            </a:r>
          </a:p>
          <a:p>
            <a:pPr marL="342900" indent="-342900">
              <a:lnSpc>
                <a:spcPct val="70000"/>
              </a:lnSpc>
              <a:spcBef>
                <a:spcPct val="20000"/>
              </a:spcBef>
              <a:buClr>
                <a:schemeClr val="accent2"/>
              </a:buClr>
              <a:buSzPct val="75000"/>
              <a:buFont typeface="Wingdings" charset="2"/>
              <a:buNone/>
            </a:pPr>
            <a:r>
              <a:rPr lang="en-US" sz="2800">
                <a:latin typeface="Times-Roman" charset="0"/>
                <a:sym typeface="Symbol" charset="2"/>
              </a:rPr>
              <a:t>  		 111	   4	   4	   0	   0</a:t>
            </a:r>
            <a:r>
              <a:rPr lang="en-US" sz="2800">
                <a:latin typeface="Times-Roman" charset="0"/>
              </a:rPr>
              <a:t> </a:t>
            </a:r>
          </a:p>
        </p:txBody>
      </p:sp>
      <p:sp>
        <p:nvSpPr>
          <p:cNvPr id="252936" name="Line 7"/>
          <p:cNvSpPr>
            <a:spLocks noChangeShapeType="1"/>
          </p:cNvSpPr>
          <p:nvPr/>
        </p:nvSpPr>
        <p:spPr bwMode="auto">
          <a:xfrm>
            <a:off x="4876800" y="2438400"/>
            <a:ext cx="1588" cy="38100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52937" name="Line 8"/>
          <p:cNvSpPr>
            <a:spLocks noChangeShapeType="1"/>
          </p:cNvSpPr>
          <p:nvPr/>
        </p:nvSpPr>
        <p:spPr bwMode="auto">
          <a:xfrm>
            <a:off x="3962400" y="3124200"/>
            <a:ext cx="4267200" cy="1588"/>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52938" name="Rectangle 9"/>
          <p:cNvSpPr>
            <a:spLocks noChangeArrowheads="1"/>
          </p:cNvSpPr>
          <p:nvPr/>
        </p:nvSpPr>
        <p:spPr bwMode="auto">
          <a:xfrm>
            <a:off x="304800" y="2441575"/>
            <a:ext cx="2590800" cy="3495675"/>
          </a:xfrm>
          <a:prstGeom prst="rect">
            <a:avLst/>
          </a:prstGeom>
          <a:noFill/>
          <a:ln w="9525">
            <a:noFill/>
            <a:miter lim="800000"/>
            <a:headEnd/>
            <a:tailEnd/>
          </a:ln>
        </p:spPr>
        <p:txBody>
          <a:bodyPr>
            <a:prstTxWarp prst="textNoShape">
              <a:avLst/>
            </a:prstTxWarp>
            <a:spAutoFit/>
          </a:bodyPr>
          <a:lstStyle/>
          <a:p>
            <a:pPr>
              <a:buClr>
                <a:schemeClr val="accent2"/>
              </a:buClr>
              <a:buSzPct val="75000"/>
              <a:buFont typeface="Wingdings" charset="2"/>
              <a:buChar char="q"/>
            </a:pPr>
            <a:r>
              <a:rPr lang="en-US"/>
              <a:t> Input diff 000 not interesting</a:t>
            </a:r>
          </a:p>
          <a:p>
            <a:pPr>
              <a:buClr>
                <a:schemeClr val="accent2"/>
              </a:buClr>
              <a:buSzPct val="75000"/>
              <a:buFont typeface="Wingdings" charset="2"/>
              <a:buChar char="q"/>
            </a:pPr>
            <a:r>
              <a:rPr lang="en-US"/>
              <a:t> Input diff 010 always gives output diff 01</a:t>
            </a:r>
          </a:p>
          <a:p>
            <a:pPr>
              <a:buClr>
                <a:schemeClr val="accent2"/>
              </a:buClr>
              <a:buSzPct val="75000"/>
              <a:buFont typeface="Wingdings" charset="2"/>
              <a:buChar char="q"/>
            </a:pPr>
            <a:r>
              <a:rPr lang="en-US"/>
              <a:t> More biased, the better (for Trudy)</a:t>
            </a:r>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0007FC38-DE80-FF41-82D1-F16ABD9661A7}" type="slidenum">
              <a:rPr lang="en-US" smtClean="0">
                <a:latin typeface="Times New Roman" charset="0"/>
              </a:rPr>
              <a:pPr/>
              <a:t>236</a:t>
            </a:fld>
            <a:endParaRPr lang="en-US">
              <a:latin typeface="Times New Roman" charset="0"/>
            </a:endParaRPr>
          </a:p>
        </p:txBody>
      </p:sp>
      <p:sp>
        <p:nvSpPr>
          <p:cNvPr id="253955" name="Rectangle 2"/>
          <p:cNvSpPr>
            <a:spLocks noGrp="1" noChangeArrowheads="1"/>
          </p:cNvSpPr>
          <p:nvPr>
            <p:ph type="title"/>
          </p:nvPr>
        </p:nvSpPr>
        <p:spPr>
          <a:xfrm>
            <a:off x="685800" y="1371600"/>
            <a:ext cx="7772400" cy="2514600"/>
          </a:xfrm>
        </p:spPr>
        <p:txBody>
          <a:bodyPr/>
          <a:lstStyle/>
          <a:p>
            <a:pPr eaLnBrk="1" hangingPunct="1"/>
            <a:r>
              <a:rPr lang="en-US"/>
              <a:t>Overview of Linear Cryptanalysis</a:t>
            </a:r>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A5AC4D1F-FAF6-0941-BD8E-DE8A070B7721}" type="slidenum">
              <a:rPr lang="en-US" smtClean="0">
                <a:latin typeface="Times New Roman" charset="0"/>
              </a:rPr>
              <a:pPr/>
              <a:t>237</a:t>
            </a:fld>
            <a:endParaRPr lang="en-US">
              <a:latin typeface="Times New Roman" charset="0"/>
            </a:endParaRPr>
          </a:p>
        </p:txBody>
      </p:sp>
      <p:sp>
        <p:nvSpPr>
          <p:cNvPr id="254979" name="Rectangle 2"/>
          <p:cNvSpPr>
            <a:spLocks noGrp="1" noChangeArrowheads="1"/>
          </p:cNvSpPr>
          <p:nvPr>
            <p:ph type="title"/>
          </p:nvPr>
        </p:nvSpPr>
        <p:spPr>
          <a:xfrm>
            <a:off x="685800" y="304800"/>
            <a:ext cx="7772400" cy="1143000"/>
          </a:xfrm>
        </p:spPr>
        <p:txBody>
          <a:bodyPr/>
          <a:lstStyle/>
          <a:p>
            <a:pPr eaLnBrk="1" hangingPunct="1"/>
            <a:r>
              <a:rPr lang="en-US"/>
              <a:t>Linear Cryptanalysis</a:t>
            </a:r>
          </a:p>
        </p:txBody>
      </p:sp>
      <p:sp>
        <p:nvSpPr>
          <p:cNvPr id="254980" name="Rectangle 3"/>
          <p:cNvSpPr>
            <a:spLocks noGrp="1" noChangeArrowheads="1"/>
          </p:cNvSpPr>
          <p:nvPr>
            <p:ph type="body" idx="1"/>
          </p:nvPr>
        </p:nvSpPr>
        <p:spPr>
          <a:xfrm>
            <a:off x="685800" y="1752600"/>
            <a:ext cx="7772400" cy="4419600"/>
          </a:xfrm>
        </p:spPr>
        <p:txBody>
          <a:bodyPr/>
          <a:lstStyle/>
          <a:p>
            <a:pPr eaLnBrk="1" hangingPunct="1"/>
            <a:r>
              <a:rPr lang="en-US" sz="2800"/>
              <a:t>Like differential cryptanalysis, we target the nonlinear part of the cipher</a:t>
            </a:r>
          </a:p>
          <a:p>
            <a:pPr eaLnBrk="1" hangingPunct="1"/>
            <a:r>
              <a:rPr lang="en-US" sz="2800"/>
              <a:t>But instead of differences, we approximate the nonlinearity with </a:t>
            </a:r>
            <a:r>
              <a:rPr lang="en-US" sz="2800" b="1">
                <a:solidFill>
                  <a:schemeClr val="hlink"/>
                </a:solidFill>
              </a:rPr>
              <a:t>linear equations</a:t>
            </a:r>
            <a:endParaRPr lang="en-US" sz="2800"/>
          </a:p>
          <a:p>
            <a:pPr eaLnBrk="1" hangingPunct="1"/>
            <a:r>
              <a:rPr lang="en-US" sz="2800"/>
              <a:t>For DES-like cipher we need to approximate S-boxes by linear functions</a:t>
            </a:r>
          </a:p>
          <a:p>
            <a:pPr eaLnBrk="1" hangingPunct="1"/>
            <a:r>
              <a:rPr lang="en-US" sz="2800"/>
              <a:t>How well can we do this?</a:t>
            </a:r>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6737FCBC-B9CD-914E-89C0-03BA26A2A0D8}" type="slidenum">
              <a:rPr lang="en-US" smtClean="0">
                <a:latin typeface="Times New Roman" charset="0"/>
              </a:rPr>
              <a:pPr/>
              <a:t>238</a:t>
            </a:fld>
            <a:endParaRPr lang="en-US">
              <a:latin typeface="Times New Roman" charset="0"/>
            </a:endParaRPr>
          </a:p>
        </p:txBody>
      </p:sp>
      <p:sp>
        <p:nvSpPr>
          <p:cNvPr id="256003" name="Rectangle 2"/>
          <p:cNvSpPr>
            <a:spLocks noGrp="1" noChangeArrowheads="1"/>
          </p:cNvSpPr>
          <p:nvPr>
            <p:ph type="title"/>
          </p:nvPr>
        </p:nvSpPr>
        <p:spPr>
          <a:xfrm>
            <a:off x="228600" y="304800"/>
            <a:ext cx="2514600" cy="2057400"/>
          </a:xfrm>
        </p:spPr>
        <p:txBody>
          <a:bodyPr/>
          <a:lstStyle/>
          <a:p>
            <a:pPr eaLnBrk="1" hangingPunct="1">
              <a:lnSpc>
                <a:spcPct val="85000"/>
              </a:lnSpc>
            </a:pPr>
            <a:r>
              <a:rPr lang="en-US"/>
              <a:t>S-box Linear Analysis</a:t>
            </a:r>
          </a:p>
        </p:txBody>
      </p:sp>
      <p:sp>
        <p:nvSpPr>
          <p:cNvPr id="256004" name="Rectangle 3"/>
          <p:cNvSpPr>
            <a:spLocks noChangeArrowheads="1"/>
          </p:cNvSpPr>
          <p:nvPr/>
        </p:nvSpPr>
        <p:spPr bwMode="auto">
          <a:xfrm>
            <a:off x="3810000" y="0"/>
            <a:ext cx="4724400" cy="20574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None/>
            </a:pPr>
            <a:r>
              <a:rPr lang="en-US" sz="2800">
                <a:latin typeface="Times-Roman" charset="0"/>
              </a:rPr>
              <a:t>                    </a:t>
            </a:r>
            <a:r>
              <a:rPr lang="en-US" sz="2800">
                <a:latin typeface="Courier" charset="0"/>
              </a:rPr>
              <a:t>column</a:t>
            </a:r>
          </a:p>
          <a:p>
            <a:pPr marL="342900" indent="-342900">
              <a:spcBef>
                <a:spcPct val="20000"/>
              </a:spcBef>
              <a:buClr>
                <a:schemeClr val="accent2"/>
              </a:buClr>
              <a:buSzPct val="75000"/>
              <a:buFont typeface="Wingdings" charset="2"/>
              <a:buNone/>
            </a:pPr>
            <a:r>
              <a:rPr lang="en-US" sz="2800">
                <a:latin typeface="Courier" charset="0"/>
              </a:rPr>
              <a:t>row</a:t>
            </a:r>
            <a:r>
              <a:rPr lang="en-US" sz="2800">
                <a:latin typeface="Times-Roman" charset="0"/>
              </a:rPr>
              <a:t>	  00	  01	  10	  11</a:t>
            </a:r>
            <a:endParaRPr lang="en-US" sz="2800">
              <a:latin typeface="Times-Roman" charset="0"/>
              <a:sym typeface="Symbol" charset="2"/>
            </a:endParaRPr>
          </a:p>
          <a:p>
            <a:pPr marL="342900" indent="-342900">
              <a:spcBef>
                <a:spcPct val="20000"/>
              </a:spcBef>
              <a:buClr>
                <a:schemeClr val="accent2"/>
              </a:buClr>
              <a:buSzPct val="75000"/>
              <a:buFont typeface="Wingdings" charset="2"/>
              <a:buNone/>
            </a:pPr>
            <a:r>
              <a:rPr lang="en-US" sz="2800">
                <a:latin typeface="Times-Roman" charset="0"/>
                <a:sym typeface="Symbol" charset="2"/>
              </a:rPr>
              <a:t>  0	  10	  01	  11	  00</a:t>
            </a:r>
          </a:p>
          <a:p>
            <a:pPr marL="342900" indent="-342900">
              <a:spcBef>
                <a:spcPct val="20000"/>
              </a:spcBef>
              <a:buClr>
                <a:schemeClr val="accent2"/>
              </a:buClr>
              <a:buSzPct val="75000"/>
              <a:buFont typeface="Wingdings" charset="2"/>
              <a:buNone/>
            </a:pPr>
            <a:r>
              <a:rPr lang="en-US" sz="2800">
                <a:latin typeface="Times-Roman" charset="0"/>
              </a:rPr>
              <a:t>  1	  00	  10	  01	  11</a:t>
            </a:r>
          </a:p>
        </p:txBody>
      </p:sp>
      <p:sp>
        <p:nvSpPr>
          <p:cNvPr id="256005" name="Line 4"/>
          <p:cNvSpPr>
            <a:spLocks noChangeShapeType="1"/>
          </p:cNvSpPr>
          <p:nvPr/>
        </p:nvSpPr>
        <p:spPr bwMode="auto">
          <a:xfrm>
            <a:off x="4800600" y="228600"/>
            <a:ext cx="0" cy="16764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56006" name="Line 5"/>
          <p:cNvSpPr>
            <a:spLocks noChangeShapeType="1"/>
          </p:cNvSpPr>
          <p:nvPr/>
        </p:nvSpPr>
        <p:spPr bwMode="auto">
          <a:xfrm>
            <a:off x="3886200" y="990600"/>
            <a:ext cx="42672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56007" name="Rectangle 6"/>
          <p:cNvSpPr>
            <a:spLocks noChangeArrowheads="1"/>
          </p:cNvSpPr>
          <p:nvPr/>
        </p:nvSpPr>
        <p:spPr bwMode="auto">
          <a:xfrm>
            <a:off x="3733800" y="2209800"/>
            <a:ext cx="5257800" cy="41148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None/>
            </a:pPr>
            <a:r>
              <a:rPr lang="en-US" sz="2800">
                <a:latin typeface="Times-Roman" charset="0"/>
              </a:rPr>
              <a:t>           	       </a:t>
            </a:r>
            <a:r>
              <a:rPr lang="en-US" sz="2800">
                <a:latin typeface="Courier" charset="0"/>
              </a:rPr>
              <a:t>output</a:t>
            </a:r>
            <a:endParaRPr lang="en-US" sz="2800">
              <a:latin typeface="Times-Roman" charset="0"/>
            </a:endParaRPr>
          </a:p>
          <a:p>
            <a:pPr marL="342900" indent="-342900">
              <a:spcBef>
                <a:spcPct val="20000"/>
              </a:spcBef>
              <a:buClr>
                <a:schemeClr val="accent2"/>
              </a:buClr>
              <a:buSzPct val="75000"/>
              <a:buFont typeface="Wingdings" charset="2"/>
              <a:buNone/>
            </a:pPr>
            <a:r>
              <a:rPr lang="en-US" sz="2800">
                <a:latin typeface="Times-Roman" charset="0"/>
              </a:rPr>
              <a:t>			    y</a:t>
            </a:r>
            <a:r>
              <a:rPr lang="en-US" sz="2800" baseline="-25000">
                <a:latin typeface="Times-Roman" charset="0"/>
              </a:rPr>
              <a:t>0</a:t>
            </a:r>
            <a:r>
              <a:rPr lang="en-US" sz="2800">
                <a:latin typeface="Times-Roman" charset="0"/>
              </a:rPr>
              <a:t>	    y</a:t>
            </a:r>
            <a:r>
              <a:rPr lang="en-US" sz="2800" baseline="-25000">
                <a:latin typeface="Times-Roman" charset="0"/>
              </a:rPr>
              <a:t>1</a:t>
            </a:r>
            <a:r>
              <a:rPr lang="en-US" sz="2800">
                <a:latin typeface="Times-Roman" charset="0"/>
              </a:rPr>
              <a:t>	 y</a:t>
            </a:r>
            <a:r>
              <a:rPr lang="en-US" sz="2800" baseline="-25000">
                <a:latin typeface="Times-Roman" charset="0"/>
              </a:rPr>
              <a:t>0</a:t>
            </a:r>
            <a:r>
              <a:rPr lang="en-US" sz="2800">
                <a:latin typeface="Times-Roman" charset="0"/>
                <a:sym typeface="Symbol" charset="2"/>
              </a:rPr>
              <a:t>y</a:t>
            </a:r>
            <a:r>
              <a:rPr lang="en-US" sz="2800" baseline="-25000">
                <a:latin typeface="Times-Roman" charset="0"/>
                <a:sym typeface="Symbol" charset="2"/>
              </a:rPr>
              <a:t>1</a:t>
            </a:r>
            <a:endParaRPr lang="en-US" sz="2800">
              <a:latin typeface="Times-Roman" charset="0"/>
              <a:sym typeface="Symbol" charset="2"/>
            </a:endParaRPr>
          </a:p>
          <a:p>
            <a:pPr marL="342900" indent="-342900">
              <a:lnSpc>
                <a:spcPct val="70000"/>
              </a:lnSpc>
              <a:spcBef>
                <a:spcPct val="20000"/>
              </a:spcBef>
              <a:buClr>
                <a:schemeClr val="accent2"/>
              </a:buClr>
              <a:buSzPct val="75000"/>
              <a:buFont typeface="Wingdings" charset="2"/>
              <a:buNone/>
            </a:pPr>
            <a:r>
              <a:rPr lang="en-US" sz="2800">
                <a:latin typeface="Times-Roman" charset="0"/>
                <a:sym typeface="Symbol" charset="2"/>
              </a:rPr>
              <a:t> 	   	    0	    4	    4	    4</a:t>
            </a:r>
          </a:p>
          <a:p>
            <a:pPr marL="342900" indent="-342900">
              <a:lnSpc>
                <a:spcPct val="70000"/>
              </a:lnSpc>
              <a:spcBef>
                <a:spcPct val="20000"/>
              </a:spcBef>
              <a:buClr>
                <a:schemeClr val="accent2"/>
              </a:buClr>
              <a:buSzPct val="75000"/>
              <a:buFont typeface="Wingdings" charset="2"/>
              <a:buNone/>
            </a:pPr>
            <a:r>
              <a:rPr lang="en-US" sz="2800">
                <a:latin typeface="Times-Roman" charset="0"/>
              </a:rPr>
              <a:t> </a:t>
            </a:r>
            <a:r>
              <a:rPr lang="en-US" sz="2800">
                <a:latin typeface="Courier" charset="0"/>
              </a:rPr>
              <a:t>i</a:t>
            </a:r>
            <a:r>
              <a:rPr lang="en-US" sz="2800">
                <a:latin typeface="Times-Roman" charset="0"/>
              </a:rPr>
              <a:t>	         </a:t>
            </a:r>
            <a:r>
              <a:rPr lang="en-US" sz="2800">
                <a:latin typeface="Times-Roman" charset="0"/>
                <a:sym typeface="Symbol" charset="2"/>
              </a:rPr>
              <a:t>x</a:t>
            </a:r>
            <a:r>
              <a:rPr lang="en-US" sz="2800" baseline="-25000">
                <a:latin typeface="Times-Roman" charset="0"/>
                <a:sym typeface="Symbol" charset="2"/>
              </a:rPr>
              <a:t>0</a:t>
            </a:r>
            <a:r>
              <a:rPr lang="en-US" sz="2800">
                <a:latin typeface="Times-Roman" charset="0"/>
                <a:sym typeface="Symbol" charset="2"/>
              </a:rPr>
              <a:t>	    4	    4	    4</a:t>
            </a:r>
          </a:p>
          <a:p>
            <a:pPr marL="342900" indent="-342900">
              <a:lnSpc>
                <a:spcPct val="70000"/>
              </a:lnSpc>
              <a:spcBef>
                <a:spcPct val="20000"/>
              </a:spcBef>
              <a:buClr>
                <a:schemeClr val="accent2"/>
              </a:buClr>
              <a:buSzPct val="75000"/>
              <a:buFont typeface="Wingdings" charset="2"/>
              <a:buNone/>
            </a:pPr>
            <a:r>
              <a:rPr lang="en-US" sz="2800">
                <a:latin typeface="Times-Roman" charset="0"/>
                <a:sym typeface="Symbol" charset="2"/>
              </a:rPr>
              <a:t> </a:t>
            </a:r>
            <a:r>
              <a:rPr lang="en-US" sz="2800">
                <a:latin typeface="Courier" charset="0"/>
                <a:sym typeface="Symbol" charset="2"/>
              </a:rPr>
              <a:t>n	</a:t>
            </a:r>
            <a:r>
              <a:rPr lang="en-US" sz="2800">
                <a:latin typeface="Times-Roman" charset="0"/>
                <a:sym typeface="Symbol" charset="2"/>
              </a:rPr>
              <a:t>         x</a:t>
            </a:r>
            <a:r>
              <a:rPr lang="en-US" sz="2800" baseline="-25000">
                <a:latin typeface="Times-Roman" charset="0"/>
                <a:sym typeface="Symbol" charset="2"/>
              </a:rPr>
              <a:t>1</a:t>
            </a:r>
            <a:r>
              <a:rPr lang="en-US" sz="2800">
                <a:latin typeface="Times-Roman" charset="0"/>
                <a:sym typeface="Symbol" charset="2"/>
              </a:rPr>
              <a:t>	    4	    6	    2</a:t>
            </a:r>
          </a:p>
          <a:p>
            <a:pPr marL="342900" indent="-342900">
              <a:lnSpc>
                <a:spcPct val="70000"/>
              </a:lnSpc>
              <a:spcBef>
                <a:spcPct val="20000"/>
              </a:spcBef>
              <a:buClr>
                <a:schemeClr val="accent2"/>
              </a:buClr>
              <a:buSzPct val="75000"/>
              <a:buFont typeface="Wingdings" charset="2"/>
              <a:buNone/>
            </a:pPr>
            <a:r>
              <a:rPr lang="en-US" sz="2800">
                <a:latin typeface="Times-Roman" charset="0"/>
                <a:sym typeface="Symbol" charset="2"/>
              </a:rPr>
              <a:t> </a:t>
            </a:r>
            <a:r>
              <a:rPr lang="en-US" sz="2800">
                <a:latin typeface="Courier" charset="0"/>
                <a:sym typeface="Symbol" charset="2"/>
              </a:rPr>
              <a:t>p</a:t>
            </a:r>
            <a:r>
              <a:rPr lang="en-US" sz="2800">
                <a:latin typeface="Times-Roman" charset="0"/>
                <a:sym typeface="Symbol" charset="2"/>
              </a:rPr>
              <a:t>	         x</a:t>
            </a:r>
            <a:r>
              <a:rPr lang="en-US" sz="2800" baseline="-25000">
                <a:latin typeface="Times-Roman" charset="0"/>
                <a:sym typeface="Symbol" charset="2"/>
              </a:rPr>
              <a:t>2</a:t>
            </a:r>
            <a:r>
              <a:rPr lang="en-US" sz="2800">
                <a:latin typeface="Times-Roman" charset="0"/>
                <a:sym typeface="Symbol" charset="2"/>
              </a:rPr>
              <a:t>	    4	    4	    4</a:t>
            </a:r>
          </a:p>
          <a:p>
            <a:pPr marL="342900" indent="-342900">
              <a:lnSpc>
                <a:spcPct val="70000"/>
              </a:lnSpc>
              <a:spcBef>
                <a:spcPct val="20000"/>
              </a:spcBef>
              <a:buClr>
                <a:schemeClr val="accent2"/>
              </a:buClr>
              <a:buSzPct val="75000"/>
              <a:buFont typeface="Wingdings" charset="2"/>
              <a:buNone/>
            </a:pPr>
            <a:r>
              <a:rPr lang="en-US" sz="2800">
                <a:latin typeface="Times-Roman" charset="0"/>
                <a:sym typeface="Symbol" charset="2"/>
              </a:rPr>
              <a:t> </a:t>
            </a:r>
            <a:r>
              <a:rPr lang="en-US" sz="2800">
                <a:latin typeface="Courier" charset="0"/>
                <a:sym typeface="Symbol" charset="2"/>
              </a:rPr>
              <a:t>u</a:t>
            </a:r>
            <a:r>
              <a:rPr lang="en-US" sz="2800">
                <a:latin typeface="Times-Roman" charset="0"/>
                <a:sym typeface="Symbol" charset="2"/>
              </a:rPr>
              <a:t>    x</a:t>
            </a:r>
            <a:r>
              <a:rPr lang="en-US" sz="2800" baseline="-25000">
                <a:latin typeface="Times-Roman" charset="0"/>
                <a:sym typeface="Symbol" charset="2"/>
              </a:rPr>
              <a:t>0</a:t>
            </a:r>
            <a:r>
              <a:rPr lang="en-US" sz="2800">
                <a:latin typeface="Times-Roman" charset="0"/>
                <a:sym typeface="Symbol" charset="2"/>
              </a:rPr>
              <a:t>x</a:t>
            </a:r>
            <a:r>
              <a:rPr lang="en-US" sz="2800" baseline="-25000">
                <a:latin typeface="Times-Roman" charset="0"/>
                <a:sym typeface="Symbol" charset="2"/>
              </a:rPr>
              <a:t>1</a:t>
            </a:r>
            <a:r>
              <a:rPr lang="en-US" sz="2800">
                <a:latin typeface="Times-Roman" charset="0"/>
                <a:sym typeface="Symbol" charset="2"/>
              </a:rPr>
              <a:t>	    4	    2	    2</a:t>
            </a:r>
          </a:p>
          <a:p>
            <a:pPr marL="342900" indent="-342900">
              <a:lnSpc>
                <a:spcPct val="70000"/>
              </a:lnSpc>
              <a:spcBef>
                <a:spcPct val="20000"/>
              </a:spcBef>
              <a:buClr>
                <a:schemeClr val="accent2"/>
              </a:buClr>
              <a:buSzPct val="75000"/>
              <a:buFont typeface="Wingdings" charset="2"/>
              <a:buNone/>
            </a:pPr>
            <a:r>
              <a:rPr lang="en-US" sz="2800">
                <a:latin typeface="Times-Roman" charset="0"/>
                <a:sym typeface="Symbol" charset="2"/>
              </a:rPr>
              <a:t> </a:t>
            </a:r>
            <a:r>
              <a:rPr lang="en-US" sz="2800">
                <a:latin typeface="Courier" charset="0"/>
                <a:sym typeface="Symbol" charset="2"/>
              </a:rPr>
              <a:t>t	</a:t>
            </a:r>
            <a:r>
              <a:rPr lang="en-US" sz="2800">
                <a:latin typeface="Times-Roman" charset="0"/>
                <a:sym typeface="Symbol" charset="2"/>
              </a:rPr>
              <a:t>    x</a:t>
            </a:r>
            <a:r>
              <a:rPr lang="en-US" sz="2800" baseline="-25000">
                <a:latin typeface="Times-Roman" charset="0"/>
                <a:sym typeface="Symbol" charset="2"/>
              </a:rPr>
              <a:t>0</a:t>
            </a:r>
            <a:r>
              <a:rPr lang="en-US" sz="2800">
                <a:latin typeface="Times-Roman" charset="0"/>
                <a:sym typeface="Symbol" charset="2"/>
              </a:rPr>
              <a:t>x</a:t>
            </a:r>
            <a:r>
              <a:rPr lang="en-US" sz="2800" baseline="-25000">
                <a:latin typeface="Times-Roman" charset="0"/>
                <a:sym typeface="Symbol" charset="2"/>
              </a:rPr>
              <a:t>2</a:t>
            </a:r>
            <a:r>
              <a:rPr lang="en-US" sz="2800">
                <a:latin typeface="Times-Roman" charset="0"/>
                <a:sym typeface="Symbol" charset="2"/>
              </a:rPr>
              <a:t>	    0	    4	    4</a:t>
            </a:r>
          </a:p>
          <a:p>
            <a:pPr marL="342900" indent="-342900">
              <a:lnSpc>
                <a:spcPct val="70000"/>
              </a:lnSpc>
              <a:spcBef>
                <a:spcPct val="20000"/>
              </a:spcBef>
              <a:buClr>
                <a:schemeClr val="accent2"/>
              </a:buClr>
              <a:buSzPct val="75000"/>
              <a:buFont typeface="Wingdings" charset="2"/>
              <a:buNone/>
            </a:pPr>
            <a:r>
              <a:rPr lang="en-US" sz="2800">
                <a:latin typeface="Times-Roman" charset="0"/>
                <a:sym typeface="Symbol" charset="2"/>
              </a:rPr>
              <a:t> 	    x</a:t>
            </a:r>
            <a:r>
              <a:rPr lang="en-US" sz="2800" baseline="-25000">
                <a:latin typeface="Times-Roman" charset="0"/>
                <a:sym typeface="Symbol" charset="2"/>
              </a:rPr>
              <a:t>1</a:t>
            </a:r>
            <a:r>
              <a:rPr lang="en-US" sz="2800">
                <a:latin typeface="Times-Roman" charset="0"/>
                <a:sym typeface="Symbol" charset="2"/>
              </a:rPr>
              <a:t>x</a:t>
            </a:r>
            <a:r>
              <a:rPr lang="en-US" sz="2800" baseline="-25000">
                <a:latin typeface="Times-Roman" charset="0"/>
                <a:sym typeface="Symbol" charset="2"/>
              </a:rPr>
              <a:t>2</a:t>
            </a:r>
            <a:r>
              <a:rPr lang="en-US" sz="2800">
                <a:latin typeface="Times-Roman" charset="0"/>
                <a:sym typeface="Symbol" charset="2"/>
              </a:rPr>
              <a:t>	    4	    6	    6</a:t>
            </a:r>
          </a:p>
          <a:p>
            <a:pPr marL="342900" indent="-342900">
              <a:lnSpc>
                <a:spcPct val="70000"/>
              </a:lnSpc>
              <a:spcBef>
                <a:spcPct val="20000"/>
              </a:spcBef>
              <a:buClr>
                <a:schemeClr val="accent2"/>
              </a:buClr>
              <a:buSzPct val="75000"/>
              <a:buFont typeface="Wingdings" charset="2"/>
              <a:buNone/>
            </a:pPr>
            <a:r>
              <a:rPr lang="en-US" sz="2800">
                <a:latin typeface="Times-Roman" charset="0"/>
                <a:sym typeface="Symbol" charset="2"/>
              </a:rPr>
              <a:t>  x</a:t>
            </a:r>
            <a:r>
              <a:rPr lang="en-US" sz="2800" baseline="-25000">
                <a:latin typeface="Times-Roman" charset="0"/>
                <a:sym typeface="Symbol" charset="2"/>
              </a:rPr>
              <a:t>0</a:t>
            </a:r>
            <a:r>
              <a:rPr lang="en-US" sz="2800">
                <a:latin typeface="Times-Roman" charset="0"/>
                <a:sym typeface="Symbol" charset="2"/>
              </a:rPr>
              <a:t>x</a:t>
            </a:r>
            <a:r>
              <a:rPr lang="en-US" sz="2800" baseline="-25000">
                <a:latin typeface="Times-Roman" charset="0"/>
                <a:sym typeface="Symbol" charset="2"/>
              </a:rPr>
              <a:t>1</a:t>
            </a:r>
            <a:r>
              <a:rPr lang="en-US" sz="2800">
                <a:latin typeface="Times-Roman" charset="0"/>
                <a:sym typeface="Symbol" charset="2"/>
              </a:rPr>
              <a:t>x</a:t>
            </a:r>
            <a:r>
              <a:rPr lang="en-US" sz="2800" baseline="-25000">
                <a:latin typeface="Times-Roman" charset="0"/>
                <a:sym typeface="Symbol" charset="2"/>
              </a:rPr>
              <a:t>2</a:t>
            </a:r>
            <a:r>
              <a:rPr lang="en-US" sz="2800">
                <a:latin typeface="Times-Roman" charset="0"/>
                <a:sym typeface="Symbol" charset="2"/>
              </a:rPr>
              <a:t>	    4	    6	    2</a:t>
            </a:r>
            <a:r>
              <a:rPr lang="en-US" sz="2800">
                <a:latin typeface="Times-Roman" charset="0"/>
              </a:rPr>
              <a:t> </a:t>
            </a:r>
          </a:p>
        </p:txBody>
      </p:sp>
      <p:sp>
        <p:nvSpPr>
          <p:cNvPr id="256008" name="Line 7"/>
          <p:cNvSpPr>
            <a:spLocks noChangeShapeType="1"/>
          </p:cNvSpPr>
          <p:nvPr/>
        </p:nvSpPr>
        <p:spPr bwMode="auto">
          <a:xfrm>
            <a:off x="5638800" y="2438400"/>
            <a:ext cx="1588" cy="38100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56009" name="Line 8"/>
          <p:cNvSpPr>
            <a:spLocks noChangeShapeType="1"/>
          </p:cNvSpPr>
          <p:nvPr/>
        </p:nvSpPr>
        <p:spPr bwMode="auto">
          <a:xfrm>
            <a:off x="4789488" y="3200400"/>
            <a:ext cx="3744912" cy="1588"/>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56010" name="Rectangle 9"/>
          <p:cNvSpPr>
            <a:spLocks noChangeArrowheads="1"/>
          </p:cNvSpPr>
          <p:nvPr/>
        </p:nvSpPr>
        <p:spPr bwMode="auto">
          <a:xfrm>
            <a:off x="228600" y="2438400"/>
            <a:ext cx="2819400" cy="3495675"/>
          </a:xfrm>
          <a:prstGeom prst="rect">
            <a:avLst/>
          </a:prstGeom>
          <a:noFill/>
          <a:ln w="9525">
            <a:noFill/>
            <a:miter lim="800000"/>
            <a:headEnd/>
            <a:tailEnd/>
          </a:ln>
        </p:spPr>
        <p:txBody>
          <a:bodyPr>
            <a:prstTxWarp prst="textNoShape">
              <a:avLst/>
            </a:prstTxWarp>
            <a:spAutoFit/>
          </a:bodyPr>
          <a:lstStyle/>
          <a:p>
            <a:pPr>
              <a:buClr>
                <a:schemeClr val="accent2"/>
              </a:buClr>
              <a:buSzPct val="75000"/>
              <a:buFont typeface="Wingdings" charset="2"/>
              <a:buChar char="q"/>
            </a:pPr>
            <a:r>
              <a:rPr lang="en-US"/>
              <a:t> Input </a:t>
            </a:r>
            <a:r>
              <a:rPr lang="en-US">
                <a:latin typeface="Times-Roman" charset="0"/>
              </a:rPr>
              <a:t>x</a:t>
            </a:r>
            <a:r>
              <a:rPr lang="en-US" baseline="-25000">
                <a:latin typeface="Times-Roman" charset="0"/>
              </a:rPr>
              <a:t>0</a:t>
            </a:r>
            <a:r>
              <a:rPr lang="en-US">
                <a:latin typeface="Times-Roman" charset="0"/>
              </a:rPr>
              <a:t>x</a:t>
            </a:r>
            <a:r>
              <a:rPr lang="en-US" baseline="-25000">
                <a:latin typeface="Times-Roman" charset="0"/>
              </a:rPr>
              <a:t>1</a:t>
            </a:r>
            <a:r>
              <a:rPr lang="en-US">
                <a:latin typeface="Times-Roman" charset="0"/>
              </a:rPr>
              <a:t>x</a:t>
            </a:r>
            <a:r>
              <a:rPr lang="en-US" baseline="-25000">
                <a:latin typeface="Times-Roman" charset="0"/>
              </a:rPr>
              <a:t>2</a:t>
            </a:r>
            <a:r>
              <a:rPr lang="en-US"/>
              <a:t> where </a:t>
            </a:r>
            <a:r>
              <a:rPr lang="en-US">
                <a:latin typeface="Times-Roman" charset="0"/>
              </a:rPr>
              <a:t>x</a:t>
            </a:r>
            <a:r>
              <a:rPr lang="en-US" baseline="-25000">
                <a:latin typeface="Times-Roman" charset="0"/>
              </a:rPr>
              <a:t>0</a:t>
            </a:r>
            <a:r>
              <a:rPr lang="en-US"/>
              <a:t> is row and </a:t>
            </a:r>
            <a:r>
              <a:rPr lang="en-US">
                <a:latin typeface="Times-Roman" charset="0"/>
              </a:rPr>
              <a:t>x</a:t>
            </a:r>
            <a:r>
              <a:rPr lang="en-US" baseline="-25000">
                <a:latin typeface="Times-Roman" charset="0"/>
              </a:rPr>
              <a:t>1</a:t>
            </a:r>
            <a:r>
              <a:rPr lang="en-US">
                <a:latin typeface="Times-Roman" charset="0"/>
              </a:rPr>
              <a:t>x</a:t>
            </a:r>
            <a:r>
              <a:rPr lang="en-US" baseline="-25000">
                <a:latin typeface="Times-Roman" charset="0"/>
              </a:rPr>
              <a:t>2</a:t>
            </a:r>
            <a:r>
              <a:rPr lang="en-US"/>
              <a:t> is column</a:t>
            </a:r>
          </a:p>
          <a:p>
            <a:pPr>
              <a:buClr>
                <a:schemeClr val="accent2"/>
              </a:buClr>
              <a:buSzPct val="75000"/>
              <a:buFont typeface="Wingdings" charset="2"/>
              <a:buChar char="q"/>
            </a:pPr>
            <a:r>
              <a:rPr lang="en-US"/>
              <a:t> Output </a:t>
            </a:r>
            <a:r>
              <a:rPr lang="en-US">
                <a:latin typeface="Times-Roman" charset="0"/>
              </a:rPr>
              <a:t>y</a:t>
            </a:r>
            <a:r>
              <a:rPr lang="en-US" baseline="-25000">
                <a:latin typeface="Times-Roman" charset="0"/>
              </a:rPr>
              <a:t>0</a:t>
            </a:r>
            <a:r>
              <a:rPr lang="en-US">
                <a:latin typeface="Times-Roman" charset="0"/>
              </a:rPr>
              <a:t>y</a:t>
            </a:r>
            <a:r>
              <a:rPr lang="en-US" baseline="-25000">
                <a:latin typeface="Times-Roman" charset="0"/>
              </a:rPr>
              <a:t>1</a:t>
            </a:r>
            <a:r>
              <a:rPr lang="en-US"/>
              <a:t> </a:t>
            </a:r>
          </a:p>
          <a:p>
            <a:pPr>
              <a:buClr>
                <a:schemeClr val="accent2"/>
              </a:buClr>
              <a:buSzPct val="75000"/>
              <a:buFont typeface="Wingdings" charset="2"/>
              <a:buChar char="q"/>
            </a:pPr>
            <a:r>
              <a:rPr lang="en-US"/>
              <a:t> Count of 4 is unbiased</a:t>
            </a:r>
          </a:p>
          <a:p>
            <a:pPr>
              <a:buClr>
                <a:schemeClr val="accent2"/>
              </a:buClr>
              <a:buSzPct val="75000"/>
              <a:buFont typeface="Wingdings" charset="2"/>
              <a:buChar char="q"/>
            </a:pPr>
            <a:r>
              <a:rPr lang="en-US"/>
              <a:t> Count of 0 or 8 is best for Trudy</a:t>
            </a:r>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A3DCD151-3237-5247-9801-4D94788E0218}" type="slidenum">
              <a:rPr lang="en-US" smtClean="0">
                <a:latin typeface="Times New Roman" charset="0"/>
              </a:rPr>
              <a:pPr/>
              <a:t>239</a:t>
            </a:fld>
            <a:endParaRPr lang="en-US">
              <a:latin typeface="Times New Roman" charset="0"/>
            </a:endParaRPr>
          </a:p>
        </p:txBody>
      </p:sp>
      <p:sp>
        <p:nvSpPr>
          <p:cNvPr id="257027" name="Rectangle 2"/>
          <p:cNvSpPr>
            <a:spLocks noGrp="1" noChangeArrowheads="1"/>
          </p:cNvSpPr>
          <p:nvPr>
            <p:ph type="title"/>
          </p:nvPr>
        </p:nvSpPr>
        <p:spPr>
          <a:xfrm>
            <a:off x="228600" y="304800"/>
            <a:ext cx="2514600" cy="1219200"/>
          </a:xfrm>
        </p:spPr>
        <p:txBody>
          <a:bodyPr/>
          <a:lstStyle/>
          <a:p>
            <a:pPr eaLnBrk="1" hangingPunct="1">
              <a:lnSpc>
                <a:spcPct val="85000"/>
              </a:lnSpc>
            </a:pPr>
            <a:r>
              <a:rPr lang="en-US"/>
              <a:t>Linear Analysis</a:t>
            </a:r>
          </a:p>
        </p:txBody>
      </p:sp>
      <p:sp>
        <p:nvSpPr>
          <p:cNvPr id="257028" name="Rectangle 3"/>
          <p:cNvSpPr>
            <a:spLocks noChangeArrowheads="1"/>
          </p:cNvSpPr>
          <p:nvPr/>
        </p:nvSpPr>
        <p:spPr bwMode="auto">
          <a:xfrm>
            <a:off x="3810000" y="0"/>
            <a:ext cx="4724400" cy="20574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None/>
            </a:pPr>
            <a:r>
              <a:rPr lang="en-US" sz="2800">
                <a:latin typeface="Times-Roman" charset="0"/>
              </a:rPr>
              <a:t>                    </a:t>
            </a:r>
            <a:r>
              <a:rPr lang="en-US" sz="2800">
                <a:latin typeface="Courier" charset="0"/>
              </a:rPr>
              <a:t>column</a:t>
            </a:r>
          </a:p>
          <a:p>
            <a:pPr marL="342900" indent="-342900">
              <a:spcBef>
                <a:spcPct val="20000"/>
              </a:spcBef>
              <a:buClr>
                <a:schemeClr val="accent2"/>
              </a:buClr>
              <a:buSzPct val="75000"/>
              <a:buFont typeface="Wingdings" charset="2"/>
              <a:buNone/>
            </a:pPr>
            <a:r>
              <a:rPr lang="en-US" sz="2800">
                <a:latin typeface="Courier" charset="0"/>
              </a:rPr>
              <a:t>row</a:t>
            </a:r>
            <a:r>
              <a:rPr lang="en-US" sz="2800">
                <a:latin typeface="Times-Roman" charset="0"/>
              </a:rPr>
              <a:t>	  00	  01	  10	  11</a:t>
            </a:r>
            <a:endParaRPr lang="en-US" sz="2800">
              <a:latin typeface="Times-Roman" charset="0"/>
              <a:sym typeface="Symbol" charset="2"/>
            </a:endParaRPr>
          </a:p>
          <a:p>
            <a:pPr marL="342900" indent="-342900">
              <a:spcBef>
                <a:spcPct val="20000"/>
              </a:spcBef>
              <a:buClr>
                <a:schemeClr val="accent2"/>
              </a:buClr>
              <a:buSzPct val="75000"/>
              <a:buFont typeface="Wingdings" charset="2"/>
              <a:buNone/>
            </a:pPr>
            <a:r>
              <a:rPr lang="en-US" sz="2800">
                <a:latin typeface="Times-Roman" charset="0"/>
                <a:sym typeface="Symbol" charset="2"/>
              </a:rPr>
              <a:t>  0	  10	  01	  11	  00</a:t>
            </a:r>
          </a:p>
          <a:p>
            <a:pPr marL="342900" indent="-342900">
              <a:spcBef>
                <a:spcPct val="20000"/>
              </a:spcBef>
              <a:buClr>
                <a:schemeClr val="accent2"/>
              </a:buClr>
              <a:buSzPct val="75000"/>
              <a:buFont typeface="Wingdings" charset="2"/>
              <a:buNone/>
            </a:pPr>
            <a:r>
              <a:rPr lang="en-US" sz="2800">
                <a:latin typeface="Times-Roman" charset="0"/>
              </a:rPr>
              <a:t>  1	  00	  10	  01	  11</a:t>
            </a:r>
          </a:p>
        </p:txBody>
      </p:sp>
      <p:sp>
        <p:nvSpPr>
          <p:cNvPr id="257029" name="Line 4"/>
          <p:cNvSpPr>
            <a:spLocks noChangeShapeType="1"/>
          </p:cNvSpPr>
          <p:nvPr/>
        </p:nvSpPr>
        <p:spPr bwMode="auto">
          <a:xfrm>
            <a:off x="4800600" y="228600"/>
            <a:ext cx="0" cy="16764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57030" name="Line 5"/>
          <p:cNvSpPr>
            <a:spLocks noChangeShapeType="1"/>
          </p:cNvSpPr>
          <p:nvPr/>
        </p:nvSpPr>
        <p:spPr bwMode="auto">
          <a:xfrm>
            <a:off x="3886200" y="990600"/>
            <a:ext cx="42672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57031" name="Rectangle 6"/>
          <p:cNvSpPr>
            <a:spLocks noChangeArrowheads="1"/>
          </p:cNvSpPr>
          <p:nvPr/>
        </p:nvSpPr>
        <p:spPr bwMode="auto">
          <a:xfrm>
            <a:off x="3733800" y="2209800"/>
            <a:ext cx="5181600" cy="41148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None/>
            </a:pPr>
            <a:r>
              <a:rPr lang="en-US" sz="2800">
                <a:latin typeface="Times-Roman" charset="0"/>
              </a:rPr>
              <a:t>           	       </a:t>
            </a:r>
            <a:r>
              <a:rPr lang="en-US" sz="2800">
                <a:latin typeface="Courier" charset="0"/>
              </a:rPr>
              <a:t>output</a:t>
            </a:r>
            <a:endParaRPr lang="en-US" sz="2800">
              <a:latin typeface="Times-Roman" charset="0"/>
            </a:endParaRPr>
          </a:p>
          <a:p>
            <a:pPr marL="342900" indent="-342900">
              <a:spcBef>
                <a:spcPct val="20000"/>
              </a:spcBef>
              <a:buClr>
                <a:schemeClr val="accent2"/>
              </a:buClr>
              <a:buSzPct val="75000"/>
              <a:buFont typeface="Wingdings" charset="2"/>
              <a:buNone/>
            </a:pPr>
            <a:r>
              <a:rPr lang="en-US" sz="2800">
                <a:latin typeface="Times-Roman" charset="0"/>
              </a:rPr>
              <a:t>			    y</a:t>
            </a:r>
            <a:r>
              <a:rPr lang="en-US" sz="2800" baseline="-25000">
                <a:latin typeface="Times-Roman" charset="0"/>
              </a:rPr>
              <a:t>0</a:t>
            </a:r>
            <a:r>
              <a:rPr lang="en-US" sz="2800">
                <a:latin typeface="Times-Roman" charset="0"/>
              </a:rPr>
              <a:t>	    y</a:t>
            </a:r>
            <a:r>
              <a:rPr lang="en-US" sz="2800" baseline="-25000">
                <a:latin typeface="Times-Roman" charset="0"/>
              </a:rPr>
              <a:t>1</a:t>
            </a:r>
            <a:r>
              <a:rPr lang="en-US" sz="2800">
                <a:latin typeface="Times-Roman" charset="0"/>
              </a:rPr>
              <a:t>	 y</a:t>
            </a:r>
            <a:r>
              <a:rPr lang="en-US" sz="2800" baseline="-25000">
                <a:latin typeface="Times-Roman" charset="0"/>
              </a:rPr>
              <a:t>0</a:t>
            </a:r>
            <a:r>
              <a:rPr lang="en-US" sz="2800">
                <a:latin typeface="Times-Roman" charset="0"/>
                <a:sym typeface="Symbol" charset="2"/>
              </a:rPr>
              <a:t>y</a:t>
            </a:r>
            <a:r>
              <a:rPr lang="en-US" sz="2800" baseline="-25000">
                <a:latin typeface="Times-Roman" charset="0"/>
                <a:sym typeface="Symbol" charset="2"/>
              </a:rPr>
              <a:t>1</a:t>
            </a:r>
            <a:endParaRPr lang="en-US" sz="2800">
              <a:latin typeface="Times-Roman" charset="0"/>
              <a:sym typeface="Symbol" charset="2"/>
            </a:endParaRPr>
          </a:p>
          <a:p>
            <a:pPr marL="342900" indent="-342900">
              <a:lnSpc>
                <a:spcPct val="70000"/>
              </a:lnSpc>
              <a:spcBef>
                <a:spcPct val="20000"/>
              </a:spcBef>
              <a:buClr>
                <a:schemeClr val="accent2"/>
              </a:buClr>
              <a:buSzPct val="75000"/>
              <a:buFont typeface="Wingdings" charset="2"/>
              <a:buNone/>
            </a:pPr>
            <a:r>
              <a:rPr lang="en-US" sz="2800">
                <a:latin typeface="Times-Roman" charset="0"/>
                <a:sym typeface="Symbol" charset="2"/>
              </a:rPr>
              <a:t> 	   	    0	    4	    4	    4</a:t>
            </a:r>
          </a:p>
          <a:p>
            <a:pPr marL="342900" indent="-342900">
              <a:lnSpc>
                <a:spcPct val="70000"/>
              </a:lnSpc>
              <a:spcBef>
                <a:spcPct val="20000"/>
              </a:spcBef>
              <a:buClr>
                <a:schemeClr val="accent2"/>
              </a:buClr>
              <a:buSzPct val="75000"/>
              <a:buFont typeface="Wingdings" charset="2"/>
              <a:buNone/>
            </a:pPr>
            <a:r>
              <a:rPr lang="en-US" sz="2800">
                <a:latin typeface="Times-Roman" charset="0"/>
              </a:rPr>
              <a:t> </a:t>
            </a:r>
            <a:r>
              <a:rPr lang="en-US" sz="2800">
                <a:latin typeface="Courier" charset="0"/>
              </a:rPr>
              <a:t>i</a:t>
            </a:r>
            <a:r>
              <a:rPr lang="en-US" sz="2800">
                <a:latin typeface="Times-Roman" charset="0"/>
              </a:rPr>
              <a:t>	         </a:t>
            </a:r>
            <a:r>
              <a:rPr lang="en-US" sz="2800">
                <a:latin typeface="Times-Roman" charset="0"/>
                <a:sym typeface="Symbol" charset="2"/>
              </a:rPr>
              <a:t>x</a:t>
            </a:r>
            <a:r>
              <a:rPr lang="en-US" sz="2800" baseline="-25000">
                <a:latin typeface="Times-Roman" charset="0"/>
                <a:sym typeface="Symbol" charset="2"/>
              </a:rPr>
              <a:t>0</a:t>
            </a:r>
            <a:r>
              <a:rPr lang="en-US" sz="2800">
                <a:latin typeface="Times-Roman" charset="0"/>
                <a:sym typeface="Symbol" charset="2"/>
              </a:rPr>
              <a:t>	    4	    4	    4</a:t>
            </a:r>
          </a:p>
          <a:p>
            <a:pPr marL="342900" indent="-342900">
              <a:lnSpc>
                <a:spcPct val="70000"/>
              </a:lnSpc>
              <a:spcBef>
                <a:spcPct val="20000"/>
              </a:spcBef>
              <a:buClr>
                <a:schemeClr val="accent2"/>
              </a:buClr>
              <a:buSzPct val="75000"/>
              <a:buFont typeface="Wingdings" charset="2"/>
              <a:buNone/>
            </a:pPr>
            <a:r>
              <a:rPr lang="en-US" sz="2800">
                <a:latin typeface="Times-Roman" charset="0"/>
                <a:sym typeface="Symbol" charset="2"/>
              </a:rPr>
              <a:t> </a:t>
            </a:r>
            <a:r>
              <a:rPr lang="en-US" sz="2800">
                <a:latin typeface="Courier" charset="0"/>
                <a:sym typeface="Symbol" charset="2"/>
              </a:rPr>
              <a:t>n	</a:t>
            </a:r>
            <a:r>
              <a:rPr lang="en-US" sz="2800">
                <a:latin typeface="Times-Roman" charset="0"/>
                <a:sym typeface="Symbol" charset="2"/>
              </a:rPr>
              <a:t>         x</a:t>
            </a:r>
            <a:r>
              <a:rPr lang="en-US" sz="2800" baseline="-25000">
                <a:latin typeface="Times-Roman" charset="0"/>
                <a:sym typeface="Symbol" charset="2"/>
              </a:rPr>
              <a:t>1</a:t>
            </a:r>
            <a:r>
              <a:rPr lang="en-US" sz="2800">
                <a:latin typeface="Times-Roman" charset="0"/>
                <a:sym typeface="Symbol" charset="2"/>
              </a:rPr>
              <a:t>	    4	    6	    2</a:t>
            </a:r>
          </a:p>
          <a:p>
            <a:pPr marL="342900" indent="-342900">
              <a:lnSpc>
                <a:spcPct val="70000"/>
              </a:lnSpc>
              <a:spcBef>
                <a:spcPct val="20000"/>
              </a:spcBef>
              <a:buClr>
                <a:schemeClr val="accent2"/>
              </a:buClr>
              <a:buSzPct val="75000"/>
              <a:buFont typeface="Wingdings" charset="2"/>
              <a:buNone/>
            </a:pPr>
            <a:r>
              <a:rPr lang="en-US" sz="2800">
                <a:latin typeface="Times-Roman" charset="0"/>
                <a:sym typeface="Symbol" charset="2"/>
              </a:rPr>
              <a:t> </a:t>
            </a:r>
            <a:r>
              <a:rPr lang="en-US" sz="2800">
                <a:latin typeface="Courier" charset="0"/>
                <a:sym typeface="Symbol" charset="2"/>
              </a:rPr>
              <a:t>p</a:t>
            </a:r>
            <a:r>
              <a:rPr lang="en-US" sz="2800">
                <a:latin typeface="Times-Roman" charset="0"/>
                <a:sym typeface="Symbol" charset="2"/>
              </a:rPr>
              <a:t>	         x</a:t>
            </a:r>
            <a:r>
              <a:rPr lang="en-US" sz="2800" baseline="-25000">
                <a:latin typeface="Times-Roman" charset="0"/>
                <a:sym typeface="Symbol" charset="2"/>
              </a:rPr>
              <a:t>2</a:t>
            </a:r>
            <a:r>
              <a:rPr lang="en-US" sz="2800">
                <a:latin typeface="Times-Roman" charset="0"/>
                <a:sym typeface="Symbol" charset="2"/>
              </a:rPr>
              <a:t>	    4	    4	    4</a:t>
            </a:r>
          </a:p>
          <a:p>
            <a:pPr marL="342900" indent="-342900">
              <a:lnSpc>
                <a:spcPct val="70000"/>
              </a:lnSpc>
              <a:spcBef>
                <a:spcPct val="20000"/>
              </a:spcBef>
              <a:buClr>
                <a:schemeClr val="accent2"/>
              </a:buClr>
              <a:buSzPct val="75000"/>
              <a:buFont typeface="Wingdings" charset="2"/>
              <a:buNone/>
            </a:pPr>
            <a:r>
              <a:rPr lang="en-US" sz="2800">
                <a:latin typeface="Times-Roman" charset="0"/>
                <a:sym typeface="Symbol" charset="2"/>
              </a:rPr>
              <a:t> </a:t>
            </a:r>
            <a:r>
              <a:rPr lang="en-US" sz="2800">
                <a:latin typeface="Courier" charset="0"/>
                <a:sym typeface="Symbol" charset="2"/>
              </a:rPr>
              <a:t>u</a:t>
            </a:r>
            <a:r>
              <a:rPr lang="en-US" sz="2800">
                <a:latin typeface="Times-Roman" charset="0"/>
                <a:sym typeface="Symbol" charset="2"/>
              </a:rPr>
              <a:t>    x</a:t>
            </a:r>
            <a:r>
              <a:rPr lang="en-US" sz="2800" baseline="-25000">
                <a:latin typeface="Times-Roman" charset="0"/>
                <a:sym typeface="Symbol" charset="2"/>
              </a:rPr>
              <a:t>0</a:t>
            </a:r>
            <a:r>
              <a:rPr lang="en-US" sz="2800">
                <a:latin typeface="Times-Roman" charset="0"/>
                <a:sym typeface="Symbol" charset="2"/>
              </a:rPr>
              <a:t>x</a:t>
            </a:r>
            <a:r>
              <a:rPr lang="en-US" sz="2800" baseline="-25000">
                <a:latin typeface="Times-Roman" charset="0"/>
                <a:sym typeface="Symbol" charset="2"/>
              </a:rPr>
              <a:t>1</a:t>
            </a:r>
            <a:r>
              <a:rPr lang="en-US" sz="2800">
                <a:latin typeface="Times-Roman" charset="0"/>
                <a:sym typeface="Symbol" charset="2"/>
              </a:rPr>
              <a:t>	    4	    2	    2</a:t>
            </a:r>
          </a:p>
          <a:p>
            <a:pPr marL="342900" indent="-342900">
              <a:lnSpc>
                <a:spcPct val="70000"/>
              </a:lnSpc>
              <a:spcBef>
                <a:spcPct val="20000"/>
              </a:spcBef>
              <a:buClr>
                <a:schemeClr val="accent2"/>
              </a:buClr>
              <a:buSzPct val="75000"/>
              <a:buFont typeface="Wingdings" charset="2"/>
              <a:buNone/>
            </a:pPr>
            <a:r>
              <a:rPr lang="en-US" sz="2800">
                <a:latin typeface="Times-Roman" charset="0"/>
                <a:sym typeface="Symbol" charset="2"/>
              </a:rPr>
              <a:t> </a:t>
            </a:r>
            <a:r>
              <a:rPr lang="en-US" sz="2800">
                <a:latin typeface="Courier" charset="0"/>
                <a:sym typeface="Symbol" charset="2"/>
              </a:rPr>
              <a:t>t	</a:t>
            </a:r>
            <a:r>
              <a:rPr lang="en-US" sz="2800">
                <a:latin typeface="Times-Roman" charset="0"/>
                <a:sym typeface="Symbol" charset="2"/>
              </a:rPr>
              <a:t>    x</a:t>
            </a:r>
            <a:r>
              <a:rPr lang="en-US" sz="2800" baseline="-25000">
                <a:latin typeface="Times-Roman" charset="0"/>
                <a:sym typeface="Symbol" charset="2"/>
              </a:rPr>
              <a:t>0</a:t>
            </a:r>
            <a:r>
              <a:rPr lang="en-US" sz="2800">
                <a:latin typeface="Times-Roman" charset="0"/>
                <a:sym typeface="Symbol" charset="2"/>
              </a:rPr>
              <a:t>x</a:t>
            </a:r>
            <a:r>
              <a:rPr lang="en-US" sz="2800" baseline="-25000">
                <a:latin typeface="Times-Roman" charset="0"/>
                <a:sym typeface="Symbol" charset="2"/>
              </a:rPr>
              <a:t>2</a:t>
            </a:r>
            <a:r>
              <a:rPr lang="en-US" sz="2800">
                <a:latin typeface="Times-Roman" charset="0"/>
                <a:sym typeface="Symbol" charset="2"/>
              </a:rPr>
              <a:t>	    0	    4	    4</a:t>
            </a:r>
          </a:p>
          <a:p>
            <a:pPr marL="342900" indent="-342900">
              <a:lnSpc>
                <a:spcPct val="70000"/>
              </a:lnSpc>
              <a:spcBef>
                <a:spcPct val="20000"/>
              </a:spcBef>
              <a:buClr>
                <a:schemeClr val="accent2"/>
              </a:buClr>
              <a:buSzPct val="75000"/>
              <a:buFont typeface="Wingdings" charset="2"/>
              <a:buNone/>
            </a:pPr>
            <a:r>
              <a:rPr lang="en-US" sz="2800">
                <a:latin typeface="Times-Roman" charset="0"/>
                <a:sym typeface="Symbol" charset="2"/>
              </a:rPr>
              <a:t> 	    x</a:t>
            </a:r>
            <a:r>
              <a:rPr lang="en-US" sz="2800" baseline="-25000">
                <a:latin typeface="Times-Roman" charset="0"/>
                <a:sym typeface="Symbol" charset="2"/>
              </a:rPr>
              <a:t>1</a:t>
            </a:r>
            <a:r>
              <a:rPr lang="en-US" sz="2800">
                <a:latin typeface="Times-Roman" charset="0"/>
                <a:sym typeface="Symbol" charset="2"/>
              </a:rPr>
              <a:t>x</a:t>
            </a:r>
            <a:r>
              <a:rPr lang="en-US" sz="2800" baseline="-25000">
                <a:latin typeface="Times-Roman" charset="0"/>
                <a:sym typeface="Symbol" charset="2"/>
              </a:rPr>
              <a:t>2</a:t>
            </a:r>
            <a:r>
              <a:rPr lang="en-US" sz="2800">
                <a:latin typeface="Times-Roman" charset="0"/>
                <a:sym typeface="Symbol" charset="2"/>
              </a:rPr>
              <a:t>	    4	    6	    6</a:t>
            </a:r>
          </a:p>
          <a:p>
            <a:pPr marL="342900" indent="-342900">
              <a:lnSpc>
                <a:spcPct val="70000"/>
              </a:lnSpc>
              <a:spcBef>
                <a:spcPct val="20000"/>
              </a:spcBef>
              <a:buClr>
                <a:schemeClr val="accent2"/>
              </a:buClr>
              <a:buSzPct val="75000"/>
              <a:buFont typeface="Wingdings" charset="2"/>
              <a:buNone/>
            </a:pPr>
            <a:r>
              <a:rPr lang="en-US" sz="2800">
                <a:latin typeface="Times-Roman" charset="0"/>
                <a:sym typeface="Symbol" charset="2"/>
              </a:rPr>
              <a:t>  x</a:t>
            </a:r>
            <a:r>
              <a:rPr lang="en-US" sz="2800" baseline="-25000">
                <a:latin typeface="Times-Roman" charset="0"/>
                <a:sym typeface="Symbol" charset="2"/>
              </a:rPr>
              <a:t>0</a:t>
            </a:r>
            <a:r>
              <a:rPr lang="en-US" sz="2800">
                <a:latin typeface="Times-Roman" charset="0"/>
                <a:sym typeface="Symbol" charset="2"/>
              </a:rPr>
              <a:t>x</a:t>
            </a:r>
            <a:r>
              <a:rPr lang="en-US" sz="2800" baseline="-25000">
                <a:latin typeface="Times-Roman" charset="0"/>
                <a:sym typeface="Symbol" charset="2"/>
              </a:rPr>
              <a:t>1</a:t>
            </a:r>
            <a:r>
              <a:rPr lang="en-US" sz="2800">
                <a:latin typeface="Times-Roman" charset="0"/>
                <a:sym typeface="Symbol" charset="2"/>
              </a:rPr>
              <a:t>x</a:t>
            </a:r>
            <a:r>
              <a:rPr lang="en-US" sz="2800" baseline="-25000">
                <a:latin typeface="Times-Roman" charset="0"/>
                <a:sym typeface="Symbol" charset="2"/>
              </a:rPr>
              <a:t>2</a:t>
            </a:r>
            <a:r>
              <a:rPr lang="en-US" sz="2800">
                <a:latin typeface="Times-Roman" charset="0"/>
                <a:sym typeface="Symbol" charset="2"/>
              </a:rPr>
              <a:t>	    4	    6	    2</a:t>
            </a:r>
            <a:r>
              <a:rPr lang="en-US" sz="2800">
                <a:latin typeface="Times-Roman" charset="0"/>
              </a:rPr>
              <a:t> </a:t>
            </a:r>
          </a:p>
        </p:txBody>
      </p:sp>
      <p:sp>
        <p:nvSpPr>
          <p:cNvPr id="257032" name="Line 7"/>
          <p:cNvSpPr>
            <a:spLocks noChangeShapeType="1"/>
          </p:cNvSpPr>
          <p:nvPr/>
        </p:nvSpPr>
        <p:spPr bwMode="auto">
          <a:xfrm>
            <a:off x="5638800" y="2438400"/>
            <a:ext cx="1588" cy="38100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57033" name="Line 8"/>
          <p:cNvSpPr>
            <a:spLocks noChangeShapeType="1"/>
          </p:cNvSpPr>
          <p:nvPr/>
        </p:nvSpPr>
        <p:spPr bwMode="auto">
          <a:xfrm>
            <a:off x="4800600" y="3200400"/>
            <a:ext cx="37338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509962" name="Rectangle 10"/>
          <p:cNvSpPr>
            <a:spLocks noChangeArrowheads="1"/>
          </p:cNvSpPr>
          <p:nvPr/>
        </p:nvSpPr>
        <p:spPr bwMode="auto">
          <a:xfrm>
            <a:off x="304800" y="1752600"/>
            <a:ext cx="3200400" cy="4267200"/>
          </a:xfrm>
          <a:prstGeom prst="rect">
            <a:avLst/>
          </a:prstGeom>
          <a:noFill/>
          <a:ln w="9525">
            <a:noFill/>
            <a:miter lim="800000"/>
            <a:headEnd/>
            <a:tailEnd/>
          </a:ln>
        </p:spPr>
        <p:txBody>
          <a:bodyPr>
            <a:prstTxWarp prst="textNoShape">
              <a:avLst/>
            </a:prstTxWarp>
          </a:bodyPr>
          <a:lstStyle/>
          <a:p>
            <a:pPr marL="342900" indent="-342900">
              <a:lnSpc>
                <a:spcPct val="80000"/>
              </a:lnSpc>
              <a:spcBef>
                <a:spcPct val="20000"/>
              </a:spcBef>
              <a:buClr>
                <a:schemeClr val="accent2"/>
              </a:buClr>
              <a:buSzPct val="75000"/>
              <a:buFont typeface="Wingdings" charset="2"/>
              <a:buChar char="q"/>
            </a:pPr>
            <a:r>
              <a:rPr lang="en-US" sz="2800"/>
              <a:t>For example, </a:t>
            </a:r>
          </a:p>
          <a:p>
            <a:pPr marL="342900" indent="-342900">
              <a:lnSpc>
                <a:spcPct val="80000"/>
              </a:lnSpc>
              <a:spcBef>
                <a:spcPct val="20000"/>
              </a:spcBef>
              <a:buClr>
                <a:schemeClr val="accent2"/>
              </a:buClr>
              <a:buSzPct val="75000"/>
              <a:buFont typeface="Wingdings" charset="2"/>
              <a:buNone/>
            </a:pPr>
            <a:r>
              <a:rPr lang="en-US" sz="2800">
                <a:latin typeface="Times-Roman" charset="0"/>
              </a:rPr>
              <a:t>	y</a:t>
            </a:r>
            <a:r>
              <a:rPr lang="en-US" sz="2800" baseline="-25000">
                <a:latin typeface="Times-Roman" charset="0"/>
              </a:rPr>
              <a:t>1</a:t>
            </a:r>
            <a:r>
              <a:rPr lang="en-US" sz="2800">
                <a:latin typeface="Times-Roman" charset="0"/>
              </a:rPr>
              <a:t> </a:t>
            </a:r>
            <a:r>
              <a:rPr lang="en-US" sz="2800">
                <a:latin typeface="Times-Roman" charset="0"/>
                <a:sym typeface="Symbol" charset="2"/>
              </a:rPr>
              <a:t>= x</a:t>
            </a:r>
            <a:r>
              <a:rPr lang="en-US" sz="2800" baseline="-25000">
                <a:latin typeface="Times-Roman" charset="0"/>
                <a:sym typeface="Symbol" charset="2"/>
              </a:rPr>
              <a:t>1</a:t>
            </a:r>
            <a:r>
              <a:rPr lang="en-US" sz="2800">
                <a:sym typeface="Symbol" charset="2"/>
              </a:rPr>
              <a:t> </a:t>
            </a:r>
          </a:p>
          <a:p>
            <a:pPr marL="342900" indent="-342900">
              <a:lnSpc>
                <a:spcPct val="80000"/>
              </a:lnSpc>
              <a:spcBef>
                <a:spcPct val="20000"/>
              </a:spcBef>
              <a:buClr>
                <a:schemeClr val="accent2"/>
              </a:buClr>
              <a:buSzPct val="75000"/>
              <a:buFont typeface="Wingdings" charset="2"/>
              <a:buNone/>
            </a:pPr>
            <a:r>
              <a:rPr lang="en-US" sz="2800">
                <a:sym typeface="Symbol" charset="2"/>
              </a:rPr>
              <a:t>	with prob. </a:t>
            </a:r>
            <a:r>
              <a:rPr lang="en-US" sz="2800">
                <a:latin typeface="Times-Roman" charset="0"/>
                <a:sym typeface="Symbol" charset="2"/>
              </a:rPr>
              <a:t>3/4</a:t>
            </a:r>
            <a:endParaRPr lang="en-US" sz="2800">
              <a:sym typeface="Symbol" charset="2"/>
            </a:endParaRPr>
          </a:p>
          <a:p>
            <a:pPr marL="342900" indent="-342900">
              <a:lnSpc>
                <a:spcPct val="80000"/>
              </a:lnSpc>
              <a:spcBef>
                <a:spcPct val="20000"/>
              </a:spcBef>
              <a:buClr>
                <a:schemeClr val="accent2"/>
              </a:buClr>
              <a:buSzPct val="75000"/>
              <a:buFont typeface="Wingdings" charset="2"/>
              <a:buChar char="q"/>
            </a:pPr>
            <a:r>
              <a:rPr lang="en-US" sz="2800"/>
              <a:t>A</a:t>
            </a:r>
            <a:r>
              <a:rPr lang="en-US" sz="2800">
                <a:sym typeface="Symbol" charset="2"/>
              </a:rPr>
              <a:t>nd </a:t>
            </a:r>
          </a:p>
          <a:p>
            <a:pPr marL="342900" indent="-342900">
              <a:lnSpc>
                <a:spcPct val="80000"/>
              </a:lnSpc>
              <a:spcBef>
                <a:spcPct val="20000"/>
              </a:spcBef>
              <a:buClr>
                <a:schemeClr val="accent2"/>
              </a:buClr>
              <a:buSzPct val="75000"/>
              <a:buFont typeface="Wingdings" charset="2"/>
              <a:buNone/>
            </a:pPr>
            <a:r>
              <a:rPr lang="en-US" sz="2800">
                <a:sym typeface="Symbol" charset="2"/>
              </a:rPr>
              <a:t>	</a:t>
            </a:r>
            <a:r>
              <a:rPr lang="en-US" sz="2800">
                <a:latin typeface="Times-Roman" charset="0"/>
                <a:sym typeface="Symbol" charset="2"/>
              </a:rPr>
              <a:t>y</a:t>
            </a:r>
            <a:r>
              <a:rPr lang="en-US" sz="2800" baseline="-25000">
                <a:latin typeface="Times-Roman" charset="0"/>
                <a:sym typeface="Symbol" charset="2"/>
              </a:rPr>
              <a:t>0</a:t>
            </a:r>
            <a:r>
              <a:rPr lang="en-US" sz="2800">
                <a:latin typeface="Times-Roman" charset="0"/>
                <a:sym typeface="Symbol" charset="2"/>
              </a:rPr>
              <a:t> = x</a:t>
            </a:r>
            <a:r>
              <a:rPr lang="en-US" sz="2800" baseline="-25000">
                <a:latin typeface="Times-Roman" charset="0"/>
                <a:sym typeface="Symbol" charset="2"/>
              </a:rPr>
              <a:t>0</a:t>
            </a:r>
            <a:r>
              <a:rPr lang="en-US" sz="2800">
                <a:latin typeface="Times-Roman" charset="0"/>
                <a:sym typeface="Symbol" charset="2"/>
              </a:rPr>
              <a:t>x</a:t>
            </a:r>
            <a:r>
              <a:rPr lang="en-US" sz="2800" baseline="-25000">
                <a:latin typeface="Times-Roman" charset="0"/>
                <a:sym typeface="Symbol" charset="2"/>
              </a:rPr>
              <a:t>2</a:t>
            </a:r>
            <a:r>
              <a:rPr lang="en-US" sz="2800">
                <a:latin typeface="Times-Roman" charset="0"/>
                <a:sym typeface="Symbol" charset="2"/>
              </a:rPr>
              <a:t>1</a:t>
            </a:r>
            <a:endParaRPr lang="en-US" sz="2800">
              <a:sym typeface="Symbol" charset="2"/>
            </a:endParaRPr>
          </a:p>
          <a:p>
            <a:pPr marL="342900" indent="-342900">
              <a:lnSpc>
                <a:spcPct val="80000"/>
              </a:lnSpc>
              <a:spcBef>
                <a:spcPct val="20000"/>
              </a:spcBef>
              <a:buClr>
                <a:schemeClr val="accent2"/>
              </a:buClr>
              <a:buSzPct val="75000"/>
              <a:buFont typeface="Wingdings" charset="2"/>
              <a:buNone/>
            </a:pPr>
            <a:r>
              <a:rPr lang="en-US" sz="2800">
                <a:sym typeface="Symbol" charset="2"/>
              </a:rPr>
              <a:t>	with prob. </a:t>
            </a:r>
            <a:r>
              <a:rPr lang="en-US" sz="2800">
                <a:latin typeface="Times-Roman" charset="0"/>
                <a:sym typeface="Symbol" charset="2"/>
              </a:rPr>
              <a:t>1</a:t>
            </a:r>
          </a:p>
          <a:p>
            <a:pPr marL="342900" indent="-342900">
              <a:lnSpc>
                <a:spcPct val="80000"/>
              </a:lnSpc>
              <a:spcBef>
                <a:spcPct val="20000"/>
              </a:spcBef>
              <a:buClr>
                <a:schemeClr val="accent2"/>
              </a:buClr>
              <a:buSzPct val="75000"/>
              <a:buFont typeface="Wingdings" charset="2"/>
              <a:buChar char="q"/>
            </a:pPr>
            <a:r>
              <a:rPr lang="en-US" sz="2800"/>
              <a:t>A</a:t>
            </a:r>
            <a:r>
              <a:rPr lang="en-US" sz="2800">
                <a:sym typeface="Symbol" charset="2"/>
              </a:rPr>
              <a:t>nd </a:t>
            </a:r>
          </a:p>
          <a:p>
            <a:pPr marL="342900" indent="-342900">
              <a:lnSpc>
                <a:spcPct val="80000"/>
              </a:lnSpc>
              <a:spcBef>
                <a:spcPct val="20000"/>
              </a:spcBef>
              <a:buClr>
                <a:schemeClr val="accent2"/>
              </a:buClr>
              <a:buSzPct val="75000"/>
              <a:buFont typeface="Wingdings" charset="2"/>
              <a:buNone/>
            </a:pPr>
            <a:r>
              <a:rPr lang="en-US" sz="2800">
                <a:latin typeface="Times-Roman" charset="0"/>
              </a:rPr>
              <a:t>	y</a:t>
            </a:r>
            <a:r>
              <a:rPr lang="en-US" sz="2800" baseline="-25000">
                <a:latin typeface="Times-Roman" charset="0"/>
              </a:rPr>
              <a:t>0</a:t>
            </a:r>
            <a:r>
              <a:rPr lang="en-US" sz="2800">
                <a:latin typeface="Times-Roman" charset="0"/>
                <a:sym typeface="Symbol" charset="2"/>
              </a:rPr>
              <a:t>y</a:t>
            </a:r>
            <a:r>
              <a:rPr lang="en-US" sz="2800" baseline="-25000">
                <a:latin typeface="Times-Roman" charset="0"/>
                <a:sym typeface="Symbol" charset="2"/>
              </a:rPr>
              <a:t>1</a:t>
            </a:r>
            <a:r>
              <a:rPr lang="en-US" sz="2800">
                <a:latin typeface="Times-Roman" charset="0"/>
                <a:sym typeface="Symbol" charset="2"/>
              </a:rPr>
              <a:t>=x</a:t>
            </a:r>
            <a:r>
              <a:rPr lang="en-US" sz="2800" baseline="-25000">
                <a:latin typeface="Times-Roman" charset="0"/>
                <a:sym typeface="Symbol" charset="2"/>
              </a:rPr>
              <a:t>1</a:t>
            </a:r>
            <a:r>
              <a:rPr lang="en-US" sz="2800">
                <a:latin typeface="Times-Roman" charset="0"/>
                <a:sym typeface="Symbol" charset="2"/>
              </a:rPr>
              <a:t>x</a:t>
            </a:r>
            <a:r>
              <a:rPr lang="en-US" sz="2800" baseline="-25000">
                <a:latin typeface="Times-Roman" charset="0"/>
                <a:sym typeface="Symbol" charset="2"/>
              </a:rPr>
              <a:t>2</a:t>
            </a:r>
            <a:r>
              <a:rPr lang="en-US" sz="2800">
                <a:sym typeface="Symbol" charset="2"/>
              </a:rPr>
              <a:t> </a:t>
            </a:r>
          </a:p>
          <a:p>
            <a:pPr marL="342900" indent="-342900">
              <a:lnSpc>
                <a:spcPct val="80000"/>
              </a:lnSpc>
              <a:spcBef>
                <a:spcPct val="20000"/>
              </a:spcBef>
              <a:buClr>
                <a:schemeClr val="accent2"/>
              </a:buClr>
              <a:buSzPct val="75000"/>
              <a:buFont typeface="Wingdings" charset="2"/>
              <a:buNone/>
            </a:pPr>
            <a:r>
              <a:rPr lang="en-US" sz="2800">
                <a:sym typeface="Symbol" charset="2"/>
              </a:rPr>
              <a:t>	with prob. </a:t>
            </a:r>
            <a:r>
              <a:rPr lang="en-US" sz="2800">
                <a:latin typeface="Times-Roman" charset="0"/>
                <a:sym typeface="Symbol" charset="2"/>
              </a:rPr>
              <a:t>3/4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9962"/>
                                        </p:tgtEl>
                                        <p:attrNameLst>
                                          <p:attrName>style.visibility</p:attrName>
                                        </p:attrNameLst>
                                      </p:cBhvr>
                                      <p:to>
                                        <p:strVal val="visible"/>
                                      </p:to>
                                    </p:set>
                                    <p:anim calcmode="lin" valueType="num">
                                      <p:cBhvr additive="base">
                                        <p:cTn id="7" dur="500" fill="hold"/>
                                        <p:tgtEl>
                                          <p:spTgt spid="509962"/>
                                        </p:tgtEl>
                                        <p:attrNameLst>
                                          <p:attrName>ppt_x</p:attrName>
                                        </p:attrNameLst>
                                      </p:cBhvr>
                                      <p:tavLst>
                                        <p:tav tm="0">
                                          <p:val>
                                            <p:strVal val="#ppt_x"/>
                                          </p:val>
                                        </p:tav>
                                        <p:tav tm="100000">
                                          <p:val>
                                            <p:strVal val="#ppt_x"/>
                                          </p:val>
                                        </p:tav>
                                      </p:tavLst>
                                    </p:anim>
                                    <p:anim calcmode="lin" valueType="num">
                                      <p:cBhvr additive="base">
                                        <p:cTn id="8" dur="500" fill="hold"/>
                                        <p:tgtEl>
                                          <p:spTgt spid="509962"/>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lapping"/>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962"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BAD2577B-A357-3148-A307-4C5D02F31F87}" type="slidenum">
              <a:rPr lang="en-US" smtClean="0">
                <a:latin typeface="Times New Roman" charset="0"/>
              </a:rPr>
              <a:pPr/>
              <a:t>24</a:t>
            </a:fld>
            <a:endParaRPr lang="en-US">
              <a:latin typeface="Times New Roman" charset="0"/>
            </a:endParaRPr>
          </a:p>
        </p:txBody>
      </p:sp>
      <p:sp>
        <p:nvSpPr>
          <p:cNvPr id="36867" name="Rectangle 2"/>
          <p:cNvSpPr>
            <a:spLocks noGrp="1" noChangeArrowheads="1"/>
          </p:cNvSpPr>
          <p:nvPr>
            <p:ph type="title"/>
          </p:nvPr>
        </p:nvSpPr>
        <p:spPr>
          <a:xfrm>
            <a:off x="685800" y="228600"/>
            <a:ext cx="7772400" cy="685800"/>
          </a:xfrm>
        </p:spPr>
        <p:txBody>
          <a:bodyPr/>
          <a:lstStyle/>
          <a:p>
            <a:pPr eaLnBrk="1" hangingPunct="1"/>
            <a:r>
              <a:rPr lang="en-US"/>
              <a:t>VENONA Decrypt (1944)</a:t>
            </a:r>
          </a:p>
        </p:txBody>
      </p:sp>
      <p:sp>
        <p:nvSpPr>
          <p:cNvPr id="36868" name="Rectangle 3"/>
          <p:cNvSpPr>
            <a:spLocks noGrp="1" noChangeArrowheads="1"/>
          </p:cNvSpPr>
          <p:nvPr>
            <p:ph type="body" idx="1"/>
          </p:nvPr>
        </p:nvSpPr>
        <p:spPr>
          <a:xfrm>
            <a:off x="685800" y="990600"/>
            <a:ext cx="7696200" cy="3886200"/>
          </a:xfrm>
        </p:spPr>
        <p:txBody>
          <a:bodyPr/>
          <a:lstStyle/>
          <a:p>
            <a:pPr eaLnBrk="1" hangingPunct="1">
              <a:lnSpc>
                <a:spcPct val="85000"/>
              </a:lnSpc>
              <a:buFont typeface="Wingdings" charset="2"/>
              <a:buNone/>
            </a:pPr>
            <a:r>
              <a:rPr lang="en-US" sz="1800">
                <a:latin typeface="Arial" charset="0"/>
              </a:rPr>
              <a:t>	[C% Ruth] learned that her husband [v] was called up by the army but he was not sent to the front. He  is a mechanical engineer and is now working at the ENORMOUS [ENORMOZ] [vi] plant in SANTA FE, New Mexico. [45 groups  unrecoverable]</a:t>
            </a:r>
          </a:p>
          <a:p>
            <a:pPr eaLnBrk="1" hangingPunct="1">
              <a:lnSpc>
                <a:spcPct val="85000"/>
              </a:lnSpc>
              <a:buFont typeface="Wingdings" charset="2"/>
              <a:buNone/>
            </a:pPr>
            <a:r>
              <a:rPr lang="en-US" sz="1800">
                <a:latin typeface="Arial" charset="0"/>
              </a:rPr>
              <a:t>	detain VOLOK [vii] who is working in a plant on ENORMOUS. He is a FELLOWCOUNTRYMAN  [ZEMLYaK] [viii]. Yesterday  he learned that they had dismissed him from his work. His  active work in progressive organizations in the past was cause of his dismissal. In the FELLOWCOUNTRYMAN line LIBERAL is in touch with CHESTER [ix]. They meet once a month for the payment of dues. CHESTER is interested in whether we are satisfied with the collaboration and whether there are not any misunderstandings. He does not inquire about specific items of work [KONKRETNAYa RABOTA]. In  as much as CHESTER knows about the role of  LIBERAL's group we beg consent to ask C. through LIBERAL about leads from among people who are working on ENOURMOUS and in other technical fields.</a:t>
            </a:r>
          </a:p>
        </p:txBody>
      </p:sp>
      <p:sp>
        <p:nvSpPr>
          <p:cNvPr id="494596" name="Rectangle 4"/>
          <p:cNvSpPr>
            <a:spLocks noChangeArrowheads="1"/>
          </p:cNvSpPr>
          <p:nvPr/>
        </p:nvSpPr>
        <p:spPr bwMode="auto">
          <a:xfrm>
            <a:off x="838200" y="4953000"/>
            <a:ext cx="7162800" cy="1295400"/>
          </a:xfrm>
          <a:prstGeom prst="rect">
            <a:avLst/>
          </a:prstGeom>
          <a:noFill/>
          <a:ln w="9525">
            <a:noFill/>
            <a:miter lim="800000"/>
            <a:headEnd/>
            <a:tailEnd/>
          </a:ln>
        </p:spPr>
        <p:txBody>
          <a:bodyPr>
            <a:prstTxWarp prst="textNoShape">
              <a:avLst/>
            </a:prstTxWarp>
          </a:bodyPr>
          <a:lstStyle/>
          <a:p>
            <a:pPr marL="342900" indent="-342900">
              <a:lnSpc>
                <a:spcPct val="70000"/>
              </a:lnSpc>
              <a:spcBef>
                <a:spcPct val="20000"/>
              </a:spcBef>
              <a:buClr>
                <a:schemeClr val="accent2"/>
              </a:buClr>
              <a:buSzPct val="75000"/>
              <a:buFont typeface="Wingdings" charset="2"/>
              <a:buChar char="q"/>
            </a:pPr>
            <a:r>
              <a:rPr lang="en-US" sz="2800"/>
              <a:t>“Ruth” == Ruth Greenglass</a:t>
            </a:r>
          </a:p>
          <a:p>
            <a:pPr marL="342900" indent="-342900">
              <a:lnSpc>
                <a:spcPct val="70000"/>
              </a:lnSpc>
              <a:spcBef>
                <a:spcPct val="20000"/>
              </a:spcBef>
              <a:buClr>
                <a:schemeClr val="accent2"/>
              </a:buClr>
              <a:buSzPct val="75000"/>
              <a:buFont typeface="Wingdings" charset="2"/>
              <a:buChar char="q"/>
            </a:pPr>
            <a:r>
              <a:rPr lang="en-US" sz="2800"/>
              <a:t>“Liberal” == Julius Rosenberg</a:t>
            </a:r>
          </a:p>
          <a:p>
            <a:pPr marL="342900" indent="-342900">
              <a:lnSpc>
                <a:spcPct val="70000"/>
              </a:lnSpc>
              <a:spcBef>
                <a:spcPct val="20000"/>
              </a:spcBef>
              <a:buClr>
                <a:schemeClr val="accent2"/>
              </a:buClr>
              <a:buSzPct val="75000"/>
              <a:buFont typeface="Wingdings" charset="2"/>
              <a:buChar char="q"/>
            </a:pPr>
            <a:r>
              <a:rPr lang="en-US" sz="2800"/>
              <a:t>“Enormous” == the atomic bomb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94596">
                                            <p:txEl>
                                              <p:pRg st="0" end="0"/>
                                            </p:txEl>
                                          </p:spTgt>
                                        </p:tgtEl>
                                        <p:attrNameLst>
                                          <p:attrName>style.visibility</p:attrName>
                                        </p:attrNameLst>
                                      </p:cBhvr>
                                      <p:to>
                                        <p:strVal val="visible"/>
                                      </p:to>
                                    </p:set>
                                    <p:animEffect transition="in" filter="box(out)">
                                      <p:cBhvr>
                                        <p:cTn id="7" dur="500"/>
                                        <p:tgtEl>
                                          <p:spTgt spid="494596">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94596">
                                            <p:txEl>
                                              <p:pRg st="1" end="1"/>
                                            </p:txEl>
                                          </p:spTgt>
                                        </p:tgtEl>
                                        <p:attrNameLst>
                                          <p:attrName>style.visibility</p:attrName>
                                        </p:attrNameLst>
                                      </p:cBhvr>
                                      <p:to>
                                        <p:strVal val="visible"/>
                                      </p:to>
                                    </p:set>
                                    <p:animEffect transition="in" filter="box(out)">
                                      <p:cBhvr>
                                        <p:cTn id="12" dur="500"/>
                                        <p:tgtEl>
                                          <p:spTgt spid="494596">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494596">
                                            <p:txEl>
                                              <p:pRg st="2" end="2"/>
                                            </p:txEl>
                                          </p:spTgt>
                                        </p:tgtEl>
                                        <p:attrNameLst>
                                          <p:attrName>style.visibility</p:attrName>
                                        </p:attrNameLst>
                                      </p:cBhvr>
                                      <p:to>
                                        <p:strVal val="visible"/>
                                      </p:to>
                                    </p:set>
                                    <p:animEffect transition="in" filter="box(out)">
                                      <p:cBhvr>
                                        <p:cTn id="17" dur="500"/>
                                        <p:tgtEl>
                                          <p:spTgt spid="494596">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4596" grpId="0" build="p" autoUpdateAnimBg="0"/>
    </p:bld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3B1534E7-B10B-9040-B5C0-6DDA7F3CE9D2}" type="slidenum">
              <a:rPr lang="en-US" smtClean="0">
                <a:latin typeface="Times New Roman" charset="0"/>
              </a:rPr>
              <a:pPr/>
              <a:t>240</a:t>
            </a:fld>
            <a:endParaRPr lang="en-US">
              <a:latin typeface="Times New Roman" charset="0"/>
            </a:endParaRPr>
          </a:p>
        </p:txBody>
      </p:sp>
      <p:sp>
        <p:nvSpPr>
          <p:cNvPr id="258051" name="Rectangle 2"/>
          <p:cNvSpPr>
            <a:spLocks noGrp="1" noChangeArrowheads="1"/>
          </p:cNvSpPr>
          <p:nvPr>
            <p:ph type="title"/>
          </p:nvPr>
        </p:nvSpPr>
        <p:spPr/>
        <p:txBody>
          <a:bodyPr/>
          <a:lstStyle/>
          <a:p>
            <a:pPr eaLnBrk="1" hangingPunct="1"/>
            <a:r>
              <a:rPr lang="en-US"/>
              <a:t>Linear Cryptanalysis</a:t>
            </a:r>
          </a:p>
        </p:txBody>
      </p:sp>
      <p:sp>
        <p:nvSpPr>
          <p:cNvPr id="258052" name="Rectangle 3"/>
          <p:cNvSpPr>
            <a:spLocks noGrp="1" noChangeArrowheads="1"/>
          </p:cNvSpPr>
          <p:nvPr>
            <p:ph type="body" idx="1"/>
          </p:nvPr>
        </p:nvSpPr>
        <p:spPr>
          <a:xfrm>
            <a:off x="685800" y="1752600"/>
            <a:ext cx="7772400" cy="4114800"/>
          </a:xfrm>
        </p:spPr>
        <p:txBody>
          <a:bodyPr/>
          <a:lstStyle/>
          <a:p>
            <a:pPr eaLnBrk="1" hangingPunct="1">
              <a:lnSpc>
                <a:spcPct val="90000"/>
              </a:lnSpc>
            </a:pPr>
            <a:r>
              <a:rPr lang="en-US" sz="2800"/>
              <a:t>Consider a single DES S-box</a:t>
            </a:r>
          </a:p>
          <a:p>
            <a:pPr eaLnBrk="1" hangingPunct="1">
              <a:lnSpc>
                <a:spcPct val="90000"/>
              </a:lnSpc>
            </a:pPr>
            <a:r>
              <a:rPr lang="en-US" sz="2800"/>
              <a:t>Let </a:t>
            </a:r>
            <a:r>
              <a:rPr lang="en-US" sz="2800">
                <a:latin typeface="Times-Roman" charset="0"/>
              </a:rPr>
              <a:t>Y = Sbox(X)</a:t>
            </a:r>
            <a:endParaRPr lang="en-US" sz="2800"/>
          </a:p>
          <a:p>
            <a:pPr eaLnBrk="1" hangingPunct="1">
              <a:lnSpc>
                <a:spcPct val="90000"/>
              </a:lnSpc>
            </a:pPr>
            <a:r>
              <a:rPr lang="en-US" sz="2800"/>
              <a:t>Suppose </a:t>
            </a:r>
            <a:r>
              <a:rPr lang="en-US" sz="2800">
                <a:latin typeface="Times-Roman" charset="0"/>
              </a:rPr>
              <a:t>y</a:t>
            </a:r>
            <a:r>
              <a:rPr lang="en-US" sz="2800" baseline="-25000">
                <a:latin typeface="Times-Roman" charset="0"/>
              </a:rPr>
              <a:t>3</a:t>
            </a:r>
            <a:r>
              <a:rPr lang="en-US" sz="2800">
                <a:latin typeface="Times-Roman" charset="0"/>
              </a:rPr>
              <a:t> = x</a:t>
            </a:r>
            <a:r>
              <a:rPr lang="en-US" sz="2800" baseline="-25000">
                <a:latin typeface="Times-Roman" charset="0"/>
              </a:rPr>
              <a:t>2</a:t>
            </a:r>
            <a:r>
              <a:rPr lang="en-US" sz="2800">
                <a:latin typeface="Times-Roman" charset="0"/>
              </a:rPr>
              <a:t> </a:t>
            </a:r>
            <a:r>
              <a:rPr lang="en-US" sz="2800">
                <a:latin typeface="Times-Roman" charset="0"/>
                <a:sym typeface="Symbol" charset="2"/>
              </a:rPr>
              <a:t></a:t>
            </a:r>
            <a:r>
              <a:rPr lang="en-US" sz="2800">
                <a:latin typeface="Times-Roman" charset="0"/>
              </a:rPr>
              <a:t> x</a:t>
            </a:r>
            <a:r>
              <a:rPr lang="en-US" sz="2800" baseline="-25000">
                <a:latin typeface="Times-Roman" charset="0"/>
              </a:rPr>
              <a:t>5</a:t>
            </a:r>
            <a:r>
              <a:rPr lang="en-US" sz="2800"/>
              <a:t> with high probability</a:t>
            </a:r>
          </a:p>
          <a:p>
            <a:pPr lvl="1" eaLnBrk="1" hangingPunct="1">
              <a:lnSpc>
                <a:spcPct val="90000"/>
              </a:lnSpc>
            </a:pPr>
            <a:r>
              <a:rPr lang="en-US" sz="2400"/>
              <a:t>This is a linear approximation to output </a:t>
            </a:r>
            <a:r>
              <a:rPr lang="en-US" sz="2400">
                <a:latin typeface="Times-Roman" charset="0"/>
              </a:rPr>
              <a:t>y</a:t>
            </a:r>
            <a:r>
              <a:rPr lang="en-US" sz="2400" baseline="-25000">
                <a:latin typeface="Times-Roman" charset="0"/>
              </a:rPr>
              <a:t>3</a:t>
            </a:r>
            <a:r>
              <a:rPr lang="en-US" sz="2400"/>
              <a:t> </a:t>
            </a:r>
          </a:p>
          <a:p>
            <a:pPr eaLnBrk="1" hangingPunct="1">
              <a:lnSpc>
                <a:spcPct val="90000"/>
              </a:lnSpc>
            </a:pPr>
            <a:r>
              <a:rPr lang="en-US" sz="2800"/>
              <a:t>Can we extend this so that we can solve linear equations for the key?</a:t>
            </a:r>
          </a:p>
          <a:p>
            <a:pPr eaLnBrk="1" hangingPunct="1">
              <a:lnSpc>
                <a:spcPct val="90000"/>
              </a:lnSpc>
            </a:pPr>
            <a:r>
              <a:rPr lang="en-US" sz="2800"/>
              <a:t>As in differential cryptanalysis, we need to “chain” thru multiple rounds</a:t>
            </a:r>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907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4861FEC9-7038-324C-986E-86FCE7AEF8E3}" type="slidenum">
              <a:rPr lang="en-US" smtClean="0">
                <a:latin typeface="Times New Roman" charset="0"/>
              </a:rPr>
              <a:pPr/>
              <a:t>241</a:t>
            </a:fld>
            <a:endParaRPr lang="en-US">
              <a:latin typeface="Times New Roman" charset="0"/>
            </a:endParaRPr>
          </a:p>
        </p:txBody>
      </p:sp>
      <p:sp>
        <p:nvSpPr>
          <p:cNvPr id="259075" name="Rectangle 2"/>
          <p:cNvSpPr>
            <a:spLocks noGrp="1" noChangeArrowheads="1"/>
          </p:cNvSpPr>
          <p:nvPr>
            <p:ph type="title"/>
          </p:nvPr>
        </p:nvSpPr>
        <p:spPr>
          <a:xfrm>
            <a:off x="685800" y="381000"/>
            <a:ext cx="7772400" cy="1143000"/>
          </a:xfrm>
        </p:spPr>
        <p:txBody>
          <a:bodyPr/>
          <a:lstStyle/>
          <a:p>
            <a:pPr eaLnBrk="1" hangingPunct="1"/>
            <a:r>
              <a:rPr lang="en-US"/>
              <a:t>Linear Cryptanalysis of DES</a:t>
            </a:r>
          </a:p>
        </p:txBody>
      </p:sp>
      <p:sp>
        <p:nvSpPr>
          <p:cNvPr id="329731" name="Rectangle 3"/>
          <p:cNvSpPr>
            <a:spLocks noGrp="1" noChangeArrowheads="1"/>
          </p:cNvSpPr>
          <p:nvPr>
            <p:ph type="body" idx="1"/>
          </p:nvPr>
        </p:nvSpPr>
        <p:spPr>
          <a:xfrm>
            <a:off x="685800" y="1752600"/>
            <a:ext cx="7924800" cy="4343400"/>
          </a:xfrm>
        </p:spPr>
        <p:txBody>
          <a:bodyPr/>
          <a:lstStyle/>
          <a:p>
            <a:pPr eaLnBrk="1" hangingPunct="1">
              <a:lnSpc>
                <a:spcPct val="90000"/>
              </a:lnSpc>
            </a:pPr>
            <a:r>
              <a:rPr lang="en-US" sz="2800"/>
              <a:t>DES is linear except for S-boxes</a:t>
            </a:r>
          </a:p>
          <a:p>
            <a:pPr eaLnBrk="1" hangingPunct="1">
              <a:lnSpc>
                <a:spcPct val="90000"/>
              </a:lnSpc>
            </a:pPr>
            <a:r>
              <a:rPr lang="en-US" sz="2800"/>
              <a:t>How well can we approximate S-boxes with linear functions?</a:t>
            </a:r>
          </a:p>
          <a:p>
            <a:pPr eaLnBrk="1" hangingPunct="1">
              <a:lnSpc>
                <a:spcPct val="90000"/>
              </a:lnSpc>
            </a:pPr>
            <a:r>
              <a:rPr lang="en-US" sz="2800"/>
              <a:t>DES S-boxes designed so there are no good linear approximations to any one output bit</a:t>
            </a:r>
          </a:p>
          <a:p>
            <a:pPr eaLnBrk="1" hangingPunct="1">
              <a:lnSpc>
                <a:spcPct val="90000"/>
              </a:lnSpc>
            </a:pPr>
            <a:r>
              <a:rPr lang="en-US" sz="2800"/>
              <a:t>But there </a:t>
            </a:r>
            <a:r>
              <a:rPr lang="en-US" sz="2800" b="1">
                <a:solidFill>
                  <a:schemeClr val="hlink"/>
                </a:solidFill>
              </a:rPr>
              <a:t>are</a:t>
            </a:r>
            <a:r>
              <a:rPr lang="en-US" sz="2800"/>
              <a:t> linear combinations of output bits that can be approximated by linear combinations of input bits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9731">
                                            <p:txEl>
                                              <p:pRg st="0" end="0"/>
                                            </p:txEl>
                                          </p:spTgt>
                                        </p:tgtEl>
                                        <p:attrNameLst>
                                          <p:attrName>style.visibility</p:attrName>
                                        </p:attrNameLst>
                                      </p:cBhvr>
                                      <p:to>
                                        <p:strVal val="visible"/>
                                      </p:to>
                                    </p:set>
                                    <p:animEffect transition="in" filter="wipe(left)">
                                      <p:cBhvr>
                                        <p:cTn id="7" dur="500"/>
                                        <p:tgtEl>
                                          <p:spTgt spid="3297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9731">
                                            <p:txEl>
                                              <p:pRg st="1" end="1"/>
                                            </p:txEl>
                                          </p:spTgt>
                                        </p:tgtEl>
                                        <p:attrNameLst>
                                          <p:attrName>style.visibility</p:attrName>
                                        </p:attrNameLst>
                                      </p:cBhvr>
                                      <p:to>
                                        <p:strVal val="visible"/>
                                      </p:to>
                                    </p:set>
                                    <p:animEffect transition="in" filter="wipe(left)">
                                      <p:cBhvr>
                                        <p:cTn id="12" dur="500"/>
                                        <p:tgtEl>
                                          <p:spTgt spid="3297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9731">
                                            <p:txEl>
                                              <p:pRg st="2" end="2"/>
                                            </p:txEl>
                                          </p:spTgt>
                                        </p:tgtEl>
                                        <p:attrNameLst>
                                          <p:attrName>style.visibility</p:attrName>
                                        </p:attrNameLst>
                                      </p:cBhvr>
                                      <p:to>
                                        <p:strVal val="visible"/>
                                      </p:to>
                                    </p:set>
                                    <p:animEffect transition="in" filter="wipe(left)">
                                      <p:cBhvr>
                                        <p:cTn id="17" dur="500"/>
                                        <p:tgtEl>
                                          <p:spTgt spid="3297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9731">
                                            <p:txEl>
                                              <p:pRg st="3" end="3"/>
                                            </p:txEl>
                                          </p:spTgt>
                                        </p:tgtEl>
                                        <p:attrNameLst>
                                          <p:attrName>style.visibility</p:attrName>
                                        </p:attrNameLst>
                                      </p:cBhvr>
                                      <p:to>
                                        <p:strVal val="visible"/>
                                      </p:to>
                                    </p:set>
                                    <p:animEffect transition="in" filter="wipe(left)">
                                      <p:cBhvr>
                                        <p:cTn id="22" dur="500"/>
                                        <p:tgtEl>
                                          <p:spTgt spid="3297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31" grpId="0" build="p" bldLvl="2" autoUpdateAnimBg="0"/>
    </p:bld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7F032562-E529-D343-A919-FC8ADDB92974}" type="slidenum">
              <a:rPr lang="en-US" smtClean="0">
                <a:latin typeface="Times New Roman" charset="0"/>
              </a:rPr>
              <a:pPr/>
              <a:t>242</a:t>
            </a:fld>
            <a:endParaRPr lang="en-US">
              <a:latin typeface="Times New Roman" charset="0"/>
            </a:endParaRPr>
          </a:p>
        </p:txBody>
      </p:sp>
      <p:sp>
        <p:nvSpPr>
          <p:cNvPr id="260099" name="Rectangle 2"/>
          <p:cNvSpPr>
            <a:spLocks noGrp="1" noChangeArrowheads="1"/>
          </p:cNvSpPr>
          <p:nvPr>
            <p:ph type="title"/>
          </p:nvPr>
        </p:nvSpPr>
        <p:spPr>
          <a:xfrm>
            <a:off x="685800" y="1600200"/>
            <a:ext cx="7772400" cy="2438400"/>
          </a:xfrm>
        </p:spPr>
        <p:txBody>
          <a:bodyPr/>
          <a:lstStyle/>
          <a:p>
            <a:pPr eaLnBrk="1" hangingPunct="1"/>
            <a:r>
              <a:rPr lang="en-US"/>
              <a:t>Tiny DES</a:t>
            </a:r>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55EDFF32-BEED-504F-8774-2963BADDDAD1}" type="slidenum">
              <a:rPr lang="en-US" smtClean="0">
                <a:latin typeface="Times New Roman" charset="0"/>
              </a:rPr>
              <a:pPr/>
              <a:t>243</a:t>
            </a:fld>
            <a:endParaRPr lang="en-US">
              <a:latin typeface="Times New Roman" charset="0"/>
            </a:endParaRPr>
          </a:p>
        </p:txBody>
      </p:sp>
      <p:sp>
        <p:nvSpPr>
          <p:cNvPr id="261123" name="Rectangle 2"/>
          <p:cNvSpPr>
            <a:spLocks noGrp="1" noChangeArrowheads="1"/>
          </p:cNvSpPr>
          <p:nvPr>
            <p:ph type="title"/>
          </p:nvPr>
        </p:nvSpPr>
        <p:spPr>
          <a:xfrm>
            <a:off x="685800" y="457200"/>
            <a:ext cx="7772400" cy="1143000"/>
          </a:xfrm>
        </p:spPr>
        <p:txBody>
          <a:bodyPr/>
          <a:lstStyle/>
          <a:p>
            <a:pPr eaLnBrk="1" hangingPunct="1"/>
            <a:r>
              <a:rPr lang="en-US"/>
              <a:t>Tiny DES (TDES)</a:t>
            </a:r>
          </a:p>
        </p:txBody>
      </p:sp>
      <p:sp>
        <p:nvSpPr>
          <p:cNvPr id="261124" name="Rectangle 3"/>
          <p:cNvSpPr>
            <a:spLocks noGrp="1" noChangeArrowheads="1"/>
          </p:cNvSpPr>
          <p:nvPr>
            <p:ph type="body" idx="1"/>
          </p:nvPr>
        </p:nvSpPr>
        <p:spPr>
          <a:xfrm>
            <a:off x="685800" y="1676400"/>
            <a:ext cx="7848600" cy="4495800"/>
          </a:xfrm>
        </p:spPr>
        <p:txBody>
          <a:bodyPr/>
          <a:lstStyle/>
          <a:p>
            <a:pPr eaLnBrk="1" hangingPunct="1">
              <a:lnSpc>
                <a:spcPct val="90000"/>
              </a:lnSpc>
            </a:pPr>
            <a:r>
              <a:rPr lang="en-US" sz="2800"/>
              <a:t>A much simplified version of DES</a:t>
            </a:r>
          </a:p>
          <a:p>
            <a:pPr lvl="1" eaLnBrk="1" hangingPunct="1">
              <a:lnSpc>
                <a:spcPct val="90000"/>
              </a:lnSpc>
            </a:pPr>
            <a:r>
              <a:rPr lang="en-US" sz="2400"/>
              <a:t>16 bit block</a:t>
            </a:r>
          </a:p>
          <a:p>
            <a:pPr lvl="1" eaLnBrk="1" hangingPunct="1">
              <a:lnSpc>
                <a:spcPct val="90000"/>
              </a:lnSpc>
            </a:pPr>
            <a:r>
              <a:rPr lang="en-US" sz="2400"/>
              <a:t>16 bit key</a:t>
            </a:r>
          </a:p>
          <a:p>
            <a:pPr lvl="1" eaLnBrk="1" hangingPunct="1">
              <a:lnSpc>
                <a:spcPct val="90000"/>
              </a:lnSpc>
            </a:pPr>
            <a:r>
              <a:rPr lang="en-US" sz="2400"/>
              <a:t>4 rounds</a:t>
            </a:r>
          </a:p>
          <a:p>
            <a:pPr lvl="1" eaLnBrk="1" hangingPunct="1">
              <a:lnSpc>
                <a:spcPct val="90000"/>
              </a:lnSpc>
            </a:pPr>
            <a:r>
              <a:rPr lang="en-US" sz="2400"/>
              <a:t>2 S-boxes, each maps 6 bits to 4 bits</a:t>
            </a:r>
          </a:p>
          <a:p>
            <a:pPr lvl="1" eaLnBrk="1" hangingPunct="1">
              <a:lnSpc>
                <a:spcPct val="90000"/>
              </a:lnSpc>
            </a:pPr>
            <a:r>
              <a:rPr lang="en-US" sz="2400"/>
              <a:t>12 bit subkey each round</a:t>
            </a:r>
          </a:p>
          <a:p>
            <a:pPr eaLnBrk="1" hangingPunct="1">
              <a:lnSpc>
                <a:spcPct val="90000"/>
              </a:lnSpc>
            </a:pPr>
            <a:r>
              <a:rPr lang="en-US" sz="2800"/>
              <a:t>Plaintext = </a:t>
            </a:r>
            <a:r>
              <a:rPr lang="en-US" sz="2800">
                <a:latin typeface="Times-Roman" charset="0"/>
              </a:rPr>
              <a:t>(L</a:t>
            </a:r>
            <a:r>
              <a:rPr lang="en-US" sz="2800" baseline="-25000">
                <a:latin typeface="Times-Roman" charset="0"/>
              </a:rPr>
              <a:t>0</a:t>
            </a:r>
            <a:r>
              <a:rPr lang="en-US" sz="2800">
                <a:latin typeface="Times-Roman" charset="0"/>
              </a:rPr>
              <a:t>,R</a:t>
            </a:r>
            <a:r>
              <a:rPr lang="en-US" sz="2800" baseline="-25000">
                <a:latin typeface="Times-Roman" charset="0"/>
              </a:rPr>
              <a:t>0</a:t>
            </a:r>
            <a:r>
              <a:rPr lang="en-US" sz="2800">
                <a:latin typeface="Times-Roman" charset="0"/>
              </a:rPr>
              <a:t>)</a:t>
            </a:r>
          </a:p>
          <a:p>
            <a:pPr eaLnBrk="1" hangingPunct="1">
              <a:lnSpc>
                <a:spcPct val="90000"/>
              </a:lnSpc>
            </a:pPr>
            <a:r>
              <a:rPr lang="en-US" sz="2800"/>
              <a:t>Ciphertext = </a:t>
            </a:r>
            <a:r>
              <a:rPr lang="en-US" sz="2800">
                <a:latin typeface="Times-Roman" charset="0"/>
              </a:rPr>
              <a:t>(L</a:t>
            </a:r>
            <a:r>
              <a:rPr lang="en-US" sz="2800" baseline="-25000">
                <a:latin typeface="Times-Roman" charset="0"/>
              </a:rPr>
              <a:t>4</a:t>
            </a:r>
            <a:r>
              <a:rPr lang="en-US" sz="2800">
                <a:latin typeface="Times-Roman" charset="0"/>
              </a:rPr>
              <a:t>,R</a:t>
            </a:r>
            <a:r>
              <a:rPr lang="en-US" sz="2800" baseline="-25000">
                <a:latin typeface="Times-Roman" charset="0"/>
              </a:rPr>
              <a:t>4</a:t>
            </a:r>
            <a:r>
              <a:rPr lang="en-US" sz="2800">
                <a:latin typeface="Times-Roman" charset="0"/>
              </a:rPr>
              <a:t>)</a:t>
            </a:r>
            <a:endParaRPr lang="en-US" sz="2800"/>
          </a:p>
          <a:p>
            <a:pPr eaLnBrk="1" hangingPunct="1">
              <a:lnSpc>
                <a:spcPct val="90000"/>
              </a:lnSpc>
            </a:pPr>
            <a:r>
              <a:rPr lang="en-US" sz="2800"/>
              <a:t>No useless junk</a:t>
            </a:r>
            <a:endParaRPr lang="en-US" sz="2800">
              <a:latin typeface="Times-Roman" charset="0"/>
            </a:endParaRPr>
          </a:p>
        </p:txBody>
      </p:sp>
    </p:spTree>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F049B86C-39FC-0442-9602-7467D5B754D6}" type="slidenum">
              <a:rPr lang="en-US" smtClean="0">
                <a:latin typeface="Times New Roman" charset="0"/>
              </a:rPr>
              <a:pPr/>
              <a:t>244</a:t>
            </a:fld>
            <a:endParaRPr lang="en-US">
              <a:latin typeface="Times New Roman" charset="0"/>
            </a:endParaRPr>
          </a:p>
        </p:txBody>
      </p:sp>
      <p:sp>
        <p:nvSpPr>
          <p:cNvPr id="262147" name="Rectangle 2"/>
          <p:cNvSpPr>
            <a:spLocks noChangeArrowheads="1"/>
          </p:cNvSpPr>
          <p:nvPr/>
        </p:nvSpPr>
        <p:spPr bwMode="auto">
          <a:xfrm>
            <a:off x="263525" y="152400"/>
            <a:ext cx="457200" cy="4572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62148" name="Rectangle 3"/>
          <p:cNvSpPr>
            <a:spLocks noChangeArrowheads="1"/>
          </p:cNvSpPr>
          <p:nvPr/>
        </p:nvSpPr>
        <p:spPr bwMode="auto">
          <a:xfrm>
            <a:off x="339725" y="152400"/>
            <a:ext cx="354013"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L</a:t>
            </a:r>
          </a:p>
        </p:txBody>
      </p:sp>
      <p:sp>
        <p:nvSpPr>
          <p:cNvPr id="262149" name="Rectangle 4"/>
          <p:cNvSpPr>
            <a:spLocks noChangeArrowheads="1"/>
          </p:cNvSpPr>
          <p:nvPr/>
        </p:nvSpPr>
        <p:spPr bwMode="auto">
          <a:xfrm>
            <a:off x="1763713" y="152400"/>
            <a:ext cx="404812"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R</a:t>
            </a:r>
          </a:p>
        </p:txBody>
      </p:sp>
      <p:sp>
        <p:nvSpPr>
          <p:cNvPr id="262150" name="Rectangle 5"/>
          <p:cNvSpPr>
            <a:spLocks noChangeArrowheads="1"/>
          </p:cNvSpPr>
          <p:nvPr/>
        </p:nvSpPr>
        <p:spPr bwMode="auto">
          <a:xfrm>
            <a:off x="1711325" y="152400"/>
            <a:ext cx="457200" cy="4572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62151" name="Line 6"/>
          <p:cNvSpPr>
            <a:spLocks noChangeShapeType="1"/>
          </p:cNvSpPr>
          <p:nvPr/>
        </p:nvSpPr>
        <p:spPr bwMode="auto">
          <a:xfrm>
            <a:off x="1939925" y="609600"/>
            <a:ext cx="0" cy="609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62152" name="Rectangle 7"/>
          <p:cNvSpPr>
            <a:spLocks noChangeArrowheads="1"/>
          </p:cNvSpPr>
          <p:nvPr/>
        </p:nvSpPr>
        <p:spPr bwMode="auto">
          <a:xfrm>
            <a:off x="1325563" y="1271588"/>
            <a:ext cx="1184275"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expand</a:t>
            </a:r>
          </a:p>
        </p:txBody>
      </p:sp>
      <p:sp>
        <p:nvSpPr>
          <p:cNvPr id="262153" name="Rectangle 8"/>
          <p:cNvSpPr>
            <a:spLocks noChangeArrowheads="1"/>
          </p:cNvSpPr>
          <p:nvPr/>
        </p:nvSpPr>
        <p:spPr bwMode="auto">
          <a:xfrm>
            <a:off x="5673725" y="1295400"/>
            <a:ext cx="1143000" cy="5334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62154" name="Rectangle 9"/>
          <p:cNvSpPr>
            <a:spLocks noChangeArrowheads="1"/>
          </p:cNvSpPr>
          <p:nvPr/>
        </p:nvSpPr>
        <p:spPr bwMode="auto">
          <a:xfrm>
            <a:off x="5867400" y="1295400"/>
            <a:ext cx="742950"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shift</a:t>
            </a:r>
          </a:p>
        </p:txBody>
      </p:sp>
      <p:sp>
        <p:nvSpPr>
          <p:cNvPr id="262155" name="Rectangle 10"/>
          <p:cNvSpPr>
            <a:spLocks noChangeArrowheads="1"/>
          </p:cNvSpPr>
          <p:nvPr/>
        </p:nvSpPr>
        <p:spPr bwMode="auto">
          <a:xfrm>
            <a:off x="3844925" y="1295400"/>
            <a:ext cx="1143000" cy="5334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62156" name="Rectangle 11"/>
          <p:cNvSpPr>
            <a:spLocks noChangeArrowheads="1"/>
          </p:cNvSpPr>
          <p:nvPr/>
        </p:nvSpPr>
        <p:spPr bwMode="auto">
          <a:xfrm>
            <a:off x="4038600" y="1295400"/>
            <a:ext cx="742950"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shift</a:t>
            </a:r>
          </a:p>
        </p:txBody>
      </p:sp>
      <p:sp>
        <p:nvSpPr>
          <p:cNvPr id="262157" name="Rectangle 12"/>
          <p:cNvSpPr>
            <a:spLocks noChangeArrowheads="1"/>
          </p:cNvSpPr>
          <p:nvPr/>
        </p:nvSpPr>
        <p:spPr bwMode="auto">
          <a:xfrm>
            <a:off x="4922838" y="112713"/>
            <a:ext cx="658812"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key</a:t>
            </a:r>
            <a:endParaRPr lang="en-US"/>
          </a:p>
        </p:txBody>
      </p:sp>
      <p:sp>
        <p:nvSpPr>
          <p:cNvPr id="262158" name="Rectangle 13"/>
          <p:cNvSpPr>
            <a:spLocks noChangeArrowheads="1"/>
          </p:cNvSpPr>
          <p:nvPr/>
        </p:nvSpPr>
        <p:spPr bwMode="auto">
          <a:xfrm>
            <a:off x="4114800" y="76200"/>
            <a:ext cx="2362200" cy="5334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62159" name="Rectangle 14"/>
          <p:cNvSpPr>
            <a:spLocks noChangeArrowheads="1"/>
          </p:cNvSpPr>
          <p:nvPr/>
        </p:nvSpPr>
        <p:spPr bwMode="auto">
          <a:xfrm>
            <a:off x="4999038" y="5751513"/>
            <a:ext cx="658812"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key</a:t>
            </a:r>
            <a:endParaRPr lang="en-US"/>
          </a:p>
        </p:txBody>
      </p:sp>
      <p:sp>
        <p:nvSpPr>
          <p:cNvPr id="262160" name="Rectangle 15"/>
          <p:cNvSpPr>
            <a:spLocks noChangeArrowheads="1"/>
          </p:cNvSpPr>
          <p:nvPr/>
        </p:nvSpPr>
        <p:spPr bwMode="auto">
          <a:xfrm>
            <a:off x="4149725" y="5715000"/>
            <a:ext cx="2362200" cy="5334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62161" name="Rectangle 16"/>
          <p:cNvSpPr>
            <a:spLocks noChangeArrowheads="1"/>
          </p:cNvSpPr>
          <p:nvPr/>
        </p:nvSpPr>
        <p:spPr bwMode="auto">
          <a:xfrm>
            <a:off x="1025525" y="3581400"/>
            <a:ext cx="1031875" cy="5334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62162" name="Rectangle 17"/>
          <p:cNvSpPr>
            <a:spLocks noChangeArrowheads="1"/>
          </p:cNvSpPr>
          <p:nvPr/>
        </p:nvSpPr>
        <p:spPr bwMode="auto">
          <a:xfrm>
            <a:off x="990600" y="3692525"/>
            <a:ext cx="1085850" cy="366713"/>
          </a:xfrm>
          <a:prstGeom prst="rect">
            <a:avLst/>
          </a:prstGeom>
          <a:noFill/>
          <a:ln w="9525">
            <a:noFill/>
            <a:miter lim="800000"/>
            <a:headEnd/>
            <a:tailEnd/>
          </a:ln>
        </p:spPr>
        <p:txBody>
          <a:bodyPr wrap="none">
            <a:prstTxWarp prst="textNoShape">
              <a:avLst/>
            </a:prstTxWarp>
            <a:spAutoFit/>
          </a:bodyPr>
          <a:lstStyle/>
          <a:p>
            <a:r>
              <a:rPr lang="en-US" sz="1800">
                <a:latin typeface="Times-Roman" charset="0"/>
              </a:rPr>
              <a:t>SboxLeft</a:t>
            </a:r>
            <a:endParaRPr lang="en-US"/>
          </a:p>
        </p:txBody>
      </p:sp>
      <p:sp>
        <p:nvSpPr>
          <p:cNvPr id="262163" name="Rectangle 18"/>
          <p:cNvSpPr>
            <a:spLocks noChangeArrowheads="1"/>
          </p:cNvSpPr>
          <p:nvPr/>
        </p:nvSpPr>
        <p:spPr bwMode="auto">
          <a:xfrm>
            <a:off x="1635125" y="2463800"/>
            <a:ext cx="735013"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XOR</a:t>
            </a:r>
            <a:endParaRPr lang="en-US" sz="2000"/>
          </a:p>
        </p:txBody>
      </p:sp>
      <p:sp>
        <p:nvSpPr>
          <p:cNvPr id="262164" name="Rectangle 19"/>
          <p:cNvSpPr>
            <a:spLocks noChangeArrowheads="1"/>
          </p:cNvSpPr>
          <p:nvPr/>
        </p:nvSpPr>
        <p:spPr bwMode="auto">
          <a:xfrm>
            <a:off x="1641475" y="2438400"/>
            <a:ext cx="679450" cy="3810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62165" name="Rectangle 20"/>
          <p:cNvSpPr>
            <a:spLocks noChangeArrowheads="1"/>
          </p:cNvSpPr>
          <p:nvPr/>
        </p:nvSpPr>
        <p:spPr bwMode="auto">
          <a:xfrm>
            <a:off x="1655763" y="4876800"/>
            <a:ext cx="735012"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XOR</a:t>
            </a:r>
            <a:endParaRPr lang="en-US" sz="2000"/>
          </a:p>
        </p:txBody>
      </p:sp>
      <p:sp>
        <p:nvSpPr>
          <p:cNvPr id="262166" name="Rectangle 21"/>
          <p:cNvSpPr>
            <a:spLocks noChangeArrowheads="1"/>
          </p:cNvSpPr>
          <p:nvPr/>
        </p:nvSpPr>
        <p:spPr bwMode="auto">
          <a:xfrm>
            <a:off x="1682750" y="4876800"/>
            <a:ext cx="679450" cy="3810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62167" name="Rectangle 22"/>
          <p:cNvSpPr>
            <a:spLocks noChangeArrowheads="1"/>
          </p:cNvSpPr>
          <p:nvPr/>
        </p:nvSpPr>
        <p:spPr bwMode="auto">
          <a:xfrm>
            <a:off x="4724400" y="2465388"/>
            <a:ext cx="1285875"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compress</a:t>
            </a:r>
          </a:p>
        </p:txBody>
      </p:sp>
      <p:sp>
        <p:nvSpPr>
          <p:cNvPr id="262168" name="Line 23"/>
          <p:cNvSpPr>
            <a:spLocks noChangeShapeType="1"/>
          </p:cNvSpPr>
          <p:nvPr/>
        </p:nvSpPr>
        <p:spPr bwMode="auto">
          <a:xfrm>
            <a:off x="4835525" y="609600"/>
            <a:ext cx="0" cy="685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62169" name="Line 24"/>
          <p:cNvSpPr>
            <a:spLocks noChangeShapeType="1"/>
          </p:cNvSpPr>
          <p:nvPr/>
        </p:nvSpPr>
        <p:spPr bwMode="auto">
          <a:xfrm>
            <a:off x="5902325" y="609600"/>
            <a:ext cx="0" cy="685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62170" name="Line 25"/>
          <p:cNvSpPr>
            <a:spLocks noChangeShapeType="1"/>
          </p:cNvSpPr>
          <p:nvPr/>
        </p:nvSpPr>
        <p:spPr bwMode="auto">
          <a:xfrm>
            <a:off x="4835525" y="1828800"/>
            <a:ext cx="0" cy="5334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62171" name="Line 26"/>
          <p:cNvSpPr>
            <a:spLocks noChangeShapeType="1"/>
          </p:cNvSpPr>
          <p:nvPr/>
        </p:nvSpPr>
        <p:spPr bwMode="auto">
          <a:xfrm>
            <a:off x="5902325" y="1828800"/>
            <a:ext cx="0" cy="5334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62172" name="Line 27"/>
          <p:cNvSpPr>
            <a:spLocks noChangeShapeType="1"/>
          </p:cNvSpPr>
          <p:nvPr/>
        </p:nvSpPr>
        <p:spPr bwMode="auto">
          <a:xfrm flipH="1">
            <a:off x="2320925" y="2667000"/>
            <a:ext cx="2376488"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62173" name="Line 28"/>
          <p:cNvSpPr>
            <a:spLocks noChangeShapeType="1"/>
          </p:cNvSpPr>
          <p:nvPr/>
        </p:nvSpPr>
        <p:spPr bwMode="auto">
          <a:xfrm>
            <a:off x="1939925" y="1752600"/>
            <a:ext cx="0" cy="685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62174" name="Line 29"/>
          <p:cNvSpPr>
            <a:spLocks noChangeShapeType="1"/>
          </p:cNvSpPr>
          <p:nvPr/>
        </p:nvSpPr>
        <p:spPr bwMode="auto">
          <a:xfrm flipH="1">
            <a:off x="1600200" y="2819400"/>
            <a:ext cx="228600" cy="762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62175" name="Line 30"/>
          <p:cNvSpPr>
            <a:spLocks noChangeShapeType="1"/>
          </p:cNvSpPr>
          <p:nvPr/>
        </p:nvSpPr>
        <p:spPr bwMode="auto">
          <a:xfrm>
            <a:off x="1676400" y="4114800"/>
            <a:ext cx="228600" cy="762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62176" name="Line 31"/>
          <p:cNvSpPr>
            <a:spLocks noChangeShapeType="1"/>
          </p:cNvSpPr>
          <p:nvPr/>
        </p:nvSpPr>
        <p:spPr bwMode="auto">
          <a:xfrm flipH="1">
            <a:off x="1981200" y="5257800"/>
            <a:ext cx="0" cy="609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62177" name="Rectangle 32"/>
          <p:cNvSpPr>
            <a:spLocks noChangeArrowheads="1"/>
          </p:cNvSpPr>
          <p:nvPr/>
        </p:nvSpPr>
        <p:spPr bwMode="auto">
          <a:xfrm>
            <a:off x="263525" y="5867400"/>
            <a:ext cx="457200" cy="4572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62178" name="Rectangle 33"/>
          <p:cNvSpPr>
            <a:spLocks noChangeArrowheads="1"/>
          </p:cNvSpPr>
          <p:nvPr/>
        </p:nvSpPr>
        <p:spPr bwMode="auto">
          <a:xfrm>
            <a:off x="339725" y="5867400"/>
            <a:ext cx="354013"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L</a:t>
            </a:r>
          </a:p>
        </p:txBody>
      </p:sp>
      <p:sp>
        <p:nvSpPr>
          <p:cNvPr id="262179" name="Rectangle 34"/>
          <p:cNvSpPr>
            <a:spLocks noChangeArrowheads="1"/>
          </p:cNvSpPr>
          <p:nvPr/>
        </p:nvSpPr>
        <p:spPr bwMode="auto">
          <a:xfrm>
            <a:off x="1804988" y="5867400"/>
            <a:ext cx="404812"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R</a:t>
            </a:r>
          </a:p>
        </p:txBody>
      </p:sp>
      <p:sp>
        <p:nvSpPr>
          <p:cNvPr id="262180" name="Rectangle 35"/>
          <p:cNvSpPr>
            <a:spLocks noChangeArrowheads="1"/>
          </p:cNvSpPr>
          <p:nvPr/>
        </p:nvSpPr>
        <p:spPr bwMode="auto">
          <a:xfrm>
            <a:off x="1752600" y="5867400"/>
            <a:ext cx="457200" cy="4572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62181" name="Line 36"/>
          <p:cNvSpPr>
            <a:spLocks noChangeShapeType="1"/>
          </p:cNvSpPr>
          <p:nvPr/>
        </p:nvSpPr>
        <p:spPr bwMode="auto">
          <a:xfrm>
            <a:off x="492125" y="609600"/>
            <a:ext cx="533400" cy="44196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62182" name="Line 37"/>
          <p:cNvSpPr>
            <a:spLocks noChangeShapeType="1"/>
          </p:cNvSpPr>
          <p:nvPr/>
        </p:nvSpPr>
        <p:spPr bwMode="auto">
          <a:xfrm>
            <a:off x="1025525" y="5029200"/>
            <a:ext cx="650875"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62183" name="Line 38"/>
          <p:cNvSpPr>
            <a:spLocks noChangeShapeType="1"/>
          </p:cNvSpPr>
          <p:nvPr/>
        </p:nvSpPr>
        <p:spPr bwMode="auto">
          <a:xfrm flipH="1">
            <a:off x="1143000" y="838200"/>
            <a:ext cx="796925"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62184" name="Line 39"/>
          <p:cNvSpPr>
            <a:spLocks noChangeShapeType="1"/>
          </p:cNvSpPr>
          <p:nvPr/>
        </p:nvSpPr>
        <p:spPr bwMode="auto">
          <a:xfrm flipH="1">
            <a:off x="492125" y="838200"/>
            <a:ext cx="650875" cy="50292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62185" name="Line 40"/>
          <p:cNvSpPr>
            <a:spLocks noChangeShapeType="1"/>
          </p:cNvSpPr>
          <p:nvPr/>
        </p:nvSpPr>
        <p:spPr bwMode="auto">
          <a:xfrm>
            <a:off x="4378325" y="1828800"/>
            <a:ext cx="0" cy="38862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62186" name="Line 41"/>
          <p:cNvSpPr>
            <a:spLocks noChangeShapeType="1"/>
          </p:cNvSpPr>
          <p:nvPr/>
        </p:nvSpPr>
        <p:spPr bwMode="auto">
          <a:xfrm>
            <a:off x="6359525" y="1828800"/>
            <a:ext cx="0" cy="38862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62187" name="Rectangle 42"/>
          <p:cNvSpPr>
            <a:spLocks noChangeArrowheads="1"/>
          </p:cNvSpPr>
          <p:nvPr/>
        </p:nvSpPr>
        <p:spPr bwMode="auto">
          <a:xfrm>
            <a:off x="6400800" y="3363913"/>
            <a:ext cx="339725" cy="446087"/>
          </a:xfrm>
          <a:prstGeom prst="rect">
            <a:avLst/>
          </a:prstGeom>
          <a:noFill/>
          <a:ln w="9525">
            <a:noFill/>
            <a:miter lim="800000"/>
            <a:headEnd/>
            <a:tailEnd/>
          </a:ln>
        </p:spPr>
        <p:txBody>
          <a:bodyPr wrap="none">
            <a:prstTxWarp prst="textNoShape">
              <a:avLst/>
            </a:prstTxWarp>
            <a:spAutoFit/>
          </a:bodyPr>
          <a:lstStyle/>
          <a:p>
            <a:r>
              <a:rPr lang="en-US" sz="2000"/>
              <a:t>8</a:t>
            </a:r>
          </a:p>
        </p:txBody>
      </p:sp>
      <p:sp>
        <p:nvSpPr>
          <p:cNvPr id="262188" name="Rectangle 43"/>
          <p:cNvSpPr>
            <a:spLocks noChangeArrowheads="1"/>
          </p:cNvSpPr>
          <p:nvPr/>
        </p:nvSpPr>
        <p:spPr bwMode="auto">
          <a:xfrm>
            <a:off x="3997325" y="3363913"/>
            <a:ext cx="339725" cy="446087"/>
          </a:xfrm>
          <a:prstGeom prst="rect">
            <a:avLst/>
          </a:prstGeom>
          <a:noFill/>
          <a:ln w="9525">
            <a:noFill/>
            <a:miter lim="800000"/>
            <a:headEnd/>
            <a:tailEnd/>
          </a:ln>
        </p:spPr>
        <p:txBody>
          <a:bodyPr wrap="none">
            <a:prstTxWarp prst="textNoShape">
              <a:avLst/>
            </a:prstTxWarp>
            <a:spAutoFit/>
          </a:bodyPr>
          <a:lstStyle/>
          <a:p>
            <a:r>
              <a:rPr lang="en-US" sz="2000"/>
              <a:t>8</a:t>
            </a:r>
          </a:p>
        </p:txBody>
      </p:sp>
      <p:sp>
        <p:nvSpPr>
          <p:cNvPr id="262189" name="Rectangle 44"/>
          <p:cNvSpPr>
            <a:spLocks noChangeArrowheads="1"/>
          </p:cNvSpPr>
          <p:nvPr/>
        </p:nvSpPr>
        <p:spPr bwMode="auto">
          <a:xfrm>
            <a:off x="5943600" y="685800"/>
            <a:ext cx="339725" cy="446088"/>
          </a:xfrm>
          <a:prstGeom prst="rect">
            <a:avLst/>
          </a:prstGeom>
          <a:noFill/>
          <a:ln w="9525">
            <a:noFill/>
            <a:miter lim="800000"/>
            <a:headEnd/>
            <a:tailEnd/>
          </a:ln>
        </p:spPr>
        <p:txBody>
          <a:bodyPr wrap="none">
            <a:prstTxWarp prst="textNoShape">
              <a:avLst/>
            </a:prstTxWarp>
            <a:spAutoFit/>
          </a:bodyPr>
          <a:lstStyle/>
          <a:p>
            <a:r>
              <a:rPr lang="en-US" sz="2000"/>
              <a:t>8</a:t>
            </a:r>
          </a:p>
        </p:txBody>
      </p:sp>
      <p:sp>
        <p:nvSpPr>
          <p:cNvPr id="262190" name="Rectangle 45"/>
          <p:cNvSpPr>
            <a:spLocks noChangeArrowheads="1"/>
          </p:cNvSpPr>
          <p:nvPr/>
        </p:nvSpPr>
        <p:spPr bwMode="auto">
          <a:xfrm>
            <a:off x="4454525" y="685800"/>
            <a:ext cx="339725" cy="446088"/>
          </a:xfrm>
          <a:prstGeom prst="rect">
            <a:avLst/>
          </a:prstGeom>
          <a:noFill/>
          <a:ln w="9525">
            <a:noFill/>
            <a:miter lim="800000"/>
            <a:headEnd/>
            <a:tailEnd/>
          </a:ln>
        </p:spPr>
        <p:txBody>
          <a:bodyPr wrap="none">
            <a:prstTxWarp prst="textNoShape">
              <a:avLst/>
            </a:prstTxWarp>
            <a:spAutoFit/>
          </a:bodyPr>
          <a:lstStyle/>
          <a:p>
            <a:r>
              <a:rPr lang="en-US" sz="2000"/>
              <a:t>8</a:t>
            </a:r>
          </a:p>
        </p:txBody>
      </p:sp>
      <p:sp>
        <p:nvSpPr>
          <p:cNvPr id="262191" name="Rectangle 46"/>
          <p:cNvSpPr>
            <a:spLocks noChangeArrowheads="1"/>
          </p:cNvSpPr>
          <p:nvPr/>
        </p:nvSpPr>
        <p:spPr bwMode="auto">
          <a:xfrm>
            <a:off x="5521325" y="1763713"/>
            <a:ext cx="339725" cy="446087"/>
          </a:xfrm>
          <a:prstGeom prst="rect">
            <a:avLst/>
          </a:prstGeom>
          <a:noFill/>
          <a:ln w="9525">
            <a:noFill/>
            <a:miter lim="800000"/>
            <a:headEnd/>
            <a:tailEnd/>
          </a:ln>
        </p:spPr>
        <p:txBody>
          <a:bodyPr wrap="none">
            <a:prstTxWarp prst="textNoShape">
              <a:avLst/>
            </a:prstTxWarp>
            <a:spAutoFit/>
          </a:bodyPr>
          <a:lstStyle/>
          <a:p>
            <a:r>
              <a:rPr lang="en-US" sz="2000"/>
              <a:t>8</a:t>
            </a:r>
          </a:p>
        </p:txBody>
      </p:sp>
      <p:sp>
        <p:nvSpPr>
          <p:cNvPr id="262192" name="Rectangle 47"/>
          <p:cNvSpPr>
            <a:spLocks noChangeArrowheads="1"/>
          </p:cNvSpPr>
          <p:nvPr/>
        </p:nvSpPr>
        <p:spPr bwMode="auto">
          <a:xfrm>
            <a:off x="4835525" y="1763713"/>
            <a:ext cx="339725" cy="446087"/>
          </a:xfrm>
          <a:prstGeom prst="rect">
            <a:avLst/>
          </a:prstGeom>
          <a:noFill/>
          <a:ln w="9525">
            <a:noFill/>
            <a:miter lim="800000"/>
            <a:headEnd/>
            <a:tailEnd/>
          </a:ln>
        </p:spPr>
        <p:txBody>
          <a:bodyPr wrap="none">
            <a:prstTxWarp prst="textNoShape">
              <a:avLst/>
            </a:prstTxWarp>
            <a:spAutoFit/>
          </a:bodyPr>
          <a:lstStyle/>
          <a:p>
            <a:r>
              <a:rPr lang="en-US" sz="2000"/>
              <a:t>8</a:t>
            </a:r>
          </a:p>
        </p:txBody>
      </p:sp>
      <p:sp>
        <p:nvSpPr>
          <p:cNvPr id="262193" name="Rectangle 48"/>
          <p:cNvSpPr>
            <a:spLocks noChangeArrowheads="1"/>
          </p:cNvSpPr>
          <p:nvPr/>
        </p:nvSpPr>
        <p:spPr bwMode="auto">
          <a:xfrm>
            <a:off x="3200400" y="2667000"/>
            <a:ext cx="454025" cy="446088"/>
          </a:xfrm>
          <a:prstGeom prst="rect">
            <a:avLst/>
          </a:prstGeom>
          <a:noFill/>
          <a:ln w="9525">
            <a:noFill/>
            <a:miter lim="800000"/>
            <a:headEnd/>
            <a:tailEnd/>
          </a:ln>
        </p:spPr>
        <p:txBody>
          <a:bodyPr wrap="none">
            <a:prstTxWarp prst="textNoShape">
              <a:avLst/>
            </a:prstTxWarp>
            <a:spAutoFit/>
          </a:bodyPr>
          <a:lstStyle/>
          <a:p>
            <a:r>
              <a:rPr lang="en-US" sz="2000"/>
              <a:t>12</a:t>
            </a:r>
          </a:p>
        </p:txBody>
      </p:sp>
      <p:sp>
        <p:nvSpPr>
          <p:cNvPr id="262194" name="Rectangle 49"/>
          <p:cNvSpPr>
            <a:spLocks noChangeArrowheads="1"/>
          </p:cNvSpPr>
          <p:nvPr/>
        </p:nvSpPr>
        <p:spPr bwMode="auto">
          <a:xfrm>
            <a:off x="1981200" y="609600"/>
            <a:ext cx="339725" cy="446088"/>
          </a:xfrm>
          <a:prstGeom prst="rect">
            <a:avLst/>
          </a:prstGeom>
          <a:noFill/>
          <a:ln w="9525">
            <a:noFill/>
            <a:miter lim="800000"/>
            <a:headEnd/>
            <a:tailEnd/>
          </a:ln>
        </p:spPr>
        <p:txBody>
          <a:bodyPr wrap="none">
            <a:prstTxWarp prst="textNoShape">
              <a:avLst/>
            </a:prstTxWarp>
            <a:spAutoFit/>
          </a:bodyPr>
          <a:lstStyle/>
          <a:p>
            <a:r>
              <a:rPr lang="en-US" sz="2000"/>
              <a:t>8</a:t>
            </a:r>
          </a:p>
        </p:txBody>
      </p:sp>
      <p:sp>
        <p:nvSpPr>
          <p:cNvPr id="262195" name="Rectangle 50"/>
          <p:cNvSpPr>
            <a:spLocks noChangeArrowheads="1"/>
          </p:cNvSpPr>
          <p:nvPr/>
        </p:nvSpPr>
        <p:spPr bwMode="auto">
          <a:xfrm>
            <a:off x="1984375" y="1828800"/>
            <a:ext cx="454025" cy="446088"/>
          </a:xfrm>
          <a:prstGeom prst="rect">
            <a:avLst/>
          </a:prstGeom>
          <a:noFill/>
          <a:ln w="9525">
            <a:noFill/>
            <a:miter lim="800000"/>
            <a:headEnd/>
            <a:tailEnd/>
          </a:ln>
        </p:spPr>
        <p:txBody>
          <a:bodyPr wrap="none">
            <a:prstTxWarp prst="textNoShape">
              <a:avLst/>
            </a:prstTxWarp>
            <a:spAutoFit/>
          </a:bodyPr>
          <a:lstStyle/>
          <a:p>
            <a:r>
              <a:rPr lang="en-US" sz="2000"/>
              <a:t>12</a:t>
            </a:r>
          </a:p>
        </p:txBody>
      </p:sp>
      <p:sp>
        <p:nvSpPr>
          <p:cNvPr id="262196" name="Rectangle 51"/>
          <p:cNvSpPr>
            <a:spLocks noChangeArrowheads="1"/>
          </p:cNvSpPr>
          <p:nvPr/>
        </p:nvSpPr>
        <p:spPr bwMode="auto">
          <a:xfrm>
            <a:off x="2327275" y="2906713"/>
            <a:ext cx="339725" cy="446087"/>
          </a:xfrm>
          <a:prstGeom prst="rect">
            <a:avLst/>
          </a:prstGeom>
          <a:noFill/>
          <a:ln w="9525">
            <a:noFill/>
            <a:miter lim="800000"/>
            <a:headEnd/>
            <a:tailEnd/>
          </a:ln>
        </p:spPr>
        <p:txBody>
          <a:bodyPr wrap="none">
            <a:prstTxWarp prst="textNoShape">
              <a:avLst/>
            </a:prstTxWarp>
            <a:spAutoFit/>
          </a:bodyPr>
          <a:lstStyle/>
          <a:p>
            <a:r>
              <a:rPr lang="en-US" sz="2000"/>
              <a:t>6</a:t>
            </a:r>
          </a:p>
        </p:txBody>
      </p:sp>
      <p:sp>
        <p:nvSpPr>
          <p:cNvPr id="262197" name="Rectangle 52"/>
          <p:cNvSpPr>
            <a:spLocks noChangeArrowheads="1"/>
          </p:cNvSpPr>
          <p:nvPr/>
        </p:nvSpPr>
        <p:spPr bwMode="auto">
          <a:xfrm>
            <a:off x="2251075" y="4278313"/>
            <a:ext cx="339725" cy="446087"/>
          </a:xfrm>
          <a:prstGeom prst="rect">
            <a:avLst/>
          </a:prstGeom>
          <a:noFill/>
          <a:ln w="9525">
            <a:noFill/>
            <a:miter lim="800000"/>
            <a:headEnd/>
            <a:tailEnd/>
          </a:ln>
        </p:spPr>
        <p:txBody>
          <a:bodyPr wrap="none">
            <a:prstTxWarp prst="textNoShape">
              <a:avLst/>
            </a:prstTxWarp>
            <a:spAutoFit/>
          </a:bodyPr>
          <a:lstStyle/>
          <a:p>
            <a:r>
              <a:rPr lang="en-US" sz="2000"/>
              <a:t>4</a:t>
            </a:r>
          </a:p>
        </p:txBody>
      </p:sp>
      <p:sp>
        <p:nvSpPr>
          <p:cNvPr id="262198" name="Rectangle 53"/>
          <p:cNvSpPr>
            <a:spLocks noChangeArrowheads="1"/>
          </p:cNvSpPr>
          <p:nvPr/>
        </p:nvSpPr>
        <p:spPr bwMode="auto">
          <a:xfrm>
            <a:off x="2022475" y="5257800"/>
            <a:ext cx="339725" cy="446088"/>
          </a:xfrm>
          <a:prstGeom prst="rect">
            <a:avLst/>
          </a:prstGeom>
          <a:noFill/>
          <a:ln w="9525">
            <a:noFill/>
            <a:miter lim="800000"/>
            <a:headEnd/>
            <a:tailEnd/>
          </a:ln>
        </p:spPr>
        <p:txBody>
          <a:bodyPr wrap="none">
            <a:prstTxWarp prst="textNoShape">
              <a:avLst/>
            </a:prstTxWarp>
            <a:spAutoFit/>
          </a:bodyPr>
          <a:lstStyle/>
          <a:p>
            <a:r>
              <a:rPr lang="en-US" sz="2000"/>
              <a:t>8</a:t>
            </a:r>
          </a:p>
        </p:txBody>
      </p:sp>
      <p:sp>
        <p:nvSpPr>
          <p:cNvPr id="262199" name="Rectangle 54"/>
          <p:cNvSpPr>
            <a:spLocks noChangeArrowheads="1"/>
          </p:cNvSpPr>
          <p:nvPr/>
        </p:nvSpPr>
        <p:spPr bwMode="auto">
          <a:xfrm>
            <a:off x="228600" y="1828800"/>
            <a:ext cx="339725" cy="446088"/>
          </a:xfrm>
          <a:prstGeom prst="rect">
            <a:avLst/>
          </a:prstGeom>
          <a:noFill/>
          <a:ln w="9525">
            <a:noFill/>
            <a:miter lim="800000"/>
            <a:headEnd/>
            <a:tailEnd/>
          </a:ln>
        </p:spPr>
        <p:txBody>
          <a:bodyPr wrap="none">
            <a:prstTxWarp prst="textNoShape">
              <a:avLst/>
            </a:prstTxWarp>
            <a:spAutoFit/>
          </a:bodyPr>
          <a:lstStyle/>
          <a:p>
            <a:r>
              <a:rPr lang="en-US" sz="2000"/>
              <a:t>8</a:t>
            </a:r>
          </a:p>
        </p:txBody>
      </p:sp>
      <p:sp>
        <p:nvSpPr>
          <p:cNvPr id="262200" name="Rectangle 55"/>
          <p:cNvSpPr>
            <a:spLocks noChangeArrowheads="1"/>
          </p:cNvSpPr>
          <p:nvPr/>
        </p:nvSpPr>
        <p:spPr bwMode="auto">
          <a:xfrm>
            <a:off x="228600" y="4430713"/>
            <a:ext cx="339725" cy="446087"/>
          </a:xfrm>
          <a:prstGeom prst="rect">
            <a:avLst/>
          </a:prstGeom>
          <a:noFill/>
          <a:ln w="9525">
            <a:noFill/>
            <a:miter lim="800000"/>
            <a:headEnd/>
            <a:tailEnd/>
          </a:ln>
        </p:spPr>
        <p:txBody>
          <a:bodyPr wrap="none">
            <a:prstTxWarp prst="textNoShape">
              <a:avLst/>
            </a:prstTxWarp>
            <a:spAutoFit/>
          </a:bodyPr>
          <a:lstStyle/>
          <a:p>
            <a:r>
              <a:rPr lang="en-US" sz="2000"/>
              <a:t>8</a:t>
            </a:r>
          </a:p>
        </p:txBody>
      </p:sp>
      <p:sp>
        <p:nvSpPr>
          <p:cNvPr id="262201" name="Rectangle 56"/>
          <p:cNvSpPr>
            <a:spLocks noChangeArrowheads="1"/>
          </p:cNvSpPr>
          <p:nvPr/>
        </p:nvSpPr>
        <p:spPr bwMode="auto">
          <a:xfrm>
            <a:off x="7086600" y="1371600"/>
            <a:ext cx="1828800" cy="3209925"/>
          </a:xfrm>
          <a:prstGeom prst="rect">
            <a:avLst/>
          </a:prstGeom>
          <a:noFill/>
          <a:ln w="9525">
            <a:noFill/>
            <a:miter lim="800000"/>
            <a:headEnd/>
            <a:tailEnd/>
          </a:ln>
        </p:spPr>
        <p:txBody>
          <a:bodyPr>
            <a:prstTxWarp prst="textNoShape">
              <a:avLst/>
            </a:prstTxWarp>
            <a:spAutoFit/>
          </a:bodyPr>
          <a:lstStyle/>
          <a:p>
            <a:pPr algn="ctr"/>
            <a:r>
              <a:rPr lang="en-US" sz="4400">
                <a:solidFill>
                  <a:schemeClr val="accent2"/>
                </a:solidFill>
              </a:rPr>
              <a:t>One</a:t>
            </a:r>
          </a:p>
          <a:p>
            <a:pPr algn="ctr"/>
            <a:r>
              <a:rPr lang="en-US" sz="4400">
                <a:solidFill>
                  <a:schemeClr val="accent2"/>
                </a:solidFill>
              </a:rPr>
              <a:t>Round</a:t>
            </a:r>
          </a:p>
          <a:p>
            <a:pPr algn="ctr"/>
            <a:r>
              <a:rPr lang="en-US" sz="4400">
                <a:solidFill>
                  <a:schemeClr val="accent2"/>
                </a:solidFill>
              </a:rPr>
              <a:t> of</a:t>
            </a:r>
          </a:p>
          <a:p>
            <a:pPr algn="ctr"/>
            <a:r>
              <a:rPr lang="en-US" sz="4400">
                <a:solidFill>
                  <a:schemeClr val="accent2"/>
                </a:solidFill>
              </a:rPr>
              <a:t>TDES</a:t>
            </a:r>
          </a:p>
        </p:txBody>
      </p:sp>
      <p:sp>
        <p:nvSpPr>
          <p:cNvPr id="262202" name="Rectangle 57"/>
          <p:cNvSpPr>
            <a:spLocks noChangeArrowheads="1"/>
          </p:cNvSpPr>
          <p:nvPr/>
        </p:nvSpPr>
        <p:spPr bwMode="auto">
          <a:xfrm>
            <a:off x="2133600" y="3581400"/>
            <a:ext cx="1143000" cy="5334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62203" name="Rectangle 58"/>
          <p:cNvSpPr>
            <a:spLocks noChangeArrowheads="1"/>
          </p:cNvSpPr>
          <p:nvPr/>
        </p:nvSpPr>
        <p:spPr bwMode="auto">
          <a:xfrm>
            <a:off x="2057400" y="3692525"/>
            <a:ext cx="1238250" cy="366713"/>
          </a:xfrm>
          <a:prstGeom prst="rect">
            <a:avLst/>
          </a:prstGeom>
          <a:noFill/>
          <a:ln w="9525">
            <a:noFill/>
            <a:miter lim="800000"/>
            <a:headEnd/>
            <a:tailEnd/>
          </a:ln>
        </p:spPr>
        <p:txBody>
          <a:bodyPr wrap="none">
            <a:prstTxWarp prst="textNoShape">
              <a:avLst/>
            </a:prstTxWarp>
            <a:spAutoFit/>
          </a:bodyPr>
          <a:lstStyle/>
          <a:p>
            <a:r>
              <a:rPr lang="en-US" sz="1800">
                <a:latin typeface="Times-Roman" charset="0"/>
              </a:rPr>
              <a:t>SboxRight</a:t>
            </a:r>
            <a:endParaRPr lang="en-US"/>
          </a:p>
        </p:txBody>
      </p:sp>
      <p:sp>
        <p:nvSpPr>
          <p:cNvPr id="262204" name="Line 59"/>
          <p:cNvSpPr>
            <a:spLocks noChangeShapeType="1"/>
          </p:cNvSpPr>
          <p:nvPr/>
        </p:nvSpPr>
        <p:spPr bwMode="auto">
          <a:xfrm>
            <a:off x="2133600" y="2819400"/>
            <a:ext cx="304800" cy="762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62205" name="Rectangle 60"/>
          <p:cNvSpPr>
            <a:spLocks noChangeArrowheads="1"/>
          </p:cNvSpPr>
          <p:nvPr/>
        </p:nvSpPr>
        <p:spPr bwMode="auto">
          <a:xfrm>
            <a:off x="1336675" y="2895600"/>
            <a:ext cx="339725" cy="446088"/>
          </a:xfrm>
          <a:prstGeom prst="rect">
            <a:avLst/>
          </a:prstGeom>
          <a:noFill/>
          <a:ln w="9525">
            <a:noFill/>
            <a:miter lim="800000"/>
            <a:headEnd/>
            <a:tailEnd/>
          </a:ln>
        </p:spPr>
        <p:txBody>
          <a:bodyPr wrap="none">
            <a:prstTxWarp prst="textNoShape">
              <a:avLst/>
            </a:prstTxWarp>
            <a:spAutoFit/>
          </a:bodyPr>
          <a:lstStyle/>
          <a:p>
            <a:r>
              <a:rPr lang="en-US" sz="2000"/>
              <a:t>6</a:t>
            </a:r>
          </a:p>
        </p:txBody>
      </p:sp>
      <p:sp>
        <p:nvSpPr>
          <p:cNvPr id="262206" name="Line 61"/>
          <p:cNvSpPr>
            <a:spLocks noChangeShapeType="1"/>
          </p:cNvSpPr>
          <p:nvPr/>
        </p:nvSpPr>
        <p:spPr bwMode="auto">
          <a:xfrm flipH="1">
            <a:off x="2057400" y="4114800"/>
            <a:ext cx="304800" cy="762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62207" name="Rectangle 62"/>
          <p:cNvSpPr>
            <a:spLocks noChangeArrowheads="1"/>
          </p:cNvSpPr>
          <p:nvPr/>
        </p:nvSpPr>
        <p:spPr bwMode="auto">
          <a:xfrm>
            <a:off x="1447800" y="4267200"/>
            <a:ext cx="339725" cy="446088"/>
          </a:xfrm>
          <a:prstGeom prst="rect">
            <a:avLst/>
          </a:prstGeom>
          <a:noFill/>
          <a:ln w="9525">
            <a:noFill/>
            <a:miter lim="800000"/>
            <a:headEnd/>
            <a:tailEnd/>
          </a:ln>
        </p:spPr>
        <p:txBody>
          <a:bodyPr wrap="none">
            <a:prstTxWarp prst="textNoShape">
              <a:avLst/>
            </a:prstTxWarp>
            <a:spAutoFit/>
          </a:bodyPr>
          <a:lstStyle/>
          <a:p>
            <a:r>
              <a:rPr lang="en-US" sz="2000"/>
              <a:t>4</a:t>
            </a:r>
          </a:p>
        </p:txBody>
      </p:sp>
      <p:sp>
        <p:nvSpPr>
          <p:cNvPr id="262208" name="AutoShape 63"/>
          <p:cNvSpPr>
            <a:spLocks noChangeArrowheads="1"/>
          </p:cNvSpPr>
          <p:nvPr/>
        </p:nvSpPr>
        <p:spPr bwMode="auto">
          <a:xfrm flipV="1">
            <a:off x="1143000" y="1219200"/>
            <a:ext cx="1600200" cy="5334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62209" name="AutoShape 64"/>
          <p:cNvSpPr>
            <a:spLocks noChangeArrowheads="1"/>
          </p:cNvSpPr>
          <p:nvPr/>
        </p:nvSpPr>
        <p:spPr bwMode="auto">
          <a:xfrm>
            <a:off x="4495800" y="2362200"/>
            <a:ext cx="1676400" cy="6096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62210" name="Rectangle 65"/>
          <p:cNvSpPr>
            <a:spLocks noChangeArrowheads="1"/>
          </p:cNvSpPr>
          <p:nvPr/>
        </p:nvSpPr>
        <p:spPr bwMode="auto">
          <a:xfrm>
            <a:off x="3200400" y="2209800"/>
            <a:ext cx="431800"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K</a:t>
            </a:r>
            <a:r>
              <a:rPr lang="en-US" baseline="-25000">
                <a:latin typeface="Times-Roman" charset="0"/>
              </a:rPr>
              <a:t>i</a:t>
            </a:r>
            <a:endParaRPr lang="en-US">
              <a:latin typeface="Times-Roman" charset="0"/>
            </a:endParaRPr>
          </a:p>
        </p:txBody>
      </p:sp>
    </p:spTree>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E0DD62AE-0CCA-E844-9781-E15D24688B89}" type="slidenum">
              <a:rPr lang="en-US" smtClean="0">
                <a:latin typeface="Times New Roman" charset="0"/>
              </a:rPr>
              <a:pPr/>
              <a:t>245</a:t>
            </a:fld>
            <a:endParaRPr lang="en-US">
              <a:latin typeface="Times New Roman" charset="0"/>
            </a:endParaRPr>
          </a:p>
        </p:txBody>
      </p:sp>
      <p:sp>
        <p:nvSpPr>
          <p:cNvPr id="263171" name="Rectangle 2"/>
          <p:cNvSpPr>
            <a:spLocks noGrp="1" noChangeArrowheads="1"/>
          </p:cNvSpPr>
          <p:nvPr>
            <p:ph type="title"/>
          </p:nvPr>
        </p:nvSpPr>
        <p:spPr>
          <a:xfrm>
            <a:off x="685800" y="381000"/>
            <a:ext cx="7772400" cy="1143000"/>
          </a:xfrm>
        </p:spPr>
        <p:txBody>
          <a:bodyPr/>
          <a:lstStyle/>
          <a:p>
            <a:pPr eaLnBrk="1" hangingPunct="1"/>
            <a:r>
              <a:rPr lang="en-US"/>
              <a:t>TDES Fun Facts</a:t>
            </a:r>
          </a:p>
        </p:txBody>
      </p:sp>
      <p:sp>
        <p:nvSpPr>
          <p:cNvPr id="263172" name="Rectangle 3"/>
          <p:cNvSpPr>
            <a:spLocks noGrp="1" noChangeArrowheads="1"/>
          </p:cNvSpPr>
          <p:nvPr>
            <p:ph type="body" idx="1"/>
          </p:nvPr>
        </p:nvSpPr>
        <p:spPr>
          <a:xfrm>
            <a:off x="685800" y="1524000"/>
            <a:ext cx="7772400" cy="4572000"/>
          </a:xfrm>
        </p:spPr>
        <p:txBody>
          <a:bodyPr/>
          <a:lstStyle/>
          <a:p>
            <a:pPr eaLnBrk="1" hangingPunct="1">
              <a:lnSpc>
                <a:spcPct val="90000"/>
              </a:lnSpc>
            </a:pPr>
            <a:r>
              <a:rPr lang="en-US" sz="2800"/>
              <a:t>TDES is a Feistel Cipher</a:t>
            </a:r>
          </a:p>
          <a:p>
            <a:pPr eaLnBrk="1" hangingPunct="1">
              <a:lnSpc>
                <a:spcPct val="90000"/>
              </a:lnSpc>
            </a:pPr>
            <a:r>
              <a:rPr lang="en-US" sz="2800">
                <a:latin typeface="Times-Roman" charset="0"/>
              </a:rPr>
              <a:t>(L</a:t>
            </a:r>
            <a:r>
              <a:rPr lang="en-US" sz="2800" baseline="-25000">
                <a:latin typeface="Times-Roman" charset="0"/>
              </a:rPr>
              <a:t>0</a:t>
            </a:r>
            <a:r>
              <a:rPr lang="en-US" sz="2800">
                <a:latin typeface="Times-Roman" charset="0"/>
              </a:rPr>
              <a:t>,R</a:t>
            </a:r>
            <a:r>
              <a:rPr lang="en-US" sz="2800" baseline="-25000">
                <a:latin typeface="Times-Roman" charset="0"/>
              </a:rPr>
              <a:t>0</a:t>
            </a:r>
            <a:r>
              <a:rPr lang="en-US" sz="2800">
                <a:latin typeface="Times-Roman" charset="0"/>
              </a:rPr>
              <a:t>)</a:t>
            </a:r>
            <a:r>
              <a:rPr lang="en-US" sz="2800"/>
              <a:t> = plaintext</a:t>
            </a:r>
          </a:p>
          <a:p>
            <a:pPr eaLnBrk="1" hangingPunct="1">
              <a:lnSpc>
                <a:spcPct val="90000"/>
              </a:lnSpc>
            </a:pPr>
            <a:r>
              <a:rPr lang="en-US" sz="2800"/>
              <a:t>For </a:t>
            </a:r>
            <a:r>
              <a:rPr lang="en-US" sz="2800">
                <a:latin typeface="Times-Roman" charset="0"/>
              </a:rPr>
              <a:t>i = 1 </a:t>
            </a:r>
            <a:r>
              <a:rPr lang="en-US" sz="2800"/>
              <a:t>to</a:t>
            </a:r>
            <a:r>
              <a:rPr lang="en-US" sz="2800">
                <a:latin typeface="Times-Roman" charset="0"/>
              </a:rPr>
              <a:t> 4</a:t>
            </a:r>
          </a:p>
          <a:p>
            <a:pPr eaLnBrk="1" hangingPunct="1">
              <a:lnSpc>
                <a:spcPct val="90000"/>
              </a:lnSpc>
              <a:buFont typeface="Wingdings" charset="2"/>
              <a:buNone/>
            </a:pPr>
            <a:r>
              <a:rPr lang="en-US" sz="2800">
                <a:latin typeface="Times-Roman" charset="0"/>
              </a:rPr>
              <a:t>		L</a:t>
            </a:r>
            <a:r>
              <a:rPr lang="en-US" sz="2800" baseline="-25000">
                <a:latin typeface="Times-Roman" charset="0"/>
              </a:rPr>
              <a:t>i</a:t>
            </a:r>
            <a:r>
              <a:rPr lang="en-US" sz="2800">
                <a:latin typeface="Times-Roman" charset="0"/>
              </a:rPr>
              <a:t> = R</a:t>
            </a:r>
            <a:r>
              <a:rPr lang="en-US" sz="2800" baseline="-25000">
                <a:latin typeface="Times-Roman" charset="0"/>
              </a:rPr>
              <a:t>i-1</a:t>
            </a:r>
            <a:endParaRPr lang="en-US" sz="2800">
              <a:latin typeface="Times-Roman" charset="0"/>
            </a:endParaRPr>
          </a:p>
          <a:p>
            <a:pPr eaLnBrk="1" hangingPunct="1">
              <a:lnSpc>
                <a:spcPct val="90000"/>
              </a:lnSpc>
              <a:buFont typeface="Wingdings" charset="2"/>
              <a:buNone/>
            </a:pPr>
            <a:r>
              <a:rPr lang="en-US" sz="2800">
                <a:latin typeface="Times-Roman" charset="0"/>
              </a:rPr>
              <a:t>		R</a:t>
            </a:r>
            <a:r>
              <a:rPr lang="en-US" sz="2800" baseline="-25000">
                <a:latin typeface="Times-Roman" charset="0"/>
              </a:rPr>
              <a:t>i</a:t>
            </a:r>
            <a:r>
              <a:rPr lang="en-US" sz="2800">
                <a:latin typeface="Times-Roman" charset="0"/>
              </a:rPr>
              <a:t> = L</a:t>
            </a:r>
            <a:r>
              <a:rPr lang="en-US" sz="2800" baseline="-25000">
                <a:latin typeface="Times-Roman" charset="0"/>
              </a:rPr>
              <a:t>i-1</a:t>
            </a:r>
            <a:r>
              <a:rPr lang="en-US" sz="2800">
                <a:latin typeface="Times-Roman" charset="0"/>
              </a:rPr>
              <a:t> </a:t>
            </a:r>
            <a:r>
              <a:rPr lang="en-US" sz="2800">
                <a:latin typeface="Times-Roman" charset="0"/>
                <a:sym typeface="Symbol" charset="2"/>
              </a:rPr>
              <a:t> F(R</a:t>
            </a:r>
            <a:r>
              <a:rPr lang="en-US" sz="2800" baseline="-25000">
                <a:latin typeface="Times-Roman" charset="0"/>
                <a:sym typeface="Symbol" charset="2"/>
              </a:rPr>
              <a:t>i-1</a:t>
            </a:r>
            <a:r>
              <a:rPr lang="en-US" sz="2800">
                <a:latin typeface="Times-Roman" charset="0"/>
                <a:sym typeface="Symbol" charset="2"/>
              </a:rPr>
              <a:t>,K</a:t>
            </a:r>
            <a:r>
              <a:rPr lang="en-US" sz="2800" baseline="-25000">
                <a:latin typeface="Times-Roman" charset="0"/>
                <a:sym typeface="Symbol" charset="2"/>
              </a:rPr>
              <a:t>i</a:t>
            </a:r>
            <a:r>
              <a:rPr lang="en-US" sz="2800">
                <a:latin typeface="Times-Roman" charset="0"/>
                <a:sym typeface="Symbol" charset="2"/>
              </a:rPr>
              <a:t>)</a:t>
            </a:r>
            <a:endParaRPr lang="en-US" sz="2800"/>
          </a:p>
          <a:p>
            <a:pPr eaLnBrk="1" hangingPunct="1">
              <a:lnSpc>
                <a:spcPct val="90000"/>
              </a:lnSpc>
            </a:pPr>
            <a:r>
              <a:rPr lang="en-US" sz="2800"/>
              <a:t>Ciphertext = </a:t>
            </a:r>
            <a:r>
              <a:rPr lang="en-US" sz="2800">
                <a:latin typeface="Times-Roman" charset="0"/>
              </a:rPr>
              <a:t>(L</a:t>
            </a:r>
            <a:r>
              <a:rPr lang="en-US" sz="2800" baseline="-25000">
                <a:latin typeface="Times-Roman" charset="0"/>
              </a:rPr>
              <a:t>4</a:t>
            </a:r>
            <a:r>
              <a:rPr lang="en-US" sz="2800">
                <a:latin typeface="Times-Roman" charset="0"/>
              </a:rPr>
              <a:t>,R</a:t>
            </a:r>
            <a:r>
              <a:rPr lang="en-US" sz="2800" baseline="-25000">
                <a:latin typeface="Times-Roman" charset="0"/>
              </a:rPr>
              <a:t>4</a:t>
            </a:r>
            <a:r>
              <a:rPr lang="en-US" sz="2800">
                <a:latin typeface="Times-Roman" charset="0"/>
              </a:rPr>
              <a:t>)</a:t>
            </a:r>
            <a:endParaRPr lang="en-US" sz="2800"/>
          </a:p>
          <a:p>
            <a:pPr eaLnBrk="1" hangingPunct="1">
              <a:lnSpc>
                <a:spcPct val="90000"/>
              </a:lnSpc>
            </a:pPr>
            <a:r>
              <a:rPr lang="en-US" sz="2800">
                <a:latin typeface="Times-Roman" charset="0"/>
              </a:rPr>
              <a:t>F(R</a:t>
            </a:r>
            <a:r>
              <a:rPr lang="en-US" sz="2800" baseline="-25000">
                <a:latin typeface="Times-Roman" charset="0"/>
              </a:rPr>
              <a:t>i-1</a:t>
            </a:r>
            <a:r>
              <a:rPr lang="en-US" sz="2800">
                <a:latin typeface="Times-Roman" charset="0"/>
              </a:rPr>
              <a:t>, K</a:t>
            </a:r>
            <a:r>
              <a:rPr lang="en-US" sz="2800" baseline="-25000">
                <a:latin typeface="Times-Roman" charset="0"/>
              </a:rPr>
              <a:t>i</a:t>
            </a:r>
            <a:r>
              <a:rPr lang="en-US" sz="2800">
                <a:latin typeface="Times-Roman" charset="0"/>
              </a:rPr>
              <a:t>) = Sboxes(expand(R</a:t>
            </a:r>
            <a:r>
              <a:rPr lang="en-US" sz="2800" baseline="-25000">
                <a:latin typeface="Times-Roman" charset="0"/>
              </a:rPr>
              <a:t>i-1</a:t>
            </a:r>
            <a:r>
              <a:rPr lang="en-US" sz="2800">
                <a:latin typeface="Times-Roman" charset="0"/>
              </a:rPr>
              <a:t>) </a:t>
            </a:r>
            <a:r>
              <a:rPr lang="en-US" sz="2800">
                <a:latin typeface="Times-Roman" charset="0"/>
                <a:sym typeface="Symbol" charset="2"/>
              </a:rPr>
              <a:t> K</a:t>
            </a:r>
            <a:r>
              <a:rPr lang="en-US" sz="2800" baseline="-25000">
                <a:latin typeface="Times-Roman" charset="0"/>
                <a:sym typeface="Symbol" charset="2"/>
              </a:rPr>
              <a:t>i</a:t>
            </a:r>
            <a:r>
              <a:rPr lang="en-US" sz="2800">
                <a:latin typeface="Times-Roman" charset="0"/>
                <a:sym typeface="Symbol" charset="2"/>
              </a:rPr>
              <a:t>)</a:t>
            </a:r>
            <a:endParaRPr lang="en-US" sz="2800">
              <a:sym typeface="Symbol" charset="2"/>
            </a:endParaRPr>
          </a:p>
          <a:p>
            <a:pPr eaLnBrk="1" hangingPunct="1">
              <a:lnSpc>
                <a:spcPct val="90000"/>
              </a:lnSpc>
              <a:buFont typeface="Wingdings" charset="2"/>
              <a:buNone/>
            </a:pPr>
            <a:r>
              <a:rPr lang="en-US" sz="2800">
                <a:latin typeface="Times-Roman" charset="0"/>
              </a:rPr>
              <a:t>	</a:t>
            </a:r>
            <a:r>
              <a:rPr lang="en-US" sz="2800"/>
              <a:t>where</a:t>
            </a:r>
            <a:r>
              <a:rPr lang="en-US" sz="2800">
                <a:latin typeface="Times-Roman" charset="0"/>
              </a:rPr>
              <a:t> Sboxes(</a:t>
            </a:r>
            <a:r>
              <a:rPr lang="en-US" sz="2400">
                <a:latin typeface="Times-Roman" charset="0"/>
              </a:rPr>
              <a:t>x</a:t>
            </a:r>
            <a:r>
              <a:rPr lang="en-US" sz="2400" baseline="-25000">
                <a:latin typeface="Times-Roman" charset="0"/>
              </a:rPr>
              <a:t>0</a:t>
            </a:r>
            <a:r>
              <a:rPr lang="en-US" sz="2400">
                <a:latin typeface="Times-Roman" charset="0"/>
              </a:rPr>
              <a:t>x</a:t>
            </a:r>
            <a:r>
              <a:rPr lang="en-US" sz="2400" baseline="-25000">
                <a:latin typeface="Times-Roman" charset="0"/>
              </a:rPr>
              <a:t>1</a:t>
            </a:r>
            <a:r>
              <a:rPr lang="en-US" sz="2400">
                <a:latin typeface="Times-Roman" charset="0"/>
              </a:rPr>
              <a:t>x</a:t>
            </a:r>
            <a:r>
              <a:rPr lang="en-US" sz="2400" baseline="-25000">
                <a:latin typeface="Times-Roman" charset="0"/>
              </a:rPr>
              <a:t>2</a:t>
            </a:r>
            <a:r>
              <a:rPr lang="en-US" sz="2400">
                <a:latin typeface="Times-Roman" charset="0"/>
              </a:rPr>
              <a:t>…x</a:t>
            </a:r>
            <a:r>
              <a:rPr lang="en-US" sz="2400" baseline="-25000">
                <a:latin typeface="Times-Roman" charset="0"/>
              </a:rPr>
              <a:t>11</a:t>
            </a:r>
            <a:r>
              <a:rPr lang="en-US" sz="2800">
                <a:latin typeface="Times-Roman" charset="0"/>
                <a:sym typeface="Symbol" charset="2"/>
              </a:rPr>
              <a:t>) = (SboxLeft(</a:t>
            </a:r>
            <a:r>
              <a:rPr lang="en-US" sz="2400">
                <a:latin typeface="Times-Roman" charset="0"/>
              </a:rPr>
              <a:t>x</a:t>
            </a:r>
            <a:r>
              <a:rPr lang="en-US" sz="2400" baseline="-25000">
                <a:latin typeface="Times-Roman" charset="0"/>
              </a:rPr>
              <a:t>0</a:t>
            </a:r>
            <a:r>
              <a:rPr lang="en-US" sz="2400">
                <a:latin typeface="Times-Roman" charset="0"/>
              </a:rPr>
              <a:t>x</a:t>
            </a:r>
            <a:r>
              <a:rPr lang="en-US" sz="2400" baseline="-25000">
                <a:latin typeface="Times-Roman" charset="0"/>
              </a:rPr>
              <a:t>1</a:t>
            </a:r>
            <a:r>
              <a:rPr lang="en-US" sz="2400">
                <a:latin typeface="Times-Roman" charset="0"/>
              </a:rPr>
              <a:t>…x</a:t>
            </a:r>
            <a:r>
              <a:rPr lang="en-US" sz="2400" baseline="-25000">
                <a:latin typeface="Times-Roman" charset="0"/>
              </a:rPr>
              <a:t>5</a:t>
            </a:r>
            <a:r>
              <a:rPr lang="en-US" sz="2800">
                <a:latin typeface="Times-Roman" charset="0"/>
                <a:sym typeface="Symbol" charset="2"/>
              </a:rPr>
              <a:t>),SboxRight(</a:t>
            </a:r>
            <a:r>
              <a:rPr lang="en-US" sz="2400">
                <a:latin typeface="Times-Roman" charset="0"/>
              </a:rPr>
              <a:t>x</a:t>
            </a:r>
            <a:r>
              <a:rPr lang="en-US" sz="2400" baseline="-25000">
                <a:latin typeface="Times-Roman" charset="0"/>
              </a:rPr>
              <a:t>6</a:t>
            </a:r>
            <a:r>
              <a:rPr lang="en-US" sz="2400">
                <a:latin typeface="Times-Roman" charset="0"/>
              </a:rPr>
              <a:t>x</a:t>
            </a:r>
            <a:r>
              <a:rPr lang="en-US" sz="2400" baseline="-25000">
                <a:latin typeface="Times-Roman" charset="0"/>
              </a:rPr>
              <a:t>7</a:t>
            </a:r>
            <a:r>
              <a:rPr lang="en-US" sz="2400">
                <a:latin typeface="Times-Roman" charset="0"/>
              </a:rPr>
              <a:t>…x</a:t>
            </a:r>
            <a:r>
              <a:rPr lang="en-US" sz="2400" baseline="-25000">
                <a:latin typeface="Times-Roman" charset="0"/>
              </a:rPr>
              <a:t>11</a:t>
            </a:r>
            <a:r>
              <a:rPr lang="en-US" sz="2800">
                <a:latin typeface="Times-Roman" charset="0"/>
                <a:sym typeface="Symbol" charset="2"/>
              </a:rPr>
              <a:t>))</a:t>
            </a:r>
            <a:endParaRPr lang="en-US" sz="2800">
              <a:sym typeface="Symbol" charset="2"/>
            </a:endParaRPr>
          </a:p>
        </p:txBody>
      </p: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0A80575D-F46F-8344-817B-306D3B2CE5DD}" type="slidenum">
              <a:rPr lang="en-US" smtClean="0">
                <a:latin typeface="Times New Roman" charset="0"/>
              </a:rPr>
              <a:pPr/>
              <a:t>246</a:t>
            </a:fld>
            <a:endParaRPr lang="en-US">
              <a:latin typeface="Times New Roman" charset="0"/>
            </a:endParaRPr>
          </a:p>
        </p:txBody>
      </p:sp>
      <p:sp>
        <p:nvSpPr>
          <p:cNvPr id="264195" name="Rectangle 2"/>
          <p:cNvSpPr>
            <a:spLocks noGrp="1" noChangeArrowheads="1"/>
          </p:cNvSpPr>
          <p:nvPr>
            <p:ph type="title"/>
          </p:nvPr>
        </p:nvSpPr>
        <p:spPr>
          <a:xfrm>
            <a:off x="685800" y="304800"/>
            <a:ext cx="7772400" cy="1143000"/>
          </a:xfrm>
        </p:spPr>
        <p:txBody>
          <a:bodyPr/>
          <a:lstStyle/>
          <a:p>
            <a:pPr eaLnBrk="1" hangingPunct="1"/>
            <a:r>
              <a:rPr lang="en-US"/>
              <a:t>TDES Key Schedule</a:t>
            </a:r>
          </a:p>
        </p:txBody>
      </p:sp>
      <p:sp>
        <p:nvSpPr>
          <p:cNvPr id="264196" name="Rectangle 3"/>
          <p:cNvSpPr>
            <a:spLocks noGrp="1" noChangeArrowheads="1"/>
          </p:cNvSpPr>
          <p:nvPr>
            <p:ph type="body" idx="1"/>
          </p:nvPr>
        </p:nvSpPr>
        <p:spPr>
          <a:xfrm>
            <a:off x="457200" y="1600200"/>
            <a:ext cx="8458200" cy="4572000"/>
          </a:xfrm>
        </p:spPr>
        <p:txBody>
          <a:bodyPr/>
          <a:lstStyle/>
          <a:p>
            <a:pPr eaLnBrk="1" hangingPunct="1">
              <a:lnSpc>
                <a:spcPct val="90000"/>
              </a:lnSpc>
            </a:pPr>
            <a:r>
              <a:rPr lang="en-US" sz="2800"/>
              <a:t>Key: </a:t>
            </a:r>
            <a:r>
              <a:rPr lang="en-US" sz="2800">
                <a:latin typeface="Times-Roman" charset="0"/>
              </a:rPr>
              <a:t>K =</a:t>
            </a:r>
            <a:r>
              <a:rPr lang="en-US" sz="2400">
                <a:latin typeface="Times-Roman" charset="0"/>
              </a:rPr>
              <a:t> k</a:t>
            </a:r>
            <a:r>
              <a:rPr lang="en-US" sz="2400" baseline="-25000">
                <a:latin typeface="Times-Roman" charset="0"/>
              </a:rPr>
              <a:t>0</a:t>
            </a:r>
            <a:r>
              <a:rPr lang="en-US" sz="2400">
                <a:latin typeface="Times-Roman" charset="0"/>
              </a:rPr>
              <a:t>k</a:t>
            </a:r>
            <a:r>
              <a:rPr lang="en-US" sz="2400" baseline="-25000">
                <a:latin typeface="Times-Roman" charset="0"/>
              </a:rPr>
              <a:t>1</a:t>
            </a:r>
            <a:r>
              <a:rPr lang="en-US" sz="2400">
                <a:latin typeface="Times-Roman" charset="0"/>
              </a:rPr>
              <a:t>k</a:t>
            </a:r>
            <a:r>
              <a:rPr lang="en-US" sz="2400" baseline="-25000">
                <a:latin typeface="Times-Roman" charset="0"/>
              </a:rPr>
              <a:t>2</a:t>
            </a:r>
            <a:r>
              <a:rPr lang="en-US" sz="2400">
                <a:latin typeface="Times-Roman" charset="0"/>
              </a:rPr>
              <a:t>k</a:t>
            </a:r>
            <a:r>
              <a:rPr lang="en-US" sz="2400" baseline="-25000">
                <a:latin typeface="Times-Roman" charset="0"/>
              </a:rPr>
              <a:t>3</a:t>
            </a:r>
            <a:r>
              <a:rPr lang="en-US" sz="2400">
                <a:latin typeface="Times-Roman" charset="0"/>
              </a:rPr>
              <a:t>k</a:t>
            </a:r>
            <a:r>
              <a:rPr lang="en-US" sz="2400" baseline="-25000">
                <a:latin typeface="Times-Roman" charset="0"/>
              </a:rPr>
              <a:t>4</a:t>
            </a:r>
            <a:r>
              <a:rPr lang="en-US" sz="2400">
                <a:latin typeface="Times-Roman" charset="0"/>
              </a:rPr>
              <a:t>k</a:t>
            </a:r>
            <a:r>
              <a:rPr lang="en-US" sz="2400" baseline="-25000">
                <a:latin typeface="Times-Roman" charset="0"/>
              </a:rPr>
              <a:t>5</a:t>
            </a:r>
            <a:r>
              <a:rPr lang="en-US" sz="2400">
                <a:latin typeface="Times-Roman" charset="0"/>
              </a:rPr>
              <a:t>k</a:t>
            </a:r>
            <a:r>
              <a:rPr lang="en-US" sz="2400" baseline="-25000">
                <a:latin typeface="Times-Roman" charset="0"/>
              </a:rPr>
              <a:t>6</a:t>
            </a:r>
            <a:r>
              <a:rPr lang="en-US" sz="2400">
                <a:latin typeface="Times-Roman" charset="0"/>
              </a:rPr>
              <a:t>k</a:t>
            </a:r>
            <a:r>
              <a:rPr lang="en-US" sz="2400" baseline="-25000">
                <a:latin typeface="Times-Roman" charset="0"/>
              </a:rPr>
              <a:t>7</a:t>
            </a:r>
            <a:r>
              <a:rPr lang="en-US" sz="2400">
                <a:latin typeface="Times-Roman" charset="0"/>
              </a:rPr>
              <a:t>k</a:t>
            </a:r>
            <a:r>
              <a:rPr lang="en-US" sz="2400" baseline="-25000">
                <a:latin typeface="Times-Roman" charset="0"/>
              </a:rPr>
              <a:t>8</a:t>
            </a:r>
            <a:r>
              <a:rPr lang="en-US" sz="2400">
                <a:latin typeface="Times-Roman" charset="0"/>
              </a:rPr>
              <a:t>k</a:t>
            </a:r>
            <a:r>
              <a:rPr lang="en-US" sz="2400" baseline="-25000">
                <a:latin typeface="Times-Roman" charset="0"/>
              </a:rPr>
              <a:t>9</a:t>
            </a:r>
            <a:r>
              <a:rPr lang="en-US" sz="2400">
                <a:latin typeface="Times-Roman" charset="0"/>
              </a:rPr>
              <a:t>k</a:t>
            </a:r>
            <a:r>
              <a:rPr lang="en-US" sz="2400" baseline="-25000">
                <a:latin typeface="Times-Roman" charset="0"/>
              </a:rPr>
              <a:t>10</a:t>
            </a:r>
            <a:r>
              <a:rPr lang="en-US" sz="2400">
                <a:latin typeface="Times-Roman" charset="0"/>
              </a:rPr>
              <a:t>k</a:t>
            </a:r>
            <a:r>
              <a:rPr lang="en-US" sz="2400" baseline="-25000">
                <a:latin typeface="Times-Roman" charset="0"/>
              </a:rPr>
              <a:t>11</a:t>
            </a:r>
            <a:r>
              <a:rPr lang="en-US" sz="2400">
                <a:latin typeface="Times-Roman" charset="0"/>
              </a:rPr>
              <a:t>k</a:t>
            </a:r>
            <a:r>
              <a:rPr lang="en-US" sz="2400" baseline="-25000">
                <a:latin typeface="Times-Roman" charset="0"/>
              </a:rPr>
              <a:t>12</a:t>
            </a:r>
            <a:r>
              <a:rPr lang="en-US" sz="2400">
                <a:latin typeface="Times-Roman" charset="0"/>
              </a:rPr>
              <a:t>k</a:t>
            </a:r>
            <a:r>
              <a:rPr lang="en-US" sz="2400" baseline="-25000">
                <a:latin typeface="Times-Roman" charset="0"/>
              </a:rPr>
              <a:t>13</a:t>
            </a:r>
            <a:r>
              <a:rPr lang="en-US" sz="2400">
                <a:latin typeface="Times-Roman" charset="0"/>
              </a:rPr>
              <a:t>k</a:t>
            </a:r>
            <a:r>
              <a:rPr lang="en-US" sz="2400" baseline="-25000">
                <a:latin typeface="Times-Roman" charset="0"/>
              </a:rPr>
              <a:t>14</a:t>
            </a:r>
            <a:r>
              <a:rPr lang="en-US" sz="2400">
                <a:latin typeface="Times-Roman" charset="0"/>
              </a:rPr>
              <a:t>k</a:t>
            </a:r>
            <a:r>
              <a:rPr lang="en-US" sz="2400" baseline="-25000">
                <a:latin typeface="Times-Roman" charset="0"/>
              </a:rPr>
              <a:t>15</a:t>
            </a:r>
            <a:endParaRPr lang="en-US" sz="2800"/>
          </a:p>
          <a:p>
            <a:pPr eaLnBrk="1" hangingPunct="1">
              <a:lnSpc>
                <a:spcPct val="90000"/>
              </a:lnSpc>
            </a:pPr>
            <a:r>
              <a:rPr lang="en-US" sz="2800"/>
              <a:t>Subkey</a:t>
            </a:r>
          </a:p>
          <a:p>
            <a:pPr lvl="1" eaLnBrk="1" hangingPunct="1">
              <a:lnSpc>
                <a:spcPct val="90000"/>
              </a:lnSpc>
            </a:pPr>
            <a:r>
              <a:rPr lang="en-US" sz="2400"/>
              <a:t>Left: </a:t>
            </a:r>
            <a:r>
              <a:rPr lang="en-US" sz="2400">
                <a:latin typeface="Times-Roman" charset="0"/>
              </a:rPr>
              <a:t>k</a:t>
            </a:r>
            <a:r>
              <a:rPr lang="en-US" sz="2400" baseline="-25000">
                <a:latin typeface="Times-Roman" charset="0"/>
              </a:rPr>
              <a:t>0</a:t>
            </a:r>
            <a:r>
              <a:rPr lang="en-US" sz="2400">
                <a:latin typeface="Times-Roman" charset="0"/>
              </a:rPr>
              <a:t>k</a:t>
            </a:r>
            <a:r>
              <a:rPr lang="en-US" sz="2400" baseline="-25000">
                <a:latin typeface="Times-Roman" charset="0"/>
              </a:rPr>
              <a:t>1</a:t>
            </a:r>
            <a:r>
              <a:rPr lang="en-US" sz="2400">
                <a:latin typeface="Times-Roman" charset="0"/>
              </a:rPr>
              <a:t>…k</a:t>
            </a:r>
            <a:r>
              <a:rPr lang="en-US" sz="2400" baseline="-25000">
                <a:latin typeface="Times-Roman" charset="0"/>
              </a:rPr>
              <a:t>7</a:t>
            </a:r>
            <a:r>
              <a:rPr lang="en-US" sz="2400"/>
              <a:t> rotate left 2, select 0,2,3,4,5,7</a:t>
            </a:r>
          </a:p>
          <a:p>
            <a:pPr lvl="1" eaLnBrk="1" hangingPunct="1">
              <a:lnSpc>
                <a:spcPct val="90000"/>
              </a:lnSpc>
            </a:pPr>
            <a:r>
              <a:rPr lang="en-US" sz="2400"/>
              <a:t>Right: </a:t>
            </a:r>
            <a:r>
              <a:rPr lang="en-US" sz="2400">
                <a:latin typeface="Times-Roman" charset="0"/>
              </a:rPr>
              <a:t>k</a:t>
            </a:r>
            <a:r>
              <a:rPr lang="en-US" sz="2400" baseline="-25000">
                <a:latin typeface="Times-Roman" charset="0"/>
              </a:rPr>
              <a:t>8</a:t>
            </a:r>
            <a:r>
              <a:rPr lang="en-US" sz="2400">
                <a:latin typeface="Times-Roman" charset="0"/>
              </a:rPr>
              <a:t>k</a:t>
            </a:r>
            <a:r>
              <a:rPr lang="en-US" sz="2400" baseline="-25000">
                <a:latin typeface="Times-Roman" charset="0"/>
              </a:rPr>
              <a:t>9</a:t>
            </a:r>
            <a:r>
              <a:rPr lang="en-US" sz="2400">
                <a:latin typeface="Times-Roman" charset="0"/>
              </a:rPr>
              <a:t>…k</a:t>
            </a:r>
            <a:r>
              <a:rPr lang="en-US" sz="2400" baseline="-25000">
                <a:latin typeface="Times-Roman" charset="0"/>
              </a:rPr>
              <a:t>15</a:t>
            </a:r>
            <a:r>
              <a:rPr lang="en-US" sz="2400"/>
              <a:t> rotate left 1, select 9,10,11,13,14,15</a:t>
            </a:r>
            <a:endParaRPr lang="en-US" sz="2000"/>
          </a:p>
          <a:p>
            <a:pPr eaLnBrk="1" hangingPunct="1">
              <a:lnSpc>
                <a:spcPct val="90000"/>
              </a:lnSpc>
            </a:pPr>
            <a:r>
              <a:rPr lang="en-US" sz="2800"/>
              <a:t>Subkey </a:t>
            </a:r>
            <a:r>
              <a:rPr lang="en-US" sz="2800">
                <a:latin typeface="Times-Roman" charset="0"/>
              </a:rPr>
              <a:t>K</a:t>
            </a:r>
            <a:r>
              <a:rPr lang="en-US" sz="2800" baseline="-25000">
                <a:latin typeface="Times-Roman" charset="0"/>
              </a:rPr>
              <a:t>1</a:t>
            </a:r>
            <a:r>
              <a:rPr lang="en-US" sz="2800">
                <a:latin typeface="Times-Roman" charset="0"/>
              </a:rPr>
              <a:t> = </a:t>
            </a:r>
            <a:r>
              <a:rPr lang="en-US" sz="2400">
                <a:latin typeface="Times-Roman" charset="0"/>
              </a:rPr>
              <a:t>k</a:t>
            </a:r>
            <a:r>
              <a:rPr lang="en-US" sz="2400" baseline="-25000">
                <a:latin typeface="Times-Roman" charset="0"/>
              </a:rPr>
              <a:t>2</a:t>
            </a:r>
            <a:r>
              <a:rPr lang="en-US" sz="2400">
                <a:latin typeface="Times-Roman" charset="0"/>
              </a:rPr>
              <a:t>k</a:t>
            </a:r>
            <a:r>
              <a:rPr lang="en-US" sz="2400" baseline="-25000">
                <a:latin typeface="Times-Roman" charset="0"/>
              </a:rPr>
              <a:t>4</a:t>
            </a:r>
            <a:r>
              <a:rPr lang="en-US" sz="2400">
                <a:latin typeface="Times-Roman" charset="0"/>
              </a:rPr>
              <a:t>k</a:t>
            </a:r>
            <a:r>
              <a:rPr lang="en-US" sz="2400" baseline="-25000">
                <a:latin typeface="Times-Roman" charset="0"/>
              </a:rPr>
              <a:t>5</a:t>
            </a:r>
            <a:r>
              <a:rPr lang="en-US" sz="2400">
                <a:latin typeface="Times-Roman" charset="0"/>
              </a:rPr>
              <a:t>k</a:t>
            </a:r>
            <a:r>
              <a:rPr lang="en-US" sz="2400" baseline="-25000">
                <a:latin typeface="Times-Roman" charset="0"/>
              </a:rPr>
              <a:t>6</a:t>
            </a:r>
            <a:r>
              <a:rPr lang="en-US" sz="2400">
                <a:latin typeface="Times-Roman" charset="0"/>
              </a:rPr>
              <a:t>k</a:t>
            </a:r>
            <a:r>
              <a:rPr lang="en-US" sz="2400" baseline="-25000">
                <a:latin typeface="Times-Roman" charset="0"/>
              </a:rPr>
              <a:t>7</a:t>
            </a:r>
            <a:r>
              <a:rPr lang="en-US" sz="2400">
                <a:latin typeface="Times-Roman" charset="0"/>
              </a:rPr>
              <a:t>k</a:t>
            </a:r>
            <a:r>
              <a:rPr lang="en-US" sz="2400" baseline="-25000">
                <a:latin typeface="Times-Roman" charset="0"/>
              </a:rPr>
              <a:t>1</a:t>
            </a:r>
            <a:r>
              <a:rPr lang="en-US" sz="2400">
                <a:latin typeface="Times-Roman" charset="0"/>
              </a:rPr>
              <a:t>k</a:t>
            </a:r>
            <a:r>
              <a:rPr lang="en-US" sz="2400" baseline="-25000">
                <a:latin typeface="Times-Roman" charset="0"/>
              </a:rPr>
              <a:t>10</a:t>
            </a:r>
            <a:r>
              <a:rPr lang="en-US" sz="2400">
                <a:latin typeface="Times-Roman" charset="0"/>
              </a:rPr>
              <a:t>k</a:t>
            </a:r>
            <a:r>
              <a:rPr lang="en-US" sz="2400" baseline="-25000">
                <a:latin typeface="Times-Roman" charset="0"/>
              </a:rPr>
              <a:t>11</a:t>
            </a:r>
            <a:r>
              <a:rPr lang="en-US" sz="2400">
                <a:latin typeface="Times-Roman" charset="0"/>
              </a:rPr>
              <a:t>k</a:t>
            </a:r>
            <a:r>
              <a:rPr lang="en-US" sz="2400" baseline="-25000">
                <a:latin typeface="Times-Roman" charset="0"/>
              </a:rPr>
              <a:t>12</a:t>
            </a:r>
            <a:r>
              <a:rPr lang="en-US" sz="2400">
                <a:latin typeface="Times-Roman" charset="0"/>
              </a:rPr>
              <a:t>k</a:t>
            </a:r>
            <a:r>
              <a:rPr lang="en-US" sz="2400" baseline="-25000">
                <a:latin typeface="Times-Roman" charset="0"/>
              </a:rPr>
              <a:t>14</a:t>
            </a:r>
            <a:r>
              <a:rPr lang="en-US" sz="2400">
                <a:latin typeface="Times-Roman" charset="0"/>
              </a:rPr>
              <a:t>k</a:t>
            </a:r>
            <a:r>
              <a:rPr lang="en-US" sz="2400" baseline="-25000">
                <a:latin typeface="Times-Roman" charset="0"/>
              </a:rPr>
              <a:t>15</a:t>
            </a:r>
            <a:r>
              <a:rPr lang="en-US" sz="2400">
                <a:latin typeface="Times-Roman" charset="0"/>
              </a:rPr>
              <a:t>k</a:t>
            </a:r>
            <a:r>
              <a:rPr lang="en-US" sz="2400" baseline="-25000">
                <a:latin typeface="Times-Roman" charset="0"/>
              </a:rPr>
              <a:t>8</a:t>
            </a:r>
            <a:endParaRPr lang="en-US" sz="2400"/>
          </a:p>
          <a:p>
            <a:pPr eaLnBrk="1" hangingPunct="1">
              <a:lnSpc>
                <a:spcPct val="90000"/>
              </a:lnSpc>
            </a:pPr>
            <a:r>
              <a:rPr lang="en-US" sz="2800"/>
              <a:t>Subkey </a:t>
            </a:r>
            <a:r>
              <a:rPr lang="en-US" sz="2800">
                <a:latin typeface="Times-Roman" charset="0"/>
              </a:rPr>
              <a:t>K</a:t>
            </a:r>
            <a:r>
              <a:rPr lang="en-US" sz="2800" baseline="-25000">
                <a:latin typeface="Times-Roman" charset="0"/>
              </a:rPr>
              <a:t>2</a:t>
            </a:r>
            <a:r>
              <a:rPr lang="en-US" sz="2800">
                <a:latin typeface="Times-Roman" charset="0"/>
              </a:rPr>
              <a:t> = </a:t>
            </a:r>
            <a:r>
              <a:rPr lang="en-US" sz="2400">
                <a:latin typeface="Times-Roman" charset="0"/>
              </a:rPr>
              <a:t>k</a:t>
            </a:r>
            <a:r>
              <a:rPr lang="en-US" sz="2400" baseline="-25000">
                <a:latin typeface="Times-Roman" charset="0"/>
              </a:rPr>
              <a:t>4</a:t>
            </a:r>
            <a:r>
              <a:rPr lang="en-US" sz="2400">
                <a:latin typeface="Times-Roman" charset="0"/>
              </a:rPr>
              <a:t>k</a:t>
            </a:r>
            <a:r>
              <a:rPr lang="en-US" sz="2400" baseline="-25000">
                <a:latin typeface="Times-Roman" charset="0"/>
              </a:rPr>
              <a:t>6</a:t>
            </a:r>
            <a:r>
              <a:rPr lang="en-US" sz="2400">
                <a:latin typeface="Times-Roman" charset="0"/>
              </a:rPr>
              <a:t>k</a:t>
            </a:r>
            <a:r>
              <a:rPr lang="en-US" sz="2400" baseline="-25000">
                <a:latin typeface="Times-Roman" charset="0"/>
              </a:rPr>
              <a:t>7</a:t>
            </a:r>
            <a:r>
              <a:rPr lang="en-US" sz="2400">
                <a:latin typeface="Times-Roman" charset="0"/>
              </a:rPr>
              <a:t>k</a:t>
            </a:r>
            <a:r>
              <a:rPr lang="en-US" sz="2400" baseline="-25000">
                <a:latin typeface="Times-Roman" charset="0"/>
              </a:rPr>
              <a:t>0</a:t>
            </a:r>
            <a:r>
              <a:rPr lang="en-US" sz="2400">
                <a:latin typeface="Times-Roman" charset="0"/>
              </a:rPr>
              <a:t>k</a:t>
            </a:r>
            <a:r>
              <a:rPr lang="en-US" sz="2400" baseline="-25000">
                <a:latin typeface="Times-Roman" charset="0"/>
              </a:rPr>
              <a:t>1</a:t>
            </a:r>
            <a:r>
              <a:rPr lang="en-US" sz="2400">
                <a:latin typeface="Times-Roman" charset="0"/>
              </a:rPr>
              <a:t>k</a:t>
            </a:r>
            <a:r>
              <a:rPr lang="en-US" sz="2400" baseline="-25000">
                <a:latin typeface="Times-Roman" charset="0"/>
              </a:rPr>
              <a:t>3</a:t>
            </a:r>
            <a:r>
              <a:rPr lang="en-US" sz="2400">
                <a:latin typeface="Times-Roman" charset="0"/>
              </a:rPr>
              <a:t>k</a:t>
            </a:r>
            <a:r>
              <a:rPr lang="en-US" sz="2400" baseline="-25000">
                <a:latin typeface="Times-Roman" charset="0"/>
              </a:rPr>
              <a:t>11</a:t>
            </a:r>
            <a:r>
              <a:rPr lang="en-US" sz="2400">
                <a:latin typeface="Times-Roman" charset="0"/>
              </a:rPr>
              <a:t>k</a:t>
            </a:r>
            <a:r>
              <a:rPr lang="en-US" sz="2400" baseline="-25000">
                <a:latin typeface="Times-Roman" charset="0"/>
              </a:rPr>
              <a:t>12</a:t>
            </a:r>
            <a:r>
              <a:rPr lang="en-US" sz="2400">
                <a:latin typeface="Times-Roman" charset="0"/>
              </a:rPr>
              <a:t>k</a:t>
            </a:r>
            <a:r>
              <a:rPr lang="en-US" sz="2400" baseline="-25000">
                <a:latin typeface="Times-Roman" charset="0"/>
              </a:rPr>
              <a:t>13</a:t>
            </a:r>
            <a:r>
              <a:rPr lang="en-US" sz="2400">
                <a:latin typeface="Times-Roman" charset="0"/>
              </a:rPr>
              <a:t>k</a:t>
            </a:r>
            <a:r>
              <a:rPr lang="en-US" sz="2400" baseline="-25000">
                <a:latin typeface="Times-Roman" charset="0"/>
              </a:rPr>
              <a:t>15</a:t>
            </a:r>
            <a:r>
              <a:rPr lang="en-US" sz="2400">
                <a:latin typeface="Times-Roman" charset="0"/>
              </a:rPr>
              <a:t>k</a:t>
            </a:r>
            <a:r>
              <a:rPr lang="en-US" sz="2400" baseline="-25000">
                <a:latin typeface="Times-Roman" charset="0"/>
              </a:rPr>
              <a:t>8</a:t>
            </a:r>
            <a:r>
              <a:rPr lang="en-US" sz="2400">
                <a:latin typeface="Times-Roman" charset="0"/>
              </a:rPr>
              <a:t>k</a:t>
            </a:r>
            <a:r>
              <a:rPr lang="en-US" sz="2400" baseline="-25000">
                <a:latin typeface="Times-Roman" charset="0"/>
              </a:rPr>
              <a:t>9</a:t>
            </a:r>
            <a:endParaRPr lang="en-US" sz="2000"/>
          </a:p>
          <a:p>
            <a:pPr eaLnBrk="1" hangingPunct="1">
              <a:lnSpc>
                <a:spcPct val="90000"/>
              </a:lnSpc>
            </a:pPr>
            <a:r>
              <a:rPr lang="en-US" sz="2800"/>
              <a:t>Subkey </a:t>
            </a:r>
            <a:r>
              <a:rPr lang="en-US" sz="2800">
                <a:latin typeface="Times-Roman" charset="0"/>
              </a:rPr>
              <a:t>K</a:t>
            </a:r>
            <a:r>
              <a:rPr lang="en-US" sz="2800" baseline="-25000">
                <a:latin typeface="Times-Roman" charset="0"/>
              </a:rPr>
              <a:t>3</a:t>
            </a:r>
            <a:r>
              <a:rPr lang="en-US" sz="2800">
                <a:latin typeface="Times-Roman" charset="0"/>
              </a:rPr>
              <a:t> = </a:t>
            </a:r>
            <a:r>
              <a:rPr lang="en-US" sz="2400">
                <a:latin typeface="Times-Roman" charset="0"/>
              </a:rPr>
              <a:t>k</a:t>
            </a:r>
            <a:r>
              <a:rPr lang="en-US" sz="2400" baseline="-25000">
                <a:latin typeface="Times-Roman" charset="0"/>
              </a:rPr>
              <a:t>6</a:t>
            </a:r>
            <a:r>
              <a:rPr lang="en-US" sz="2400">
                <a:latin typeface="Times-Roman" charset="0"/>
              </a:rPr>
              <a:t>k</a:t>
            </a:r>
            <a:r>
              <a:rPr lang="en-US" sz="2400" baseline="-25000">
                <a:latin typeface="Times-Roman" charset="0"/>
              </a:rPr>
              <a:t>0</a:t>
            </a:r>
            <a:r>
              <a:rPr lang="en-US" sz="2400">
                <a:latin typeface="Times-Roman" charset="0"/>
              </a:rPr>
              <a:t>k</a:t>
            </a:r>
            <a:r>
              <a:rPr lang="en-US" sz="2400" baseline="-25000">
                <a:latin typeface="Times-Roman" charset="0"/>
              </a:rPr>
              <a:t>1</a:t>
            </a:r>
            <a:r>
              <a:rPr lang="en-US" sz="2400">
                <a:latin typeface="Times-Roman" charset="0"/>
              </a:rPr>
              <a:t>k</a:t>
            </a:r>
            <a:r>
              <a:rPr lang="en-US" sz="2400" baseline="-25000">
                <a:latin typeface="Times-Roman" charset="0"/>
              </a:rPr>
              <a:t>2</a:t>
            </a:r>
            <a:r>
              <a:rPr lang="en-US" sz="2400">
                <a:latin typeface="Times-Roman" charset="0"/>
              </a:rPr>
              <a:t>k</a:t>
            </a:r>
            <a:r>
              <a:rPr lang="en-US" sz="2400" baseline="-25000">
                <a:latin typeface="Times-Roman" charset="0"/>
              </a:rPr>
              <a:t>3</a:t>
            </a:r>
            <a:r>
              <a:rPr lang="en-US" sz="2400">
                <a:latin typeface="Times-Roman" charset="0"/>
              </a:rPr>
              <a:t>k</a:t>
            </a:r>
            <a:r>
              <a:rPr lang="en-US" sz="2400" baseline="-25000">
                <a:latin typeface="Times-Roman" charset="0"/>
              </a:rPr>
              <a:t>5</a:t>
            </a:r>
            <a:r>
              <a:rPr lang="en-US" sz="2400">
                <a:latin typeface="Times-Roman" charset="0"/>
              </a:rPr>
              <a:t>k</a:t>
            </a:r>
            <a:r>
              <a:rPr lang="en-US" sz="2400" baseline="-25000">
                <a:latin typeface="Times-Roman" charset="0"/>
              </a:rPr>
              <a:t>12</a:t>
            </a:r>
            <a:r>
              <a:rPr lang="en-US" sz="2400">
                <a:latin typeface="Times-Roman" charset="0"/>
              </a:rPr>
              <a:t>k</a:t>
            </a:r>
            <a:r>
              <a:rPr lang="en-US" sz="2400" baseline="-25000">
                <a:latin typeface="Times-Roman" charset="0"/>
              </a:rPr>
              <a:t>13</a:t>
            </a:r>
            <a:r>
              <a:rPr lang="en-US" sz="2400">
                <a:latin typeface="Times-Roman" charset="0"/>
              </a:rPr>
              <a:t>k</a:t>
            </a:r>
            <a:r>
              <a:rPr lang="en-US" sz="2400" baseline="-25000">
                <a:latin typeface="Times-Roman" charset="0"/>
              </a:rPr>
              <a:t>14</a:t>
            </a:r>
            <a:r>
              <a:rPr lang="en-US" sz="2400">
                <a:latin typeface="Times-Roman" charset="0"/>
              </a:rPr>
              <a:t>k</a:t>
            </a:r>
            <a:r>
              <a:rPr lang="en-US" sz="2400" baseline="-25000">
                <a:latin typeface="Times-Roman" charset="0"/>
              </a:rPr>
              <a:t>8</a:t>
            </a:r>
            <a:r>
              <a:rPr lang="en-US" sz="2400">
                <a:latin typeface="Times-Roman" charset="0"/>
              </a:rPr>
              <a:t>k</a:t>
            </a:r>
            <a:r>
              <a:rPr lang="en-US" sz="2400" baseline="-25000">
                <a:latin typeface="Times-Roman" charset="0"/>
              </a:rPr>
              <a:t>9</a:t>
            </a:r>
            <a:r>
              <a:rPr lang="en-US" sz="2400">
                <a:latin typeface="Times-Roman" charset="0"/>
              </a:rPr>
              <a:t>k</a:t>
            </a:r>
            <a:r>
              <a:rPr lang="en-US" sz="2400" baseline="-25000">
                <a:latin typeface="Times-Roman" charset="0"/>
              </a:rPr>
              <a:t>10</a:t>
            </a:r>
            <a:endParaRPr lang="en-US" sz="2400"/>
          </a:p>
          <a:p>
            <a:pPr eaLnBrk="1" hangingPunct="1">
              <a:lnSpc>
                <a:spcPct val="90000"/>
              </a:lnSpc>
            </a:pPr>
            <a:r>
              <a:rPr lang="en-US" sz="2800"/>
              <a:t>Subkey </a:t>
            </a:r>
            <a:r>
              <a:rPr lang="en-US" sz="2800">
                <a:latin typeface="Times-Roman" charset="0"/>
              </a:rPr>
              <a:t>K</a:t>
            </a:r>
            <a:r>
              <a:rPr lang="en-US" sz="2800" baseline="-25000">
                <a:latin typeface="Times-Roman" charset="0"/>
              </a:rPr>
              <a:t>4</a:t>
            </a:r>
            <a:r>
              <a:rPr lang="en-US" sz="2800">
                <a:latin typeface="Times-Roman" charset="0"/>
              </a:rPr>
              <a:t> = </a:t>
            </a:r>
            <a:r>
              <a:rPr lang="en-US" sz="2400">
                <a:latin typeface="Times-Roman" charset="0"/>
              </a:rPr>
              <a:t>k</a:t>
            </a:r>
            <a:r>
              <a:rPr lang="en-US" sz="2400" baseline="-25000">
                <a:latin typeface="Times-Roman" charset="0"/>
              </a:rPr>
              <a:t>0</a:t>
            </a:r>
            <a:r>
              <a:rPr lang="en-US" sz="2400">
                <a:latin typeface="Times-Roman" charset="0"/>
              </a:rPr>
              <a:t>k</a:t>
            </a:r>
            <a:r>
              <a:rPr lang="en-US" sz="2400" baseline="-25000">
                <a:latin typeface="Times-Roman" charset="0"/>
              </a:rPr>
              <a:t>2</a:t>
            </a:r>
            <a:r>
              <a:rPr lang="en-US" sz="2400">
                <a:latin typeface="Times-Roman" charset="0"/>
              </a:rPr>
              <a:t>k</a:t>
            </a:r>
            <a:r>
              <a:rPr lang="en-US" sz="2400" baseline="-25000">
                <a:latin typeface="Times-Roman" charset="0"/>
              </a:rPr>
              <a:t>3</a:t>
            </a:r>
            <a:r>
              <a:rPr lang="en-US" sz="2400">
                <a:latin typeface="Times-Roman" charset="0"/>
              </a:rPr>
              <a:t>k</a:t>
            </a:r>
            <a:r>
              <a:rPr lang="en-US" sz="2400" baseline="-25000">
                <a:latin typeface="Times-Roman" charset="0"/>
              </a:rPr>
              <a:t>4</a:t>
            </a:r>
            <a:r>
              <a:rPr lang="en-US" sz="2400">
                <a:latin typeface="Times-Roman" charset="0"/>
              </a:rPr>
              <a:t>k</a:t>
            </a:r>
            <a:r>
              <a:rPr lang="en-US" sz="2400" baseline="-25000">
                <a:latin typeface="Times-Roman" charset="0"/>
              </a:rPr>
              <a:t>5</a:t>
            </a:r>
            <a:r>
              <a:rPr lang="en-US" sz="2400">
                <a:latin typeface="Times-Roman" charset="0"/>
              </a:rPr>
              <a:t>k</a:t>
            </a:r>
            <a:r>
              <a:rPr lang="en-US" sz="2400" baseline="-25000">
                <a:latin typeface="Times-Roman" charset="0"/>
              </a:rPr>
              <a:t>7</a:t>
            </a:r>
            <a:r>
              <a:rPr lang="en-US" sz="2400">
                <a:latin typeface="Times-Roman" charset="0"/>
              </a:rPr>
              <a:t>k</a:t>
            </a:r>
            <a:r>
              <a:rPr lang="en-US" sz="2400" baseline="-25000">
                <a:latin typeface="Times-Roman" charset="0"/>
              </a:rPr>
              <a:t>13</a:t>
            </a:r>
            <a:r>
              <a:rPr lang="en-US" sz="2400">
                <a:latin typeface="Times-Roman" charset="0"/>
              </a:rPr>
              <a:t>k</a:t>
            </a:r>
            <a:r>
              <a:rPr lang="en-US" sz="2400" baseline="-25000">
                <a:latin typeface="Times-Roman" charset="0"/>
              </a:rPr>
              <a:t>14</a:t>
            </a:r>
            <a:r>
              <a:rPr lang="en-US" sz="2400">
                <a:latin typeface="Times-Roman" charset="0"/>
              </a:rPr>
              <a:t>k</a:t>
            </a:r>
            <a:r>
              <a:rPr lang="en-US" sz="2400" baseline="-25000">
                <a:latin typeface="Times-Roman" charset="0"/>
              </a:rPr>
              <a:t>15</a:t>
            </a:r>
            <a:r>
              <a:rPr lang="en-US" sz="2400">
                <a:latin typeface="Times-Roman" charset="0"/>
              </a:rPr>
              <a:t>k</a:t>
            </a:r>
            <a:r>
              <a:rPr lang="en-US" sz="2400" baseline="-25000">
                <a:latin typeface="Times-Roman" charset="0"/>
              </a:rPr>
              <a:t>9</a:t>
            </a:r>
            <a:r>
              <a:rPr lang="en-US" sz="2400">
                <a:latin typeface="Times-Roman" charset="0"/>
              </a:rPr>
              <a:t>k</a:t>
            </a:r>
            <a:r>
              <a:rPr lang="en-US" sz="2400" baseline="-25000">
                <a:latin typeface="Times-Roman" charset="0"/>
              </a:rPr>
              <a:t>10</a:t>
            </a:r>
            <a:r>
              <a:rPr lang="en-US" sz="2400">
                <a:latin typeface="Times-Roman" charset="0"/>
              </a:rPr>
              <a:t>k</a:t>
            </a:r>
            <a:r>
              <a:rPr lang="en-US" sz="2400" baseline="-25000">
                <a:latin typeface="Times-Roman" charset="0"/>
              </a:rPr>
              <a:t>11</a:t>
            </a:r>
          </a:p>
        </p:txBody>
      </p:sp>
    </p:spTree>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D8EF9191-6A74-1142-BCD2-3AE66306C7C3}" type="slidenum">
              <a:rPr lang="en-US" smtClean="0">
                <a:latin typeface="Times New Roman" charset="0"/>
              </a:rPr>
              <a:pPr/>
              <a:t>247</a:t>
            </a:fld>
            <a:endParaRPr lang="en-US">
              <a:latin typeface="Times New Roman" charset="0"/>
            </a:endParaRPr>
          </a:p>
        </p:txBody>
      </p:sp>
      <p:sp>
        <p:nvSpPr>
          <p:cNvPr id="265219" name="Rectangle 2"/>
          <p:cNvSpPr>
            <a:spLocks noGrp="1" noChangeArrowheads="1"/>
          </p:cNvSpPr>
          <p:nvPr>
            <p:ph type="title"/>
          </p:nvPr>
        </p:nvSpPr>
        <p:spPr>
          <a:xfrm>
            <a:off x="685800" y="304800"/>
            <a:ext cx="7772400" cy="1143000"/>
          </a:xfrm>
        </p:spPr>
        <p:txBody>
          <a:bodyPr/>
          <a:lstStyle/>
          <a:p>
            <a:pPr eaLnBrk="1" hangingPunct="1"/>
            <a:r>
              <a:rPr lang="en-US"/>
              <a:t>TDES expansion perm</a:t>
            </a:r>
          </a:p>
        </p:txBody>
      </p:sp>
      <p:sp>
        <p:nvSpPr>
          <p:cNvPr id="265220" name="Rectangle 3"/>
          <p:cNvSpPr>
            <a:spLocks noGrp="1" noChangeArrowheads="1"/>
          </p:cNvSpPr>
          <p:nvPr>
            <p:ph type="body" idx="1"/>
          </p:nvPr>
        </p:nvSpPr>
        <p:spPr>
          <a:xfrm>
            <a:off x="685800" y="1447800"/>
            <a:ext cx="7772400" cy="685800"/>
          </a:xfrm>
        </p:spPr>
        <p:txBody>
          <a:bodyPr/>
          <a:lstStyle/>
          <a:p>
            <a:pPr eaLnBrk="1" hangingPunct="1"/>
            <a:r>
              <a:rPr lang="en-US" sz="2800"/>
              <a:t>Expansion permutation: 8 bits to 12 bits</a:t>
            </a:r>
          </a:p>
        </p:txBody>
      </p:sp>
      <p:sp>
        <p:nvSpPr>
          <p:cNvPr id="265221" name="Rectangle 4"/>
          <p:cNvSpPr>
            <a:spLocks noChangeArrowheads="1"/>
          </p:cNvSpPr>
          <p:nvPr/>
        </p:nvSpPr>
        <p:spPr bwMode="auto">
          <a:xfrm>
            <a:off x="2541588" y="2209800"/>
            <a:ext cx="2868612" cy="641350"/>
          </a:xfrm>
          <a:prstGeom prst="rect">
            <a:avLst/>
          </a:prstGeom>
          <a:noFill/>
          <a:ln w="9525">
            <a:noFill/>
            <a:miter lim="800000"/>
            <a:headEnd/>
            <a:tailEnd/>
          </a:ln>
        </p:spPr>
        <p:txBody>
          <a:bodyPr>
            <a:prstTxWarp prst="textNoShape">
              <a:avLst/>
            </a:prstTxWarp>
            <a:spAutoFit/>
          </a:bodyPr>
          <a:lstStyle/>
          <a:p>
            <a:r>
              <a:rPr lang="en-US" sz="3600">
                <a:latin typeface="Times-Roman" charset="0"/>
              </a:rPr>
              <a:t>r</a:t>
            </a:r>
            <a:r>
              <a:rPr lang="en-US" sz="3600" baseline="-25000">
                <a:latin typeface="Times-Roman" charset="0"/>
              </a:rPr>
              <a:t>0</a:t>
            </a:r>
            <a:r>
              <a:rPr lang="en-US" sz="3600">
                <a:latin typeface="Times-Roman" charset="0"/>
              </a:rPr>
              <a:t>r</a:t>
            </a:r>
            <a:r>
              <a:rPr lang="en-US" sz="3600" baseline="-25000">
                <a:latin typeface="Times-Roman" charset="0"/>
              </a:rPr>
              <a:t>1</a:t>
            </a:r>
            <a:r>
              <a:rPr lang="en-US" sz="3600">
                <a:latin typeface="Times-Roman" charset="0"/>
              </a:rPr>
              <a:t>r</a:t>
            </a:r>
            <a:r>
              <a:rPr lang="en-US" sz="3600" baseline="-25000">
                <a:latin typeface="Times-Roman" charset="0"/>
              </a:rPr>
              <a:t>2</a:t>
            </a:r>
            <a:r>
              <a:rPr lang="en-US" sz="3600">
                <a:latin typeface="Times-Roman" charset="0"/>
              </a:rPr>
              <a:t>r</a:t>
            </a:r>
            <a:r>
              <a:rPr lang="en-US" sz="3600" baseline="-25000">
                <a:latin typeface="Times-Roman" charset="0"/>
              </a:rPr>
              <a:t>3</a:t>
            </a:r>
            <a:r>
              <a:rPr lang="en-US" sz="3600">
                <a:latin typeface="Times-Roman" charset="0"/>
              </a:rPr>
              <a:t>r</a:t>
            </a:r>
            <a:r>
              <a:rPr lang="en-US" sz="3600" baseline="-25000">
                <a:latin typeface="Times-Roman" charset="0"/>
              </a:rPr>
              <a:t>4</a:t>
            </a:r>
            <a:r>
              <a:rPr lang="en-US" sz="3600">
                <a:latin typeface="Times-Roman" charset="0"/>
              </a:rPr>
              <a:t>r</a:t>
            </a:r>
            <a:r>
              <a:rPr lang="en-US" sz="3600" baseline="-25000">
                <a:latin typeface="Times-Roman" charset="0"/>
              </a:rPr>
              <a:t>5</a:t>
            </a:r>
            <a:r>
              <a:rPr lang="en-US" sz="3600">
                <a:latin typeface="Times-Roman" charset="0"/>
              </a:rPr>
              <a:t>r</a:t>
            </a:r>
            <a:r>
              <a:rPr lang="en-US" sz="3600" baseline="-25000">
                <a:latin typeface="Times-Roman" charset="0"/>
              </a:rPr>
              <a:t>6</a:t>
            </a:r>
            <a:r>
              <a:rPr lang="en-US" sz="3600">
                <a:latin typeface="Times-Roman" charset="0"/>
              </a:rPr>
              <a:t>r</a:t>
            </a:r>
            <a:r>
              <a:rPr lang="en-US" sz="3600" baseline="-25000">
                <a:latin typeface="Times-Roman" charset="0"/>
              </a:rPr>
              <a:t>7</a:t>
            </a:r>
            <a:endParaRPr lang="en-US" sz="3200">
              <a:latin typeface="Times-Roman" charset="0"/>
            </a:endParaRPr>
          </a:p>
        </p:txBody>
      </p:sp>
      <p:sp>
        <p:nvSpPr>
          <p:cNvPr id="265222" name="Rectangle 5"/>
          <p:cNvSpPr>
            <a:spLocks noChangeArrowheads="1"/>
          </p:cNvSpPr>
          <p:nvPr/>
        </p:nvSpPr>
        <p:spPr bwMode="auto">
          <a:xfrm>
            <a:off x="1981200" y="3625850"/>
            <a:ext cx="5410200" cy="641350"/>
          </a:xfrm>
          <a:prstGeom prst="rect">
            <a:avLst/>
          </a:prstGeom>
          <a:noFill/>
          <a:ln w="9525">
            <a:noFill/>
            <a:miter lim="800000"/>
            <a:headEnd/>
            <a:tailEnd/>
          </a:ln>
        </p:spPr>
        <p:txBody>
          <a:bodyPr>
            <a:prstTxWarp prst="textNoShape">
              <a:avLst/>
            </a:prstTxWarp>
            <a:spAutoFit/>
          </a:bodyPr>
          <a:lstStyle/>
          <a:p>
            <a:r>
              <a:rPr lang="en-US" sz="3600">
                <a:latin typeface="Times-Roman" charset="0"/>
              </a:rPr>
              <a:t>r</a:t>
            </a:r>
            <a:r>
              <a:rPr lang="en-US" sz="3600" baseline="-25000">
                <a:latin typeface="Times-Roman" charset="0"/>
              </a:rPr>
              <a:t>4</a:t>
            </a:r>
            <a:r>
              <a:rPr lang="en-US" sz="3600">
                <a:latin typeface="Times-Roman" charset="0"/>
              </a:rPr>
              <a:t>r</a:t>
            </a:r>
            <a:r>
              <a:rPr lang="en-US" sz="3600" baseline="-25000">
                <a:latin typeface="Times-Roman" charset="0"/>
              </a:rPr>
              <a:t>7</a:t>
            </a:r>
            <a:r>
              <a:rPr lang="en-US" sz="3600">
                <a:latin typeface="Times-Roman" charset="0"/>
              </a:rPr>
              <a:t>r</a:t>
            </a:r>
            <a:r>
              <a:rPr lang="en-US" sz="3600" baseline="-25000">
                <a:latin typeface="Times-Roman" charset="0"/>
              </a:rPr>
              <a:t>2</a:t>
            </a:r>
            <a:r>
              <a:rPr lang="en-US" sz="3600">
                <a:latin typeface="Times-Roman" charset="0"/>
              </a:rPr>
              <a:t>r</a:t>
            </a:r>
            <a:r>
              <a:rPr lang="en-US" sz="3600" baseline="-25000">
                <a:latin typeface="Times-Roman" charset="0"/>
              </a:rPr>
              <a:t>1</a:t>
            </a:r>
            <a:r>
              <a:rPr lang="en-US" sz="3600">
                <a:latin typeface="Times-Roman" charset="0"/>
              </a:rPr>
              <a:t>r</a:t>
            </a:r>
            <a:r>
              <a:rPr lang="en-US" sz="3600" baseline="-25000">
                <a:latin typeface="Times-Roman" charset="0"/>
              </a:rPr>
              <a:t>5</a:t>
            </a:r>
            <a:r>
              <a:rPr lang="en-US" sz="3600">
                <a:latin typeface="Times-Roman" charset="0"/>
              </a:rPr>
              <a:t>r</a:t>
            </a:r>
            <a:r>
              <a:rPr lang="en-US" sz="3600" baseline="-25000">
                <a:latin typeface="Times-Roman" charset="0"/>
              </a:rPr>
              <a:t>7</a:t>
            </a:r>
            <a:r>
              <a:rPr lang="en-US" sz="3600">
                <a:latin typeface="Times-Roman" charset="0"/>
              </a:rPr>
              <a:t>r</a:t>
            </a:r>
            <a:r>
              <a:rPr lang="en-US" sz="3600" baseline="-25000">
                <a:latin typeface="Times-Roman" charset="0"/>
              </a:rPr>
              <a:t>0</a:t>
            </a:r>
            <a:r>
              <a:rPr lang="en-US" sz="3600">
                <a:latin typeface="Times-Roman" charset="0"/>
              </a:rPr>
              <a:t>r</a:t>
            </a:r>
            <a:r>
              <a:rPr lang="en-US" sz="3600" baseline="-25000">
                <a:latin typeface="Times-Roman" charset="0"/>
              </a:rPr>
              <a:t>2</a:t>
            </a:r>
            <a:r>
              <a:rPr lang="en-US" sz="3600">
                <a:latin typeface="Times-Roman" charset="0"/>
              </a:rPr>
              <a:t>r</a:t>
            </a:r>
            <a:r>
              <a:rPr lang="en-US" sz="3600" baseline="-25000">
                <a:latin typeface="Times-Roman" charset="0"/>
              </a:rPr>
              <a:t>6</a:t>
            </a:r>
            <a:r>
              <a:rPr lang="en-US" sz="3600">
                <a:latin typeface="Times-Roman" charset="0"/>
              </a:rPr>
              <a:t>r</a:t>
            </a:r>
            <a:r>
              <a:rPr lang="en-US" sz="3600" baseline="-25000">
                <a:latin typeface="Times-Roman" charset="0"/>
              </a:rPr>
              <a:t>5</a:t>
            </a:r>
            <a:r>
              <a:rPr lang="en-US" sz="3600">
                <a:latin typeface="Times-Roman" charset="0"/>
              </a:rPr>
              <a:t>r</a:t>
            </a:r>
            <a:r>
              <a:rPr lang="en-US" sz="3600" baseline="-25000">
                <a:latin typeface="Times-Roman" charset="0"/>
              </a:rPr>
              <a:t>0</a:t>
            </a:r>
            <a:r>
              <a:rPr lang="en-US" sz="3600">
                <a:latin typeface="Times-Roman" charset="0"/>
              </a:rPr>
              <a:t>r</a:t>
            </a:r>
            <a:r>
              <a:rPr lang="en-US" sz="3600" baseline="-25000">
                <a:latin typeface="Times-Roman" charset="0"/>
              </a:rPr>
              <a:t>3</a:t>
            </a:r>
            <a:endParaRPr lang="en-US" sz="2800" baseline="-25000">
              <a:latin typeface="Times-Roman" charset="0"/>
            </a:endParaRPr>
          </a:p>
        </p:txBody>
      </p:sp>
      <p:sp>
        <p:nvSpPr>
          <p:cNvPr id="265223" name="Line 6"/>
          <p:cNvSpPr>
            <a:spLocks noChangeShapeType="1"/>
          </p:cNvSpPr>
          <p:nvPr/>
        </p:nvSpPr>
        <p:spPr bwMode="auto">
          <a:xfrm flipH="1">
            <a:off x="2209800" y="2819400"/>
            <a:ext cx="1828800" cy="990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65224" name="Line 7"/>
          <p:cNvSpPr>
            <a:spLocks noChangeShapeType="1"/>
          </p:cNvSpPr>
          <p:nvPr/>
        </p:nvSpPr>
        <p:spPr bwMode="auto">
          <a:xfrm flipH="1">
            <a:off x="2514600" y="2819400"/>
            <a:ext cx="2438400" cy="990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65225" name="Line 8"/>
          <p:cNvSpPr>
            <a:spLocks noChangeShapeType="1"/>
          </p:cNvSpPr>
          <p:nvPr/>
        </p:nvSpPr>
        <p:spPr bwMode="auto">
          <a:xfrm flipH="1">
            <a:off x="2819400" y="2819400"/>
            <a:ext cx="533400" cy="990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65226" name="Line 9"/>
          <p:cNvSpPr>
            <a:spLocks noChangeShapeType="1"/>
          </p:cNvSpPr>
          <p:nvPr/>
        </p:nvSpPr>
        <p:spPr bwMode="auto">
          <a:xfrm>
            <a:off x="3048000" y="2819400"/>
            <a:ext cx="76200" cy="990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65227" name="Line 10"/>
          <p:cNvSpPr>
            <a:spLocks noChangeShapeType="1"/>
          </p:cNvSpPr>
          <p:nvPr/>
        </p:nvSpPr>
        <p:spPr bwMode="auto">
          <a:xfrm flipH="1">
            <a:off x="3505200" y="2819400"/>
            <a:ext cx="838200" cy="990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65228" name="Line 11"/>
          <p:cNvSpPr>
            <a:spLocks noChangeShapeType="1"/>
          </p:cNvSpPr>
          <p:nvPr/>
        </p:nvSpPr>
        <p:spPr bwMode="auto">
          <a:xfrm flipH="1">
            <a:off x="3810000" y="2819400"/>
            <a:ext cx="1143000" cy="990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65229" name="Line 12"/>
          <p:cNvSpPr>
            <a:spLocks noChangeShapeType="1"/>
          </p:cNvSpPr>
          <p:nvPr/>
        </p:nvSpPr>
        <p:spPr bwMode="auto">
          <a:xfrm>
            <a:off x="2743200" y="2819400"/>
            <a:ext cx="1295400" cy="990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65230" name="Line 13"/>
          <p:cNvSpPr>
            <a:spLocks noChangeShapeType="1"/>
          </p:cNvSpPr>
          <p:nvPr/>
        </p:nvSpPr>
        <p:spPr bwMode="auto">
          <a:xfrm>
            <a:off x="3352800" y="2819400"/>
            <a:ext cx="1066800" cy="990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65231" name="Line 14"/>
          <p:cNvSpPr>
            <a:spLocks noChangeShapeType="1"/>
          </p:cNvSpPr>
          <p:nvPr/>
        </p:nvSpPr>
        <p:spPr bwMode="auto">
          <a:xfrm>
            <a:off x="4648200" y="2819400"/>
            <a:ext cx="76200" cy="990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65232" name="Line 15"/>
          <p:cNvSpPr>
            <a:spLocks noChangeShapeType="1"/>
          </p:cNvSpPr>
          <p:nvPr/>
        </p:nvSpPr>
        <p:spPr bwMode="auto">
          <a:xfrm>
            <a:off x="4343400" y="2819400"/>
            <a:ext cx="685800" cy="990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65233" name="Line 16"/>
          <p:cNvSpPr>
            <a:spLocks noChangeShapeType="1"/>
          </p:cNvSpPr>
          <p:nvPr/>
        </p:nvSpPr>
        <p:spPr bwMode="auto">
          <a:xfrm>
            <a:off x="2743200" y="2819400"/>
            <a:ext cx="2514600" cy="990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65234" name="Line 17"/>
          <p:cNvSpPr>
            <a:spLocks noChangeShapeType="1"/>
          </p:cNvSpPr>
          <p:nvPr/>
        </p:nvSpPr>
        <p:spPr bwMode="auto">
          <a:xfrm>
            <a:off x="3657600" y="2819400"/>
            <a:ext cx="1981200" cy="990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65235" name="Rectangle 18"/>
          <p:cNvSpPr>
            <a:spLocks noChangeArrowheads="1"/>
          </p:cNvSpPr>
          <p:nvPr/>
        </p:nvSpPr>
        <p:spPr bwMode="auto">
          <a:xfrm>
            <a:off x="685800" y="4724400"/>
            <a:ext cx="8153400" cy="12192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accent2"/>
              </a:buClr>
              <a:buSzPct val="75000"/>
              <a:buFont typeface="Wingdings" charset="2"/>
              <a:buChar char="q"/>
            </a:pPr>
            <a:r>
              <a:rPr lang="en-US" sz="2800"/>
              <a:t>We can write this as</a:t>
            </a:r>
            <a:endParaRPr lang="en-US" sz="2800">
              <a:latin typeface="Times-Roman" charset="0"/>
            </a:endParaRPr>
          </a:p>
          <a:p>
            <a:pPr marL="342900" indent="-342900">
              <a:spcBef>
                <a:spcPct val="20000"/>
              </a:spcBef>
              <a:buClr>
                <a:schemeClr val="accent2"/>
              </a:buClr>
              <a:buSzPct val="75000"/>
              <a:buFont typeface="Wingdings" charset="2"/>
              <a:buNone/>
            </a:pPr>
            <a:r>
              <a:rPr lang="en-US" sz="2800">
                <a:latin typeface="Times-Roman" charset="0"/>
              </a:rPr>
              <a:t>	expand(r</a:t>
            </a:r>
            <a:r>
              <a:rPr lang="en-US" sz="2800" baseline="-25000">
                <a:latin typeface="Times-Roman" charset="0"/>
              </a:rPr>
              <a:t>0</a:t>
            </a:r>
            <a:r>
              <a:rPr lang="en-US" sz="2800">
                <a:latin typeface="Times-Roman" charset="0"/>
              </a:rPr>
              <a:t>r</a:t>
            </a:r>
            <a:r>
              <a:rPr lang="en-US" sz="2800" baseline="-25000">
                <a:latin typeface="Times-Roman" charset="0"/>
              </a:rPr>
              <a:t>1</a:t>
            </a:r>
            <a:r>
              <a:rPr lang="en-US" sz="2800">
                <a:latin typeface="Times-Roman" charset="0"/>
              </a:rPr>
              <a:t>r</a:t>
            </a:r>
            <a:r>
              <a:rPr lang="en-US" sz="2800" baseline="-25000">
                <a:latin typeface="Times-Roman" charset="0"/>
              </a:rPr>
              <a:t>2</a:t>
            </a:r>
            <a:r>
              <a:rPr lang="en-US" sz="2800">
                <a:latin typeface="Times-Roman" charset="0"/>
              </a:rPr>
              <a:t>r</a:t>
            </a:r>
            <a:r>
              <a:rPr lang="en-US" sz="2800" baseline="-25000">
                <a:latin typeface="Times-Roman" charset="0"/>
              </a:rPr>
              <a:t>3</a:t>
            </a:r>
            <a:r>
              <a:rPr lang="en-US" sz="2800">
                <a:latin typeface="Times-Roman" charset="0"/>
              </a:rPr>
              <a:t>r</a:t>
            </a:r>
            <a:r>
              <a:rPr lang="en-US" sz="2800" baseline="-25000">
                <a:latin typeface="Times-Roman" charset="0"/>
              </a:rPr>
              <a:t>4</a:t>
            </a:r>
            <a:r>
              <a:rPr lang="en-US" sz="2800">
                <a:latin typeface="Times-Roman" charset="0"/>
              </a:rPr>
              <a:t>r</a:t>
            </a:r>
            <a:r>
              <a:rPr lang="en-US" sz="2800" baseline="-25000">
                <a:latin typeface="Times-Roman" charset="0"/>
              </a:rPr>
              <a:t>5</a:t>
            </a:r>
            <a:r>
              <a:rPr lang="en-US" sz="2800">
                <a:latin typeface="Times-Roman" charset="0"/>
              </a:rPr>
              <a:t>r</a:t>
            </a:r>
            <a:r>
              <a:rPr lang="en-US" sz="2800" baseline="-25000">
                <a:latin typeface="Times-Roman" charset="0"/>
              </a:rPr>
              <a:t>6</a:t>
            </a:r>
            <a:r>
              <a:rPr lang="en-US" sz="2800">
                <a:latin typeface="Times-Roman" charset="0"/>
              </a:rPr>
              <a:t>r</a:t>
            </a:r>
            <a:r>
              <a:rPr lang="en-US" sz="2800" baseline="-25000">
                <a:latin typeface="Times-Roman" charset="0"/>
              </a:rPr>
              <a:t>7</a:t>
            </a:r>
            <a:r>
              <a:rPr lang="en-US" sz="2800">
                <a:latin typeface="Times-Roman" charset="0"/>
              </a:rPr>
              <a:t>) = r</a:t>
            </a:r>
            <a:r>
              <a:rPr lang="en-US" sz="2800" baseline="-25000">
                <a:latin typeface="Times-Roman" charset="0"/>
              </a:rPr>
              <a:t>4</a:t>
            </a:r>
            <a:r>
              <a:rPr lang="en-US" sz="2800">
                <a:latin typeface="Times-Roman" charset="0"/>
              </a:rPr>
              <a:t>r</a:t>
            </a:r>
            <a:r>
              <a:rPr lang="en-US" sz="2800" baseline="-25000">
                <a:latin typeface="Times-Roman" charset="0"/>
              </a:rPr>
              <a:t>7</a:t>
            </a:r>
            <a:r>
              <a:rPr lang="en-US" sz="2800">
                <a:latin typeface="Times-Roman" charset="0"/>
              </a:rPr>
              <a:t>r</a:t>
            </a:r>
            <a:r>
              <a:rPr lang="en-US" sz="2800" baseline="-25000">
                <a:latin typeface="Times-Roman" charset="0"/>
              </a:rPr>
              <a:t>2</a:t>
            </a:r>
            <a:r>
              <a:rPr lang="en-US" sz="2800">
                <a:latin typeface="Times-Roman" charset="0"/>
              </a:rPr>
              <a:t>r</a:t>
            </a:r>
            <a:r>
              <a:rPr lang="en-US" sz="2800" baseline="-25000">
                <a:latin typeface="Times-Roman" charset="0"/>
              </a:rPr>
              <a:t>1</a:t>
            </a:r>
            <a:r>
              <a:rPr lang="en-US" sz="2800">
                <a:latin typeface="Times-Roman" charset="0"/>
              </a:rPr>
              <a:t>r</a:t>
            </a:r>
            <a:r>
              <a:rPr lang="en-US" sz="2800" baseline="-25000">
                <a:latin typeface="Times-Roman" charset="0"/>
              </a:rPr>
              <a:t>5</a:t>
            </a:r>
            <a:r>
              <a:rPr lang="en-US" sz="2800">
                <a:latin typeface="Times-Roman" charset="0"/>
              </a:rPr>
              <a:t>r</a:t>
            </a:r>
            <a:r>
              <a:rPr lang="en-US" sz="2800" baseline="-25000">
                <a:latin typeface="Times-Roman" charset="0"/>
              </a:rPr>
              <a:t>7</a:t>
            </a:r>
            <a:r>
              <a:rPr lang="en-US" sz="2800">
                <a:latin typeface="Times-Roman" charset="0"/>
              </a:rPr>
              <a:t>r</a:t>
            </a:r>
            <a:r>
              <a:rPr lang="en-US" sz="2800" baseline="-25000">
                <a:latin typeface="Times-Roman" charset="0"/>
              </a:rPr>
              <a:t>0</a:t>
            </a:r>
            <a:r>
              <a:rPr lang="en-US" sz="2800">
                <a:latin typeface="Times-Roman" charset="0"/>
              </a:rPr>
              <a:t>r</a:t>
            </a:r>
            <a:r>
              <a:rPr lang="en-US" sz="2800" baseline="-25000">
                <a:latin typeface="Times-Roman" charset="0"/>
              </a:rPr>
              <a:t>2</a:t>
            </a:r>
            <a:r>
              <a:rPr lang="en-US" sz="2800">
                <a:latin typeface="Times-Roman" charset="0"/>
              </a:rPr>
              <a:t>r</a:t>
            </a:r>
            <a:r>
              <a:rPr lang="en-US" sz="2800" baseline="-25000">
                <a:latin typeface="Times-Roman" charset="0"/>
              </a:rPr>
              <a:t>6</a:t>
            </a:r>
            <a:r>
              <a:rPr lang="en-US" sz="2800">
                <a:latin typeface="Times-Roman" charset="0"/>
              </a:rPr>
              <a:t>r</a:t>
            </a:r>
            <a:r>
              <a:rPr lang="en-US" sz="2800" baseline="-25000">
                <a:latin typeface="Times-Roman" charset="0"/>
              </a:rPr>
              <a:t>5</a:t>
            </a:r>
            <a:r>
              <a:rPr lang="en-US" sz="2800">
                <a:latin typeface="Times-Roman" charset="0"/>
              </a:rPr>
              <a:t>r</a:t>
            </a:r>
            <a:r>
              <a:rPr lang="en-US" sz="2800" baseline="-25000">
                <a:latin typeface="Times-Roman" charset="0"/>
              </a:rPr>
              <a:t>0</a:t>
            </a:r>
            <a:r>
              <a:rPr lang="en-US" sz="2800">
                <a:latin typeface="Times-Roman" charset="0"/>
              </a:rPr>
              <a:t>r</a:t>
            </a:r>
            <a:r>
              <a:rPr lang="en-US" sz="2800" baseline="-25000">
                <a:latin typeface="Times-Roman" charset="0"/>
              </a:rPr>
              <a:t>3</a:t>
            </a:r>
          </a:p>
        </p:txBody>
      </p:sp>
    </p:spTree>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2FBD2B30-43BB-5840-AED0-4A2217C6F44E}" type="slidenum">
              <a:rPr lang="en-US" smtClean="0">
                <a:latin typeface="Times New Roman" charset="0"/>
              </a:rPr>
              <a:pPr/>
              <a:t>248</a:t>
            </a:fld>
            <a:endParaRPr lang="en-US">
              <a:latin typeface="Times New Roman" charset="0"/>
            </a:endParaRPr>
          </a:p>
        </p:txBody>
      </p:sp>
      <p:sp>
        <p:nvSpPr>
          <p:cNvPr id="266243" name="Rectangle 2"/>
          <p:cNvSpPr>
            <a:spLocks noGrp="1" noChangeArrowheads="1"/>
          </p:cNvSpPr>
          <p:nvPr>
            <p:ph type="title"/>
          </p:nvPr>
        </p:nvSpPr>
        <p:spPr/>
        <p:txBody>
          <a:bodyPr/>
          <a:lstStyle/>
          <a:p>
            <a:pPr eaLnBrk="1" hangingPunct="1"/>
            <a:r>
              <a:rPr lang="en-US"/>
              <a:t>TDES S-boxes</a:t>
            </a:r>
          </a:p>
        </p:txBody>
      </p:sp>
      <p:sp>
        <p:nvSpPr>
          <p:cNvPr id="266244" name="Rectangle 3"/>
          <p:cNvSpPr>
            <a:spLocks noGrp="1" noChangeArrowheads="1"/>
          </p:cNvSpPr>
          <p:nvPr>
            <p:ph type="body" idx="1"/>
          </p:nvPr>
        </p:nvSpPr>
        <p:spPr>
          <a:xfrm>
            <a:off x="6629400" y="1752600"/>
            <a:ext cx="2286000" cy="838200"/>
          </a:xfrm>
        </p:spPr>
        <p:txBody>
          <a:bodyPr/>
          <a:lstStyle/>
          <a:p>
            <a:pPr eaLnBrk="1" hangingPunct="1">
              <a:lnSpc>
                <a:spcPct val="90000"/>
              </a:lnSpc>
            </a:pPr>
            <a:r>
              <a:rPr lang="en-US" sz="2400"/>
              <a:t>Right S-box</a:t>
            </a:r>
          </a:p>
          <a:p>
            <a:pPr eaLnBrk="1" hangingPunct="1">
              <a:lnSpc>
                <a:spcPct val="90000"/>
              </a:lnSpc>
            </a:pPr>
            <a:r>
              <a:rPr lang="en-US" sz="2400">
                <a:latin typeface="Times-Roman" charset="0"/>
              </a:rPr>
              <a:t>SboxRight</a:t>
            </a:r>
            <a:endParaRPr lang="en-US" sz="2400"/>
          </a:p>
        </p:txBody>
      </p:sp>
      <p:sp>
        <p:nvSpPr>
          <p:cNvPr id="266245" name="Rectangle 4"/>
          <p:cNvSpPr>
            <a:spLocks noChangeArrowheads="1"/>
          </p:cNvSpPr>
          <p:nvPr/>
        </p:nvSpPr>
        <p:spPr bwMode="auto">
          <a:xfrm>
            <a:off x="152400" y="1676400"/>
            <a:ext cx="6324600" cy="1979613"/>
          </a:xfrm>
          <a:prstGeom prst="rect">
            <a:avLst/>
          </a:prstGeom>
          <a:noFill/>
          <a:ln w="9525">
            <a:noFill/>
            <a:miter lim="800000"/>
            <a:headEnd/>
            <a:tailEnd/>
          </a:ln>
        </p:spPr>
        <p:txBody>
          <a:bodyPr>
            <a:prstTxWarp prst="textNoShape">
              <a:avLst/>
            </a:prstTxWarp>
            <a:spAutoFit/>
          </a:bodyPr>
          <a:lstStyle/>
          <a:p>
            <a:r>
              <a:rPr lang="en-US" sz="2800">
                <a:latin typeface="Andale Mono" charset="0"/>
              </a:rPr>
              <a:t>  </a:t>
            </a:r>
            <a:r>
              <a:rPr lang="en-US">
                <a:latin typeface="Courier" charset="0"/>
              </a:rPr>
              <a:t>0 1 2 3 4 5 6 7 8 9 A B C D E F</a:t>
            </a:r>
          </a:p>
          <a:p>
            <a:r>
              <a:rPr lang="en-US">
                <a:latin typeface="Courier" charset="0"/>
              </a:rPr>
              <a:t>0 C 5 0 A E 7 2 8 D 4 3 9 6 F 1 B</a:t>
            </a:r>
          </a:p>
          <a:p>
            <a:r>
              <a:rPr lang="en-US">
                <a:latin typeface="Courier" charset="0"/>
              </a:rPr>
              <a:t>1 1 C 9 6 3 E B 2 F 8 4 5 D A 0 7</a:t>
            </a:r>
          </a:p>
          <a:p>
            <a:r>
              <a:rPr lang="en-US">
                <a:latin typeface="Courier" charset="0"/>
              </a:rPr>
              <a:t>2 F A E 6 D 8 2 4 1 7 9 0 3 5 B C</a:t>
            </a:r>
          </a:p>
          <a:p>
            <a:r>
              <a:rPr lang="en-US">
                <a:latin typeface="Courier" charset="0"/>
              </a:rPr>
              <a:t>3 0 A 3 C 8 2 1 E 9 7 F 6 B 5 D 4</a:t>
            </a:r>
          </a:p>
        </p:txBody>
      </p:sp>
      <p:sp>
        <p:nvSpPr>
          <p:cNvPr id="266246" name="Line 5"/>
          <p:cNvSpPr>
            <a:spLocks noChangeShapeType="1"/>
          </p:cNvSpPr>
          <p:nvPr/>
        </p:nvSpPr>
        <p:spPr bwMode="auto">
          <a:xfrm>
            <a:off x="533400" y="1752600"/>
            <a:ext cx="0" cy="19050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66247" name="Line 6"/>
          <p:cNvSpPr>
            <a:spLocks noChangeShapeType="1"/>
          </p:cNvSpPr>
          <p:nvPr/>
        </p:nvSpPr>
        <p:spPr bwMode="auto">
          <a:xfrm flipV="1">
            <a:off x="152400" y="2133600"/>
            <a:ext cx="6172200" cy="1588"/>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66248" name="Rectangle 7"/>
          <p:cNvSpPr>
            <a:spLocks noChangeArrowheads="1"/>
          </p:cNvSpPr>
          <p:nvPr/>
        </p:nvSpPr>
        <p:spPr bwMode="auto">
          <a:xfrm>
            <a:off x="2590800" y="3886200"/>
            <a:ext cx="6324600" cy="1979613"/>
          </a:xfrm>
          <a:prstGeom prst="rect">
            <a:avLst/>
          </a:prstGeom>
          <a:noFill/>
          <a:ln w="9525">
            <a:noFill/>
            <a:miter lim="800000"/>
            <a:headEnd/>
            <a:tailEnd/>
          </a:ln>
        </p:spPr>
        <p:txBody>
          <a:bodyPr>
            <a:prstTxWarp prst="textNoShape">
              <a:avLst/>
            </a:prstTxWarp>
            <a:spAutoFit/>
          </a:bodyPr>
          <a:lstStyle/>
          <a:p>
            <a:r>
              <a:rPr lang="en-US" sz="2800">
                <a:latin typeface="Andale Mono" charset="0"/>
              </a:rPr>
              <a:t>  </a:t>
            </a:r>
            <a:r>
              <a:rPr lang="en-US">
                <a:latin typeface="Courier" charset="0"/>
              </a:rPr>
              <a:t>0 1 2 3 4 5 6 7 8 9 A B C D E F</a:t>
            </a:r>
          </a:p>
          <a:p>
            <a:r>
              <a:rPr lang="en-US">
                <a:latin typeface="Courier" charset="0"/>
              </a:rPr>
              <a:t>0 6 9 A 3 4 D 7 8 E 1 2 B 5 C F 0</a:t>
            </a:r>
          </a:p>
          <a:p>
            <a:r>
              <a:rPr lang="en-US">
                <a:latin typeface="Courier" charset="0"/>
              </a:rPr>
              <a:t>1 9 E B A 4 5 0 7 8 6 3 2 C D 1 F</a:t>
            </a:r>
          </a:p>
          <a:p>
            <a:r>
              <a:rPr lang="en-US">
                <a:latin typeface="Courier" charset="0"/>
              </a:rPr>
              <a:t>2 8 1 C 2 D 3 E F 0 9 5 A 4 B 6 7</a:t>
            </a:r>
          </a:p>
          <a:p>
            <a:r>
              <a:rPr lang="en-US">
                <a:latin typeface="Courier" charset="0"/>
              </a:rPr>
              <a:t>3 9 0 2 5 A D 6 E 1 8 B C 3 4 7 F</a:t>
            </a:r>
          </a:p>
        </p:txBody>
      </p:sp>
      <p:sp>
        <p:nvSpPr>
          <p:cNvPr id="266249" name="Line 8"/>
          <p:cNvSpPr>
            <a:spLocks noChangeShapeType="1"/>
          </p:cNvSpPr>
          <p:nvPr/>
        </p:nvSpPr>
        <p:spPr bwMode="auto">
          <a:xfrm>
            <a:off x="2971800" y="3962400"/>
            <a:ext cx="0" cy="19050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66250" name="Line 9"/>
          <p:cNvSpPr>
            <a:spLocks noChangeShapeType="1"/>
          </p:cNvSpPr>
          <p:nvPr/>
        </p:nvSpPr>
        <p:spPr bwMode="auto">
          <a:xfrm flipV="1">
            <a:off x="2590800" y="4343400"/>
            <a:ext cx="6172200" cy="1588"/>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66251" name="Rectangle 10"/>
          <p:cNvSpPr>
            <a:spLocks noChangeArrowheads="1"/>
          </p:cNvSpPr>
          <p:nvPr/>
        </p:nvSpPr>
        <p:spPr bwMode="auto">
          <a:xfrm>
            <a:off x="152400" y="4800600"/>
            <a:ext cx="2286000" cy="8382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Char char="q"/>
            </a:pPr>
            <a:r>
              <a:rPr lang="en-US"/>
              <a:t>Left S-box</a:t>
            </a:r>
          </a:p>
          <a:p>
            <a:pPr marL="342900" indent="-342900">
              <a:lnSpc>
                <a:spcPct val="90000"/>
              </a:lnSpc>
              <a:spcBef>
                <a:spcPct val="20000"/>
              </a:spcBef>
              <a:buClr>
                <a:schemeClr val="accent2"/>
              </a:buClr>
              <a:buSzPct val="75000"/>
              <a:buFont typeface="Wingdings" charset="2"/>
              <a:buChar char="q"/>
            </a:pPr>
            <a:r>
              <a:rPr lang="en-US">
                <a:latin typeface="Times-Roman" charset="0"/>
              </a:rPr>
              <a:t>SboxLeft</a:t>
            </a:r>
            <a:endParaRPr lang="en-US"/>
          </a:p>
        </p:txBody>
      </p:sp>
    </p:spTree>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7C9738D1-F4E8-B04A-9B3F-1EB40FCC7380}" type="slidenum">
              <a:rPr lang="en-US" smtClean="0">
                <a:latin typeface="Times New Roman" charset="0"/>
              </a:rPr>
              <a:pPr/>
              <a:t>249</a:t>
            </a:fld>
            <a:endParaRPr lang="en-US">
              <a:latin typeface="Times New Roman" charset="0"/>
            </a:endParaRPr>
          </a:p>
        </p:txBody>
      </p:sp>
      <p:sp>
        <p:nvSpPr>
          <p:cNvPr id="267267" name="Rectangle 2"/>
          <p:cNvSpPr>
            <a:spLocks noGrp="1" noChangeArrowheads="1"/>
          </p:cNvSpPr>
          <p:nvPr>
            <p:ph type="title"/>
          </p:nvPr>
        </p:nvSpPr>
        <p:spPr>
          <a:xfrm>
            <a:off x="685800" y="1676400"/>
            <a:ext cx="7848600" cy="2133600"/>
          </a:xfrm>
        </p:spPr>
        <p:txBody>
          <a:bodyPr/>
          <a:lstStyle/>
          <a:p>
            <a:pPr eaLnBrk="1" hangingPunct="1"/>
            <a:r>
              <a:rPr lang="en-US"/>
              <a:t>Differential Cryptanalysis of TDES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7C7E4FC5-B460-1242-B768-2ECFEA7E5878}" type="slidenum">
              <a:rPr lang="en-US" smtClean="0">
                <a:latin typeface="Times New Roman" charset="0"/>
              </a:rPr>
              <a:pPr/>
              <a:t>25</a:t>
            </a:fld>
            <a:endParaRPr lang="en-US">
              <a:latin typeface="Times New Roman" charset="0"/>
            </a:endParaRPr>
          </a:p>
        </p:txBody>
      </p:sp>
      <p:sp>
        <p:nvSpPr>
          <p:cNvPr id="37891" name="Rectangle 2"/>
          <p:cNvSpPr>
            <a:spLocks noGrp="1" noChangeArrowheads="1"/>
          </p:cNvSpPr>
          <p:nvPr>
            <p:ph type="title"/>
          </p:nvPr>
        </p:nvSpPr>
        <p:spPr>
          <a:xfrm>
            <a:off x="685800" y="228600"/>
            <a:ext cx="7772400" cy="1143000"/>
          </a:xfrm>
        </p:spPr>
        <p:txBody>
          <a:bodyPr/>
          <a:lstStyle/>
          <a:p>
            <a:pPr eaLnBrk="1" hangingPunct="1"/>
            <a:r>
              <a:rPr lang="en-US" dirty="0"/>
              <a:t>Codebook Cipher</a:t>
            </a:r>
          </a:p>
        </p:txBody>
      </p:sp>
      <p:sp>
        <p:nvSpPr>
          <p:cNvPr id="39939" name="Rectangle 3"/>
          <p:cNvSpPr>
            <a:spLocks noGrp="1" noChangeArrowheads="1"/>
          </p:cNvSpPr>
          <p:nvPr>
            <p:ph type="body" idx="1"/>
          </p:nvPr>
        </p:nvSpPr>
        <p:spPr>
          <a:xfrm>
            <a:off x="533400" y="1295400"/>
            <a:ext cx="8229600" cy="4648200"/>
          </a:xfrm>
        </p:spPr>
        <p:txBody>
          <a:bodyPr/>
          <a:lstStyle/>
          <a:p>
            <a:pPr eaLnBrk="1" hangingPunct="1">
              <a:lnSpc>
                <a:spcPct val="90000"/>
              </a:lnSpc>
              <a:spcAft>
                <a:spcPts val="600"/>
              </a:spcAft>
            </a:pPr>
            <a:r>
              <a:rPr lang="en-US" sz="2800" dirty="0"/>
              <a:t>Literally, a book filled with “</a:t>
            </a:r>
            <a:r>
              <a:rPr lang="en-US" sz="2800" dirty="0" err="1"/>
              <a:t>codewords</a:t>
            </a:r>
            <a:r>
              <a:rPr lang="en-US" sz="2800" dirty="0"/>
              <a:t>”</a:t>
            </a:r>
            <a:endParaRPr lang="en-US" sz="2800" dirty="0">
              <a:hlinkClick r:id="rId3"/>
            </a:endParaRPr>
          </a:p>
          <a:p>
            <a:pPr eaLnBrk="1" hangingPunct="1">
              <a:lnSpc>
                <a:spcPct val="90000"/>
              </a:lnSpc>
              <a:spcAft>
                <a:spcPts val="600"/>
              </a:spcAft>
            </a:pPr>
            <a:r>
              <a:rPr lang="en-US" sz="2800" dirty="0">
                <a:hlinkClick r:id="rId3"/>
              </a:rPr>
              <a:t>Zimmerman Telegram</a:t>
            </a:r>
            <a:r>
              <a:rPr lang="en-US" sz="2800" dirty="0"/>
              <a:t> encrypted via codebook</a:t>
            </a:r>
          </a:p>
          <a:p>
            <a:pPr eaLnBrk="1" hangingPunct="1">
              <a:lnSpc>
                <a:spcPct val="90000"/>
              </a:lnSpc>
              <a:spcAft>
                <a:spcPts val="600"/>
              </a:spcAft>
              <a:buFont typeface="Wingdings" charset="2"/>
              <a:buNone/>
            </a:pPr>
            <a:r>
              <a:rPr lang="en-US" sz="1800" dirty="0"/>
              <a:t>		</a:t>
            </a:r>
            <a:r>
              <a:rPr lang="en-US" sz="1800" dirty="0" err="1"/>
              <a:t>Februar</a:t>
            </a:r>
            <a:r>
              <a:rPr lang="en-US" sz="1800" dirty="0"/>
              <a:t>			13605</a:t>
            </a:r>
          </a:p>
          <a:p>
            <a:pPr eaLnBrk="1" hangingPunct="1">
              <a:lnSpc>
                <a:spcPct val="90000"/>
              </a:lnSpc>
              <a:spcAft>
                <a:spcPts val="600"/>
              </a:spcAft>
              <a:buFont typeface="Wingdings" charset="2"/>
              <a:buNone/>
            </a:pPr>
            <a:r>
              <a:rPr lang="en-US" sz="1800" dirty="0"/>
              <a:t>		fest			13732</a:t>
            </a:r>
          </a:p>
          <a:p>
            <a:pPr eaLnBrk="1" hangingPunct="1">
              <a:lnSpc>
                <a:spcPct val="90000"/>
              </a:lnSpc>
              <a:spcAft>
                <a:spcPts val="600"/>
              </a:spcAft>
              <a:buFont typeface="Wingdings" charset="2"/>
              <a:buNone/>
            </a:pPr>
            <a:r>
              <a:rPr lang="en-US" sz="1800" dirty="0"/>
              <a:t>		</a:t>
            </a:r>
            <a:r>
              <a:rPr lang="en-US" sz="1800" dirty="0" err="1"/>
              <a:t>finanzielle</a:t>
            </a:r>
            <a:r>
              <a:rPr lang="en-US" sz="1800" dirty="0"/>
              <a:t>		13850</a:t>
            </a:r>
          </a:p>
          <a:p>
            <a:pPr eaLnBrk="1" hangingPunct="1">
              <a:lnSpc>
                <a:spcPct val="90000"/>
              </a:lnSpc>
              <a:spcAft>
                <a:spcPts val="600"/>
              </a:spcAft>
              <a:buFont typeface="Wingdings" charset="2"/>
              <a:buNone/>
            </a:pPr>
            <a:r>
              <a:rPr lang="en-US" sz="1800" dirty="0"/>
              <a:t>		</a:t>
            </a:r>
            <a:r>
              <a:rPr lang="en-US" sz="1800" dirty="0" err="1"/>
              <a:t>folgender</a:t>
            </a:r>
            <a:r>
              <a:rPr lang="en-US" sz="1800" dirty="0"/>
              <a:t>		13918</a:t>
            </a:r>
          </a:p>
          <a:p>
            <a:pPr eaLnBrk="1" hangingPunct="1">
              <a:lnSpc>
                <a:spcPct val="90000"/>
              </a:lnSpc>
              <a:spcAft>
                <a:spcPts val="600"/>
              </a:spcAft>
              <a:buFont typeface="Wingdings" charset="2"/>
              <a:buNone/>
            </a:pPr>
            <a:r>
              <a:rPr lang="en-US" sz="1800" dirty="0"/>
              <a:t>		</a:t>
            </a:r>
            <a:r>
              <a:rPr lang="en-US" sz="1800" dirty="0" err="1"/>
              <a:t>Frieden</a:t>
            </a:r>
            <a:r>
              <a:rPr lang="en-US" sz="1800" dirty="0"/>
              <a:t>			17142</a:t>
            </a:r>
          </a:p>
          <a:p>
            <a:pPr eaLnBrk="1" hangingPunct="1">
              <a:lnSpc>
                <a:spcPct val="90000"/>
              </a:lnSpc>
              <a:spcAft>
                <a:spcPts val="600"/>
              </a:spcAft>
              <a:buFont typeface="Wingdings" charset="2"/>
              <a:buNone/>
            </a:pPr>
            <a:r>
              <a:rPr lang="en-US" sz="1800" dirty="0"/>
              <a:t>		</a:t>
            </a:r>
            <a:r>
              <a:rPr lang="en-US" sz="1800" dirty="0" err="1"/>
              <a:t>Friedenschluss</a:t>
            </a:r>
            <a:r>
              <a:rPr lang="en-US" sz="1800" dirty="0"/>
              <a:t>		17149</a:t>
            </a:r>
          </a:p>
          <a:p>
            <a:pPr eaLnBrk="1" hangingPunct="1">
              <a:lnSpc>
                <a:spcPct val="90000"/>
              </a:lnSpc>
              <a:spcAft>
                <a:spcPts val="600"/>
              </a:spcAft>
              <a:buFont typeface="Wingdings" charset="2"/>
              <a:buNone/>
            </a:pPr>
            <a:r>
              <a:rPr lang="en-US" sz="1800" dirty="0"/>
              <a:t>			:		    :</a:t>
            </a:r>
          </a:p>
          <a:p>
            <a:pPr eaLnBrk="1" hangingPunct="1">
              <a:lnSpc>
                <a:spcPct val="90000"/>
              </a:lnSpc>
              <a:spcAft>
                <a:spcPts val="600"/>
              </a:spcAft>
            </a:pPr>
            <a:r>
              <a:rPr lang="en-US" sz="2800" dirty="0"/>
              <a:t>Modern block ciphers are codebooks!</a:t>
            </a:r>
          </a:p>
          <a:p>
            <a:pPr eaLnBrk="1" hangingPunct="1">
              <a:lnSpc>
                <a:spcPct val="90000"/>
              </a:lnSpc>
              <a:spcAft>
                <a:spcPts val="600"/>
              </a:spcAft>
            </a:pPr>
            <a:r>
              <a:rPr lang="en-US" sz="2800" dirty="0"/>
              <a:t>More about this later…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box(out)">
                                      <p:cBhvr>
                                        <p:cTn id="7" dur="500"/>
                                        <p:tgtEl>
                                          <p:spTgt spid="3993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9939">
                                            <p:txEl>
                                              <p:pRg st="1" end="1"/>
                                            </p:txEl>
                                          </p:spTgt>
                                        </p:tgtEl>
                                        <p:attrNameLst>
                                          <p:attrName>style.visibility</p:attrName>
                                        </p:attrNameLst>
                                      </p:cBhvr>
                                      <p:to>
                                        <p:strVal val="visible"/>
                                      </p:to>
                                    </p:set>
                                    <p:animEffect transition="in" filter="box(out)">
                                      <p:cBhvr>
                                        <p:cTn id="12" dur="500"/>
                                        <p:tgtEl>
                                          <p:spTgt spid="39939">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9939">
                                            <p:txEl>
                                              <p:pRg st="2" end="2"/>
                                            </p:txEl>
                                          </p:spTgt>
                                        </p:tgtEl>
                                        <p:attrNameLst>
                                          <p:attrName>style.visibility</p:attrName>
                                        </p:attrNameLst>
                                      </p:cBhvr>
                                      <p:to>
                                        <p:strVal val="visible"/>
                                      </p:to>
                                    </p:set>
                                    <p:animEffect transition="in" filter="box(out)">
                                      <p:cBhvr>
                                        <p:cTn id="17" dur="500"/>
                                        <p:tgtEl>
                                          <p:spTgt spid="39939">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39939">
                                            <p:txEl>
                                              <p:pRg st="3" end="3"/>
                                            </p:txEl>
                                          </p:spTgt>
                                        </p:tgtEl>
                                        <p:attrNameLst>
                                          <p:attrName>style.visibility</p:attrName>
                                        </p:attrNameLst>
                                      </p:cBhvr>
                                      <p:to>
                                        <p:strVal val="visible"/>
                                      </p:to>
                                    </p:set>
                                    <p:animEffect transition="in" filter="box(out)">
                                      <p:cBhvr>
                                        <p:cTn id="22" dur="500"/>
                                        <p:tgtEl>
                                          <p:spTgt spid="39939">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39939">
                                            <p:txEl>
                                              <p:pRg st="4" end="4"/>
                                            </p:txEl>
                                          </p:spTgt>
                                        </p:tgtEl>
                                        <p:attrNameLst>
                                          <p:attrName>style.visibility</p:attrName>
                                        </p:attrNameLst>
                                      </p:cBhvr>
                                      <p:to>
                                        <p:strVal val="visible"/>
                                      </p:to>
                                    </p:set>
                                    <p:animEffect transition="in" filter="box(out)">
                                      <p:cBhvr>
                                        <p:cTn id="27" dur="500"/>
                                        <p:tgtEl>
                                          <p:spTgt spid="39939">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39939">
                                            <p:txEl>
                                              <p:pRg st="5" end="5"/>
                                            </p:txEl>
                                          </p:spTgt>
                                        </p:tgtEl>
                                        <p:attrNameLst>
                                          <p:attrName>style.visibility</p:attrName>
                                        </p:attrNameLst>
                                      </p:cBhvr>
                                      <p:to>
                                        <p:strVal val="visible"/>
                                      </p:to>
                                    </p:set>
                                    <p:animEffect transition="in" filter="box(out)">
                                      <p:cBhvr>
                                        <p:cTn id="32" dur="500"/>
                                        <p:tgtEl>
                                          <p:spTgt spid="39939">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39939">
                                            <p:txEl>
                                              <p:pRg st="6" end="6"/>
                                            </p:txEl>
                                          </p:spTgt>
                                        </p:tgtEl>
                                        <p:attrNameLst>
                                          <p:attrName>style.visibility</p:attrName>
                                        </p:attrNameLst>
                                      </p:cBhvr>
                                      <p:to>
                                        <p:strVal val="visible"/>
                                      </p:to>
                                    </p:set>
                                    <p:animEffect transition="in" filter="box(out)">
                                      <p:cBhvr>
                                        <p:cTn id="37" dur="500"/>
                                        <p:tgtEl>
                                          <p:spTgt spid="39939">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39939">
                                            <p:txEl>
                                              <p:pRg st="7" end="7"/>
                                            </p:txEl>
                                          </p:spTgt>
                                        </p:tgtEl>
                                        <p:attrNameLst>
                                          <p:attrName>style.visibility</p:attrName>
                                        </p:attrNameLst>
                                      </p:cBhvr>
                                      <p:to>
                                        <p:strVal val="visible"/>
                                      </p:to>
                                    </p:set>
                                    <p:animEffect transition="in" filter="box(out)">
                                      <p:cBhvr>
                                        <p:cTn id="42" dur="500"/>
                                        <p:tgtEl>
                                          <p:spTgt spid="39939">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39939">
                                            <p:txEl>
                                              <p:pRg st="8" end="8"/>
                                            </p:txEl>
                                          </p:spTgt>
                                        </p:tgtEl>
                                        <p:attrNameLst>
                                          <p:attrName>style.visibility</p:attrName>
                                        </p:attrNameLst>
                                      </p:cBhvr>
                                      <p:to>
                                        <p:strVal val="visible"/>
                                      </p:to>
                                    </p:set>
                                    <p:animEffect transition="in" filter="box(out)">
                                      <p:cBhvr>
                                        <p:cTn id="47" dur="500"/>
                                        <p:tgtEl>
                                          <p:spTgt spid="39939">
                                            <p:txEl>
                                              <p:pRg st="8" end="8"/>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2" name="Camera"/>
                                        </p:tgtEl>
                                      </p:cMediaNode>
                                    </p:audio>
                                  </p:sub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39939">
                                            <p:txEl>
                                              <p:pRg st="9" end="9"/>
                                            </p:txEl>
                                          </p:spTgt>
                                        </p:tgtEl>
                                        <p:attrNameLst>
                                          <p:attrName>style.visibility</p:attrName>
                                        </p:attrNameLst>
                                      </p:cBhvr>
                                      <p:to>
                                        <p:strVal val="visible"/>
                                      </p:to>
                                    </p:set>
                                    <p:animEffect transition="in" filter="box(out)">
                                      <p:cBhvr>
                                        <p:cTn id="52" dur="500"/>
                                        <p:tgtEl>
                                          <p:spTgt spid="39939">
                                            <p:txEl>
                                              <p:pRg st="9" end="9"/>
                                            </p:txEl>
                                          </p:spTgt>
                                        </p:tgtEl>
                                      </p:cBhvr>
                                    </p:animEffect>
                                  </p:childTnLst>
                                  <p:subTnLst>
                                    <p:audio>
                                      <p:cMediaNode>
                                        <p:cTn display="0" masterRel="sameClick">
                                          <p:stCondLst>
                                            <p:cond evt="begin" delay="0">
                                              <p:tn val="50"/>
                                            </p:cond>
                                          </p:stCondLst>
                                          <p:endCondLst>
                                            <p:cond evt="onStopAudio" delay="0">
                                              <p:tgtEl>
                                                <p:sldTgt/>
                                              </p:tgtEl>
                                            </p:cond>
                                          </p:endCondLst>
                                        </p:cTn>
                                        <p:tgtEl>
                                          <p:sndTgt r:embed="rId2" name="Camera"/>
                                        </p:tgtEl>
                                      </p:cMediaNode>
                                    </p:audio>
                                  </p:subTnLst>
                                </p:cTn>
                              </p:par>
                            </p:childTnLst>
                          </p:cTn>
                        </p:par>
                      </p:childTnLst>
                    </p:cTn>
                  </p:par>
                  <p:par>
                    <p:cTn id="53" fill="hold">
                      <p:stCondLst>
                        <p:cond delay="indefinite"/>
                      </p:stCondLst>
                      <p:childTnLst>
                        <p:par>
                          <p:cTn id="54" fill="hold">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39939">
                                            <p:txEl>
                                              <p:pRg st="10" end="10"/>
                                            </p:txEl>
                                          </p:spTgt>
                                        </p:tgtEl>
                                        <p:attrNameLst>
                                          <p:attrName>style.visibility</p:attrName>
                                        </p:attrNameLst>
                                      </p:cBhvr>
                                      <p:to>
                                        <p:strVal val="visible"/>
                                      </p:to>
                                    </p:set>
                                    <p:animEffect transition="in" filter="box(out)">
                                      <p:cBhvr>
                                        <p:cTn id="57" dur="500"/>
                                        <p:tgtEl>
                                          <p:spTgt spid="39939">
                                            <p:txEl>
                                              <p:pRg st="10" end="10"/>
                                            </p:txEl>
                                          </p:spTgt>
                                        </p:tgtEl>
                                      </p:cBhvr>
                                    </p:animEffect>
                                  </p:childTnLst>
                                  <p:subTnLst>
                                    <p:audio>
                                      <p:cMediaNode>
                                        <p:cTn display="0" masterRel="sameClick">
                                          <p:stCondLst>
                                            <p:cond evt="begin" delay="0">
                                              <p:tn val="55"/>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autoUpdateAnimBg="0"/>
    </p:bld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88741519-3294-B440-B948-670FFF636964}" type="slidenum">
              <a:rPr lang="en-US" smtClean="0">
                <a:latin typeface="Times New Roman" charset="0"/>
              </a:rPr>
              <a:pPr/>
              <a:t>250</a:t>
            </a:fld>
            <a:endParaRPr lang="en-US">
              <a:latin typeface="Times New Roman" charset="0"/>
            </a:endParaRPr>
          </a:p>
        </p:txBody>
      </p:sp>
      <p:sp>
        <p:nvSpPr>
          <p:cNvPr id="268291" name="Rectangle 2"/>
          <p:cNvSpPr>
            <a:spLocks noGrp="1" noChangeArrowheads="1"/>
          </p:cNvSpPr>
          <p:nvPr>
            <p:ph type="title"/>
          </p:nvPr>
        </p:nvSpPr>
        <p:spPr>
          <a:xfrm>
            <a:off x="685800" y="304800"/>
            <a:ext cx="7772400" cy="1143000"/>
          </a:xfrm>
        </p:spPr>
        <p:txBody>
          <a:bodyPr/>
          <a:lstStyle/>
          <a:p>
            <a:pPr eaLnBrk="1" hangingPunct="1"/>
            <a:r>
              <a:rPr lang="en-US"/>
              <a:t>TDES</a:t>
            </a:r>
          </a:p>
        </p:txBody>
      </p:sp>
      <p:sp>
        <p:nvSpPr>
          <p:cNvPr id="268292" name="Rectangle 3"/>
          <p:cNvSpPr>
            <a:spLocks noGrp="1" noChangeArrowheads="1"/>
          </p:cNvSpPr>
          <p:nvPr>
            <p:ph type="body" idx="1"/>
          </p:nvPr>
        </p:nvSpPr>
        <p:spPr>
          <a:xfrm>
            <a:off x="685800" y="1371600"/>
            <a:ext cx="7772400" cy="762000"/>
          </a:xfrm>
        </p:spPr>
        <p:txBody>
          <a:bodyPr/>
          <a:lstStyle/>
          <a:p>
            <a:pPr eaLnBrk="1" hangingPunct="1"/>
            <a:r>
              <a:rPr lang="en-US" sz="2800"/>
              <a:t>TDES </a:t>
            </a:r>
            <a:r>
              <a:rPr lang="en-US" sz="2800">
                <a:latin typeface="Times-Roman" charset="0"/>
              </a:rPr>
              <a:t>SboxRight</a:t>
            </a:r>
            <a:endParaRPr lang="en-US" sz="2800"/>
          </a:p>
        </p:txBody>
      </p:sp>
      <p:sp>
        <p:nvSpPr>
          <p:cNvPr id="268293" name="Rectangle 4"/>
          <p:cNvSpPr>
            <a:spLocks noChangeArrowheads="1"/>
          </p:cNvSpPr>
          <p:nvPr/>
        </p:nvSpPr>
        <p:spPr bwMode="auto">
          <a:xfrm>
            <a:off x="1143000" y="2057400"/>
            <a:ext cx="6858000" cy="1979613"/>
          </a:xfrm>
          <a:prstGeom prst="rect">
            <a:avLst/>
          </a:prstGeom>
          <a:noFill/>
          <a:ln w="9525">
            <a:noFill/>
            <a:miter lim="800000"/>
            <a:headEnd/>
            <a:tailEnd/>
          </a:ln>
        </p:spPr>
        <p:txBody>
          <a:bodyPr>
            <a:prstTxWarp prst="textNoShape">
              <a:avLst/>
            </a:prstTxWarp>
            <a:spAutoFit/>
          </a:bodyPr>
          <a:lstStyle/>
          <a:p>
            <a:r>
              <a:rPr lang="en-US" sz="2800">
                <a:latin typeface="Andale Mono" charset="0"/>
              </a:rPr>
              <a:t>  </a:t>
            </a:r>
            <a:r>
              <a:rPr lang="en-US">
                <a:latin typeface="Courier" charset="0"/>
              </a:rPr>
              <a:t>0 1 2 3 4 5 6 7 8 9 A B C D E F</a:t>
            </a:r>
          </a:p>
          <a:p>
            <a:r>
              <a:rPr lang="en-US">
                <a:latin typeface="Courier" charset="0"/>
              </a:rPr>
              <a:t>0 C 5 0 A E 7 2 8 D 4 3 9 6 F 1 B</a:t>
            </a:r>
          </a:p>
          <a:p>
            <a:r>
              <a:rPr lang="en-US">
                <a:latin typeface="Courier" charset="0"/>
              </a:rPr>
              <a:t>1 1 C 9 6 3 E B 2 F 8 4 5 D A 0 7</a:t>
            </a:r>
          </a:p>
          <a:p>
            <a:r>
              <a:rPr lang="en-US">
                <a:latin typeface="Courier" charset="0"/>
              </a:rPr>
              <a:t>2 F A E 6 D 8 2 4 1 7 9 0 3 5 B C</a:t>
            </a:r>
          </a:p>
          <a:p>
            <a:r>
              <a:rPr lang="en-US">
                <a:latin typeface="Courier" charset="0"/>
              </a:rPr>
              <a:t>3 0 A 3 C 8 2 1 E 9 7 F 6 B 5 D 4</a:t>
            </a:r>
          </a:p>
        </p:txBody>
      </p:sp>
      <p:sp>
        <p:nvSpPr>
          <p:cNvPr id="268294" name="Line 5"/>
          <p:cNvSpPr>
            <a:spLocks noChangeShapeType="1"/>
          </p:cNvSpPr>
          <p:nvPr/>
        </p:nvSpPr>
        <p:spPr bwMode="auto">
          <a:xfrm>
            <a:off x="1524000" y="2133600"/>
            <a:ext cx="0" cy="19050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68295" name="Line 6"/>
          <p:cNvSpPr>
            <a:spLocks noChangeShapeType="1"/>
          </p:cNvSpPr>
          <p:nvPr/>
        </p:nvSpPr>
        <p:spPr bwMode="auto">
          <a:xfrm flipV="1">
            <a:off x="1143000" y="2514600"/>
            <a:ext cx="6172200" cy="1588"/>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68296" name="Rectangle 7"/>
          <p:cNvSpPr>
            <a:spLocks noChangeArrowheads="1"/>
          </p:cNvSpPr>
          <p:nvPr/>
        </p:nvSpPr>
        <p:spPr bwMode="auto">
          <a:xfrm>
            <a:off x="685800" y="4267200"/>
            <a:ext cx="7772400" cy="16764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Char char="q"/>
            </a:pPr>
            <a:r>
              <a:rPr lang="en-US" sz="2800"/>
              <a:t>For </a:t>
            </a:r>
            <a:r>
              <a:rPr lang="en-US" sz="2800">
                <a:solidFill>
                  <a:schemeClr val="hlink"/>
                </a:solidFill>
                <a:latin typeface="Times-Roman" charset="0"/>
              </a:rPr>
              <a:t>X</a:t>
            </a:r>
            <a:r>
              <a:rPr lang="en-US" sz="2800"/>
              <a:t> and </a:t>
            </a:r>
            <a:r>
              <a:rPr lang="en-US" sz="2800">
                <a:solidFill>
                  <a:srgbClr val="FF0000"/>
                </a:solidFill>
                <a:latin typeface="Times-Roman" charset="0"/>
              </a:rPr>
              <a:t>X</a:t>
            </a:r>
            <a:r>
              <a:rPr lang="en-US" sz="2800"/>
              <a:t> suppose </a:t>
            </a:r>
            <a:r>
              <a:rPr lang="en-US" sz="2800">
                <a:solidFill>
                  <a:schemeClr val="hlink"/>
                </a:solidFill>
                <a:latin typeface="Times-Roman" charset="0"/>
              </a:rPr>
              <a:t>X</a:t>
            </a:r>
            <a:r>
              <a:rPr lang="en-US" sz="2800">
                <a:latin typeface="Times-Roman" charset="0"/>
              </a:rPr>
              <a:t> </a:t>
            </a:r>
            <a:r>
              <a:rPr lang="en-US" sz="2800">
                <a:latin typeface="Times-Roman" charset="0"/>
                <a:sym typeface="Symbol" charset="2"/>
              </a:rPr>
              <a:t> </a:t>
            </a:r>
            <a:r>
              <a:rPr lang="en-US" sz="2800">
                <a:solidFill>
                  <a:srgbClr val="FF0000"/>
                </a:solidFill>
                <a:latin typeface="Times-Roman" charset="0"/>
              </a:rPr>
              <a:t>X</a:t>
            </a:r>
            <a:r>
              <a:rPr lang="en-US" sz="2800">
                <a:latin typeface="Times-Roman" charset="0"/>
              </a:rPr>
              <a:t> = 001000</a:t>
            </a:r>
          </a:p>
          <a:p>
            <a:pPr marL="342900" indent="-342900">
              <a:lnSpc>
                <a:spcPct val="90000"/>
              </a:lnSpc>
              <a:spcBef>
                <a:spcPct val="20000"/>
              </a:spcBef>
              <a:buClr>
                <a:schemeClr val="accent2"/>
              </a:buClr>
              <a:buSzPct val="75000"/>
              <a:buFont typeface="Wingdings" charset="2"/>
              <a:buChar char="q"/>
            </a:pPr>
            <a:r>
              <a:rPr lang="en-US" sz="2800"/>
              <a:t>Then </a:t>
            </a:r>
            <a:r>
              <a:rPr lang="en-US" sz="2800">
                <a:latin typeface="Times-Roman" charset="0"/>
              </a:rPr>
              <a:t>SboxRight(</a:t>
            </a:r>
            <a:r>
              <a:rPr lang="en-US" sz="2800">
                <a:solidFill>
                  <a:schemeClr val="hlink"/>
                </a:solidFill>
                <a:latin typeface="Times-Roman" charset="0"/>
              </a:rPr>
              <a:t>X</a:t>
            </a:r>
            <a:r>
              <a:rPr lang="en-US" sz="2800">
                <a:latin typeface="Times-Roman" charset="0"/>
              </a:rPr>
              <a:t>) </a:t>
            </a:r>
            <a:r>
              <a:rPr lang="en-US" sz="2800">
                <a:latin typeface="Times-Roman" charset="0"/>
                <a:sym typeface="Symbol" charset="2"/>
              </a:rPr>
              <a:t> </a:t>
            </a:r>
            <a:r>
              <a:rPr lang="en-US" sz="2800">
                <a:latin typeface="Times-Roman" charset="0"/>
              </a:rPr>
              <a:t>SboxRight(</a:t>
            </a:r>
            <a:r>
              <a:rPr lang="en-US" sz="2800">
                <a:solidFill>
                  <a:srgbClr val="FF0000"/>
                </a:solidFill>
                <a:latin typeface="Times-Roman" charset="0"/>
              </a:rPr>
              <a:t>X</a:t>
            </a:r>
            <a:r>
              <a:rPr lang="en-US" sz="2800">
                <a:latin typeface="Times-Roman" charset="0"/>
              </a:rPr>
              <a:t>) = 0010</a:t>
            </a:r>
            <a:r>
              <a:rPr lang="en-US" sz="2800"/>
              <a:t> with probability </a:t>
            </a:r>
            <a:r>
              <a:rPr lang="en-US" sz="2800">
                <a:latin typeface="Times-Roman" charset="0"/>
              </a:rPr>
              <a:t>3/4</a:t>
            </a:r>
            <a:endParaRPr lang="en-US" sz="2800"/>
          </a:p>
        </p:txBody>
      </p:sp>
    </p:spTree>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CC88B8C4-CADF-C44B-A1C3-81CAEFA9997F}" type="slidenum">
              <a:rPr lang="en-US" smtClean="0">
                <a:latin typeface="Times New Roman" charset="0"/>
              </a:rPr>
              <a:pPr/>
              <a:t>251</a:t>
            </a:fld>
            <a:endParaRPr lang="en-US">
              <a:latin typeface="Times New Roman" charset="0"/>
            </a:endParaRPr>
          </a:p>
        </p:txBody>
      </p:sp>
      <p:sp>
        <p:nvSpPr>
          <p:cNvPr id="269315" name="Rectangle 2"/>
          <p:cNvSpPr>
            <a:spLocks noGrp="1" noChangeArrowheads="1"/>
          </p:cNvSpPr>
          <p:nvPr>
            <p:ph type="title"/>
          </p:nvPr>
        </p:nvSpPr>
        <p:spPr/>
        <p:txBody>
          <a:bodyPr/>
          <a:lstStyle/>
          <a:p>
            <a:pPr eaLnBrk="1" hangingPunct="1"/>
            <a:r>
              <a:rPr lang="en-US"/>
              <a:t>Differential Crypt. of TDES</a:t>
            </a:r>
          </a:p>
        </p:txBody>
      </p:sp>
      <p:sp>
        <p:nvSpPr>
          <p:cNvPr id="269316" name="Rectangle 3"/>
          <p:cNvSpPr>
            <a:spLocks noGrp="1" noChangeArrowheads="1"/>
          </p:cNvSpPr>
          <p:nvPr>
            <p:ph type="body" idx="1"/>
          </p:nvPr>
        </p:nvSpPr>
        <p:spPr/>
        <p:txBody>
          <a:bodyPr/>
          <a:lstStyle/>
          <a:p>
            <a:pPr eaLnBrk="1" hangingPunct="1"/>
            <a:r>
              <a:rPr lang="en-US" sz="2800"/>
              <a:t>The game plan…</a:t>
            </a:r>
          </a:p>
          <a:p>
            <a:pPr eaLnBrk="1" hangingPunct="1"/>
            <a:r>
              <a:rPr lang="en-US" sz="2800"/>
              <a:t>Select </a:t>
            </a:r>
            <a:r>
              <a:rPr lang="en-US" sz="2800">
                <a:solidFill>
                  <a:schemeClr val="hlink"/>
                </a:solidFill>
                <a:latin typeface="Times-Roman" charset="0"/>
              </a:rPr>
              <a:t>P</a:t>
            </a:r>
            <a:r>
              <a:rPr lang="en-US" sz="2800"/>
              <a:t> and </a:t>
            </a:r>
            <a:r>
              <a:rPr lang="en-US" sz="2800">
                <a:solidFill>
                  <a:srgbClr val="FF0000"/>
                </a:solidFill>
                <a:latin typeface="Times-Roman" charset="0"/>
              </a:rPr>
              <a:t>P</a:t>
            </a:r>
            <a:r>
              <a:rPr lang="en-US" sz="2800"/>
              <a:t> so that</a:t>
            </a:r>
          </a:p>
          <a:p>
            <a:pPr eaLnBrk="1" hangingPunct="1">
              <a:buFont typeface="Wingdings" charset="2"/>
              <a:buNone/>
            </a:pPr>
            <a:r>
              <a:rPr lang="en-US" sz="2800">
                <a:latin typeface="Times-Roman" charset="0"/>
              </a:rPr>
              <a:t>	</a:t>
            </a:r>
            <a:r>
              <a:rPr lang="en-US" sz="2800">
                <a:solidFill>
                  <a:schemeClr val="hlink"/>
                </a:solidFill>
                <a:latin typeface="Times-Roman" charset="0"/>
              </a:rPr>
              <a:t>P</a:t>
            </a:r>
            <a:r>
              <a:rPr lang="en-US" sz="2800">
                <a:latin typeface="Times-Roman" charset="0"/>
              </a:rPr>
              <a:t> </a:t>
            </a:r>
            <a:r>
              <a:rPr lang="en-US" sz="2800">
                <a:latin typeface="Times-Roman" charset="0"/>
                <a:sym typeface="Symbol" charset="2"/>
              </a:rPr>
              <a:t> </a:t>
            </a:r>
            <a:r>
              <a:rPr lang="en-US" sz="2800">
                <a:solidFill>
                  <a:srgbClr val="FF0000"/>
                </a:solidFill>
                <a:latin typeface="Times-Roman" charset="0"/>
              </a:rPr>
              <a:t>P</a:t>
            </a:r>
            <a:r>
              <a:rPr lang="en-US" sz="2800">
                <a:latin typeface="Times-Roman" charset="0"/>
              </a:rPr>
              <a:t> = 0000 0000 0000 0010 = 0x0002 </a:t>
            </a:r>
            <a:endParaRPr lang="en-US" sz="2800"/>
          </a:p>
          <a:p>
            <a:pPr eaLnBrk="1" hangingPunct="1"/>
            <a:r>
              <a:rPr lang="en-US" sz="2800"/>
              <a:t>Note that </a:t>
            </a:r>
            <a:r>
              <a:rPr lang="en-US" sz="2800">
                <a:solidFill>
                  <a:schemeClr val="accent2"/>
                </a:solidFill>
                <a:latin typeface="Times-Roman" charset="0"/>
              </a:rPr>
              <a:t>P</a:t>
            </a:r>
            <a:r>
              <a:rPr lang="en-US" sz="2800"/>
              <a:t> and </a:t>
            </a:r>
            <a:r>
              <a:rPr lang="en-US" sz="2800">
                <a:solidFill>
                  <a:srgbClr val="FF0000"/>
                </a:solidFill>
                <a:latin typeface="Times-Roman" charset="0"/>
              </a:rPr>
              <a:t>P</a:t>
            </a:r>
            <a:r>
              <a:rPr lang="en-US" sz="2800"/>
              <a:t> differ in exactly </a:t>
            </a:r>
            <a:r>
              <a:rPr lang="en-US" sz="2800">
                <a:latin typeface="Times-Roman" charset="0"/>
              </a:rPr>
              <a:t>1</a:t>
            </a:r>
            <a:r>
              <a:rPr lang="en-US" sz="2800"/>
              <a:t> bit</a:t>
            </a:r>
          </a:p>
          <a:p>
            <a:pPr eaLnBrk="1" hangingPunct="1"/>
            <a:r>
              <a:rPr lang="en-US" sz="2800"/>
              <a:t>Let’s carefully analyze what happens as these plaintexts are encrypted with TDES</a:t>
            </a:r>
          </a:p>
        </p:txBody>
      </p:sp>
    </p:spTree>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033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D444AC32-EE78-F448-808B-E21CF7FE6D98}" type="slidenum">
              <a:rPr lang="en-US" smtClean="0">
                <a:latin typeface="Times New Roman" charset="0"/>
              </a:rPr>
              <a:pPr/>
              <a:t>252</a:t>
            </a:fld>
            <a:endParaRPr lang="en-US">
              <a:latin typeface="Times New Roman" charset="0"/>
            </a:endParaRPr>
          </a:p>
        </p:txBody>
      </p:sp>
      <p:sp>
        <p:nvSpPr>
          <p:cNvPr id="270339" name="Rectangle 2"/>
          <p:cNvSpPr>
            <a:spLocks noGrp="1" noChangeArrowheads="1"/>
          </p:cNvSpPr>
          <p:nvPr>
            <p:ph type="title"/>
          </p:nvPr>
        </p:nvSpPr>
        <p:spPr>
          <a:xfrm>
            <a:off x="685800" y="381000"/>
            <a:ext cx="7772400" cy="1143000"/>
          </a:xfrm>
        </p:spPr>
        <p:txBody>
          <a:bodyPr/>
          <a:lstStyle/>
          <a:p>
            <a:pPr eaLnBrk="1" hangingPunct="1"/>
            <a:r>
              <a:rPr lang="en-US"/>
              <a:t>TDES</a:t>
            </a:r>
          </a:p>
        </p:txBody>
      </p:sp>
      <p:sp>
        <p:nvSpPr>
          <p:cNvPr id="340995" name="Rectangle 3"/>
          <p:cNvSpPr>
            <a:spLocks noGrp="1" noChangeArrowheads="1"/>
          </p:cNvSpPr>
          <p:nvPr>
            <p:ph type="body" idx="1"/>
          </p:nvPr>
        </p:nvSpPr>
        <p:spPr>
          <a:xfrm>
            <a:off x="685800" y="1600200"/>
            <a:ext cx="8001000" cy="4572000"/>
          </a:xfrm>
        </p:spPr>
        <p:txBody>
          <a:bodyPr/>
          <a:lstStyle/>
          <a:p>
            <a:pPr eaLnBrk="1" hangingPunct="1">
              <a:lnSpc>
                <a:spcPct val="90000"/>
              </a:lnSpc>
            </a:pPr>
            <a:r>
              <a:rPr lang="en-US" sz="2800"/>
              <a:t>If </a:t>
            </a:r>
            <a:r>
              <a:rPr lang="en-US" sz="2800">
                <a:solidFill>
                  <a:schemeClr val="hlink"/>
                </a:solidFill>
                <a:latin typeface="Times-Roman" charset="0"/>
              </a:rPr>
              <a:t>Y</a:t>
            </a:r>
            <a:r>
              <a:rPr lang="en-US" sz="2800">
                <a:latin typeface="Times-Roman" charset="0"/>
              </a:rPr>
              <a:t> </a:t>
            </a:r>
            <a:r>
              <a:rPr lang="en-US" sz="2800">
                <a:latin typeface="Times-Roman" charset="0"/>
                <a:sym typeface="Symbol" charset="2"/>
              </a:rPr>
              <a:t> </a:t>
            </a:r>
            <a:r>
              <a:rPr lang="en-US" sz="2800">
                <a:solidFill>
                  <a:srgbClr val="FF0000"/>
                </a:solidFill>
                <a:latin typeface="Times-Roman" charset="0"/>
              </a:rPr>
              <a:t>Y</a:t>
            </a:r>
            <a:r>
              <a:rPr lang="en-US" sz="2800">
                <a:latin typeface="Times-Roman" charset="0"/>
              </a:rPr>
              <a:t> = 001000</a:t>
            </a:r>
            <a:r>
              <a:rPr lang="en-US" sz="2800"/>
              <a:t> then with probability </a:t>
            </a:r>
            <a:r>
              <a:rPr lang="en-US" sz="2800">
                <a:latin typeface="Times-Roman" charset="0"/>
              </a:rPr>
              <a:t>3/4</a:t>
            </a:r>
            <a:r>
              <a:rPr lang="en-US" sz="2800"/>
              <a:t> </a:t>
            </a:r>
            <a:r>
              <a:rPr lang="en-US" sz="2800">
                <a:latin typeface="Times-Roman" charset="0"/>
              </a:rPr>
              <a:t>SboxRight(</a:t>
            </a:r>
            <a:r>
              <a:rPr lang="en-US" sz="2800">
                <a:solidFill>
                  <a:schemeClr val="hlink"/>
                </a:solidFill>
                <a:latin typeface="Times-Roman" charset="0"/>
              </a:rPr>
              <a:t>Y</a:t>
            </a:r>
            <a:r>
              <a:rPr lang="en-US" sz="2800">
                <a:latin typeface="Times-Roman" charset="0"/>
              </a:rPr>
              <a:t>) </a:t>
            </a:r>
            <a:r>
              <a:rPr lang="en-US" sz="2800">
                <a:latin typeface="Times-Roman" charset="0"/>
                <a:sym typeface="Symbol" charset="2"/>
              </a:rPr>
              <a:t> S</a:t>
            </a:r>
            <a:r>
              <a:rPr lang="en-US" sz="2800">
                <a:latin typeface="Times-Roman" charset="0"/>
              </a:rPr>
              <a:t>boxRight(</a:t>
            </a:r>
            <a:r>
              <a:rPr lang="en-US" sz="2800">
                <a:solidFill>
                  <a:srgbClr val="FF0000"/>
                </a:solidFill>
                <a:latin typeface="Times-Roman" charset="0"/>
              </a:rPr>
              <a:t>Y</a:t>
            </a:r>
            <a:r>
              <a:rPr lang="en-US" sz="2800">
                <a:latin typeface="Times-Roman" charset="0"/>
              </a:rPr>
              <a:t>) = 0010</a:t>
            </a:r>
          </a:p>
          <a:p>
            <a:pPr eaLnBrk="1" hangingPunct="1">
              <a:lnSpc>
                <a:spcPct val="90000"/>
              </a:lnSpc>
            </a:pPr>
            <a:r>
              <a:rPr lang="en-US" sz="2800">
                <a:solidFill>
                  <a:schemeClr val="hlink"/>
                </a:solidFill>
                <a:latin typeface="Times-Roman" charset="0"/>
              </a:rPr>
              <a:t>Y</a:t>
            </a:r>
            <a:r>
              <a:rPr lang="en-US" sz="2800">
                <a:latin typeface="Times-Roman" charset="0"/>
                <a:sym typeface="Symbol" charset="2"/>
              </a:rPr>
              <a:t></a:t>
            </a:r>
            <a:r>
              <a:rPr lang="en-US" sz="2800">
                <a:solidFill>
                  <a:srgbClr val="FF0000"/>
                </a:solidFill>
                <a:latin typeface="Times-Roman" charset="0"/>
              </a:rPr>
              <a:t>Y</a:t>
            </a:r>
            <a:r>
              <a:rPr lang="en-US" sz="2800">
                <a:latin typeface="Times-Roman" charset="0"/>
              </a:rPr>
              <a:t> = 001000</a:t>
            </a:r>
            <a:r>
              <a:rPr lang="en-US" sz="2800"/>
              <a:t> </a:t>
            </a:r>
            <a:r>
              <a:rPr lang="en-US" sz="2800">
                <a:sym typeface="Symbol" charset="2"/>
              </a:rPr>
              <a:t></a:t>
            </a:r>
            <a:r>
              <a:rPr lang="en-US" sz="2800"/>
              <a:t> </a:t>
            </a:r>
            <a:r>
              <a:rPr lang="en-US" sz="2800">
                <a:latin typeface="Times-Roman" charset="0"/>
              </a:rPr>
              <a:t>(</a:t>
            </a:r>
            <a:r>
              <a:rPr lang="en-US" sz="2800">
                <a:solidFill>
                  <a:schemeClr val="hlink"/>
                </a:solidFill>
                <a:latin typeface="Times-Roman" charset="0"/>
              </a:rPr>
              <a:t>Y</a:t>
            </a:r>
            <a:r>
              <a:rPr lang="en-US" sz="2800">
                <a:latin typeface="Times-Roman" charset="0"/>
                <a:sym typeface="Symbol" charset="2"/>
              </a:rPr>
              <a:t></a:t>
            </a:r>
            <a:r>
              <a:rPr lang="en-US" sz="2800">
                <a:latin typeface="Times-Roman" charset="0"/>
              </a:rPr>
              <a:t>K)</a:t>
            </a:r>
            <a:r>
              <a:rPr lang="en-US" sz="2800">
                <a:latin typeface="Times-Roman" charset="0"/>
                <a:sym typeface="Symbol" charset="2"/>
              </a:rPr>
              <a:t></a:t>
            </a:r>
            <a:r>
              <a:rPr lang="en-US" sz="2800">
                <a:latin typeface="Times-Roman" charset="0"/>
              </a:rPr>
              <a:t>(</a:t>
            </a:r>
            <a:r>
              <a:rPr lang="en-US" sz="2800">
                <a:solidFill>
                  <a:srgbClr val="FF0000"/>
                </a:solidFill>
                <a:latin typeface="Times-Roman" charset="0"/>
              </a:rPr>
              <a:t>Y</a:t>
            </a:r>
            <a:r>
              <a:rPr lang="en-US" sz="2800">
                <a:latin typeface="Times-Roman" charset="0"/>
                <a:sym typeface="Symbol" charset="2"/>
              </a:rPr>
              <a:t></a:t>
            </a:r>
            <a:r>
              <a:rPr lang="en-US" sz="2800">
                <a:latin typeface="Times-Roman" charset="0"/>
              </a:rPr>
              <a:t>K) = 001000</a:t>
            </a:r>
            <a:r>
              <a:rPr lang="en-US" sz="2800"/>
              <a:t> </a:t>
            </a:r>
          </a:p>
          <a:p>
            <a:pPr eaLnBrk="1" hangingPunct="1">
              <a:lnSpc>
                <a:spcPct val="90000"/>
              </a:lnSpc>
            </a:pPr>
            <a:r>
              <a:rPr lang="en-US" sz="2800"/>
              <a:t>If </a:t>
            </a:r>
            <a:r>
              <a:rPr lang="en-US" sz="2800">
                <a:solidFill>
                  <a:schemeClr val="hlink"/>
                </a:solidFill>
                <a:latin typeface="Times-Roman" charset="0"/>
              </a:rPr>
              <a:t>Y</a:t>
            </a:r>
            <a:r>
              <a:rPr lang="en-US" sz="2800">
                <a:latin typeface="Times-Roman" charset="0"/>
              </a:rPr>
              <a:t> </a:t>
            </a:r>
            <a:r>
              <a:rPr lang="en-US" sz="2800">
                <a:latin typeface="Times-Roman" charset="0"/>
                <a:sym typeface="Symbol" charset="2"/>
              </a:rPr>
              <a:t> </a:t>
            </a:r>
            <a:r>
              <a:rPr lang="en-US" sz="2800">
                <a:solidFill>
                  <a:srgbClr val="FF0000"/>
                </a:solidFill>
                <a:latin typeface="Times-Roman" charset="0"/>
              </a:rPr>
              <a:t>Y</a:t>
            </a:r>
            <a:r>
              <a:rPr lang="en-US" sz="2800">
                <a:latin typeface="Times-Roman" charset="0"/>
              </a:rPr>
              <a:t> = 000000</a:t>
            </a:r>
            <a:r>
              <a:rPr lang="en-US" sz="2800"/>
              <a:t> then for any S-box, </a:t>
            </a:r>
            <a:r>
              <a:rPr lang="en-US" sz="2800">
                <a:latin typeface="Times-Roman" charset="0"/>
              </a:rPr>
              <a:t>Sbox(</a:t>
            </a:r>
            <a:r>
              <a:rPr lang="en-US" sz="2800">
                <a:solidFill>
                  <a:schemeClr val="hlink"/>
                </a:solidFill>
                <a:latin typeface="Times-Roman" charset="0"/>
              </a:rPr>
              <a:t>Y</a:t>
            </a:r>
            <a:r>
              <a:rPr lang="en-US" sz="2800">
                <a:latin typeface="Times-Roman" charset="0"/>
              </a:rPr>
              <a:t>) </a:t>
            </a:r>
            <a:r>
              <a:rPr lang="en-US" sz="2800">
                <a:latin typeface="Times-Roman" charset="0"/>
                <a:sym typeface="Symbol" charset="2"/>
              </a:rPr>
              <a:t> </a:t>
            </a:r>
            <a:r>
              <a:rPr lang="en-US" sz="2800">
                <a:latin typeface="Times-Roman" charset="0"/>
              </a:rPr>
              <a:t>Sbox(</a:t>
            </a:r>
            <a:r>
              <a:rPr lang="en-US" sz="2800">
                <a:solidFill>
                  <a:srgbClr val="FF0000"/>
                </a:solidFill>
                <a:latin typeface="Times-Roman" charset="0"/>
              </a:rPr>
              <a:t>Y</a:t>
            </a:r>
            <a:r>
              <a:rPr lang="en-US" sz="2800">
                <a:latin typeface="Times-Roman" charset="0"/>
              </a:rPr>
              <a:t>) = 0000</a:t>
            </a:r>
          </a:p>
          <a:p>
            <a:pPr eaLnBrk="1" hangingPunct="1">
              <a:lnSpc>
                <a:spcPct val="90000"/>
              </a:lnSpc>
            </a:pPr>
            <a:r>
              <a:rPr lang="en-US" sz="2800"/>
              <a:t>Difference of </a:t>
            </a:r>
            <a:r>
              <a:rPr lang="en-US" sz="2800">
                <a:latin typeface="Times-Roman" charset="0"/>
              </a:rPr>
              <a:t>(0000 0010)</a:t>
            </a:r>
            <a:r>
              <a:rPr lang="en-US" sz="2800"/>
              <a:t> is expanded by TDES expand perm to diff.</a:t>
            </a:r>
            <a:r>
              <a:rPr lang="en-US" sz="2800">
                <a:latin typeface="Times-Roman" charset="0"/>
                <a:sym typeface="Symbol" charset="2"/>
              </a:rPr>
              <a:t> (000000 001000)</a:t>
            </a:r>
            <a:endParaRPr lang="en-US" sz="2800">
              <a:sym typeface="Symbol" charset="2"/>
            </a:endParaRPr>
          </a:p>
          <a:p>
            <a:pPr eaLnBrk="1" hangingPunct="1">
              <a:lnSpc>
                <a:spcPct val="90000"/>
              </a:lnSpc>
            </a:pPr>
            <a:r>
              <a:rPr lang="en-US" sz="2800" b="1">
                <a:solidFill>
                  <a:schemeClr val="hlink"/>
                </a:solidFill>
              </a:rPr>
              <a:t>T</a:t>
            </a:r>
            <a:r>
              <a:rPr lang="en-US" sz="2800" b="1">
                <a:solidFill>
                  <a:schemeClr val="hlink"/>
                </a:solidFill>
                <a:sym typeface="Symbol" charset="2"/>
              </a:rPr>
              <a:t>he bottom line:</a:t>
            </a:r>
            <a:r>
              <a:rPr lang="en-US" sz="2800">
                <a:sym typeface="Symbol" charset="2"/>
              </a:rPr>
              <a:t> If </a:t>
            </a:r>
            <a:r>
              <a:rPr lang="en-US" sz="2800">
                <a:solidFill>
                  <a:schemeClr val="hlink"/>
                </a:solidFill>
                <a:latin typeface="Times-Roman" charset="0"/>
                <a:sym typeface="Symbol" charset="2"/>
              </a:rPr>
              <a:t>X</a:t>
            </a:r>
            <a:r>
              <a:rPr lang="en-US" sz="2800">
                <a:latin typeface="Times-Roman" charset="0"/>
              </a:rPr>
              <a:t> </a:t>
            </a:r>
            <a:r>
              <a:rPr lang="en-US" sz="2800">
                <a:latin typeface="Times-Roman" charset="0"/>
                <a:sym typeface="Symbol" charset="2"/>
              </a:rPr>
              <a:t> </a:t>
            </a:r>
            <a:r>
              <a:rPr lang="en-US" sz="2800">
                <a:solidFill>
                  <a:srgbClr val="FF0000"/>
                </a:solidFill>
                <a:latin typeface="Times-Roman" charset="0"/>
              </a:rPr>
              <a:t>X</a:t>
            </a:r>
            <a:r>
              <a:rPr lang="en-US" sz="2800">
                <a:latin typeface="Times-Roman" charset="0"/>
              </a:rPr>
              <a:t> = </a:t>
            </a:r>
            <a:r>
              <a:rPr lang="en-US" sz="2800">
                <a:latin typeface="Times-Roman" charset="0"/>
                <a:sym typeface="Symbol" charset="2"/>
              </a:rPr>
              <a:t>00000010</a:t>
            </a:r>
            <a:r>
              <a:rPr lang="en-US" sz="2800">
                <a:sym typeface="Symbol" charset="2"/>
              </a:rPr>
              <a:t> then </a:t>
            </a:r>
            <a:r>
              <a:rPr lang="en-US" sz="2800">
                <a:latin typeface="Times-Roman" charset="0"/>
                <a:sym typeface="Symbol" charset="2"/>
              </a:rPr>
              <a:t>F(</a:t>
            </a:r>
            <a:r>
              <a:rPr lang="en-US" sz="2800">
                <a:solidFill>
                  <a:schemeClr val="hlink"/>
                </a:solidFill>
                <a:latin typeface="Times-Roman" charset="0"/>
                <a:sym typeface="Symbol" charset="2"/>
              </a:rPr>
              <a:t>X</a:t>
            </a:r>
            <a:r>
              <a:rPr lang="en-US" sz="2800">
                <a:latin typeface="Times-Roman" charset="0"/>
                <a:sym typeface="Symbol" charset="2"/>
              </a:rPr>
              <a:t>,K)  F(</a:t>
            </a:r>
            <a:r>
              <a:rPr lang="en-US" sz="2800">
                <a:solidFill>
                  <a:srgbClr val="FF0000"/>
                </a:solidFill>
                <a:latin typeface="Times-Roman" charset="0"/>
                <a:sym typeface="Symbol" charset="2"/>
              </a:rPr>
              <a:t>X</a:t>
            </a:r>
            <a:r>
              <a:rPr lang="en-US" sz="2800">
                <a:latin typeface="Times-Roman" charset="0"/>
                <a:sym typeface="Symbol" charset="2"/>
              </a:rPr>
              <a:t>,K) = 00000010</a:t>
            </a:r>
            <a:r>
              <a:rPr lang="en-US" sz="2800">
                <a:sym typeface="Symbol" charset="2"/>
              </a:rPr>
              <a:t> with prob. </a:t>
            </a:r>
            <a:r>
              <a:rPr lang="en-US" sz="2800">
                <a:latin typeface="Times-Roman" charset="0"/>
                <a:sym typeface="Symbol" charset="2"/>
              </a:rPr>
              <a:t>3/4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40995">
                                            <p:txEl>
                                              <p:pRg st="0" end="0"/>
                                            </p:txEl>
                                          </p:spTgt>
                                        </p:tgtEl>
                                        <p:attrNameLst>
                                          <p:attrName>style.visibility</p:attrName>
                                        </p:attrNameLst>
                                      </p:cBhvr>
                                      <p:to>
                                        <p:strVal val="visible"/>
                                      </p:to>
                                    </p:set>
                                    <p:animEffect transition="in" filter="box(out)">
                                      <p:cBhvr>
                                        <p:cTn id="7" dur="500"/>
                                        <p:tgtEl>
                                          <p:spTgt spid="34099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40995">
                                            <p:txEl>
                                              <p:pRg st="1" end="1"/>
                                            </p:txEl>
                                          </p:spTgt>
                                        </p:tgtEl>
                                        <p:attrNameLst>
                                          <p:attrName>style.visibility</p:attrName>
                                        </p:attrNameLst>
                                      </p:cBhvr>
                                      <p:to>
                                        <p:strVal val="visible"/>
                                      </p:to>
                                    </p:set>
                                    <p:animEffect transition="in" filter="box(out)">
                                      <p:cBhvr>
                                        <p:cTn id="12" dur="500"/>
                                        <p:tgtEl>
                                          <p:spTgt spid="340995">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40995">
                                            <p:txEl>
                                              <p:pRg st="2" end="2"/>
                                            </p:txEl>
                                          </p:spTgt>
                                        </p:tgtEl>
                                        <p:attrNameLst>
                                          <p:attrName>style.visibility</p:attrName>
                                        </p:attrNameLst>
                                      </p:cBhvr>
                                      <p:to>
                                        <p:strVal val="visible"/>
                                      </p:to>
                                    </p:set>
                                    <p:animEffect transition="in" filter="box(out)">
                                      <p:cBhvr>
                                        <p:cTn id="17" dur="500"/>
                                        <p:tgtEl>
                                          <p:spTgt spid="340995">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340995">
                                            <p:txEl>
                                              <p:pRg st="3" end="3"/>
                                            </p:txEl>
                                          </p:spTgt>
                                        </p:tgtEl>
                                        <p:attrNameLst>
                                          <p:attrName>style.visibility</p:attrName>
                                        </p:attrNameLst>
                                      </p:cBhvr>
                                      <p:to>
                                        <p:strVal val="visible"/>
                                      </p:to>
                                    </p:set>
                                    <p:animEffect transition="in" filter="box(out)">
                                      <p:cBhvr>
                                        <p:cTn id="22" dur="500"/>
                                        <p:tgtEl>
                                          <p:spTgt spid="340995">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340995">
                                            <p:txEl>
                                              <p:pRg st="4" end="4"/>
                                            </p:txEl>
                                          </p:spTgt>
                                        </p:tgtEl>
                                        <p:attrNameLst>
                                          <p:attrName>style.visibility</p:attrName>
                                        </p:attrNameLst>
                                      </p:cBhvr>
                                      <p:to>
                                        <p:strVal val="visible"/>
                                      </p:to>
                                    </p:set>
                                    <p:animEffect transition="in" filter="box(out)">
                                      <p:cBhvr>
                                        <p:cTn id="27" dur="500"/>
                                        <p:tgtEl>
                                          <p:spTgt spid="340995">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5" grpId="0" build="p" bldLvl="2" autoUpdateAnimBg="0"/>
    </p:bld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5F373A74-11C1-B24D-9B32-CC327ECB093E}" type="slidenum">
              <a:rPr lang="en-US" smtClean="0">
                <a:latin typeface="Times New Roman" charset="0"/>
              </a:rPr>
              <a:pPr/>
              <a:t>253</a:t>
            </a:fld>
            <a:endParaRPr lang="en-US">
              <a:latin typeface="Times New Roman" charset="0"/>
            </a:endParaRPr>
          </a:p>
        </p:txBody>
      </p:sp>
      <p:sp>
        <p:nvSpPr>
          <p:cNvPr id="271363" name="Rectangle 2"/>
          <p:cNvSpPr>
            <a:spLocks noGrp="1" noChangeArrowheads="1"/>
          </p:cNvSpPr>
          <p:nvPr>
            <p:ph type="title"/>
          </p:nvPr>
        </p:nvSpPr>
        <p:spPr>
          <a:xfrm>
            <a:off x="685800" y="228600"/>
            <a:ext cx="7772400" cy="1143000"/>
          </a:xfrm>
        </p:spPr>
        <p:txBody>
          <a:bodyPr/>
          <a:lstStyle/>
          <a:p>
            <a:pPr eaLnBrk="1" hangingPunct="1"/>
            <a:r>
              <a:rPr lang="en-US"/>
              <a:t>TDES</a:t>
            </a:r>
          </a:p>
        </p:txBody>
      </p:sp>
      <p:sp>
        <p:nvSpPr>
          <p:cNvPr id="271364" name="Rectangle 3"/>
          <p:cNvSpPr>
            <a:spLocks noGrp="1" noChangeArrowheads="1"/>
          </p:cNvSpPr>
          <p:nvPr>
            <p:ph type="body" idx="1"/>
          </p:nvPr>
        </p:nvSpPr>
        <p:spPr>
          <a:xfrm>
            <a:off x="685800" y="1676400"/>
            <a:ext cx="8077200" cy="4419600"/>
          </a:xfrm>
        </p:spPr>
        <p:txBody>
          <a:bodyPr/>
          <a:lstStyle/>
          <a:p>
            <a:pPr eaLnBrk="1" hangingPunct="1"/>
            <a:r>
              <a:rPr lang="en-US" sz="2800"/>
              <a:t>From the previous slide</a:t>
            </a:r>
          </a:p>
          <a:p>
            <a:pPr lvl="1" eaLnBrk="1" hangingPunct="1"/>
            <a:r>
              <a:rPr lang="en-US" sz="2400"/>
              <a:t>Suppose </a:t>
            </a:r>
            <a:r>
              <a:rPr lang="en-US" sz="2400">
                <a:solidFill>
                  <a:schemeClr val="accent2"/>
                </a:solidFill>
                <a:latin typeface="Times-Roman" charset="0"/>
              </a:rPr>
              <a:t>R</a:t>
            </a:r>
            <a:r>
              <a:rPr lang="en-US" sz="2400">
                <a:latin typeface="Times-Roman" charset="0"/>
              </a:rPr>
              <a:t> </a:t>
            </a:r>
            <a:r>
              <a:rPr lang="en-US" sz="2400">
                <a:latin typeface="Times-Roman" charset="0"/>
                <a:sym typeface="Symbol" charset="2"/>
              </a:rPr>
              <a:t></a:t>
            </a:r>
            <a:r>
              <a:rPr lang="en-US" sz="2400">
                <a:latin typeface="Times-Roman" charset="0"/>
              </a:rPr>
              <a:t> </a:t>
            </a:r>
            <a:r>
              <a:rPr lang="en-US" sz="2400">
                <a:solidFill>
                  <a:srgbClr val="FF0000"/>
                </a:solidFill>
                <a:latin typeface="Times-Roman" charset="0"/>
              </a:rPr>
              <a:t>R</a:t>
            </a:r>
            <a:r>
              <a:rPr lang="en-US" sz="2400">
                <a:latin typeface="Times-Roman" charset="0"/>
              </a:rPr>
              <a:t> = 0000 0010</a:t>
            </a:r>
            <a:r>
              <a:rPr lang="en-US" sz="2400"/>
              <a:t> </a:t>
            </a:r>
          </a:p>
          <a:p>
            <a:pPr lvl="1" eaLnBrk="1" hangingPunct="1"/>
            <a:r>
              <a:rPr lang="en-US" sz="2400"/>
              <a:t>Suppose </a:t>
            </a:r>
            <a:r>
              <a:rPr lang="en-US" sz="2400">
                <a:latin typeface="Times-Roman" charset="0"/>
              </a:rPr>
              <a:t>K</a:t>
            </a:r>
            <a:r>
              <a:rPr lang="en-US" sz="2400"/>
              <a:t> is unknown key</a:t>
            </a:r>
          </a:p>
          <a:p>
            <a:pPr lvl="1" eaLnBrk="1" hangingPunct="1"/>
            <a:r>
              <a:rPr lang="en-US" sz="2400"/>
              <a:t>Then with probability </a:t>
            </a:r>
            <a:r>
              <a:rPr lang="en-US" sz="2400">
                <a:latin typeface="Times-Roman" charset="0"/>
              </a:rPr>
              <a:t>3/4</a:t>
            </a:r>
            <a:endParaRPr lang="en-US" sz="2400"/>
          </a:p>
          <a:p>
            <a:pPr lvl="1" eaLnBrk="1" hangingPunct="1">
              <a:buFontTx/>
              <a:buNone/>
            </a:pPr>
            <a:r>
              <a:rPr lang="en-US" sz="2400">
                <a:latin typeface="Times-Roman" charset="0"/>
              </a:rPr>
              <a:t>	F(</a:t>
            </a:r>
            <a:r>
              <a:rPr lang="en-US" sz="2400">
                <a:solidFill>
                  <a:schemeClr val="accent2"/>
                </a:solidFill>
                <a:latin typeface="Times-Roman" charset="0"/>
              </a:rPr>
              <a:t>R</a:t>
            </a:r>
            <a:r>
              <a:rPr lang="en-US" sz="2400">
                <a:latin typeface="Times-Roman" charset="0"/>
              </a:rPr>
              <a:t>,K) </a:t>
            </a:r>
            <a:r>
              <a:rPr lang="en-US" sz="2400">
                <a:latin typeface="Times-Roman" charset="0"/>
                <a:sym typeface="Symbol" charset="2"/>
              </a:rPr>
              <a:t></a:t>
            </a:r>
            <a:r>
              <a:rPr lang="en-US" sz="2400">
                <a:latin typeface="Times-Roman" charset="0"/>
              </a:rPr>
              <a:t> F(</a:t>
            </a:r>
            <a:r>
              <a:rPr lang="en-US" sz="2400">
                <a:solidFill>
                  <a:srgbClr val="FF0000"/>
                </a:solidFill>
                <a:latin typeface="Times-Roman" charset="0"/>
              </a:rPr>
              <a:t>R</a:t>
            </a:r>
            <a:r>
              <a:rPr lang="en-US" sz="2400">
                <a:latin typeface="Times-Roman" charset="0"/>
              </a:rPr>
              <a:t>,K) = 0000 0010</a:t>
            </a:r>
            <a:endParaRPr lang="en-US" sz="2400"/>
          </a:p>
          <a:p>
            <a:pPr eaLnBrk="1" hangingPunct="1"/>
            <a:r>
              <a:rPr lang="en-US" sz="2800"/>
              <a:t>The bottom line</a:t>
            </a:r>
          </a:p>
          <a:p>
            <a:pPr lvl="1" eaLnBrk="1" hangingPunct="1"/>
            <a:r>
              <a:rPr lang="en-US" sz="2400"/>
              <a:t>Input to next round is like input to current round</a:t>
            </a:r>
          </a:p>
          <a:p>
            <a:pPr lvl="1" eaLnBrk="1" hangingPunct="1"/>
            <a:r>
              <a:rPr lang="en-US" sz="2400"/>
              <a:t>Maybe we can chain this thru multiple rounds!</a:t>
            </a:r>
          </a:p>
        </p:txBody>
      </p:sp>
    </p:spTree>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14B951C3-1F00-8340-9897-1B5FE628DD5C}" type="slidenum">
              <a:rPr lang="en-US" smtClean="0">
                <a:latin typeface="Times New Roman" charset="0"/>
              </a:rPr>
              <a:pPr/>
              <a:t>254</a:t>
            </a:fld>
            <a:endParaRPr lang="en-US">
              <a:latin typeface="Times New Roman" charset="0"/>
            </a:endParaRPr>
          </a:p>
        </p:txBody>
      </p:sp>
      <p:sp>
        <p:nvSpPr>
          <p:cNvPr id="272387" name="Rectangle 2"/>
          <p:cNvSpPr>
            <a:spLocks noGrp="1" noChangeArrowheads="1"/>
          </p:cNvSpPr>
          <p:nvPr>
            <p:ph type="title"/>
          </p:nvPr>
        </p:nvSpPr>
        <p:spPr>
          <a:xfrm>
            <a:off x="685800" y="152400"/>
            <a:ext cx="7848600" cy="685800"/>
          </a:xfrm>
        </p:spPr>
        <p:txBody>
          <a:bodyPr/>
          <a:lstStyle/>
          <a:p>
            <a:pPr eaLnBrk="1" hangingPunct="1"/>
            <a:r>
              <a:rPr lang="en-US" sz="4000"/>
              <a:t>TDES Differential Attack</a:t>
            </a:r>
            <a:endParaRPr lang="en-US"/>
          </a:p>
        </p:txBody>
      </p:sp>
      <p:sp>
        <p:nvSpPr>
          <p:cNvPr id="343043" name="Rectangle 3"/>
          <p:cNvSpPr>
            <a:spLocks noChangeArrowheads="1"/>
          </p:cNvSpPr>
          <p:nvPr/>
        </p:nvSpPr>
        <p:spPr bwMode="auto">
          <a:xfrm>
            <a:off x="228600" y="1524000"/>
            <a:ext cx="2249488" cy="46640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a:t>
            </a:r>
            <a:r>
              <a:rPr lang="en-US" sz="2000">
                <a:solidFill>
                  <a:schemeClr val="accent2"/>
                </a:solidFill>
                <a:latin typeface="Times-Roman" charset="0"/>
              </a:rPr>
              <a:t>L</a:t>
            </a:r>
            <a:r>
              <a:rPr lang="en-US" sz="2000" baseline="-25000">
                <a:solidFill>
                  <a:schemeClr val="accent2"/>
                </a:solidFill>
                <a:latin typeface="Times-Roman" charset="0"/>
              </a:rPr>
              <a:t>0</a:t>
            </a:r>
            <a:r>
              <a:rPr lang="en-US" sz="2000">
                <a:latin typeface="Times-Roman" charset="0"/>
              </a:rPr>
              <a:t>,</a:t>
            </a:r>
            <a:r>
              <a:rPr lang="en-US" sz="2000">
                <a:solidFill>
                  <a:schemeClr val="accent2"/>
                </a:solidFill>
                <a:latin typeface="Times-Roman" charset="0"/>
              </a:rPr>
              <a:t>R</a:t>
            </a:r>
            <a:r>
              <a:rPr lang="en-US" sz="2000" baseline="-25000">
                <a:solidFill>
                  <a:schemeClr val="accent2"/>
                </a:solidFill>
                <a:latin typeface="Times-Roman" charset="0"/>
              </a:rPr>
              <a:t>0</a:t>
            </a:r>
            <a:r>
              <a:rPr lang="en-US" sz="2000">
                <a:latin typeface="Times-Roman" charset="0"/>
              </a:rPr>
              <a:t>) = </a:t>
            </a:r>
            <a:r>
              <a:rPr lang="en-US" sz="2000">
                <a:solidFill>
                  <a:schemeClr val="accent2"/>
                </a:solidFill>
                <a:latin typeface="Times-Roman" charset="0"/>
              </a:rPr>
              <a:t>P</a:t>
            </a:r>
            <a:endParaRPr lang="en-US" sz="2000" baseline="-25000">
              <a:latin typeface="Times-Roman" charset="0"/>
            </a:endParaRPr>
          </a:p>
          <a:p>
            <a:endParaRPr lang="en-US" sz="2000">
              <a:latin typeface="Times-Roman" charset="0"/>
            </a:endParaRPr>
          </a:p>
          <a:p>
            <a:r>
              <a:rPr lang="en-US" sz="2000">
                <a:solidFill>
                  <a:schemeClr val="accent2"/>
                </a:solidFill>
                <a:latin typeface="Times-Roman" charset="0"/>
              </a:rPr>
              <a:t>L</a:t>
            </a:r>
            <a:r>
              <a:rPr lang="en-US" sz="2000" baseline="-25000">
                <a:solidFill>
                  <a:schemeClr val="accent2"/>
                </a:solidFill>
                <a:latin typeface="Times-Roman" charset="0"/>
              </a:rPr>
              <a:t>1</a:t>
            </a:r>
            <a:r>
              <a:rPr lang="en-US" sz="2000">
                <a:latin typeface="Times-Roman" charset="0"/>
              </a:rPr>
              <a:t> = </a:t>
            </a:r>
            <a:r>
              <a:rPr lang="en-US" sz="2000">
                <a:solidFill>
                  <a:schemeClr val="accent2"/>
                </a:solidFill>
                <a:latin typeface="Times-Roman" charset="0"/>
              </a:rPr>
              <a:t>R</a:t>
            </a:r>
            <a:r>
              <a:rPr lang="en-US" sz="2000" baseline="-25000">
                <a:solidFill>
                  <a:schemeClr val="accent2"/>
                </a:solidFill>
                <a:latin typeface="Times-Roman" charset="0"/>
              </a:rPr>
              <a:t>0</a:t>
            </a:r>
            <a:endParaRPr lang="en-US" sz="2000">
              <a:latin typeface="Times-Roman" charset="0"/>
            </a:endParaRPr>
          </a:p>
          <a:p>
            <a:r>
              <a:rPr lang="en-US" sz="2000">
                <a:solidFill>
                  <a:schemeClr val="accent2"/>
                </a:solidFill>
                <a:latin typeface="Times-Roman" charset="0"/>
              </a:rPr>
              <a:t>R</a:t>
            </a:r>
            <a:r>
              <a:rPr lang="en-US" sz="2000" baseline="-25000">
                <a:solidFill>
                  <a:schemeClr val="accent2"/>
                </a:solidFill>
                <a:latin typeface="Times-Roman" charset="0"/>
              </a:rPr>
              <a:t>1</a:t>
            </a:r>
            <a:r>
              <a:rPr lang="en-US" sz="2000">
                <a:latin typeface="Times-Roman" charset="0"/>
              </a:rPr>
              <a:t> = </a:t>
            </a:r>
            <a:r>
              <a:rPr lang="en-US" sz="2000">
                <a:solidFill>
                  <a:schemeClr val="accent2"/>
                </a:solidFill>
                <a:latin typeface="Times-Roman" charset="0"/>
              </a:rPr>
              <a:t>L</a:t>
            </a:r>
            <a:r>
              <a:rPr lang="en-US" sz="2000" baseline="-25000">
                <a:solidFill>
                  <a:schemeClr val="accent2"/>
                </a:solidFill>
                <a:latin typeface="Times-Roman" charset="0"/>
              </a:rPr>
              <a:t>0</a:t>
            </a:r>
            <a:r>
              <a:rPr lang="en-US" sz="2000">
                <a:latin typeface="Times-Roman" charset="0"/>
              </a:rPr>
              <a:t> </a:t>
            </a:r>
            <a:r>
              <a:rPr lang="en-US" sz="2000">
                <a:latin typeface="Times-Roman" charset="0"/>
                <a:sym typeface="Symbol" charset="2"/>
              </a:rPr>
              <a:t> F(</a:t>
            </a:r>
            <a:r>
              <a:rPr lang="en-US" sz="2000">
                <a:solidFill>
                  <a:schemeClr val="accent2"/>
                </a:solidFill>
                <a:latin typeface="Times-Roman" charset="0"/>
                <a:sym typeface="Symbol" charset="2"/>
              </a:rPr>
              <a:t>R</a:t>
            </a:r>
            <a:r>
              <a:rPr lang="en-US" sz="2000" baseline="-25000">
                <a:solidFill>
                  <a:schemeClr val="accent2"/>
                </a:solidFill>
                <a:latin typeface="Times-Roman" charset="0"/>
                <a:sym typeface="Symbol" charset="2"/>
              </a:rPr>
              <a:t>0</a:t>
            </a:r>
            <a:r>
              <a:rPr lang="en-US" sz="2000">
                <a:latin typeface="Times-Roman" charset="0"/>
                <a:sym typeface="Symbol" charset="2"/>
              </a:rPr>
              <a:t>,K</a:t>
            </a:r>
            <a:r>
              <a:rPr lang="en-US" sz="2000" baseline="-25000">
                <a:latin typeface="Times-Roman" charset="0"/>
                <a:sym typeface="Symbol" charset="2"/>
              </a:rPr>
              <a:t>1</a:t>
            </a:r>
            <a:r>
              <a:rPr lang="en-US" sz="2000">
                <a:latin typeface="Times-Roman" charset="0"/>
                <a:sym typeface="Symbol" charset="2"/>
              </a:rPr>
              <a:t>)</a:t>
            </a:r>
          </a:p>
          <a:p>
            <a:endParaRPr lang="en-US" sz="2000">
              <a:latin typeface="Times-Roman" charset="0"/>
            </a:endParaRPr>
          </a:p>
          <a:p>
            <a:r>
              <a:rPr lang="en-US" sz="2000">
                <a:solidFill>
                  <a:schemeClr val="accent2"/>
                </a:solidFill>
                <a:latin typeface="Times-Roman" charset="0"/>
              </a:rPr>
              <a:t>L</a:t>
            </a:r>
            <a:r>
              <a:rPr lang="en-US" sz="2000" baseline="-25000">
                <a:solidFill>
                  <a:schemeClr val="accent2"/>
                </a:solidFill>
                <a:latin typeface="Times-Roman" charset="0"/>
              </a:rPr>
              <a:t>2</a:t>
            </a:r>
            <a:r>
              <a:rPr lang="en-US" sz="2000">
                <a:latin typeface="Times-Roman" charset="0"/>
              </a:rPr>
              <a:t> = </a:t>
            </a:r>
            <a:r>
              <a:rPr lang="en-US" sz="2000">
                <a:solidFill>
                  <a:schemeClr val="accent2"/>
                </a:solidFill>
                <a:latin typeface="Times-Roman" charset="0"/>
              </a:rPr>
              <a:t>R</a:t>
            </a:r>
            <a:r>
              <a:rPr lang="en-US" sz="2000" baseline="-25000">
                <a:solidFill>
                  <a:schemeClr val="accent2"/>
                </a:solidFill>
                <a:latin typeface="Times-Roman" charset="0"/>
              </a:rPr>
              <a:t>1</a:t>
            </a:r>
            <a:endParaRPr lang="en-US" sz="2000">
              <a:latin typeface="Times-Roman" charset="0"/>
            </a:endParaRPr>
          </a:p>
          <a:p>
            <a:r>
              <a:rPr lang="en-US" sz="2000">
                <a:solidFill>
                  <a:schemeClr val="accent2"/>
                </a:solidFill>
                <a:latin typeface="Times-Roman" charset="0"/>
              </a:rPr>
              <a:t>R</a:t>
            </a:r>
            <a:r>
              <a:rPr lang="en-US" sz="2000" baseline="-25000">
                <a:solidFill>
                  <a:schemeClr val="accent2"/>
                </a:solidFill>
                <a:latin typeface="Times-Roman" charset="0"/>
              </a:rPr>
              <a:t>2</a:t>
            </a:r>
            <a:r>
              <a:rPr lang="en-US" sz="2000">
                <a:latin typeface="Times-Roman" charset="0"/>
              </a:rPr>
              <a:t> = </a:t>
            </a:r>
            <a:r>
              <a:rPr lang="en-US" sz="2000">
                <a:solidFill>
                  <a:schemeClr val="accent2"/>
                </a:solidFill>
                <a:latin typeface="Times-Roman" charset="0"/>
              </a:rPr>
              <a:t>L</a:t>
            </a:r>
            <a:r>
              <a:rPr lang="en-US" sz="2000" baseline="-25000">
                <a:solidFill>
                  <a:schemeClr val="accent2"/>
                </a:solidFill>
                <a:latin typeface="Times-Roman" charset="0"/>
              </a:rPr>
              <a:t>1</a:t>
            </a:r>
            <a:r>
              <a:rPr lang="en-US" sz="2000">
                <a:latin typeface="Times-Roman" charset="0"/>
              </a:rPr>
              <a:t> </a:t>
            </a:r>
            <a:r>
              <a:rPr lang="en-US" sz="2000">
                <a:latin typeface="Times-Roman" charset="0"/>
                <a:sym typeface="Symbol" charset="2"/>
              </a:rPr>
              <a:t> F(</a:t>
            </a:r>
            <a:r>
              <a:rPr lang="en-US" sz="2000">
                <a:solidFill>
                  <a:schemeClr val="accent2"/>
                </a:solidFill>
                <a:latin typeface="Times-Roman" charset="0"/>
                <a:sym typeface="Symbol" charset="2"/>
              </a:rPr>
              <a:t>R</a:t>
            </a:r>
            <a:r>
              <a:rPr lang="en-US" sz="2000" baseline="-25000">
                <a:solidFill>
                  <a:schemeClr val="accent2"/>
                </a:solidFill>
                <a:latin typeface="Times-Roman" charset="0"/>
                <a:sym typeface="Symbol" charset="2"/>
              </a:rPr>
              <a:t>1</a:t>
            </a:r>
            <a:r>
              <a:rPr lang="en-US" sz="2000">
                <a:latin typeface="Times-Roman" charset="0"/>
                <a:sym typeface="Symbol" charset="2"/>
              </a:rPr>
              <a:t>,K</a:t>
            </a:r>
            <a:r>
              <a:rPr lang="en-US" sz="2000" baseline="-25000">
                <a:latin typeface="Times-Roman" charset="0"/>
                <a:sym typeface="Symbol" charset="2"/>
              </a:rPr>
              <a:t>2</a:t>
            </a:r>
            <a:r>
              <a:rPr lang="en-US" sz="2000">
                <a:latin typeface="Times-Roman" charset="0"/>
                <a:sym typeface="Symbol" charset="2"/>
              </a:rPr>
              <a:t>)</a:t>
            </a:r>
          </a:p>
          <a:p>
            <a:endParaRPr lang="en-US" sz="2000">
              <a:latin typeface="Times-Roman" charset="0"/>
              <a:sym typeface="Symbol" charset="2"/>
            </a:endParaRPr>
          </a:p>
          <a:p>
            <a:r>
              <a:rPr lang="en-US" sz="2000">
                <a:solidFill>
                  <a:schemeClr val="accent2"/>
                </a:solidFill>
                <a:latin typeface="Times-Roman" charset="0"/>
              </a:rPr>
              <a:t>L</a:t>
            </a:r>
            <a:r>
              <a:rPr lang="en-US" sz="2000" baseline="-25000">
                <a:solidFill>
                  <a:schemeClr val="accent2"/>
                </a:solidFill>
                <a:latin typeface="Times-Roman" charset="0"/>
              </a:rPr>
              <a:t>3</a:t>
            </a:r>
            <a:r>
              <a:rPr lang="en-US" sz="2000">
                <a:latin typeface="Times-Roman" charset="0"/>
              </a:rPr>
              <a:t> = </a:t>
            </a:r>
            <a:r>
              <a:rPr lang="en-US" sz="2000">
                <a:solidFill>
                  <a:schemeClr val="accent2"/>
                </a:solidFill>
                <a:latin typeface="Times-Roman" charset="0"/>
              </a:rPr>
              <a:t>R</a:t>
            </a:r>
            <a:r>
              <a:rPr lang="en-US" sz="2000" baseline="-25000">
                <a:solidFill>
                  <a:schemeClr val="accent2"/>
                </a:solidFill>
                <a:latin typeface="Times-Roman" charset="0"/>
              </a:rPr>
              <a:t>2</a:t>
            </a:r>
            <a:endParaRPr lang="en-US" sz="2000">
              <a:latin typeface="Times-Roman" charset="0"/>
            </a:endParaRPr>
          </a:p>
          <a:p>
            <a:r>
              <a:rPr lang="en-US" sz="2000">
                <a:solidFill>
                  <a:schemeClr val="accent2"/>
                </a:solidFill>
                <a:latin typeface="Times-Roman" charset="0"/>
              </a:rPr>
              <a:t>R</a:t>
            </a:r>
            <a:r>
              <a:rPr lang="en-US" sz="2000" baseline="-25000">
                <a:solidFill>
                  <a:schemeClr val="accent2"/>
                </a:solidFill>
                <a:latin typeface="Times-Roman" charset="0"/>
              </a:rPr>
              <a:t>3</a:t>
            </a:r>
            <a:r>
              <a:rPr lang="en-US" sz="2000">
                <a:latin typeface="Times-Roman" charset="0"/>
              </a:rPr>
              <a:t> = </a:t>
            </a:r>
            <a:r>
              <a:rPr lang="en-US" sz="2000">
                <a:solidFill>
                  <a:schemeClr val="accent2"/>
                </a:solidFill>
                <a:latin typeface="Times-Roman" charset="0"/>
              </a:rPr>
              <a:t>L</a:t>
            </a:r>
            <a:r>
              <a:rPr lang="en-US" sz="2000" baseline="-25000">
                <a:solidFill>
                  <a:schemeClr val="accent2"/>
                </a:solidFill>
                <a:latin typeface="Times-Roman" charset="0"/>
              </a:rPr>
              <a:t>2</a:t>
            </a:r>
            <a:r>
              <a:rPr lang="en-US" sz="2000">
                <a:latin typeface="Times-Roman" charset="0"/>
              </a:rPr>
              <a:t> </a:t>
            </a:r>
            <a:r>
              <a:rPr lang="en-US" sz="2000">
                <a:latin typeface="Times-Roman" charset="0"/>
                <a:sym typeface="Symbol" charset="2"/>
              </a:rPr>
              <a:t> F(</a:t>
            </a:r>
            <a:r>
              <a:rPr lang="en-US" sz="2000">
                <a:solidFill>
                  <a:schemeClr val="accent2"/>
                </a:solidFill>
                <a:latin typeface="Times-Roman" charset="0"/>
                <a:sym typeface="Symbol" charset="2"/>
              </a:rPr>
              <a:t>R</a:t>
            </a:r>
            <a:r>
              <a:rPr lang="en-US" sz="2000" baseline="-25000">
                <a:solidFill>
                  <a:schemeClr val="accent2"/>
                </a:solidFill>
                <a:latin typeface="Times-Roman" charset="0"/>
                <a:sym typeface="Symbol" charset="2"/>
              </a:rPr>
              <a:t>2</a:t>
            </a:r>
            <a:r>
              <a:rPr lang="en-US" sz="2000">
                <a:latin typeface="Times-Roman" charset="0"/>
                <a:sym typeface="Symbol" charset="2"/>
              </a:rPr>
              <a:t>,K</a:t>
            </a:r>
            <a:r>
              <a:rPr lang="en-US" sz="2000" baseline="-25000">
                <a:latin typeface="Times-Roman" charset="0"/>
                <a:sym typeface="Symbol" charset="2"/>
              </a:rPr>
              <a:t>3</a:t>
            </a:r>
            <a:r>
              <a:rPr lang="en-US" sz="2000">
                <a:latin typeface="Times-Roman" charset="0"/>
                <a:sym typeface="Symbol" charset="2"/>
              </a:rPr>
              <a:t>)</a:t>
            </a:r>
          </a:p>
          <a:p>
            <a:endParaRPr lang="en-US" sz="2000">
              <a:latin typeface="Times-Roman" charset="0"/>
              <a:sym typeface="Symbol" charset="2"/>
            </a:endParaRPr>
          </a:p>
          <a:p>
            <a:r>
              <a:rPr lang="en-US" sz="2000">
                <a:solidFill>
                  <a:schemeClr val="accent2"/>
                </a:solidFill>
                <a:latin typeface="Times-Roman" charset="0"/>
              </a:rPr>
              <a:t>L</a:t>
            </a:r>
            <a:r>
              <a:rPr lang="en-US" sz="2000" baseline="-25000">
                <a:solidFill>
                  <a:schemeClr val="accent2"/>
                </a:solidFill>
                <a:latin typeface="Times-Roman" charset="0"/>
              </a:rPr>
              <a:t>4</a:t>
            </a:r>
            <a:r>
              <a:rPr lang="en-US" sz="2000">
                <a:latin typeface="Times-Roman" charset="0"/>
              </a:rPr>
              <a:t> = </a:t>
            </a:r>
            <a:r>
              <a:rPr lang="en-US" sz="2000">
                <a:solidFill>
                  <a:schemeClr val="accent2"/>
                </a:solidFill>
                <a:latin typeface="Times-Roman" charset="0"/>
              </a:rPr>
              <a:t>R</a:t>
            </a:r>
            <a:r>
              <a:rPr lang="en-US" sz="2000" baseline="-25000">
                <a:solidFill>
                  <a:schemeClr val="accent2"/>
                </a:solidFill>
                <a:latin typeface="Times-Roman" charset="0"/>
              </a:rPr>
              <a:t>3</a:t>
            </a:r>
            <a:endParaRPr lang="en-US" sz="2000">
              <a:latin typeface="Times-Roman" charset="0"/>
            </a:endParaRPr>
          </a:p>
          <a:p>
            <a:r>
              <a:rPr lang="en-US" sz="2000">
                <a:solidFill>
                  <a:schemeClr val="accent2"/>
                </a:solidFill>
                <a:latin typeface="Times-Roman" charset="0"/>
              </a:rPr>
              <a:t>R</a:t>
            </a:r>
            <a:r>
              <a:rPr lang="en-US" sz="2000" baseline="-25000">
                <a:solidFill>
                  <a:schemeClr val="accent2"/>
                </a:solidFill>
                <a:latin typeface="Times-Roman" charset="0"/>
              </a:rPr>
              <a:t>4</a:t>
            </a:r>
            <a:r>
              <a:rPr lang="en-US" sz="2000">
                <a:latin typeface="Times-Roman" charset="0"/>
              </a:rPr>
              <a:t> = </a:t>
            </a:r>
            <a:r>
              <a:rPr lang="en-US" sz="2000">
                <a:solidFill>
                  <a:schemeClr val="accent2"/>
                </a:solidFill>
                <a:latin typeface="Times-Roman" charset="0"/>
              </a:rPr>
              <a:t>L</a:t>
            </a:r>
            <a:r>
              <a:rPr lang="en-US" sz="2000" baseline="-25000">
                <a:solidFill>
                  <a:schemeClr val="accent2"/>
                </a:solidFill>
                <a:latin typeface="Times-Roman" charset="0"/>
              </a:rPr>
              <a:t>3</a:t>
            </a:r>
            <a:r>
              <a:rPr lang="en-US" sz="2000">
                <a:latin typeface="Times-Roman" charset="0"/>
              </a:rPr>
              <a:t> </a:t>
            </a:r>
            <a:r>
              <a:rPr lang="en-US" sz="2000">
                <a:latin typeface="Times-Roman" charset="0"/>
                <a:sym typeface="Symbol" charset="2"/>
              </a:rPr>
              <a:t> F(</a:t>
            </a:r>
            <a:r>
              <a:rPr lang="en-US" sz="2000">
                <a:solidFill>
                  <a:schemeClr val="accent2"/>
                </a:solidFill>
                <a:latin typeface="Times-Roman" charset="0"/>
                <a:sym typeface="Symbol" charset="2"/>
              </a:rPr>
              <a:t>R</a:t>
            </a:r>
            <a:r>
              <a:rPr lang="en-US" sz="2000" baseline="-25000">
                <a:solidFill>
                  <a:schemeClr val="accent2"/>
                </a:solidFill>
                <a:latin typeface="Times-Roman" charset="0"/>
                <a:sym typeface="Symbol" charset="2"/>
              </a:rPr>
              <a:t>3</a:t>
            </a:r>
            <a:r>
              <a:rPr lang="en-US" sz="2000">
                <a:latin typeface="Times-Roman" charset="0"/>
                <a:sym typeface="Symbol" charset="2"/>
              </a:rPr>
              <a:t>,K</a:t>
            </a:r>
            <a:r>
              <a:rPr lang="en-US" sz="2000" baseline="-25000">
                <a:latin typeface="Times-Roman" charset="0"/>
                <a:sym typeface="Symbol" charset="2"/>
              </a:rPr>
              <a:t>4</a:t>
            </a:r>
            <a:r>
              <a:rPr lang="en-US" sz="2000">
                <a:latin typeface="Times-Roman" charset="0"/>
                <a:sym typeface="Symbol" charset="2"/>
              </a:rPr>
              <a:t>)</a:t>
            </a:r>
          </a:p>
          <a:p>
            <a:endParaRPr lang="en-US" sz="2000">
              <a:latin typeface="Times-Roman" charset="0"/>
              <a:sym typeface="Symbol" charset="2"/>
            </a:endParaRPr>
          </a:p>
          <a:p>
            <a:r>
              <a:rPr lang="en-US" sz="2000">
                <a:solidFill>
                  <a:schemeClr val="accent2"/>
                </a:solidFill>
                <a:latin typeface="Times-Roman" charset="0"/>
                <a:sym typeface="Symbol" charset="2"/>
              </a:rPr>
              <a:t>C</a:t>
            </a:r>
            <a:r>
              <a:rPr lang="en-US" sz="2000">
                <a:latin typeface="Times-Roman" charset="0"/>
                <a:sym typeface="Symbol" charset="2"/>
              </a:rPr>
              <a:t> = </a:t>
            </a:r>
            <a:r>
              <a:rPr lang="en-US" sz="2000">
                <a:latin typeface="Times-Roman" charset="0"/>
              </a:rPr>
              <a:t>(</a:t>
            </a:r>
            <a:r>
              <a:rPr lang="en-US" sz="2000">
                <a:solidFill>
                  <a:schemeClr val="accent2"/>
                </a:solidFill>
                <a:latin typeface="Times-Roman" charset="0"/>
              </a:rPr>
              <a:t>L</a:t>
            </a:r>
            <a:r>
              <a:rPr lang="en-US" sz="2000" baseline="-25000">
                <a:solidFill>
                  <a:schemeClr val="accent2"/>
                </a:solidFill>
                <a:latin typeface="Times-Roman" charset="0"/>
              </a:rPr>
              <a:t>4</a:t>
            </a:r>
            <a:r>
              <a:rPr lang="en-US" sz="2000">
                <a:latin typeface="Times-Roman" charset="0"/>
              </a:rPr>
              <a:t>,</a:t>
            </a:r>
            <a:r>
              <a:rPr lang="en-US" sz="2000">
                <a:solidFill>
                  <a:schemeClr val="accent2"/>
                </a:solidFill>
                <a:latin typeface="Times-Roman" charset="0"/>
              </a:rPr>
              <a:t>R</a:t>
            </a:r>
            <a:r>
              <a:rPr lang="en-US" sz="2000" baseline="-25000">
                <a:solidFill>
                  <a:schemeClr val="accent2"/>
                </a:solidFill>
                <a:latin typeface="Times-Roman" charset="0"/>
              </a:rPr>
              <a:t>4</a:t>
            </a:r>
            <a:r>
              <a:rPr lang="en-US" sz="2000">
                <a:latin typeface="Times-Roman" charset="0"/>
              </a:rPr>
              <a:t>)</a:t>
            </a:r>
          </a:p>
        </p:txBody>
      </p:sp>
      <p:sp>
        <p:nvSpPr>
          <p:cNvPr id="343044" name="Rectangle 4"/>
          <p:cNvSpPr>
            <a:spLocks noChangeArrowheads="1"/>
          </p:cNvSpPr>
          <p:nvPr/>
        </p:nvSpPr>
        <p:spPr bwMode="auto">
          <a:xfrm>
            <a:off x="2743200" y="1524000"/>
            <a:ext cx="2286000" cy="4664075"/>
          </a:xfrm>
          <a:prstGeom prst="rect">
            <a:avLst/>
          </a:prstGeom>
          <a:noFill/>
          <a:ln w="9525">
            <a:noFill/>
            <a:miter lim="800000"/>
            <a:headEnd/>
            <a:tailEnd/>
          </a:ln>
        </p:spPr>
        <p:txBody>
          <a:bodyPr>
            <a:prstTxWarp prst="textNoShape">
              <a:avLst/>
            </a:prstTxWarp>
            <a:spAutoFit/>
          </a:bodyPr>
          <a:lstStyle/>
          <a:p>
            <a:r>
              <a:rPr lang="en-US" sz="2000">
                <a:latin typeface="Times-Roman" charset="0"/>
              </a:rPr>
              <a:t>(</a:t>
            </a:r>
            <a:r>
              <a:rPr lang="en-US" sz="2000">
                <a:solidFill>
                  <a:srgbClr val="FF0000"/>
                </a:solidFill>
                <a:latin typeface="Times-Roman" charset="0"/>
              </a:rPr>
              <a:t>L</a:t>
            </a:r>
            <a:r>
              <a:rPr lang="en-US" sz="2000" baseline="-25000">
                <a:solidFill>
                  <a:srgbClr val="FF0000"/>
                </a:solidFill>
                <a:latin typeface="Times-Roman" charset="0"/>
              </a:rPr>
              <a:t>0</a:t>
            </a:r>
            <a:r>
              <a:rPr lang="en-US" sz="2000">
                <a:latin typeface="Times-Roman" charset="0"/>
              </a:rPr>
              <a:t>,</a:t>
            </a:r>
            <a:r>
              <a:rPr lang="en-US" sz="2000">
                <a:solidFill>
                  <a:srgbClr val="FF0000"/>
                </a:solidFill>
                <a:latin typeface="Times-Roman" charset="0"/>
              </a:rPr>
              <a:t>R</a:t>
            </a:r>
            <a:r>
              <a:rPr lang="en-US" sz="2000" baseline="-25000">
                <a:solidFill>
                  <a:srgbClr val="FF0000"/>
                </a:solidFill>
                <a:latin typeface="Times-Roman" charset="0"/>
              </a:rPr>
              <a:t>0</a:t>
            </a:r>
            <a:r>
              <a:rPr lang="en-US" sz="2000">
                <a:latin typeface="Times-Roman" charset="0"/>
              </a:rPr>
              <a:t>) = </a:t>
            </a:r>
            <a:r>
              <a:rPr lang="en-US" sz="2000">
                <a:solidFill>
                  <a:srgbClr val="FF0000"/>
                </a:solidFill>
                <a:latin typeface="Times-Roman" charset="0"/>
              </a:rPr>
              <a:t>P</a:t>
            </a:r>
            <a:endParaRPr lang="en-US" sz="2000" baseline="-25000">
              <a:latin typeface="Times-Roman" charset="0"/>
            </a:endParaRPr>
          </a:p>
          <a:p>
            <a:endParaRPr lang="en-US" sz="2000">
              <a:latin typeface="Times-Roman" charset="0"/>
            </a:endParaRPr>
          </a:p>
          <a:p>
            <a:r>
              <a:rPr lang="en-US" sz="2000">
                <a:solidFill>
                  <a:srgbClr val="FF0000"/>
                </a:solidFill>
                <a:latin typeface="Times-Roman" charset="0"/>
              </a:rPr>
              <a:t>L</a:t>
            </a:r>
            <a:r>
              <a:rPr lang="en-US" sz="2000" baseline="-25000">
                <a:solidFill>
                  <a:srgbClr val="FF0000"/>
                </a:solidFill>
                <a:latin typeface="Times-Roman" charset="0"/>
              </a:rPr>
              <a:t>1</a:t>
            </a:r>
            <a:r>
              <a:rPr lang="en-US" sz="2000">
                <a:latin typeface="Times-Roman" charset="0"/>
              </a:rPr>
              <a:t> = </a:t>
            </a:r>
            <a:r>
              <a:rPr lang="en-US" sz="2000">
                <a:solidFill>
                  <a:srgbClr val="FF0000"/>
                </a:solidFill>
                <a:latin typeface="Times-Roman" charset="0"/>
              </a:rPr>
              <a:t>R</a:t>
            </a:r>
            <a:r>
              <a:rPr lang="en-US" sz="2000" baseline="-25000">
                <a:solidFill>
                  <a:srgbClr val="FF0000"/>
                </a:solidFill>
                <a:latin typeface="Times-Roman" charset="0"/>
              </a:rPr>
              <a:t>0</a:t>
            </a:r>
            <a:endParaRPr lang="en-US" sz="2000">
              <a:latin typeface="Times-Roman" charset="0"/>
            </a:endParaRPr>
          </a:p>
          <a:p>
            <a:r>
              <a:rPr lang="en-US" sz="2000">
                <a:solidFill>
                  <a:srgbClr val="FF0000"/>
                </a:solidFill>
                <a:latin typeface="Times-Roman" charset="0"/>
              </a:rPr>
              <a:t>R</a:t>
            </a:r>
            <a:r>
              <a:rPr lang="en-US" sz="2000" baseline="-25000">
                <a:solidFill>
                  <a:srgbClr val="FF0000"/>
                </a:solidFill>
                <a:latin typeface="Times-Roman" charset="0"/>
              </a:rPr>
              <a:t>1</a:t>
            </a:r>
            <a:r>
              <a:rPr lang="en-US" sz="2000">
                <a:latin typeface="Times-Roman" charset="0"/>
              </a:rPr>
              <a:t> = </a:t>
            </a:r>
            <a:r>
              <a:rPr lang="en-US" sz="2000">
                <a:solidFill>
                  <a:srgbClr val="FF0000"/>
                </a:solidFill>
                <a:latin typeface="Times-Roman" charset="0"/>
              </a:rPr>
              <a:t>L</a:t>
            </a:r>
            <a:r>
              <a:rPr lang="en-US" sz="2000" baseline="-25000">
                <a:solidFill>
                  <a:srgbClr val="FF0000"/>
                </a:solidFill>
                <a:latin typeface="Times-Roman" charset="0"/>
              </a:rPr>
              <a:t>0</a:t>
            </a:r>
            <a:r>
              <a:rPr lang="en-US" sz="2000">
                <a:latin typeface="Times-Roman" charset="0"/>
              </a:rPr>
              <a:t> </a:t>
            </a:r>
            <a:r>
              <a:rPr lang="en-US" sz="2000">
                <a:latin typeface="Times-Roman" charset="0"/>
                <a:sym typeface="Symbol" charset="2"/>
              </a:rPr>
              <a:t> F(</a:t>
            </a:r>
            <a:r>
              <a:rPr lang="en-US" sz="2000">
                <a:solidFill>
                  <a:srgbClr val="FF0000"/>
                </a:solidFill>
                <a:latin typeface="Times-Roman" charset="0"/>
                <a:sym typeface="Symbol" charset="2"/>
              </a:rPr>
              <a:t>R</a:t>
            </a:r>
            <a:r>
              <a:rPr lang="en-US" sz="2000" baseline="-25000">
                <a:solidFill>
                  <a:srgbClr val="FF0000"/>
                </a:solidFill>
                <a:latin typeface="Times-Roman" charset="0"/>
                <a:sym typeface="Symbol" charset="2"/>
              </a:rPr>
              <a:t>0</a:t>
            </a:r>
            <a:r>
              <a:rPr lang="en-US" sz="2000">
                <a:latin typeface="Times-Roman" charset="0"/>
                <a:sym typeface="Symbol" charset="2"/>
              </a:rPr>
              <a:t>,K</a:t>
            </a:r>
            <a:r>
              <a:rPr lang="en-US" sz="2000" baseline="-25000">
                <a:latin typeface="Times-Roman" charset="0"/>
                <a:sym typeface="Symbol" charset="2"/>
              </a:rPr>
              <a:t>1</a:t>
            </a:r>
            <a:r>
              <a:rPr lang="en-US" sz="2000">
                <a:latin typeface="Times-Roman" charset="0"/>
                <a:sym typeface="Symbol" charset="2"/>
              </a:rPr>
              <a:t>)</a:t>
            </a:r>
          </a:p>
          <a:p>
            <a:endParaRPr lang="en-US" sz="2000">
              <a:latin typeface="Times-Roman" charset="0"/>
            </a:endParaRPr>
          </a:p>
          <a:p>
            <a:r>
              <a:rPr lang="en-US" sz="2000">
                <a:solidFill>
                  <a:srgbClr val="FF0000"/>
                </a:solidFill>
                <a:latin typeface="Times-Roman" charset="0"/>
              </a:rPr>
              <a:t>L</a:t>
            </a:r>
            <a:r>
              <a:rPr lang="en-US" sz="2000" baseline="-25000">
                <a:solidFill>
                  <a:srgbClr val="FF0000"/>
                </a:solidFill>
                <a:latin typeface="Times-Roman" charset="0"/>
              </a:rPr>
              <a:t>2</a:t>
            </a:r>
            <a:r>
              <a:rPr lang="en-US" sz="2000">
                <a:latin typeface="Times-Roman" charset="0"/>
              </a:rPr>
              <a:t> = </a:t>
            </a:r>
            <a:r>
              <a:rPr lang="en-US" sz="2000">
                <a:solidFill>
                  <a:srgbClr val="FF0000"/>
                </a:solidFill>
                <a:latin typeface="Times-Roman" charset="0"/>
              </a:rPr>
              <a:t>R</a:t>
            </a:r>
            <a:r>
              <a:rPr lang="en-US" sz="2000" baseline="-25000">
                <a:solidFill>
                  <a:srgbClr val="FF0000"/>
                </a:solidFill>
                <a:latin typeface="Times-Roman" charset="0"/>
              </a:rPr>
              <a:t>1</a:t>
            </a:r>
            <a:endParaRPr lang="en-US" sz="2000">
              <a:latin typeface="Times-Roman" charset="0"/>
            </a:endParaRPr>
          </a:p>
          <a:p>
            <a:r>
              <a:rPr lang="en-US" sz="2000">
                <a:solidFill>
                  <a:srgbClr val="FF0000"/>
                </a:solidFill>
                <a:latin typeface="Times-Roman" charset="0"/>
              </a:rPr>
              <a:t>R</a:t>
            </a:r>
            <a:r>
              <a:rPr lang="en-US" sz="2000" baseline="-25000">
                <a:solidFill>
                  <a:srgbClr val="FF0000"/>
                </a:solidFill>
                <a:latin typeface="Times-Roman" charset="0"/>
              </a:rPr>
              <a:t>2</a:t>
            </a:r>
            <a:r>
              <a:rPr lang="en-US" sz="2000">
                <a:latin typeface="Times-Roman" charset="0"/>
              </a:rPr>
              <a:t> = </a:t>
            </a:r>
            <a:r>
              <a:rPr lang="en-US" sz="2000">
                <a:solidFill>
                  <a:srgbClr val="FF0000"/>
                </a:solidFill>
                <a:latin typeface="Times-Roman" charset="0"/>
              </a:rPr>
              <a:t>L</a:t>
            </a:r>
            <a:r>
              <a:rPr lang="en-US" sz="2000" baseline="-25000">
                <a:solidFill>
                  <a:srgbClr val="FF0000"/>
                </a:solidFill>
                <a:latin typeface="Times-Roman" charset="0"/>
              </a:rPr>
              <a:t>1</a:t>
            </a:r>
            <a:r>
              <a:rPr lang="en-US" sz="2000">
                <a:latin typeface="Times-Roman" charset="0"/>
              </a:rPr>
              <a:t> </a:t>
            </a:r>
            <a:r>
              <a:rPr lang="en-US" sz="2000">
                <a:latin typeface="Times-Roman" charset="0"/>
                <a:sym typeface="Symbol" charset="2"/>
              </a:rPr>
              <a:t> F(</a:t>
            </a:r>
            <a:r>
              <a:rPr lang="en-US" sz="2000">
                <a:solidFill>
                  <a:srgbClr val="FF0000"/>
                </a:solidFill>
                <a:latin typeface="Times-Roman" charset="0"/>
                <a:sym typeface="Symbol" charset="2"/>
              </a:rPr>
              <a:t>R</a:t>
            </a:r>
            <a:r>
              <a:rPr lang="en-US" sz="2000" baseline="-25000">
                <a:solidFill>
                  <a:srgbClr val="FF0000"/>
                </a:solidFill>
                <a:latin typeface="Times-Roman" charset="0"/>
                <a:sym typeface="Symbol" charset="2"/>
              </a:rPr>
              <a:t>1</a:t>
            </a:r>
            <a:r>
              <a:rPr lang="en-US" sz="2000">
                <a:latin typeface="Times-Roman" charset="0"/>
                <a:sym typeface="Symbol" charset="2"/>
              </a:rPr>
              <a:t>,K</a:t>
            </a:r>
            <a:r>
              <a:rPr lang="en-US" sz="2000" baseline="-25000">
                <a:latin typeface="Times-Roman" charset="0"/>
                <a:sym typeface="Symbol" charset="2"/>
              </a:rPr>
              <a:t>2</a:t>
            </a:r>
            <a:r>
              <a:rPr lang="en-US" sz="2000">
                <a:latin typeface="Times-Roman" charset="0"/>
                <a:sym typeface="Symbol" charset="2"/>
              </a:rPr>
              <a:t>)</a:t>
            </a:r>
          </a:p>
          <a:p>
            <a:endParaRPr lang="en-US" sz="2000">
              <a:latin typeface="Times-Roman" charset="0"/>
              <a:sym typeface="Symbol" charset="2"/>
            </a:endParaRPr>
          </a:p>
          <a:p>
            <a:r>
              <a:rPr lang="en-US" sz="2000">
                <a:solidFill>
                  <a:srgbClr val="FF0000"/>
                </a:solidFill>
                <a:latin typeface="Times-Roman" charset="0"/>
              </a:rPr>
              <a:t>L</a:t>
            </a:r>
            <a:r>
              <a:rPr lang="en-US" sz="2000" baseline="-25000">
                <a:solidFill>
                  <a:srgbClr val="FF0000"/>
                </a:solidFill>
                <a:latin typeface="Times-Roman" charset="0"/>
              </a:rPr>
              <a:t>3</a:t>
            </a:r>
            <a:r>
              <a:rPr lang="en-US" sz="2000">
                <a:latin typeface="Times-Roman" charset="0"/>
              </a:rPr>
              <a:t> = </a:t>
            </a:r>
            <a:r>
              <a:rPr lang="en-US" sz="2000">
                <a:solidFill>
                  <a:srgbClr val="FF0000"/>
                </a:solidFill>
                <a:latin typeface="Times-Roman" charset="0"/>
              </a:rPr>
              <a:t>R</a:t>
            </a:r>
            <a:r>
              <a:rPr lang="en-US" sz="2000" baseline="-25000">
                <a:solidFill>
                  <a:srgbClr val="FF0000"/>
                </a:solidFill>
                <a:latin typeface="Times-Roman" charset="0"/>
              </a:rPr>
              <a:t>2</a:t>
            </a:r>
            <a:endParaRPr lang="en-US" sz="2000">
              <a:latin typeface="Times-Roman" charset="0"/>
            </a:endParaRPr>
          </a:p>
          <a:p>
            <a:r>
              <a:rPr lang="en-US" sz="2000">
                <a:solidFill>
                  <a:srgbClr val="FF0000"/>
                </a:solidFill>
                <a:latin typeface="Times-Roman" charset="0"/>
              </a:rPr>
              <a:t>R</a:t>
            </a:r>
            <a:r>
              <a:rPr lang="en-US" sz="2000" baseline="-25000">
                <a:solidFill>
                  <a:srgbClr val="FF0000"/>
                </a:solidFill>
                <a:latin typeface="Times-Roman" charset="0"/>
              </a:rPr>
              <a:t>3</a:t>
            </a:r>
            <a:r>
              <a:rPr lang="en-US" sz="2000">
                <a:latin typeface="Times-Roman" charset="0"/>
              </a:rPr>
              <a:t> = </a:t>
            </a:r>
            <a:r>
              <a:rPr lang="en-US" sz="2000">
                <a:solidFill>
                  <a:srgbClr val="FF0000"/>
                </a:solidFill>
                <a:latin typeface="Times-Roman" charset="0"/>
              </a:rPr>
              <a:t>L</a:t>
            </a:r>
            <a:r>
              <a:rPr lang="en-US" sz="2000" baseline="-25000">
                <a:solidFill>
                  <a:srgbClr val="FF0000"/>
                </a:solidFill>
                <a:latin typeface="Times-Roman" charset="0"/>
              </a:rPr>
              <a:t>2</a:t>
            </a:r>
            <a:r>
              <a:rPr lang="en-US" sz="2000">
                <a:latin typeface="Times-Roman" charset="0"/>
              </a:rPr>
              <a:t> </a:t>
            </a:r>
            <a:r>
              <a:rPr lang="en-US" sz="2000">
                <a:latin typeface="Times-Roman" charset="0"/>
                <a:sym typeface="Symbol" charset="2"/>
              </a:rPr>
              <a:t> F(</a:t>
            </a:r>
            <a:r>
              <a:rPr lang="en-US" sz="2000">
                <a:solidFill>
                  <a:srgbClr val="FF0000"/>
                </a:solidFill>
                <a:latin typeface="Times-Roman" charset="0"/>
                <a:sym typeface="Symbol" charset="2"/>
              </a:rPr>
              <a:t>R</a:t>
            </a:r>
            <a:r>
              <a:rPr lang="en-US" sz="2000" baseline="-25000">
                <a:solidFill>
                  <a:srgbClr val="FF0000"/>
                </a:solidFill>
                <a:latin typeface="Times-Roman" charset="0"/>
                <a:sym typeface="Symbol" charset="2"/>
              </a:rPr>
              <a:t>2</a:t>
            </a:r>
            <a:r>
              <a:rPr lang="en-US" sz="2000">
                <a:latin typeface="Times-Roman" charset="0"/>
                <a:sym typeface="Symbol" charset="2"/>
              </a:rPr>
              <a:t>,K</a:t>
            </a:r>
            <a:r>
              <a:rPr lang="en-US" sz="2000" baseline="-25000">
                <a:latin typeface="Times-Roman" charset="0"/>
                <a:sym typeface="Symbol" charset="2"/>
              </a:rPr>
              <a:t>3</a:t>
            </a:r>
            <a:r>
              <a:rPr lang="en-US" sz="2000">
                <a:latin typeface="Times-Roman" charset="0"/>
                <a:sym typeface="Symbol" charset="2"/>
              </a:rPr>
              <a:t>)</a:t>
            </a:r>
          </a:p>
          <a:p>
            <a:endParaRPr lang="en-US" sz="2000">
              <a:latin typeface="Times-Roman" charset="0"/>
              <a:sym typeface="Symbol" charset="2"/>
            </a:endParaRPr>
          </a:p>
          <a:p>
            <a:r>
              <a:rPr lang="en-US" sz="2000">
                <a:solidFill>
                  <a:srgbClr val="FF0000"/>
                </a:solidFill>
                <a:latin typeface="Times-Roman" charset="0"/>
              </a:rPr>
              <a:t>L</a:t>
            </a:r>
            <a:r>
              <a:rPr lang="en-US" sz="2000" baseline="-25000">
                <a:solidFill>
                  <a:srgbClr val="FF0000"/>
                </a:solidFill>
                <a:latin typeface="Times-Roman" charset="0"/>
              </a:rPr>
              <a:t>4</a:t>
            </a:r>
            <a:r>
              <a:rPr lang="en-US" sz="2000">
                <a:latin typeface="Times-Roman" charset="0"/>
              </a:rPr>
              <a:t> = </a:t>
            </a:r>
            <a:r>
              <a:rPr lang="en-US" sz="2000">
                <a:solidFill>
                  <a:srgbClr val="FF0000"/>
                </a:solidFill>
                <a:latin typeface="Times-Roman" charset="0"/>
              </a:rPr>
              <a:t>R</a:t>
            </a:r>
            <a:r>
              <a:rPr lang="en-US" sz="2000" baseline="-25000">
                <a:solidFill>
                  <a:srgbClr val="FF0000"/>
                </a:solidFill>
                <a:latin typeface="Times-Roman" charset="0"/>
              </a:rPr>
              <a:t>3</a:t>
            </a:r>
            <a:endParaRPr lang="en-US" sz="2000">
              <a:latin typeface="Times-Roman" charset="0"/>
            </a:endParaRPr>
          </a:p>
          <a:p>
            <a:r>
              <a:rPr lang="en-US" sz="2000">
                <a:solidFill>
                  <a:srgbClr val="FF0000"/>
                </a:solidFill>
                <a:latin typeface="Times-Roman" charset="0"/>
              </a:rPr>
              <a:t>R</a:t>
            </a:r>
            <a:r>
              <a:rPr lang="en-US" sz="2000" baseline="-25000">
                <a:solidFill>
                  <a:srgbClr val="FF0000"/>
                </a:solidFill>
                <a:latin typeface="Times-Roman" charset="0"/>
              </a:rPr>
              <a:t>4</a:t>
            </a:r>
            <a:r>
              <a:rPr lang="en-US" sz="2000">
                <a:latin typeface="Times-Roman" charset="0"/>
              </a:rPr>
              <a:t> = </a:t>
            </a:r>
            <a:r>
              <a:rPr lang="en-US" sz="2000">
                <a:solidFill>
                  <a:srgbClr val="FF0000"/>
                </a:solidFill>
                <a:latin typeface="Times-Roman" charset="0"/>
              </a:rPr>
              <a:t>L</a:t>
            </a:r>
            <a:r>
              <a:rPr lang="en-US" sz="2000" baseline="-25000">
                <a:solidFill>
                  <a:srgbClr val="FF0000"/>
                </a:solidFill>
                <a:latin typeface="Times-Roman" charset="0"/>
              </a:rPr>
              <a:t>3</a:t>
            </a:r>
            <a:r>
              <a:rPr lang="en-US" sz="2000">
                <a:latin typeface="Times-Roman" charset="0"/>
              </a:rPr>
              <a:t> </a:t>
            </a:r>
            <a:r>
              <a:rPr lang="en-US" sz="2000">
                <a:latin typeface="Times-Roman" charset="0"/>
                <a:sym typeface="Symbol" charset="2"/>
              </a:rPr>
              <a:t> F(</a:t>
            </a:r>
            <a:r>
              <a:rPr lang="en-US" sz="2000">
                <a:solidFill>
                  <a:srgbClr val="FF0000"/>
                </a:solidFill>
                <a:latin typeface="Times-Roman" charset="0"/>
                <a:sym typeface="Symbol" charset="2"/>
              </a:rPr>
              <a:t>R</a:t>
            </a:r>
            <a:r>
              <a:rPr lang="en-US" sz="2000" baseline="-25000">
                <a:solidFill>
                  <a:srgbClr val="FF0000"/>
                </a:solidFill>
                <a:latin typeface="Times-Roman" charset="0"/>
                <a:sym typeface="Symbol" charset="2"/>
              </a:rPr>
              <a:t>3</a:t>
            </a:r>
            <a:r>
              <a:rPr lang="en-US" sz="2000">
                <a:latin typeface="Times-Roman" charset="0"/>
                <a:sym typeface="Symbol" charset="2"/>
              </a:rPr>
              <a:t>,K</a:t>
            </a:r>
            <a:r>
              <a:rPr lang="en-US" sz="2000" baseline="-25000">
                <a:latin typeface="Times-Roman" charset="0"/>
                <a:sym typeface="Symbol" charset="2"/>
              </a:rPr>
              <a:t>4</a:t>
            </a:r>
            <a:r>
              <a:rPr lang="en-US" sz="2000">
                <a:latin typeface="Times-Roman" charset="0"/>
                <a:sym typeface="Symbol" charset="2"/>
              </a:rPr>
              <a:t>)</a:t>
            </a:r>
          </a:p>
          <a:p>
            <a:endParaRPr lang="en-US" sz="2000">
              <a:latin typeface="Times-Roman" charset="0"/>
              <a:sym typeface="Symbol" charset="2"/>
            </a:endParaRPr>
          </a:p>
          <a:p>
            <a:r>
              <a:rPr lang="en-US" sz="2000">
                <a:solidFill>
                  <a:srgbClr val="FF0000"/>
                </a:solidFill>
                <a:latin typeface="Times-Roman" charset="0"/>
                <a:sym typeface="Symbol" charset="2"/>
              </a:rPr>
              <a:t>C</a:t>
            </a:r>
            <a:r>
              <a:rPr lang="en-US" sz="2000">
                <a:latin typeface="Times-Roman" charset="0"/>
                <a:sym typeface="Symbol" charset="2"/>
              </a:rPr>
              <a:t> = </a:t>
            </a:r>
            <a:r>
              <a:rPr lang="en-US" sz="2000">
                <a:latin typeface="Times-Roman" charset="0"/>
              </a:rPr>
              <a:t>(</a:t>
            </a:r>
            <a:r>
              <a:rPr lang="en-US" sz="2000">
                <a:solidFill>
                  <a:srgbClr val="FF0000"/>
                </a:solidFill>
                <a:latin typeface="Times-Roman" charset="0"/>
              </a:rPr>
              <a:t>L</a:t>
            </a:r>
            <a:r>
              <a:rPr lang="en-US" sz="2000" baseline="-25000">
                <a:solidFill>
                  <a:srgbClr val="FF0000"/>
                </a:solidFill>
                <a:latin typeface="Times-Roman" charset="0"/>
              </a:rPr>
              <a:t>4</a:t>
            </a:r>
            <a:r>
              <a:rPr lang="en-US" sz="2000">
                <a:latin typeface="Times-Roman" charset="0"/>
              </a:rPr>
              <a:t>,</a:t>
            </a:r>
            <a:r>
              <a:rPr lang="en-US" sz="2000">
                <a:solidFill>
                  <a:srgbClr val="FF0000"/>
                </a:solidFill>
                <a:latin typeface="Times-Roman" charset="0"/>
              </a:rPr>
              <a:t>R</a:t>
            </a:r>
            <a:r>
              <a:rPr lang="en-US" sz="2000" baseline="-25000">
                <a:solidFill>
                  <a:srgbClr val="FF0000"/>
                </a:solidFill>
                <a:latin typeface="Times-Roman" charset="0"/>
              </a:rPr>
              <a:t>4</a:t>
            </a:r>
            <a:r>
              <a:rPr lang="en-US" sz="2000">
                <a:latin typeface="Times-Roman" charset="0"/>
              </a:rPr>
              <a:t>)</a:t>
            </a:r>
          </a:p>
        </p:txBody>
      </p:sp>
      <p:sp>
        <p:nvSpPr>
          <p:cNvPr id="343045" name="Rectangle 5"/>
          <p:cNvSpPr>
            <a:spLocks noChangeArrowheads="1"/>
          </p:cNvSpPr>
          <p:nvPr/>
        </p:nvSpPr>
        <p:spPr bwMode="auto">
          <a:xfrm>
            <a:off x="5257800" y="1524000"/>
            <a:ext cx="3352800" cy="4664075"/>
          </a:xfrm>
          <a:prstGeom prst="rect">
            <a:avLst/>
          </a:prstGeom>
          <a:noFill/>
          <a:ln w="9525">
            <a:noFill/>
            <a:miter lim="800000"/>
            <a:headEnd/>
            <a:tailEnd/>
          </a:ln>
        </p:spPr>
        <p:txBody>
          <a:bodyPr>
            <a:prstTxWarp prst="textNoShape">
              <a:avLst/>
            </a:prstTxWarp>
            <a:spAutoFit/>
          </a:bodyPr>
          <a:lstStyle/>
          <a:p>
            <a:r>
              <a:rPr lang="en-US" sz="2000">
                <a:solidFill>
                  <a:schemeClr val="accent2"/>
                </a:solidFill>
                <a:latin typeface="Times-Roman" charset="0"/>
              </a:rPr>
              <a:t>P</a:t>
            </a:r>
            <a:r>
              <a:rPr lang="en-US" sz="2000">
                <a:latin typeface="Times-Roman" charset="0"/>
              </a:rPr>
              <a:t> </a:t>
            </a:r>
            <a:r>
              <a:rPr lang="en-US" sz="2000">
                <a:latin typeface="Times-Roman" charset="0"/>
                <a:sym typeface="Symbol" charset="2"/>
              </a:rPr>
              <a:t></a:t>
            </a:r>
            <a:r>
              <a:rPr lang="en-US" sz="2000">
                <a:latin typeface="Times-Roman" charset="0"/>
              </a:rPr>
              <a:t> </a:t>
            </a:r>
            <a:r>
              <a:rPr lang="en-US" sz="2000">
                <a:solidFill>
                  <a:srgbClr val="FF0000"/>
                </a:solidFill>
                <a:latin typeface="Times-Roman" charset="0"/>
              </a:rPr>
              <a:t>P</a:t>
            </a:r>
            <a:r>
              <a:rPr lang="en-US" sz="2000">
                <a:latin typeface="Times-Roman" charset="0"/>
              </a:rPr>
              <a:t> = 0x0002</a:t>
            </a:r>
            <a:endParaRPr lang="en-US" sz="2000" baseline="-25000">
              <a:latin typeface="Times-Roman" charset="0"/>
            </a:endParaRPr>
          </a:p>
          <a:p>
            <a:endParaRPr lang="en-US" sz="2000">
              <a:latin typeface="Times-Roman" charset="0"/>
            </a:endParaRPr>
          </a:p>
          <a:p>
            <a:r>
              <a:rPr lang="en-US" sz="2000">
                <a:latin typeface="Times-Roman" charset="0"/>
              </a:rPr>
              <a:t>With probability 3/4</a:t>
            </a:r>
          </a:p>
          <a:p>
            <a:r>
              <a:rPr lang="en-US" sz="2000">
                <a:latin typeface="Times-Roman" charset="0"/>
              </a:rPr>
              <a:t>(</a:t>
            </a:r>
            <a:r>
              <a:rPr lang="en-US" sz="2000">
                <a:solidFill>
                  <a:schemeClr val="accent2"/>
                </a:solidFill>
                <a:latin typeface="Times-Roman" charset="0"/>
              </a:rPr>
              <a:t>L</a:t>
            </a:r>
            <a:r>
              <a:rPr lang="en-US" sz="2000" baseline="-25000">
                <a:solidFill>
                  <a:schemeClr val="accent2"/>
                </a:solidFill>
                <a:latin typeface="Times-Roman" charset="0"/>
              </a:rPr>
              <a:t>1</a:t>
            </a:r>
            <a:r>
              <a:rPr lang="en-US" sz="2000">
                <a:latin typeface="Times-Roman" charset="0"/>
              </a:rPr>
              <a:t>,</a:t>
            </a:r>
            <a:r>
              <a:rPr lang="en-US" sz="2000">
                <a:solidFill>
                  <a:schemeClr val="accent2"/>
                </a:solidFill>
                <a:latin typeface="Times-Roman" charset="0"/>
              </a:rPr>
              <a:t>R</a:t>
            </a:r>
            <a:r>
              <a:rPr lang="en-US" sz="2000" baseline="-25000">
                <a:solidFill>
                  <a:schemeClr val="accent2"/>
                </a:solidFill>
                <a:latin typeface="Times-Roman" charset="0"/>
              </a:rPr>
              <a:t>1</a:t>
            </a:r>
            <a:r>
              <a:rPr lang="en-US" sz="2000">
                <a:latin typeface="Times-Roman" charset="0"/>
              </a:rPr>
              <a:t>) </a:t>
            </a:r>
            <a:r>
              <a:rPr lang="en-US" sz="2000">
                <a:latin typeface="Times-Roman" charset="0"/>
                <a:sym typeface="Symbol" charset="2"/>
              </a:rPr>
              <a:t> </a:t>
            </a:r>
            <a:r>
              <a:rPr lang="en-US" sz="2000">
                <a:latin typeface="Times-Roman" charset="0"/>
              </a:rPr>
              <a:t>(</a:t>
            </a:r>
            <a:r>
              <a:rPr lang="en-US" sz="2000">
                <a:solidFill>
                  <a:srgbClr val="FF0000"/>
                </a:solidFill>
                <a:latin typeface="Times-Roman" charset="0"/>
              </a:rPr>
              <a:t>L</a:t>
            </a:r>
            <a:r>
              <a:rPr lang="en-US" sz="2000" baseline="-25000">
                <a:solidFill>
                  <a:srgbClr val="FF0000"/>
                </a:solidFill>
                <a:latin typeface="Times-Roman" charset="0"/>
              </a:rPr>
              <a:t>1</a:t>
            </a:r>
            <a:r>
              <a:rPr lang="en-US" sz="2000">
                <a:latin typeface="Times-Roman" charset="0"/>
              </a:rPr>
              <a:t>,</a:t>
            </a:r>
            <a:r>
              <a:rPr lang="en-US" sz="2000">
                <a:solidFill>
                  <a:srgbClr val="FF0000"/>
                </a:solidFill>
                <a:latin typeface="Times-Roman" charset="0"/>
              </a:rPr>
              <a:t>R</a:t>
            </a:r>
            <a:r>
              <a:rPr lang="en-US" sz="2000" baseline="-25000">
                <a:solidFill>
                  <a:srgbClr val="FF0000"/>
                </a:solidFill>
                <a:latin typeface="Times-Roman" charset="0"/>
              </a:rPr>
              <a:t>1</a:t>
            </a:r>
            <a:r>
              <a:rPr lang="en-US" sz="2000">
                <a:latin typeface="Times-Roman" charset="0"/>
              </a:rPr>
              <a:t>) = 0x0202</a:t>
            </a:r>
            <a:endParaRPr lang="en-US" sz="2000">
              <a:latin typeface="Times-Roman" charset="0"/>
              <a:sym typeface="Symbol" charset="2"/>
            </a:endParaRPr>
          </a:p>
          <a:p>
            <a:endParaRPr lang="en-US" sz="2000">
              <a:latin typeface="Times-Roman" charset="0"/>
            </a:endParaRPr>
          </a:p>
          <a:p>
            <a:r>
              <a:rPr lang="en-US" sz="2000">
                <a:latin typeface="Times-Roman" charset="0"/>
              </a:rPr>
              <a:t>With probability (3/4)</a:t>
            </a:r>
            <a:r>
              <a:rPr lang="en-US" sz="2000" baseline="30000">
                <a:latin typeface="Times-Roman" charset="0"/>
              </a:rPr>
              <a:t>2</a:t>
            </a:r>
            <a:endParaRPr lang="en-US" sz="2000">
              <a:latin typeface="Times-Roman" charset="0"/>
            </a:endParaRPr>
          </a:p>
          <a:p>
            <a:r>
              <a:rPr lang="en-US" sz="2000">
                <a:latin typeface="Times-Roman" charset="0"/>
              </a:rPr>
              <a:t>(</a:t>
            </a:r>
            <a:r>
              <a:rPr lang="en-US" sz="2000">
                <a:solidFill>
                  <a:schemeClr val="accent2"/>
                </a:solidFill>
                <a:latin typeface="Times-Roman" charset="0"/>
              </a:rPr>
              <a:t>L</a:t>
            </a:r>
            <a:r>
              <a:rPr lang="en-US" sz="2000" baseline="-25000">
                <a:solidFill>
                  <a:schemeClr val="accent2"/>
                </a:solidFill>
                <a:latin typeface="Times-Roman" charset="0"/>
              </a:rPr>
              <a:t>2</a:t>
            </a:r>
            <a:r>
              <a:rPr lang="en-US" sz="2000">
                <a:latin typeface="Times-Roman" charset="0"/>
              </a:rPr>
              <a:t>,</a:t>
            </a:r>
            <a:r>
              <a:rPr lang="en-US" sz="2000">
                <a:solidFill>
                  <a:schemeClr val="accent2"/>
                </a:solidFill>
                <a:latin typeface="Times-Roman" charset="0"/>
              </a:rPr>
              <a:t>R</a:t>
            </a:r>
            <a:r>
              <a:rPr lang="en-US" sz="2000" baseline="-25000">
                <a:solidFill>
                  <a:schemeClr val="accent2"/>
                </a:solidFill>
                <a:latin typeface="Times-Roman" charset="0"/>
              </a:rPr>
              <a:t>2</a:t>
            </a:r>
            <a:r>
              <a:rPr lang="en-US" sz="2000">
                <a:latin typeface="Times-Roman" charset="0"/>
              </a:rPr>
              <a:t>) </a:t>
            </a:r>
            <a:r>
              <a:rPr lang="en-US" sz="2000">
                <a:latin typeface="Times-Roman" charset="0"/>
                <a:sym typeface="Symbol" charset="2"/>
              </a:rPr>
              <a:t> </a:t>
            </a:r>
            <a:r>
              <a:rPr lang="en-US" sz="2000">
                <a:latin typeface="Times-Roman" charset="0"/>
              </a:rPr>
              <a:t>(</a:t>
            </a:r>
            <a:r>
              <a:rPr lang="en-US" sz="2000">
                <a:solidFill>
                  <a:srgbClr val="FF0000"/>
                </a:solidFill>
                <a:latin typeface="Times-Roman" charset="0"/>
              </a:rPr>
              <a:t>L</a:t>
            </a:r>
            <a:r>
              <a:rPr lang="en-US" sz="2000" baseline="-25000">
                <a:solidFill>
                  <a:srgbClr val="FF0000"/>
                </a:solidFill>
                <a:latin typeface="Times-Roman" charset="0"/>
              </a:rPr>
              <a:t>2</a:t>
            </a:r>
            <a:r>
              <a:rPr lang="en-US" sz="2000">
                <a:latin typeface="Times-Roman" charset="0"/>
              </a:rPr>
              <a:t>,</a:t>
            </a:r>
            <a:r>
              <a:rPr lang="en-US" sz="2000">
                <a:solidFill>
                  <a:srgbClr val="FF0000"/>
                </a:solidFill>
                <a:latin typeface="Times-Roman" charset="0"/>
              </a:rPr>
              <a:t>R</a:t>
            </a:r>
            <a:r>
              <a:rPr lang="en-US" sz="2000" baseline="-25000">
                <a:solidFill>
                  <a:srgbClr val="FF0000"/>
                </a:solidFill>
                <a:latin typeface="Times-Roman" charset="0"/>
              </a:rPr>
              <a:t>2</a:t>
            </a:r>
            <a:r>
              <a:rPr lang="en-US" sz="2000">
                <a:latin typeface="Times-Roman" charset="0"/>
              </a:rPr>
              <a:t>) = 0x0200</a:t>
            </a:r>
            <a:endParaRPr lang="en-US" sz="2000">
              <a:latin typeface="Times-Roman" charset="0"/>
              <a:sym typeface="Symbol" charset="2"/>
            </a:endParaRPr>
          </a:p>
          <a:p>
            <a:endParaRPr lang="en-US" sz="2000">
              <a:latin typeface="Times-Roman" charset="0"/>
              <a:sym typeface="Symbol" charset="2"/>
            </a:endParaRPr>
          </a:p>
          <a:p>
            <a:r>
              <a:rPr lang="en-US" sz="2000">
                <a:latin typeface="Times-Roman" charset="0"/>
              </a:rPr>
              <a:t>With probability (3/4)</a:t>
            </a:r>
            <a:r>
              <a:rPr lang="en-US" sz="2000" baseline="30000">
                <a:latin typeface="Times-Roman" charset="0"/>
              </a:rPr>
              <a:t>2</a:t>
            </a:r>
            <a:endParaRPr lang="en-US" sz="2000">
              <a:latin typeface="Times-Roman" charset="0"/>
            </a:endParaRPr>
          </a:p>
          <a:p>
            <a:r>
              <a:rPr lang="en-US" sz="2000">
                <a:latin typeface="Times-Roman" charset="0"/>
              </a:rPr>
              <a:t>(</a:t>
            </a:r>
            <a:r>
              <a:rPr lang="en-US" sz="2000">
                <a:solidFill>
                  <a:schemeClr val="accent2"/>
                </a:solidFill>
                <a:latin typeface="Times-Roman" charset="0"/>
              </a:rPr>
              <a:t>L</a:t>
            </a:r>
            <a:r>
              <a:rPr lang="en-US" sz="2000" baseline="-25000">
                <a:solidFill>
                  <a:schemeClr val="accent2"/>
                </a:solidFill>
                <a:latin typeface="Times-Roman" charset="0"/>
              </a:rPr>
              <a:t>3</a:t>
            </a:r>
            <a:r>
              <a:rPr lang="en-US" sz="2000">
                <a:latin typeface="Times-Roman" charset="0"/>
              </a:rPr>
              <a:t>,</a:t>
            </a:r>
            <a:r>
              <a:rPr lang="en-US" sz="2000">
                <a:solidFill>
                  <a:schemeClr val="accent2"/>
                </a:solidFill>
                <a:latin typeface="Times-Roman" charset="0"/>
              </a:rPr>
              <a:t>R</a:t>
            </a:r>
            <a:r>
              <a:rPr lang="en-US" sz="2000" baseline="-25000">
                <a:solidFill>
                  <a:schemeClr val="accent2"/>
                </a:solidFill>
                <a:latin typeface="Times-Roman" charset="0"/>
              </a:rPr>
              <a:t>3</a:t>
            </a:r>
            <a:r>
              <a:rPr lang="en-US" sz="2000">
                <a:latin typeface="Times-Roman" charset="0"/>
              </a:rPr>
              <a:t>) </a:t>
            </a:r>
            <a:r>
              <a:rPr lang="en-US" sz="2000">
                <a:latin typeface="Times-Roman" charset="0"/>
                <a:sym typeface="Symbol" charset="2"/>
              </a:rPr>
              <a:t> </a:t>
            </a:r>
            <a:r>
              <a:rPr lang="en-US" sz="2000">
                <a:latin typeface="Times-Roman" charset="0"/>
              </a:rPr>
              <a:t>(</a:t>
            </a:r>
            <a:r>
              <a:rPr lang="en-US" sz="2000">
                <a:solidFill>
                  <a:srgbClr val="FF0000"/>
                </a:solidFill>
                <a:latin typeface="Times-Roman" charset="0"/>
              </a:rPr>
              <a:t>L</a:t>
            </a:r>
            <a:r>
              <a:rPr lang="en-US" sz="2000" baseline="-25000">
                <a:solidFill>
                  <a:srgbClr val="FF0000"/>
                </a:solidFill>
                <a:latin typeface="Times-Roman" charset="0"/>
              </a:rPr>
              <a:t>3</a:t>
            </a:r>
            <a:r>
              <a:rPr lang="en-US" sz="2000">
                <a:latin typeface="Times-Roman" charset="0"/>
              </a:rPr>
              <a:t>,</a:t>
            </a:r>
            <a:r>
              <a:rPr lang="en-US" sz="2000">
                <a:solidFill>
                  <a:srgbClr val="FF0000"/>
                </a:solidFill>
                <a:latin typeface="Times-Roman" charset="0"/>
              </a:rPr>
              <a:t>R</a:t>
            </a:r>
            <a:r>
              <a:rPr lang="en-US" sz="2000" baseline="-25000">
                <a:solidFill>
                  <a:srgbClr val="FF0000"/>
                </a:solidFill>
                <a:latin typeface="Times-Roman" charset="0"/>
              </a:rPr>
              <a:t>3</a:t>
            </a:r>
            <a:r>
              <a:rPr lang="en-US" sz="2000">
                <a:latin typeface="Times-Roman" charset="0"/>
              </a:rPr>
              <a:t>) = 0x0002</a:t>
            </a:r>
            <a:endParaRPr lang="en-US" sz="2000">
              <a:latin typeface="Times-Roman" charset="0"/>
              <a:sym typeface="Symbol" charset="2"/>
            </a:endParaRPr>
          </a:p>
          <a:p>
            <a:endParaRPr lang="en-US" sz="2000">
              <a:latin typeface="Times-Roman" charset="0"/>
              <a:sym typeface="Symbol" charset="2"/>
            </a:endParaRPr>
          </a:p>
          <a:p>
            <a:r>
              <a:rPr lang="en-US" sz="2000">
                <a:latin typeface="Times-Roman" charset="0"/>
              </a:rPr>
              <a:t>With probability (3/4)</a:t>
            </a:r>
            <a:r>
              <a:rPr lang="en-US" sz="2000" baseline="30000">
                <a:latin typeface="Times-Roman" charset="0"/>
              </a:rPr>
              <a:t>3</a:t>
            </a:r>
            <a:endParaRPr lang="en-US" sz="2000">
              <a:latin typeface="Times-Roman" charset="0"/>
            </a:endParaRPr>
          </a:p>
          <a:p>
            <a:r>
              <a:rPr lang="en-US" sz="2000">
                <a:latin typeface="Times-Roman" charset="0"/>
              </a:rPr>
              <a:t>(</a:t>
            </a:r>
            <a:r>
              <a:rPr lang="en-US" sz="2000">
                <a:solidFill>
                  <a:schemeClr val="accent2"/>
                </a:solidFill>
                <a:latin typeface="Times-Roman" charset="0"/>
              </a:rPr>
              <a:t>L</a:t>
            </a:r>
            <a:r>
              <a:rPr lang="en-US" sz="2000" baseline="-25000">
                <a:solidFill>
                  <a:schemeClr val="accent2"/>
                </a:solidFill>
                <a:latin typeface="Times-Roman" charset="0"/>
              </a:rPr>
              <a:t>4</a:t>
            </a:r>
            <a:r>
              <a:rPr lang="en-US" sz="2000">
                <a:latin typeface="Times-Roman" charset="0"/>
              </a:rPr>
              <a:t>,</a:t>
            </a:r>
            <a:r>
              <a:rPr lang="en-US" sz="2000">
                <a:solidFill>
                  <a:schemeClr val="accent2"/>
                </a:solidFill>
                <a:latin typeface="Times-Roman" charset="0"/>
              </a:rPr>
              <a:t>R</a:t>
            </a:r>
            <a:r>
              <a:rPr lang="en-US" sz="2000" baseline="-25000">
                <a:solidFill>
                  <a:schemeClr val="accent2"/>
                </a:solidFill>
                <a:latin typeface="Times-Roman" charset="0"/>
              </a:rPr>
              <a:t>4</a:t>
            </a:r>
            <a:r>
              <a:rPr lang="en-US" sz="2000">
                <a:latin typeface="Times-Roman" charset="0"/>
              </a:rPr>
              <a:t>) </a:t>
            </a:r>
            <a:r>
              <a:rPr lang="en-US" sz="2000">
                <a:latin typeface="Times-Roman" charset="0"/>
                <a:sym typeface="Symbol" charset="2"/>
              </a:rPr>
              <a:t> </a:t>
            </a:r>
            <a:r>
              <a:rPr lang="en-US" sz="2000">
                <a:latin typeface="Times-Roman" charset="0"/>
              </a:rPr>
              <a:t>(</a:t>
            </a:r>
            <a:r>
              <a:rPr lang="en-US" sz="2000">
                <a:solidFill>
                  <a:srgbClr val="FF0000"/>
                </a:solidFill>
                <a:latin typeface="Times-Roman" charset="0"/>
              </a:rPr>
              <a:t>L</a:t>
            </a:r>
            <a:r>
              <a:rPr lang="en-US" sz="2000" baseline="-25000">
                <a:solidFill>
                  <a:srgbClr val="FF0000"/>
                </a:solidFill>
                <a:latin typeface="Times-Roman" charset="0"/>
              </a:rPr>
              <a:t>4</a:t>
            </a:r>
            <a:r>
              <a:rPr lang="en-US" sz="2000">
                <a:latin typeface="Times-Roman" charset="0"/>
              </a:rPr>
              <a:t>,</a:t>
            </a:r>
            <a:r>
              <a:rPr lang="en-US" sz="2000">
                <a:solidFill>
                  <a:srgbClr val="FF0000"/>
                </a:solidFill>
                <a:latin typeface="Times-Roman" charset="0"/>
              </a:rPr>
              <a:t>R</a:t>
            </a:r>
            <a:r>
              <a:rPr lang="en-US" sz="2000" baseline="-25000">
                <a:solidFill>
                  <a:srgbClr val="FF0000"/>
                </a:solidFill>
                <a:latin typeface="Times-Roman" charset="0"/>
              </a:rPr>
              <a:t>4</a:t>
            </a:r>
            <a:r>
              <a:rPr lang="en-US" sz="2000">
                <a:latin typeface="Times-Roman" charset="0"/>
              </a:rPr>
              <a:t>) = 0x0202</a:t>
            </a:r>
          </a:p>
          <a:p>
            <a:endParaRPr lang="en-US" sz="2000">
              <a:latin typeface="Times-Roman" charset="0"/>
            </a:endParaRPr>
          </a:p>
          <a:p>
            <a:r>
              <a:rPr lang="en-US" sz="2000">
                <a:solidFill>
                  <a:schemeClr val="accent2"/>
                </a:solidFill>
                <a:latin typeface="Times-Roman" charset="0"/>
              </a:rPr>
              <a:t>C</a:t>
            </a:r>
            <a:r>
              <a:rPr lang="en-US" sz="2000">
                <a:latin typeface="Times-Roman" charset="0"/>
              </a:rPr>
              <a:t> </a:t>
            </a:r>
            <a:r>
              <a:rPr lang="en-US" sz="2000">
                <a:latin typeface="Times-Roman" charset="0"/>
                <a:sym typeface="Symbol" charset="2"/>
              </a:rPr>
              <a:t></a:t>
            </a:r>
            <a:r>
              <a:rPr lang="en-US" sz="2000">
                <a:latin typeface="Times-Roman" charset="0"/>
              </a:rPr>
              <a:t> </a:t>
            </a:r>
            <a:r>
              <a:rPr lang="en-US" sz="2000">
                <a:solidFill>
                  <a:srgbClr val="FF0000"/>
                </a:solidFill>
                <a:latin typeface="Times-Roman" charset="0"/>
              </a:rPr>
              <a:t>C</a:t>
            </a:r>
            <a:r>
              <a:rPr lang="en-US" sz="2000">
                <a:latin typeface="Times-Roman" charset="0"/>
              </a:rPr>
              <a:t> = 0x0202</a:t>
            </a:r>
          </a:p>
        </p:txBody>
      </p:sp>
      <p:sp>
        <p:nvSpPr>
          <p:cNvPr id="272391" name="Rectangle 6"/>
          <p:cNvSpPr>
            <a:spLocks noGrp="1" noChangeArrowheads="1"/>
          </p:cNvSpPr>
          <p:nvPr>
            <p:ph type="body" idx="1"/>
          </p:nvPr>
        </p:nvSpPr>
        <p:spPr>
          <a:xfrm>
            <a:off x="685800" y="914400"/>
            <a:ext cx="7772400" cy="457200"/>
          </a:xfrm>
          <a:noFill/>
        </p:spPr>
        <p:txBody>
          <a:bodyPr/>
          <a:lstStyle/>
          <a:p>
            <a:pPr eaLnBrk="1" hangingPunct="1">
              <a:lnSpc>
                <a:spcPct val="90000"/>
              </a:lnSpc>
            </a:pPr>
            <a:r>
              <a:rPr lang="en-US" sz="2400"/>
              <a:t>Select </a:t>
            </a:r>
            <a:r>
              <a:rPr lang="en-US" sz="2400">
                <a:solidFill>
                  <a:schemeClr val="accent2"/>
                </a:solidFill>
                <a:latin typeface="Times-Roman" charset="0"/>
              </a:rPr>
              <a:t>P</a:t>
            </a:r>
            <a:r>
              <a:rPr lang="en-US" sz="2400"/>
              <a:t> and </a:t>
            </a:r>
            <a:r>
              <a:rPr lang="en-US" sz="2400">
                <a:solidFill>
                  <a:srgbClr val="FF0000"/>
                </a:solidFill>
                <a:latin typeface="Times-Roman" charset="0"/>
              </a:rPr>
              <a:t>P</a:t>
            </a:r>
            <a:r>
              <a:rPr lang="en-US" sz="2400"/>
              <a:t> with </a:t>
            </a:r>
            <a:r>
              <a:rPr lang="en-US" sz="2400">
                <a:solidFill>
                  <a:schemeClr val="accent2"/>
                </a:solidFill>
                <a:latin typeface="Times-Roman" charset="0"/>
              </a:rPr>
              <a:t>P</a:t>
            </a:r>
            <a:r>
              <a:rPr lang="en-US" sz="2400">
                <a:latin typeface="Times-Roman" charset="0"/>
              </a:rPr>
              <a:t> </a:t>
            </a:r>
            <a:r>
              <a:rPr lang="en-US" sz="2400">
                <a:latin typeface="Times-Roman" charset="0"/>
                <a:sym typeface="Symbol" charset="2"/>
              </a:rPr>
              <a:t> </a:t>
            </a:r>
            <a:r>
              <a:rPr lang="en-US" sz="2400">
                <a:solidFill>
                  <a:srgbClr val="FF0000"/>
                </a:solidFill>
                <a:latin typeface="Times-Roman" charset="0"/>
              </a:rPr>
              <a:t>P</a:t>
            </a:r>
            <a:r>
              <a:rPr lang="en-US" sz="2400">
                <a:latin typeface="Times-Roman" charset="0"/>
              </a:rPr>
              <a:t> = 0x0002</a:t>
            </a:r>
            <a:endParaRPr 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30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30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4304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4304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4304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4304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4304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4304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43045">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34304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343045">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34304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3" grpId="0" autoUpdateAnimBg="0"/>
      <p:bldP spid="343044" grpId="0" autoUpdateAnimBg="0"/>
      <p:bldP spid="343045" grpId="0" build="p" autoUpdateAnimBg="0"/>
    </p:bldLst>
  </p:timing>
</p:sld>
</file>

<file path=ppt/slides/slide2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341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A153A3B1-8D16-D14D-ABE6-16E79713B80E}" type="slidenum">
              <a:rPr lang="en-US" smtClean="0">
                <a:latin typeface="Times New Roman" charset="0"/>
              </a:rPr>
              <a:pPr/>
              <a:t>255</a:t>
            </a:fld>
            <a:endParaRPr lang="en-US">
              <a:latin typeface="Times New Roman" charset="0"/>
            </a:endParaRPr>
          </a:p>
        </p:txBody>
      </p:sp>
      <p:sp>
        <p:nvSpPr>
          <p:cNvPr id="273411" name="Rectangle 2"/>
          <p:cNvSpPr>
            <a:spLocks noGrp="1" noChangeArrowheads="1"/>
          </p:cNvSpPr>
          <p:nvPr>
            <p:ph type="title"/>
          </p:nvPr>
        </p:nvSpPr>
        <p:spPr>
          <a:xfrm>
            <a:off x="685800" y="304800"/>
            <a:ext cx="7772400" cy="1143000"/>
          </a:xfrm>
        </p:spPr>
        <p:txBody>
          <a:bodyPr/>
          <a:lstStyle/>
          <a:p>
            <a:pPr eaLnBrk="1" hangingPunct="1"/>
            <a:r>
              <a:rPr lang="en-US"/>
              <a:t>TDES Differential Attack</a:t>
            </a:r>
          </a:p>
        </p:txBody>
      </p:sp>
      <p:sp>
        <p:nvSpPr>
          <p:cNvPr id="344067" name="Rectangle 3"/>
          <p:cNvSpPr>
            <a:spLocks noGrp="1" noChangeArrowheads="1"/>
          </p:cNvSpPr>
          <p:nvPr>
            <p:ph type="body" idx="1"/>
          </p:nvPr>
        </p:nvSpPr>
        <p:spPr>
          <a:xfrm>
            <a:off x="685800" y="1524000"/>
            <a:ext cx="7848600" cy="4648200"/>
          </a:xfrm>
        </p:spPr>
        <p:txBody>
          <a:bodyPr/>
          <a:lstStyle/>
          <a:p>
            <a:pPr eaLnBrk="1" hangingPunct="1">
              <a:lnSpc>
                <a:spcPct val="85000"/>
              </a:lnSpc>
            </a:pPr>
            <a:r>
              <a:rPr lang="en-US" sz="2800"/>
              <a:t>Choose </a:t>
            </a:r>
            <a:r>
              <a:rPr lang="en-US" sz="2800">
                <a:solidFill>
                  <a:schemeClr val="accent2"/>
                </a:solidFill>
                <a:latin typeface="Times-Roman" charset="0"/>
              </a:rPr>
              <a:t>P</a:t>
            </a:r>
            <a:r>
              <a:rPr lang="en-US" sz="2800"/>
              <a:t> and </a:t>
            </a:r>
            <a:r>
              <a:rPr lang="en-US" sz="2800">
                <a:solidFill>
                  <a:srgbClr val="FF0000"/>
                </a:solidFill>
                <a:latin typeface="Times-Roman" charset="0"/>
              </a:rPr>
              <a:t>P</a:t>
            </a:r>
            <a:r>
              <a:rPr lang="en-US" sz="2800"/>
              <a:t> with </a:t>
            </a:r>
            <a:r>
              <a:rPr lang="en-US" sz="2800">
                <a:solidFill>
                  <a:schemeClr val="accent2"/>
                </a:solidFill>
                <a:latin typeface="Times-Roman" charset="0"/>
              </a:rPr>
              <a:t>P</a:t>
            </a:r>
            <a:r>
              <a:rPr lang="en-US" sz="2800">
                <a:latin typeface="Times-Roman" charset="0"/>
              </a:rPr>
              <a:t> </a:t>
            </a:r>
            <a:r>
              <a:rPr lang="en-US" sz="2800">
                <a:latin typeface="Times-Roman" charset="0"/>
                <a:sym typeface="Symbol" charset="2"/>
              </a:rPr>
              <a:t> </a:t>
            </a:r>
            <a:r>
              <a:rPr lang="en-US" sz="2800">
                <a:solidFill>
                  <a:srgbClr val="FF0000"/>
                </a:solidFill>
                <a:latin typeface="Times-Roman" charset="0"/>
              </a:rPr>
              <a:t>P</a:t>
            </a:r>
            <a:r>
              <a:rPr lang="en-US" sz="2800">
                <a:latin typeface="Times-Roman" charset="0"/>
              </a:rPr>
              <a:t> = 0x0002</a:t>
            </a:r>
            <a:endParaRPr lang="en-US" sz="2800"/>
          </a:p>
          <a:p>
            <a:pPr eaLnBrk="1" hangingPunct="1">
              <a:lnSpc>
                <a:spcPct val="85000"/>
              </a:lnSpc>
            </a:pPr>
            <a:r>
              <a:rPr lang="en-US" sz="2800"/>
              <a:t>If </a:t>
            </a:r>
            <a:r>
              <a:rPr lang="en-US" sz="2800">
                <a:solidFill>
                  <a:schemeClr val="accent2"/>
                </a:solidFill>
                <a:latin typeface="Times-Roman" charset="0"/>
              </a:rPr>
              <a:t>C</a:t>
            </a:r>
            <a:r>
              <a:rPr lang="en-US" sz="2800">
                <a:latin typeface="Times-Roman" charset="0"/>
              </a:rPr>
              <a:t> </a:t>
            </a:r>
            <a:r>
              <a:rPr lang="en-US" sz="2800">
                <a:latin typeface="Times-Roman" charset="0"/>
                <a:sym typeface="Symbol" charset="2"/>
              </a:rPr>
              <a:t></a:t>
            </a:r>
            <a:r>
              <a:rPr lang="en-US" sz="2800">
                <a:latin typeface="Times-Roman" charset="0"/>
              </a:rPr>
              <a:t> </a:t>
            </a:r>
            <a:r>
              <a:rPr lang="en-US" sz="2800">
                <a:solidFill>
                  <a:srgbClr val="FF0000"/>
                </a:solidFill>
                <a:latin typeface="Times-Roman" charset="0"/>
              </a:rPr>
              <a:t>C</a:t>
            </a:r>
            <a:r>
              <a:rPr lang="en-US" sz="2800">
                <a:latin typeface="Times-Roman" charset="0"/>
              </a:rPr>
              <a:t> = 0x0202</a:t>
            </a:r>
            <a:r>
              <a:rPr lang="en-US" sz="2800"/>
              <a:t> then</a:t>
            </a:r>
          </a:p>
          <a:p>
            <a:pPr eaLnBrk="1" hangingPunct="1">
              <a:lnSpc>
                <a:spcPct val="85000"/>
              </a:lnSpc>
              <a:buFont typeface="Wingdings" charset="2"/>
              <a:buNone/>
            </a:pPr>
            <a:r>
              <a:rPr lang="en-US" sz="2000"/>
              <a:t>	  </a:t>
            </a:r>
            <a:r>
              <a:rPr lang="en-US" sz="2000">
                <a:solidFill>
                  <a:schemeClr val="accent2"/>
                </a:solidFill>
                <a:latin typeface="Times-Roman" charset="0"/>
              </a:rPr>
              <a:t>R</a:t>
            </a:r>
            <a:r>
              <a:rPr lang="en-US" sz="2000" baseline="-25000">
                <a:solidFill>
                  <a:schemeClr val="accent2"/>
                </a:solidFill>
                <a:latin typeface="Times-Roman" charset="0"/>
              </a:rPr>
              <a:t>4</a:t>
            </a:r>
            <a:r>
              <a:rPr lang="en-US" sz="2000">
                <a:latin typeface="Times-Roman" charset="0"/>
              </a:rPr>
              <a:t> = </a:t>
            </a:r>
            <a:r>
              <a:rPr lang="en-US" sz="2000">
                <a:solidFill>
                  <a:schemeClr val="accent2"/>
                </a:solidFill>
                <a:latin typeface="Times-Roman" charset="0"/>
              </a:rPr>
              <a:t>L</a:t>
            </a:r>
            <a:r>
              <a:rPr lang="en-US" sz="2000" baseline="-25000">
                <a:solidFill>
                  <a:schemeClr val="accent2"/>
                </a:solidFill>
                <a:latin typeface="Times-Roman" charset="0"/>
              </a:rPr>
              <a:t>3</a:t>
            </a:r>
            <a:r>
              <a:rPr lang="en-US" sz="2000">
                <a:latin typeface="Times-Roman" charset="0"/>
              </a:rPr>
              <a:t> </a:t>
            </a:r>
            <a:r>
              <a:rPr lang="en-US" sz="2000">
                <a:latin typeface="Times-Roman" charset="0"/>
                <a:sym typeface="Symbol" charset="2"/>
              </a:rPr>
              <a:t> F(</a:t>
            </a:r>
            <a:r>
              <a:rPr lang="en-US" sz="2000">
                <a:solidFill>
                  <a:schemeClr val="accent2"/>
                </a:solidFill>
                <a:latin typeface="Times-Roman" charset="0"/>
                <a:sym typeface="Symbol" charset="2"/>
              </a:rPr>
              <a:t>R</a:t>
            </a:r>
            <a:r>
              <a:rPr lang="en-US" sz="2000" baseline="-25000">
                <a:solidFill>
                  <a:schemeClr val="accent2"/>
                </a:solidFill>
                <a:latin typeface="Times-Roman" charset="0"/>
                <a:sym typeface="Symbol" charset="2"/>
              </a:rPr>
              <a:t>3</a:t>
            </a:r>
            <a:r>
              <a:rPr lang="en-US" sz="2000">
                <a:latin typeface="Times-Roman" charset="0"/>
                <a:sym typeface="Symbol" charset="2"/>
              </a:rPr>
              <a:t>,K</a:t>
            </a:r>
            <a:r>
              <a:rPr lang="en-US" sz="2000" baseline="-25000">
                <a:latin typeface="Times-Roman" charset="0"/>
                <a:sym typeface="Symbol" charset="2"/>
              </a:rPr>
              <a:t>4</a:t>
            </a:r>
            <a:r>
              <a:rPr lang="en-US" sz="2000">
                <a:latin typeface="Times-Roman" charset="0"/>
                <a:sym typeface="Symbol" charset="2"/>
              </a:rPr>
              <a:t>)	      </a:t>
            </a:r>
            <a:r>
              <a:rPr lang="en-US" sz="2000">
                <a:solidFill>
                  <a:srgbClr val="FF0000"/>
                </a:solidFill>
                <a:latin typeface="Times-Roman" charset="0"/>
              </a:rPr>
              <a:t>R</a:t>
            </a:r>
            <a:r>
              <a:rPr lang="en-US" sz="2000" baseline="-25000">
                <a:solidFill>
                  <a:srgbClr val="FF0000"/>
                </a:solidFill>
                <a:latin typeface="Times-Roman" charset="0"/>
              </a:rPr>
              <a:t>4</a:t>
            </a:r>
            <a:r>
              <a:rPr lang="en-US" sz="2000">
                <a:latin typeface="Times-Roman" charset="0"/>
              </a:rPr>
              <a:t> = </a:t>
            </a:r>
            <a:r>
              <a:rPr lang="en-US" sz="2000">
                <a:solidFill>
                  <a:srgbClr val="FF0000"/>
                </a:solidFill>
                <a:latin typeface="Times-Roman" charset="0"/>
              </a:rPr>
              <a:t>L</a:t>
            </a:r>
            <a:r>
              <a:rPr lang="en-US" sz="2000" baseline="-25000">
                <a:solidFill>
                  <a:srgbClr val="FF0000"/>
                </a:solidFill>
                <a:latin typeface="Times-Roman" charset="0"/>
              </a:rPr>
              <a:t>3</a:t>
            </a:r>
            <a:r>
              <a:rPr lang="en-US" sz="2000">
                <a:latin typeface="Times-Roman" charset="0"/>
              </a:rPr>
              <a:t> </a:t>
            </a:r>
            <a:r>
              <a:rPr lang="en-US" sz="2000">
                <a:latin typeface="Times-Roman" charset="0"/>
                <a:sym typeface="Symbol" charset="2"/>
              </a:rPr>
              <a:t> F(</a:t>
            </a:r>
            <a:r>
              <a:rPr lang="en-US" sz="2000">
                <a:solidFill>
                  <a:srgbClr val="FF0000"/>
                </a:solidFill>
                <a:latin typeface="Times-Roman" charset="0"/>
                <a:sym typeface="Symbol" charset="2"/>
              </a:rPr>
              <a:t>R</a:t>
            </a:r>
            <a:r>
              <a:rPr lang="en-US" sz="2000" baseline="-25000">
                <a:solidFill>
                  <a:srgbClr val="FF0000"/>
                </a:solidFill>
                <a:latin typeface="Times-Roman" charset="0"/>
                <a:sym typeface="Symbol" charset="2"/>
              </a:rPr>
              <a:t>3</a:t>
            </a:r>
            <a:r>
              <a:rPr lang="en-US" sz="2000">
                <a:latin typeface="Times-Roman" charset="0"/>
                <a:sym typeface="Symbol" charset="2"/>
              </a:rPr>
              <a:t>,K</a:t>
            </a:r>
            <a:r>
              <a:rPr lang="en-US" sz="2000" baseline="-25000">
                <a:latin typeface="Times-Roman" charset="0"/>
                <a:sym typeface="Symbol" charset="2"/>
              </a:rPr>
              <a:t>4</a:t>
            </a:r>
            <a:r>
              <a:rPr lang="en-US" sz="2000">
                <a:latin typeface="Times-Roman" charset="0"/>
                <a:sym typeface="Symbol" charset="2"/>
              </a:rPr>
              <a:t>)</a:t>
            </a:r>
          </a:p>
          <a:p>
            <a:pPr eaLnBrk="1" hangingPunct="1">
              <a:lnSpc>
                <a:spcPct val="85000"/>
              </a:lnSpc>
              <a:buFont typeface="Wingdings" charset="2"/>
              <a:buNone/>
            </a:pPr>
            <a:r>
              <a:rPr lang="en-US" sz="2000">
                <a:latin typeface="Times-Roman" charset="0"/>
                <a:sym typeface="Symbol" charset="2"/>
              </a:rPr>
              <a:t>	  </a:t>
            </a:r>
            <a:r>
              <a:rPr lang="en-US" sz="2000">
                <a:solidFill>
                  <a:schemeClr val="accent2"/>
                </a:solidFill>
                <a:latin typeface="Times-Roman" charset="0"/>
              </a:rPr>
              <a:t>R</a:t>
            </a:r>
            <a:r>
              <a:rPr lang="en-US" sz="2000" baseline="-25000">
                <a:solidFill>
                  <a:schemeClr val="accent2"/>
                </a:solidFill>
                <a:latin typeface="Times-Roman" charset="0"/>
              </a:rPr>
              <a:t>4</a:t>
            </a:r>
            <a:r>
              <a:rPr lang="en-US" sz="2000">
                <a:latin typeface="Times-Roman" charset="0"/>
                <a:sym typeface="Symbol" charset="2"/>
              </a:rPr>
              <a:t> </a:t>
            </a:r>
            <a:r>
              <a:rPr lang="en-US" sz="2000">
                <a:latin typeface="Times-Roman" charset="0"/>
              </a:rPr>
              <a:t>= </a:t>
            </a:r>
            <a:r>
              <a:rPr lang="en-US" sz="2000">
                <a:solidFill>
                  <a:schemeClr val="accent2"/>
                </a:solidFill>
                <a:latin typeface="Times-Roman" charset="0"/>
              </a:rPr>
              <a:t>L</a:t>
            </a:r>
            <a:r>
              <a:rPr lang="en-US" sz="2000" baseline="-25000">
                <a:solidFill>
                  <a:schemeClr val="accent2"/>
                </a:solidFill>
                <a:latin typeface="Times-Roman" charset="0"/>
              </a:rPr>
              <a:t>3</a:t>
            </a:r>
            <a:r>
              <a:rPr lang="en-US" sz="2000">
                <a:latin typeface="Times-Roman" charset="0"/>
              </a:rPr>
              <a:t> </a:t>
            </a:r>
            <a:r>
              <a:rPr lang="en-US" sz="2000">
                <a:latin typeface="Times-Roman" charset="0"/>
                <a:sym typeface="Symbol" charset="2"/>
              </a:rPr>
              <a:t> F(</a:t>
            </a:r>
            <a:r>
              <a:rPr lang="en-US" sz="2000">
                <a:solidFill>
                  <a:schemeClr val="accent2"/>
                </a:solidFill>
                <a:latin typeface="Times-Roman" charset="0"/>
                <a:sym typeface="Symbol" charset="2"/>
              </a:rPr>
              <a:t>L</a:t>
            </a:r>
            <a:r>
              <a:rPr lang="en-US" sz="2000" baseline="-25000">
                <a:solidFill>
                  <a:schemeClr val="accent2"/>
                </a:solidFill>
                <a:latin typeface="Times-Roman" charset="0"/>
                <a:sym typeface="Symbol" charset="2"/>
              </a:rPr>
              <a:t>4</a:t>
            </a:r>
            <a:r>
              <a:rPr lang="en-US" sz="2000">
                <a:latin typeface="Times-Roman" charset="0"/>
                <a:sym typeface="Symbol" charset="2"/>
              </a:rPr>
              <a:t>,K</a:t>
            </a:r>
            <a:r>
              <a:rPr lang="en-US" sz="2000" baseline="-25000">
                <a:latin typeface="Times-Roman" charset="0"/>
                <a:sym typeface="Symbol" charset="2"/>
              </a:rPr>
              <a:t>4</a:t>
            </a:r>
            <a:r>
              <a:rPr lang="en-US" sz="2000">
                <a:latin typeface="Times-Roman" charset="0"/>
                <a:sym typeface="Symbol" charset="2"/>
              </a:rPr>
              <a:t>) 	      </a:t>
            </a:r>
            <a:r>
              <a:rPr lang="en-US" sz="2000">
                <a:solidFill>
                  <a:srgbClr val="FF0000"/>
                </a:solidFill>
                <a:latin typeface="Times-Roman" charset="0"/>
              </a:rPr>
              <a:t>R</a:t>
            </a:r>
            <a:r>
              <a:rPr lang="en-US" sz="2000" baseline="-25000">
                <a:solidFill>
                  <a:srgbClr val="FF0000"/>
                </a:solidFill>
                <a:latin typeface="Times-Roman" charset="0"/>
              </a:rPr>
              <a:t>4</a:t>
            </a:r>
            <a:r>
              <a:rPr lang="en-US" sz="2000">
                <a:latin typeface="Times-Roman" charset="0"/>
                <a:sym typeface="Symbol" charset="2"/>
              </a:rPr>
              <a:t> </a:t>
            </a:r>
            <a:r>
              <a:rPr lang="en-US" sz="2000">
                <a:latin typeface="Times-Roman" charset="0"/>
              </a:rPr>
              <a:t>= </a:t>
            </a:r>
            <a:r>
              <a:rPr lang="en-US" sz="2000">
                <a:solidFill>
                  <a:srgbClr val="FF0000"/>
                </a:solidFill>
                <a:latin typeface="Times-Roman" charset="0"/>
              </a:rPr>
              <a:t>L</a:t>
            </a:r>
            <a:r>
              <a:rPr lang="en-US" sz="2000" baseline="-25000">
                <a:solidFill>
                  <a:srgbClr val="FF0000"/>
                </a:solidFill>
                <a:latin typeface="Times-Roman" charset="0"/>
              </a:rPr>
              <a:t>3</a:t>
            </a:r>
            <a:r>
              <a:rPr lang="en-US" sz="2000">
                <a:latin typeface="Times-Roman" charset="0"/>
              </a:rPr>
              <a:t> </a:t>
            </a:r>
            <a:r>
              <a:rPr lang="en-US" sz="2000">
                <a:latin typeface="Times-Roman" charset="0"/>
                <a:sym typeface="Symbol" charset="2"/>
              </a:rPr>
              <a:t> F(</a:t>
            </a:r>
            <a:r>
              <a:rPr lang="en-US" sz="2000">
                <a:solidFill>
                  <a:srgbClr val="FF0000"/>
                </a:solidFill>
                <a:latin typeface="Times-Roman" charset="0"/>
                <a:sym typeface="Symbol" charset="2"/>
              </a:rPr>
              <a:t>L</a:t>
            </a:r>
            <a:r>
              <a:rPr lang="en-US" sz="2000" baseline="-25000">
                <a:solidFill>
                  <a:srgbClr val="FF0000"/>
                </a:solidFill>
                <a:latin typeface="Times-Roman" charset="0"/>
                <a:sym typeface="Symbol" charset="2"/>
              </a:rPr>
              <a:t>4</a:t>
            </a:r>
            <a:r>
              <a:rPr lang="en-US" sz="2000">
                <a:latin typeface="Times-Roman" charset="0"/>
                <a:sym typeface="Symbol" charset="2"/>
              </a:rPr>
              <a:t>,K</a:t>
            </a:r>
            <a:r>
              <a:rPr lang="en-US" sz="2000" baseline="-25000">
                <a:latin typeface="Times-Roman" charset="0"/>
                <a:sym typeface="Symbol" charset="2"/>
              </a:rPr>
              <a:t>4</a:t>
            </a:r>
            <a:r>
              <a:rPr lang="en-US" sz="2000">
                <a:latin typeface="Times-Roman" charset="0"/>
                <a:sym typeface="Symbol" charset="2"/>
              </a:rPr>
              <a:t>)</a:t>
            </a:r>
          </a:p>
          <a:p>
            <a:pPr eaLnBrk="1" hangingPunct="1">
              <a:lnSpc>
                <a:spcPct val="85000"/>
              </a:lnSpc>
              <a:buFont typeface="Wingdings" charset="2"/>
              <a:buNone/>
            </a:pPr>
            <a:r>
              <a:rPr lang="en-US" sz="2800"/>
              <a:t>	and </a:t>
            </a:r>
            <a:r>
              <a:rPr lang="en-US" sz="2400">
                <a:latin typeface="Times-Roman" charset="0"/>
              </a:rPr>
              <a:t>(</a:t>
            </a:r>
            <a:r>
              <a:rPr lang="en-US" sz="2400">
                <a:solidFill>
                  <a:schemeClr val="accent2"/>
                </a:solidFill>
                <a:latin typeface="Times-Roman" charset="0"/>
              </a:rPr>
              <a:t>L</a:t>
            </a:r>
            <a:r>
              <a:rPr lang="en-US" sz="2400" baseline="-25000">
                <a:solidFill>
                  <a:schemeClr val="accent2"/>
                </a:solidFill>
                <a:latin typeface="Times-Roman" charset="0"/>
              </a:rPr>
              <a:t>3</a:t>
            </a:r>
            <a:r>
              <a:rPr lang="en-US" sz="2400">
                <a:latin typeface="Times-Roman" charset="0"/>
              </a:rPr>
              <a:t>,</a:t>
            </a:r>
            <a:r>
              <a:rPr lang="en-US" sz="2400">
                <a:solidFill>
                  <a:schemeClr val="accent2"/>
                </a:solidFill>
                <a:latin typeface="Times-Roman" charset="0"/>
              </a:rPr>
              <a:t>R</a:t>
            </a:r>
            <a:r>
              <a:rPr lang="en-US" sz="2400" baseline="-25000">
                <a:solidFill>
                  <a:schemeClr val="accent2"/>
                </a:solidFill>
                <a:latin typeface="Times-Roman" charset="0"/>
              </a:rPr>
              <a:t>3</a:t>
            </a:r>
            <a:r>
              <a:rPr lang="en-US" sz="2400">
                <a:latin typeface="Times-Roman" charset="0"/>
              </a:rPr>
              <a:t>) </a:t>
            </a:r>
            <a:r>
              <a:rPr lang="en-US" sz="2400">
                <a:latin typeface="Times-Roman" charset="0"/>
                <a:sym typeface="Symbol" charset="2"/>
              </a:rPr>
              <a:t> </a:t>
            </a:r>
            <a:r>
              <a:rPr lang="en-US" sz="2400">
                <a:latin typeface="Times-Roman" charset="0"/>
              </a:rPr>
              <a:t>(</a:t>
            </a:r>
            <a:r>
              <a:rPr lang="en-US" sz="2400">
                <a:solidFill>
                  <a:srgbClr val="FF0000"/>
                </a:solidFill>
                <a:latin typeface="Times-Roman" charset="0"/>
              </a:rPr>
              <a:t>L</a:t>
            </a:r>
            <a:r>
              <a:rPr lang="en-US" sz="2400" baseline="-25000">
                <a:solidFill>
                  <a:srgbClr val="FF0000"/>
                </a:solidFill>
                <a:latin typeface="Times-Roman" charset="0"/>
              </a:rPr>
              <a:t>3</a:t>
            </a:r>
            <a:r>
              <a:rPr lang="en-US" sz="2400">
                <a:latin typeface="Times-Roman" charset="0"/>
              </a:rPr>
              <a:t>,</a:t>
            </a:r>
            <a:r>
              <a:rPr lang="en-US" sz="2400">
                <a:solidFill>
                  <a:srgbClr val="FF0000"/>
                </a:solidFill>
                <a:latin typeface="Times-Roman" charset="0"/>
              </a:rPr>
              <a:t>R</a:t>
            </a:r>
            <a:r>
              <a:rPr lang="en-US" sz="2400" baseline="-25000">
                <a:solidFill>
                  <a:srgbClr val="FF0000"/>
                </a:solidFill>
                <a:latin typeface="Times-Roman" charset="0"/>
              </a:rPr>
              <a:t>3</a:t>
            </a:r>
            <a:r>
              <a:rPr lang="en-US" sz="2400">
                <a:latin typeface="Times-Roman" charset="0"/>
              </a:rPr>
              <a:t>) = 0x0002</a:t>
            </a:r>
            <a:endParaRPr lang="en-US" sz="2800"/>
          </a:p>
          <a:p>
            <a:pPr eaLnBrk="1" hangingPunct="1">
              <a:lnSpc>
                <a:spcPct val="85000"/>
              </a:lnSpc>
            </a:pPr>
            <a:r>
              <a:rPr lang="en-US" sz="2800"/>
              <a:t>Then </a:t>
            </a:r>
            <a:r>
              <a:rPr lang="en-US" sz="2800">
                <a:solidFill>
                  <a:schemeClr val="accent2"/>
                </a:solidFill>
                <a:latin typeface="Times-Roman" charset="0"/>
              </a:rPr>
              <a:t>L</a:t>
            </a:r>
            <a:r>
              <a:rPr lang="en-US" sz="2800" baseline="-25000">
                <a:solidFill>
                  <a:schemeClr val="accent2"/>
                </a:solidFill>
                <a:latin typeface="Times-Roman" charset="0"/>
              </a:rPr>
              <a:t>3</a:t>
            </a:r>
            <a:r>
              <a:rPr lang="en-US" sz="2800">
                <a:latin typeface="Times-Roman" charset="0"/>
              </a:rPr>
              <a:t> </a:t>
            </a:r>
            <a:r>
              <a:rPr lang="en-US" sz="2800">
                <a:latin typeface="Times-Roman" charset="0"/>
                <a:sym typeface="Symbol" charset="2"/>
              </a:rPr>
              <a:t>=</a:t>
            </a:r>
            <a:r>
              <a:rPr lang="en-US" sz="2800">
                <a:latin typeface="Times-Roman" charset="0"/>
              </a:rPr>
              <a:t> </a:t>
            </a:r>
            <a:r>
              <a:rPr lang="en-US" sz="2800">
                <a:solidFill>
                  <a:srgbClr val="FF0000"/>
                </a:solidFill>
                <a:latin typeface="Times-Roman" charset="0"/>
              </a:rPr>
              <a:t>L</a:t>
            </a:r>
            <a:r>
              <a:rPr lang="en-US" sz="2800" baseline="-25000">
                <a:solidFill>
                  <a:srgbClr val="FF0000"/>
                </a:solidFill>
                <a:latin typeface="Times-Roman" charset="0"/>
              </a:rPr>
              <a:t>3</a:t>
            </a:r>
            <a:r>
              <a:rPr lang="en-US" sz="2800"/>
              <a:t> and </a:t>
            </a:r>
            <a:r>
              <a:rPr lang="en-US" sz="2800">
                <a:solidFill>
                  <a:schemeClr val="accent2"/>
                </a:solidFill>
                <a:latin typeface="Times-Roman" charset="0"/>
              </a:rPr>
              <a:t>C</a:t>
            </a:r>
            <a:r>
              <a:rPr lang="en-US" sz="2800"/>
              <a:t>=(</a:t>
            </a:r>
            <a:r>
              <a:rPr lang="en-US" sz="2800">
                <a:solidFill>
                  <a:schemeClr val="accent2"/>
                </a:solidFill>
                <a:latin typeface="Times-Roman" charset="0"/>
              </a:rPr>
              <a:t>L</a:t>
            </a:r>
            <a:r>
              <a:rPr lang="en-US" sz="2800" baseline="-25000">
                <a:solidFill>
                  <a:schemeClr val="accent2"/>
                </a:solidFill>
                <a:latin typeface="Times-Roman" charset="0"/>
              </a:rPr>
              <a:t>4</a:t>
            </a:r>
            <a:r>
              <a:rPr lang="en-US" sz="2800">
                <a:latin typeface="Times-Roman" charset="0"/>
              </a:rPr>
              <a:t>,</a:t>
            </a:r>
            <a:r>
              <a:rPr lang="en-US" sz="2800">
                <a:solidFill>
                  <a:schemeClr val="accent2"/>
                </a:solidFill>
                <a:latin typeface="Times-Roman" charset="0"/>
              </a:rPr>
              <a:t>R</a:t>
            </a:r>
            <a:r>
              <a:rPr lang="en-US" sz="2800" baseline="-25000">
                <a:solidFill>
                  <a:schemeClr val="accent2"/>
                </a:solidFill>
                <a:latin typeface="Times-Roman" charset="0"/>
              </a:rPr>
              <a:t>4</a:t>
            </a:r>
            <a:r>
              <a:rPr lang="en-US" sz="2800">
                <a:latin typeface="Times-Roman" charset="0"/>
              </a:rPr>
              <a:t>)</a:t>
            </a:r>
            <a:r>
              <a:rPr lang="en-US" sz="2800"/>
              <a:t> and </a:t>
            </a:r>
            <a:r>
              <a:rPr lang="en-US" sz="2800">
                <a:solidFill>
                  <a:srgbClr val="FF0000"/>
                </a:solidFill>
                <a:latin typeface="Times-Roman" charset="0"/>
              </a:rPr>
              <a:t>C</a:t>
            </a:r>
            <a:r>
              <a:rPr lang="en-US" sz="2800"/>
              <a:t>=(</a:t>
            </a:r>
            <a:r>
              <a:rPr lang="en-US" sz="2800">
                <a:solidFill>
                  <a:srgbClr val="FF0000"/>
                </a:solidFill>
                <a:latin typeface="Times-Roman" charset="0"/>
              </a:rPr>
              <a:t>L</a:t>
            </a:r>
            <a:r>
              <a:rPr lang="en-US" sz="2800" baseline="-25000">
                <a:solidFill>
                  <a:srgbClr val="FF0000"/>
                </a:solidFill>
                <a:latin typeface="Times-Roman" charset="0"/>
              </a:rPr>
              <a:t>4</a:t>
            </a:r>
            <a:r>
              <a:rPr lang="en-US" sz="2800">
                <a:latin typeface="Times-Roman" charset="0"/>
              </a:rPr>
              <a:t>,</a:t>
            </a:r>
            <a:r>
              <a:rPr lang="en-US" sz="2800">
                <a:solidFill>
                  <a:srgbClr val="FF0000"/>
                </a:solidFill>
                <a:latin typeface="Times-Roman" charset="0"/>
              </a:rPr>
              <a:t>R</a:t>
            </a:r>
            <a:r>
              <a:rPr lang="en-US" sz="2800" baseline="-25000">
                <a:solidFill>
                  <a:srgbClr val="FF0000"/>
                </a:solidFill>
                <a:latin typeface="Times-Roman" charset="0"/>
              </a:rPr>
              <a:t>4</a:t>
            </a:r>
            <a:r>
              <a:rPr lang="en-US" sz="2800">
                <a:latin typeface="Times-Roman" charset="0"/>
              </a:rPr>
              <a:t>)</a:t>
            </a:r>
            <a:r>
              <a:rPr lang="en-US" sz="2800"/>
              <a:t> are both known</a:t>
            </a:r>
          </a:p>
          <a:p>
            <a:pPr eaLnBrk="1" hangingPunct="1">
              <a:lnSpc>
                <a:spcPct val="85000"/>
              </a:lnSpc>
            </a:pPr>
            <a:r>
              <a:rPr lang="en-US" sz="2800"/>
              <a:t>Since </a:t>
            </a:r>
            <a:r>
              <a:rPr lang="en-US" sz="2800">
                <a:solidFill>
                  <a:schemeClr val="accent2"/>
                </a:solidFill>
                <a:latin typeface="Times-Roman" charset="0"/>
              </a:rPr>
              <a:t>L</a:t>
            </a:r>
            <a:r>
              <a:rPr lang="en-US" sz="2800" baseline="-25000">
                <a:solidFill>
                  <a:schemeClr val="accent2"/>
                </a:solidFill>
                <a:latin typeface="Times-Roman" charset="0"/>
              </a:rPr>
              <a:t>3</a:t>
            </a:r>
            <a:r>
              <a:rPr lang="en-US" sz="2800">
                <a:latin typeface="Times-Roman" charset="0"/>
                <a:sym typeface="Symbol" charset="2"/>
              </a:rPr>
              <a:t> </a:t>
            </a:r>
            <a:r>
              <a:rPr lang="en-US" sz="2800">
                <a:latin typeface="Times-Roman" charset="0"/>
              </a:rPr>
              <a:t>= </a:t>
            </a:r>
            <a:r>
              <a:rPr lang="en-US" sz="2800">
                <a:solidFill>
                  <a:schemeClr val="accent2"/>
                </a:solidFill>
                <a:latin typeface="Times-Roman" charset="0"/>
              </a:rPr>
              <a:t>R</a:t>
            </a:r>
            <a:r>
              <a:rPr lang="en-US" sz="2800" baseline="-25000">
                <a:solidFill>
                  <a:schemeClr val="accent2"/>
                </a:solidFill>
                <a:latin typeface="Times-Roman" charset="0"/>
              </a:rPr>
              <a:t>4</a:t>
            </a:r>
            <a:r>
              <a:rPr lang="en-US" sz="2800">
                <a:latin typeface="Times-Roman" charset="0"/>
                <a:sym typeface="Symbol" charset="2"/>
              </a:rPr>
              <a:t>F(</a:t>
            </a:r>
            <a:r>
              <a:rPr lang="en-US" sz="2800">
                <a:solidFill>
                  <a:schemeClr val="accent2"/>
                </a:solidFill>
                <a:latin typeface="Times-Roman" charset="0"/>
                <a:sym typeface="Symbol" charset="2"/>
              </a:rPr>
              <a:t>L</a:t>
            </a:r>
            <a:r>
              <a:rPr lang="en-US" sz="2800" baseline="-25000">
                <a:solidFill>
                  <a:schemeClr val="accent2"/>
                </a:solidFill>
                <a:latin typeface="Times-Roman" charset="0"/>
                <a:sym typeface="Symbol" charset="2"/>
              </a:rPr>
              <a:t>4</a:t>
            </a:r>
            <a:r>
              <a:rPr lang="en-US" sz="2800">
                <a:latin typeface="Times-Roman" charset="0"/>
                <a:sym typeface="Symbol" charset="2"/>
              </a:rPr>
              <a:t>,K</a:t>
            </a:r>
            <a:r>
              <a:rPr lang="en-US" sz="2800" baseline="-25000">
                <a:latin typeface="Times-Roman" charset="0"/>
                <a:sym typeface="Symbol" charset="2"/>
              </a:rPr>
              <a:t>4</a:t>
            </a:r>
            <a:r>
              <a:rPr lang="en-US" sz="2800">
                <a:latin typeface="Times-Roman" charset="0"/>
                <a:sym typeface="Symbol" charset="2"/>
              </a:rPr>
              <a:t>)</a:t>
            </a:r>
            <a:r>
              <a:rPr lang="en-US" sz="2000">
                <a:latin typeface="Times-Roman" charset="0"/>
                <a:sym typeface="Symbol" charset="2"/>
              </a:rPr>
              <a:t> </a:t>
            </a:r>
            <a:r>
              <a:rPr lang="en-US" sz="2800"/>
              <a:t>and</a:t>
            </a:r>
            <a:r>
              <a:rPr lang="en-US" sz="2000">
                <a:latin typeface="Times-Roman" charset="0"/>
                <a:sym typeface="Symbol" charset="2"/>
              </a:rPr>
              <a:t> </a:t>
            </a:r>
            <a:r>
              <a:rPr lang="en-US" sz="2800">
                <a:solidFill>
                  <a:srgbClr val="FF0000"/>
                </a:solidFill>
                <a:latin typeface="Times-Roman" charset="0"/>
              </a:rPr>
              <a:t>L</a:t>
            </a:r>
            <a:r>
              <a:rPr lang="en-US" sz="2800" baseline="-25000">
                <a:solidFill>
                  <a:srgbClr val="FF0000"/>
                </a:solidFill>
                <a:latin typeface="Times-Roman" charset="0"/>
              </a:rPr>
              <a:t>3</a:t>
            </a:r>
            <a:r>
              <a:rPr lang="en-US" sz="2800">
                <a:latin typeface="Times-Roman" charset="0"/>
                <a:sym typeface="Symbol" charset="2"/>
              </a:rPr>
              <a:t> </a:t>
            </a:r>
            <a:r>
              <a:rPr lang="en-US" sz="2800">
                <a:latin typeface="Times-Roman" charset="0"/>
              </a:rPr>
              <a:t>= </a:t>
            </a:r>
            <a:r>
              <a:rPr lang="en-US" sz="2800">
                <a:solidFill>
                  <a:srgbClr val="FF0000"/>
                </a:solidFill>
                <a:latin typeface="Times-Roman" charset="0"/>
              </a:rPr>
              <a:t>R</a:t>
            </a:r>
            <a:r>
              <a:rPr lang="en-US" sz="2800" baseline="-25000">
                <a:solidFill>
                  <a:srgbClr val="FF0000"/>
                </a:solidFill>
                <a:latin typeface="Times-Roman" charset="0"/>
              </a:rPr>
              <a:t>4</a:t>
            </a:r>
            <a:r>
              <a:rPr lang="en-US" sz="2800">
                <a:latin typeface="Times-Roman" charset="0"/>
                <a:sym typeface="Symbol" charset="2"/>
              </a:rPr>
              <a:t>F(</a:t>
            </a:r>
            <a:r>
              <a:rPr lang="en-US" sz="2800">
                <a:solidFill>
                  <a:srgbClr val="FF0000"/>
                </a:solidFill>
                <a:latin typeface="Times-Roman" charset="0"/>
                <a:sym typeface="Symbol" charset="2"/>
              </a:rPr>
              <a:t>L</a:t>
            </a:r>
            <a:r>
              <a:rPr lang="en-US" sz="2800" baseline="-25000">
                <a:solidFill>
                  <a:srgbClr val="FF0000"/>
                </a:solidFill>
                <a:latin typeface="Times-Roman" charset="0"/>
                <a:sym typeface="Symbol" charset="2"/>
              </a:rPr>
              <a:t>4</a:t>
            </a:r>
            <a:r>
              <a:rPr lang="en-US" sz="2800">
                <a:latin typeface="Times-Roman" charset="0"/>
                <a:sym typeface="Symbol" charset="2"/>
              </a:rPr>
              <a:t>,K</a:t>
            </a:r>
            <a:r>
              <a:rPr lang="en-US" sz="2800" baseline="-25000">
                <a:latin typeface="Times-Roman" charset="0"/>
                <a:sym typeface="Symbol" charset="2"/>
              </a:rPr>
              <a:t>4</a:t>
            </a:r>
            <a:r>
              <a:rPr lang="en-US" sz="2800">
                <a:latin typeface="Times-Roman" charset="0"/>
                <a:sym typeface="Symbol" charset="2"/>
              </a:rPr>
              <a:t>)</a:t>
            </a:r>
            <a:r>
              <a:rPr lang="en-US" sz="2800"/>
              <a:t>, for correct subkey </a:t>
            </a:r>
            <a:r>
              <a:rPr lang="en-US" sz="2800">
                <a:latin typeface="Times-Roman" charset="0"/>
              </a:rPr>
              <a:t>K</a:t>
            </a:r>
            <a:r>
              <a:rPr lang="en-US" sz="2800" baseline="-25000">
                <a:latin typeface="Times-Roman" charset="0"/>
              </a:rPr>
              <a:t>4</a:t>
            </a:r>
            <a:r>
              <a:rPr lang="en-US" sz="2800">
                <a:solidFill>
                  <a:schemeClr val="accent2"/>
                </a:solidFill>
                <a:latin typeface="Times-Roman" charset="0"/>
              </a:rPr>
              <a:t> </a:t>
            </a:r>
            <a:r>
              <a:rPr lang="en-US" sz="2800"/>
              <a:t>we have</a:t>
            </a:r>
          </a:p>
          <a:p>
            <a:pPr eaLnBrk="1" hangingPunct="1">
              <a:lnSpc>
                <a:spcPct val="85000"/>
              </a:lnSpc>
              <a:buFont typeface="Wingdings" charset="2"/>
              <a:buNone/>
            </a:pPr>
            <a:r>
              <a:rPr lang="en-US" sz="2800"/>
              <a:t>	 </a:t>
            </a:r>
            <a:r>
              <a:rPr lang="en-US" sz="2400">
                <a:solidFill>
                  <a:schemeClr val="accent2"/>
                </a:solidFill>
                <a:latin typeface="Times-Roman" charset="0"/>
              </a:rPr>
              <a:t>R</a:t>
            </a:r>
            <a:r>
              <a:rPr lang="en-US" sz="2400" baseline="-25000">
                <a:solidFill>
                  <a:schemeClr val="accent2"/>
                </a:solidFill>
                <a:latin typeface="Times-Roman" charset="0"/>
              </a:rPr>
              <a:t>4</a:t>
            </a:r>
            <a:r>
              <a:rPr lang="en-US" sz="2400">
                <a:latin typeface="Times-Roman" charset="0"/>
              </a:rPr>
              <a:t> </a:t>
            </a:r>
            <a:r>
              <a:rPr lang="en-US" sz="2400">
                <a:latin typeface="Times-Roman" charset="0"/>
                <a:sym typeface="Symbol" charset="2"/>
              </a:rPr>
              <a:t> F(</a:t>
            </a:r>
            <a:r>
              <a:rPr lang="en-US" sz="2400">
                <a:solidFill>
                  <a:schemeClr val="accent2"/>
                </a:solidFill>
                <a:latin typeface="Times-Roman" charset="0"/>
                <a:sym typeface="Symbol" charset="2"/>
              </a:rPr>
              <a:t>L</a:t>
            </a:r>
            <a:r>
              <a:rPr lang="en-US" sz="2400" baseline="-25000">
                <a:solidFill>
                  <a:schemeClr val="accent2"/>
                </a:solidFill>
                <a:latin typeface="Times-Roman" charset="0"/>
                <a:sym typeface="Symbol" charset="2"/>
              </a:rPr>
              <a:t>4</a:t>
            </a:r>
            <a:r>
              <a:rPr lang="en-US" sz="2400">
                <a:latin typeface="Times-Roman" charset="0"/>
                <a:sym typeface="Symbol" charset="2"/>
              </a:rPr>
              <a:t>,K</a:t>
            </a:r>
            <a:r>
              <a:rPr lang="en-US" sz="2400" baseline="-25000">
                <a:latin typeface="Times-Roman" charset="0"/>
                <a:sym typeface="Symbol" charset="2"/>
              </a:rPr>
              <a:t>4</a:t>
            </a:r>
            <a:r>
              <a:rPr lang="en-US" sz="2400">
                <a:latin typeface="Times-Roman" charset="0"/>
                <a:sym typeface="Symbol" charset="2"/>
              </a:rPr>
              <a:t>) = </a:t>
            </a:r>
            <a:r>
              <a:rPr lang="en-US" sz="2400">
                <a:solidFill>
                  <a:srgbClr val="FF0000"/>
                </a:solidFill>
                <a:latin typeface="Times-Roman" charset="0"/>
              </a:rPr>
              <a:t>R</a:t>
            </a:r>
            <a:r>
              <a:rPr lang="en-US" sz="2400" baseline="-25000">
                <a:solidFill>
                  <a:srgbClr val="FF0000"/>
                </a:solidFill>
                <a:latin typeface="Times-Roman" charset="0"/>
              </a:rPr>
              <a:t>4</a:t>
            </a:r>
            <a:r>
              <a:rPr lang="en-US" sz="2400">
                <a:latin typeface="Times-Roman" charset="0"/>
              </a:rPr>
              <a:t> </a:t>
            </a:r>
            <a:r>
              <a:rPr lang="en-US" sz="2400">
                <a:latin typeface="Times-Roman" charset="0"/>
                <a:sym typeface="Symbol" charset="2"/>
              </a:rPr>
              <a:t> F(</a:t>
            </a:r>
            <a:r>
              <a:rPr lang="en-US" sz="2400">
                <a:solidFill>
                  <a:srgbClr val="FF0000"/>
                </a:solidFill>
                <a:latin typeface="Times-Roman" charset="0"/>
                <a:sym typeface="Symbol" charset="2"/>
              </a:rPr>
              <a:t>L</a:t>
            </a:r>
            <a:r>
              <a:rPr lang="en-US" sz="2400" baseline="-25000">
                <a:solidFill>
                  <a:srgbClr val="FF0000"/>
                </a:solidFill>
                <a:latin typeface="Times-Roman" charset="0"/>
                <a:sym typeface="Symbol" charset="2"/>
              </a:rPr>
              <a:t>4</a:t>
            </a:r>
            <a:r>
              <a:rPr lang="en-US" sz="2400">
                <a:latin typeface="Times-Roman" charset="0"/>
                <a:sym typeface="Symbol" charset="2"/>
              </a:rPr>
              <a:t>,K</a:t>
            </a:r>
            <a:r>
              <a:rPr lang="en-US" sz="2400" baseline="-25000">
                <a:latin typeface="Times-Roman" charset="0"/>
                <a:sym typeface="Symbol" charset="2"/>
              </a:rPr>
              <a:t>4</a:t>
            </a:r>
            <a:r>
              <a:rPr lang="en-US" sz="2400">
                <a:latin typeface="Times-Roman" charset="0"/>
                <a:sym typeface="Symbol" charset="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44067">
                                            <p:txEl>
                                              <p:pRg st="0" end="0"/>
                                            </p:txEl>
                                          </p:spTgt>
                                        </p:tgtEl>
                                        <p:attrNameLst>
                                          <p:attrName>style.visibility</p:attrName>
                                        </p:attrNameLst>
                                      </p:cBhvr>
                                      <p:to>
                                        <p:strVal val="visible"/>
                                      </p:to>
                                    </p:set>
                                    <p:animEffect transition="in" filter="box(out)">
                                      <p:cBhvr>
                                        <p:cTn id="7" dur="500"/>
                                        <p:tgtEl>
                                          <p:spTgt spid="34406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44067">
                                            <p:txEl>
                                              <p:pRg st="1" end="1"/>
                                            </p:txEl>
                                          </p:spTgt>
                                        </p:tgtEl>
                                        <p:attrNameLst>
                                          <p:attrName>style.visibility</p:attrName>
                                        </p:attrNameLst>
                                      </p:cBhvr>
                                      <p:to>
                                        <p:strVal val="visible"/>
                                      </p:to>
                                    </p:set>
                                    <p:animEffect transition="in" filter="box(out)">
                                      <p:cBhvr>
                                        <p:cTn id="12" dur="500"/>
                                        <p:tgtEl>
                                          <p:spTgt spid="344067">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44067">
                                            <p:txEl>
                                              <p:pRg st="2" end="2"/>
                                            </p:txEl>
                                          </p:spTgt>
                                        </p:tgtEl>
                                        <p:attrNameLst>
                                          <p:attrName>style.visibility</p:attrName>
                                        </p:attrNameLst>
                                      </p:cBhvr>
                                      <p:to>
                                        <p:strVal val="visible"/>
                                      </p:to>
                                    </p:set>
                                    <p:animEffect transition="in" filter="box(out)">
                                      <p:cBhvr>
                                        <p:cTn id="17" dur="500"/>
                                        <p:tgtEl>
                                          <p:spTgt spid="344067">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344067">
                                            <p:txEl>
                                              <p:pRg st="3" end="3"/>
                                            </p:txEl>
                                          </p:spTgt>
                                        </p:tgtEl>
                                        <p:attrNameLst>
                                          <p:attrName>style.visibility</p:attrName>
                                        </p:attrNameLst>
                                      </p:cBhvr>
                                      <p:to>
                                        <p:strVal val="visible"/>
                                      </p:to>
                                    </p:set>
                                    <p:animEffect transition="in" filter="box(out)">
                                      <p:cBhvr>
                                        <p:cTn id="22" dur="500"/>
                                        <p:tgtEl>
                                          <p:spTgt spid="344067">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344067">
                                            <p:txEl>
                                              <p:pRg st="4" end="4"/>
                                            </p:txEl>
                                          </p:spTgt>
                                        </p:tgtEl>
                                        <p:attrNameLst>
                                          <p:attrName>style.visibility</p:attrName>
                                        </p:attrNameLst>
                                      </p:cBhvr>
                                      <p:to>
                                        <p:strVal val="visible"/>
                                      </p:to>
                                    </p:set>
                                    <p:animEffect transition="in" filter="box(out)">
                                      <p:cBhvr>
                                        <p:cTn id="27" dur="500"/>
                                        <p:tgtEl>
                                          <p:spTgt spid="344067">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344067">
                                            <p:txEl>
                                              <p:pRg st="5" end="5"/>
                                            </p:txEl>
                                          </p:spTgt>
                                        </p:tgtEl>
                                        <p:attrNameLst>
                                          <p:attrName>style.visibility</p:attrName>
                                        </p:attrNameLst>
                                      </p:cBhvr>
                                      <p:to>
                                        <p:strVal val="visible"/>
                                      </p:to>
                                    </p:set>
                                    <p:animEffect transition="in" filter="box(out)">
                                      <p:cBhvr>
                                        <p:cTn id="32" dur="500"/>
                                        <p:tgtEl>
                                          <p:spTgt spid="344067">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344067">
                                            <p:txEl>
                                              <p:pRg st="6" end="6"/>
                                            </p:txEl>
                                          </p:spTgt>
                                        </p:tgtEl>
                                        <p:attrNameLst>
                                          <p:attrName>style.visibility</p:attrName>
                                        </p:attrNameLst>
                                      </p:cBhvr>
                                      <p:to>
                                        <p:strVal val="visible"/>
                                      </p:to>
                                    </p:set>
                                    <p:animEffect transition="in" filter="box(out)">
                                      <p:cBhvr>
                                        <p:cTn id="37" dur="500"/>
                                        <p:tgtEl>
                                          <p:spTgt spid="344067">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344067">
                                            <p:txEl>
                                              <p:pRg st="7" end="7"/>
                                            </p:txEl>
                                          </p:spTgt>
                                        </p:tgtEl>
                                        <p:attrNameLst>
                                          <p:attrName>style.visibility</p:attrName>
                                        </p:attrNameLst>
                                      </p:cBhvr>
                                      <p:to>
                                        <p:strVal val="visible"/>
                                      </p:to>
                                    </p:set>
                                    <p:animEffect transition="in" filter="box(out)">
                                      <p:cBhvr>
                                        <p:cTn id="42" dur="500"/>
                                        <p:tgtEl>
                                          <p:spTgt spid="344067">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67" grpId="0" build="p" autoUpdateAnimBg="0"/>
    </p:bldLst>
  </p:timing>
</p:sld>
</file>

<file path=ppt/slides/slide2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443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B3A9E2F4-C6FC-AB4E-917B-AF84C3BBE341}" type="slidenum">
              <a:rPr lang="en-US" smtClean="0">
                <a:latin typeface="Times New Roman" charset="0"/>
              </a:rPr>
              <a:pPr/>
              <a:t>256</a:t>
            </a:fld>
            <a:endParaRPr lang="en-US">
              <a:latin typeface="Times New Roman" charset="0"/>
            </a:endParaRPr>
          </a:p>
        </p:txBody>
      </p:sp>
      <p:sp>
        <p:nvSpPr>
          <p:cNvPr id="274435" name="Rectangle 2"/>
          <p:cNvSpPr>
            <a:spLocks noGrp="1" noChangeArrowheads="1"/>
          </p:cNvSpPr>
          <p:nvPr>
            <p:ph type="title"/>
          </p:nvPr>
        </p:nvSpPr>
        <p:spPr>
          <a:xfrm>
            <a:off x="685800" y="228600"/>
            <a:ext cx="7772400" cy="914400"/>
          </a:xfrm>
        </p:spPr>
        <p:txBody>
          <a:bodyPr/>
          <a:lstStyle/>
          <a:p>
            <a:pPr eaLnBrk="1" hangingPunct="1"/>
            <a:r>
              <a:rPr lang="en-US"/>
              <a:t>TDES Differential Attack</a:t>
            </a:r>
          </a:p>
        </p:txBody>
      </p:sp>
      <p:sp>
        <p:nvSpPr>
          <p:cNvPr id="478211" name="Rectangle 3"/>
          <p:cNvSpPr>
            <a:spLocks noGrp="1" noChangeArrowheads="1"/>
          </p:cNvSpPr>
          <p:nvPr>
            <p:ph type="body" idx="1"/>
          </p:nvPr>
        </p:nvSpPr>
        <p:spPr>
          <a:xfrm>
            <a:off x="685800" y="1219200"/>
            <a:ext cx="8229600" cy="4953000"/>
          </a:xfrm>
        </p:spPr>
        <p:txBody>
          <a:bodyPr/>
          <a:lstStyle/>
          <a:p>
            <a:pPr eaLnBrk="1" hangingPunct="1">
              <a:lnSpc>
                <a:spcPct val="85000"/>
              </a:lnSpc>
            </a:pPr>
            <a:r>
              <a:rPr lang="en-US" sz="2800"/>
              <a:t>Choose </a:t>
            </a:r>
            <a:r>
              <a:rPr lang="en-US" sz="2800">
                <a:solidFill>
                  <a:schemeClr val="accent2"/>
                </a:solidFill>
                <a:latin typeface="Times-Roman" charset="0"/>
              </a:rPr>
              <a:t>P</a:t>
            </a:r>
            <a:r>
              <a:rPr lang="en-US" sz="2800"/>
              <a:t> and </a:t>
            </a:r>
            <a:r>
              <a:rPr lang="en-US" sz="2800">
                <a:solidFill>
                  <a:srgbClr val="FF0000"/>
                </a:solidFill>
                <a:latin typeface="Times-Roman" charset="0"/>
              </a:rPr>
              <a:t>P</a:t>
            </a:r>
            <a:r>
              <a:rPr lang="en-US" sz="2800"/>
              <a:t> with </a:t>
            </a:r>
            <a:r>
              <a:rPr lang="en-US" sz="2800">
                <a:solidFill>
                  <a:schemeClr val="accent2"/>
                </a:solidFill>
                <a:latin typeface="Times-Roman" charset="0"/>
              </a:rPr>
              <a:t>P</a:t>
            </a:r>
            <a:r>
              <a:rPr lang="en-US" sz="2800">
                <a:latin typeface="Times-Roman" charset="0"/>
              </a:rPr>
              <a:t> </a:t>
            </a:r>
            <a:r>
              <a:rPr lang="en-US" sz="2800">
                <a:latin typeface="Times-Roman" charset="0"/>
                <a:sym typeface="Symbol" charset="2"/>
              </a:rPr>
              <a:t> </a:t>
            </a:r>
            <a:r>
              <a:rPr lang="en-US" sz="2800">
                <a:solidFill>
                  <a:srgbClr val="FF0000"/>
                </a:solidFill>
                <a:latin typeface="Times-Roman" charset="0"/>
              </a:rPr>
              <a:t>P</a:t>
            </a:r>
            <a:r>
              <a:rPr lang="en-US" sz="2800">
                <a:latin typeface="Times-Roman" charset="0"/>
              </a:rPr>
              <a:t> = 0x0002</a:t>
            </a:r>
            <a:r>
              <a:rPr lang="en-US" sz="2800"/>
              <a:t> </a:t>
            </a:r>
          </a:p>
          <a:p>
            <a:pPr eaLnBrk="1" hangingPunct="1">
              <a:lnSpc>
                <a:spcPct val="85000"/>
              </a:lnSpc>
            </a:pPr>
            <a:r>
              <a:rPr lang="en-US" sz="2800"/>
              <a:t>If </a:t>
            </a:r>
            <a:r>
              <a:rPr lang="en-US" sz="2800">
                <a:solidFill>
                  <a:schemeClr val="accent2"/>
                </a:solidFill>
                <a:latin typeface="Times-Roman" charset="0"/>
              </a:rPr>
              <a:t>C</a:t>
            </a:r>
            <a:r>
              <a:rPr lang="en-US" sz="2800">
                <a:latin typeface="Times-Roman" charset="0"/>
              </a:rPr>
              <a:t> </a:t>
            </a:r>
            <a:r>
              <a:rPr lang="en-US" sz="2800">
                <a:latin typeface="Times-Roman" charset="0"/>
                <a:sym typeface="Symbol" charset="2"/>
              </a:rPr>
              <a:t></a:t>
            </a:r>
            <a:r>
              <a:rPr lang="en-US" sz="2800">
                <a:latin typeface="Times-Roman" charset="0"/>
              </a:rPr>
              <a:t> </a:t>
            </a:r>
            <a:r>
              <a:rPr lang="en-US" sz="2800">
                <a:solidFill>
                  <a:srgbClr val="FF0000"/>
                </a:solidFill>
                <a:latin typeface="Times-Roman" charset="0"/>
              </a:rPr>
              <a:t>C</a:t>
            </a:r>
            <a:r>
              <a:rPr lang="en-US" sz="2800">
                <a:latin typeface="Times-Roman" charset="0"/>
              </a:rPr>
              <a:t> = (</a:t>
            </a:r>
            <a:r>
              <a:rPr lang="en-US" sz="2800">
                <a:solidFill>
                  <a:schemeClr val="accent2"/>
                </a:solidFill>
                <a:latin typeface="Times-Roman" charset="0"/>
                <a:sym typeface="Symbol" charset="2"/>
              </a:rPr>
              <a:t>L</a:t>
            </a:r>
            <a:r>
              <a:rPr lang="en-US" sz="2800" baseline="-25000">
                <a:solidFill>
                  <a:schemeClr val="accent2"/>
                </a:solidFill>
                <a:latin typeface="Times-Roman" charset="0"/>
                <a:sym typeface="Symbol" charset="2"/>
              </a:rPr>
              <a:t>4</a:t>
            </a:r>
            <a:r>
              <a:rPr lang="en-US" sz="2800">
                <a:latin typeface="Times-Roman" charset="0"/>
                <a:sym typeface="Symbol" charset="2"/>
              </a:rPr>
              <a:t>,</a:t>
            </a:r>
            <a:r>
              <a:rPr lang="en-US" sz="2800">
                <a:solidFill>
                  <a:schemeClr val="accent2"/>
                </a:solidFill>
                <a:latin typeface="Times-Roman" charset="0"/>
                <a:sym typeface="Symbol" charset="2"/>
              </a:rPr>
              <a:t> </a:t>
            </a:r>
            <a:r>
              <a:rPr lang="en-US" sz="2800">
                <a:solidFill>
                  <a:schemeClr val="accent2"/>
                </a:solidFill>
                <a:latin typeface="Times-Roman" charset="0"/>
              </a:rPr>
              <a:t>R</a:t>
            </a:r>
            <a:r>
              <a:rPr lang="en-US" sz="2800" baseline="-25000">
                <a:solidFill>
                  <a:schemeClr val="accent2"/>
                </a:solidFill>
                <a:latin typeface="Times-Roman" charset="0"/>
              </a:rPr>
              <a:t>4</a:t>
            </a:r>
            <a:r>
              <a:rPr lang="en-US" sz="2800">
                <a:latin typeface="Times-Roman" charset="0"/>
              </a:rPr>
              <a:t>) </a:t>
            </a:r>
            <a:r>
              <a:rPr lang="en-US" sz="2800">
                <a:latin typeface="Times-Roman" charset="0"/>
                <a:sym typeface="Symbol" charset="2"/>
              </a:rPr>
              <a:t></a:t>
            </a:r>
            <a:r>
              <a:rPr lang="en-US" sz="2800">
                <a:latin typeface="Times-Roman" charset="0"/>
              </a:rPr>
              <a:t> (</a:t>
            </a:r>
            <a:r>
              <a:rPr lang="en-US" sz="2800">
                <a:solidFill>
                  <a:srgbClr val="FF0000"/>
                </a:solidFill>
                <a:latin typeface="Times-Roman" charset="0"/>
                <a:sym typeface="Symbol" charset="2"/>
              </a:rPr>
              <a:t>L</a:t>
            </a:r>
            <a:r>
              <a:rPr lang="en-US" sz="2800" baseline="-25000">
                <a:solidFill>
                  <a:srgbClr val="FF0000"/>
                </a:solidFill>
                <a:latin typeface="Times-Roman" charset="0"/>
                <a:sym typeface="Symbol" charset="2"/>
              </a:rPr>
              <a:t>4</a:t>
            </a:r>
            <a:r>
              <a:rPr lang="en-US" sz="2800">
                <a:latin typeface="Times-Roman" charset="0"/>
                <a:sym typeface="Symbol" charset="2"/>
              </a:rPr>
              <a:t>,</a:t>
            </a:r>
            <a:r>
              <a:rPr lang="en-US" sz="2800">
                <a:solidFill>
                  <a:srgbClr val="FF0000"/>
                </a:solidFill>
                <a:latin typeface="Times-Roman" charset="0"/>
                <a:sym typeface="Symbol" charset="2"/>
              </a:rPr>
              <a:t> </a:t>
            </a:r>
            <a:r>
              <a:rPr lang="en-US" sz="2800">
                <a:solidFill>
                  <a:srgbClr val="FF0000"/>
                </a:solidFill>
                <a:latin typeface="Times-Roman" charset="0"/>
              </a:rPr>
              <a:t>R</a:t>
            </a:r>
            <a:r>
              <a:rPr lang="en-US" sz="2800" baseline="-25000">
                <a:solidFill>
                  <a:srgbClr val="FF0000"/>
                </a:solidFill>
                <a:latin typeface="Times-Roman" charset="0"/>
              </a:rPr>
              <a:t>4</a:t>
            </a:r>
            <a:r>
              <a:rPr lang="en-US" sz="2800">
                <a:latin typeface="Times-Roman" charset="0"/>
              </a:rPr>
              <a:t>) = 0x0202</a:t>
            </a:r>
            <a:r>
              <a:rPr lang="en-US" sz="2400"/>
              <a:t> </a:t>
            </a:r>
          </a:p>
          <a:p>
            <a:pPr eaLnBrk="1" hangingPunct="1">
              <a:lnSpc>
                <a:spcPct val="85000"/>
              </a:lnSpc>
            </a:pPr>
            <a:r>
              <a:rPr lang="en-US" sz="2800"/>
              <a:t>Then for the correct subkey </a:t>
            </a:r>
            <a:r>
              <a:rPr lang="en-US" sz="2800">
                <a:latin typeface="Times-Roman" charset="0"/>
              </a:rPr>
              <a:t>K</a:t>
            </a:r>
            <a:r>
              <a:rPr lang="en-US" sz="2800" baseline="-25000">
                <a:latin typeface="Times-Roman" charset="0"/>
              </a:rPr>
              <a:t>4</a:t>
            </a:r>
            <a:endParaRPr lang="en-US" sz="2800"/>
          </a:p>
          <a:p>
            <a:pPr eaLnBrk="1" hangingPunct="1">
              <a:lnSpc>
                <a:spcPct val="85000"/>
              </a:lnSpc>
              <a:buFont typeface="Wingdings" charset="2"/>
              <a:buNone/>
            </a:pPr>
            <a:r>
              <a:rPr lang="en-US" sz="2000">
                <a:solidFill>
                  <a:schemeClr val="accent2"/>
                </a:solidFill>
                <a:latin typeface="Times-Roman" charset="0"/>
              </a:rPr>
              <a:t>	</a:t>
            </a:r>
            <a:r>
              <a:rPr lang="en-US" sz="2800">
                <a:solidFill>
                  <a:schemeClr val="accent2"/>
                </a:solidFill>
                <a:latin typeface="Times-Roman" charset="0"/>
              </a:rPr>
              <a:t>R</a:t>
            </a:r>
            <a:r>
              <a:rPr lang="en-US" sz="2800" baseline="-25000">
                <a:solidFill>
                  <a:schemeClr val="accent2"/>
                </a:solidFill>
                <a:latin typeface="Times-Roman" charset="0"/>
              </a:rPr>
              <a:t>4</a:t>
            </a:r>
            <a:r>
              <a:rPr lang="en-US" sz="2800">
                <a:latin typeface="Times-Roman" charset="0"/>
              </a:rPr>
              <a:t> </a:t>
            </a:r>
            <a:r>
              <a:rPr lang="en-US" sz="2800">
                <a:latin typeface="Times-Roman" charset="0"/>
                <a:sym typeface="Symbol" charset="2"/>
              </a:rPr>
              <a:t> F(</a:t>
            </a:r>
            <a:r>
              <a:rPr lang="en-US" sz="2800">
                <a:solidFill>
                  <a:schemeClr val="accent2"/>
                </a:solidFill>
                <a:latin typeface="Times-Roman" charset="0"/>
                <a:sym typeface="Symbol" charset="2"/>
              </a:rPr>
              <a:t>L</a:t>
            </a:r>
            <a:r>
              <a:rPr lang="en-US" sz="2800" baseline="-25000">
                <a:solidFill>
                  <a:schemeClr val="accent2"/>
                </a:solidFill>
                <a:latin typeface="Times-Roman" charset="0"/>
                <a:sym typeface="Symbol" charset="2"/>
              </a:rPr>
              <a:t>4</a:t>
            </a:r>
            <a:r>
              <a:rPr lang="en-US" sz="2800">
                <a:latin typeface="Times-Roman" charset="0"/>
                <a:sym typeface="Symbol" charset="2"/>
              </a:rPr>
              <a:t>,K</a:t>
            </a:r>
            <a:r>
              <a:rPr lang="en-US" sz="2800" baseline="-25000">
                <a:latin typeface="Times-Roman" charset="0"/>
                <a:sym typeface="Symbol" charset="2"/>
              </a:rPr>
              <a:t>4</a:t>
            </a:r>
            <a:r>
              <a:rPr lang="en-US" sz="2800">
                <a:latin typeface="Times-Roman" charset="0"/>
                <a:sym typeface="Symbol" charset="2"/>
              </a:rPr>
              <a:t>) = </a:t>
            </a:r>
            <a:r>
              <a:rPr lang="en-US" sz="2800">
                <a:solidFill>
                  <a:srgbClr val="FF0000"/>
                </a:solidFill>
                <a:latin typeface="Times-Roman" charset="0"/>
              </a:rPr>
              <a:t>R</a:t>
            </a:r>
            <a:r>
              <a:rPr lang="en-US" sz="2800" baseline="-25000">
                <a:solidFill>
                  <a:srgbClr val="FF0000"/>
                </a:solidFill>
                <a:latin typeface="Times-Roman" charset="0"/>
              </a:rPr>
              <a:t>4</a:t>
            </a:r>
            <a:r>
              <a:rPr lang="en-US" sz="2800">
                <a:latin typeface="Times-Roman" charset="0"/>
              </a:rPr>
              <a:t> </a:t>
            </a:r>
            <a:r>
              <a:rPr lang="en-US" sz="2800">
                <a:latin typeface="Times-Roman" charset="0"/>
                <a:sym typeface="Symbol" charset="2"/>
              </a:rPr>
              <a:t> F(</a:t>
            </a:r>
            <a:r>
              <a:rPr lang="en-US" sz="2800">
                <a:solidFill>
                  <a:srgbClr val="FF0000"/>
                </a:solidFill>
                <a:latin typeface="Times-Roman" charset="0"/>
                <a:sym typeface="Symbol" charset="2"/>
              </a:rPr>
              <a:t>L</a:t>
            </a:r>
            <a:r>
              <a:rPr lang="en-US" sz="2800" baseline="-25000">
                <a:solidFill>
                  <a:srgbClr val="FF0000"/>
                </a:solidFill>
                <a:latin typeface="Times-Roman" charset="0"/>
                <a:sym typeface="Symbol" charset="2"/>
              </a:rPr>
              <a:t>4</a:t>
            </a:r>
            <a:r>
              <a:rPr lang="en-US" sz="2800">
                <a:latin typeface="Times-Roman" charset="0"/>
                <a:sym typeface="Symbol" charset="2"/>
              </a:rPr>
              <a:t>,K</a:t>
            </a:r>
            <a:r>
              <a:rPr lang="en-US" sz="2800" baseline="-25000">
                <a:latin typeface="Times-Roman" charset="0"/>
                <a:sym typeface="Symbol" charset="2"/>
              </a:rPr>
              <a:t>4</a:t>
            </a:r>
            <a:r>
              <a:rPr lang="en-US" sz="2800">
                <a:latin typeface="Times-Roman" charset="0"/>
                <a:sym typeface="Symbol" charset="2"/>
              </a:rPr>
              <a:t>)</a:t>
            </a:r>
            <a:r>
              <a:rPr lang="en-US" sz="2800"/>
              <a:t> </a:t>
            </a:r>
          </a:p>
          <a:p>
            <a:pPr eaLnBrk="1" hangingPunct="1">
              <a:lnSpc>
                <a:spcPct val="85000"/>
              </a:lnSpc>
              <a:buFont typeface="Wingdings" charset="2"/>
              <a:buNone/>
            </a:pPr>
            <a:r>
              <a:rPr lang="en-US" sz="2000"/>
              <a:t>	</a:t>
            </a:r>
            <a:r>
              <a:rPr lang="en-US" sz="2800">
                <a:sym typeface="Symbol" charset="2"/>
              </a:rPr>
              <a:t>which we rewrite as</a:t>
            </a:r>
          </a:p>
          <a:p>
            <a:pPr eaLnBrk="1" hangingPunct="1">
              <a:lnSpc>
                <a:spcPct val="85000"/>
              </a:lnSpc>
              <a:buFont typeface="Wingdings" charset="2"/>
              <a:buNone/>
            </a:pPr>
            <a:r>
              <a:rPr lang="en-US" sz="2000">
                <a:sym typeface="Symbol" charset="2"/>
              </a:rPr>
              <a:t>	</a:t>
            </a:r>
            <a:r>
              <a:rPr lang="en-US" sz="2800">
                <a:solidFill>
                  <a:schemeClr val="accent2"/>
                </a:solidFill>
                <a:latin typeface="Times-Roman" charset="0"/>
              </a:rPr>
              <a:t>R</a:t>
            </a:r>
            <a:r>
              <a:rPr lang="en-US" sz="2800" baseline="-25000">
                <a:solidFill>
                  <a:schemeClr val="accent2"/>
                </a:solidFill>
                <a:latin typeface="Times-Roman" charset="0"/>
              </a:rPr>
              <a:t>4</a:t>
            </a:r>
            <a:r>
              <a:rPr lang="en-US" sz="2800">
                <a:latin typeface="Times-Roman" charset="0"/>
              </a:rPr>
              <a:t> </a:t>
            </a:r>
            <a:r>
              <a:rPr lang="en-US" sz="2800">
                <a:latin typeface="Times-Roman" charset="0"/>
                <a:sym typeface="Symbol" charset="2"/>
              </a:rPr>
              <a:t> </a:t>
            </a:r>
            <a:r>
              <a:rPr lang="en-US" sz="2800">
                <a:solidFill>
                  <a:srgbClr val="FF0000"/>
                </a:solidFill>
                <a:latin typeface="Times-Roman" charset="0"/>
              </a:rPr>
              <a:t>R</a:t>
            </a:r>
            <a:r>
              <a:rPr lang="en-US" sz="2800" baseline="-25000">
                <a:solidFill>
                  <a:srgbClr val="FF0000"/>
                </a:solidFill>
                <a:latin typeface="Times-Roman" charset="0"/>
              </a:rPr>
              <a:t>4</a:t>
            </a:r>
            <a:r>
              <a:rPr lang="en-US" sz="2800">
                <a:latin typeface="Times-Roman" charset="0"/>
                <a:sym typeface="Symbol" charset="2"/>
              </a:rPr>
              <a:t> = F(</a:t>
            </a:r>
            <a:r>
              <a:rPr lang="en-US" sz="2800">
                <a:solidFill>
                  <a:schemeClr val="accent2"/>
                </a:solidFill>
                <a:latin typeface="Times-Roman" charset="0"/>
                <a:sym typeface="Symbol" charset="2"/>
              </a:rPr>
              <a:t>L</a:t>
            </a:r>
            <a:r>
              <a:rPr lang="en-US" sz="2800" baseline="-25000">
                <a:solidFill>
                  <a:schemeClr val="accent2"/>
                </a:solidFill>
                <a:latin typeface="Times-Roman" charset="0"/>
                <a:sym typeface="Symbol" charset="2"/>
              </a:rPr>
              <a:t>4</a:t>
            </a:r>
            <a:r>
              <a:rPr lang="en-US" sz="2800">
                <a:latin typeface="Times-Roman" charset="0"/>
                <a:sym typeface="Symbol" charset="2"/>
              </a:rPr>
              <a:t>,K</a:t>
            </a:r>
            <a:r>
              <a:rPr lang="en-US" sz="2800" baseline="-25000">
                <a:latin typeface="Times-Roman" charset="0"/>
                <a:sym typeface="Symbol" charset="2"/>
              </a:rPr>
              <a:t>4</a:t>
            </a:r>
            <a:r>
              <a:rPr lang="en-US" sz="2800">
                <a:latin typeface="Times-Roman" charset="0"/>
                <a:sym typeface="Symbol" charset="2"/>
              </a:rPr>
              <a:t>)  F(</a:t>
            </a:r>
            <a:r>
              <a:rPr lang="en-US" sz="2800">
                <a:solidFill>
                  <a:srgbClr val="FF0000"/>
                </a:solidFill>
                <a:latin typeface="Times-Roman" charset="0"/>
                <a:sym typeface="Symbol" charset="2"/>
              </a:rPr>
              <a:t>L</a:t>
            </a:r>
            <a:r>
              <a:rPr lang="en-US" sz="2800" baseline="-25000">
                <a:solidFill>
                  <a:srgbClr val="FF0000"/>
                </a:solidFill>
                <a:latin typeface="Times-Roman" charset="0"/>
                <a:sym typeface="Symbol" charset="2"/>
              </a:rPr>
              <a:t>4</a:t>
            </a:r>
            <a:r>
              <a:rPr lang="en-US" sz="2800">
                <a:latin typeface="Times-Roman" charset="0"/>
                <a:sym typeface="Symbol" charset="2"/>
              </a:rPr>
              <a:t>,K</a:t>
            </a:r>
            <a:r>
              <a:rPr lang="en-US" sz="2800" baseline="-25000">
                <a:latin typeface="Times-Roman" charset="0"/>
                <a:sym typeface="Symbol" charset="2"/>
              </a:rPr>
              <a:t>4</a:t>
            </a:r>
            <a:r>
              <a:rPr lang="en-US" sz="2800">
                <a:latin typeface="Times-Roman" charset="0"/>
                <a:sym typeface="Symbol" charset="2"/>
              </a:rPr>
              <a:t>)</a:t>
            </a:r>
          </a:p>
          <a:p>
            <a:pPr eaLnBrk="1" hangingPunct="1">
              <a:lnSpc>
                <a:spcPct val="85000"/>
              </a:lnSpc>
              <a:buFont typeface="Wingdings" charset="2"/>
              <a:buNone/>
            </a:pPr>
            <a:r>
              <a:rPr lang="en-US" sz="2000">
                <a:latin typeface="Times-Roman" charset="0"/>
                <a:sym typeface="Symbol" charset="2"/>
              </a:rPr>
              <a:t>	</a:t>
            </a:r>
            <a:r>
              <a:rPr lang="en-US" sz="2800">
                <a:sym typeface="Symbol" charset="2"/>
              </a:rPr>
              <a:t>where the only unknown is</a:t>
            </a:r>
            <a:r>
              <a:rPr lang="en-US" sz="2800">
                <a:latin typeface="Times-Roman" charset="0"/>
                <a:sym typeface="Symbol" charset="2"/>
              </a:rPr>
              <a:t> K</a:t>
            </a:r>
            <a:r>
              <a:rPr lang="en-US" sz="2800" baseline="-25000">
                <a:latin typeface="Times-Roman" charset="0"/>
                <a:sym typeface="Symbol" charset="2"/>
              </a:rPr>
              <a:t>4</a:t>
            </a:r>
            <a:endParaRPr lang="en-US" sz="2800">
              <a:latin typeface="Times-Roman" charset="0"/>
              <a:sym typeface="Symbol" charset="2"/>
            </a:endParaRPr>
          </a:p>
          <a:p>
            <a:pPr eaLnBrk="1" hangingPunct="1">
              <a:lnSpc>
                <a:spcPct val="85000"/>
              </a:lnSpc>
            </a:pPr>
            <a:r>
              <a:rPr lang="en-US" sz="2800"/>
              <a:t>Let </a:t>
            </a:r>
            <a:r>
              <a:rPr lang="en-US" sz="2800">
                <a:latin typeface="Times-Roman" charset="0"/>
              </a:rPr>
              <a:t>L</a:t>
            </a:r>
            <a:r>
              <a:rPr lang="en-US" sz="2800" baseline="-25000">
                <a:latin typeface="Times-Roman" charset="0"/>
              </a:rPr>
              <a:t>4</a:t>
            </a:r>
            <a:r>
              <a:rPr lang="en-US" sz="2800">
                <a:latin typeface="Times-Roman" charset="0"/>
              </a:rPr>
              <a:t> = l</a:t>
            </a:r>
            <a:r>
              <a:rPr lang="en-US" sz="2800" baseline="-25000">
                <a:latin typeface="Times-Roman" charset="0"/>
              </a:rPr>
              <a:t>0</a:t>
            </a:r>
            <a:r>
              <a:rPr lang="en-US" sz="2800">
                <a:latin typeface="Times-Roman" charset="0"/>
              </a:rPr>
              <a:t>l</a:t>
            </a:r>
            <a:r>
              <a:rPr lang="en-US" sz="2800" baseline="-25000">
                <a:latin typeface="Times-Roman" charset="0"/>
              </a:rPr>
              <a:t>1</a:t>
            </a:r>
            <a:r>
              <a:rPr lang="en-US" sz="2800">
                <a:latin typeface="Times-Roman" charset="0"/>
              </a:rPr>
              <a:t>l</a:t>
            </a:r>
            <a:r>
              <a:rPr lang="en-US" sz="2800" baseline="-25000">
                <a:latin typeface="Times-Roman" charset="0"/>
              </a:rPr>
              <a:t>2</a:t>
            </a:r>
            <a:r>
              <a:rPr lang="en-US" sz="2800">
                <a:latin typeface="Times-Roman" charset="0"/>
              </a:rPr>
              <a:t>l</a:t>
            </a:r>
            <a:r>
              <a:rPr lang="en-US" sz="2800" baseline="-25000">
                <a:latin typeface="Times-Roman" charset="0"/>
              </a:rPr>
              <a:t>3</a:t>
            </a:r>
            <a:r>
              <a:rPr lang="en-US" sz="2800">
                <a:latin typeface="Times-Roman" charset="0"/>
              </a:rPr>
              <a:t>l</a:t>
            </a:r>
            <a:r>
              <a:rPr lang="en-US" sz="2800" baseline="-25000">
                <a:latin typeface="Times-Roman" charset="0"/>
              </a:rPr>
              <a:t>4</a:t>
            </a:r>
            <a:r>
              <a:rPr lang="en-US" sz="2800">
                <a:latin typeface="Times-Roman" charset="0"/>
              </a:rPr>
              <a:t>l</a:t>
            </a:r>
            <a:r>
              <a:rPr lang="en-US" sz="2800" baseline="-25000">
                <a:latin typeface="Times-Roman" charset="0"/>
              </a:rPr>
              <a:t>5</a:t>
            </a:r>
            <a:r>
              <a:rPr lang="en-US" sz="2800">
                <a:latin typeface="Times-Roman" charset="0"/>
              </a:rPr>
              <a:t>l</a:t>
            </a:r>
            <a:r>
              <a:rPr lang="en-US" sz="2800" baseline="-25000">
                <a:latin typeface="Times-Roman" charset="0"/>
              </a:rPr>
              <a:t>6</a:t>
            </a:r>
            <a:r>
              <a:rPr lang="en-US" sz="2800">
                <a:latin typeface="Times-Roman" charset="0"/>
              </a:rPr>
              <a:t>l</a:t>
            </a:r>
            <a:r>
              <a:rPr lang="en-US" sz="2800" baseline="-25000">
                <a:latin typeface="Times-Roman" charset="0"/>
              </a:rPr>
              <a:t>7</a:t>
            </a:r>
            <a:r>
              <a:rPr lang="en-US" sz="2800"/>
              <a:t>. Then we have</a:t>
            </a:r>
          </a:p>
          <a:p>
            <a:pPr eaLnBrk="1" hangingPunct="1">
              <a:lnSpc>
                <a:spcPct val="85000"/>
              </a:lnSpc>
              <a:buFont typeface="Wingdings" charset="2"/>
              <a:buNone/>
            </a:pPr>
            <a:r>
              <a:rPr lang="en-US" sz="2800">
                <a:latin typeface="Times-Roman" charset="0"/>
              </a:rPr>
              <a:t>	0010 = SBoxRight(</a:t>
            </a:r>
            <a:r>
              <a:rPr lang="en-US" sz="2800" baseline="-25000">
                <a:latin typeface="Times-Roman" charset="0"/>
              </a:rPr>
              <a:t> </a:t>
            </a:r>
            <a:r>
              <a:rPr lang="en-US" sz="2800">
                <a:solidFill>
                  <a:schemeClr val="accent2"/>
                </a:solidFill>
                <a:latin typeface="Times-Roman" charset="0"/>
              </a:rPr>
              <a:t>l</a:t>
            </a:r>
            <a:r>
              <a:rPr lang="en-US" sz="2800" baseline="-25000">
                <a:solidFill>
                  <a:schemeClr val="accent2"/>
                </a:solidFill>
                <a:latin typeface="Times-Roman" charset="0"/>
              </a:rPr>
              <a:t>0</a:t>
            </a:r>
            <a:r>
              <a:rPr lang="en-US" sz="2800">
                <a:solidFill>
                  <a:schemeClr val="accent2"/>
                </a:solidFill>
                <a:latin typeface="Times-Roman" charset="0"/>
              </a:rPr>
              <a:t>l</a:t>
            </a:r>
            <a:r>
              <a:rPr lang="en-US" sz="2800" baseline="-25000">
                <a:solidFill>
                  <a:schemeClr val="accent2"/>
                </a:solidFill>
                <a:latin typeface="Times-Roman" charset="0"/>
              </a:rPr>
              <a:t>2</a:t>
            </a:r>
            <a:r>
              <a:rPr lang="en-US" sz="2800">
                <a:solidFill>
                  <a:schemeClr val="accent2"/>
                </a:solidFill>
                <a:latin typeface="Times-Roman" charset="0"/>
              </a:rPr>
              <a:t>l</a:t>
            </a:r>
            <a:r>
              <a:rPr lang="en-US" sz="2800" baseline="-25000">
                <a:solidFill>
                  <a:schemeClr val="accent2"/>
                </a:solidFill>
                <a:latin typeface="Times-Roman" charset="0"/>
              </a:rPr>
              <a:t>6</a:t>
            </a:r>
            <a:r>
              <a:rPr lang="en-US" sz="2800">
                <a:solidFill>
                  <a:schemeClr val="accent2"/>
                </a:solidFill>
                <a:latin typeface="Times-Roman" charset="0"/>
              </a:rPr>
              <a:t>l</a:t>
            </a:r>
            <a:r>
              <a:rPr lang="en-US" sz="2800" baseline="-25000">
                <a:solidFill>
                  <a:schemeClr val="accent2"/>
                </a:solidFill>
                <a:latin typeface="Times-Roman" charset="0"/>
              </a:rPr>
              <a:t>5</a:t>
            </a:r>
            <a:r>
              <a:rPr lang="en-US" sz="2800">
                <a:solidFill>
                  <a:schemeClr val="accent2"/>
                </a:solidFill>
                <a:latin typeface="Times-Roman" charset="0"/>
              </a:rPr>
              <a:t>l</a:t>
            </a:r>
            <a:r>
              <a:rPr lang="en-US" sz="2800" baseline="-25000">
                <a:solidFill>
                  <a:schemeClr val="accent2"/>
                </a:solidFill>
                <a:latin typeface="Times-Roman" charset="0"/>
              </a:rPr>
              <a:t>0</a:t>
            </a:r>
            <a:r>
              <a:rPr lang="en-US" sz="2800">
                <a:solidFill>
                  <a:schemeClr val="accent2"/>
                </a:solidFill>
                <a:latin typeface="Times-Roman" charset="0"/>
              </a:rPr>
              <a:t>l</a:t>
            </a:r>
            <a:r>
              <a:rPr lang="en-US" sz="2800" baseline="-25000">
                <a:solidFill>
                  <a:schemeClr val="accent2"/>
                </a:solidFill>
                <a:latin typeface="Times-Roman" charset="0"/>
              </a:rPr>
              <a:t>3</a:t>
            </a:r>
            <a:r>
              <a:rPr lang="en-US" sz="2800" baseline="-25000">
                <a:latin typeface="Times-Roman" charset="0"/>
              </a:rPr>
              <a:t> </a:t>
            </a:r>
            <a:r>
              <a:rPr lang="en-US" sz="2800">
                <a:latin typeface="Times-Roman" charset="0"/>
                <a:sym typeface="Symbol" charset="2"/>
              </a:rPr>
              <a:t></a:t>
            </a:r>
            <a:r>
              <a:rPr lang="en-US" sz="2800" baseline="-25000">
                <a:latin typeface="Times-Roman" charset="0"/>
              </a:rPr>
              <a:t> </a:t>
            </a:r>
            <a:r>
              <a:rPr lang="en-US" sz="2800">
                <a:latin typeface="Times-Roman" charset="0"/>
              </a:rPr>
              <a:t>k</a:t>
            </a:r>
            <a:r>
              <a:rPr lang="en-US" sz="2800" baseline="-25000">
                <a:latin typeface="Times-Roman" charset="0"/>
              </a:rPr>
              <a:t>13</a:t>
            </a:r>
            <a:r>
              <a:rPr lang="en-US" sz="2800">
                <a:latin typeface="Times-Roman" charset="0"/>
              </a:rPr>
              <a:t>k</a:t>
            </a:r>
            <a:r>
              <a:rPr lang="en-US" sz="2800" baseline="-25000">
                <a:latin typeface="Times-Roman" charset="0"/>
              </a:rPr>
              <a:t>14</a:t>
            </a:r>
            <a:r>
              <a:rPr lang="en-US" sz="2800">
                <a:latin typeface="Times-Roman" charset="0"/>
              </a:rPr>
              <a:t>k</a:t>
            </a:r>
            <a:r>
              <a:rPr lang="en-US" sz="2800" baseline="-25000">
                <a:latin typeface="Times-Roman" charset="0"/>
              </a:rPr>
              <a:t>15</a:t>
            </a:r>
            <a:r>
              <a:rPr lang="en-US" sz="2800">
                <a:latin typeface="Times-Roman" charset="0"/>
              </a:rPr>
              <a:t>k</a:t>
            </a:r>
            <a:r>
              <a:rPr lang="en-US" sz="2800" baseline="-25000">
                <a:latin typeface="Times-Roman" charset="0"/>
              </a:rPr>
              <a:t>9</a:t>
            </a:r>
            <a:r>
              <a:rPr lang="en-US" sz="2800">
                <a:latin typeface="Times-Roman" charset="0"/>
              </a:rPr>
              <a:t>k</a:t>
            </a:r>
            <a:r>
              <a:rPr lang="en-US" sz="2800" baseline="-25000">
                <a:latin typeface="Times-Roman" charset="0"/>
              </a:rPr>
              <a:t>10</a:t>
            </a:r>
            <a:r>
              <a:rPr lang="en-US" sz="2800">
                <a:latin typeface="Times-Roman" charset="0"/>
              </a:rPr>
              <a:t>k</a:t>
            </a:r>
            <a:r>
              <a:rPr lang="en-US" sz="2800" baseline="-25000">
                <a:latin typeface="Times-Roman" charset="0"/>
              </a:rPr>
              <a:t>11</a:t>
            </a:r>
            <a:r>
              <a:rPr lang="en-US" sz="2800">
                <a:latin typeface="Times-Roman" charset="0"/>
              </a:rPr>
              <a:t>)</a:t>
            </a:r>
          </a:p>
          <a:p>
            <a:pPr eaLnBrk="1" hangingPunct="1">
              <a:lnSpc>
                <a:spcPct val="85000"/>
              </a:lnSpc>
              <a:buFont typeface="Wingdings" charset="2"/>
              <a:buNone/>
            </a:pPr>
            <a:r>
              <a:rPr lang="en-US" sz="2800">
                <a:latin typeface="Times-Roman" charset="0"/>
              </a:rPr>
              <a:t>		 </a:t>
            </a:r>
            <a:r>
              <a:rPr lang="en-US" sz="2800">
                <a:latin typeface="Times-Roman" charset="0"/>
                <a:sym typeface="Symbol" charset="2"/>
              </a:rPr>
              <a:t></a:t>
            </a:r>
            <a:r>
              <a:rPr lang="en-US" sz="2800">
                <a:latin typeface="Times-Roman" charset="0"/>
              </a:rPr>
              <a:t> SBoxRight(</a:t>
            </a:r>
            <a:r>
              <a:rPr lang="en-US" sz="2800" baseline="-25000">
                <a:latin typeface="Times-Roman" charset="0"/>
              </a:rPr>
              <a:t> </a:t>
            </a:r>
            <a:r>
              <a:rPr lang="en-US" sz="2800">
                <a:solidFill>
                  <a:srgbClr val="FF0000"/>
                </a:solidFill>
                <a:latin typeface="Times-Roman" charset="0"/>
              </a:rPr>
              <a:t>l</a:t>
            </a:r>
            <a:r>
              <a:rPr lang="en-US" sz="2800" baseline="-25000">
                <a:solidFill>
                  <a:srgbClr val="FF0000"/>
                </a:solidFill>
                <a:latin typeface="Times-Roman" charset="0"/>
              </a:rPr>
              <a:t>0</a:t>
            </a:r>
            <a:r>
              <a:rPr lang="en-US" sz="2800">
                <a:solidFill>
                  <a:srgbClr val="FF0000"/>
                </a:solidFill>
                <a:latin typeface="Times-Roman" charset="0"/>
              </a:rPr>
              <a:t>l</a:t>
            </a:r>
            <a:r>
              <a:rPr lang="en-US" sz="2800" baseline="-25000">
                <a:solidFill>
                  <a:srgbClr val="FF0000"/>
                </a:solidFill>
                <a:latin typeface="Times-Roman" charset="0"/>
              </a:rPr>
              <a:t>2</a:t>
            </a:r>
            <a:r>
              <a:rPr lang="en-US" sz="2800">
                <a:solidFill>
                  <a:srgbClr val="FF0000"/>
                </a:solidFill>
                <a:latin typeface="Times-Roman" charset="0"/>
              </a:rPr>
              <a:t>l</a:t>
            </a:r>
            <a:r>
              <a:rPr lang="en-US" sz="2800" baseline="-25000">
                <a:solidFill>
                  <a:srgbClr val="FF0000"/>
                </a:solidFill>
                <a:latin typeface="Times-Roman" charset="0"/>
              </a:rPr>
              <a:t>6</a:t>
            </a:r>
            <a:r>
              <a:rPr lang="en-US" sz="2800">
                <a:solidFill>
                  <a:srgbClr val="FF0000"/>
                </a:solidFill>
                <a:latin typeface="Times-Roman" charset="0"/>
              </a:rPr>
              <a:t>l</a:t>
            </a:r>
            <a:r>
              <a:rPr lang="en-US" sz="2800" baseline="-25000">
                <a:solidFill>
                  <a:srgbClr val="FF0000"/>
                </a:solidFill>
                <a:latin typeface="Times-Roman" charset="0"/>
              </a:rPr>
              <a:t>5</a:t>
            </a:r>
            <a:r>
              <a:rPr lang="en-US" sz="2800">
                <a:solidFill>
                  <a:srgbClr val="FF0000"/>
                </a:solidFill>
                <a:latin typeface="Times-Roman" charset="0"/>
              </a:rPr>
              <a:t>l</a:t>
            </a:r>
            <a:r>
              <a:rPr lang="en-US" sz="2800" baseline="-25000">
                <a:solidFill>
                  <a:srgbClr val="FF0000"/>
                </a:solidFill>
                <a:latin typeface="Times-Roman" charset="0"/>
              </a:rPr>
              <a:t>0</a:t>
            </a:r>
            <a:r>
              <a:rPr lang="en-US" sz="2800">
                <a:solidFill>
                  <a:srgbClr val="FF0000"/>
                </a:solidFill>
                <a:latin typeface="Times-Roman" charset="0"/>
              </a:rPr>
              <a:t>l</a:t>
            </a:r>
            <a:r>
              <a:rPr lang="en-US" sz="2800" baseline="-25000">
                <a:solidFill>
                  <a:srgbClr val="FF0000"/>
                </a:solidFill>
                <a:latin typeface="Times-Roman" charset="0"/>
              </a:rPr>
              <a:t>3</a:t>
            </a:r>
            <a:r>
              <a:rPr lang="en-US" sz="2800" baseline="-25000">
                <a:latin typeface="Times-Roman" charset="0"/>
              </a:rPr>
              <a:t> </a:t>
            </a:r>
            <a:r>
              <a:rPr lang="en-US" sz="2800">
                <a:latin typeface="Times-Roman" charset="0"/>
                <a:sym typeface="Symbol" charset="2"/>
              </a:rPr>
              <a:t></a:t>
            </a:r>
            <a:r>
              <a:rPr lang="en-US" sz="2800" baseline="-25000">
                <a:latin typeface="Times-Roman" charset="0"/>
              </a:rPr>
              <a:t> </a:t>
            </a:r>
            <a:r>
              <a:rPr lang="en-US" sz="2800">
                <a:latin typeface="Times-Roman" charset="0"/>
              </a:rPr>
              <a:t>k</a:t>
            </a:r>
            <a:r>
              <a:rPr lang="en-US" sz="2800" baseline="-25000">
                <a:latin typeface="Times-Roman" charset="0"/>
              </a:rPr>
              <a:t>13</a:t>
            </a:r>
            <a:r>
              <a:rPr lang="en-US" sz="2800">
                <a:latin typeface="Times-Roman" charset="0"/>
              </a:rPr>
              <a:t>k</a:t>
            </a:r>
            <a:r>
              <a:rPr lang="en-US" sz="2800" baseline="-25000">
                <a:latin typeface="Times-Roman" charset="0"/>
              </a:rPr>
              <a:t>14</a:t>
            </a:r>
            <a:r>
              <a:rPr lang="en-US" sz="2800">
                <a:latin typeface="Times-Roman" charset="0"/>
              </a:rPr>
              <a:t>k</a:t>
            </a:r>
            <a:r>
              <a:rPr lang="en-US" sz="2800" baseline="-25000">
                <a:latin typeface="Times-Roman" charset="0"/>
              </a:rPr>
              <a:t>15</a:t>
            </a:r>
            <a:r>
              <a:rPr lang="en-US" sz="2800">
                <a:latin typeface="Times-Roman" charset="0"/>
              </a:rPr>
              <a:t>k</a:t>
            </a:r>
            <a:r>
              <a:rPr lang="en-US" sz="2800" baseline="-25000">
                <a:latin typeface="Times-Roman" charset="0"/>
              </a:rPr>
              <a:t>9</a:t>
            </a:r>
            <a:r>
              <a:rPr lang="en-US" sz="2800">
                <a:latin typeface="Times-Roman" charset="0"/>
              </a:rPr>
              <a:t>k</a:t>
            </a:r>
            <a:r>
              <a:rPr lang="en-US" sz="2800" baseline="-25000">
                <a:latin typeface="Times-Roman" charset="0"/>
              </a:rPr>
              <a:t>10</a:t>
            </a:r>
            <a:r>
              <a:rPr lang="en-US" sz="2800">
                <a:latin typeface="Times-Roman" charset="0"/>
              </a:rPr>
              <a:t>k</a:t>
            </a:r>
            <a:r>
              <a:rPr lang="en-US" sz="2800" baseline="-25000">
                <a:latin typeface="Times-Roman" charset="0"/>
              </a:rPr>
              <a:t>11</a:t>
            </a:r>
            <a:r>
              <a:rPr lang="en-US" sz="2800">
                <a:latin typeface="Times-Roman" charset="0"/>
              </a:rPr>
              <a:t>)</a:t>
            </a:r>
            <a:endParaRPr lang="en-US" sz="2800" baseline="-25000">
              <a:latin typeface="Times-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78211">
                                            <p:txEl>
                                              <p:pRg st="0" end="0"/>
                                            </p:txEl>
                                          </p:spTgt>
                                        </p:tgtEl>
                                        <p:attrNameLst>
                                          <p:attrName>style.visibility</p:attrName>
                                        </p:attrNameLst>
                                      </p:cBhvr>
                                      <p:to>
                                        <p:strVal val="visible"/>
                                      </p:to>
                                    </p:set>
                                    <p:animEffect transition="in" filter="box(out)">
                                      <p:cBhvr>
                                        <p:cTn id="7" dur="500"/>
                                        <p:tgtEl>
                                          <p:spTgt spid="47821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78211">
                                            <p:txEl>
                                              <p:pRg st="1" end="1"/>
                                            </p:txEl>
                                          </p:spTgt>
                                        </p:tgtEl>
                                        <p:attrNameLst>
                                          <p:attrName>style.visibility</p:attrName>
                                        </p:attrNameLst>
                                      </p:cBhvr>
                                      <p:to>
                                        <p:strVal val="visible"/>
                                      </p:to>
                                    </p:set>
                                    <p:animEffect transition="in" filter="box(out)">
                                      <p:cBhvr>
                                        <p:cTn id="12" dur="500"/>
                                        <p:tgtEl>
                                          <p:spTgt spid="478211">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478211">
                                            <p:txEl>
                                              <p:pRg st="2" end="2"/>
                                            </p:txEl>
                                          </p:spTgt>
                                        </p:tgtEl>
                                        <p:attrNameLst>
                                          <p:attrName>style.visibility</p:attrName>
                                        </p:attrNameLst>
                                      </p:cBhvr>
                                      <p:to>
                                        <p:strVal val="visible"/>
                                      </p:to>
                                    </p:set>
                                    <p:animEffect transition="in" filter="box(out)">
                                      <p:cBhvr>
                                        <p:cTn id="17" dur="500"/>
                                        <p:tgtEl>
                                          <p:spTgt spid="478211">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478211">
                                            <p:txEl>
                                              <p:pRg st="3" end="3"/>
                                            </p:txEl>
                                          </p:spTgt>
                                        </p:tgtEl>
                                        <p:attrNameLst>
                                          <p:attrName>style.visibility</p:attrName>
                                        </p:attrNameLst>
                                      </p:cBhvr>
                                      <p:to>
                                        <p:strVal val="visible"/>
                                      </p:to>
                                    </p:set>
                                    <p:animEffect transition="in" filter="box(out)">
                                      <p:cBhvr>
                                        <p:cTn id="22" dur="500"/>
                                        <p:tgtEl>
                                          <p:spTgt spid="478211">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478211">
                                            <p:txEl>
                                              <p:pRg st="4" end="4"/>
                                            </p:txEl>
                                          </p:spTgt>
                                        </p:tgtEl>
                                        <p:attrNameLst>
                                          <p:attrName>style.visibility</p:attrName>
                                        </p:attrNameLst>
                                      </p:cBhvr>
                                      <p:to>
                                        <p:strVal val="visible"/>
                                      </p:to>
                                    </p:set>
                                    <p:animEffect transition="in" filter="box(out)">
                                      <p:cBhvr>
                                        <p:cTn id="27" dur="500"/>
                                        <p:tgtEl>
                                          <p:spTgt spid="478211">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478211">
                                            <p:txEl>
                                              <p:pRg st="5" end="5"/>
                                            </p:txEl>
                                          </p:spTgt>
                                        </p:tgtEl>
                                        <p:attrNameLst>
                                          <p:attrName>style.visibility</p:attrName>
                                        </p:attrNameLst>
                                      </p:cBhvr>
                                      <p:to>
                                        <p:strVal val="visible"/>
                                      </p:to>
                                    </p:set>
                                    <p:animEffect transition="in" filter="box(out)">
                                      <p:cBhvr>
                                        <p:cTn id="32" dur="500"/>
                                        <p:tgtEl>
                                          <p:spTgt spid="478211">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478211">
                                            <p:txEl>
                                              <p:pRg st="6" end="6"/>
                                            </p:txEl>
                                          </p:spTgt>
                                        </p:tgtEl>
                                        <p:attrNameLst>
                                          <p:attrName>style.visibility</p:attrName>
                                        </p:attrNameLst>
                                      </p:cBhvr>
                                      <p:to>
                                        <p:strVal val="visible"/>
                                      </p:to>
                                    </p:set>
                                    <p:animEffect transition="in" filter="box(out)">
                                      <p:cBhvr>
                                        <p:cTn id="37" dur="500"/>
                                        <p:tgtEl>
                                          <p:spTgt spid="478211">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478211">
                                            <p:txEl>
                                              <p:pRg st="7" end="7"/>
                                            </p:txEl>
                                          </p:spTgt>
                                        </p:tgtEl>
                                        <p:attrNameLst>
                                          <p:attrName>style.visibility</p:attrName>
                                        </p:attrNameLst>
                                      </p:cBhvr>
                                      <p:to>
                                        <p:strVal val="visible"/>
                                      </p:to>
                                    </p:set>
                                    <p:animEffect transition="in" filter="box(out)">
                                      <p:cBhvr>
                                        <p:cTn id="42" dur="500"/>
                                        <p:tgtEl>
                                          <p:spTgt spid="478211">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478211">
                                            <p:txEl>
                                              <p:pRg st="8" end="8"/>
                                            </p:txEl>
                                          </p:spTgt>
                                        </p:tgtEl>
                                        <p:attrNameLst>
                                          <p:attrName>style.visibility</p:attrName>
                                        </p:attrNameLst>
                                      </p:cBhvr>
                                      <p:to>
                                        <p:strVal val="visible"/>
                                      </p:to>
                                    </p:set>
                                    <p:animEffect transition="in" filter="box(out)">
                                      <p:cBhvr>
                                        <p:cTn id="47" dur="500"/>
                                        <p:tgtEl>
                                          <p:spTgt spid="478211">
                                            <p:txEl>
                                              <p:pRg st="8" end="8"/>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2" name="Camera"/>
                                        </p:tgtEl>
                                      </p:cMediaNode>
                                    </p:audio>
                                  </p:sub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478211">
                                            <p:txEl>
                                              <p:pRg st="9" end="9"/>
                                            </p:txEl>
                                          </p:spTgt>
                                        </p:tgtEl>
                                        <p:attrNameLst>
                                          <p:attrName>style.visibility</p:attrName>
                                        </p:attrNameLst>
                                      </p:cBhvr>
                                      <p:to>
                                        <p:strVal val="visible"/>
                                      </p:to>
                                    </p:set>
                                    <p:animEffect transition="in" filter="box(out)">
                                      <p:cBhvr>
                                        <p:cTn id="52" dur="500"/>
                                        <p:tgtEl>
                                          <p:spTgt spid="478211">
                                            <p:txEl>
                                              <p:pRg st="9" end="9"/>
                                            </p:txEl>
                                          </p:spTgt>
                                        </p:tgtEl>
                                      </p:cBhvr>
                                    </p:animEffect>
                                  </p:childTnLst>
                                  <p:subTnLst>
                                    <p:audio>
                                      <p:cMediaNode>
                                        <p:cTn display="0" masterRel="sameClick">
                                          <p:stCondLst>
                                            <p:cond evt="begin" delay="0">
                                              <p:tn val="50"/>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11" grpId="0" build="p" autoUpdateAnimBg="0"/>
    </p:bld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265B3FF6-4F51-3A45-A9DB-641FE1BC006C}" type="slidenum">
              <a:rPr lang="en-US" smtClean="0">
                <a:latin typeface="Times New Roman" charset="0"/>
              </a:rPr>
              <a:pPr/>
              <a:t>257</a:t>
            </a:fld>
            <a:endParaRPr lang="en-US">
              <a:latin typeface="Times New Roman" charset="0"/>
            </a:endParaRPr>
          </a:p>
        </p:txBody>
      </p:sp>
      <p:sp>
        <p:nvSpPr>
          <p:cNvPr id="275459" name="Rectangle 2"/>
          <p:cNvSpPr>
            <a:spLocks noGrp="1" noChangeArrowheads="1"/>
          </p:cNvSpPr>
          <p:nvPr>
            <p:ph type="title"/>
          </p:nvPr>
        </p:nvSpPr>
        <p:spPr>
          <a:xfrm>
            <a:off x="685800" y="304800"/>
            <a:ext cx="7848600" cy="838200"/>
          </a:xfrm>
        </p:spPr>
        <p:txBody>
          <a:bodyPr/>
          <a:lstStyle/>
          <a:p>
            <a:pPr eaLnBrk="1" hangingPunct="1"/>
            <a:r>
              <a:rPr lang="en-US"/>
              <a:t>TDES Differential Attack</a:t>
            </a:r>
          </a:p>
        </p:txBody>
      </p:sp>
      <p:sp>
        <p:nvSpPr>
          <p:cNvPr id="275460" name="Rectangle 3"/>
          <p:cNvSpPr>
            <a:spLocks noGrp="1" noChangeArrowheads="1"/>
          </p:cNvSpPr>
          <p:nvPr>
            <p:ph type="body" idx="1"/>
          </p:nvPr>
        </p:nvSpPr>
        <p:spPr>
          <a:xfrm>
            <a:off x="533400" y="1447800"/>
            <a:ext cx="8229600" cy="4648200"/>
          </a:xfrm>
        </p:spPr>
        <p:txBody>
          <a:bodyPr/>
          <a:lstStyle/>
          <a:p>
            <a:pPr marL="609600" indent="-609600" eaLnBrk="1" hangingPunct="1">
              <a:lnSpc>
                <a:spcPct val="80000"/>
              </a:lnSpc>
              <a:buFont typeface="Wingdings" charset="2"/>
              <a:buNone/>
            </a:pPr>
            <a:r>
              <a:rPr lang="en-US" sz="2800"/>
              <a:t>Algorithm to find right 6 bits of subkey </a:t>
            </a:r>
            <a:r>
              <a:rPr lang="en-US" sz="2800">
                <a:latin typeface="Times-Roman" charset="0"/>
              </a:rPr>
              <a:t>K</a:t>
            </a:r>
            <a:r>
              <a:rPr lang="en-US" sz="2800" baseline="-25000">
                <a:latin typeface="Times-Roman" charset="0"/>
              </a:rPr>
              <a:t>4</a:t>
            </a:r>
            <a:endParaRPr lang="en-US" sz="2800"/>
          </a:p>
          <a:p>
            <a:pPr marL="990600" lvl="1" indent="-533400" eaLnBrk="1" hangingPunct="1">
              <a:lnSpc>
                <a:spcPct val="80000"/>
              </a:lnSpc>
              <a:buFont typeface="Times" charset="0"/>
              <a:buNone/>
            </a:pPr>
            <a:r>
              <a:rPr lang="en-US" sz="1800">
                <a:latin typeface="Times-Roman" charset="0"/>
              </a:rPr>
              <a:t>count[i] = 0, for i = 0,1,. . .,63</a:t>
            </a:r>
          </a:p>
          <a:p>
            <a:pPr marL="990600" lvl="1" indent="-533400" eaLnBrk="1" hangingPunct="1">
              <a:lnSpc>
                <a:spcPct val="80000"/>
              </a:lnSpc>
              <a:buFont typeface="Times" charset="0"/>
              <a:buNone/>
            </a:pPr>
            <a:r>
              <a:rPr lang="en-US" sz="1800">
                <a:latin typeface="Times-Roman" charset="0"/>
              </a:rPr>
              <a:t>for i = 1 to iterations</a:t>
            </a:r>
          </a:p>
          <a:p>
            <a:pPr marL="990600" lvl="1" indent="-533400" eaLnBrk="1" hangingPunct="1">
              <a:lnSpc>
                <a:spcPct val="80000"/>
              </a:lnSpc>
              <a:buFont typeface="Times" charset="0"/>
              <a:buNone/>
            </a:pPr>
            <a:r>
              <a:rPr lang="en-US" sz="1800">
                <a:sym typeface="Symbol" charset="2"/>
              </a:rPr>
              <a:t>     Choose </a:t>
            </a:r>
            <a:r>
              <a:rPr lang="en-US" sz="1800">
                <a:solidFill>
                  <a:schemeClr val="accent2"/>
                </a:solidFill>
                <a:latin typeface="Times-Roman" charset="0"/>
              </a:rPr>
              <a:t>P</a:t>
            </a:r>
            <a:r>
              <a:rPr lang="en-US" sz="1800"/>
              <a:t> and </a:t>
            </a:r>
            <a:r>
              <a:rPr lang="en-US" sz="1800">
                <a:solidFill>
                  <a:srgbClr val="FF0000"/>
                </a:solidFill>
                <a:latin typeface="Times-Roman" charset="0"/>
              </a:rPr>
              <a:t>P</a:t>
            </a:r>
            <a:r>
              <a:rPr lang="en-US" sz="1800"/>
              <a:t> with </a:t>
            </a:r>
            <a:r>
              <a:rPr lang="en-US" sz="1800">
                <a:solidFill>
                  <a:schemeClr val="accent2"/>
                </a:solidFill>
                <a:latin typeface="Times-Roman" charset="0"/>
              </a:rPr>
              <a:t>P</a:t>
            </a:r>
            <a:r>
              <a:rPr lang="en-US" sz="1800">
                <a:latin typeface="Times-Roman" charset="0"/>
              </a:rPr>
              <a:t> </a:t>
            </a:r>
            <a:r>
              <a:rPr lang="en-US" sz="1800">
                <a:latin typeface="Times-Roman" charset="0"/>
                <a:sym typeface="Symbol" charset="2"/>
              </a:rPr>
              <a:t> </a:t>
            </a:r>
            <a:r>
              <a:rPr lang="en-US" sz="1800">
                <a:solidFill>
                  <a:srgbClr val="FF0000"/>
                </a:solidFill>
                <a:latin typeface="Times-Roman" charset="0"/>
              </a:rPr>
              <a:t>P</a:t>
            </a:r>
            <a:r>
              <a:rPr lang="en-US" sz="1800">
                <a:latin typeface="Times-Roman" charset="0"/>
              </a:rPr>
              <a:t> = 0x0002</a:t>
            </a:r>
          </a:p>
          <a:p>
            <a:pPr marL="990600" lvl="1" indent="-533400" eaLnBrk="1" hangingPunct="1">
              <a:lnSpc>
                <a:spcPct val="80000"/>
              </a:lnSpc>
              <a:buFont typeface="Times" charset="0"/>
              <a:buNone/>
            </a:pPr>
            <a:r>
              <a:rPr lang="en-US" sz="1800"/>
              <a:t>     Obtain corresponding </a:t>
            </a:r>
            <a:r>
              <a:rPr lang="en-US" sz="1800">
                <a:solidFill>
                  <a:schemeClr val="accent2"/>
                </a:solidFill>
                <a:latin typeface="Times-Roman" charset="0"/>
              </a:rPr>
              <a:t>C</a:t>
            </a:r>
            <a:r>
              <a:rPr lang="en-US" sz="1800"/>
              <a:t> and </a:t>
            </a:r>
            <a:r>
              <a:rPr lang="en-US" sz="1800">
                <a:solidFill>
                  <a:srgbClr val="FF0000"/>
                </a:solidFill>
                <a:latin typeface="Times-Roman" charset="0"/>
              </a:rPr>
              <a:t>C</a:t>
            </a:r>
            <a:r>
              <a:rPr lang="en-US" sz="1800"/>
              <a:t> </a:t>
            </a:r>
          </a:p>
          <a:p>
            <a:pPr marL="990600" lvl="1" indent="-533400" eaLnBrk="1" hangingPunct="1">
              <a:lnSpc>
                <a:spcPct val="80000"/>
              </a:lnSpc>
              <a:buFont typeface="Times" charset="0"/>
              <a:buNone/>
            </a:pPr>
            <a:r>
              <a:rPr lang="en-US" sz="1800">
                <a:latin typeface="Times-Roman" charset="0"/>
              </a:rPr>
              <a:t>      if</a:t>
            </a:r>
            <a:r>
              <a:rPr lang="en-US" sz="1800"/>
              <a:t> </a:t>
            </a:r>
            <a:r>
              <a:rPr lang="en-US" sz="1800">
                <a:solidFill>
                  <a:schemeClr val="accent2"/>
                </a:solidFill>
                <a:latin typeface="Times-Roman" charset="0"/>
              </a:rPr>
              <a:t>C</a:t>
            </a:r>
            <a:r>
              <a:rPr lang="en-US" sz="1800">
                <a:latin typeface="Times-Roman" charset="0"/>
              </a:rPr>
              <a:t> </a:t>
            </a:r>
            <a:r>
              <a:rPr lang="en-US" sz="1800">
                <a:latin typeface="Times-Roman" charset="0"/>
                <a:sym typeface="Symbol" charset="2"/>
              </a:rPr>
              <a:t></a:t>
            </a:r>
            <a:r>
              <a:rPr lang="en-US" sz="1800">
                <a:latin typeface="Times-Roman" charset="0"/>
              </a:rPr>
              <a:t> </a:t>
            </a:r>
            <a:r>
              <a:rPr lang="en-US" sz="1800">
                <a:solidFill>
                  <a:srgbClr val="FF0000"/>
                </a:solidFill>
                <a:latin typeface="Times-Roman" charset="0"/>
              </a:rPr>
              <a:t>C</a:t>
            </a:r>
            <a:r>
              <a:rPr lang="en-US" sz="1800">
                <a:latin typeface="Times-Roman" charset="0"/>
              </a:rPr>
              <a:t> = 0x0202</a:t>
            </a:r>
            <a:endParaRPr lang="en-US" sz="1800"/>
          </a:p>
          <a:p>
            <a:pPr marL="990600" lvl="1" indent="-533400" eaLnBrk="1" hangingPunct="1">
              <a:lnSpc>
                <a:spcPct val="80000"/>
              </a:lnSpc>
              <a:buFont typeface="Times" charset="0"/>
              <a:buNone/>
            </a:pPr>
            <a:r>
              <a:rPr lang="en-US" sz="1800">
                <a:latin typeface="Times-Roman" charset="0"/>
              </a:rPr>
              <a:t>           for K = 0 to 63</a:t>
            </a:r>
            <a:endParaRPr lang="en-US" sz="1800"/>
          </a:p>
          <a:p>
            <a:pPr marL="990600" lvl="1" indent="-533400" eaLnBrk="1" hangingPunct="1">
              <a:lnSpc>
                <a:spcPct val="80000"/>
              </a:lnSpc>
              <a:buFont typeface="Times" charset="0"/>
              <a:buNone/>
            </a:pPr>
            <a:r>
              <a:rPr lang="en-US" sz="1800"/>
              <a:t>	       </a:t>
            </a:r>
            <a:r>
              <a:rPr lang="en-US" sz="1800">
                <a:latin typeface="Times-Roman" charset="0"/>
              </a:rPr>
              <a:t>if</a:t>
            </a:r>
            <a:r>
              <a:rPr lang="en-US" sz="1800"/>
              <a:t> </a:t>
            </a:r>
            <a:r>
              <a:rPr lang="en-US" sz="1800">
                <a:latin typeface="Times-Roman" charset="0"/>
              </a:rPr>
              <a:t>0010 == (SBoxRight(</a:t>
            </a:r>
            <a:r>
              <a:rPr lang="en-US" sz="1800" baseline="-25000">
                <a:latin typeface="Times-Roman" charset="0"/>
              </a:rPr>
              <a:t> </a:t>
            </a:r>
            <a:r>
              <a:rPr lang="en-US" sz="1800">
                <a:solidFill>
                  <a:schemeClr val="accent2"/>
                </a:solidFill>
                <a:latin typeface="Times-Roman" charset="0"/>
              </a:rPr>
              <a:t>l</a:t>
            </a:r>
            <a:r>
              <a:rPr lang="en-US" sz="1800" baseline="-25000">
                <a:solidFill>
                  <a:schemeClr val="accent2"/>
                </a:solidFill>
                <a:latin typeface="Times-Roman" charset="0"/>
              </a:rPr>
              <a:t>0</a:t>
            </a:r>
            <a:r>
              <a:rPr lang="en-US" sz="1800">
                <a:solidFill>
                  <a:schemeClr val="accent2"/>
                </a:solidFill>
                <a:latin typeface="Times-Roman" charset="0"/>
              </a:rPr>
              <a:t>l</a:t>
            </a:r>
            <a:r>
              <a:rPr lang="en-US" sz="1800" baseline="-25000">
                <a:solidFill>
                  <a:schemeClr val="accent2"/>
                </a:solidFill>
                <a:latin typeface="Times-Roman" charset="0"/>
              </a:rPr>
              <a:t>2</a:t>
            </a:r>
            <a:r>
              <a:rPr lang="en-US" sz="1800">
                <a:solidFill>
                  <a:schemeClr val="accent2"/>
                </a:solidFill>
                <a:latin typeface="Times-Roman" charset="0"/>
              </a:rPr>
              <a:t>l</a:t>
            </a:r>
            <a:r>
              <a:rPr lang="en-US" sz="1800" baseline="-25000">
                <a:solidFill>
                  <a:schemeClr val="accent2"/>
                </a:solidFill>
                <a:latin typeface="Times-Roman" charset="0"/>
              </a:rPr>
              <a:t>6</a:t>
            </a:r>
            <a:r>
              <a:rPr lang="en-US" sz="1800">
                <a:solidFill>
                  <a:schemeClr val="accent2"/>
                </a:solidFill>
                <a:latin typeface="Times-Roman" charset="0"/>
              </a:rPr>
              <a:t>l</a:t>
            </a:r>
            <a:r>
              <a:rPr lang="en-US" sz="1800" baseline="-25000">
                <a:solidFill>
                  <a:schemeClr val="accent2"/>
                </a:solidFill>
                <a:latin typeface="Times-Roman" charset="0"/>
              </a:rPr>
              <a:t>5</a:t>
            </a:r>
            <a:r>
              <a:rPr lang="en-US" sz="1800">
                <a:solidFill>
                  <a:schemeClr val="accent2"/>
                </a:solidFill>
                <a:latin typeface="Times-Roman" charset="0"/>
              </a:rPr>
              <a:t>l</a:t>
            </a:r>
            <a:r>
              <a:rPr lang="en-US" sz="1800" baseline="-25000">
                <a:solidFill>
                  <a:schemeClr val="accent2"/>
                </a:solidFill>
                <a:latin typeface="Times-Roman" charset="0"/>
              </a:rPr>
              <a:t>0</a:t>
            </a:r>
            <a:r>
              <a:rPr lang="en-US" sz="1800">
                <a:solidFill>
                  <a:schemeClr val="accent2"/>
                </a:solidFill>
                <a:latin typeface="Times-Roman" charset="0"/>
              </a:rPr>
              <a:t>l</a:t>
            </a:r>
            <a:r>
              <a:rPr lang="en-US" sz="1800" baseline="-25000">
                <a:solidFill>
                  <a:schemeClr val="accent2"/>
                </a:solidFill>
                <a:latin typeface="Times-Roman" charset="0"/>
              </a:rPr>
              <a:t>3</a:t>
            </a:r>
            <a:r>
              <a:rPr lang="en-US" sz="1800" baseline="-25000">
                <a:latin typeface="Times-Roman" charset="0"/>
              </a:rPr>
              <a:t> </a:t>
            </a:r>
            <a:r>
              <a:rPr lang="en-US" sz="1800">
                <a:latin typeface="Times-Roman" charset="0"/>
                <a:sym typeface="Symbol" charset="2"/>
              </a:rPr>
              <a:t>K</a:t>
            </a:r>
            <a:r>
              <a:rPr lang="en-US" sz="1800">
                <a:latin typeface="Times-Roman" charset="0"/>
              </a:rPr>
              <a:t>)</a:t>
            </a:r>
            <a:r>
              <a:rPr lang="en-US" sz="1800">
                <a:latin typeface="Times-Roman" charset="0"/>
                <a:sym typeface="Symbol" charset="2"/>
              </a:rPr>
              <a:t></a:t>
            </a:r>
            <a:r>
              <a:rPr lang="en-US" sz="1800">
                <a:latin typeface="Times-Roman" charset="0"/>
              </a:rPr>
              <a:t>SBoxRight(</a:t>
            </a:r>
            <a:r>
              <a:rPr lang="en-US" sz="1800" baseline="-25000">
                <a:latin typeface="Times-Roman" charset="0"/>
              </a:rPr>
              <a:t> </a:t>
            </a:r>
            <a:r>
              <a:rPr lang="en-US" sz="1800">
                <a:solidFill>
                  <a:srgbClr val="FF0000"/>
                </a:solidFill>
                <a:latin typeface="Times-Roman" charset="0"/>
              </a:rPr>
              <a:t>l</a:t>
            </a:r>
            <a:r>
              <a:rPr lang="en-US" sz="1800" baseline="-25000">
                <a:solidFill>
                  <a:srgbClr val="FF0000"/>
                </a:solidFill>
                <a:latin typeface="Times-Roman" charset="0"/>
              </a:rPr>
              <a:t>0</a:t>
            </a:r>
            <a:r>
              <a:rPr lang="en-US" sz="1800">
                <a:solidFill>
                  <a:srgbClr val="FF0000"/>
                </a:solidFill>
                <a:latin typeface="Times-Roman" charset="0"/>
              </a:rPr>
              <a:t>l</a:t>
            </a:r>
            <a:r>
              <a:rPr lang="en-US" sz="1800" baseline="-25000">
                <a:solidFill>
                  <a:srgbClr val="FF0000"/>
                </a:solidFill>
                <a:latin typeface="Times-Roman" charset="0"/>
              </a:rPr>
              <a:t>2</a:t>
            </a:r>
            <a:r>
              <a:rPr lang="en-US" sz="1800">
                <a:solidFill>
                  <a:srgbClr val="FF0000"/>
                </a:solidFill>
                <a:latin typeface="Times-Roman" charset="0"/>
              </a:rPr>
              <a:t>l</a:t>
            </a:r>
            <a:r>
              <a:rPr lang="en-US" sz="1800" baseline="-25000">
                <a:solidFill>
                  <a:srgbClr val="FF0000"/>
                </a:solidFill>
                <a:latin typeface="Times-Roman" charset="0"/>
              </a:rPr>
              <a:t>6</a:t>
            </a:r>
            <a:r>
              <a:rPr lang="en-US" sz="1800">
                <a:solidFill>
                  <a:srgbClr val="FF0000"/>
                </a:solidFill>
                <a:latin typeface="Times-Roman" charset="0"/>
              </a:rPr>
              <a:t>l</a:t>
            </a:r>
            <a:r>
              <a:rPr lang="en-US" sz="1800" baseline="-25000">
                <a:solidFill>
                  <a:srgbClr val="FF0000"/>
                </a:solidFill>
                <a:latin typeface="Times-Roman" charset="0"/>
              </a:rPr>
              <a:t>5</a:t>
            </a:r>
            <a:r>
              <a:rPr lang="en-US" sz="1800">
                <a:solidFill>
                  <a:srgbClr val="FF0000"/>
                </a:solidFill>
                <a:latin typeface="Times-Roman" charset="0"/>
              </a:rPr>
              <a:t>l</a:t>
            </a:r>
            <a:r>
              <a:rPr lang="en-US" sz="1800" baseline="-25000">
                <a:solidFill>
                  <a:srgbClr val="FF0000"/>
                </a:solidFill>
                <a:latin typeface="Times-Roman" charset="0"/>
              </a:rPr>
              <a:t>0</a:t>
            </a:r>
            <a:r>
              <a:rPr lang="en-US" sz="1800">
                <a:solidFill>
                  <a:srgbClr val="FF0000"/>
                </a:solidFill>
                <a:latin typeface="Times-Roman" charset="0"/>
              </a:rPr>
              <a:t>l</a:t>
            </a:r>
            <a:r>
              <a:rPr lang="en-US" sz="1800" baseline="-25000">
                <a:solidFill>
                  <a:srgbClr val="FF0000"/>
                </a:solidFill>
                <a:latin typeface="Times-Roman" charset="0"/>
              </a:rPr>
              <a:t>3</a:t>
            </a:r>
            <a:r>
              <a:rPr lang="en-US" sz="1800" baseline="-25000">
                <a:latin typeface="Times-Roman" charset="0"/>
              </a:rPr>
              <a:t> </a:t>
            </a:r>
            <a:r>
              <a:rPr lang="en-US" sz="1800">
                <a:latin typeface="Times-Roman" charset="0"/>
                <a:sym typeface="Symbol" charset="2"/>
              </a:rPr>
              <a:t>K</a:t>
            </a:r>
            <a:r>
              <a:rPr lang="en-US" sz="1800">
                <a:latin typeface="Times-Roman" charset="0"/>
              </a:rPr>
              <a:t>))</a:t>
            </a:r>
            <a:endParaRPr lang="en-US" sz="1800"/>
          </a:p>
          <a:p>
            <a:pPr marL="990600" lvl="1" indent="-533400" eaLnBrk="1" hangingPunct="1">
              <a:lnSpc>
                <a:spcPct val="80000"/>
              </a:lnSpc>
              <a:buFont typeface="Times" charset="0"/>
              <a:buNone/>
            </a:pPr>
            <a:r>
              <a:rPr lang="en-US" sz="1800"/>
              <a:t>	             </a:t>
            </a:r>
            <a:r>
              <a:rPr lang="en-US" sz="1800">
                <a:latin typeface="Times-Roman" charset="0"/>
              </a:rPr>
              <a:t>++count[K]</a:t>
            </a:r>
            <a:endParaRPr lang="en-US" sz="1800"/>
          </a:p>
          <a:p>
            <a:pPr marL="990600" lvl="1" indent="-533400" eaLnBrk="1" hangingPunct="1">
              <a:lnSpc>
                <a:spcPct val="80000"/>
              </a:lnSpc>
              <a:buFont typeface="Times" charset="0"/>
              <a:buNone/>
            </a:pPr>
            <a:r>
              <a:rPr lang="en-US" sz="1800"/>
              <a:t>	       </a:t>
            </a:r>
            <a:r>
              <a:rPr lang="en-US" sz="1800">
                <a:latin typeface="Times-Roman" charset="0"/>
              </a:rPr>
              <a:t>end if</a:t>
            </a:r>
            <a:endParaRPr lang="en-US" sz="1800"/>
          </a:p>
          <a:p>
            <a:pPr marL="990600" lvl="1" indent="-533400" eaLnBrk="1" hangingPunct="1">
              <a:lnSpc>
                <a:spcPct val="80000"/>
              </a:lnSpc>
              <a:buFont typeface="Times" charset="0"/>
              <a:buNone/>
            </a:pPr>
            <a:r>
              <a:rPr lang="en-US" sz="1800">
                <a:latin typeface="Times-Roman" charset="0"/>
              </a:rPr>
              <a:t>           next K</a:t>
            </a:r>
          </a:p>
          <a:p>
            <a:pPr marL="990600" lvl="1" indent="-533400" eaLnBrk="1" hangingPunct="1">
              <a:lnSpc>
                <a:spcPct val="80000"/>
              </a:lnSpc>
              <a:buFont typeface="Times" charset="0"/>
              <a:buNone/>
            </a:pPr>
            <a:r>
              <a:rPr lang="en-US" sz="1800">
                <a:latin typeface="Times-Roman" charset="0"/>
              </a:rPr>
              <a:t>      end if</a:t>
            </a:r>
          </a:p>
          <a:p>
            <a:pPr marL="990600" lvl="1" indent="-533400" eaLnBrk="1" hangingPunct="1">
              <a:lnSpc>
                <a:spcPct val="80000"/>
              </a:lnSpc>
              <a:buFont typeface="Times" charset="0"/>
              <a:buNone/>
            </a:pPr>
            <a:r>
              <a:rPr lang="en-US" sz="1800">
                <a:latin typeface="Times-Roman" charset="0"/>
              </a:rPr>
              <a:t>next i</a:t>
            </a:r>
          </a:p>
          <a:p>
            <a:pPr marL="609600" indent="-609600" eaLnBrk="1" hangingPunct="1">
              <a:lnSpc>
                <a:spcPct val="80000"/>
              </a:lnSpc>
              <a:buFont typeface="Wingdings" charset="2"/>
              <a:buNone/>
            </a:pPr>
            <a:r>
              <a:rPr lang="en-US" sz="2800"/>
              <a:t>All </a:t>
            </a:r>
            <a:r>
              <a:rPr lang="en-US" sz="2800">
                <a:latin typeface="Times-Roman" charset="0"/>
              </a:rPr>
              <a:t>K</a:t>
            </a:r>
            <a:r>
              <a:rPr lang="en-US" sz="2800"/>
              <a:t> with max </a:t>
            </a:r>
            <a:r>
              <a:rPr lang="en-US" sz="2800">
                <a:latin typeface="Times-Roman" charset="0"/>
              </a:rPr>
              <a:t>count[K]</a:t>
            </a:r>
            <a:r>
              <a:rPr lang="en-US" sz="2800"/>
              <a:t> are possible (partial) </a:t>
            </a:r>
            <a:r>
              <a:rPr lang="en-US" sz="2800">
                <a:latin typeface="Times-Roman" charset="0"/>
              </a:rPr>
              <a:t>K</a:t>
            </a:r>
            <a:r>
              <a:rPr lang="en-US" sz="2800" baseline="-25000">
                <a:latin typeface="Times-Roman" charset="0"/>
              </a:rPr>
              <a:t>4</a:t>
            </a:r>
          </a:p>
        </p:txBody>
      </p:sp>
    </p:spTree>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1E2F50F2-44BC-C04C-A2D3-F3F64DC75A5C}" type="slidenum">
              <a:rPr lang="en-US" smtClean="0">
                <a:latin typeface="Times New Roman" charset="0"/>
              </a:rPr>
              <a:pPr/>
              <a:t>258</a:t>
            </a:fld>
            <a:endParaRPr lang="en-US">
              <a:latin typeface="Times New Roman" charset="0"/>
            </a:endParaRPr>
          </a:p>
        </p:txBody>
      </p:sp>
      <p:sp>
        <p:nvSpPr>
          <p:cNvPr id="276483" name="Rectangle 2"/>
          <p:cNvSpPr>
            <a:spLocks noGrp="1" noChangeArrowheads="1"/>
          </p:cNvSpPr>
          <p:nvPr>
            <p:ph type="title"/>
          </p:nvPr>
        </p:nvSpPr>
        <p:spPr>
          <a:xfrm>
            <a:off x="685800" y="228600"/>
            <a:ext cx="7772400" cy="990600"/>
          </a:xfrm>
        </p:spPr>
        <p:txBody>
          <a:bodyPr/>
          <a:lstStyle/>
          <a:p>
            <a:pPr eaLnBrk="1" hangingPunct="1"/>
            <a:r>
              <a:rPr lang="en-US"/>
              <a:t>TDES Differential Attack</a:t>
            </a:r>
          </a:p>
        </p:txBody>
      </p:sp>
      <p:sp>
        <p:nvSpPr>
          <p:cNvPr id="276484" name="Rectangle 3"/>
          <p:cNvSpPr>
            <a:spLocks noGrp="1" noChangeArrowheads="1"/>
          </p:cNvSpPr>
          <p:nvPr>
            <p:ph type="body" idx="1"/>
          </p:nvPr>
        </p:nvSpPr>
        <p:spPr>
          <a:xfrm>
            <a:off x="685800" y="1371600"/>
            <a:ext cx="7924800" cy="4876800"/>
          </a:xfrm>
        </p:spPr>
        <p:txBody>
          <a:bodyPr/>
          <a:lstStyle/>
          <a:p>
            <a:pPr eaLnBrk="1" hangingPunct="1">
              <a:lnSpc>
                <a:spcPct val="85000"/>
              </a:lnSpc>
            </a:pPr>
            <a:r>
              <a:rPr lang="en-US" sz="2800"/>
              <a:t>Computer program results</a:t>
            </a:r>
          </a:p>
          <a:p>
            <a:pPr eaLnBrk="1" hangingPunct="1">
              <a:lnSpc>
                <a:spcPct val="85000"/>
              </a:lnSpc>
            </a:pPr>
            <a:r>
              <a:rPr lang="en-US" sz="2800"/>
              <a:t>Choose </a:t>
            </a:r>
            <a:r>
              <a:rPr lang="en-US" sz="2800">
                <a:latin typeface="Times-Roman" charset="0"/>
              </a:rPr>
              <a:t>100</a:t>
            </a:r>
            <a:r>
              <a:rPr lang="en-US" sz="2800"/>
              <a:t> pairs </a:t>
            </a:r>
            <a:r>
              <a:rPr lang="en-US" sz="2800">
                <a:solidFill>
                  <a:schemeClr val="accent2"/>
                </a:solidFill>
                <a:latin typeface="Times-Roman" charset="0"/>
              </a:rPr>
              <a:t>P </a:t>
            </a:r>
            <a:r>
              <a:rPr lang="en-US" sz="2800"/>
              <a:t>and</a:t>
            </a:r>
            <a:r>
              <a:rPr lang="en-US" sz="2800">
                <a:solidFill>
                  <a:schemeClr val="accent2"/>
                </a:solidFill>
                <a:latin typeface="Times-Roman" charset="0"/>
              </a:rPr>
              <a:t> </a:t>
            </a:r>
            <a:r>
              <a:rPr lang="en-US" sz="2800">
                <a:solidFill>
                  <a:srgbClr val="FF0000"/>
                </a:solidFill>
                <a:latin typeface="Times-Roman" charset="0"/>
              </a:rPr>
              <a:t>P</a:t>
            </a:r>
            <a:r>
              <a:rPr lang="en-US" sz="2800"/>
              <a:t> with </a:t>
            </a:r>
            <a:r>
              <a:rPr lang="en-US" sz="2800">
                <a:solidFill>
                  <a:schemeClr val="accent2"/>
                </a:solidFill>
                <a:latin typeface="Times-Roman" charset="0"/>
              </a:rPr>
              <a:t>P</a:t>
            </a:r>
            <a:r>
              <a:rPr lang="en-US" sz="2800">
                <a:latin typeface="Times-Roman" charset="0"/>
                <a:sym typeface="Symbol" charset="2"/>
              </a:rPr>
              <a:t> </a:t>
            </a:r>
            <a:r>
              <a:rPr lang="en-US" sz="2800">
                <a:solidFill>
                  <a:srgbClr val="FF0000"/>
                </a:solidFill>
                <a:latin typeface="Times-Roman" charset="0"/>
              </a:rPr>
              <a:t>P</a:t>
            </a:r>
            <a:r>
              <a:rPr lang="en-US" sz="2800">
                <a:latin typeface="Times-Roman" charset="0"/>
              </a:rPr>
              <a:t>= 0x0002</a:t>
            </a:r>
          </a:p>
          <a:p>
            <a:pPr eaLnBrk="1" hangingPunct="1">
              <a:lnSpc>
                <a:spcPct val="85000"/>
              </a:lnSpc>
            </a:pPr>
            <a:r>
              <a:rPr lang="en-US" sz="2800"/>
              <a:t>Found </a:t>
            </a:r>
            <a:r>
              <a:rPr lang="en-US" sz="2800">
                <a:latin typeface="Times-Roman" charset="0"/>
              </a:rPr>
              <a:t>47</a:t>
            </a:r>
            <a:r>
              <a:rPr lang="en-US" sz="2800"/>
              <a:t> of these give </a:t>
            </a:r>
            <a:r>
              <a:rPr lang="en-US" sz="2800">
                <a:solidFill>
                  <a:schemeClr val="accent2"/>
                </a:solidFill>
                <a:latin typeface="Times-Roman" charset="0"/>
              </a:rPr>
              <a:t>C</a:t>
            </a:r>
            <a:r>
              <a:rPr lang="en-US" sz="2800">
                <a:latin typeface="Times-Roman" charset="0"/>
              </a:rPr>
              <a:t> </a:t>
            </a:r>
            <a:r>
              <a:rPr lang="en-US" sz="2800">
                <a:latin typeface="Times-Roman" charset="0"/>
                <a:sym typeface="Symbol" charset="2"/>
              </a:rPr>
              <a:t></a:t>
            </a:r>
            <a:r>
              <a:rPr lang="en-US" sz="2800">
                <a:latin typeface="Times-Roman" charset="0"/>
              </a:rPr>
              <a:t> </a:t>
            </a:r>
            <a:r>
              <a:rPr lang="en-US" sz="2800">
                <a:solidFill>
                  <a:srgbClr val="FF0000"/>
                </a:solidFill>
                <a:latin typeface="Times-Roman" charset="0"/>
              </a:rPr>
              <a:t>C</a:t>
            </a:r>
            <a:r>
              <a:rPr lang="en-US" sz="2800">
                <a:latin typeface="Times-Roman" charset="0"/>
              </a:rPr>
              <a:t> = 0x0202</a:t>
            </a:r>
          </a:p>
          <a:p>
            <a:pPr eaLnBrk="1" hangingPunct="1">
              <a:lnSpc>
                <a:spcPct val="85000"/>
              </a:lnSpc>
            </a:pPr>
            <a:r>
              <a:rPr lang="en-US" sz="2800"/>
              <a:t>Tabulated counts for these </a:t>
            </a:r>
            <a:r>
              <a:rPr lang="en-US" sz="2800">
                <a:latin typeface="Times-Roman" charset="0"/>
              </a:rPr>
              <a:t>47</a:t>
            </a:r>
            <a:endParaRPr lang="en-US" sz="2800"/>
          </a:p>
          <a:p>
            <a:pPr lvl="1" eaLnBrk="1" hangingPunct="1">
              <a:lnSpc>
                <a:spcPct val="85000"/>
              </a:lnSpc>
            </a:pPr>
            <a:r>
              <a:rPr lang="en-US" sz="2400"/>
              <a:t>Max count of </a:t>
            </a:r>
            <a:r>
              <a:rPr lang="en-US" sz="2400">
                <a:latin typeface="Times-Roman" charset="0"/>
              </a:rPr>
              <a:t>47</a:t>
            </a:r>
            <a:r>
              <a:rPr lang="en-US" sz="2400"/>
              <a:t> for each </a:t>
            </a:r>
          </a:p>
          <a:p>
            <a:pPr lvl="1" eaLnBrk="1" hangingPunct="1">
              <a:lnSpc>
                <a:spcPct val="85000"/>
              </a:lnSpc>
              <a:buFontTx/>
              <a:buNone/>
            </a:pPr>
            <a:r>
              <a:rPr lang="en-US" sz="2400">
                <a:latin typeface="Times-Roman" charset="0"/>
              </a:rPr>
              <a:t>	K </a:t>
            </a:r>
            <a:r>
              <a:rPr lang="en-US" sz="2400">
                <a:latin typeface="Times-Roman" charset="0"/>
                <a:sym typeface="Symbol" charset="2"/>
              </a:rPr>
              <a:t> {</a:t>
            </a:r>
            <a:r>
              <a:rPr lang="en-US" sz="2400">
                <a:latin typeface="Times-Roman" charset="0"/>
              </a:rPr>
              <a:t>000001,001001,110000,111000}</a:t>
            </a:r>
          </a:p>
          <a:p>
            <a:pPr lvl="1" eaLnBrk="1" hangingPunct="1">
              <a:lnSpc>
                <a:spcPct val="85000"/>
              </a:lnSpc>
            </a:pPr>
            <a:r>
              <a:rPr lang="en-US" sz="2400"/>
              <a:t>No other count exceeded </a:t>
            </a:r>
            <a:r>
              <a:rPr lang="en-US" sz="2400">
                <a:latin typeface="Times-Roman" charset="0"/>
              </a:rPr>
              <a:t>39</a:t>
            </a:r>
            <a:endParaRPr lang="en-US" sz="2400"/>
          </a:p>
          <a:p>
            <a:pPr eaLnBrk="1" hangingPunct="1">
              <a:lnSpc>
                <a:spcPct val="85000"/>
              </a:lnSpc>
            </a:pPr>
            <a:r>
              <a:rPr lang="en-US" sz="2800"/>
              <a:t>Implies that </a:t>
            </a:r>
            <a:r>
              <a:rPr lang="en-US" sz="2800">
                <a:latin typeface="Times-Roman" charset="0"/>
              </a:rPr>
              <a:t>K</a:t>
            </a:r>
            <a:r>
              <a:rPr lang="en-US" sz="2800" baseline="-25000">
                <a:latin typeface="Times-Roman" charset="0"/>
              </a:rPr>
              <a:t>4</a:t>
            </a:r>
            <a:r>
              <a:rPr lang="en-US" sz="2800"/>
              <a:t> is one of </a:t>
            </a:r>
            <a:r>
              <a:rPr lang="en-US" sz="2800">
                <a:latin typeface="Times-Roman" charset="0"/>
              </a:rPr>
              <a:t>4</a:t>
            </a:r>
            <a:r>
              <a:rPr lang="en-US" sz="2800"/>
              <a:t> values, that is,</a:t>
            </a:r>
          </a:p>
          <a:p>
            <a:pPr eaLnBrk="1" hangingPunct="1">
              <a:lnSpc>
                <a:spcPct val="85000"/>
              </a:lnSpc>
              <a:buFont typeface="Wingdings" charset="2"/>
              <a:buNone/>
            </a:pPr>
            <a:r>
              <a:rPr lang="en-US" sz="2800"/>
              <a:t>	</a:t>
            </a:r>
            <a:r>
              <a:rPr lang="en-US" sz="2400">
                <a:latin typeface="Times-Roman" charset="0"/>
              </a:rPr>
              <a:t>k</a:t>
            </a:r>
            <a:r>
              <a:rPr lang="en-US" sz="2400" baseline="-25000">
                <a:latin typeface="Times-Roman" charset="0"/>
              </a:rPr>
              <a:t>13</a:t>
            </a:r>
            <a:r>
              <a:rPr lang="en-US" sz="2400">
                <a:latin typeface="Times-Roman" charset="0"/>
              </a:rPr>
              <a:t>k</a:t>
            </a:r>
            <a:r>
              <a:rPr lang="en-US" sz="2400" baseline="-25000">
                <a:latin typeface="Times-Roman" charset="0"/>
              </a:rPr>
              <a:t>14</a:t>
            </a:r>
            <a:r>
              <a:rPr lang="en-US" sz="2400">
                <a:latin typeface="Times-Roman" charset="0"/>
              </a:rPr>
              <a:t>k</a:t>
            </a:r>
            <a:r>
              <a:rPr lang="en-US" sz="2400" baseline="-25000">
                <a:latin typeface="Times-Roman" charset="0"/>
              </a:rPr>
              <a:t>15</a:t>
            </a:r>
            <a:r>
              <a:rPr lang="en-US" sz="2400">
                <a:latin typeface="Times-Roman" charset="0"/>
              </a:rPr>
              <a:t>k</a:t>
            </a:r>
            <a:r>
              <a:rPr lang="en-US" sz="2400" baseline="-25000">
                <a:latin typeface="Times-Roman" charset="0"/>
              </a:rPr>
              <a:t>9</a:t>
            </a:r>
            <a:r>
              <a:rPr lang="en-US" sz="2400">
                <a:latin typeface="Times-Roman" charset="0"/>
              </a:rPr>
              <a:t>k</a:t>
            </a:r>
            <a:r>
              <a:rPr lang="en-US" sz="2400" baseline="-25000">
                <a:latin typeface="Times-Roman" charset="0"/>
              </a:rPr>
              <a:t>10</a:t>
            </a:r>
            <a:r>
              <a:rPr lang="en-US" sz="2400">
                <a:latin typeface="Times-Roman" charset="0"/>
              </a:rPr>
              <a:t>k</a:t>
            </a:r>
            <a:r>
              <a:rPr lang="en-US" sz="2400" baseline="-25000">
                <a:latin typeface="Times-Roman" charset="0"/>
              </a:rPr>
              <a:t>11</a:t>
            </a:r>
            <a:r>
              <a:rPr lang="en-US" sz="2400">
                <a:latin typeface="Times-Roman" charset="0"/>
                <a:sym typeface="Symbol" charset="2"/>
              </a:rPr>
              <a:t></a:t>
            </a:r>
            <a:r>
              <a:rPr lang="en-US" sz="2400">
                <a:latin typeface="Times-Roman" charset="0"/>
              </a:rPr>
              <a:t> </a:t>
            </a:r>
            <a:r>
              <a:rPr lang="en-US" sz="2400">
                <a:latin typeface="Times-Roman" charset="0"/>
                <a:sym typeface="Symbol" charset="2"/>
              </a:rPr>
              <a:t>{</a:t>
            </a:r>
            <a:r>
              <a:rPr lang="en-US" sz="2400">
                <a:latin typeface="Times-Roman" charset="0"/>
              </a:rPr>
              <a:t>000001,001001,110000,111000}</a:t>
            </a:r>
          </a:p>
          <a:p>
            <a:pPr eaLnBrk="1" hangingPunct="1">
              <a:lnSpc>
                <a:spcPct val="85000"/>
              </a:lnSpc>
            </a:pPr>
            <a:r>
              <a:rPr lang="en-US" sz="2800"/>
              <a:t>Actual key is </a:t>
            </a:r>
            <a:r>
              <a:rPr lang="en-US" sz="2800">
                <a:latin typeface="Times-Roman" charset="0"/>
              </a:rPr>
              <a:t>K=1010 1001 1000 0111</a:t>
            </a:r>
          </a:p>
        </p:txBody>
      </p:sp>
    </p:spTree>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A9876B8D-D1E0-8449-AA9E-F9B3BFEBE185}" type="slidenum">
              <a:rPr lang="en-US" smtClean="0">
                <a:latin typeface="Times New Roman" charset="0"/>
              </a:rPr>
              <a:pPr/>
              <a:t>259</a:t>
            </a:fld>
            <a:endParaRPr lang="en-US">
              <a:latin typeface="Times New Roman" charset="0"/>
            </a:endParaRPr>
          </a:p>
        </p:txBody>
      </p:sp>
      <p:sp>
        <p:nvSpPr>
          <p:cNvPr id="277507" name="Rectangle 2"/>
          <p:cNvSpPr>
            <a:spLocks noGrp="1" noChangeArrowheads="1"/>
          </p:cNvSpPr>
          <p:nvPr>
            <p:ph type="title"/>
          </p:nvPr>
        </p:nvSpPr>
        <p:spPr>
          <a:xfrm>
            <a:off x="685800" y="1676400"/>
            <a:ext cx="7772400" cy="2133600"/>
          </a:xfrm>
        </p:spPr>
        <p:txBody>
          <a:bodyPr/>
          <a:lstStyle/>
          <a:p>
            <a:pPr eaLnBrk="1" hangingPunct="1"/>
            <a:r>
              <a:rPr lang="en-US"/>
              <a:t>Linear Cryptanalysis of TDES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685800" y="228600"/>
            <a:ext cx="7772400" cy="1143000"/>
          </a:xfrm>
        </p:spPr>
        <p:txBody>
          <a:bodyPr/>
          <a:lstStyle/>
          <a:p>
            <a:r>
              <a:rPr lang="en-US" dirty="0"/>
              <a:t>Codebook Cipher: Additive</a:t>
            </a:r>
          </a:p>
        </p:txBody>
      </p:sp>
      <p:sp>
        <p:nvSpPr>
          <p:cNvPr id="38915" name="Content Placeholder 2"/>
          <p:cNvSpPr>
            <a:spLocks noGrp="1"/>
          </p:cNvSpPr>
          <p:nvPr>
            <p:ph idx="1"/>
          </p:nvPr>
        </p:nvSpPr>
        <p:spPr>
          <a:xfrm>
            <a:off x="685800" y="1371600"/>
            <a:ext cx="8077200" cy="4648200"/>
          </a:xfrm>
        </p:spPr>
        <p:txBody>
          <a:bodyPr/>
          <a:lstStyle/>
          <a:p>
            <a:r>
              <a:rPr lang="en-US" dirty="0"/>
              <a:t>Codebooks also (usually) use </a:t>
            </a:r>
            <a:r>
              <a:rPr lang="en-US" b="1" dirty="0">
                <a:solidFill>
                  <a:srgbClr val="3366FF"/>
                </a:solidFill>
              </a:rPr>
              <a:t>additive</a:t>
            </a:r>
            <a:endParaRPr lang="en-US" dirty="0"/>
          </a:p>
          <a:p>
            <a:r>
              <a:rPr lang="en-US" dirty="0"/>
              <a:t>Additive </a:t>
            </a:r>
            <a:r>
              <a:rPr lang="en-US" dirty="0" err="1">
                <a:sym typeface="Symbol" charset="2"/>
              </a:rPr>
              <a:t></a:t>
            </a:r>
            <a:r>
              <a:rPr lang="en-US" dirty="0"/>
              <a:t> book of “random” numbers</a:t>
            </a:r>
          </a:p>
          <a:p>
            <a:pPr lvl="1"/>
            <a:r>
              <a:rPr lang="en-US" dirty="0"/>
              <a:t>Encrypt message with codebook</a:t>
            </a:r>
          </a:p>
          <a:p>
            <a:pPr lvl="1"/>
            <a:r>
              <a:rPr lang="en-US" dirty="0"/>
              <a:t>Then choose position in additive book</a:t>
            </a:r>
          </a:p>
          <a:p>
            <a:pPr lvl="1"/>
            <a:r>
              <a:rPr lang="en-US" dirty="0"/>
              <a:t>Add additives to get </a:t>
            </a:r>
            <a:r>
              <a:rPr lang="en-US" dirty="0" err="1"/>
              <a:t>ciphertext</a:t>
            </a:r>
            <a:endParaRPr lang="en-US" dirty="0"/>
          </a:p>
          <a:p>
            <a:pPr lvl="1"/>
            <a:r>
              <a:rPr lang="en-US" dirty="0"/>
              <a:t>Send </a:t>
            </a:r>
            <a:r>
              <a:rPr lang="en-US" dirty="0" err="1"/>
              <a:t>ciphertext</a:t>
            </a:r>
            <a:r>
              <a:rPr lang="en-US" dirty="0"/>
              <a:t> and additive position (MI)</a:t>
            </a:r>
          </a:p>
          <a:p>
            <a:pPr lvl="1"/>
            <a:r>
              <a:rPr lang="en-US" dirty="0"/>
              <a:t>Recipient subtracts additives before decrypting</a:t>
            </a:r>
          </a:p>
          <a:p>
            <a:r>
              <a:rPr lang="en-US" dirty="0"/>
              <a:t>Why use an additive sequence? </a:t>
            </a:r>
          </a:p>
        </p:txBody>
      </p:sp>
      <p:sp>
        <p:nvSpPr>
          <p:cNvPr id="3891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FB776C74-A506-D44D-962D-9EBA034CCA4A}" type="slidenum">
              <a:rPr lang="en-US" smtClean="0">
                <a:latin typeface="Times New Roman" charset="0"/>
              </a:rPr>
              <a:pPr/>
              <a:t>26</a:t>
            </a:fld>
            <a:endParaRPr lang="en-US">
              <a:latin typeface="Times New Roman" charset="0"/>
            </a:endParaRPr>
          </a:p>
        </p:txBody>
      </p:sp>
    </p:spTree>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1D505C04-FD7A-DD47-AFCE-5928F8227CE5}" type="slidenum">
              <a:rPr lang="en-US" smtClean="0">
                <a:latin typeface="Times New Roman" charset="0"/>
              </a:rPr>
              <a:pPr/>
              <a:t>260</a:t>
            </a:fld>
            <a:endParaRPr lang="en-US">
              <a:latin typeface="Times New Roman" charset="0"/>
            </a:endParaRPr>
          </a:p>
        </p:txBody>
      </p:sp>
      <p:sp>
        <p:nvSpPr>
          <p:cNvPr id="278531" name="Rectangle 2"/>
          <p:cNvSpPr>
            <a:spLocks noGrp="1" noChangeArrowheads="1"/>
          </p:cNvSpPr>
          <p:nvPr>
            <p:ph type="title"/>
          </p:nvPr>
        </p:nvSpPr>
        <p:spPr>
          <a:xfrm>
            <a:off x="457200" y="304800"/>
            <a:ext cx="8077200" cy="1143000"/>
          </a:xfrm>
        </p:spPr>
        <p:txBody>
          <a:bodyPr/>
          <a:lstStyle/>
          <a:p>
            <a:pPr eaLnBrk="1" hangingPunct="1"/>
            <a:r>
              <a:rPr lang="en-US"/>
              <a:t>Linear Approx. of Left S-Box</a:t>
            </a:r>
          </a:p>
        </p:txBody>
      </p:sp>
      <p:sp>
        <p:nvSpPr>
          <p:cNvPr id="278532" name="Rectangle 3"/>
          <p:cNvSpPr>
            <a:spLocks noGrp="1" noChangeArrowheads="1"/>
          </p:cNvSpPr>
          <p:nvPr>
            <p:ph type="body" idx="1"/>
          </p:nvPr>
        </p:nvSpPr>
        <p:spPr>
          <a:xfrm>
            <a:off x="685800" y="1371600"/>
            <a:ext cx="7696200" cy="685800"/>
          </a:xfrm>
        </p:spPr>
        <p:txBody>
          <a:bodyPr/>
          <a:lstStyle/>
          <a:p>
            <a:pPr eaLnBrk="1" hangingPunct="1"/>
            <a:r>
              <a:rPr lang="en-US" sz="2800"/>
              <a:t>TDES left S-box or </a:t>
            </a:r>
            <a:r>
              <a:rPr lang="en-US" sz="2800">
                <a:latin typeface="Times-Roman" charset="0"/>
              </a:rPr>
              <a:t>SboxLeft</a:t>
            </a:r>
            <a:endParaRPr lang="en-US" sz="2800"/>
          </a:p>
        </p:txBody>
      </p:sp>
      <p:sp>
        <p:nvSpPr>
          <p:cNvPr id="278533" name="Rectangle 4"/>
          <p:cNvSpPr>
            <a:spLocks noChangeArrowheads="1"/>
          </p:cNvSpPr>
          <p:nvPr/>
        </p:nvSpPr>
        <p:spPr bwMode="auto">
          <a:xfrm>
            <a:off x="1295400" y="1981200"/>
            <a:ext cx="6324600" cy="1979613"/>
          </a:xfrm>
          <a:prstGeom prst="rect">
            <a:avLst/>
          </a:prstGeom>
          <a:noFill/>
          <a:ln w="9525">
            <a:noFill/>
            <a:miter lim="800000"/>
            <a:headEnd/>
            <a:tailEnd/>
          </a:ln>
        </p:spPr>
        <p:txBody>
          <a:bodyPr>
            <a:prstTxWarp prst="textNoShape">
              <a:avLst/>
            </a:prstTxWarp>
            <a:spAutoFit/>
          </a:bodyPr>
          <a:lstStyle/>
          <a:p>
            <a:r>
              <a:rPr lang="en-US" sz="2800">
                <a:latin typeface="Andale Mono" charset="0"/>
              </a:rPr>
              <a:t>  </a:t>
            </a:r>
            <a:r>
              <a:rPr lang="en-US">
                <a:latin typeface="Courier" charset="0"/>
              </a:rPr>
              <a:t>0 1 2 3 4 5 6 7 8 9 A B C D E F</a:t>
            </a:r>
          </a:p>
          <a:p>
            <a:r>
              <a:rPr lang="en-US">
                <a:latin typeface="Courier" charset="0"/>
              </a:rPr>
              <a:t>0 6 9 A 3 4 D 7 8 E 1 2 B 5 C F 0</a:t>
            </a:r>
          </a:p>
          <a:p>
            <a:r>
              <a:rPr lang="en-US">
                <a:latin typeface="Courier" charset="0"/>
              </a:rPr>
              <a:t>1 9 E B A 4 5 0 7 8 6 3 2 C D 1 F</a:t>
            </a:r>
          </a:p>
          <a:p>
            <a:r>
              <a:rPr lang="en-US">
                <a:latin typeface="Courier" charset="0"/>
              </a:rPr>
              <a:t>2 8 1 C 2 D 3 E F 0 9 5 A 4 B 6 7</a:t>
            </a:r>
          </a:p>
          <a:p>
            <a:r>
              <a:rPr lang="en-US">
                <a:latin typeface="Courier" charset="0"/>
              </a:rPr>
              <a:t>3 9 0 2 5 A D 6 E 1 8 B C 3 4 7 F</a:t>
            </a:r>
          </a:p>
        </p:txBody>
      </p:sp>
      <p:sp>
        <p:nvSpPr>
          <p:cNvPr id="278534" name="Line 5"/>
          <p:cNvSpPr>
            <a:spLocks noChangeShapeType="1"/>
          </p:cNvSpPr>
          <p:nvPr/>
        </p:nvSpPr>
        <p:spPr bwMode="auto">
          <a:xfrm>
            <a:off x="1676400" y="2057400"/>
            <a:ext cx="0" cy="19050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78535" name="Line 6"/>
          <p:cNvSpPr>
            <a:spLocks noChangeShapeType="1"/>
          </p:cNvSpPr>
          <p:nvPr/>
        </p:nvSpPr>
        <p:spPr bwMode="auto">
          <a:xfrm flipV="1">
            <a:off x="1295400" y="2438400"/>
            <a:ext cx="6172200" cy="1588"/>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78536" name="Rectangle 7"/>
          <p:cNvSpPr>
            <a:spLocks noChangeArrowheads="1"/>
          </p:cNvSpPr>
          <p:nvPr/>
        </p:nvSpPr>
        <p:spPr bwMode="auto">
          <a:xfrm>
            <a:off x="685800" y="4038600"/>
            <a:ext cx="7620000" cy="21336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Char char="q"/>
            </a:pPr>
            <a:r>
              <a:rPr lang="en-US" sz="2800"/>
              <a:t>Notation: </a:t>
            </a:r>
            <a:r>
              <a:rPr lang="en-US">
                <a:latin typeface="Times-Roman" charset="0"/>
              </a:rPr>
              <a:t>y</a:t>
            </a:r>
            <a:r>
              <a:rPr lang="en-US" baseline="-25000">
                <a:latin typeface="Times-Roman" charset="0"/>
              </a:rPr>
              <a:t>0</a:t>
            </a:r>
            <a:r>
              <a:rPr lang="en-US">
                <a:latin typeface="Times-Roman" charset="0"/>
              </a:rPr>
              <a:t>y</a:t>
            </a:r>
            <a:r>
              <a:rPr lang="en-US" baseline="-25000">
                <a:latin typeface="Times-Roman" charset="0"/>
              </a:rPr>
              <a:t>1</a:t>
            </a:r>
            <a:r>
              <a:rPr lang="en-US">
                <a:latin typeface="Times-Roman" charset="0"/>
              </a:rPr>
              <a:t>y</a:t>
            </a:r>
            <a:r>
              <a:rPr lang="en-US" baseline="-25000">
                <a:latin typeface="Times-Roman" charset="0"/>
              </a:rPr>
              <a:t>2</a:t>
            </a:r>
            <a:r>
              <a:rPr lang="en-US">
                <a:latin typeface="Times-Roman" charset="0"/>
              </a:rPr>
              <a:t>y</a:t>
            </a:r>
            <a:r>
              <a:rPr lang="en-US" baseline="-25000">
                <a:latin typeface="Times-Roman" charset="0"/>
              </a:rPr>
              <a:t>3</a:t>
            </a:r>
            <a:r>
              <a:rPr lang="en-US">
                <a:latin typeface="Times-Roman" charset="0"/>
              </a:rPr>
              <a:t> = SboxLeft(x</a:t>
            </a:r>
            <a:r>
              <a:rPr lang="en-US" baseline="-25000">
                <a:latin typeface="Times-Roman" charset="0"/>
              </a:rPr>
              <a:t>0</a:t>
            </a:r>
            <a:r>
              <a:rPr lang="en-US">
                <a:latin typeface="Times-Roman" charset="0"/>
              </a:rPr>
              <a:t>x</a:t>
            </a:r>
            <a:r>
              <a:rPr lang="en-US" baseline="-25000">
                <a:latin typeface="Times-Roman" charset="0"/>
              </a:rPr>
              <a:t>1</a:t>
            </a:r>
            <a:r>
              <a:rPr lang="en-US">
                <a:latin typeface="Times-Roman" charset="0"/>
              </a:rPr>
              <a:t>x</a:t>
            </a:r>
            <a:r>
              <a:rPr lang="en-US" baseline="-25000">
                <a:latin typeface="Times-Roman" charset="0"/>
              </a:rPr>
              <a:t>2</a:t>
            </a:r>
            <a:r>
              <a:rPr lang="en-US">
                <a:latin typeface="Times-Roman" charset="0"/>
              </a:rPr>
              <a:t>x</a:t>
            </a:r>
            <a:r>
              <a:rPr lang="en-US" baseline="-25000">
                <a:latin typeface="Times-Roman" charset="0"/>
              </a:rPr>
              <a:t>3</a:t>
            </a:r>
            <a:r>
              <a:rPr lang="en-US">
                <a:latin typeface="Times-Roman" charset="0"/>
              </a:rPr>
              <a:t>x</a:t>
            </a:r>
            <a:r>
              <a:rPr lang="en-US" baseline="-25000">
                <a:latin typeface="Times-Roman" charset="0"/>
              </a:rPr>
              <a:t>4</a:t>
            </a:r>
            <a:r>
              <a:rPr lang="en-US">
                <a:latin typeface="Times-Roman" charset="0"/>
              </a:rPr>
              <a:t>x</a:t>
            </a:r>
            <a:r>
              <a:rPr lang="en-US" baseline="-25000">
                <a:latin typeface="Times-Roman" charset="0"/>
              </a:rPr>
              <a:t>5</a:t>
            </a:r>
            <a:r>
              <a:rPr lang="en-US">
                <a:latin typeface="Times-Roman" charset="0"/>
              </a:rPr>
              <a:t>)</a:t>
            </a:r>
            <a:endParaRPr lang="en-US"/>
          </a:p>
          <a:p>
            <a:pPr marL="342900" indent="-342900">
              <a:lnSpc>
                <a:spcPct val="90000"/>
              </a:lnSpc>
              <a:spcBef>
                <a:spcPct val="20000"/>
              </a:spcBef>
              <a:buClr>
                <a:schemeClr val="accent2"/>
              </a:buClr>
              <a:buSzPct val="75000"/>
              <a:buFont typeface="Wingdings" charset="2"/>
              <a:buChar char="q"/>
            </a:pPr>
            <a:r>
              <a:rPr lang="en-US" sz="2800"/>
              <a:t>For this S-box, </a:t>
            </a:r>
            <a:r>
              <a:rPr lang="en-US" sz="2800">
                <a:latin typeface="Times-Roman" charset="0"/>
              </a:rPr>
              <a:t>y</a:t>
            </a:r>
            <a:r>
              <a:rPr lang="en-US" sz="2800" baseline="-25000">
                <a:latin typeface="Times-Roman" charset="0"/>
              </a:rPr>
              <a:t>1</a:t>
            </a:r>
            <a:r>
              <a:rPr lang="en-US" sz="2800">
                <a:latin typeface="Times-Roman" charset="0"/>
              </a:rPr>
              <a:t>=x</a:t>
            </a:r>
            <a:r>
              <a:rPr lang="en-US" sz="2800" baseline="-25000">
                <a:latin typeface="Times-Roman" charset="0"/>
              </a:rPr>
              <a:t>2</a:t>
            </a:r>
            <a:r>
              <a:rPr lang="en-US" sz="2800"/>
              <a:t> and </a:t>
            </a:r>
            <a:r>
              <a:rPr lang="en-US" sz="2800">
                <a:latin typeface="Times-Roman" charset="0"/>
              </a:rPr>
              <a:t>y</a:t>
            </a:r>
            <a:r>
              <a:rPr lang="en-US" sz="2800" baseline="-25000">
                <a:latin typeface="Times-Roman" charset="0"/>
              </a:rPr>
              <a:t>2</a:t>
            </a:r>
            <a:r>
              <a:rPr lang="en-US" sz="2800">
                <a:latin typeface="Times-Roman" charset="0"/>
              </a:rPr>
              <a:t>=x</a:t>
            </a:r>
            <a:r>
              <a:rPr lang="en-US" sz="2800" baseline="-25000">
                <a:latin typeface="Times-Roman" charset="0"/>
              </a:rPr>
              <a:t>3</a:t>
            </a:r>
            <a:r>
              <a:rPr lang="en-US" sz="2800"/>
              <a:t> both with probability </a:t>
            </a:r>
            <a:r>
              <a:rPr lang="en-US" sz="2800">
                <a:latin typeface="Times-Roman" charset="0"/>
              </a:rPr>
              <a:t>3/4</a:t>
            </a:r>
            <a:endParaRPr lang="en-US" sz="2800"/>
          </a:p>
          <a:p>
            <a:pPr marL="342900" indent="-342900">
              <a:lnSpc>
                <a:spcPct val="90000"/>
              </a:lnSpc>
              <a:spcBef>
                <a:spcPct val="20000"/>
              </a:spcBef>
              <a:buClr>
                <a:schemeClr val="accent2"/>
              </a:buClr>
              <a:buSzPct val="75000"/>
              <a:buFont typeface="Wingdings" charset="2"/>
              <a:buChar char="q"/>
            </a:pPr>
            <a:r>
              <a:rPr lang="en-US" sz="2800"/>
              <a:t>Can we “chain” this thru multiple rounds?</a:t>
            </a:r>
          </a:p>
        </p:txBody>
      </p:sp>
    </p:spTree>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955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9DCAF6C6-B56F-A241-A946-5F0882BDABDD}" type="slidenum">
              <a:rPr lang="en-US" smtClean="0">
                <a:latin typeface="Times New Roman" charset="0"/>
              </a:rPr>
              <a:pPr/>
              <a:t>261</a:t>
            </a:fld>
            <a:endParaRPr lang="en-US">
              <a:latin typeface="Times New Roman" charset="0"/>
            </a:endParaRPr>
          </a:p>
        </p:txBody>
      </p:sp>
      <p:sp>
        <p:nvSpPr>
          <p:cNvPr id="279555" name="Rectangle 2"/>
          <p:cNvSpPr>
            <a:spLocks noGrp="1" noChangeArrowheads="1"/>
          </p:cNvSpPr>
          <p:nvPr>
            <p:ph type="title"/>
          </p:nvPr>
        </p:nvSpPr>
        <p:spPr>
          <a:xfrm>
            <a:off x="685800" y="381000"/>
            <a:ext cx="7772400" cy="1143000"/>
          </a:xfrm>
        </p:spPr>
        <p:txBody>
          <a:bodyPr/>
          <a:lstStyle/>
          <a:p>
            <a:pPr eaLnBrk="1" hangingPunct="1"/>
            <a:r>
              <a:rPr lang="en-US"/>
              <a:t>TDES Linear Relations</a:t>
            </a:r>
          </a:p>
        </p:txBody>
      </p:sp>
      <p:sp>
        <p:nvSpPr>
          <p:cNvPr id="349187" name="Rectangle 3"/>
          <p:cNvSpPr>
            <a:spLocks noGrp="1" noChangeArrowheads="1"/>
          </p:cNvSpPr>
          <p:nvPr>
            <p:ph type="body" idx="1"/>
          </p:nvPr>
        </p:nvSpPr>
        <p:spPr>
          <a:xfrm>
            <a:off x="685800" y="1676400"/>
            <a:ext cx="7772400" cy="4495800"/>
          </a:xfrm>
        </p:spPr>
        <p:txBody>
          <a:bodyPr/>
          <a:lstStyle/>
          <a:p>
            <a:pPr eaLnBrk="1" hangingPunct="1"/>
            <a:r>
              <a:rPr lang="en-US" sz="2400"/>
              <a:t>Recall that the expansion perm is </a:t>
            </a:r>
            <a:r>
              <a:rPr lang="en-US" sz="2400">
                <a:latin typeface="Times-Roman" charset="0"/>
              </a:rPr>
              <a:t>expand(r</a:t>
            </a:r>
            <a:r>
              <a:rPr lang="en-US" sz="2400" baseline="-25000">
                <a:latin typeface="Times-Roman" charset="0"/>
              </a:rPr>
              <a:t>0</a:t>
            </a:r>
            <a:r>
              <a:rPr lang="en-US" sz="2400">
                <a:latin typeface="Times-Roman" charset="0"/>
              </a:rPr>
              <a:t>r</a:t>
            </a:r>
            <a:r>
              <a:rPr lang="en-US" sz="2400" baseline="-25000">
                <a:latin typeface="Times-Roman" charset="0"/>
              </a:rPr>
              <a:t>1</a:t>
            </a:r>
            <a:r>
              <a:rPr lang="en-US" sz="2400">
                <a:latin typeface="Times-Roman" charset="0"/>
              </a:rPr>
              <a:t>r</a:t>
            </a:r>
            <a:r>
              <a:rPr lang="en-US" sz="2400" baseline="-25000">
                <a:latin typeface="Times-Roman" charset="0"/>
              </a:rPr>
              <a:t>2</a:t>
            </a:r>
            <a:r>
              <a:rPr lang="en-US" sz="2400">
                <a:latin typeface="Times-Roman" charset="0"/>
              </a:rPr>
              <a:t>r</a:t>
            </a:r>
            <a:r>
              <a:rPr lang="en-US" sz="2400" baseline="-25000">
                <a:latin typeface="Times-Roman" charset="0"/>
              </a:rPr>
              <a:t>3</a:t>
            </a:r>
            <a:r>
              <a:rPr lang="en-US" sz="2400">
                <a:latin typeface="Times-Roman" charset="0"/>
              </a:rPr>
              <a:t>r</a:t>
            </a:r>
            <a:r>
              <a:rPr lang="en-US" sz="2400" baseline="-25000">
                <a:latin typeface="Times-Roman" charset="0"/>
              </a:rPr>
              <a:t>4</a:t>
            </a:r>
            <a:r>
              <a:rPr lang="en-US" sz="2400">
                <a:latin typeface="Times-Roman" charset="0"/>
              </a:rPr>
              <a:t>r</a:t>
            </a:r>
            <a:r>
              <a:rPr lang="en-US" sz="2400" baseline="-25000">
                <a:latin typeface="Times-Roman" charset="0"/>
              </a:rPr>
              <a:t>5</a:t>
            </a:r>
            <a:r>
              <a:rPr lang="en-US" sz="2400">
                <a:latin typeface="Times-Roman" charset="0"/>
              </a:rPr>
              <a:t>r</a:t>
            </a:r>
            <a:r>
              <a:rPr lang="en-US" sz="2400" baseline="-25000">
                <a:latin typeface="Times-Roman" charset="0"/>
              </a:rPr>
              <a:t>6</a:t>
            </a:r>
            <a:r>
              <a:rPr lang="en-US" sz="2400">
                <a:latin typeface="Times-Roman" charset="0"/>
              </a:rPr>
              <a:t>r</a:t>
            </a:r>
            <a:r>
              <a:rPr lang="en-US" sz="2400" baseline="-25000">
                <a:latin typeface="Times-Roman" charset="0"/>
              </a:rPr>
              <a:t>7</a:t>
            </a:r>
            <a:r>
              <a:rPr lang="en-US" sz="2400">
                <a:latin typeface="Times-Roman" charset="0"/>
              </a:rPr>
              <a:t>) = r</a:t>
            </a:r>
            <a:r>
              <a:rPr lang="en-US" sz="2400" baseline="-25000">
                <a:latin typeface="Times-Roman" charset="0"/>
              </a:rPr>
              <a:t>4</a:t>
            </a:r>
            <a:r>
              <a:rPr lang="en-US" sz="2400">
                <a:latin typeface="Times-Roman" charset="0"/>
              </a:rPr>
              <a:t>r</a:t>
            </a:r>
            <a:r>
              <a:rPr lang="en-US" sz="2400" baseline="-25000">
                <a:latin typeface="Times-Roman" charset="0"/>
              </a:rPr>
              <a:t>7</a:t>
            </a:r>
            <a:r>
              <a:rPr lang="en-US" sz="2400" b="1">
                <a:solidFill>
                  <a:schemeClr val="hlink"/>
                </a:solidFill>
                <a:latin typeface="Times-Roman" charset="0"/>
              </a:rPr>
              <a:t>r</a:t>
            </a:r>
            <a:r>
              <a:rPr lang="en-US" sz="2400" b="1" baseline="-25000">
                <a:solidFill>
                  <a:schemeClr val="hlink"/>
                </a:solidFill>
                <a:latin typeface="Times-Roman" charset="0"/>
              </a:rPr>
              <a:t>2</a:t>
            </a:r>
            <a:r>
              <a:rPr lang="en-US" sz="2400" b="1">
                <a:solidFill>
                  <a:schemeClr val="hlink"/>
                </a:solidFill>
                <a:latin typeface="Times-Roman" charset="0"/>
              </a:rPr>
              <a:t>r</a:t>
            </a:r>
            <a:r>
              <a:rPr lang="en-US" sz="2400" b="1" baseline="-25000">
                <a:solidFill>
                  <a:schemeClr val="hlink"/>
                </a:solidFill>
                <a:latin typeface="Times-Roman" charset="0"/>
              </a:rPr>
              <a:t>1</a:t>
            </a:r>
            <a:r>
              <a:rPr lang="en-US" sz="2400">
                <a:latin typeface="Times-Roman" charset="0"/>
              </a:rPr>
              <a:t>r</a:t>
            </a:r>
            <a:r>
              <a:rPr lang="en-US" sz="2400" baseline="-25000">
                <a:latin typeface="Times-Roman" charset="0"/>
              </a:rPr>
              <a:t>5</a:t>
            </a:r>
            <a:r>
              <a:rPr lang="en-US" sz="2400">
                <a:latin typeface="Times-Roman" charset="0"/>
              </a:rPr>
              <a:t>r</a:t>
            </a:r>
            <a:r>
              <a:rPr lang="en-US" sz="2400" baseline="-25000">
                <a:latin typeface="Times-Roman" charset="0"/>
              </a:rPr>
              <a:t>7</a:t>
            </a:r>
            <a:r>
              <a:rPr lang="en-US" sz="2400">
                <a:latin typeface="Times-Roman" charset="0"/>
              </a:rPr>
              <a:t>r</a:t>
            </a:r>
            <a:r>
              <a:rPr lang="en-US" sz="2400" baseline="-25000">
                <a:latin typeface="Times-Roman" charset="0"/>
              </a:rPr>
              <a:t>0</a:t>
            </a:r>
            <a:r>
              <a:rPr lang="en-US" sz="2400">
                <a:latin typeface="Times-Roman" charset="0"/>
              </a:rPr>
              <a:t>r</a:t>
            </a:r>
            <a:r>
              <a:rPr lang="en-US" sz="2400" baseline="-25000">
                <a:latin typeface="Times-Roman" charset="0"/>
              </a:rPr>
              <a:t>2</a:t>
            </a:r>
            <a:r>
              <a:rPr lang="en-US" sz="2400">
                <a:latin typeface="Times-Roman" charset="0"/>
              </a:rPr>
              <a:t>r</a:t>
            </a:r>
            <a:r>
              <a:rPr lang="en-US" sz="2400" baseline="-25000">
                <a:latin typeface="Times-Roman" charset="0"/>
              </a:rPr>
              <a:t>6</a:t>
            </a:r>
            <a:r>
              <a:rPr lang="en-US" sz="2400">
                <a:latin typeface="Times-Roman" charset="0"/>
              </a:rPr>
              <a:t>r</a:t>
            </a:r>
            <a:r>
              <a:rPr lang="en-US" sz="2400" baseline="-25000">
                <a:latin typeface="Times-Roman" charset="0"/>
              </a:rPr>
              <a:t>5</a:t>
            </a:r>
            <a:r>
              <a:rPr lang="en-US" sz="2400">
                <a:latin typeface="Times-Roman" charset="0"/>
              </a:rPr>
              <a:t>r</a:t>
            </a:r>
            <a:r>
              <a:rPr lang="en-US" sz="2400" baseline="-25000">
                <a:latin typeface="Times-Roman" charset="0"/>
              </a:rPr>
              <a:t>0</a:t>
            </a:r>
            <a:r>
              <a:rPr lang="en-US" sz="2400">
                <a:latin typeface="Times-Roman" charset="0"/>
              </a:rPr>
              <a:t>r</a:t>
            </a:r>
            <a:r>
              <a:rPr lang="en-US" sz="2400" baseline="-25000">
                <a:latin typeface="Times-Roman" charset="0"/>
              </a:rPr>
              <a:t>3</a:t>
            </a:r>
            <a:endParaRPr lang="en-US" sz="2400"/>
          </a:p>
          <a:p>
            <a:pPr eaLnBrk="1" hangingPunct="1"/>
            <a:r>
              <a:rPr lang="en-US" sz="2400"/>
              <a:t>And </a:t>
            </a:r>
            <a:r>
              <a:rPr lang="en-US" sz="2400">
                <a:latin typeface="Times-Roman" charset="0"/>
              </a:rPr>
              <a:t>y</a:t>
            </a:r>
            <a:r>
              <a:rPr lang="en-US" sz="2400" baseline="-25000">
                <a:latin typeface="Times-Roman" charset="0"/>
              </a:rPr>
              <a:t>0</a:t>
            </a:r>
            <a:r>
              <a:rPr lang="en-US" sz="2400">
                <a:latin typeface="Times-Roman" charset="0"/>
              </a:rPr>
              <a:t>y</a:t>
            </a:r>
            <a:r>
              <a:rPr lang="en-US" sz="2400" baseline="-25000">
                <a:latin typeface="Times-Roman" charset="0"/>
              </a:rPr>
              <a:t>1</a:t>
            </a:r>
            <a:r>
              <a:rPr lang="en-US" sz="2400">
                <a:latin typeface="Times-Roman" charset="0"/>
              </a:rPr>
              <a:t>y</a:t>
            </a:r>
            <a:r>
              <a:rPr lang="en-US" sz="2400" baseline="-25000">
                <a:latin typeface="Times-Roman" charset="0"/>
              </a:rPr>
              <a:t>2</a:t>
            </a:r>
            <a:r>
              <a:rPr lang="en-US" sz="2400">
                <a:latin typeface="Times-Roman" charset="0"/>
              </a:rPr>
              <a:t>y</a:t>
            </a:r>
            <a:r>
              <a:rPr lang="en-US" sz="2400" baseline="-25000">
                <a:latin typeface="Times-Roman" charset="0"/>
              </a:rPr>
              <a:t>3</a:t>
            </a:r>
            <a:r>
              <a:rPr lang="en-US" sz="2400">
                <a:latin typeface="Times-Roman" charset="0"/>
              </a:rPr>
              <a:t> = SboxLeft(x</a:t>
            </a:r>
            <a:r>
              <a:rPr lang="en-US" sz="2400" baseline="-25000">
                <a:latin typeface="Times-Roman" charset="0"/>
              </a:rPr>
              <a:t>0</a:t>
            </a:r>
            <a:r>
              <a:rPr lang="en-US" sz="2400">
                <a:latin typeface="Times-Roman" charset="0"/>
              </a:rPr>
              <a:t>x</a:t>
            </a:r>
            <a:r>
              <a:rPr lang="en-US" sz="2400" baseline="-25000">
                <a:latin typeface="Times-Roman" charset="0"/>
              </a:rPr>
              <a:t>1</a:t>
            </a:r>
            <a:r>
              <a:rPr lang="en-US" sz="2400">
                <a:latin typeface="Times-Roman" charset="0"/>
              </a:rPr>
              <a:t>x</a:t>
            </a:r>
            <a:r>
              <a:rPr lang="en-US" sz="2400" baseline="-25000">
                <a:latin typeface="Times-Roman" charset="0"/>
              </a:rPr>
              <a:t>2</a:t>
            </a:r>
            <a:r>
              <a:rPr lang="en-US" sz="2400">
                <a:latin typeface="Times-Roman" charset="0"/>
              </a:rPr>
              <a:t>x</a:t>
            </a:r>
            <a:r>
              <a:rPr lang="en-US" sz="2400" baseline="-25000">
                <a:latin typeface="Times-Roman" charset="0"/>
              </a:rPr>
              <a:t>3</a:t>
            </a:r>
            <a:r>
              <a:rPr lang="en-US" sz="2400">
                <a:latin typeface="Times-Roman" charset="0"/>
              </a:rPr>
              <a:t>x</a:t>
            </a:r>
            <a:r>
              <a:rPr lang="en-US" sz="2400" baseline="-25000">
                <a:latin typeface="Times-Roman" charset="0"/>
              </a:rPr>
              <a:t>4</a:t>
            </a:r>
            <a:r>
              <a:rPr lang="en-US" sz="2400">
                <a:latin typeface="Times-Roman" charset="0"/>
              </a:rPr>
              <a:t>x</a:t>
            </a:r>
            <a:r>
              <a:rPr lang="en-US" sz="2400" baseline="-25000">
                <a:latin typeface="Times-Roman" charset="0"/>
              </a:rPr>
              <a:t>5</a:t>
            </a:r>
            <a:r>
              <a:rPr lang="en-US" sz="2400">
                <a:latin typeface="Times-Roman" charset="0"/>
              </a:rPr>
              <a:t>)</a:t>
            </a:r>
            <a:r>
              <a:rPr lang="en-US" sz="2400"/>
              <a:t> with </a:t>
            </a:r>
            <a:r>
              <a:rPr lang="en-US" sz="2400">
                <a:latin typeface="Times-Roman" charset="0"/>
              </a:rPr>
              <a:t>y</a:t>
            </a:r>
            <a:r>
              <a:rPr lang="en-US" sz="2400" baseline="-25000">
                <a:latin typeface="Times-Roman" charset="0"/>
              </a:rPr>
              <a:t>1</a:t>
            </a:r>
            <a:r>
              <a:rPr lang="en-US" sz="2400">
                <a:latin typeface="Times-Roman" charset="0"/>
              </a:rPr>
              <a:t>=x</a:t>
            </a:r>
            <a:r>
              <a:rPr lang="en-US" sz="2400" baseline="-25000">
                <a:latin typeface="Times-Roman" charset="0"/>
              </a:rPr>
              <a:t>2</a:t>
            </a:r>
            <a:r>
              <a:rPr lang="en-US" sz="2400"/>
              <a:t> and </a:t>
            </a:r>
            <a:r>
              <a:rPr lang="en-US" sz="2400">
                <a:latin typeface="Times-Roman" charset="0"/>
              </a:rPr>
              <a:t>y</a:t>
            </a:r>
            <a:r>
              <a:rPr lang="en-US" sz="2400" baseline="-25000">
                <a:latin typeface="Times-Roman" charset="0"/>
              </a:rPr>
              <a:t>2</a:t>
            </a:r>
            <a:r>
              <a:rPr lang="en-US" sz="2400">
                <a:latin typeface="Times-Roman" charset="0"/>
              </a:rPr>
              <a:t>=x</a:t>
            </a:r>
            <a:r>
              <a:rPr lang="en-US" sz="2400" baseline="-25000">
                <a:latin typeface="Times-Roman" charset="0"/>
              </a:rPr>
              <a:t>3</a:t>
            </a:r>
            <a:r>
              <a:rPr lang="en-US" sz="2400"/>
              <a:t> each with probability </a:t>
            </a:r>
            <a:r>
              <a:rPr lang="en-US" sz="2400">
                <a:latin typeface="Times-Roman" charset="0"/>
              </a:rPr>
              <a:t>3/4</a:t>
            </a:r>
            <a:endParaRPr lang="en-US" sz="2400"/>
          </a:p>
          <a:p>
            <a:pPr eaLnBrk="1" hangingPunct="1"/>
            <a:r>
              <a:rPr lang="en-US" sz="2400"/>
              <a:t>Also, </a:t>
            </a:r>
            <a:r>
              <a:rPr lang="en-US" sz="2400">
                <a:latin typeface="Times-Roman" charset="0"/>
              </a:rPr>
              <a:t>expand(R</a:t>
            </a:r>
            <a:r>
              <a:rPr lang="en-US" sz="2400" baseline="-25000">
                <a:latin typeface="Times-Roman" charset="0"/>
              </a:rPr>
              <a:t>i</a:t>
            </a:r>
            <a:r>
              <a:rPr lang="en-US" sz="2400" baseline="-25000">
                <a:latin typeface="Times-Roman" charset="0"/>
                <a:sym typeface="Symbol" charset="2"/>
              </a:rPr>
              <a:t></a:t>
            </a:r>
            <a:r>
              <a:rPr lang="en-US" sz="2400" baseline="-25000">
                <a:latin typeface="Times-Roman" charset="0"/>
              </a:rPr>
              <a:t>1</a:t>
            </a:r>
            <a:r>
              <a:rPr lang="en-US" sz="2400">
                <a:latin typeface="Times-Roman" charset="0"/>
              </a:rPr>
              <a:t>) </a:t>
            </a:r>
            <a:r>
              <a:rPr lang="en-US" sz="2400">
                <a:latin typeface="Times-Roman" charset="0"/>
                <a:sym typeface="Symbol" charset="2"/>
              </a:rPr>
              <a:t> K</a:t>
            </a:r>
            <a:r>
              <a:rPr lang="en-US" sz="2400" baseline="-25000">
                <a:latin typeface="Times-Roman" charset="0"/>
                <a:sym typeface="Symbol" charset="2"/>
              </a:rPr>
              <a:t>i</a:t>
            </a:r>
            <a:r>
              <a:rPr lang="en-US" sz="2400">
                <a:sym typeface="Symbol" charset="2"/>
              </a:rPr>
              <a:t> is input to </a:t>
            </a:r>
            <a:r>
              <a:rPr lang="en-US" sz="2400">
                <a:latin typeface="Times-Roman" charset="0"/>
              </a:rPr>
              <a:t>Sboxes</a:t>
            </a:r>
            <a:r>
              <a:rPr lang="en-US" sz="2400">
                <a:sym typeface="Symbol" charset="2"/>
              </a:rPr>
              <a:t> at round </a:t>
            </a:r>
            <a:r>
              <a:rPr lang="en-US" sz="2400">
                <a:latin typeface="Times-Roman" charset="0"/>
                <a:sym typeface="Symbol" charset="2"/>
              </a:rPr>
              <a:t>i</a:t>
            </a:r>
            <a:endParaRPr lang="en-US" sz="2400"/>
          </a:p>
          <a:p>
            <a:pPr eaLnBrk="1" hangingPunct="1"/>
            <a:r>
              <a:rPr lang="en-US" sz="2400"/>
              <a:t>Then </a:t>
            </a:r>
            <a:r>
              <a:rPr lang="en-US" sz="2400">
                <a:latin typeface="Times-Roman" charset="0"/>
              </a:rPr>
              <a:t>y</a:t>
            </a:r>
            <a:r>
              <a:rPr lang="en-US" sz="2400" baseline="-25000">
                <a:latin typeface="Times-Roman" charset="0"/>
              </a:rPr>
              <a:t>1</a:t>
            </a:r>
            <a:r>
              <a:rPr lang="en-US" sz="2400">
                <a:latin typeface="Times-Roman" charset="0"/>
              </a:rPr>
              <a:t>=r</a:t>
            </a:r>
            <a:r>
              <a:rPr lang="en-US" sz="2400" baseline="-25000">
                <a:latin typeface="Times-Roman" charset="0"/>
              </a:rPr>
              <a:t>2</a:t>
            </a:r>
            <a:r>
              <a:rPr lang="en-US" sz="2400">
                <a:latin typeface="Times-Roman" charset="0"/>
                <a:sym typeface="Symbol" charset="2"/>
              </a:rPr>
              <a:t></a:t>
            </a:r>
            <a:r>
              <a:rPr lang="en-US" sz="2400">
                <a:latin typeface="Times-Roman" charset="0"/>
              </a:rPr>
              <a:t>k</a:t>
            </a:r>
            <a:r>
              <a:rPr lang="en-US" sz="2400" baseline="-25000">
                <a:latin typeface="Times-Roman" charset="0"/>
              </a:rPr>
              <a:t>m</a:t>
            </a:r>
            <a:r>
              <a:rPr lang="en-US" sz="2400"/>
              <a:t> and </a:t>
            </a:r>
            <a:r>
              <a:rPr lang="en-US" sz="2400">
                <a:latin typeface="Times-Roman" charset="0"/>
              </a:rPr>
              <a:t>y</a:t>
            </a:r>
            <a:r>
              <a:rPr lang="en-US" sz="2400" baseline="-25000">
                <a:latin typeface="Times-Roman" charset="0"/>
              </a:rPr>
              <a:t>2</a:t>
            </a:r>
            <a:r>
              <a:rPr lang="en-US" sz="2400">
                <a:latin typeface="Times-Roman" charset="0"/>
              </a:rPr>
              <a:t>=r</a:t>
            </a:r>
            <a:r>
              <a:rPr lang="en-US" sz="2400" baseline="-25000">
                <a:latin typeface="Times-Roman" charset="0"/>
              </a:rPr>
              <a:t>1</a:t>
            </a:r>
            <a:r>
              <a:rPr lang="en-US" sz="2400">
                <a:latin typeface="Times-Roman" charset="0"/>
                <a:sym typeface="Symbol" charset="2"/>
              </a:rPr>
              <a:t>k</a:t>
            </a:r>
            <a:r>
              <a:rPr lang="en-US" sz="2400" baseline="-25000">
                <a:latin typeface="Times-Roman" charset="0"/>
                <a:sym typeface="Symbol" charset="2"/>
              </a:rPr>
              <a:t>n</a:t>
            </a:r>
            <a:r>
              <a:rPr lang="en-US" sz="2400"/>
              <a:t> both with prob </a:t>
            </a:r>
            <a:r>
              <a:rPr lang="en-US" sz="2400">
                <a:latin typeface="Times-Roman" charset="0"/>
              </a:rPr>
              <a:t>3/4</a:t>
            </a:r>
            <a:endParaRPr lang="en-US" sz="2400"/>
          </a:p>
          <a:p>
            <a:pPr eaLnBrk="1" hangingPunct="1"/>
            <a:r>
              <a:rPr lang="en-US" sz="2400"/>
              <a:t>New right half is </a:t>
            </a:r>
            <a:r>
              <a:rPr lang="en-US" sz="2400">
                <a:latin typeface="Times-Roman" charset="0"/>
              </a:rPr>
              <a:t>y</a:t>
            </a:r>
            <a:r>
              <a:rPr lang="en-US" sz="2400" baseline="-25000">
                <a:latin typeface="Times-Roman" charset="0"/>
              </a:rPr>
              <a:t>0</a:t>
            </a:r>
            <a:r>
              <a:rPr lang="en-US" sz="2400">
                <a:latin typeface="Times-Roman" charset="0"/>
              </a:rPr>
              <a:t>y</a:t>
            </a:r>
            <a:r>
              <a:rPr lang="en-US" sz="2400" baseline="-25000">
                <a:latin typeface="Times-Roman" charset="0"/>
              </a:rPr>
              <a:t>1</a:t>
            </a:r>
            <a:r>
              <a:rPr lang="en-US" sz="2400">
                <a:latin typeface="Times-Roman" charset="0"/>
              </a:rPr>
              <a:t>y</a:t>
            </a:r>
            <a:r>
              <a:rPr lang="en-US" sz="2400" baseline="-25000">
                <a:latin typeface="Times-Roman" charset="0"/>
              </a:rPr>
              <a:t>2</a:t>
            </a:r>
            <a:r>
              <a:rPr lang="en-US" sz="2400">
                <a:latin typeface="Times-Roman" charset="0"/>
              </a:rPr>
              <a:t>y</a:t>
            </a:r>
            <a:r>
              <a:rPr lang="en-US" sz="2400" baseline="-25000">
                <a:latin typeface="Times-Roman" charset="0"/>
              </a:rPr>
              <a:t>3</a:t>
            </a:r>
            <a:r>
              <a:rPr lang="en-US" sz="2400">
                <a:latin typeface="Times-Roman" charset="0"/>
              </a:rPr>
              <a:t>… </a:t>
            </a:r>
            <a:r>
              <a:rPr lang="en-US" sz="2400"/>
              <a:t>plus old left half</a:t>
            </a:r>
          </a:p>
          <a:p>
            <a:pPr eaLnBrk="1" hangingPunct="1"/>
            <a:r>
              <a:rPr lang="en-US" sz="2400" b="1">
                <a:solidFill>
                  <a:schemeClr val="hlink"/>
                </a:solidFill>
              </a:rPr>
              <a:t>Bottom line:</a:t>
            </a:r>
            <a:r>
              <a:rPr lang="en-US" sz="2400"/>
              <a:t> New right half bits: </a:t>
            </a:r>
            <a:r>
              <a:rPr lang="en-US" sz="2400">
                <a:latin typeface="Times-Roman" charset="0"/>
              </a:rPr>
              <a:t>r</a:t>
            </a:r>
            <a:r>
              <a:rPr lang="en-US" sz="2400" baseline="-25000">
                <a:latin typeface="Times-Roman" charset="0"/>
              </a:rPr>
              <a:t>1</a:t>
            </a:r>
            <a:r>
              <a:rPr lang="en-US" sz="2400">
                <a:latin typeface="Times-Roman" charset="0"/>
              </a:rPr>
              <a:t> </a:t>
            </a:r>
            <a:r>
              <a:rPr lang="en-US" sz="2400">
                <a:latin typeface="Times-Roman" charset="0"/>
                <a:sym typeface="Symbol" charset="2"/>
              </a:rPr>
              <a:t></a:t>
            </a:r>
            <a:r>
              <a:rPr lang="en-US" sz="2400">
                <a:latin typeface="Times-Roman" charset="0"/>
              </a:rPr>
              <a:t> r</a:t>
            </a:r>
            <a:r>
              <a:rPr lang="en-US" sz="2400" baseline="-25000">
                <a:latin typeface="Times-Roman" charset="0"/>
              </a:rPr>
              <a:t>2</a:t>
            </a:r>
            <a:r>
              <a:rPr lang="en-US" sz="2400">
                <a:latin typeface="Times-Roman" charset="0"/>
              </a:rPr>
              <a:t> </a:t>
            </a:r>
            <a:r>
              <a:rPr lang="en-US" sz="2400">
                <a:latin typeface="Times-Roman" charset="0"/>
                <a:sym typeface="Symbol" charset="2"/>
              </a:rPr>
              <a:t> k</a:t>
            </a:r>
            <a:r>
              <a:rPr lang="en-US" sz="2400" baseline="-25000">
                <a:latin typeface="Times-Roman" charset="0"/>
                <a:sym typeface="Symbol" charset="2"/>
              </a:rPr>
              <a:t>m</a:t>
            </a:r>
            <a:r>
              <a:rPr lang="en-US" sz="2400">
                <a:latin typeface="Times-Roman" charset="0"/>
                <a:sym typeface="Symbol" charset="2"/>
              </a:rPr>
              <a:t>  l</a:t>
            </a:r>
            <a:r>
              <a:rPr lang="en-US" sz="2400" baseline="-25000">
                <a:latin typeface="Times-Roman" charset="0"/>
                <a:sym typeface="Symbol" charset="2"/>
              </a:rPr>
              <a:t>1</a:t>
            </a:r>
            <a:r>
              <a:rPr lang="en-US" sz="2400">
                <a:sym typeface="Symbol" charset="2"/>
              </a:rPr>
              <a:t> and </a:t>
            </a:r>
            <a:r>
              <a:rPr lang="en-US" sz="2400">
                <a:latin typeface="Times-Roman" charset="0"/>
              </a:rPr>
              <a:t>r</a:t>
            </a:r>
            <a:r>
              <a:rPr lang="en-US" sz="2400" baseline="-25000">
                <a:latin typeface="Times-Roman" charset="0"/>
              </a:rPr>
              <a:t>2</a:t>
            </a:r>
            <a:r>
              <a:rPr lang="en-US" sz="2400">
                <a:latin typeface="Times-Roman" charset="0"/>
              </a:rPr>
              <a:t> </a:t>
            </a:r>
            <a:r>
              <a:rPr lang="en-US" sz="2400">
                <a:latin typeface="Times-Roman" charset="0"/>
                <a:sym typeface="Symbol" charset="2"/>
              </a:rPr>
              <a:t></a:t>
            </a:r>
            <a:r>
              <a:rPr lang="en-US" sz="2400">
                <a:latin typeface="Times-Roman" charset="0"/>
              </a:rPr>
              <a:t> r</a:t>
            </a:r>
            <a:r>
              <a:rPr lang="en-US" sz="2400" baseline="-25000">
                <a:latin typeface="Times-Roman" charset="0"/>
              </a:rPr>
              <a:t>1</a:t>
            </a:r>
            <a:r>
              <a:rPr lang="en-US" sz="2400">
                <a:latin typeface="Times-Roman" charset="0"/>
              </a:rPr>
              <a:t> </a:t>
            </a:r>
            <a:r>
              <a:rPr lang="en-US" sz="2400">
                <a:latin typeface="Times-Roman" charset="0"/>
                <a:sym typeface="Symbol" charset="2"/>
              </a:rPr>
              <a:t> k</a:t>
            </a:r>
            <a:r>
              <a:rPr lang="en-US" sz="2400" baseline="-25000">
                <a:latin typeface="Times-Roman" charset="0"/>
                <a:sym typeface="Symbol" charset="2"/>
              </a:rPr>
              <a:t>n</a:t>
            </a:r>
            <a:r>
              <a:rPr lang="en-US" sz="2400">
                <a:latin typeface="Times-Roman" charset="0"/>
                <a:sym typeface="Symbol" charset="2"/>
              </a:rPr>
              <a:t>  l</a:t>
            </a:r>
            <a:r>
              <a:rPr lang="en-US" sz="2400" baseline="-25000">
                <a:latin typeface="Times-Roman" charset="0"/>
                <a:sym typeface="Symbol" charset="2"/>
              </a:rPr>
              <a:t>2</a:t>
            </a:r>
            <a:r>
              <a:rPr lang="en-US" sz="2400">
                <a:sym typeface="Symbol" charset="2"/>
              </a:rPr>
              <a:t> both with probability </a:t>
            </a:r>
            <a:r>
              <a:rPr lang="en-US" sz="2400">
                <a:latin typeface="Times-Roman" charset="0"/>
                <a:sym typeface="Symbol" charset="2"/>
              </a:rPr>
              <a:t>3/4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49187">
                                            <p:txEl>
                                              <p:pRg st="0" end="0"/>
                                            </p:txEl>
                                          </p:spTgt>
                                        </p:tgtEl>
                                        <p:attrNameLst>
                                          <p:attrName>style.visibility</p:attrName>
                                        </p:attrNameLst>
                                      </p:cBhvr>
                                      <p:to>
                                        <p:strVal val="visible"/>
                                      </p:to>
                                    </p:set>
                                    <p:animEffect transition="in" filter="box(out)">
                                      <p:cBhvr>
                                        <p:cTn id="7" dur="500"/>
                                        <p:tgtEl>
                                          <p:spTgt spid="34918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49187">
                                            <p:txEl>
                                              <p:pRg st="1" end="1"/>
                                            </p:txEl>
                                          </p:spTgt>
                                        </p:tgtEl>
                                        <p:attrNameLst>
                                          <p:attrName>style.visibility</p:attrName>
                                        </p:attrNameLst>
                                      </p:cBhvr>
                                      <p:to>
                                        <p:strVal val="visible"/>
                                      </p:to>
                                    </p:set>
                                    <p:animEffect transition="in" filter="box(out)">
                                      <p:cBhvr>
                                        <p:cTn id="12" dur="500"/>
                                        <p:tgtEl>
                                          <p:spTgt spid="349187">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49187">
                                            <p:txEl>
                                              <p:pRg st="2" end="2"/>
                                            </p:txEl>
                                          </p:spTgt>
                                        </p:tgtEl>
                                        <p:attrNameLst>
                                          <p:attrName>style.visibility</p:attrName>
                                        </p:attrNameLst>
                                      </p:cBhvr>
                                      <p:to>
                                        <p:strVal val="visible"/>
                                      </p:to>
                                    </p:set>
                                    <p:animEffect transition="in" filter="box(out)">
                                      <p:cBhvr>
                                        <p:cTn id="17" dur="500"/>
                                        <p:tgtEl>
                                          <p:spTgt spid="349187">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349187">
                                            <p:txEl>
                                              <p:pRg st="3" end="3"/>
                                            </p:txEl>
                                          </p:spTgt>
                                        </p:tgtEl>
                                        <p:attrNameLst>
                                          <p:attrName>style.visibility</p:attrName>
                                        </p:attrNameLst>
                                      </p:cBhvr>
                                      <p:to>
                                        <p:strVal val="visible"/>
                                      </p:to>
                                    </p:set>
                                    <p:animEffect transition="in" filter="box(out)">
                                      <p:cBhvr>
                                        <p:cTn id="22" dur="500"/>
                                        <p:tgtEl>
                                          <p:spTgt spid="349187">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349187">
                                            <p:txEl>
                                              <p:pRg st="4" end="4"/>
                                            </p:txEl>
                                          </p:spTgt>
                                        </p:tgtEl>
                                        <p:attrNameLst>
                                          <p:attrName>style.visibility</p:attrName>
                                        </p:attrNameLst>
                                      </p:cBhvr>
                                      <p:to>
                                        <p:strVal val="visible"/>
                                      </p:to>
                                    </p:set>
                                    <p:animEffect transition="in" filter="box(out)">
                                      <p:cBhvr>
                                        <p:cTn id="27" dur="500"/>
                                        <p:tgtEl>
                                          <p:spTgt spid="349187">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349187">
                                            <p:txEl>
                                              <p:pRg st="5" end="5"/>
                                            </p:txEl>
                                          </p:spTgt>
                                        </p:tgtEl>
                                        <p:attrNameLst>
                                          <p:attrName>style.visibility</p:attrName>
                                        </p:attrNameLst>
                                      </p:cBhvr>
                                      <p:to>
                                        <p:strVal val="visible"/>
                                      </p:to>
                                    </p:set>
                                    <p:animEffect transition="in" filter="box(out)">
                                      <p:cBhvr>
                                        <p:cTn id="32" dur="500"/>
                                        <p:tgtEl>
                                          <p:spTgt spid="349187">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87" grpId="0" build="p" autoUpdateAnimBg="0"/>
    </p:bld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6D3EAE8B-555A-AD4D-AEFE-D63D2E464217}" type="slidenum">
              <a:rPr lang="en-US" smtClean="0">
                <a:latin typeface="Times New Roman" charset="0"/>
              </a:rPr>
              <a:pPr/>
              <a:t>262</a:t>
            </a:fld>
            <a:endParaRPr lang="en-US">
              <a:latin typeface="Times New Roman" charset="0"/>
            </a:endParaRPr>
          </a:p>
        </p:txBody>
      </p:sp>
      <p:sp>
        <p:nvSpPr>
          <p:cNvPr id="280579" name="Rectangle 2"/>
          <p:cNvSpPr>
            <a:spLocks noGrp="1" noChangeArrowheads="1"/>
          </p:cNvSpPr>
          <p:nvPr>
            <p:ph type="title"/>
          </p:nvPr>
        </p:nvSpPr>
        <p:spPr/>
        <p:txBody>
          <a:bodyPr/>
          <a:lstStyle/>
          <a:p>
            <a:pPr eaLnBrk="1" hangingPunct="1"/>
            <a:r>
              <a:rPr lang="en-US"/>
              <a:t>Recall TDES Subkeys</a:t>
            </a:r>
          </a:p>
        </p:txBody>
      </p:sp>
      <p:sp>
        <p:nvSpPr>
          <p:cNvPr id="280580" name="Rectangle 3"/>
          <p:cNvSpPr>
            <a:spLocks noGrp="1" noChangeArrowheads="1"/>
          </p:cNvSpPr>
          <p:nvPr>
            <p:ph type="body" idx="1"/>
          </p:nvPr>
        </p:nvSpPr>
        <p:spPr>
          <a:xfrm>
            <a:off x="685800" y="1905000"/>
            <a:ext cx="7772400" cy="4114800"/>
          </a:xfrm>
        </p:spPr>
        <p:txBody>
          <a:bodyPr/>
          <a:lstStyle/>
          <a:p>
            <a:pPr eaLnBrk="1" hangingPunct="1"/>
            <a:r>
              <a:rPr lang="en-US" sz="2800"/>
              <a:t>Key: </a:t>
            </a:r>
            <a:r>
              <a:rPr lang="en-US" sz="2400">
                <a:latin typeface="Times-Roman" charset="0"/>
              </a:rPr>
              <a:t>K = k</a:t>
            </a:r>
            <a:r>
              <a:rPr lang="en-US" sz="2400" baseline="-25000">
                <a:latin typeface="Times-Roman" charset="0"/>
              </a:rPr>
              <a:t>0</a:t>
            </a:r>
            <a:r>
              <a:rPr lang="en-US" sz="2400">
                <a:latin typeface="Times-Roman" charset="0"/>
              </a:rPr>
              <a:t>k</a:t>
            </a:r>
            <a:r>
              <a:rPr lang="en-US" sz="2400" baseline="-25000">
                <a:latin typeface="Times-Roman" charset="0"/>
              </a:rPr>
              <a:t>1</a:t>
            </a:r>
            <a:r>
              <a:rPr lang="en-US" sz="2400">
                <a:latin typeface="Times-Roman" charset="0"/>
              </a:rPr>
              <a:t>k</a:t>
            </a:r>
            <a:r>
              <a:rPr lang="en-US" sz="2400" baseline="-25000">
                <a:latin typeface="Times-Roman" charset="0"/>
              </a:rPr>
              <a:t>2</a:t>
            </a:r>
            <a:r>
              <a:rPr lang="en-US" sz="2400">
                <a:latin typeface="Times-Roman" charset="0"/>
              </a:rPr>
              <a:t>k</a:t>
            </a:r>
            <a:r>
              <a:rPr lang="en-US" sz="2400" baseline="-25000">
                <a:latin typeface="Times-Roman" charset="0"/>
              </a:rPr>
              <a:t>3</a:t>
            </a:r>
            <a:r>
              <a:rPr lang="en-US" sz="2400">
                <a:latin typeface="Times-Roman" charset="0"/>
              </a:rPr>
              <a:t>k</a:t>
            </a:r>
            <a:r>
              <a:rPr lang="en-US" sz="2400" baseline="-25000">
                <a:latin typeface="Times-Roman" charset="0"/>
              </a:rPr>
              <a:t>4</a:t>
            </a:r>
            <a:r>
              <a:rPr lang="en-US" sz="2400">
                <a:latin typeface="Times-Roman" charset="0"/>
              </a:rPr>
              <a:t>k</a:t>
            </a:r>
            <a:r>
              <a:rPr lang="en-US" sz="2400" baseline="-25000">
                <a:latin typeface="Times-Roman" charset="0"/>
              </a:rPr>
              <a:t>5</a:t>
            </a:r>
            <a:r>
              <a:rPr lang="en-US" sz="2400">
                <a:latin typeface="Times-Roman" charset="0"/>
              </a:rPr>
              <a:t>k</a:t>
            </a:r>
            <a:r>
              <a:rPr lang="en-US" sz="2400" baseline="-25000">
                <a:latin typeface="Times-Roman" charset="0"/>
              </a:rPr>
              <a:t>6</a:t>
            </a:r>
            <a:r>
              <a:rPr lang="en-US" sz="2400">
                <a:latin typeface="Times-Roman" charset="0"/>
              </a:rPr>
              <a:t>k</a:t>
            </a:r>
            <a:r>
              <a:rPr lang="en-US" sz="2400" baseline="-25000">
                <a:latin typeface="Times-Roman" charset="0"/>
              </a:rPr>
              <a:t>7</a:t>
            </a:r>
            <a:r>
              <a:rPr lang="en-US" sz="2400">
                <a:latin typeface="Times-Roman" charset="0"/>
              </a:rPr>
              <a:t>k</a:t>
            </a:r>
            <a:r>
              <a:rPr lang="en-US" sz="2400" baseline="-25000">
                <a:latin typeface="Times-Roman" charset="0"/>
              </a:rPr>
              <a:t>8</a:t>
            </a:r>
            <a:r>
              <a:rPr lang="en-US" sz="2400">
                <a:latin typeface="Times-Roman" charset="0"/>
              </a:rPr>
              <a:t>k</a:t>
            </a:r>
            <a:r>
              <a:rPr lang="en-US" sz="2400" baseline="-25000">
                <a:latin typeface="Times-Roman" charset="0"/>
              </a:rPr>
              <a:t>9</a:t>
            </a:r>
            <a:r>
              <a:rPr lang="en-US" sz="2400">
                <a:latin typeface="Times-Roman" charset="0"/>
              </a:rPr>
              <a:t>k</a:t>
            </a:r>
            <a:r>
              <a:rPr lang="en-US" sz="2400" baseline="-25000">
                <a:latin typeface="Times-Roman" charset="0"/>
              </a:rPr>
              <a:t>10</a:t>
            </a:r>
            <a:r>
              <a:rPr lang="en-US" sz="2400">
                <a:latin typeface="Times-Roman" charset="0"/>
              </a:rPr>
              <a:t>k</a:t>
            </a:r>
            <a:r>
              <a:rPr lang="en-US" sz="2400" baseline="-25000">
                <a:latin typeface="Times-Roman" charset="0"/>
              </a:rPr>
              <a:t>11</a:t>
            </a:r>
            <a:r>
              <a:rPr lang="en-US" sz="2400">
                <a:latin typeface="Times-Roman" charset="0"/>
              </a:rPr>
              <a:t>k</a:t>
            </a:r>
            <a:r>
              <a:rPr lang="en-US" sz="2400" baseline="-25000">
                <a:latin typeface="Times-Roman" charset="0"/>
              </a:rPr>
              <a:t>12</a:t>
            </a:r>
            <a:r>
              <a:rPr lang="en-US" sz="2400">
                <a:latin typeface="Times-Roman" charset="0"/>
              </a:rPr>
              <a:t>k</a:t>
            </a:r>
            <a:r>
              <a:rPr lang="en-US" sz="2400" baseline="-25000">
                <a:latin typeface="Times-Roman" charset="0"/>
              </a:rPr>
              <a:t>13</a:t>
            </a:r>
            <a:r>
              <a:rPr lang="en-US" sz="2400">
                <a:latin typeface="Times-Roman" charset="0"/>
              </a:rPr>
              <a:t>k</a:t>
            </a:r>
            <a:r>
              <a:rPr lang="en-US" sz="2400" baseline="-25000">
                <a:latin typeface="Times-Roman" charset="0"/>
              </a:rPr>
              <a:t>14</a:t>
            </a:r>
            <a:r>
              <a:rPr lang="en-US" sz="2400">
                <a:latin typeface="Times-Roman" charset="0"/>
              </a:rPr>
              <a:t>k</a:t>
            </a:r>
            <a:r>
              <a:rPr lang="en-US" sz="2400" baseline="-25000">
                <a:latin typeface="Times-Roman" charset="0"/>
              </a:rPr>
              <a:t>15</a:t>
            </a:r>
            <a:endParaRPr lang="en-US" sz="2800"/>
          </a:p>
          <a:p>
            <a:pPr eaLnBrk="1" hangingPunct="1"/>
            <a:r>
              <a:rPr lang="en-US" sz="2800"/>
              <a:t>Subkey </a:t>
            </a:r>
            <a:r>
              <a:rPr lang="en-US" sz="2800">
                <a:latin typeface="Times-Roman" charset="0"/>
              </a:rPr>
              <a:t>K</a:t>
            </a:r>
            <a:r>
              <a:rPr lang="en-US" sz="2800" baseline="-25000">
                <a:latin typeface="Times-Roman" charset="0"/>
              </a:rPr>
              <a:t>1</a:t>
            </a:r>
            <a:r>
              <a:rPr lang="en-US" sz="2800">
                <a:latin typeface="Times-Roman" charset="0"/>
              </a:rPr>
              <a:t> = </a:t>
            </a:r>
            <a:r>
              <a:rPr lang="en-US" sz="2400">
                <a:latin typeface="Times-Roman" charset="0"/>
              </a:rPr>
              <a:t>k</a:t>
            </a:r>
            <a:r>
              <a:rPr lang="en-US" sz="2400" baseline="-25000">
                <a:latin typeface="Times-Roman" charset="0"/>
              </a:rPr>
              <a:t>2</a:t>
            </a:r>
            <a:r>
              <a:rPr lang="en-US" sz="2400">
                <a:latin typeface="Times-Roman" charset="0"/>
              </a:rPr>
              <a:t>k</a:t>
            </a:r>
            <a:r>
              <a:rPr lang="en-US" sz="2400" baseline="-25000">
                <a:latin typeface="Times-Roman" charset="0"/>
              </a:rPr>
              <a:t>4</a:t>
            </a:r>
            <a:r>
              <a:rPr lang="en-US" sz="2400" b="1">
                <a:solidFill>
                  <a:schemeClr val="hlink"/>
                </a:solidFill>
                <a:latin typeface="Times-Roman" charset="0"/>
              </a:rPr>
              <a:t>k</a:t>
            </a:r>
            <a:r>
              <a:rPr lang="en-US" sz="2400" b="1" baseline="-25000">
                <a:solidFill>
                  <a:schemeClr val="hlink"/>
                </a:solidFill>
                <a:latin typeface="Times-Roman" charset="0"/>
              </a:rPr>
              <a:t>5</a:t>
            </a:r>
            <a:r>
              <a:rPr lang="en-US" sz="2400" b="1">
                <a:solidFill>
                  <a:schemeClr val="hlink"/>
                </a:solidFill>
                <a:latin typeface="Times-Roman" charset="0"/>
              </a:rPr>
              <a:t>k</a:t>
            </a:r>
            <a:r>
              <a:rPr lang="en-US" sz="2400" b="1" baseline="-25000">
                <a:solidFill>
                  <a:schemeClr val="hlink"/>
                </a:solidFill>
                <a:latin typeface="Times-Roman" charset="0"/>
              </a:rPr>
              <a:t>6</a:t>
            </a:r>
            <a:r>
              <a:rPr lang="en-US" sz="2400">
                <a:latin typeface="Times-Roman" charset="0"/>
              </a:rPr>
              <a:t>k</a:t>
            </a:r>
            <a:r>
              <a:rPr lang="en-US" sz="2400" baseline="-25000">
                <a:latin typeface="Times-Roman" charset="0"/>
              </a:rPr>
              <a:t>7</a:t>
            </a:r>
            <a:r>
              <a:rPr lang="en-US" sz="2400">
                <a:latin typeface="Times-Roman" charset="0"/>
              </a:rPr>
              <a:t>k</a:t>
            </a:r>
            <a:r>
              <a:rPr lang="en-US" sz="2400" baseline="-25000">
                <a:latin typeface="Times-Roman" charset="0"/>
              </a:rPr>
              <a:t>1</a:t>
            </a:r>
            <a:r>
              <a:rPr lang="en-US" sz="2400">
                <a:latin typeface="Times-Roman" charset="0"/>
              </a:rPr>
              <a:t>k</a:t>
            </a:r>
            <a:r>
              <a:rPr lang="en-US" sz="2400" baseline="-25000">
                <a:latin typeface="Times-Roman" charset="0"/>
              </a:rPr>
              <a:t>10</a:t>
            </a:r>
            <a:r>
              <a:rPr lang="en-US" sz="2400">
                <a:latin typeface="Times-Roman" charset="0"/>
              </a:rPr>
              <a:t>k</a:t>
            </a:r>
            <a:r>
              <a:rPr lang="en-US" sz="2400" baseline="-25000">
                <a:latin typeface="Times-Roman" charset="0"/>
              </a:rPr>
              <a:t>11</a:t>
            </a:r>
            <a:r>
              <a:rPr lang="en-US" sz="2400">
                <a:latin typeface="Times-Roman" charset="0"/>
              </a:rPr>
              <a:t>k</a:t>
            </a:r>
            <a:r>
              <a:rPr lang="en-US" sz="2400" baseline="-25000">
                <a:latin typeface="Times-Roman" charset="0"/>
              </a:rPr>
              <a:t>12</a:t>
            </a:r>
            <a:r>
              <a:rPr lang="en-US" sz="2400">
                <a:latin typeface="Times-Roman" charset="0"/>
              </a:rPr>
              <a:t>k</a:t>
            </a:r>
            <a:r>
              <a:rPr lang="en-US" sz="2400" baseline="-25000">
                <a:latin typeface="Times-Roman" charset="0"/>
              </a:rPr>
              <a:t>14</a:t>
            </a:r>
            <a:r>
              <a:rPr lang="en-US" sz="2400">
                <a:latin typeface="Times-Roman" charset="0"/>
              </a:rPr>
              <a:t>k</a:t>
            </a:r>
            <a:r>
              <a:rPr lang="en-US" sz="2400" baseline="-25000">
                <a:latin typeface="Times-Roman" charset="0"/>
              </a:rPr>
              <a:t>15</a:t>
            </a:r>
            <a:r>
              <a:rPr lang="en-US" sz="2400">
                <a:latin typeface="Times-Roman" charset="0"/>
              </a:rPr>
              <a:t>k</a:t>
            </a:r>
            <a:r>
              <a:rPr lang="en-US" sz="2400" baseline="-25000">
                <a:latin typeface="Times-Roman" charset="0"/>
              </a:rPr>
              <a:t>8</a:t>
            </a:r>
            <a:endParaRPr lang="en-US" sz="2400"/>
          </a:p>
          <a:p>
            <a:pPr eaLnBrk="1" hangingPunct="1"/>
            <a:r>
              <a:rPr lang="en-US" sz="2800"/>
              <a:t>Subkey </a:t>
            </a:r>
            <a:r>
              <a:rPr lang="en-US" sz="2800">
                <a:latin typeface="Times-Roman" charset="0"/>
              </a:rPr>
              <a:t>K</a:t>
            </a:r>
            <a:r>
              <a:rPr lang="en-US" sz="2800" baseline="-25000">
                <a:latin typeface="Times-Roman" charset="0"/>
              </a:rPr>
              <a:t>2</a:t>
            </a:r>
            <a:r>
              <a:rPr lang="en-US" sz="2800">
                <a:latin typeface="Times-Roman" charset="0"/>
              </a:rPr>
              <a:t> = </a:t>
            </a:r>
            <a:r>
              <a:rPr lang="en-US" sz="2400">
                <a:latin typeface="Times-Roman" charset="0"/>
              </a:rPr>
              <a:t>k</a:t>
            </a:r>
            <a:r>
              <a:rPr lang="en-US" sz="2400" baseline="-25000">
                <a:latin typeface="Times-Roman" charset="0"/>
              </a:rPr>
              <a:t>4</a:t>
            </a:r>
            <a:r>
              <a:rPr lang="en-US" sz="2400">
                <a:latin typeface="Times-Roman" charset="0"/>
              </a:rPr>
              <a:t>k</a:t>
            </a:r>
            <a:r>
              <a:rPr lang="en-US" sz="2400" baseline="-25000">
                <a:latin typeface="Times-Roman" charset="0"/>
              </a:rPr>
              <a:t>6</a:t>
            </a:r>
            <a:r>
              <a:rPr lang="en-US" sz="2400" b="1">
                <a:solidFill>
                  <a:schemeClr val="hlink"/>
                </a:solidFill>
                <a:latin typeface="Times-Roman" charset="0"/>
              </a:rPr>
              <a:t>k</a:t>
            </a:r>
            <a:r>
              <a:rPr lang="en-US" sz="2400" b="1" baseline="-25000">
                <a:solidFill>
                  <a:schemeClr val="hlink"/>
                </a:solidFill>
                <a:latin typeface="Times-Roman" charset="0"/>
              </a:rPr>
              <a:t>7</a:t>
            </a:r>
            <a:r>
              <a:rPr lang="en-US" sz="2400" b="1">
                <a:solidFill>
                  <a:schemeClr val="hlink"/>
                </a:solidFill>
                <a:latin typeface="Times-Roman" charset="0"/>
              </a:rPr>
              <a:t>k</a:t>
            </a:r>
            <a:r>
              <a:rPr lang="en-US" sz="2400" b="1" baseline="-25000">
                <a:solidFill>
                  <a:schemeClr val="hlink"/>
                </a:solidFill>
                <a:latin typeface="Times-Roman" charset="0"/>
              </a:rPr>
              <a:t>0</a:t>
            </a:r>
            <a:r>
              <a:rPr lang="en-US" sz="2400">
                <a:latin typeface="Times-Roman" charset="0"/>
              </a:rPr>
              <a:t>k</a:t>
            </a:r>
            <a:r>
              <a:rPr lang="en-US" sz="2400" baseline="-25000">
                <a:latin typeface="Times-Roman" charset="0"/>
              </a:rPr>
              <a:t>1</a:t>
            </a:r>
            <a:r>
              <a:rPr lang="en-US" sz="2400">
                <a:latin typeface="Times-Roman" charset="0"/>
              </a:rPr>
              <a:t>k</a:t>
            </a:r>
            <a:r>
              <a:rPr lang="en-US" sz="2400" baseline="-25000">
                <a:latin typeface="Times-Roman" charset="0"/>
              </a:rPr>
              <a:t>3</a:t>
            </a:r>
            <a:r>
              <a:rPr lang="en-US" sz="2400">
                <a:latin typeface="Times-Roman" charset="0"/>
              </a:rPr>
              <a:t>k</a:t>
            </a:r>
            <a:r>
              <a:rPr lang="en-US" sz="2400" baseline="-25000">
                <a:latin typeface="Times-Roman" charset="0"/>
              </a:rPr>
              <a:t>11</a:t>
            </a:r>
            <a:r>
              <a:rPr lang="en-US" sz="2400">
                <a:latin typeface="Times-Roman" charset="0"/>
              </a:rPr>
              <a:t>k</a:t>
            </a:r>
            <a:r>
              <a:rPr lang="en-US" sz="2400" baseline="-25000">
                <a:latin typeface="Times-Roman" charset="0"/>
              </a:rPr>
              <a:t>12</a:t>
            </a:r>
            <a:r>
              <a:rPr lang="en-US" sz="2400">
                <a:latin typeface="Times-Roman" charset="0"/>
              </a:rPr>
              <a:t>k</a:t>
            </a:r>
            <a:r>
              <a:rPr lang="en-US" sz="2400" baseline="-25000">
                <a:latin typeface="Times-Roman" charset="0"/>
              </a:rPr>
              <a:t>13</a:t>
            </a:r>
            <a:r>
              <a:rPr lang="en-US" sz="2400">
                <a:latin typeface="Times-Roman" charset="0"/>
              </a:rPr>
              <a:t>k</a:t>
            </a:r>
            <a:r>
              <a:rPr lang="en-US" sz="2400" baseline="-25000">
                <a:latin typeface="Times-Roman" charset="0"/>
              </a:rPr>
              <a:t>15</a:t>
            </a:r>
            <a:r>
              <a:rPr lang="en-US" sz="2400">
                <a:latin typeface="Times-Roman" charset="0"/>
              </a:rPr>
              <a:t>k</a:t>
            </a:r>
            <a:r>
              <a:rPr lang="en-US" sz="2400" baseline="-25000">
                <a:latin typeface="Times-Roman" charset="0"/>
              </a:rPr>
              <a:t>8</a:t>
            </a:r>
            <a:r>
              <a:rPr lang="en-US" sz="2400">
                <a:latin typeface="Times-Roman" charset="0"/>
              </a:rPr>
              <a:t>k</a:t>
            </a:r>
            <a:r>
              <a:rPr lang="en-US" sz="2400" baseline="-25000">
                <a:latin typeface="Times-Roman" charset="0"/>
              </a:rPr>
              <a:t>9</a:t>
            </a:r>
            <a:endParaRPr lang="en-US" sz="2000"/>
          </a:p>
          <a:p>
            <a:pPr eaLnBrk="1" hangingPunct="1"/>
            <a:r>
              <a:rPr lang="en-US" sz="2800"/>
              <a:t>Subkey </a:t>
            </a:r>
            <a:r>
              <a:rPr lang="en-US" sz="2800">
                <a:latin typeface="Times-Roman" charset="0"/>
              </a:rPr>
              <a:t>K</a:t>
            </a:r>
            <a:r>
              <a:rPr lang="en-US" sz="2800" baseline="-25000">
                <a:latin typeface="Times-Roman" charset="0"/>
              </a:rPr>
              <a:t>3</a:t>
            </a:r>
            <a:r>
              <a:rPr lang="en-US" sz="2800">
                <a:latin typeface="Times-Roman" charset="0"/>
              </a:rPr>
              <a:t> = </a:t>
            </a:r>
            <a:r>
              <a:rPr lang="en-US" sz="2400">
                <a:latin typeface="Times-Roman" charset="0"/>
              </a:rPr>
              <a:t>k</a:t>
            </a:r>
            <a:r>
              <a:rPr lang="en-US" sz="2400" baseline="-25000">
                <a:latin typeface="Times-Roman" charset="0"/>
              </a:rPr>
              <a:t>6</a:t>
            </a:r>
            <a:r>
              <a:rPr lang="en-US" sz="2400">
                <a:latin typeface="Times-Roman" charset="0"/>
              </a:rPr>
              <a:t>k</a:t>
            </a:r>
            <a:r>
              <a:rPr lang="en-US" sz="2400" baseline="-25000">
                <a:latin typeface="Times-Roman" charset="0"/>
              </a:rPr>
              <a:t>0</a:t>
            </a:r>
            <a:r>
              <a:rPr lang="en-US" sz="2400" b="1">
                <a:solidFill>
                  <a:schemeClr val="hlink"/>
                </a:solidFill>
                <a:latin typeface="Times-Roman" charset="0"/>
              </a:rPr>
              <a:t>k</a:t>
            </a:r>
            <a:r>
              <a:rPr lang="en-US" sz="2400" b="1" baseline="-25000">
                <a:solidFill>
                  <a:schemeClr val="hlink"/>
                </a:solidFill>
                <a:latin typeface="Times-Roman" charset="0"/>
              </a:rPr>
              <a:t>1</a:t>
            </a:r>
            <a:r>
              <a:rPr lang="en-US" sz="2400" b="1">
                <a:solidFill>
                  <a:schemeClr val="hlink"/>
                </a:solidFill>
                <a:latin typeface="Times-Roman" charset="0"/>
              </a:rPr>
              <a:t>k</a:t>
            </a:r>
            <a:r>
              <a:rPr lang="en-US" sz="2400" b="1" baseline="-25000">
                <a:solidFill>
                  <a:schemeClr val="hlink"/>
                </a:solidFill>
                <a:latin typeface="Times-Roman" charset="0"/>
              </a:rPr>
              <a:t>2</a:t>
            </a:r>
            <a:r>
              <a:rPr lang="en-US" sz="2400">
                <a:latin typeface="Times-Roman" charset="0"/>
              </a:rPr>
              <a:t>k</a:t>
            </a:r>
            <a:r>
              <a:rPr lang="en-US" sz="2400" baseline="-25000">
                <a:latin typeface="Times-Roman" charset="0"/>
              </a:rPr>
              <a:t>3</a:t>
            </a:r>
            <a:r>
              <a:rPr lang="en-US" sz="2400">
                <a:latin typeface="Times-Roman" charset="0"/>
              </a:rPr>
              <a:t>k</a:t>
            </a:r>
            <a:r>
              <a:rPr lang="en-US" sz="2400" baseline="-25000">
                <a:latin typeface="Times-Roman" charset="0"/>
              </a:rPr>
              <a:t>5</a:t>
            </a:r>
            <a:r>
              <a:rPr lang="en-US" sz="2400">
                <a:latin typeface="Times-Roman" charset="0"/>
              </a:rPr>
              <a:t>k</a:t>
            </a:r>
            <a:r>
              <a:rPr lang="en-US" sz="2400" baseline="-25000">
                <a:latin typeface="Times-Roman" charset="0"/>
              </a:rPr>
              <a:t>12</a:t>
            </a:r>
            <a:r>
              <a:rPr lang="en-US" sz="2400">
                <a:latin typeface="Times-Roman" charset="0"/>
              </a:rPr>
              <a:t>k</a:t>
            </a:r>
            <a:r>
              <a:rPr lang="en-US" sz="2400" baseline="-25000">
                <a:latin typeface="Times-Roman" charset="0"/>
              </a:rPr>
              <a:t>13</a:t>
            </a:r>
            <a:r>
              <a:rPr lang="en-US" sz="2400">
                <a:latin typeface="Times-Roman" charset="0"/>
              </a:rPr>
              <a:t>k</a:t>
            </a:r>
            <a:r>
              <a:rPr lang="en-US" sz="2400" baseline="-25000">
                <a:latin typeface="Times-Roman" charset="0"/>
              </a:rPr>
              <a:t>14</a:t>
            </a:r>
            <a:r>
              <a:rPr lang="en-US" sz="2400">
                <a:latin typeface="Times-Roman" charset="0"/>
              </a:rPr>
              <a:t>k</a:t>
            </a:r>
            <a:r>
              <a:rPr lang="en-US" sz="2400" baseline="-25000">
                <a:latin typeface="Times-Roman" charset="0"/>
              </a:rPr>
              <a:t>8</a:t>
            </a:r>
            <a:r>
              <a:rPr lang="en-US" sz="2400">
                <a:latin typeface="Times-Roman" charset="0"/>
              </a:rPr>
              <a:t>k</a:t>
            </a:r>
            <a:r>
              <a:rPr lang="en-US" sz="2400" baseline="-25000">
                <a:latin typeface="Times-Roman" charset="0"/>
              </a:rPr>
              <a:t>9</a:t>
            </a:r>
            <a:r>
              <a:rPr lang="en-US" sz="2400">
                <a:latin typeface="Times-Roman" charset="0"/>
              </a:rPr>
              <a:t>k</a:t>
            </a:r>
            <a:r>
              <a:rPr lang="en-US" sz="2400" baseline="-25000">
                <a:latin typeface="Times-Roman" charset="0"/>
              </a:rPr>
              <a:t>10</a:t>
            </a:r>
            <a:endParaRPr lang="en-US" sz="2400"/>
          </a:p>
          <a:p>
            <a:pPr eaLnBrk="1" hangingPunct="1"/>
            <a:r>
              <a:rPr lang="en-US" sz="2800"/>
              <a:t>Subkey </a:t>
            </a:r>
            <a:r>
              <a:rPr lang="en-US" sz="2800">
                <a:latin typeface="Times-Roman" charset="0"/>
              </a:rPr>
              <a:t>K</a:t>
            </a:r>
            <a:r>
              <a:rPr lang="en-US" sz="2800" baseline="-25000">
                <a:latin typeface="Times-Roman" charset="0"/>
              </a:rPr>
              <a:t>4</a:t>
            </a:r>
            <a:r>
              <a:rPr lang="en-US" sz="2800">
                <a:latin typeface="Times-Roman" charset="0"/>
              </a:rPr>
              <a:t> = </a:t>
            </a:r>
            <a:r>
              <a:rPr lang="en-US" sz="2400">
                <a:latin typeface="Times-Roman" charset="0"/>
              </a:rPr>
              <a:t>k</a:t>
            </a:r>
            <a:r>
              <a:rPr lang="en-US" sz="2400" baseline="-25000">
                <a:latin typeface="Times-Roman" charset="0"/>
              </a:rPr>
              <a:t>0</a:t>
            </a:r>
            <a:r>
              <a:rPr lang="en-US" sz="2400">
                <a:latin typeface="Times-Roman" charset="0"/>
              </a:rPr>
              <a:t>k</a:t>
            </a:r>
            <a:r>
              <a:rPr lang="en-US" sz="2400" baseline="-25000">
                <a:latin typeface="Times-Roman" charset="0"/>
              </a:rPr>
              <a:t>2</a:t>
            </a:r>
            <a:r>
              <a:rPr lang="en-US" sz="2400">
                <a:latin typeface="Times-Roman" charset="0"/>
              </a:rPr>
              <a:t>k</a:t>
            </a:r>
            <a:r>
              <a:rPr lang="en-US" sz="2400" baseline="-25000">
                <a:latin typeface="Times-Roman" charset="0"/>
              </a:rPr>
              <a:t>3</a:t>
            </a:r>
            <a:r>
              <a:rPr lang="en-US" sz="2400">
                <a:latin typeface="Times-Roman" charset="0"/>
              </a:rPr>
              <a:t>k</a:t>
            </a:r>
            <a:r>
              <a:rPr lang="en-US" sz="2400" baseline="-25000">
                <a:latin typeface="Times-Roman" charset="0"/>
              </a:rPr>
              <a:t>4</a:t>
            </a:r>
            <a:r>
              <a:rPr lang="en-US" sz="2400">
                <a:latin typeface="Times-Roman" charset="0"/>
              </a:rPr>
              <a:t>k</a:t>
            </a:r>
            <a:r>
              <a:rPr lang="en-US" sz="2400" baseline="-25000">
                <a:latin typeface="Times-Roman" charset="0"/>
              </a:rPr>
              <a:t>5</a:t>
            </a:r>
            <a:r>
              <a:rPr lang="en-US" sz="2400">
                <a:latin typeface="Times-Roman" charset="0"/>
              </a:rPr>
              <a:t>k</a:t>
            </a:r>
            <a:r>
              <a:rPr lang="en-US" sz="2400" baseline="-25000">
                <a:latin typeface="Times-Roman" charset="0"/>
              </a:rPr>
              <a:t>7</a:t>
            </a:r>
            <a:r>
              <a:rPr lang="en-US" sz="2400">
                <a:latin typeface="Times-Roman" charset="0"/>
              </a:rPr>
              <a:t>k</a:t>
            </a:r>
            <a:r>
              <a:rPr lang="en-US" sz="2400" baseline="-25000">
                <a:latin typeface="Times-Roman" charset="0"/>
              </a:rPr>
              <a:t>13</a:t>
            </a:r>
            <a:r>
              <a:rPr lang="en-US" sz="2400">
                <a:latin typeface="Times-Roman" charset="0"/>
              </a:rPr>
              <a:t>k</a:t>
            </a:r>
            <a:r>
              <a:rPr lang="en-US" sz="2400" baseline="-25000">
                <a:latin typeface="Times-Roman" charset="0"/>
              </a:rPr>
              <a:t>14</a:t>
            </a:r>
            <a:r>
              <a:rPr lang="en-US" sz="2400">
                <a:latin typeface="Times-Roman" charset="0"/>
              </a:rPr>
              <a:t>k</a:t>
            </a:r>
            <a:r>
              <a:rPr lang="en-US" sz="2400" baseline="-25000">
                <a:latin typeface="Times-Roman" charset="0"/>
              </a:rPr>
              <a:t>15</a:t>
            </a:r>
            <a:r>
              <a:rPr lang="en-US" sz="2400">
                <a:latin typeface="Times-Roman" charset="0"/>
              </a:rPr>
              <a:t>k</a:t>
            </a:r>
            <a:r>
              <a:rPr lang="en-US" sz="2400" baseline="-25000">
                <a:latin typeface="Times-Roman" charset="0"/>
              </a:rPr>
              <a:t>9</a:t>
            </a:r>
            <a:r>
              <a:rPr lang="en-US" sz="2400">
                <a:latin typeface="Times-Roman" charset="0"/>
              </a:rPr>
              <a:t>k</a:t>
            </a:r>
            <a:r>
              <a:rPr lang="en-US" sz="2400" baseline="-25000">
                <a:latin typeface="Times-Roman" charset="0"/>
              </a:rPr>
              <a:t>10</a:t>
            </a:r>
            <a:r>
              <a:rPr lang="en-US" sz="2400">
                <a:latin typeface="Times-Roman" charset="0"/>
              </a:rPr>
              <a:t>k</a:t>
            </a:r>
            <a:r>
              <a:rPr lang="en-US" sz="2400" baseline="-25000">
                <a:latin typeface="Times-Roman" charset="0"/>
              </a:rPr>
              <a:t>11</a:t>
            </a:r>
            <a:endParaRPr lang="en-US" sz="2800"/>
          </a:p>
        </p:txBody>
      </p:sp>
    </p:spTree>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0EC0E3F6-2556-AA45-9C3B-3ED862852888}" type="slidenum">
              <a:rPr lang="en-US" smtClean="0">
                <a:latin typeface="Times New Roman" charset="0"/>
              </a:rPr>
              <a:pPr/>
              <a:t>263</a:t>
            </a:fld>
            <a:endParaRPr lang="en-US">
              <a:latin typeface="Times New Roman" charset="0"/>
            </a:endParaRPr>
          </a:p>
        </p:txBody>
      </p:sp>
      <p:sp>
        <p:nvSpPr>
          <p:cNvPr id="281603" name="Rectangle 2"/>
          <p:cNvSpPr>
            <a:spLocks noChangeArrowheads="1"/>
          </p:cNvSpPr>
          <p:nvPr/>
        </p:nvSpPr>
        <p:spPr bwMode="auto">
          <a:xfrm>
            <a:off x="685800" y="152400"/>
            <a:ext cx="7848600" cy="685800"/>
          </a:xfrm>
          <a:prstGeom prst="rect">
            <a:avLst/>
          </a:prstGeom>
          <a:noFill/>
          <a:ln w="9525">
            <a:noFill/>
            <a:miter lim="800000"/>
            <a:headEnd/>
            <a:tailEnd/>
          </a:ln>
        </p:spPr>
        <p:txBody>
          <a:bodyPr anchor="ctr">
            <a:prstTxWarp prst="textNoShape">
              <a:avLst/>
            </a:prstTxWarp>
          </a:bodyPr>
          <a:lstStyle/>
          <a:p>
            <a:pPr algn="ctr"/>
            <a:r>
              <a:rPr lang="en-US" sz="4000">
                <a:solidFill>
                  <a:schemeClr val="accent2"/>
                </a:solidFill>
              </a:rPr>
              <a:t>TDES Linear Cryptanalysis</a:t>
            </a:r>
            <a:endParaRPr lang="en-US" sz="4400">
              <a:solidFill>
                <a:schemeClr val="accent2"/>
              </a:solidFill>
            </a:endParaRPr>
          </a:p>
        </p:txBody>
      </p:sp>
      <p:sp>
        <p:nvSpPr>
          <p:cNvPr id="351235" name="Rectangle 3"/>
          <p:cNvSpPr>
            <a:spLocks noChangeArrowheads="1"/>
          </p:cNvSpPr>
          <p:nvPr/>
        </p:nvSpPr>
        <p:spPr bwMode="auto">
          <a:xfrm>
            <a:off x="76200" y="1524000"/>
            <a:ext cx="3124200" cy="4664075"/>
          </a:xfrm>
          <a:prstGeom prst="rect">
            <a:avLst/>
          </a:prstGeom>
          <a:noFill/>
          <a:ln w="9525">
            <a:noFill/>
            <a:miter lim="800000"/>
            <a:headEnd/>
            <a:tailEnd/>
          </a:ln>
        </p:spPr>
        <p:txBody>
          <a:bodyPr>
            <a:prstTxWarp prst="textNoShape">
              <a:avLst/>
            </a:prstTxWarp>
            <a:spAutoFit/>
          </a:bodyPr>
          <a:lstStyle/>
          <a:p>
            <a:r>
              <a:rPr lang="en-US" sz="2000">
                <a:latin typeface="Times-Roman" charset="0"/>
              </a:rPr>
              <a:t>(L</a:t>
            </a:r>
            <a:r>
              <a:rPr lang="en-US" sz="2000" baseline="-25000">
                <a:latin typeface="Times-Roman" charset="0"/>
              </a:rPr>
              <a:t>0</a:t>
            </a:r>
            <a:r>
              <a:rPr lang="en-US" sz="2000">
                <a:latin typeface="Times-Roman" charset="0"/>
              </a:rPr>
              <a:t>,R</a:t>
            </a:r>
            <a:r>
              <a:rPr lang="en-US" sz="2000" baseline="-25000">
                <a:latin typeface="Times-Roman" charset="0"/>
              </a:rPr>
              <a:t>0</a:t>
            </a:r>
            <a:r>
              <a:rPr lang="en-US" sz="2000">
                <a:latin typeface="Times-Roman" charset="0"/>
              </a:rPr>
              <a:t>) = (p</a:t>
            </a:r>
            <a:r>
              <a:rPr lang="en-US" sz="2000" baseline="-25000">
                <a:latin typeface="Times-Roman" charset="0"/>
              </a:rPr>
              <a:t>0</a:t>
            </a:r>
            <a:r>
              <a:rPr lang="en-US" sz="2000">
                <a:latin typeface="Times-Roman" charset="0"/>
              </a:rPr>
              <a:t>…p</a:t>
            </a:r>
            <a:r>
              <a:rPr lang="en-US" sz="2000" baseline="-25000">
                <a:latin typeface="Times-Roman" charset="0"/>
              </a:rPr>
              <a:t>7</a:t>
            </a:r>
            <a:r>
              <a:rPr lang="en-US" sz="2000">
                <a:latin typeface="Times-Roman" charset="0"/>
              </a:rPr>
              <a:t>,p</a:t>
            </a:r>
            <a:r>
              <a:rPr lang="en-US" sz="2000" baseline="-25000">
                <a:latin typeface="Times-Roman" charset="0"/>
              </a:rPr>
              <a:t>8</a:t>
            </a:r>
            <a:r>
              <a:rPr lang="en-US" sz="2000">
                <a:latin typeface="Times-Roman" charset="0"/>
              </a:rPr>
              <a:t>…p</a:t>
            </a:r>
            <a:r>
              <a:rPr lang="en-US" sz="2000" baseline="-25000">
                <a:latin typeface="Times-Roman" charset="0"/>
              </a:rPr>
              <a:t>15</a:t>
            </a:r>
            <a:r>
              <a:rPr lang="en-US" sz="2000">
                <a:latin typeface="Times-Roman" charset="0"/>
              </a:rPr>
              <a:t>)</a:t>
            </a:r>
          </a:p>
          <a:p>
            <a:endParaRPr lang="en-US" sz="2000">
              <a:latin typeface="Times-Roman" charset="0"/>
            </a:endParaRPr>
          </a:p>
          <a:p>
            <a:r>
              <a:rPr lang="en-US" sz="2000">
                <a:latin typeface="Times-Roman" charset="0"/>
              </a:rPr>
              <a:t>L</a:t>
            </a:r>
            <a:r>
              <a:rPr lang="en-US" sz="2000" baseline="-25000">
                <a:latin typeface="Times-Roman" charset="0"/>
              </a:rPr>
              <a:t>1</a:t>
            </a:r>
            <a:r>
              <a:rPr lang="en-US" sz="2000">
                <a:latin typeface="Times-Roman" charset="0"/>
              </a:rPr>
              <a:t> = R</a:t>
            </a:r>
            <a:r>
              <a:rPr lang="en-US" sz="2000" baseline="-25000">
                <a:latin typeface="Times-Roman" charset="0"/>
              </a:rPr>
              <a:t>0</a:t>
            </a:r>
            <a:endParaRPr lang="en-US" sz="2000">
              <a:latin typeface="Times-Roman" charset="0"/>
            </a:endParaRPr>
          </a:p>
          <a:p>
            <a:r>
              <a:rPr lang="en-US" sz="2000">
                <a:latin typeface="Times-Roman" charset="0"/>
              </a:rPr>
              <a:t>R</a:t>
            </a:r>
            <a:r>
              <a:rPr lang="en-US" sz="2000" baseline="-25000">
                <a:latin typeface="Times-Roman" charset="0"/>
              </a:rPr>
              <a:t>1</a:t>
            </a:r>
            <a:r>
              <a:rPr lang="en-US" sz="2000">
                <a:latin typeface="Times-Roman" charset="0"/>
              </a:rPr>
              <a:t> = L</a:t>
            </a:r>
            <a:r>
              <a:rPr lang="en-US" sz="2000" baseline="-25000">
                <a:latin typeface="Times-Roman" charset="0"/>
              </a:rPr>
              <a:t>0</a:t>
            </a:r>
            <a:r>
              <a:rPr lang="en-US" sz="2000">
                <a:latin typeface="Times-Roman" charset="0"/>
              </a:rPr>
              <a:t> </a:t>
            </a:r>
            <a:r>
              <a:rPr lang="en-US" sz="2000">
                <a:latin typeface="Times-Roman" charset="0"/>
                <a:sym typeface="Symbol" charset="2"/>
              </a:rPr>
              <a:t> F(R</a:t>
            </a:r>
            <a:r>
              <a:rPr lang="en-US" sz="2000" baseline="-25000">
                <a:latin typeface="Times-Roman" charset="0"/>
                <a:sym typeface="Symbol" charset="2"/>
              </a:rPr>
              <a:t>0</a:t>
            </a:r>
            <a:r>
              <a:rPr lang="en-US" sz="2000">
                <a:latin typeface="Times-Roman" charset="0"/>
                <a:sym typeface="Symbol" charset="2"/>
              </a:rPr>
              <a:t>,K</a:t>
            </a:r>
            <a:r>
              <a:rPr lang="en-US" sz="2000" baseline="-25000">
                <a:latin typeface="Times-Roman" charset="0"/>
                <a:sym typeface="Symbol" charset="2"/>
              </a:rPr>
              <a:t>1</a:t>
            </a:r>
            <a:r>
              <a:rPr lang="en-US" sz="2000">
                <a:latin typeface="Times-Roman" charset="0"/>
                <a:sym typeface="Symbol" charset="2"/>
              </a:rPr>
              <a:t>)</a:t>
            </a:r>
          </a:p>
          <a:p>
            <a:endParaRPr lang="en-US" sz="2000">
              <a:latin typeface="Times-Roman" charset="0"/>
            </a:endParaRPr>
          </a:p>
          <a:p>
            <a:r>
              <a:rPr lang="en-US" sz="2000">
                <a:latin typeface="Times-Roman" charset="0"/>
              </a:rPr>
              <a:t>L</a:t>
            </a:r>
            <a:r>
              <a:rPr lang="en-US" sz="2000" baseline="-25000">
                <a:latin typeface="Times-Roman" charset="0"/>
              </a:rPr>
              <a:t>2</a:t>
            </a:r>
            <a:r>
              <a:rPr lang="en-US" sz="2000">
                <a:latin typeface="Times-Roman" charset="0"/>
              </a:rPr>
              <a:t> = R</a:t>
            </a:r>
            <a:r>
              <a:rPr lang="en-US" sz="2000" baseline="-25000">
                <a:latin typeface="Times-Roman" charset="0"/>
              </a:rPr>
              <a:t>1</a:t>
            </a:r>
            <a:endParaRPr lang="en-US" sz="2000">
              <a:latin typeface="Times-Roman" charset="0"/>
            </a:endParaRPr>
          </a:p>
          <a:p>
            <a:r>
              <a:rPr lang="en-US" sz="2000">
                <a:latin typeface="Times-Roman" charset="0"/>
              </a:rPr>
              <a:t>R</a:t>
            </a:r>
            <a:r>
              <a:rPr lang="en-US" sz="2000" baseline="-25000">
                <a:latin typeface="Times-Roman" charset="0"/>
              </a:rPr>
              <a:t>2</a:t>
            </a:r>
            <a:r>
              <a:rPr lang="en-US" sz="2000">
                <a:latin typeface="Times-Roman" charset="0"/>
              </a:rPr>
              <a:t> = L</a:t>
            </a:r>
            <a:r>
              <a:rPr lang="en-US" sz="2000" baseline="-25000">
                <a:latin typeface="Times-Roman" charset="0"/>
              </a:rPr>
              <a:t>1</a:t>
            </a:r>
            <a:r>
              <a:rPr lang="en-US" sz="2000">
                <a:latin typeface="Times-Roman" charset="0"/>
              </a:rPr>
              <a:t> </a:t>
            </a:r>
            <a:r>
              <a:rPr lang="en-US" sz="2000">
                <a:latin typeface="Times-Roman" charset="0"/>
                <a:sym typeface="Symbol" charset="2"/>
              </a:rPr>
              <a:t> F(R</a:t>
            </a:r>
            <a:r>
              <a:rPr lang="en-US" sz="2000" baseline="-25000">
                <a:latin typeface="Times-Roman" charset="0"/>
                <a:sym typeface="Symbol" charset="2"/>
              </a:rPr>
              <a:t>1</a:t>
            </a:r>
            <a:r>
              <a:rPr lang="en-US" sz="2000">
                <a:latin typeface="Times-Roman" charset="0"/>
                <a:sym typeface="Symbol" charset="2"/>
              </a:rPr>
              <a:t>,K</a:t>
            </a:r>
            <a:r>
              <a:rPr lang="en-US" sz="2000" baseline="-25000">
                <a:latin typeface="Times-Roman" charset="0"/>
                <a:sym typeface="Symbol" charset="2"/>
              </a:rPr>
              <a:t>2</a:t>
            </a:r>
            <a:r>
              <a:rPr lang="en-US" sz="2000">
                <a:latin typeface="Times-Roman" charset="0"/>
                <a:sym typeface="Symbol" charset="2"/>
              </a:rPr>
              <a:t>)</a:t>
            </a:r>
          </a:p>
          <a:p>
            <a:endParaRPr lang="en-US" sz="2000">
              <a:latin typeface="Times-Roman" charset="0"/>
              <a:sym typeface="Symbol" charset="2"/>
            </a:endParaRPr>
          </a:p>
          <a:p>
            <a:r>
              <a:rPr lang="en-US" sz="2000">
                <a:latin typeface="Times-Roman" charset="0"/>
              </a:rPr>
              <a:t>L</a:t>
            </a:r>
            <a:r>
              <a:rPr lang="en-US" sz="2000" baseline="-25000">
                <a:latin typeface="Times-Roman" charset="0"/>
              </a:rPr>
              <a:t>3</a:t>
            </a:r>
            <a:r>
              <a:rPr lang="en-US" sz="2000">
                <a:latin typeface="Times-Roman" charset="0"/>
              </a:rPr>
              <a:t> = R</a:t>
            </a:r>
            <a:r>
              <a:rPr lang="en-US" sz="2000" baseline="-25000">
                <a:latin typeface="Times-Roman" charset="0"/>
              </a:rPr>
              <a:t>2</a:t>
            </a:r>
            <a:endParaRPr lang="en-US" sz="2000">
              <a:latin typeface="Times-Roman" charset="0"/>
            </a:endParaRPr>
          </a:p>
          <a:p>
            <a:r>
              <a:rPr lang="en-US" sz="2000">
                <a:latin typeface="Times-Roman" charset="0"/>
              </a:rPr>
              <a:t>R</a:t>
            </a:r>
            <a:r>
              <a:rPr lang="en-US" sz="2000" baseline="-25000">
                <a:latin typeface="Times-Roman" charset="0"/>
              </a:rPr>
              <a:t>3</a:t>
            </a:r>
            <a:r>
              <a:rPr lang="en-US" sz="2000">
                <a:latin typeface="Times-Roman" charset="0"/>
              </a:rPr>
              <a:t> = L</a:t>
            </a:r>
            <a:r>
              <a:rPr lang="en-US" sz="2000" baseline="-25000">
                <a:latin typeface="Times-Roman" charset="0"/>
              </a:rPr>
              <a:t>2</a:t>
            </a:r>
            <a:r>
              <a:rPr lang="en-US" sz="2000">
                <a:latin typeface="Times-Roman" charset="0"/>
              </a:rPr>
              <a:t> </a:t>
            </a:r>
            <a:r>
              <a:rPr lang="en-US" sz="2000">
                <a:latin typeface="Times-Roman" charset="0"/>
                <a:sym typeface="Symbol" charset="2"/>
              </a:rPr>
              <a:t> F(R</a:t>
            </a:r>
            <a:r>
              <a:rPr lang="en-US" sz="2000" baseline="-25000">
                <a:latin typeface="Times-Roman" charset="0"/>
                <a:sym typeface="Symbol" charset="2"/>
              </a:rPr>
              <a:t>2</a:t>
            </a:r>
            <a:r>
              <a:rPr lang="en-US" sz="2000">
                <a:latin typeface="Times-Roman" charset="0"/>
                <a:sym typeface="Symbol" charset="2"/>
              </a:rPr>
              <a:t>,K</a:t>
            </a:r>
            <a:r>
              <a:rPr lang="en-US" sz="2000" baseline="-25000">
                <a:latin typeface="Times-Roman" charset="0"/>
                <a:sym typeface="Symbol" charset="2"/>
              </a:rPr>
              <a:t>3</a:t>
            </a:r>
            <a:r>
              <a:rPr lang="en-US" sz="2000">
                <a:latin typeface="Times-Roman" charset="0"/>
                <a:sym typeface="Symbol" charset="2"/>
              </a:rPr>
              <a:t>)</a:t>
            </a:r>
          </a:p>
          <a:p>
            <a:endParaRPr lang="en-US" sz="2000">
              <a:latin typeface="Times-Roman" charset="0"/>
              <a:sym typeface="Symbol" charset="2"/>
            </a:endParaRPr>
          </a:p>
          <a:p>
            <a:r>
              <a:rPr lang="en-US" sz="2000">
                <a:latin typeface="Times-Roman" charset="0"/>
              </a:rPr>
              <a:t>L</a:t>
            </a:r>
            <a:r>
              <a:rPr lang="en-US" sz="2000" baseline="-25000">
                <a:latin typeface="Times-Roman" charset="0"/>
              </a:rPr>
              <a:t>4</a:t>
            </a:r>
            <a:r>
              <a:rPr lang="en-US" sz="2000">
                <a:latin typeface="Times-Roman" charset="0"/>
              </a:rPr>
              <a:t> = R</a:t>
            </a:r>
            <a:r>
              <a:rPr lang="en-US" sz="2000" baseline="-25000">
                <a:latin typeface="Times-Roman" charset="0"/>
              </a:rPr>
              <a:t>3</a:t>
            </a:r>
            <a:endParaRPr lang="en-US" sz="2000">
              <a:latin typeface="Times-Roman" charset="0"/>
            </a:endParaRPr>
          </a:p>
          <a:p>
            <a:r>
              <a:rPr lang="en-US" sz="2000">
                <a:latin typeface="Times-Roman" charset="0"/>
              </a:rPr>
              <a:t>R</a:t>
            </a:r>
            <a:r>
              <a:rPr lang="en-US" sz="2000" baseline="-25000">
                <a:latin typeface="Times-Roman" charset="0"/>
              </a:rPr>
              <a:t>4</a:t>
            </a:r>
            <a:r>
              <a:rPr lang="en-US" sz="2000">
                <a:latin typeface="Times-Roman" charset="0"/>
              </a:rPr>
              <a:t> = L</a:t>
            </a:r>
            <a:r>
              <a:rPr lang="en-US" sz="2000" baseline="-25000">
                <a:latin typeface="Times-Roman" charset="0"/>
              </a:rPr>
              <a:t>3</a:t>
            </a:r>
            <a:r>
              <a:rPr lang="en-US" sz="2000">
                <a:latin typeface="Times-Roman" charset="0"/>
              </a:rPr>
              <a:t> </a:t>
            </a:r>
            <a:r>
              <a:rPr lang="en-US" sz="2000">
                <a:latin typeface="Times-Roman" charset="0"/>
                <a:sym typeface="Symbol" charset="2"/>
              </a:rPr>
              <a:t> F(R</a:t>
            </a:r>
            <a:r>
              <a:rPr lang="en-US" sz="2000" baseline="-25000">
                <a:latin typeface="Times-Roman" charset="0"/>
                <a:sym typeface="Symbol" charset="2"/>
              </a:rPr>
              <a:t>3</a:t>
            </a:r>
            <a:r>
              <a:rPr lang="en-US" sz="2000">
                <a:latin typeface="Times-Roman" charset="0"/>
                <a:sym typeface="Symbol" charset="2"/>
              </a:rPr>
              <a:t>,K</a:t>
            </a:r>
            <a:r>
              <a:rPr lang="en-US" sz="2000" baseline="-25000">
                <a:latin typeface="Times-Roman" charset="0"/>
                <a:sym typeface="Symbol" charset="2"/>
              </a:rPr>
              <a:t>4</a:t>
            </a:r>
            <a:r>
              <a:rPr lang="en-US" sz="2000">
                <a:latin typeface="Times-Roman" charset="0"/>
                <a:sym typeface="Symbol" charset="2"/>
              </a:rPr>
              <a:t>)</a:t>
            </a:r>
          </a:p>
          <a:p>
            <a:endParaRPr lang="en-US" sz="2000">
              <a:latin typeface="Times-Roman" charset="0"/>
              <a:sym typeface="Symbol" charset="2"/>
            </a:endParaRPr>
          </a:p>
          <a:p>
            <a:r>
              <a:rPr lang="en-US" sz="2000">
                <a:latin typeface="Times-Roman" charset="0"/>
                <a:sym typeface="Symbol" charset="2"/>
              </a:rPr>
              <a:t>C = </a:t>
            </a:r>
            <a:r>
              <a:rPr lang="en-US" sz="2000">
                <a:latin typeface="Times-Roman" charset="0"/>
              </a:rPr>
              <a:t>(L</a:t>
            </a:r>
            <a:r>
              <a:rPr lang="en-US" sz="2000" baseline="-25000">
                <a:latin typeface="Times-Roman" charset="0"/>
              </a:rPr>
              <a:t>4</a:t>
            </a:r>
            <a:r>
              <a:rPr lang="en-US" sz="2000">
                <a:latin typeface="Times-Roman" charset="0"/>
              </a:rPr>
              <a:t>,R</a:t>
            </a:r>
            <a:r>
              <a:rPr lang="en-US" sz="2000" baseline="-25000">
                <a:latin typeface="Times-Roman" charset="0"/>
              </a:rPr>
              <a:t>4</a:t>
            </a:r>
            <a:r>
              <a:rPr lang="en-US" sz="2000">
                <a:latin typeface="Times-Roman" charset="0"/>
              </a:rPr>
              <a:t>)</a:t>
            </a:r>
          </a:p>
        </p:txBody>
      </p:sp>
      <p:sp>
        <p:nvSpPr>
          <p:cNvPr id="351236" name="Rectangle 4"/>
          <p:cNvSpPr>
            <a:spLocks noChangeArrowheads="1"/>
          </p:cNvSpPr>
          <p:nvPr/>
        </p:nvSpPr>
        <p:spPr bwMode="auto">
          <a:xfrm>
            <a:off x="3276600" y="1458913"/>
            <a:ext cx="2971800" cy="3798887"/>
          </a:xfrm>
          <a:prstGeom prst="rect">
            <a:avLst/>
          </a:prstGeom>
          <a:noFill/>
          <a:ln w="9525">
            <a:noFill/>
            <a:miter lim="800000"/>
            <a:headEnd/>
            <a:tailEnd/>
          </a:ln>
        </p:spPr>
        <p:txBody>
          <a:bodyPr>
            <a:prstTxWarp prst="textNoShape">
              <a:avLst/>
            </a:prstTxWarp>
            <a:spAutoFit/>
          </a:bodyPr>
          <a:lstStyle/>
          <a:p>
            <a:r>
              <a:rPr lang="en-US" sz="2000" b="1">
                <a:solidFill>
                  <a:schemeClr val="hlink"/>
                </a:solidFill>
              </a:rPr>
              <a:t>Bit 1, Bit 2</a:t>
            </a:r>
            <a:endParaRPr lang="en-US" sz="2000">
              <a:latin typeface="Times-Roman" charset="0"/>
            </a:endParaRPr>
          </a:p>
          <a:p>
            <a:r>
              <a:rPr lang="en-US" sz="2000">
                <a:latin typeface="Times-Roman" charset="0"/>
              </a:rPr>
              <a:t>(numbering from 0)</a:t>
            </a:r>
          </a:p>
          <a:p>
            <a:r>
              <a:rPr lang="en-US" sz="2000">
                <a:latin typeface="Times-Roman" charset="0"/>
              </a:rPr>
              <a:t>p</a:t>
            </a:r>
            <a:r>
              <a:rPr lang="en-US" sz="2000" baseline="-25000">
                <a:latin typeface="Times-Roman" charset="0"/>
              </a:rPr>
              <a:t>9</a:t>
            </a:r>
            <a:r>
              <a:rPr lang="en-US" sz="2000">
                <a:latin typeface="Times-Roman" charset="0"/>
              </a:rPr>
              <a:t>, p</a:t>
            </a:r>
            <a:r>
              <a:rPr lang="en-US" sz="2000" baseline="-25000">
                <a:latin typeface="Times-Roman" charset="0"/>
              </a:rPr>
              <a:t>10</a:t>
            </a:r>
            <a:endParaRPr lang="en-US" sz="2000">
              <a:latin typeface="Times-Roman" charset="0"/>
            </a:endParaRPr>
          </a:p>
          <a:p>
            <a:r>
              <a:rPr lang="en-US" sz="2000">
                <a:latin typeface="Times-Roman" charset="0"/>
              </a:rPr>
              <a:t>p</a:t>
            </a:r>
            <a:r>
              <a:rPr lang="en-US" sz="2000" baseline="-25000">
                <a:latin typeface="Times-Roman" charset="0"/>
              </a:rPr>
              <a:t>1</a:t>
            </a:r>
            <a:r>
              <a:rPr lang="en-US" sz="2000">
                <a:latin typeface="Times-Roman" charset="0"/>
                <a:sym typeface="Symbol" charset="2"/>
              </a:rPr>
              <a:t>p</a:t>
            </a:r>
            <a:r>
              <a:rPr lang="en-US" sz="2000" baseline="-25000">
                <a:latin typeface="Times-Roman" charset="0"/>
                <a:sym typeface="Symbol" charset="2"/>
              </a:rPr>
              <a:t>10</a:t>
            </a:r>
            <a:r>
              <a:rPr lang="en-US" sz="2000">
                <a:latin typeface="Times-Roman" charset="0"/>
                <a:sym typeface="Symbol" charset="2"/>
              </a:rPr>
              <a:t>k</a:t>
            </a:r>
            <a:r>
              <a:rPr lang="en-US" sz="2000" baseline="-25000">
                <a:latin typeface="Times-Roman" charset="0"/>
                <a:sym typeface="Symbol" charset="2"/>
              </a:rPr>
              <a:t>5</a:t>
            </a:r>
            <a:r>
              <a:rPr lang="en-US" sz="2000">
                <a:latin typeface="Times-Roman" charset="0"/>
                <a:sym typeface="Symbol" charset="2"/>
              </a:rPr>
              <a:t>, p</a:t>
            </a:r>
            <a:r>
              <a:rPr lang="en-US" sz="2000" baseline="-25000">
                <a:latin typeface="Times-Roman" charset="0"/>
                <a:sym typeface="Symbol" charset="2"/>
              </a:rPr>
              <a:t>2</a:t>
            </a:r>
            <a:r>
              <a:rPr lang="en-US" sz="2000">
                <a:latin typeface="Times-Roman" charset="0"/>
                <a:sym typeface="Symbol" charset="2"/>
              </a:rPr>
              <a:t>p</a:t>
            </a:r>
            <a:r>
              <a:rPr lang="en-US" sz="2000" baseline="-25000">
                <a:latin typeface="Times-Roman" charset="0"/>
                <a:sym typeface="Symbol" charset="2"/>
              </a:rPr>
              <a:t>9</a:t>
            </a:r>
            <a:r>
              <a:rPr lang="en-US" sz="2000">
                <a:latin typeface="Times-Roman" charset="0"/>
                <a:sym typeface="Symbol" charset="2"/>
              </a:rPr>
              <a:t>k</a:t>
            </a:r>
            <a:r>
              <a:rPr lang="en-US" sz="2000" baseline="-25000">
                <a:latin typeface="Times-Roman" charset="0"/>
                <a:sym typeface="Symbol" charset="2"/>
              </a:rPr>
              <a:t>6</a:t>
            </a:r>
            <a:endParaRPr lang="en-US" sz="2000">
              <a:latin typeface="Times-Roman" charset="0"/>
              <a:sym typeface="Symbol" charset="2"/>
            </a:endParaRPr>
          </a:p>
          <a:p>
            <a:endParaRPr lang="en-US" sz="2000">
              <a:latin typeface="Times-Roman" charset="0"/>
            </a:endParaRPr>
          </a:p>
          <a:p>
            <a:r>
              <a:rPr lang="en-US" sz="2000">
                <a:latin typeface="Times-Roman" charset="0"/>
              </a:rPr>
              <a:t>p</a:t>
            </a:r>
            <a:r>
              <a:rPr lang="en-US" sz="2000" baseline="-25000">
                <a:latin typeface="Times-Roman" charset="0"/>
              </a:rPr>
              <a:t>1</a:t>
            </a:r>
            <a:r>
              <a:rPr lang="en-US" sz="2000">
                <a:latin typeface="Times-Roman" charset="0"/>
                <a:sym typeface="Symbol" charset="2"/>
              </a:rPr>
              <a:t>p</a:t>
            </a:r>
            <a:r>
              <a:rPr lang="en-US" sz="2000" baseline="-25000">
                <a:latin typeface="Times-Roman" charset="0"/>
                <a:sym typeface="Symbol" charset="2"/>
              </a:rPr>
              <a:t>10</a:t>
            </a:r>
            <a:r>
              <a:rPr lang="en-US" sz="2000">
                <a:latin typeface="Times-Roman" charset="0"/>
                <a:sym typeface="Symbol" charset="2"/>
              </a:rPr>
              <a:t>k</a:t>
            </a:r>
            <a:r>
              <a:rPr lang="en-US" sz="2000" baseline="-25000">
                <a:latin typeface="Times-Roman" charset="0"/>
                <a:sym typeface="Symbol" charset="2"/>
              </a:rPr>
              <a:t>5</a:t>
            </a:r>
            <a:r>
              <a:rPr lang="en-US" sz="2000">
                <a:latin typeface="Times-Roman" charset="0"/>
                <a:sym typeface="Symbol" charset="2"/>
              </a:rPr>
              <a:t>, p</a:t>
            </a:r>
            <a:r>
              <a:rPr lang="en-US" sz="2000" baseline="-25000">
                <a:latin typeface="Times-Roman" charset="0"/>
                <a:sym typeface="Symbol" charset="2"/>
              </a:rPr>
              <a:t>2</a:t>
            </a:r>
            <a:r>
              <a:rPr lang="en-US" sz="2000">
                <a:latin typeface="Times-Roman" charset="0"/>
                <a:sym typeface="Symbol" charset="2"/>
              </a:rPr>
              <a:t>p</a:t>
            </a:r>
            <a:r>
              <a:rPr lang="en-US" sz="2000" baseline="-25000">
                <a:latin typeface="Times-Roman" charset="0"/>
                <a:sym typeface="Symbol" charset="2"/>
              </a:rPr>
              <a:t>9</a:t>
            </a:r>
            <a:r>
              <a:rPr lang="en-US" sz="2000">
                <a:latin typeface="Times-Roman" charset="0"/>
                <a:sym typeface="Symbol" charset="2"/>
              </a:rPr>
              <a:t>k</a:t>
            </a:r>
            <a:r>
              <a:rPr lang="en-US" sz="2000" baseline="-25000">
                <a:latin typeface="Times-Roman" charset="0"/>
                <a:sym typeface="Symbol" charset="2"/>
              </a:rPr>
              <a:t>6</a:t>
            </a:r>
            <a:endParaRPr lang="en-US" sz="2000">
              <a:latin typeface="Times-Roman" charset="0"/>
            </a:endParaRPr>
          </a:p>
          <a:p>
            <a:r>
              <a:rPr lang="en-US" sz="2000">
                <a:latin typeface="Times-Roman" charset="0"/>
              </a:rPr>
              <a:t>p</a:t>
            </a:r>
            <a:r>
              <a:rPr lang="en-US" sz="2000" baseline="-25000">
                <a:latin typeface="Times-Roman" charset="0"/>
              </a:rPr>
              <a:t>2</a:t>
            </a:r>
            <a:r>
              <a:rPr lang="en-US" sz="2000">
                <a:latin typeface="Times-Roman" charset="0"/>
                <a:sym typeface="Symbol" charset="2"/>
              </a:rPr>
              <a:t>k</a:t>
            </a:r>
            <a:r>
              <a:rPr lang="en-US" sz="2000" baseline="-25000">
                <a:latin typeface="Times-Roman" charset="0"/>
                <a:sym typeface="Symbol" charset="2"/>
              </a:rPr>
              <a:t>6</a:t>
            </a:r>
            <a:r>
              <a:rPr lang="en-US" sz="2000">
                <a:latin typeface="Times-Roman" charset="0"/>
                <a:sym typeface="Symbol" charset="2"/>
              </a:rPr>
              <a:t>k</a:t>
            </a:r>
            <a:r>
              <a:rPr lang="en-US" sz="2000" baseline="-25000">
                <a:latin typeface="Times-Roman" charset="0"/>
                <a:sym typeface="Symbol" charset="2"/>
              </a:rPr>
              <a:t>7</a:t>
            </a:r>
            <a:r>
              <a:rPr lang="en-US" sz="2000">
                <a:latin typeface="Times-Roman" charset="0"/>
                <a:sym typeface="Symbol" charset="2"/>
              </a:rPr>
              <a:t>, p</a:t>
            </a:r>
            <a:r>
              <a:rPr lang="en-US" sz="2000" baseline="-25000">
                <a:latin typeface="Times-Roman" charset="0"/>
                <a:sym typeface="Symbol" charset="2"/>
              </a:rPr>
              <a:t>1</a:t>
            </a:r>
            <a:r>
              <a:rPr lang="en-US" sz="2000">
                <a:latin typeface="Times-Roman" charset="0"/>
                <a:sym typeface="Symbol" charset="2"/>
              </a:rPr>
              <a:t>k</a:t>
            </a:r>
            <a:r>
              <a:rPr lang="en-US" sz="2000" baseline="-25000">
                <a:latin typeface="Times-Roman" charset="0"/>
                <a:sym typeface="Symbol" charset="2"/>
              </a:rPr>
              <a:t>5</a:t>
            </a:r>
            <a:r>
              <a:rPr lang="en-US" sz="2000">
                <a:latin typeface="Times-Roman" charset="0"/>
                <a:sym typeface="Symbol" charset="2"/>
              </a:rPr>
              <a:t>k</a:t>
            </a:r>
            <a:r>
              <a:rPr lang="en-US" sz="2000" baseline="-25000">
                <a:latin typeface="Times-Roman" charset="0"/>
                <a:sym typeface="Symbol" charset="2"/>
              </a:rPr>
              <a:t>0</a:t>
            </a:r>
            <a:endParaRPr lang="en-US" sz="2000">
              <a:latin typeface="Times-Roman" charset="0"/>
              <a:sym typeface="Symbol" charset="2"/>
            </a:endParaRPr>
          </a:p>
          <a:p>
            <a:endParaRPr lang="en-US" sz="2000">
              <a:latin typeface="Times-Roman" charset="0"/>
              <a:sym typeface="Symbol" charset="2"/>
            </a:endParaRPr>
          </a:p>
          <a:p>
            <a:r>
              <a:rPr lang="en-US" sz="2000">
                <a:latin typeface="Times-Roman" charset="0"/>
              </a:rPr>
              <a:t>p</a:t>
            </a:r>
            <a:r>
              <a:rPr lang="en-US" sz="2000" baseline="-25000">
                <a:latin typeface="Times-Roman" charset="0"/>
              </a:rPr>
              <a:t>2</a:t>
            </a:r>
            <a:r>
              <a:rPr lang="en-US" sz="2000">
                <a:latin typeface="Times-Roman" charset="0"/>
                <a:sym typeface="Symbol" charset="2"/>
              </a:rPr>
              <a:t>k</a:t>
            </a:r>
            <a:r>
              <a:rPr lang="en-US" sz="2000" baseline="-25000">
                <a:latin typeface="Times-Roman" charset="0"/>
                <a:sym typeface="Symbol" charset="2"/>
              </a:rPr>
              <a:t>6</a:t>
            </a:r>
            <a:r>
              <a:rPr lang="en-US" sz="2000">
                <a:latin typeface="Times-Roman" charset="0"/>
                <a:sym typeface="Symbol" charset="2"/>
              </a:rPr>
              <a:t>k</a:t>
            </a:r>
            <a:r>
              <a:rPr lang="en-US" sz="2000" baseline="-25000">
                <a:latin typeface="Times-Roman" charset="0"/>
                <a:sym typeface="Symbol" charset="2"/>
              </a:rPr>
              <a:t>7</a:t>
            </a:r>
            <a:r>
              <a:rPr lang="en-US" sz="2000">
                <a:latin typeface="Times-Roman" charset="0"/>
                <a:sym typeface="Symbol" charset="2"/>
              </a:rPr>
              <a:t>, p</a:t>
            </a:r>
            <a:r>
              <a:rPr lang="en-US" sz="2000" baseline="-25000">
                <a:latin typeface="Times-Roman" charset="0"/>
                <a:sym typeface="Symbol" charset="2"/>
              </a:rPr>
              <a:t>1</a:t>
            </a:r>
            <a:r>
              <a:rPr lang="en-US" sz="2000">
                <a:latin typeface="Times-Roman" charset="0"/>
                <a:sym typeface="Symbol" charset="2"/>
              </a:rPr>
              <a:t>k</a:t>
            </a:r>
            <a:r>
              <a:rPr lang="en-US" sz="2000" baseline="-25000">
                <a:latin typeface="Times-Roman" charset="0"/>
                <a:sym typeface="Symbol" charset="2"/>
              </a:rPr>
              <a:t>5</a:t>
            </a:r>
            <a:r>
              <a:rPr lang="en-US" sz="2000">
                <a:latin typeface="Times-Roman" charset="0"/>
                <a:sym typeface="Symbol" charset="2"/>
              </a:rPr>
              <a:t>k</a:t>
            </a:r>
            <a:r>
              <a:rPr lang="en-US" sz="2000" baseline="-25000">
                <a:latin typeface="Times-Roman" charset="0"/>
                <a:sym typeface="Symbol" charset="2"/>
              </a:rPr>
              <a:t>0</a:t>
            </a:r>
            <a:endParaRPr lang="en-US" sz="2000">
              <a:latin typeface="Times-Roman" charset="0"/>
            </a:endParaRPr>
          </a:p>
          <a:p>
            <a:pPr eaLnBrk="0" hangingPunct="0"/>
            <a:r>
              <a:rPr lang="en-US" sz="2000">
                <a:latin typeface="Times-Roman" charset="0"/>
              </a:rPr>
              <a:t>p</a:t>
            </a:r>
            <a:r>
              <a:rPr lang="en-US" sz="2000" baseline="-25000">
                <a:latin typeface="Times-Roman" charset="0"/>
              </a:rPr>
              <a:t>10</a:t>
            </a:r>
            <a:r>
              <a:rPr lang="en-US" sz="2000">
                <a:latin typeface="Times-Roman" charset="0"/>
                <a:sym typeface="Symbol" charset="2"/>
              </a:rPr>
              <a:t>k</a:t>
            </a:r>
            <a:r>
              <a:rPr lang="en-US" sz="2000" baseline="-25000">
                <a:latin typeface="Times-Roman" charset="0"/>
                <a:sym typeface="Symbol" charset="2"/>
              </a:rPr>
              <a:t>0</a:t>
            </a:r>
            <a:r>
              <a:rPr lang="en-US" sz="2000">
                <a:latin typeface="Times-Roman" charset="0"/>
                <a:sym typeface="Symbol" charset="2"/>
              </a:rPr>
              <a:t>k</a:t>
            </a:r>
            <a:r>
              <a:rPr lang="en-US" sz="2000" baseline="-25000">
                <a:latin typeface="Times-Roman" charset="0"/>
                <a:sym typeface="Symbol" charset="2"/>
              </a:rPr>
              <a:t>1</a:t>
            </a:r>
            <a:r>
              <a:rPr lang="en-US" sz="2000">
                <a:latin typeface="Times-Roman" charset="0"/>
                <a:sym typeface="Symbol" charset="2"/>
              </a:rPr>
              <a:t>, p</a:t>
            </a:r>
            <a:r>
              <a:rPr lang="en-US" sz="2000" baseline="-25000">
                <a:latin typeface="Times-Roman" charset="0"/>
                <a:sym typeface="Symbol" charset="2"/>
              </a:rPr>
              <a:t>9</a:t>
            </a:r>
            <a:r>
              <a:rPr lang="en-US" sz="2000">
                <a:latin typeface="Times-Roman" charset="0"/>
                <a:sym typeface="Symbol" charset="2"/>
              </a:rPr>
              <a:t>k</a:t>
            </a:r>
            <a:r>
              <a:rPr lang="en-US" sz="2000" baseline="-25000">
                <a:latin typeface="Times-Roman" charset="0"/>
                <a:sym typeface="Symbol" charset="2"/>
              </a:rPr>
              <a:t>7</a:t>
            </a:r>
            <a:r>
              <a:rPr lang="en-US" sz="2000">
                <a:latin typeface="Times-Roman" charset="0"/>
                <a:sym typeface="Symbol" charset="2"/>
              </a:rPr>
              <a:t>k</a:t>
            </a:r>
            <a:r>
              <a:rPr lang="en-US" sz="2000" baseline="-25000">
                <a:latin typeface="Times-Roman" charset="0"/>
                <a:sym typeface="Symbol" charset="2"/>
              </a:rPr>
              <a:t>2</a:t>
            </a:r>
          </a:p>
          <a:p>
            <a:pPr eaLnBrk="0" hangingPunct="0"/>
            <a:endParaRPr lang="en-US" sz="2000">
              <a:latin typeface="Times-Roman" charset="0"/>
              <a:sym typeface="Symbol" charset="2"/>
            </a:endParaRPr>
          </a:p>
          <a:p>
            <a:pPr eaLnBrk="0" hangingPunct="0"/>
            <a:r>
              <a:rPr lang="en-US" sz="2000">
                <a:latin typeface="Times-Roman" charset="0"/>
              </a:rPr>
              <a:t>p</a:t>
            </a:r>
            <a:r>
              <a:rPr lang="en-US" sz="2000" baseline="-25000">
                <a:latin typeface="Times-Roman" charset="0"/>
              </a:rPr>
              <a:t>10</a:t>
            </a:r>
            <a:r>
              <a:rPr lang="en-US" sz="2000">
                <a:latin typeface="Times-Roman" charset="0"/>
                <a:sym typeface="Symbol" charset="2"/>
              </a:rPr>
              <a:t>k</a:t>
            </a:r>
            <a:r>
              <a:rPr lang="en-US" sz="2000" baseline="-25000">
                <a:latin typeface="Times-Roman" charset="0"/>
                <a:sym typeface="Symbol" charset="2"/>
              </a:rPr>
              <a:t>0</a:t>
            </a:r>
            <a:r>
              <a:rPr lang="en-US" sz="2000">
                <a:latin typeface="Times-Roman" charset="0"/>
                <a:sym typeface="Symbol" charset="2"/>
              </a:rPr>
              <a:t>k</a:t>
            </a:r>
            <a:r>
              <a:rPr lang="en-US" sz="2000" baseline="-25000">
                <a:latin typeface="Times-Roman" charset="0"/>
                <a:sym typeface="Symbol" charset="2"/>
              </a:rPr>
              <a:t>1</a:t>
            </a:r>
            <a:r>
              <a:rPr lang="en-US" sz="2000">
                <a:latin typeface="Times-Roman" charset="0"/>
                <a:sym typeface="Symbol" charset="2"/>
              </a:rPr>
              <a:t>, p</a:t>
            </a:r>
            <a:r>
              <a:rPr lang="en-US" sz="2000" baseline="-25000">
                <a:latin typeface="Times-Roman" charset="0"/>
                <a:sym typeface="Symbol" charset="2"/>
              </a:rPr>
              <a:t>9</a:t>
            </a:r>
            <a:r>
              <a:rPr lang="en-US" sz="2000">
                <a:latin typeface="Times-Roman" charset="0"/>
                <a:sym typeface="Symbol" charset="2"/>
              </a:rPr>
              <a:t>k</a:t>
            </a:r>
            <a:r>
              <a:rPr lang="en-US" sz="2000" baseline="-25000">
                <a:latin typeface="Times-Roman" charset="0"/>
                <a:sym typeface="Symbol" charset="2"/>
              </a:rPr>
              <a:t>7</a:t>
            </a:r>
            <a:r>
              <a:rPr lang="en-US" sz="2000">
                <a:latin typeface="Times-Roman" charset="0"/>
                <a:sym typeface="Symbol" charset="2"/>
              </a:rPr>
              <a:t>k</a:t>
            </a:r>
            <a:r>
              <a:rPr lang="en-US" sz="2000" baseline="-25000">
                <a:latin typeface="Times-Roman" charset="0"/>
                <a:sym typeface="Symbol" charset="2"/>
              </a:rPr>
              <a:t>2</a:t>
            </a:r>
            <a:endParaRPr lang="en-US" sz="2000">
              <a:latin typeface="Times-Roman" charset="0"/>
            </a:endParaRPr>
          </a:p>
        </p:txBody>
      </p:sp>
      <p:sp>
        <p:nvSpPr>
          <p:cNvPr id="351237" name="Rectangle 5"/>
          <p:cNvSpPr>
            <a:spLocks noChangeArrowheads="1"/>
          </p:cNvSpPr>
          <p:nvPr/>
        </p:nvSpPr>
        <p:spPr bwMode="auto">
          <a:xfrm>
            <a:off x="6400800" y="1489075"/>
            <a:ext cx="1828800" cy="3692525"/>
          </a:xfrm>
          <a:prstGeom prst="rect">
            <a:avLst/>
          </a:prstGeom>
          <a:noFill/>
          <a:ln w="9525">
            <a:noFill/>
            <a:miter lim="800000"/>
            <a:headEnd/>
            <a:tailEnd/>
          </a:ln>
        </p:spPr>
        <p:txBody>
          <a:bodyPr>
            <a:prstTxWarp prst="textNoShape">
              <a:avLst/>
            </a:prstTxWarp>
            <a:spAutoFit/>
          </a:bodyPr>
          <a:lstStyle/>
          <a:p>
            <a:r>
              <a:rPr lang="en-US" sz="2000" b="1"/>
              <a:t>probability</a:t>
            </a:r>
            <a:endParaRPr lang="en-US" sz="2000">
              <a:latin typeface="Times-Roman" charset="0"/>
            </a:endParaRPr>
          </a:p>
          <a:p>
            <a:endParaRPr lang="en-US" sz="2000">
              <a:latin typeface="Times-Roman" charset="0"/>
            </a:endParaRPr>
          </a:p>
          <a:p>
            <a:r>
              <a:rPr lang="en-US" sz="2000">
                <a:latin typeface="Times-Roman" charset="0"/>
              </a:rPr>
              <a:t>1</a:t>
            </a:r>
          </a:p>
          <a:p>
            <a:r>
              <a:rPr lang="en-US" sz="2000">
                <a:latin typeface="Times-Roman" charset="0"/>
              </a:rPr>
              <a:t>3/4</a:t>
            </a:r>
          </a:p>
          <a:p>
            <a:endParaRPr lang="en-US" sz="2000">
              <a:latin typeface="Times-Roman" charset="0"/>
            </a:endParaRPr>
          </a:p>
          <a:p>
            <a:r>
              <a:rPr lang="en-US" sz="2000">
                <a:latin typeface="Times-Roman" charset="0"/>
              </a:rPr>
              <a:t>3/4</a:t>
            </a:r>
          </a:p>
          <a:p>
            <a:r>
              <a:rPr lang="en-US" sz="2000">
                <a:latin typeface="Times-Roman" charset="0"/>
              </a:rPr>
              <a:t>(3/4)</a:t>
            </a:r>
            <a:r>
              <a:rPr lang="en-US" sz="2000" baseline="30000">
                <a:latin typeface="Times-Roman" charset="0"/>
              </a:rPr>
              <a:t>2</a:t>
            </a:r>
            <a:endParaRPr lang="en-US" sz="2000">
              <a:latin typeface="Times-Roman" charset="0"/>
            </a:endParaRPr>
          </a:p>
          <a:p>
            <a:endParaRPr lang="en-US" sz="2000">
              <a:latin typeface="Times-Roman" charset="0"/>
            </a:endParaRPr>
          </a:p>
          <a:p>
            <a:r>
              <a:rPr lang="en-US" sz="2000">
                <a:latin typeface="Times-Roman" charset="0"/>
              </a:rPr>
              <a:t>(3/4)</a:t>
            </a:r>
            <a:r>
              <a:rPr lang="en-US" sz="2000" baseline="30000">
                <a:latin typeface="Times-Roman" charset="0"/>
              </a:rPr>
              <a:t>2</a:t>
            </a:r>
          </a:p>
          <a:p>
            <a:r>
              <a:rPr lang="en-US" sz="2000">
                <a:latin typeface="Times-Roman" charset="0"/>
              </a:rPr>
              <a:t>(3/4)</a:t>
            </a:r>
            <a:r>
              <a:rPr lang="en-US" sz="2000" baseline="30000">
                <a:latin typeface="Times-Roman" charset="0"/>
              </a:rPr>
              <a:t>3</a:t>
            </a:r>
          </a:p>
          <a:p>
            <a:endParaRPr lang="en-US" sz="2000" baseline="30000">
              <a:latin typeface="Times-Roman" charset="0"/>
            </a:endParaRPr>
          </a:p>
          <a:p>
            <a:r>
              <a:rPr lang="en-US" sz="2000">
                <a:latin typeface="Times-Roman" charset="0"/>
              </a:rPr>
              <a:t>(3/4)</a:t>
            </a:r>
            <a:r>
              <a:rPr lang="en-US" sz="2000" baseline="30000">
                <a:latin typeface="Times-Roman" charset="0"/>
              </a:rPr>
              <a:t>3</a:t>
            </a:r>
          </a:p>
        </p:txBody>
      </p:sp>
      <p:sp>
        <p:nvSpPr>
          <p:cNvPr id="281607" name="Rectangle 6"/>
          <p:cNvSpPr>
            <a:spLocks noChangeArrowheads="1"/>
          </p:cNvSpPr>
          <p:nvPr/>
        </p:nvSpPr>
        <p:spPr bwMode="auto">
          <a:xfrm>
            <a:off x="685800" y="914400"/>
            <a:ext cx="7848600" cy="5334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Char char="q"/>
            </a:pPr>
            <a:r>
              <a:rPr lang="en-US"/>
              <a:t>Known </a:t>
            </a:r>
            <a:r>
              <a:rPr lang="en-US">
                <a:latin typeface="Times-Roman" charset="0"/>
              </a:rPr>
              <a:t>P=p</a:t>
            </a:r>
            <a:r>
              <a:rPr lang="en-US" baseline="-25000">
                <a:latin typeface="Times-Roman" charset="0"/>
              </a:rPr>
              <a:t>0</a:t>
            </a:r>
            <a:r>
              <a:rPr lang="en-US">
                <a:latin typeface="Times-Roman" charset="0"/>
              </a:rPr>
              <a:t>p</a:t>
            </a:r>
            <a:r>
              <a:rPr lang="en-US" baseline="-25000">
                <a:latin typeface="Times-Roman" charset="0"/>
              </a:rPr>
              <a:t>1</a:t>
            </a:r>
            <a:r>
              <a:rPr lang="en-US">
                <a:latin typeface="Times-Roman" charset="0"/>
              </a:rPr>
              <a:t>p</a:t>
            </a:r>
            <a:r>
              <a:rPr lang="en-US" baseline="-25000">
                <a:latin typeface="Times-Roman" charset="0"/>
              </a:rPr>
              <a:t>2</a:t>
            </a:r>
            <a:r>
              <a:rPr lang="en-US">
                <a:latin typeface="Times-Roman" charset="0"/>
              </a:rPr>
              <a:t>…p</a:t>
            </a:r>
            <a:r>
              <a:rPr lang="en-US" baseline="-25000">
                <a:latin typeface="Times-Roman" charset="0"/>
              </a:rPr>
              <a:t>15</a:t>
            </a:r>
            <a:r>
              <a:rPr lang="en-US">
                <a:solidFill>
                  <a:schemeClr val="accent2"/>
                </a:solidFill>
                <a:latin typeface="Times-Roman" charset="0"/>
              </a:rPr>
              <a:t> </a:t>
            </a:r>
            <a:r>
              <a:rPr lang="en-US"/>
              <a:t>and </a:t>
            </a:r>
            <a:r>
              <a:rPr lang="en-US">
                <a:latin typeface="Times-Roman" charset="0"/>
              </a:rPr>
              <a:t>C=c</a:t>
            </a:r>
            <a:r>
              <a:rPr lang="en-US" baseline="-25000">
                <a:latin typeface="Times-Roman" charset="0"/>
              </a:rPr>
              <a:t>0</a:t>
            </a:r>
            <a:r>
              <a:rPr lang="en-US">
                <a:latin typeface="Times-Roman" charset="0"/>
              </a:rPr>
              <a:t>c</a:t>
            </a:r>
            <a:r>
              <a:rPr lang="en-US" baseline="-25000">
                <a:latin typeface="Times-Roman" charset="0"/>
              </a:rPr>
              <a:t>1</a:t>
            </a:r>
            <a:r>
              <a:rPr lang="en-US">
                <a:latin typeface="Times-Roman" charset="0"/>
              </a:rPr>
              <a:t>c</a:t>
            </a:r>
            <a:r>
              <a:rPr lang="en-US" baseline="-25000">
                <a:latin typeface="Times-Roman" charset="0"/>
              </a:rPr>
              <a:t>2</a:t>
            </a:r>
            <a:r>
              <a:rPr lang="en-US">
                <a:latin typeface="Times-Roman" charset="0"/>
              </a:rPr>
              <a:t>…c</a:t>
            </a:r>
            <a:r>
              <a:rPr lang="en-US" baseline="-25000">
                <a:latin typeface="Times-Roman" charset="0"/>
              </a:rPr>
              <a:t>15</a:t>
            </a:r>
            <a:endParaRPr lang="en-US"/>
          </a:p>
        </p:txBody>
      </p:sp>
      <p:sp>
        <p:nvSpPr>
          <p:cNvPr id="351239" name="Rectangle 7"/>
          <p:cNvSpPr>
            <a:spLocks noChangeArrowheads="1"/>
          </p:cNvSpPr>
          <p:nvPr/>
        </p:nvSpPr>
        <p:spPr bwMode="auto">
          <a:xfrm>
            <a:off x="3276600" y="5410200"/>
            <a:ext cx="4648200" cy="800100"/>
          </a:xfrm>
          <a:prstGeom prst="rect">
            <a:avLst/>
          </a:prstGeom>
          <a:noFill/>
          <a:ln w="9525">
            <a:noFill/>
            <a:miter lim="800000"/>
            <a:headEnd/>
            <a:tailEnd/>
          </a:ln>
        </p:spPr>
        <p:txBody>
          <a:bodyPr>
            <a:prstTxWarp prst="textNoShape">
              <a:avLst/>
            </a:prstTxWarp>
            <a:spAutoFit/>
          </a:bodyPr>
          <a:lstStyle/>
          <a:p>
            <a:r>
              <a:rPr lang="en-US" sz="2000">
                <a:solidFill>
                  <a:schemeClr val="hlink"/>
                </a:solidFill>
              </a:rPr>
              <a:t>k</a:t>
            </a:r>
            <a:r>
              <a:rPr lang="en-US" sz="2000" baseline="-25000">
                <a:solidFill>
                  <a:schemeClr val="hlink"/>
                </a:solidFill>
              </a:rPr>
              <a:t>0 </a:t>
            </a:r>
            <a:r>
              <a:rPr lang="en-US" sz="2000">
                <a:solidFill>
                  <a:schemeClr val="hlink"/>
                </a:solidFill>
                <a:latin typeface="Times-Roman" charset="0"/>
                <a:sym typeface="Symbol" charset="2"/>
              </a:rPr>
              <a:t> k</a:t>
            </a:r>
            <a:r>
              <a:rPr lang="en-US" sz="2000" baseline="-25000">
                <a:solidFill>
                  <a:schemeClr val="hlink"/>
                </a:solidFill>
                <a:latin typeface="Times-Roman" charset="0"/>
                <a:sym typeface="Symbol" charset="2"/>
              </a:rPr>
              <a:t>1</a:t>
            </a:r>
            <a:r>
              <a:rPr lang="en-US" sz="2000">
                <a:solidFill>
                  <a:schemeClr val="hlink"/>
                </a:solidFill>
                <a:latin typeface="Times-Roman" charset="0"/>
                <a:sym typeface="Symbol" charset="2"/>
              </a:rPr>
              <a:t> = c</a:t>
            </a:r>
            <a:r>
              <a:rPr lang="en-US" sz="2000" baseline="-25000">
                <a:solidFill>
                  <a:schemeClr val="hlink"/>
                </a:solidFill>
                <a:latin typeface="Times-Roman" charset="0"/>
                <a:sym typeface="Symbol" charset="2"/>
              </a:rPr>
              <a:t>1</a:t>
            </a:r>
            <a:r>
              <a:rPr lang="en-US" sz="2000">
                <a:solidFill>
                  <a:schemeClr val="hlink"/>
                </a:solidFill>
                <a:latin typeface="Times-Roman" charset="0"/>
                <a:sym typeface="Symbol" charset="2"/>
              </a:rPr>
              <a:t>  p</a:t>
            </a:r>
            <a:r>
              <a:rPr lang="en-US" sz="2000" baseline="-25000">
                <a:solidFill>
                  <a:schemeClr val="hlink"/>
                </a:solidFill>
                <a:latin typeface="Times-Roman" charset="0"/>
                <a:sym typeface="Symbol" charset="2"/>
              </a:rPr>
              <a:t>10</a:t>
            </a:r>
            <a:r>
              <a:rPr lang="en-US" sz="2000">
                <a:latin typeface="Times-Roman" charset="0"/>
                <a:sym typeface="Symbol" charset="2"/>
              </a:rPr>
              <a:t>	     </a:t>
            </a:r>
            <a:r>
              <a:rPr lang="en-US" sz="2000">
                <a:latin typeface="Times-Roman" charset="0"/>
              </a:rPr>
              <a:t>(3/4)</a:t>
            </a:r>
            <a:r>
              <a:rPr lang="en-US" sz="2000" baseline="30000">
                <a:latin typeface="Times-Roman" charset="0"/>
              </a:rPr>
              <a:t>3</a:t>
            </a:r>
            <a:endParaRPr lang="en-US" sz="2000" baseline="-25000">
              <a:solidFill>
                <a:srgbClr val="FF0000"/>
              </a:solidFill>
              <a:latin typeface="Times-Roman" charset="0"/>
              <a:sym typeface="Symbol" charset="2"/>
            </a:endParaRPr>
          </a:p>
          <a:p>
            <a:r>
              <a:rPr lang="en-US" sz="2000">
                <a:solidFill>
                  <a:schemeClr val="hlink"/>
                </a:solidFill>
              </a:rPr>
              <a:t>k</a:t>
            </a:r>
            <a:r>
              <a:rPr lang="en-US" sz="2000" baseline="-25000">
                <a:solidFill>
                  <a:schemeClr val="hlink"/>
                </a:solidFill>
              </a:rPr>
              <a:t>7 </a:t>
            </a:r>
            <a:r>
              <a:rPr lang="en-US" sz="2000">
                <a:solidFill>
                  <a:schemeClr val="hlink"/>
                </a:solidFill>
                <a:latin typeface="Times-Roman" charset="0"/>
                <a:sym typeface="Symbol" charset="2"/>
              </a:rPr>
              <a:t> k</a:t>
            </a:r>
            <a:r>
              <a:rPr lang="en-US" sz="2000" baseline="-25000">
                <a:solidFill>
                  <a:schemeClr val="hlink"/>
                </a:solidFill>
                <a:latin typeface="Times-Roman" charset="0"/>
                <a:sym typeface="Symbol" charset="2"/>
              </a:rPr>
              <a:t>2</a:t>
            </a:r>
            <a:r>
              <a:rPr lang="en-US" sz="2000">
                <a:solidFill>
                  <a:schemeClr val="hlink"/>
                </a:solidFill>
                <a:latin typeface="Times-Roman" charset="0"/>
                <a:sym typeface="Symbol" charset="2"/>
              </a:rPr>
              <a:t> = c</a:t>
            </a:r>
            <a:r>
              <a:rPr lang="en-US" sz="2000" baseline="-25000">
                <a:solidFill>
                  <a:schemeClr val="hlink"/>
                </a:solidFill>
                <a:latin typeface="Times-Roman" charset="0"/>
                <a:sym typeface="Symbol" charset="2"/>
              </a:rPr>
              <a:t>2</a:t>
            </a:r>
            <a:r>
              <a:rPr lang="en-US" sz="2000">
                <a:solidFill>
                  <a:schemeClr val="hlink"/>
                </a:solidFill>
                <a:latin typeface="Times-Roman" charset="0"/>
                <a:sym typeface="Symbol" charset="2"/>
              </a:rPr>
              <a:t>  p</a:t>
            </a:r>
            <a:r>
              <a:rPr lang="en-US" sz="2000" baseline="-25000">
                <a:solidFill>
                  <a:schemeClr val="hlink"/>
                </a:solidFill>
                <a:latin typeface="Times-Roman" charset="0"/>
                <a:sym typeface="Symbol" charset="2"/>
              </a:rPr>
              <a:t>9</a:t>
            </a:r>
            <a:r>
              <a:rPr lang="en-US" sz="2000">
                <a:latin typeface="Times-Roman" charset="0"/>
                <a:sym typeface="Symbol" charset="2"/>
              </a:rPr>
              <a:t>	     </a:t>
            </a:r>
            <a:r>
              <a:rPr lang="en-US" sz="2000">
                <a:latin typeface="Times-Roman" charset="0"/>
              </a:rPr>
              <a:t>(3/4)</a:t>
            </a:r>
            <a:r>
              <a:rPr lang="en-US" sz="2000" baseline="30000">
                <a:latin typeface="Times-Roman" charset="0"/>
              </a:rPr>
              <a:t>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12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grpId="0" nodeType="clickEffect">
                                  <p:stCondLst>
                                    <p:cond delay="0"/>
                                  </p:stCondLst>
                                  <p:childTnLst>
                                    <p:set>
                                      <p:cBhvr>
                                        <p:cTn id="10" dur="1" fill="hold">
                                          <p:stCondLst>
                                            <p:cond delay="0"/>
                                          </p:stCondLst>
                                        </p:cTn>
                                        <p:tgtEl>
                                          <p:spTgt spid="351236"/>
                                        </p:tgtEl>
                                        <p:attrNameLst>
                                          <p:attrName>style.visibility</p:attrName>
                                        </p:attrNameLst>
                                      </p:cBhvr>
                                      <p:to>
                                        <p:strVal val="visible"/>
                                      </p:to>
                                    </p:set>
                                    <p:animEffect transition="in" filter="checkerboard(across)">
                                      <p:cBhvr>
                                        <p:cTn id="11" dur="500"/>
                                        <p:tgtEl>
                                          <p:spTgt spid="351236"/>
                                        </p:tgtEl>
                                      </p:cBhvr>
                                    </p:animEffect>
                                  </p:childTnLst>
                                </p:cTn>
                              </p:par>
                            </p:childTnLst>
                          </p:cTn>
                        </p:par>
                        <p:par>
                          <p:cTn id="12" fill="hold">
                            <p:stCondLst>
                              <p:cond delay="500"/>
                            </p:stCondLst>
                            <p:childTnLst>
                              <p:par>
                                <p:cTn id="13" presetID="5" presetClass="entr" presetSubtype="5" fill="hold" grpId="0" nodeType="afterEffect">
                                  <p:stCondLst>
                                    <p:cond delay="0"/>
                                  </p:stCondLst>
                                  <p:childTnLst>
                                    <p:set>
                                      <p:cBhvr>
                                        <p:cTn id="14" dur="1" fill="hold">
                                          <p:stCondLst>
                                            <p:cond delay="0"/>
                                          </p:stCondLst>
                                        </p:cTn>
                                        <p:tgtEl>
                                          <p:spTgt spid="351237"/>
                                        </p:tgtEl>
                                        <p:attrNameLst>
                                          <p:attrName>style.visibility</p:attrName>
                                        </p:attrNameLst>
                                      </p:cBhvr>
                                      <p:to>
                                        <p:strVal val="visible"/>
                                      </p:to>
                                    </p:set>
                                    <p:animEffect transition="in" filter="checkerboard(down)">
                                      <p:cBhvr>
                                        <p:cTn id="15" dur="500"/>
                                        <p:tgtEl>
                                          <p:spTgt spid="351237"/>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51239"/>
                                        </p:tgtEl>
                                        <p:attrNameLst>
                                          <p:attrName>style.visibility</p:attrName>
                                        </p:attrNameLst>
                                      </p:cBhvr>
                                      <p:to>
                                        <p:strVal val="visible"/>
                                      </p:to>
                                    </p:set>
                                    <p:anim calcmode="lin" valueType="num">
                                      <p:cBhvr additive="base">
                                        <p:cTn id="20" dur="500" fill="hold"/>
                                        <p:tgtEl>
                                          <p:spTgt spid="351239"/>
                                        </p:tgtEl>
                                        <p:attrNameLst>
                                          <p:attrName>ppt_x</p:attrName>
                                        </p:attrNameLst>
                                      </p:cBhvr>
                                      <p:tavLst>
                                        <p:tav tm="0">
                                          <p:val>
                                            <p:strVal val="#ppt_x"/>
                                          </p:val>
                                        </p:tav>
                                        <p:tav tm="100000">
                                          <p:val>
                                            <p:strVal val="#ppt_x"/>
                                          </p:val>
                                        </p:tav>
                                      </p:tavLst>
                                    </p:anim>
                                    <p:anim calcmode="lin" valueType="num">
                                      <p:cBhvr additive="base">
                                        <p:cTn id="21" dur="500" fill="hold"/>
                                        <p:tgtEl>
                                          <p:spTgt spid="351239"/>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8"/>
                                            </p:cond>
                                          </p:stCondLst>
                                          <p:endCondLst>
                                            <p:cond evt="onStopAudio" delay="0">
                                              <p:tgtEl>
                                                <p:sldTgt/>
                                              </p:tgtEl>
                                            </p:cond>
                                          </p:endCondLst>
                                        </p:cTn>
                                        <p:tgtEl>
                                          <p:sndTgt r:embed="rId2" name="Applause"/>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5" grpId="0" autoUpdateAnimBg="0"/>
      <p:bldP spid="351236" grpId="0" autoUpdateAnimBg="0"/>
      <p:bldP spid="351237" grpId="0" autoUpdateAnimBg="0"/>
      <p:bldP spid="351239" grpId="0" autoUpdateAnimBg="0"/>
    </p:bldLst>
  </p:timing>
</p:sld>
</file>

<file path=ppt/slides/slide2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262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A9F3916F-46C0-0346-9B48-F36A15756794}" type="slidenum">
              <a:rPr lang="en-US" smtClean="0">
                <a:latin typeface="Times New Roman" charset="0"/>
              </a:rPr>
              <a:pPr/>
              <a:t>264</a:t>
            </a:fld>
            <a:endParaRPr lang="en-US">
              <a:latin typeface="Times New Roman" charset="0"/>
            </a:endParaRPr>
          </a:p>
        </p:txBody>
      </p:sp>
      <p:sp>
        <p:nvSpPr>
          <p:cNvPr id="282627" name="Rectangle 2"/>
          <p:cNvSpPr>
            <a:spLocks noGrp="1" noChangeArrowheads="1"/>
          </p:cNvSpPr>
          <p:nvPr>
            <p:ph type="title"/>
          </p:nvPr>
        </p:nvSpPr>
        <p:spPr>
          <a:xfrm>
            <a:off x="685800" y="152400"/>
            <a:ext cx="7772400" cy="838200"/>
          </a:xfrm>
        </p:spPr>
        <p:txBody>
          <a:bodyPr/>
          <a:lstStyle/>
          <a:p>
            <a:pPr eaLnBrk="1" hangingPunct="1"/>
            <a:r>
              <a:rPr lang="en-US"/>
              <a:t>TDES Linear Cryptanalysis</a:t>
            </a:r>
          </a:p>
        </p:txBody>
      </p:sp>
      <p:sp>
        <p:nvSpPr>
          <p:cNvPr id="352259" name="Rectangle 3"/>
          <p:cNvSpPr>
            <a:spLocks noGrp="1" noChangeArrowheads="1"/>
          </p:cNvSpPr>
          <p:nvPr>
            <p:ph type="body" idx="1"/>
          </p:nvPr>
        </p:nvSpPr>
        <p:spPr>
          <a:xfrm>
            <a:off x="685800" y="1066800"/>
            <a:ext cx="7772400" cy="5105400"/>
          </a:xfrm>
        </p:spPr>
        <p:txBody>
          <a:bodyPr/>
          <a:lstStyle/>
          <a:p>
            <a:pPr eaLnBrk="1" hangingPunct="1">
              <a:lnSpc>
                <a:spcPct val="75000"/>
              </a:lnSpc>
            </a:pPr>
            <a:r>
              <a:rPr lang="en-US" sz="2800"/>
              <a:t>Computer program results</a:t>
            </a:r>
          </a:p>
          <a:p>
            <a:pPr eaLnBrk="1" hangingPunct="1">
              <a:lnSpc>
                <a:spcPct val="75000"/>
              </a:lnSpc>
            </a:pPr>
            <a:r>
              <a:rPr lang="en-US" sz="2800"/>
              <a:t>Use </a:t>
            </a:r>
            <a:r>
              <a:rPr lang="en-US" sz="2800">
                <a:latin typeface="Times-Roman" charset="0"/>
              </a:rPr>
              <a:t>100</a:t>
            </a:r>
            <a:r>
              <a:rPr lang="en-US" sz="2800"/>
              <a:t> known plaintexts, get ciphertexts.</a:t>
            </a:r>
          </a:p>
          <a:p>
            <a:pPr lvl="1" eaLnBrk="1" hangingPunct="1">
              <a:lnSpc>
                <a:spcPct val="75000"/>
              </a:lnSpc>
            </a:pPr>
            <a:r>
              <a:rPr lang="en-US" sz="2400"/>
              <a:t>Let </a:t>
            </a:r>
            <a:r>
              <a:rPr lang="en-US" sz="2400">
                <a:latin typeface="Times-Roman" charset="0"/>
              </a:rPr>
              <a:t>P=p</a:t>
            </a:r>
            <a:r>
              <a:rPr lang="en-US" sz="2400" baseline="-25000">
                <a:latin typeface="Times-Roman" charset="0"/>
              </a:rPr>
              <a:t>0</a:t>
            </a:r>
            <a:r>
              <a:rPr lang="en-US" sz="2400">
                <a:latin typeface="Times-Roman" charset="0"/>
              </a:rPr>
              <a:t>p</a:t>
            </a:r>
            <a:r>
              <a:rPr lang="en-US" sz="2400" baseline="-25000">
                <a:latin typeface="Times-Roman" charset="0"/>
              </a:rPr>
              <a:t>1</a:t>
            </a:r>
            <a:r>
              <a:rPr lang="en-US" sz="2400">
                <a:latin typeface="Times-Roman" charset="0"/>
              </a:rPr>
              <a:t>p</a:t>
            </a:r>
            <a:r>
              <a:rPr lang="en-US" sz="2400" baseline="-25000">
                <a:latin typeface="Times-Roman" charset="0"/>
              </a:rPr>
              <a:t>2</a:t>
            </a:r>
            <a:r>
              <a:rPr lang="en-US" sz="2400">
                <a:latin typeface="Times-Roman" charset="0"/>
              </a:rPr>
              <a:t>…p</a:t>
            </a:r>
            <a:r>
              <a:rPr lang="en-US" sz="2400" baseline="-25000">
                <a:latin typeface="Times-Roman" charset="0"/>
              </a:rPr>
              <a:t>15</a:t>
            </a:r>
            <a:r>
              <a:rPr lang="en-US" sz="2400"/>
              <a:t> and let </a:t>
            </a:r>
            <a:r>
              <a:rPr lang="en-US" sz="2400">
                <a:latin typeface="Times-Roman" charset="0"/>
              </a:rPr>
              <a:t>C=c</a:t>
            </a:r>
            <a:r>
              <a:rPr lang="en-US" sz="2400" baseline="-25000">
                <a:latin typeface="Times-Roman" charset="0"/>
              </a:rPr>
              <a:t>0</a:t>
            </a:r>
            <a:r>
              <a:rPr lang="en-US" sz="2400">
                <a:latin typeface="Times-Roman" charset="0"/>
              </a:rPr>
              <a:t>c</a:t>
            </a:r>
            <a:r>
              <a:rPr lang="en-US" sz="2400" baseline="-25000">
                <a:latin typeface="Times-Roman" charset="0"/>
              </a:rPr>
              <a:t>1</a:t>
            </a:r>
            <a:r>
              <a:rPr lang="en-US" sz="2400">
                <a:latin typeface="Times-Roman" charset="0"/>
              </a:rPr>
              <a:t>c</a:t>
            </a:r>
            <a:r>
              <a:rPr lang="en-US" sz="2400" baseline="-25000">
                <a:latin typeface="Times-Roman" charset="0"/>
              </a:rPr>
              <a:t>2</a:t>
            </a:r>
            <a:r>
              <a:rPr lang="en-US" sz="2400">
                <a:latin typeface="Times-Roman" charset="0"/>
              </a:rPr>
              <a:t>…c</a:t>
            </a:r>
            <a:r>
              <a:rPr lang="en-US" sz="2400" baseline="-25000">
                <a:latin typeface="Times-Roman" charset="0"/>
              </a:rPr>
              <a:t>15</a:t>
            </a:r>
            <a:endParaRPr lang="en-US" sz="2400"/>
          </a:p>
          <a:p>
            <a:pPr eaLnBrk="1" hangingPunct="1">
              <a:lnSpc>
                <a:spcPct val="75000"/>
              </a:lnSpc>
            </a:pPr>
            <a:r>
              <a:rPr lang="en-US" sz="2800"/>
              <a:t>Resulting counts</a:t>
            </a:r>
          </a:p>
          <a:p>
            <a:pPr lvl="1" eaLnBrk="1" hangingPunct="1">
              <a:lnSpc>
                <a:spcPct val="75000"/>
              </a:lnSpc>
            </a:pPr>
            <a:r>
              <a:rPr lang="en-US" sz="2400">
                <a:latin typeface="Times-Roman" charset="0"/>
              </a:rPr>
              <a:t>c</a:t>
            </a:r>
            <a:r>
              <a:rPr lang="en-US" sz="2400" baseline="-25000">
                <a:latin typeface="Times-Roman" charset="0"/>
              </a:rPr>
              <a:t>1</a:t>
            </a:r>
            <a:r>
              <a:rPr lang="en-US" sz="2400">
                <a:latin typeface="Times-Roman" charset="0"/>
              </a:rPr>
              <a:t> </a:t>
            </a:r>
            <a:r>
              <a:rPr lang="en-US" sz="2400">
                <a:latin typeface="Times-Roman" charset="0"/>
                <a:sym typeface="Symbol" charset="2"/>
              </a:rPr>
              <a:t> p</a:t>
            </a:r>
            <a:r>
              <a:rPr lang="en-US" sz="2400" baseline="-25000">
                <a:latin typeface="Times-Roman" charset="0"/>
                <a:sym typeface="Symbol" charset="2"/>
              </a:rPr>
              <a:t>10</a:t>
            </a:r>
            <a:r>
              <a:rPr lang="en-US" sz="2400">
                <a:latin typeface="Times-Roman" charset="0"/>
                <a:sym typeface="Symbol" charset="2"/>
              </a:rPr>
              <a:t> = 0</a:t>
            </a:r>
            <a:r>
              <a:rPr lang="en-US" sz="2400">
                <a:sym typeface="Symbol" charset="2"/>
              </a:rPr>
              <a:t> occurs </a:t>
            </a:r>
            <a:r>
              <a:rPr lang="en-US" sz="2400">
                <a:latin typeface="Times-Roman" charset="0"/>
                <a:sym typeface="Symbol" charset="2"/>
              </a:rPr>
              <a:t>38</a:t>
            </a:r>
            <a:r>
              <a:rPr lang="en-US" sz="2400">
                <a:sym typeface="Symbol" charset="2"/>
              </a:rPr>
              <a:t> times</a:t>
            </a:r>
            <a:endParaRPr lang="en-US" sz="2400">
              <a:latin typeface="Times-Roman" charset="0"/>
            </a:endParaRPr>
          </a:p>
          <a:p>
            <a:pPr lvl="1" eaLnBrk="1" hangingPunct="1">
              <a:lnSpc>
                <a:spcPct val="75000"/>
              </a:lnSpc>
            </a:pPr>
            <a:r>
              <a:rPr lang="en-US" sz="2400">
                <a:latin typeface="Times-Roman" charset="0"/>
              </a:rPr>
              <a:t>c</a:t>
            </a:r>
            <a:r>
              <a:rPr lang="en-US" sz="2400" baseline="-25000">
                <a:latin typeface="Times-Roman" charset="0"/>
              </a:rPr>
              <a:t>1</a:t>
            </a:r>
            <a:r>
              <a:rPr lang="en-US" sz="2400">
                <a:latin typeface="Times-Roman" charset="0"/>
              </a:rPr>
              <a:t> </a:t>
            </a:r>
            <a:r>
              <a:rPr lang="en-US" sz="2400">
                <a:latin typeface="Times-Roman" charset="0"/>
                <a:sym typeface="Symbol" charset="2"/>
              </a:rPr>
              <a:t> p</a:t>
            </a:r>
            <a:r>
              <a:rPr lang="en-US" sz="2400" baseline="-25000">
                <a:latin typeface="Times-Roman" charset="0"/>
                <a:sym typeface="Symbol" charset="2"/>
              </a:rPr>
              <a:t>10</a:t>
            </a:r>
            <a:r>
              <a:rPr lang="en-US" sz="2400">
                <a:latin typeface="Times-Roman" charset="0"/>
                <a:sym typeface="Symbol" charset="2"/>
              </a:rPr>
              <a:t> = 1</a:t>
            </a:r>
            <a:r>
              <a:rPr lang="en-US" sz="2400">
                <a:sym typeface="Symbol" charset="2"/>
              </a:rPr>
              <a:t> occurs </a:t>
            </a:r>
            <a:r>
              <a:rPr lang="en-US" sz="2400">
                <a:latin typeface="Times-Roman" charset="0"/>
                <a:sym typeface="Symbol" charset="2"/>
              </a:rPr>
              <a:t>62</a:t>
            </a:r>
            <a:r>
              <a:rPr lang="en-US" sz="2400">
                <a:sym typeface="Symbol" charset="2"/>
              </a:rPr>
              <a:t> times</a:t>
            </a:r>
            <a:endParaRPr lang="en-US" sz="2400">
              <a:latin typeface="Times-Roman" charset="0"/>
            </a:endParaRPr>
          </a:p>
          <a:p>
            <a:pPr lvl="1" eaLnBrk="1" hangingPunct="1">
              <a:lnSpc>
                <a:spcPct val="75000"/>
              </a:lnSpc>
            </a:pPr>
            <a:r>
              <a:rPr lang="en-US" sz="2400">
                <a:latin typeface="Times-Roman" charset="0"/>
              </a:rPr>
              <a:t>c</a:t>
            </a:r>
            <a:r>
              <a:rPr lang="en-US" sz="2400" baseline="-25000">
                <a:latin typeface="Times-Roman" charset="0"/>
              </a:rPr>
              <a:t>2</a:t>
            </a:r>
            <a:r>
              <a:rPr lang="en-US" sz="2400">
                <a:latin typeface="Times-Roman" charset="0"/>
              </a:rPr>
              <a:t> </a:t>
            </a:r>
            <a:r>
              <a:rPr lang="en-US" sz="2400">
                <a:latin typeface="Times-Roman" charset="0"/>
                <a:sym typeface="Symbol" charset="2"/>
              </a:rPr>
              <a:t> p</a:t>
            </a:r>
            <a:r>
              <a:rPr lang="en-US" sz="2400" baseline="-25000">
                <a:latin typeface="Times-Roman" charset="0"/>
                <a:sym typeface="Symbol" charset="2"/>
              </a:rPr>
              <a:t>9</a:t>
            </a:r>
            <a:r>
              <a:rPr lang="en-US" sz="2400">
                <a:latin typeface="Times-Roman" charset="0"/>
                <a:sym typeface="Symbol" charset="2"/>
              </a:rPr>
              <a:t> = 0</a:t>
            </a:r>
            <a:r>
              <a:rPr lang="en-US" sz="2400">
                <a:sym typeface="Symbol" charset="2"/>
              </a:rPr>
              <a:t> occurs </a:t>
            </a:r>
            <a:r>
              <a:rPr lang="en-US" sz="2400">
                <a:latin typeface="Times-Roman" charset="0"/>
                <a:sym typeface="Symbol" charset="2"/>
              </a:rPr>
              <a:t>62</a:t>
            </a:r>
            <a:r>
              <a:rPr lang="en-US" sz="2400">
                <a:sym typeface="Symbol" charset="2"/>
              </a:rPr>
              <a:t> times</a:t>
            </a:r>
            <a:endParaRPr lang="en-US" sz="2400">
              <a:latin typeface="Times-Roman" charset="0"/>
            </a:endParaRPr>
          </a:p>
          <a:p>
            <a:pPr lvl="1" eaLnBrk="1" hangingPunct="1">
              <a:lnSpc>
                <a:spcPct val="75000"/>
              </a:lnSpc>
            </a:pPr>
            <a:r>
              <a:rPr lang="en-US" sz="2400">
                <a:latin typeface="Times-Roman" charset="0"/>
              </a:rPr>
              <a:t>c</a:t>
            </a:r>
            <a:r>
              <a:rPr lang="en-US" sz="2400" baseline="-25000">
                <a:latin typeface="Times-Roman" charset="0"/>
              </a:rPr>
              <a:t>2</a:t>
            </a:r>
            <a:r>
              <a:rPr lang="en-US" sz="2400">
                <a:latin typeface="Times-Roman" charset="0"/>
              </a:rPr>
              <a:t> </a:t>
            </a:r>
            <a:r>
              <a:rPr lang="en-US" sz="2400">
                <a:latin typeface="Times-Roman" charset="0"/>
                <a:sym typeface="Symbol" charset="2"/>
              </a:rPr>
              <a:t> p</a:t>
            </a:r>
            <a:r>
              <a:rPr lang="en-US" sz="2400" baseline="-25000">
                <a:latin typeface="Times-Roman" charset="0"/>
                <a:sym typeface="Symbol" charset="2"/>
              </a:rPr>
              <a:t>9</a:t>
            </a:r>
            <a:r>
              <a:rPr lang="en-US" sz="2400">
                <a:latin typeface="Times-Roman" charset="0"/>
                <a:sym typeface="Symbol" charset="2"/>
              </a:rPr>
              <a:t> = 1</a:t>
            </a:r>
            <a:r>
              <a:rPr lang="en-US" sz="2400">
                <a:sym typeface="Symbol" charset="2"/>
              </a:rPr>
              <a:t> occurs </a:t>
            </a:r>
            <a:r>
              <a:rPr lang="en-US" sz="2400">
                <a:latin typeface="Times-Roman" charset="0"/>
                <a:sym typeface="Symbol" charset="2"/>
              </a:rPr>
              <a:t>38</a:t>
            </a:r>
            <a:r>
              <a:rPr lang="en-US" sz="2400">
                <a:sym typeface="Symbol" charset="2"/>
              </a:rPr>
              <a:t> times</a:t>
            </a:r>
            <a:endParaRPr lang="en-US" sz="2400">
              <a:latin typeface="Times-Roman" charset="0"/>
            </a:endParaRPr>
          </a:p>
          <a:p>
            <a:pPr eaLnBrk="1" hangingPunct="1">
              <a:lnSpc>
                <a:spcPct val="75000"/>
              </a:lnSpc>
            </a:pPr>
            <a:r>
              <a:rPr lang="en-US" sz="2800"/>
              <a:t>Conclusions</a:t>
            </a:r>
          </a:p>
          <a:p>
            <a:pPr lvl="1" eaLnBrk="1" hangingPunct="1">
              <a:lnSpc>
                <a:spcPct val="75000"/>
              </a:lnSpc>
            </a:pPr>
            <a:r>
              <a:rPr lang="en-US" sz="2400"/>
              <a:t>Since </a:t>
            </a:r>
            <a:r>
              <a:rPr lang="en-US" sz="2400">
                <a:latin typeface="Times-Roman" charset="0"/>
              </a:rPr>
              <a:t>k</a:t>
            </a:r>
            <a:r>
              <a:rPr lang="en-US" sz="2400" baseline="-25000">
                <a:latin typeface="Times-Roman" charset="0"/>
              </a:rPr>
              <a:t>0 </a:t>
            </a:r>
            <a:r>
              <a:rPr lang="en-US" sz="2400">
                <a:latin typeface="Times-Roman" charset="0"/>
                <a:sym typeface="Symbol" charset="2"/>
              </a:rPr>
              <a:t> k</a:t>
            </a:r>
            <a:r>
              <a:rPr lang="en-US" sz="2400" baseline="-25000">
                <a:latin typeface="Times-Roman" charset="0"/>
                <a:sym typeface="Symbol" charset="2"/>
              </a:rPr>
              <a:t>1</a:t>
            </a:r>
            <a:r>
              <a:rPr lang="en-US" sz="2400">
                <a:latin typeface="Times-Roman" charset="0"/>
                <a:sym typeface="Symbol" charset="2"/>
              </a:rPr>
              <a:t> = c</a:t>
            </a:r>
            <a:r>
              <a:rPr lang="en-US" sz="2400" baseline="-25000">
                <a:latin typeface="Times-Roman" charset="0"/>
                <a:sym typeface="Symbol" charset="2"/>
              </a:rPr>
              <a:t>1</a:t>
            </a:r>
            <a:r>
              <a:rPr lang="en-US" sz="2400">
                <a:latin typeface="Times-Roman" charset="0"/>
                <a:sym typeface="Symbol" charset="2"/>
              </a:rPr>
              <a:t>  p</a:t>
            </a:r>
            <a:r>
              <a:rPr lang="en-US" sz="2400" baseline="-25000">
                <a:latin typeface="Times-Roman" charset="0"/>
                <a:sym typeface="Symbol" charset="2"/>
              </a:rPr>
              <a:t>10</a:t>
            </a:r>
            <a:r>
              <a:rPr lang="en-US" sz="2400">
                <a:sym typeface="Symbol" charset="2"/>
              </a:rPr>
              <a:t> we have</a:t>
            </a:r>
            <a:r>
              <a:rPr lang="en-US" sz="2400">
                <a:latin typeface="Times-Roman" charset="0"/>
              </a:rPr>
              <a:t> k</a:t>
            </a:r>
            <a:r>
              <a:rPr lang="en-US" sz="2400" baseline="-25000">
                <a:latin typeface="Times-Roman" charset="0"/>
              </a:rPr>
              <a:t>0</a:t>
            </a:r>
            <a:r>
              <a:rPr lang="en-US" sz="2400">
                <a:latin typeface="Times-Roman" charset="0"/>
              </a:rPr>
              <a:t> </a:t>
            </a:r>
            <a:r>
              <a:rPr lang="en-US" sz="2400">
                <a:latin typeface="Times-Roman" charset="0"/>
                <a:sym typeface="Symbol" charset="2"/>
              </a:rPr>
              <a:t> k</a:t>
            </a:r>
            <a:r>
              <a:rPr lang="en-US" sz="2400" baseline="-25000">
                <a:latin typeface="Times-Roman" charset="0"/>
                <a:sym typeface="Symbol" charset="2"/>
              </a:rPr>
              <a:t>1</a:t>
            </a:r>
            <a:r>
              <a:rPr lang="en-US" sz="2400">
                <a:latin typeface="Times-Roman" charset="0"/>
                <a:sym typeface="Symbol" charset="2"/>
              </a:rPr>
              <a:t> = 1</a:t>
            </a:r>
            <a:endParaRPr lang="en-US" sz="2400">
              <a:sym typeface="Symbol" charset="2"/>
            </a:endParaRPr>
          </a:p>
          <a:p>
            <a:pPr lvl="1" eaLnBrk="1" hangingPunct="1">
              <a:lnSpc>
                <a:spcPct val="75000"/>
              </a:lnSpc>
            </a:pPr>
            <a:r>
              <a:rPr lang="en-US" sz="2400">
                <a:sym typeface="Symbol" charset="2"/>
              </a:rPr>
              <a:t>Since </a:t>
            </a:r>
            <a:r>
              <a:rPr lang="en-US" sz="2400">
                <a:latin typeface="Times-Roman" charset="0"/>
              </a:rPr>
              <a:t>k</a:t>
            </a:r>
            <a:r>
              <a:rPr lang="en-US" sz="2400" baseline="-25000">
                <a:latin typeface="Times-Roman" charset="0"/>
              </a:rPr>
              <a:t>7 </a:t>
            </a:r>
            <a:r>
              <a:rPr lang="en-US" sz="2400">
                <a:latin typeface="Times-Roman" charset="0"/>
                <a:sym typeface="Symbol" charset="2"/>
              </a:rPr>
              <a:t> k</a:t>
            </a:r>
            <a:r>
              <a:rPr lang="en-US" sz="2400" baseline="-25000">
                <a:latin typeface="Times-Roman" charset="0"/>
                <a:sym typeface="Symbol" charset="2"/>
              </a:rPr>
              <a:t>2</a:t>
            </a:r>
            <a:r>
              <a:rPr lang="en-US" sz="2400">
                <a:latin typeface="Times-Roman" charset="0"/>
                <a:sym typeface="Symbol" charset="2"/>
              </a:rPr>
              <a:t> = c</a:t>
            </a:r>
            <a:r>
              <a:rPr lang="en-US" sz="2400" baseline="-25000">
                <a:latin typeface="Times-Roman" charset="0"/>
                <a:sym typeface="Symbol" charset="2"/>
              </a:rPr>
              <a:t>2</a:t>
            </a:r>
            <a:r>
              <a:rPr lang="en-US" sz="2400">
                <a:latin typeface="Times-Roman" charset="0"/>
                <a:sym typeface="Symbol" charset="2"/>
              </a:rPr>
              <a:t>  p</a:t>
            </a:r>
            <a:r>
              <a:rPr lang="en-US" sz="2400" baseline="-25000">
                <a:latin typeface="Times-Roman" charset="0"/>
                <a:sym typeface="Symbol" charset="2"/>
              </a:rPr>
              <a:t>9</a:t>
            </a:r>
            <a:r>
              <a:rPr lang="en-US" sz="2400">
                <a:sym typeface="Symbol" charset="2"/>
              </a:rPr>
              <a:t> we have </a:t>
            </a:r>
            <a:r>
              <a:rPr lang="en-US" sz="2400">
                <a:latin typeface="Times-Roman" charset="0"/>
                <a:sym typeface="Symbol" charset="2"/>
              </a:rPr>
              <a:t>k</a:t>
            </a:r>
            <a:r>
              <a:rPr lang="en-US" sz="2400" baseline="-25000">
                <a:latin typeface="Times-Roman" charset="0"/>
                <a:sym typeface="Symbol" charset="2"/>
              </a:rPr>
              <a:t>7</a:t>
            </a:r>
            <a:r>
              <a:rPr lang="en-US" sz="2400">
                <a:latin typeface="Times-Roman" charset="0"/>
                <a:sym typeface="Symbol" charset="2"/>
              </a:rPr>
              <a:t>  k</a:t>
            </a:r>
            <a:r>
              <a:rPr lang="en-US" sz="2400" baseline="-25000">
                <a:latin typeface="Times-Roman" charset="0"/>
                <a:sym typeface="Symbol" charset="2"/>
              </a:rPr>
              <a:t>2</a:t>
            </a:r>
            <a:r>
              <a:rPr lang="en-US" sz="2400">
                <a:latin typeface="Times-Roman" charset="0"/>
                <a:sym typeface="Symbol" charset="2"/>
              </a:rPr>
              <a:t> = 0</a:t>
            </a:r>
          </a:p>
          <a:p>
            <a:pPr eaLnBrk="1" hangingPunct="1">
              <a:lnSpc>
                <a:spcPct val="75000"/>
              </a:lnSpc>
            </a:pPr>
            <a:r>
              <a:rPr lang="en-US" sz="2800"/>
              <a:t>Actual key is </a:t>
            </a:r>
            <a:r>
              <a:rPr lang="en-US" sz="2800">
                <a:latin typeface="Times-Roman" charset="0"/>
              </a:rPr>
              <a:t>K = 1010 0011 0101 0110</a:t>
            </a:r>
            <a:endParaRPr 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52259">
                                            <p:txEl>
                                              <p:pRg st="0" end="0"/>
                                            </p:txEl>
                                          </p:spTgt>
                                        </p:tgtEl>
                                        <p:attrNameLst>
                                          <p:attrName>style.visibility</p:attrName>
                                        </p:attrNameLst>
                                      </p:cBhvr>
                                      <p:to>
                                        <p:strVal val="visible"/>
                                      </p:to>
                                    </p:set>
                                    <p:animEffect transition="in" filter="box(out)">
                                      <p:cBhvr>
                                        <p:cTn id="7" dur="500"/>
                                        <p:tgtEl>
                                          <p:spTgt spid="35225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52259">
                                            <p:txEl>
                                              <p:pRg st="1" end="1"/>
                                            </p:txEl>
                                          </p:spTgt>
                                        </p:tgtEl>
                                        <p:attrNameLst>
                                          <p:attrName>style.visibility</p:attrName>
                                        </p:attrNameLst>
                                      </p:cBhvr>
                                      <p:to>
                                        <p:strVal val="visible"/>
                                      </p:to>
                                    </p:set>
                                    <p:animEffect transition="in" filter="box(out)">
                                      <p:cBhvr>
                                        <p:cTn id="12" dur="500"/>
                                        <p:tgtEl>
                                          <p:spTgt spid="352259">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52259">
                                            <p:txEl>
                                              <p:pRg st="2" end="2"/>
                                            </p:txEl>
                                          </p:spTgt>
                                        </p:tgtEl>
                                        <p:attrNameLst>
                                          <p:attrName>style.visibility</p:attrName>
                                        </p:attrNameLst>
                                      </p:cBhvr>
                                      <p:to>
                                        <p:strVal val="visible"/>
                                      </p:to>
                                    </p:set>
                                    <p:animEffect transition="in" filter="box(out)">
                                      <p:cBhvr>
                                        <p:cTn id="17" dur="500"/>
                                        <p:tgtEl>
                                          <p:spTgt spid="352259">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352259">
                                            <p:txEl>
                                              <p:pRg st="3" end="3"/>
                                            </p:txEl>
                                          </p:spTgt>
                                        </p:tgtEl>
                                        <p:attrNameLst>
                                          <p:attrName>style.visibility</p:attrName>
                                        </p:attrNameLst>
                                      </p:cBhvr>
                                      <p:to>
                                        <p:strVal val="visible"/>
                                      </p:to>
                                    </p:set>
                                    <p:animEffect transition="in" filter="box(out)">
                                      <p:cBhvr>
                                        <p:cTn id="22" dur="500"/>
                                        <p:tgtEl>
                                          <p:spTgt spid="352259">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352259">
                                            <p:txEl>
                                              <p:pRg st="4" end="4"/>
                                            </p:txEl>
                                          </p:spTgt>
                                        </p:tgtEl>
                                        <p:attrNameLst>
                                          <p:attrName>style.visibility</p:attrName>
                                        </p:attrNameLst>
                                      </p:cBhvr>
                                      <p:to>
                                        <p:strVal val="visible"/>
                                      </p:to>
                                    </p:set>
                                    <p:animEffect transition="in" filter="box(out)">
                                      <p:cBhvr>
                                        <p:cTn id="27" dur="500"/>
                                        <p:tgtEl>
                                          <p:spTgt spid="352259">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352259">
                                            <p:txEl>
                                              <p:pRg st="5" end="5"/>
                                            </p:txEl>
                                          </p:spTgt>
                                        </p:tgtEl>
                                        <p:attrNameLst>
                                          <p:attrName>style.visibility</p:attrName>
                                        </p:attrNameLst>
                                      </p:cBhvr>
                                      <p:to>
                                        <p:strVal val="visible"/>
                                      </p:to>
                                    </p:set>
                                    <p:animEffect transition="in" filter="box(out)">
                                      <p:cBhvr>
                                        <p:cTn id="32" dur="500"/>
                                        <p:tgtEl>
                                          <p:spTgt spid="352259">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352259">
                                            <p:txEl>
                                              <p:pRg st="6" end="6"/>
                                            </p:txEl>
                                          </p:spTgt>
                                        </p:tgtEl>
                                        <p:attrNameLst>
                                          <p:attrName>style.visibility</p:attrName>
                                        </p:attrNameLst>
                                      </p:cBhvr>
                                      <p:to>
                                        <p:strVal val="visible"/>
                                      </p:to>
                                    </p:set>
                                    <p:animEffect transition="in" filter="box(out)">
                                      <p:cBhvr>
                                        <p:cTn id="37" dur="500"/>
                                        <p:tgtEl>
                                          <p:spTgt spid="352259">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352259">
                                            <p:txEl>
                                              <p:pRg st="7" end="7"/>
                                            </p:txEl>
                                          </p:spTgt>
                                        </p:tgtEl>
                                        <p:attrNameLst>
                                          <p:attrName>style.visibility</p:attrName>
                                        </p:attrNameLst>
                                      </p:cBhvr>
                                      <p:to>
                                        <p:strVal val="visible"/>
                                      </p:to>
                                    </p:set>
                                    <p:animEffect transition="in" filter="box(out)">
                                      <p:cBhvr>
                                        <p:cTn id="42" dur="500"/>
                                        <p:tgtEl>
                                          <p:spTgt spid="352259">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352259">
                                            <p:txEl>
                                              <p:pRg st="8" end="8"/>
                                            </p:txEl>
                                          </p:spTgt>
                                        </p:tgtEl>
                                        <p:attrNameLst>
                                          <p:attrName>style.visibility</p:attrName>
                                        </p:attrNameLst>
                                      </p:cBhvr>
                                      <p:to>
                                        <p:strVal val="visible"/>
                                      </p:to>
                                    </p:set>
                                    <p:animEffect transition="in" filter="box(out)">
                                      <p:cBhvr>
                                        <p:cTn id="47" dur="500"/>
                                        <p:tgtEl>
                                          <p:spTgt spid="352259">
                                            <p:txEl>
                                              <p:pRg st="8" end="8"/>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2" name="Camera"/>
                                        </p:tgtEl>
                                      </p:cMediaNode>
                                    </p:audio>
                                  </p:sub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352259">
                                            <p:txEl>
                                              <p:pRg st="9" end="9"/>
                                            </p:txEl>
                                          </p:spTgt>
                                        </p:tgtEl>
                                        <p:attrNameLst>
                                          <p:attrName>style.visibility</p:attrName>
                                        </p:attrNameLst>
                                      </p:cBhvr>
                                      <p:to>
                                        <p:strVal val="visible"/>
                                      </p:to>
                                    </p:set>
                                    <p:animEffect transition="in" filter="box(out)">
                                      <p:cBhvr>
                                        <p:cTn id="52" dur="500"/>
                                        <p:tgtEl>
                                          <p:spTgt spid="352259">
                                            <p:txEl>
                                              <p:pRg st="9" end="9"/>
                                            </p:txEl>
                                          </p:spTgt>
                                        </p:tgtEl>
                                      </p:cBhvr>
                                    </p:animEffect>
                                  </p:childTnLst>
                                  <p:subTnLst>
                                    <p:audio>
                                      <p:cMediaNode>
                                        <p:cTn display="0" masterRel="sameClick">
                                          <p:stCondLst>
                                            <p:cond evt="begin" delay="0">
                                              <p:tn val="50"/>
                                            </p:cond>
                                          </p:stCondLst>
                                          <p:endCondLst>
                                            <p:cond evt="onStopAudio" delay="0">
                                              <p:tgtEl>
                                                <p:sldTgt/>
                                              </p:tgtEl>
                                            </p:cond>
                                          </p:endCondLst>
                                        </p:cTn>
                                        <p:tgtEl>
                                          <p:sndTgt r:embed="rId2" name="Camera"/>
                                        </p:tgtEl>
                                      </p:cMediaNode>
                                    </p:audio>
                                  </p:subTnLst>
                                </p:cTn>
                              </p:par>
                            </p:childTnLst>
                          </p:cTn>
                        </p:par>
                      </p:childTnLst>
                    </p:cTn>
                  </p:par>
                  <p:par>
                    <p:cTn id="53" fill="hold">
                      <p:stCondLst>
                        <p:cond delay="indefinite"/>
                      </p:stCondLst>
                      <p:childTnLst>
                        <p:par>
                          <p:cTn id="54" fill="hold">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352259">
                                            <p:txEl>
                                              <p:pRg st="10" end="10"/>
                                            </p:txEl>
                                          </p:spTgt>
                                        </p:tgtEl>
                                        <p:attrNameLst>
                                          <p:attrName>style.visibility</p:attrName>
                                        </p:attrNameLst>
                                      </p:cBhvr>
                                      <p:to>
                                        <p:strVal val="visible"/>
                                      </p:to>
                                    </p:set>
                                    <p:animEffect transition="in" filter="box(out)">
                                      <p:cBhvr>
                                        <p:cTn id="57" dur="500"/>
                                        <p:tgtEl>
                                          <p:spTgt spid="352259">
                                            <p:txEl>
                                              <p:pRg st="10" end="10"/>
                                            </p:txEl>
                                          </p:spTgt>
                                        </p:tgtEl>
                                      </p:cBhvr>
                                    </p:animEffect>
                                  </p:childTnLst>
                                  <p:subTnLst>
                                    <p:audio>
                                      <p:cMediaNode>
                                        <p:cTn display="0" masterRel="sameClick">
                                          <p:stCondLst>
                                            <p:cond evt="begin" delay="0">
                                              <p:tn val="55"/>
                                            </p:cond>
                                          </p:stCondLst>
                                          <p:endCondLst>
                                            <p:cond evt="onStopAudio" delay="0">
                                              <p:tgtEl>
                                                <p:sldTgt/>
                                              </p:tgtEl>
                                            </p:cond>
                                          </p:endCondLst>
                                        </p:cTn>
                                        <p:tgtEl>
                                          <p:sndTgt r:embed="rId2" name="Camera"/>
                                        </p:tgtEl>
                                      </p:cMediaNode>
                                    </p:audio>
                                  </p:subTnLst>
                                </p:cTn>
                              </p:par>
                            </p:childTnLst>
                          </p:cTn>
                        </p:par>
                      </p:childTnLst>
                    </p:cTn>
                  </p:par>
                  <p:par>
                    <p:cTn id="58" fill="hold">
                      <p:stCondLst>
                        <p:cond delay="indefinite"/>
                      </p:stCondLst>
                      <p:childTnLst>
                        <p:par>
                          <p:cTn id="59" fill="hold">
                            <p:stCondLst>
                              <p:cond delay="0"/>
                            </p:stCondLst>
                            <p:childTnLst>
                              <p:par>
                                <p:cTn id="60" presetID="4" presetClass="entr" presetSubtype="32" fill="hold" grpId="0" nodeType="clickEffect">
                                  <p:stCondLst>
                                    <p:cond delay="0"/>
                                  </p:stCondLst>
                                  <p:childTnLst>
                                    <p:set>
                                      <p:cBhvr>
                                        <p:cTn id="61" dur="1" fill="hold">
                                          <p:stCondLst>
                                            <p:cond delay="0"/>
                                          </p:stCondLst>
                                        </p:cTn>
                                        <p:tgtEl>
                                          <p:spTgt spid="352259">
                                            <p:txEl>
                                              <p:pRg st="11" end="11"/>
                                            </p:txEl>
                                          </p:spTgt>
                                        </p:tgtEl>
                                        <p:attrNameLst>
                                          <p:attrName>style.visibility</p:attrName>
                                        </p:attrNameLst>
                                      </p:cBhvr>
                                      <p:to>
                                        <p:strVal val="visible"/>
                                      </p:to>
                                    </p:set>
                                    <p:animEffect transition="in" filter="box(out)">
                                      <p:cBhvr>
                                        <p:cTn id="62" dur="500"/>
                                        <p:tgtEl>
                                          <p:spTgt spid="352259">
                                            <p:txEl>
                                              <p:pRg st="11" end="11"/>
                                            </p:txEl>
                                          </p:spTgt>
                                        </p:tgtEl>
                                      </p:cBhvr>
                                    </p:animEffect>
                                  </p:childTnLst>
                                  <p:subTnLst>
                                    <p:audio>
                                      <p:cMediaNode>
                                        <p:cTn display="0" masterRel="sameClick">
                                          <p:stCondLst>
                                            <p:cond evt="begin" delay="0">
                                              <p:tn val="60"/>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59" grpId="0" build="p" bldLvl="2" autoUpdateAnimBg="0"/>
    </p:bldLst>
  </p:timing>
</p:sld>
</file>

<file path=ppt/slides/slide2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365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E6502B4C-FFFD-2048-B2E0-639D5805970B}" type="slidenum">
              <a:rPr lang="en-US" smtClean="0">
                <a:latin typeface="Times New Roman" charset="0"/>
              </a:rPr>
              <a:pPr/>
              <a:t>265</a:t>
            </a:fld>
            <a:endParaRPr lang="en-US">
              <a:latin typeface="Times New Roman" charset="0"/>
            </a:endParaRPr>
          </a:p>
        </p:txBody>
      </p:sp>
      <p:sp>
        <p:nvSpPr>
          <p:cNvPr id="283651" name="Rectangle 2"/>
          <p:cNvSpPr>
            <a:spLocks noGrp="1" noChangeArrowheads="1"/>
          </p:cNvSpPr>
          <p:nvPr>
            <p:ph type="title"/>
          </p:nvPr>
        </p:nvSpPr>
        <p:spPr>
          <a:xfrm>
            <a:off x="685800" y="304800"/>
            <a:ext cx="7772400" cy="914400"/>
          </a:xfrm>
        </p:spPr>
        <p:txBody>
          <a:bodyPr/>
          <a:lstStyle/>
          <a:p>
            <a:pPr eaLnBrk="1" hangingPunct="1"/>
            <a:r>
              <a:rPr lang="en-US" sz="4000"/>
              <a:t>To Build a Better Block Cipher…</a:t>
            </a:r>
            <a:endParaRPr lang="en-US"/>
          </a:p>
        </p:txBody>
      </p:sp>
      <p:sp>
        <p:nvSpPr>
          <p:cNvPr id="353283" name="Rectangle 3"/>
          <p:cNvSpPr>
            <a:spLocks noGrp="1" noChangeArrowheads="1"/>
          </p:cNvSpPr>
          <p:nvPr>
            <p:ph type="body" idx="1"/>
          </p:nvPr>
        </p:nvSpPr>
        <p:spPr>
          <a:xfrm>
            <a:off x="685800" y="1219200"/>
            <a:ext cx="7772400" cy="4953000"/>
          </a:xfrm>
        </p:spPr>
        <p:txBody>
          <a:bodyPr/>
          <a:lstStyle/>
          <a:p>
            <a:pPr marL="609600" indent="-609600" eaLnBrk="1" hangingPunct="1">
              <a:lnSpc>
                <a:spcPct val="80000"/>
              </a:lnSpc>
            </a:pPr>
            <a:r>
              <a:rPr lang="en-US" sz="2800"/>
              <a:t>How can cryptographers make linear and differential attacks more difficult?</a:t>
            </a:r>
          </a:p>
          <a:p>
            <a:pPr marL="990600" lvl="1" indent="-533400" eaLnBrk="1" hangingPunct="1">
              <a:lnSpc>
                <a:spcPct val="80000"/>
              </a:lnSpc>
              <a:buFont typeface="Times" charset="0"/>
              <a:buAutoNum type="arabicPeriod"/>
            </a:pPr>
            <a:r>
              <a:rPr lang="en-US" sz="2400" b="1">
                <a:solidFill>
                  <a:schemeClr val="hlink"/>
                </a:solidFill>
              </a:rPr>
              <a:t>More rounds</a:t>
            </a:r>
            <a:r>
              <a:rPr lang="en-US" sz="2400"/>
              <a:t> </a:t>
            </a:r>
            <a:r>
              <a:rPr lang="en-US" sz="2400">
                <a:sym typeface="Symbol" charset="2"/>
              </a:rPr>
              <a:t></a:t>
            </a:r>
            <a:r>
              <a:rPr lang="en-US" sz="2400"/>
              <a:t> success probabilities diminish with each round</a:t>
            </a:r>
          </a:p>
          <a:p>
            <a:pPr marL="990600" lvl="1" indent="-533400" eaLnBrk="1" hangingPunct="1">
              <a:lnSpc>
                <a:spcPct val="80000"/>
              </a:lnSpc>
              <a:buFont typeface="Times" charset="0"/>
              <a:buAutoNum type="arabicPeriod"/>
            </a:pPr>
            <a:r>
              <a:rPr lang="en-US" sz="2400" b="1">
                <a:solidFill>
                  <a:schemeClr val="hlink"/>
                </a:solidFill>
              </a:rPr>
              <a:t>Better confusion</a:t>
            </a:r>
            <a:r>
              <a:rPr lang="en-US" sz="2400"/>
              <a:t> (S-boxes) </a:t>
            </a:r>
            <a:r>
              <a:rPr lang="en-US" sz="2400">
                <a:sym typeface="Symbol" charset="2"/>
              </a:rPr>
              <a:t></a:t>
            </a:r>
            <a:r>
              <a:rPr lang="en-US" sz="2400"/>
              <a:t> reduce success probability on each round</a:t>
            </a:r>
          </a:p>
          <a:p>
            <a:pPr marL="990600" lvl="1" indent="-533400" eaLnBrk="1" hangingPunct="1">
              <a:lnSpc>
                <a:spcPct val="80000"/>
              </a:lnSpc>
              <a:buFont typeface="Times" charset="0"/>
              <a:buAutoNum type="arabicPeriod"/>
            </a:pPr>
            <a:r>
              <a:rPr lang="en-US" sz="2400" b="1">
                <a:solidFill>
                  <a:schemeClr val="hlink"/>
                </a:solidFill>
              </a:rPr>
              <a:t>Better diffusion</a:t>
            </a:r>
            <a:r>
              <a:rPr lang="en-US" sz="2400"/>
              <a:t> (permutations) </a:t>
            </a:r>
            <a:r>
              <a:rPr lang="en-US" sz="2400">
                <a:sym typeface="Symbol" charset="2"/>
              </a:rPr>
              <a:t></a:t>
            </a:r>
            <a:r>
              <a:rPr lang="en-US" sz="2400"/>
              <a:t> more difficult to chain thru multiple rounds</a:t>
            </a:r>
          </a:p>
          <a:p>
            <a:pPr marL="609600" indent="-609600" eaLnBrk="1" hangingPunct="1">
              <a:lnSpc>
                <a:spcPct val="80000"/>
              </a:lnSpc>
            </a:pPr>
            <a:r>
              <a:rPr lang="en-US" sz="2800"/>
              <a:t>Limited mixing and limited nonlinearity, with more rounds required: TEA</a:t>
            </a:r>
          </a:p>
          <a:p>
            <a:pPr marL="609600" indent="-609600" eaLnBrk="1" hangingPunct="1">
              <a:lnSpc>
                <a:spcPct val="80000"/>
              </a:lnSpc>
            </a:pPr>
            <a:r>
              <a:rPr lang="en-US" sz="2800"/>
              <a:t>Strong mixing and nonlinearity, with </a:t>
            </a:r>
            <a:r>
              <a:rPr lang="en-US" sz="2800">
                <a:sym typeface="Symbol" charset="2"/>
              </a:rPr>
              <a:t>fewer but more complex rounds: AES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53283">
                                            <p:txEl>
                                              <p:pRg st="0" end="0"/>
                                            </p:txEl>
                                          </p:spTgt>
                                        </p:tgtEl>
                                        <p:attrNameLst>
                                          <p:attrName>style.visibility</p:attrName>
                                        </p:attrNameLst>
                                      </p:cBhvr>
                                      <p:to>
                                        <p:strVal val="visible"/>
                                      </p:to>
                                    </p:set>
                                    <p:animEffect transition="in" filter="box(out)">
                                      <p:cBhvr>
                                        <p:cTn id="7" dur="500"/>
                                        <p:tgtEl>
                                          <p:spTgt spid="35328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53283">
                                            <p:txEl>
                                              <p:pRg st="1" end="1"/>
                                            </p:txEl>
                                          </p:spTgt>
                                        </p:tgtEl>
                                        <p:attrNameLst>
                                          <p:attrName>style.visibility</p:attrName>
                                        </p:attrNameLst>
                                      </p:cBhvr>
                                      <p:to>
                                        <p:strVal val="visible"/>
                                      </p:to>
                                    </p:set>
                                    <p:animEffect transition="in" filter="box(out)">
                                      <p:cBhvr>
                                        <p:cTn id="12" dur="500"/>
                                        <p:tgtEl>
                                          <p:spTgt spid="353283">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53283">
                                            <p:txEl>
                                              <p:pRg st="2" end="2"/>
                                            </p:txEl>
                                          </p:spTgt>
                                        </p:tgtEl>
                                        <p:attrNameLst>
                                          <p:attrName>style.visibility</p:attrName>
                                        </p:attrNameLst>
                                      </p:cBhvr>
                                      <p:to>
                                        <p:strVal val="visible"/>
                                      </p:to>
                                    </p:set>
                                    <p:animEffect transition="in" filter="box(out)">
                                      <p:cBhvr>
                                        <p:cTn id="17" dur="500"/>
                                        <p:tgtEl>
                                          <p:spTgt spid="353283">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353283">
                                            <p:txEl>
                                              <p:pRg st="3" end="3"/>
                                            </p:txEl>
                                          </p:spTgt>
                                        </p:tgtEl>
                                        <p:attrNameLst>
                                          <p:attrName>style.visibility</p:attrName>
                                        </p:attrNameLst>
                                      </p:cBhvr>
                                      <p:to>
                                        <p:strVal val="visible"/>
                                      </p:to>
                                    </p:set>
                                    <p:animEffect transition="in" filter="box(out)">
                                      <p:cBhvr>
                                        <p:cTn id="22" dur="500"/>
                                        <p:tgtEl>
                                          <p:spTgt spid="353283">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353283">
                                            <p:txEl>
                                              <p:pRg st="4" end="4"/>
                                            </p:txEl>
                                          </p:spTgt>
                                        </p:tgtEl>
                                        <p:attrNameLst>
                                          <p:attrName>style.visibility</p:attrName>
                                        </p:attrNameLst>
                                      </p:cBhvr>
                                      <p:to>
                                        <p:strVal val="visible"/>
                                      </p:to>
                                    </p:set>
                                    <p:animEffect transition="in" filter="box(out)">
                                      <p:cBhvr>
                                        <p:cTn id="27" dur="500"/>
                                        <p:tgtEl>
                                          <p:spTgt spid="353283">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353283">
                                            <p:txEl>
                                              <p:pRg st="5" end="5"/>
                                            </p:txEl>
                                          </p:spTgt>
                                        </p:tgtEl>
                                        <p:attrNameLst>
                                          <p:attrName>style.visibility</p:attrName>
                                        </p:attrNameLst>
                                      </p:cBhvr>
                                      <p:to>
                                        <p:strVal val="visible"/>
                                      </p:to>
                                    </p:set>
                                    <p:animEffect transition="in" filter="box(out)">
                                      <p:cBhvr>
                                        <p:cTn id="32" dur="500"/>
                                        <p:tgtEl>
                                          <p:spTgt spid="353283">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83" grpId="0" build="p" bldLvl="2" autoUpdateAnimBg="0"/>
    </p:bld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C376B3D6-8781-E742-BCDC-28AE7BEF69CE}" type="slidenum">
              <a:rPr lang="en-US" smtClean="0">
                <a:latin typeface="Times New Roman" charset="0"/>
              </a:rPr>
              <a:pPr/>
              <a:t>266</a:t>
            </a:fld>
            <a:endParaRPr lang="en-US">
              <a:latin typeface="Times New Roman" charset="0"/>
            </a:endParaRPr>
          </a:p>
        </p:txBody>
      </p:sp>
      <p:sp>
        <p:nvSpPr>
          <p:cNvPr id="284675" name="Rectangle 2"/>
          <p:cNvSpPr>
            <a:spLocks noGrp="1" noChangeArrowheads="1"/>
          </p:cNvSpPr>
          <p:nvPr>
            <p:ph type="title"/>
          </p:nvPr>
        </p:nvSpPr>
        <p:spPr>
          <a:xfrm>
            <a:off x="685800" y="1828800"/>
            <a:ext cx="7772400" cy="1143000"/>
          </a:xfrm>
        </p:spPr>
        <p:txBody>
          <a:bodyPr/>
          <a:lstStyle/>
          <a:p>
            <a:pPr eaLnBrk="1" hangingPunct="1"/>
            <a:r>
              <a:rPr lang="en-US"/>
              <a:t>Side Channel Attack on RSA</a:t>
            </a:r>
          </a:p>
        </p:txBody>
      </p:sp>
    </p:spTree>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75698B94-0FB6-4147-A29E-C52BBD586CE6}" type="slidenum">
              <a:rPr lang="en-US" smtClean="0">
                <a:latin typeface="Times New Roman" charset="0"/>
              </a:rPr>
              <a:pPr/>
              <a:t>267</a:t>
            </a:fld>
            <a:endParaRPr lang="en-US">
              <a:latin typeface="Times New Roman" charset="0"/>
            </a:endParaRPr>
          </a:p>
        </p:txBody>
      </p:sp>
      <p:sp>
        <p:nvSpPr>
          <p:cNvPr id="285699" name="Rectangle 2"/>
          <p:cNvSpPr>
            <a:spLocks noGrp="1" noChangeArrowheads="1"/>
          </p:cNvSpPr>
          <p:nvPr>
            <p:ph type="title"/>
          </p:nvPr>
        </p:nvSpPr>
        <p:spPr>
          <a:xfrm>
            <a:off x="685800" y="228600"/>
            <a:ext cx="7772400" cy="1371600"/>
          </a:xfrm>
        </p:spPr>
        <p:txBody>
          <a:bodyPr/>
          <a:lstStyle/>
          <a:p>
            <a:pPr eaLnBrk="1" hangingPunct="1"/>
            <a:r>
              <a:rPr lang="en-US"/>
              <a:t>Side Channel Attacks</a:t>
            </a:r>
          </a:p>
        </p:txBody>
      </p:sp>
      <p:sp>
        <p:nvSpPr>
          <p:cNvPr id="285700" name="Rectangle 3"/>
          <p:cNvSpPr>
            <a:spLocks noGrp="1" noChangeArrowheads="1"/>
          </p:cNvSpPr>
          <p:nvPr>
            <p:ph type="body" idx="1"/>
          </p:nvPr>
        </p:nvSpPr>
        <p:spPr>
          <a:xfrm>
            <a:off x="685800" y="1752600"/>
            <a:ext cx="7924800" cy="4419600"/>
          </a:xfrm>
        </p:spPr>
        <p:txBody>
          <a:bodyPr/>
          <a:lstStyle/>
          <a:p>
            <a:pPr eaLnBrk="1" hangingPunct="1"/>
            <a:r>
              <a:rPr lang="en-US" sz="2400"/>
              <a:t>Sometimes possible to recover key without directly attacking the crypto algorithm</a:t>
            </a:r>
          </a:p>
          <a:p>
            <a:pPr eaLnBrk="1" hangingPunct="1"/>
            <a:r>
              <a:rPr lang="en-US" sz="2400"/>
              <a:t>A </a:t>
            </a:r>
            <a:r>
              <a:rPr lang="en-US" sz="2400" b="1">
                <a:solidFill>
                  <a:schemeClr val="accent2"/>
                </a:solidFill>
              </a:rPr>
              <a:t>side channel</a:t>
            </a:r>
            <a:r>
              <a:rPr lang="en-US" sz="2400" b="1"/>
              <a:t> </a:t>
            </a:r>
            <a:r>
              <a:rPr lang="en-US" sz="2400"/>
              <a:t>consists of</a:t>
            </a:r>
            <a:r>
              <a:rPr lang="en-US" sz="2400" b="1"/>
              <a:t> </a:t>
            </a:r>
            <a:r>
              <a:rPr lang="en-US" sz="2400"/>
              <a:t>“incidental information”</a:t>
            </a:r>
            <a:endParaRPr lang="en-US" sz="2400" b="1">
              <a:solidFill>
                <a:schemeClr val="accent2"/>
              </a:solidFill>
            </a:endParaRPr>
          </a:p>
          <a:p>
            <a:pPr eaLnBrk="1" hangingPunct="1"/>
            <a:r>
              <a:rPr lang="en-US" sz="2400"/>
              <a:t>Side channels can arise due to</a:t>
            </a:r>
          </a:p>
          <a:p>
            <a:pPr lvl="1" eaLnBrk="1" hangingPunct="1"/>
            <a:r>
              <a:rPr lang="en-US" sz="2000"/>
              <a:t>The way that a computation is performed</a:t>
            </a:r>
          </a:p>
          <a:p>
            <a:pPr lvl="1" eaLnBrk="1" hangingPunct="1"/>
            <a:r>
              <a:rPr lang="en-US" sz="2000"/>
              <a:t>Media used, power consumed, unintended emanations, etc.</a:t>
            </a:r>
          </a:p>
          <a:p>
            <a:pPr eaLnBrk="1" hangingPunct="1"/>
            <a:r>
              <a:rPr lang="en-US" sz="2400"/>
              <a:t>Induced faults can also reveal information</a:t>
            </a:r>
          </a:p>
          <a:p>
            <a:pPr eaLnBrk="1" hangingPunct="1"/>
            <a:r>
              <a:rPr lang="en-US" sz="2400"/>
              <a:t>Side channel may reveal a crypto key</a:t>
            </a:r>
          </a:p>
          <a:p>
            <a:pPr eaLnBrk="1" hangingPunct="1"/>
            <a:r>
              <a:rPr lang="en-US" sz="2400"/>
              <a:t>Paul Kocher is the leader in this field</a:t>
            </a:r>
          </a:p>
        </p:txBody>
      </p:sp>
    </p:spTree>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9E95B54C-C8E4-0642-A7B1-4C5FEC61B3EC}" type="slidenum">
              <a:rPr lang="en-US" smtClean="0">
                <a:latin typeface="Times New Roman" charset="0"/>
              </a:rPr>
              <a:pPr/>
              <a:t>268</a:t>
            </a:fld>
            <a:endParaRPr lang="en-US">
              <a:latin typeface="Times New Roman" charset="0"/>
            </a:endParaRPr>
          </a:p>
        </p:txBody>
      </p:sp>
      <p:sp>
        <p:nvSpPr>
          <p:cNvPr id="286723" name="Rectangle 2"/>
          <p:cNvSpPr>
            <a:spLocks noGrp="1" noChangeArrowheads="1"/>
          </p:cNvSpPr>
          <p:nvPr>
            <p:ph type="title"/>
          </p:nvPr>
        </p:nvSpPr>
        <p:spPr>
          <a:xfrm>
            <a:off x="685800" y="228600"/>
            <a:ext cx="7772400" cy="1143000"/>
          </a:xfrm>
        </p:spPr>
        <p:txBody>
          <a:bodyPr/>
          <a:lstStyle/>
          <a:p>
            <a:pPr eaLnBrk="1" hangingPunct="1"/>
            <a:r>
              <a:rPr lang="en-US"/>
              <a:t>Side Channels</a:t>
            </a:r>
          </a:p>
        </p:txBody>
      </p:sp>
      <p:sp>
        <p:nvSpPr>
          <p:cNvPr id="286724" name="Rectangle 3"/>
          <p:cNvSpPr>
            <a:spLocks noGrp="1" noChangeArrowheads="1"/>
          </p:cNvSpPr>
          <p:nvPr>
            <p:ph type="body" idx="1"/>
          </p:nvPr>
        </p:nvSpPr>
        <p:spPr>
          <a:xfrm>
            <a:off x="685800" y="1295400"/>
            <a:ext cx="7772400" cy="4800600"/>
          </a:xfrm>
        </p:spPr>
        <p:txBody>
          <a:bodyPr/>
          <a:lstStyle/>
          <a:p>
            <a:pPr eaLnBrk="1" hangingPunct="1">
              <a:lnSpc>
                <a:spcPct val="90000"/>
              </a:lnSpc>
            </a:pPr>
            <a:r>
              <a:rPr lang="en-US" sz="2400"/>
              <a:t>Emanations security (EMSEC)</a:t>
            </a:r>
          </a:p>
          <a:p>
            <a:pPr lvl="1" eaLnBrk="1" hangingPunct="1">
              <a:lnSpc>
                <a:spcPct val="90000"/>
              </a:lnSpc>
            </a:pPr>
            <a:r>
              <a:rPr lang="en-US" sz="2000"/>
              <a:t>Electromagnetic field (EMF) from computer screen can allow screen image to be reconstructed at a distance</a:t>
            </a:r>
          </a:p>
          <a:p>
            <a:pPr lvl="1" eaLnBrk="1" hangingPunct="1">
              <a:lnSpc>
                <a:spcPct val="90000"/>
              </a:lnSpc>
            </a:pPr>
            <a:r>
              <a:rPr lang="en-US" sz="2000"/>
              <a:t>Smartcards have been attacked via EMF emanations</a:t>
            </a:r>
          </a:p>
          <a:p>
            <a:pPr eaLnBrk="1" hangingPunct="1">
              <a:lnSpc>
                <a:spcPct val="90000"/>
              </a:lnSpc>
            </a:pPr>
            <a:r>
              <a:rPr lang="en-US" sz="2400"/>
              <a:t>Differential power analysis (DPA)</a:t>
            </a:r>
          </a:p>
          <a:p>
            <a:pPr lvl="1" eaLnBrk="1" hangingPunct="1">
              <a:lnSpc>
                <a:spcPct val="90000"/>
              </a:lnSpc>
            </a:pPr>
            <a:r>
              <a:rPr lang="en-US" sz="2000"/>
              <a:t>Smartcard power usage depends on the computation</a:t>
            </a:r>
          </a:p>
          <a:p>
            <a:pPr eaLnBrk="1" hangingPunct="1">
              <a:lnSpc>
                <a:spcPct val="90000"/>
              </a:lnSpc>
            </a:pPr>
            <a:r>
              <a:rPr lang="en-US" sz="2400"/>
              <a:t>Differential fault analysis (DFA)</a:t>
            </a:r>
          </a:p>
          <a:p>
            <a:pPr lvl="1" eaLnBrk="1" hangingPunct="1">
              <a:lnSpc>
                <a:spcPct val="90000"/>
              </a:lnSpc>
            </a:pPr>
            <a:r>
              <a:rPr lang="en-US" sz="2000"/>
              <a:t>Key stored on smartcard in GSM system could be read using a flashbulb to induce faults</a:t>
            </a:r>
          </a:p>
          <a:p>
            <a:pPr eaLnBrk="1" hangingPunct="1">
              <a:lnSpc>
                <a:spcPct val="90000"/>
              </a:lnSpc>
            </a:pPr>
            <a:r>
              <a:rPr lang="en-US" sz="2400"/>
              <a:t>Timing analysis</a:t>
            </a:r>
          </a:p>
          <a:p>
            <a:pPr lvl="1" eaLnBrk="1" hangingPunct="1">
              <a:lnSpc>
                <a:spcPct val="90000"/>
              </a:lnSpc>
            </a:pPr>
            <a:r>
              <a:rPr lang="en-US" sz="2000"/>
              <a:t>Different computations take different time</a:t>
            </a:r>
          </a:p>
          <a:p>
            <a:pPr lvl="1" eaLnBrk="1" hangingPunct="1">
              <a:lnSpc>
                <a:spcPct val="90000"/>
              </a:lnSpc>
            </a:pPr>
            <a:r>
              <a:rPr lang="en-US" sz="2000"/>
              <a:t>RSA keys recovered over a network (openSSL)!</a:t>
            </a:r>
          </a:p>
        </p:txBody>
      </p:sp>
    </p:spTree>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8F42F465-73C2-7B46-9E6B-4F70DFB2A2A0}" type="slidenum">
              <a:rPr lang="en-US" smtClean="0">
                <a:latin typeface="Times New Roman" charset="0"/>
              </a:rPr>
              <a:pPr/>
              <a:t>269</a:t>
            </a:fld>
            <a:endParaRPr lang="en-US">
              <a:latin typeface="Times New Roman" charset="0"/>
            </a:endParaRPr>
          </a:p>
        </p:txBody>
      </p:sp>
      <p:sp>
        <p:nvSpPr>
          <p:cNvPr id="287747" name="Rectangle 2"/>
          <p:cNvSpPr>
            <a:spLocks noGrp="1" noChangeArrowheads="1"/>
          </p:cNvSpPr>
          <p:nvPr>
            <p:ph type="title"/>
          </p:nvPr>
        </p:nvSpPr>
        <p:spPr/>
        <p:txBody>
          <a:bodyPr/>
          <a:lstStyle/>
          <a:p>
            <a:pPr eaLnBrk="1" hangingPunct="1"/>
            <a:r>
              <a:rPr lang="en-US"/>
              <a:t>The Scenario</a:t>
            </a:r>
          </a:p>
        </p:txBody>
      </p:sp>
      <p:sp>
        <p:nvSpPr>
          <p:cNvPr id="287748" name="Rectangle 3"/>
          <p:cNvSpPr>
            <a:spLocks noGrp="1" noChangeArrowheads="1"/>
          </p:cNvSpPr>
          <p:nvPr>
            <p:ph type="body" idx="1"/>
          </p:nvPr>
        </p:nvSpPr>
        <p:spPr/>
        <p:txBody>
          <a:bodyPr/>
          <a:lstStyle/>
          <a:p>
            <a:pPr eaLnBrk="1" hangingPunct="1"/>
            <a:r>
              <a:rPr lang="en-US" sz="2800"/>
              <a:t>Alice’s public key: </a:t>
            </a:r>
            <a:r>
              <a:rPr lang="en-US" sz="2800">
                <a:latin typeface="Times-Roman" charset="0"/>
              </a:rPr>
              <a:t>(N,e)</a:t>
            </a:r>
          </a:p>
          <a:p>
            <a:pPr eaLnBrk="1" hangingPunct="1"/>
            <a:r>
              <a:rPr lang="en-US" sz="2800"/>
              <a:t>Alice’s private key: </a:t>
            </a:r>
            <a:r>
              <a:rPr lang="en-US" sz="2800">
                <a:latin typeface="Times-Roman" charset="0"/>
              </a:rPr>
              <a:t>d</a:t>
            </a:r>
          </a:p>
          <a:p>
            <a:pPr eaLnBrk="1" hangingPunct="1"/>
            <a:r>
              <a:rPr lang="en-US" sz="2800"/>
              <a:t>Trudy wants to find </a:t>
            </a:r>
            <a:r>
              <a:rPr lang="en-US" sz="2800">
                <a:latin typeface="Times-Roman" charset="0"/>
              </a:rPr>
              <a:t>d</a:t>
            </a:r>
          </a:p>
          <a:p>
            <a:pPr eaLnBrk="1" hangingPunct="1"/>
            <a:r>
              <a:rPr lang="en-US" sz="2800"/>
              <a:t>Trudy can send any message </a:t>
            </a:r>
            <a:r>
              <a:rPr lang="en-US" sz="2800">
                <a:latin typeface="Times-Roman" charset="0"/>
              </a:rPr>
              <a:t>M</a:t>
            </a:r>
            <a:r>
              <a:rPr lang="en-US" sz="2800"/>
              <a:t> to Alice and Alice will respond with </a:t>
            </a:r>
            <a:r>
              <a:rPr lang="en-US" sz="2800">
                <a:latin typeface="Times-Roman" charset="0"/>
              </a:rPr>
              <a:t>M</a:t>
            </a:r>
            <a:r>
              <a:rPr lang="en-US" sz="2800" baseline="30000">
                <a:latin typeface="Times-Roman" charset="0"/>
              </a:rPr>
              <a:t>d</a:t>
            </a:r>
            <a:r>
              <a:rPr lang="en-US" sz="2800">
                <a:latin typeface="Times-Roman" charset="0"/>
              </a:rPr>
              <a:t> mod N</a:t>
            </a:r>
            <a:endParaRPr lang="en-US" sz="2800"/>
          </a:p>
          <a:p>
            <a:pPr eaLnBrk="1" hangingPunct="1"/>
            <a:r>
              <a:rPr lang="en-US" sz="2800"/>
              <a:t>Trudy can precisely time Alice’s computation of </a:t>
            </a:r>
            <a:r>
              <a:rPr lang="en-US" sz="2800">
                <a:latin typeface="Times-Roman" charset="0"/>
              </a:rPr>
              <a:t>M</a:t>
            </a:r>
            <a:r>
              <a:rPr lang="en-US" sz="2800" baseline="30000">
                <a:latin typeface="Times-Roman" charset="0"/>
              </a:rPr>
              <a:t>d</a:t>
            </a:r>
            <a:r>
              <a:rPr lang="en-US" sz="2800">
                <a:latin typeface="Times-Roman" charset="0"/>
              </a:rPr>
              <a:t> mod N</a:t>
            </a:r>
            <a:endParaRPr lang="en-US" sz="28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47FDAE77-8D36-0E42-9FE4-D6FC3A3C63F1}" type="slidenum">
              <a:rPr lang="en-US" smtClean="0">
                <a:latin typeface="Times New Roman" charset="0"/>
              </a:rPr>
              <a:pPr/>
              <a:t>27</a:t>
            </a:fld>
            <a:endParaRPr lang="en-US">
              <a:latin typeface="Times New Roman" charset="0"/>
            </a:endParaRPr>
          </a:p>
        </p:txBody>
      </p:sp>
      <p:sp>
        <p:nvSpPr>
          <p:cNvPr id="39939" name="Rectangle 7"/>
          <p:cNvSpPr>
            <a:spLocks noGrp="1" noChangeArrowheads="1"/>
          </p:cNvSpPr>
          <p:nvPr>
            <p:ph type="title"/>
          </p:nvPr>
        </p:nvSpPr>
        <p:spPr>
          <a:xfrm>
            <a:off x="457200" y="457200"/>
            <a:ext cx="3200400" cy="1524000"/>
          </a:xfrm>
          <a:noFill/>
        </p:spPr>
        <p:txBody>
          <a:bodyPr/>
          <a:lstStyle/>
          <a:p>
            <a:pPr eaLnBrk="1" hangingPunct="1"/>
            <a:r>
              <a:rPr lang="en-US"/>
              <a:t>Zimmerman</a:t>
            </a:r>
            <a:br>
              <a:rPr lang="en-US"/>
            </a:br>
            <a:r>
              <a:rPr lang="en-US"/>
              <a:t>Telegram</a:t>
            </a:r>
          </a:p>
        </p:txBody>
      </p:sp>
      <p:sp>
        <p:nvSpPr>
          <p:cNvPr id="39940" name="Rectangle 8"/>
          <p:cNvSpPr>
            <a:spLocks noGrp="1" noChangeArrowheads="1"/>
          </p:cNvSpPr>
          <p:nvPr>
            <p:ph type="body" idx="1"/>
          </p:nvPr>
        </p:nvSpPr>
        <p:spPr>
          <a:xfrm>
            <a:off x="381000" y="2362200"/>
            <a:ext cx="3429000" cy="3581400"/>
          </a:xfrm>
          <a:noFill/>
        </p:spPr>
        <p:txBody>
          <a:bodyPr/>
          <a:lstStyle/>
          <a:p>
            <a:pPr eaLnBrk="1" hangingPunct="1">
              <a:lnSpc>
                <a:spcPct val="90000"/>
              </a:lnSpc>
            </a:pPr>
            <a:r>
              <a:rPr lang="en-US" sz="2800" dirty="0"/>
              <a:t>Perhaps most famous codebook </a:t>
            </a:r>
            <a:r>
              <a:rPr lang="en-US" sz="2800" dirty="0" err="1"/>
              <a:t>ciphertext</a:t>
            </a:r>
            <a:r>
              <a:rPr lang="en-US" sz="2800" dirty="0"/>
              <a:t> ever</a:t>
            </a:r>
          </a:p>
          <a:p>
            <a:pPr eaLnBrk="1" hangingPunct="1">
              <a:lnSpc>
                <a:spcPct val="90000"/>
              </a:lnSpc>
            </a:pPr>
            <a:r>
              <a:rPr lang="en-US" sz="2800" dirty="0"/>
              <a:t>A major factor in U.S. entry into World War I</a:t>
            </a:r>
          </a:p>
        </p:txBody>
      </p:sp>
      <p:pic>
        <p:nvPicPr>
          <p:cNvPr id="39941" name="Picture 12" descr="bernstorcoded.jpg                                              000675D6Macintosh HD                   BC93A1CC:"/>
          <p:cNvPicPr>
            <a:picLocks noChangeAspect="1" noChangeArrowheads="1"/>
          </p:cNvPicPr>
          <p:nvPr/>
        </p:nvPicPr>
        <p:blipFill>
          <a:blip r:embed="rId2"/>
          <a:srcRect/>
          <a:stretch>
            <a:fillRect/>
          </a:stretch>
        </p:blipFill>
        <p:spPr bwMode="auto">
          <a:xfrm>
            <a:off x="4267200" y="533400"/>
            <a:ext cx="4286250" cy="5487988"/>
          </a:xfrm>
          <a:prstGeom prst="rect">
            <a:avLst/>
          </a:prstGeom>
          <a:noFill/>
          <a:ln w="9525">
            <a:noFill/>
            <a:miter lim="800000"/>
            <a:headEnd/>
            <a:tailEnd/>
          </a:ln>
        </p:spPr>
      </p:pic>
    </p:spTree>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A41F8BA7-9CE5-FD47-8F55-ABACEF6622F4}" type="slidenum">
              <a:rPr lang="en-US" smtClean="0">
                <a:latin typeface="Times New Roman" charset="0"/>
              </a:rPr>
              <a:pPr/>
              <a:t>270</a:t>
            </a:fld>
            <a:endParaRPr lang="en-US">
              <a:latin typeface="Times New Roman" charset="0"/>
            </a:endParaRPr>
          </a:p>
        </p:txBody>
      </p:sp>
      <p:sp>
        <p:nvSpPr>
          <p:cNvPr id="288771" name="Rectangle 2"/>
          <p:cNvSpPr>
            <a:spLocks noGrp="1" noChangeArrowheads="1"/>
          </p:cNvSpPr>
          <p:nvPr>
            <p:ph type="title"/>
          </p:nvPr>
        </p:nvSpPr>
        <p:spPr>
          <a:xfrm>
            <a:off x="685800" y="304800"/>
            <a:ext cx="7772400" cy="1219200"/>
          </a:xfrm>
        </p:spPr>
        <p:txBody>
          <a:bodyPr/>
          <a:lstStyle/>
          <a:p>
            <a:pPr eaLnBrk="1" hangingPunct="1"/>
            <a:r>
              <a:rPr lang="en-US"/>
              <a:t>Timing Attack on RSA</a:t>
            </a:r>
          </a:p>
        </p:txBody>
      </p:sp>
      <p:sp>
        <p:nvSpPr>
          <p:cNvPr id="288772" name="Rectangle 3"/>
          <p:cNvSpPr>
            <a:spLocks noGrp="1" noChangeArrowheads="1"/>
          </p:cNvSpPr>
          <p:nvPr>
            <p:ph type="body" idx="1"/>
          </p:nvPr>
        </p:nvSpPr>
        <p:spPr>
          <a:xfrm>
            <a:off x="685800" y="1676400"/>
            <a:ext cx="4267200" cy="4343400"/>
          </a:xfrm>
        </p:spPr>
        <p:txBody>
          <a:bodyPr/>
          <a:lstStyle/>
          <a:p>
            <a:pPr eaLnBrk="1" hangingPunct="1">
              <a:lnSpc>
                <a:spcPct val="90000"/>
              </a:lnSpc>
            </a:pPr>
            <a:r>
              <a:rPr lang="en-US" sz="2400"/>
              <a:t>Consider </a:t>
            </a:r>
            <a:r>
              <a:rPr lang="en-US" sz="2000">
                <a:latin typeface="Times-Roman" charset="0"/>
              </a:rPr>
              <a:t>M</a:t>
            </a:r>
            <a:r>
              <a:rPr lang="en-US" sz="2000" baseline="30000">
                <a:latin typeface="Times-Roman" charset="0"/>
              </a:rPr>
              <a:t>d</a:t>
            </a:r>
            <a:r>
              <a:rPr lang="en-US" sz="2000">
                <a:latin typeface="Times-Roman" charset="0"/>
              </a:rPr>
              <a:t> mod N</a:t>
            </a:r>
            <a:r>
              <a:rPr lang="en-US" sz="2400">
                <a:latin typeface="Times-Roman" charset="0"/>
              </a:rPr>
              <a:t> </a:t>
            </a:r>
          </a:p>
          <a:p>
            <a:pPr eaLnBrk="1" hangingPunct="1">
              <a:lnSpc>
                <a:spcPct val="90000"/>
              </a:lnSpc>
            </a:pPr>
            <a:r>
              <a:rPr lang="en-US" sz="2400"/>
              <a:t>We want to find </a:t>
            </a:r>
            <a:r>
              <a:rPr lang="en-US" sz="2400" b="1">
                <a:solidFill>
                  <a:schemeClr val="accent2"/>
                </a:solidFill>
              </a:rPr>
              <a:t>private key</a:t>
            </a:r>
            <a:r>
              <a:rPr lang="en-US" sz="2400"/>
              <a:t> </a:t>
            </a:r>
            <a:r>
              <a:rPr lang="en-US" sz="2400">
                <a:latin typeface="Times-Roman" charset="0"/>
              </a:rPr>
              <a:t>d</a:t>
            </a:r>
            <a:r>
              <a:rPr lang="en-US" sz="2400"/>
              <a:t>, where </a:t>
            </a:r>
            <a:r>
              <a:rPr lang="en-US" sz="2400">
                <a:latin typeface="Times-Roman" charset="0"/>
              </a:rPr>
              <a:t>d = d</a:t>
            </a:r>
            <a:r>
              <a:rPr lang="en-US" sz="2400" baseline="-25000">
                <a:latin typeface="Times-Roman" charset="0"/>
              </a:rPr>
              <a:t>0</a:t>
            </a:r>
            <a:r>
              <a:rPr lang="en-US" sz="2400">
                <a:latin typeface="Times-Roman" charset="0"/>
              </a:rPr>
              <a:t>d</a:t>
            </a:r>
            <a:r>
              <a:rPr lang="en-US" sz="2400" baseline="-25000">
                <a:latin typeface="Times-Roman" charset="0"/>
              </a:rPr>
              <a:t>1</a:t>
            </a:r>
            <a:r>
              <a:rPr lang="en-US" sz="2400">
                <a:latin typeface="Times-Roman" charset="0"/>
              </a:rPr>
              <a:t>…d</a:t>
            </a:r>
            <a:r>
              <a:rPr lang="en-US" sz="2400" baseline="-25000">
                <a:latin typeface="Times-Roman" charset="0"/>
              </a:rPr>
              <a:t>n</a:t>
            </a:r>
            <a:endParaRPr lang="en-US" sz="2400"/>
          </a:p>
          <a:p>
            <a:pPr eaLnBrk="1" hangingPunct="1">
              <a:lnSpc>
                <a:spcPct val="90000"/>
              </a:lnSpc>
            </a:pPr>
            <a:r>
              <a:rPr lang="en-US" sz="2400"/>
              <a:t>Spse repeated squaring  used for </a:t>
            </a:r>
            <a:r>
              <a:rPr lang="en-US" sz="2400">
                <a:latin typeface="Times-Roman" charset="0"/>
              </a:rPr>
              <a:t>M</a:t>
            </a:r>
            <a:r>
              <a:rPr lang="en-US" sz="2400" baseline="30000">
                <a:latin typeface="Times-Roman" charset="0"/>
              </a:rPr>
              <a:t>d</a:t>
            </a:r>
            <a:r>
              <a:rPr lang="en-US" sz="2400">
                <a:latin typeface="Times-Roman" charset="0"/>
              </a:rPr>
              <a:t> mod N</a:t>
            </a:r>
            <a:endParaRPr lang="en-US" sz="2400"/>
          </a:p>
          <a:p>
            <a:pPr eaLnBrk="1" hangingPunct="1">
              <a:lnSpc>
                <a:spcPct val="90000"/>
              </a:lnSpc>
            </a:pPr>
            <a:r>
              <a:rPr lang="en-US" sz="2400"/>
              <a:t>Suppose, for efficiency</a:t>
            </a:r>
          </a:p>
          <a:p>
            <a:pPr eaLnBrk="1" hangingPunct="1">
              <a:lnSpc>
                <a:spcPct val="90000"/>
              </a:lnSpc>
              <a:buFont typeface="Wingdings" charset="2"/>
              <a:buNone/>
            </a:pPr>
            <a:r>
              <a:rPr lang="en-US" sz="2000">
                <a:latin typeface="Times-Roman" charset="0"/>
              </a:rPr>
              <a:t>		</a:t>
            </a:r>
            <a:r>
              <a:rPr lang="en-US" sz="2000" b="1">
                <a:solidFill>
                  <a:schemeClr val="accent2"/>
                </a:solidFill>
                <a:latin typeface="Times-Roman" charset="0"/>
              </a:rPr>
              <a:t>mod(x,N)</a:t>
            </a:r>
          </a:p>
          <a:p>
            <a:pPr eaLnBrk="1" hangingPunct="1">
              <a:lnSpc>
                <a:spcPct val="90000"/>
              </a:lnSpc>
              <a:buFont typeface="Wingdings" charset="2"/>
              <a:buNone/>
            </a:pPr>
            <a:r>
              <a:rPr lang="en-US" sz="2000">
                <a:latin typeface="Times-Roman" charset="0"/>
              </a:rPr>
              <a:t>		if x &gt;= N</a:t>
            </a:r>
          </a:p>
          <a:p>
            <a:pPr eaLnBrk="1" hangingPunct="1">
              <a:lnSpc>
                <a:spcPct val="90000"/>
              </a:lnSpc>
              <a:buFont typeface="Wingdings" charset="2"/>
              <a:buNone/>
            </a:pPr>
            <a:r>
              <a:rPr lang="en-US" sz="2000">
                <a:latin typeface="Times-Roman" charset="0"/>
              </a:rPr>
              <a:t>		     x = x % N</a:t>
            </a:r>
          </a:p>
          <a:p>
            <a:pPr eaLnBrk="1" hangingPunct="1">
              <a:lnSpc>
                <a:spcPct val="90000"/>
              </a:lnSpc>
              <a:buFont typeface="Wingdings" charset="2"/>
              <a:buNone/>
            </a:pPr>
            <a:r>
              <a:rPr lang="en-US" sz="2000">
                <a:latin typeface="Times-Roman" charset="0"/>
              </a:rPr>
              <a:t>		end if</a:t>
            </a:r>
          </a:p>
          <a:p>
            <a:pPr eaLnBrk="1" hangingPunct="1">
              <a:lnSpc>
                <a:spcPct val="90000"/>
              </a:lnSpc>
              <a:buFont typeface="Wingdings" charset="2"/>
              <a:buNone/>
            </a:pPr>
            <a:r>
              <a:rPr lang="en-US" sz="2000">
                <a:latin typeface="Times-Roman" charset="0"/>
              </a:rPr>
              <a:t>		return x</a:t>
            </a:r>
          </a:p>
        </p:txBody>
      </p:sp>
      <p:sp>
        <p:nvSpPr>
          <p:cNvPr id="288773" name="Rectangle 4"/>
          <p:cNvSpPr>
            <a:spLocks noChangeArrowheads="1"/>
          </p:cNvSpPr>
          <p:nvPr/>
        </p:nvSpPr>
        <p:spPr bwMode="auto">
          <a:xfrm>
            <a:off x="5029200" y="1752600"/>
            <a:ext cx="3810000" cy="43434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accent2"/>
              </a:buClr>
              <a:buSzPct val="75000"/>
              <a:buFont typeface="Wingdings" charset="2"/>
              <a:buNone/>
            </a:pPr>
            <a:r>
              <a:rPr lang="en-US" sz="2800" b="1">
                <a:solidFill>
                  <a:schemeClr val="accent2"/>
                </a:solidFill>
                <a:latin typeface="Times-Roman" charset="0"/>
              </a:rPr>
              <a:t>	Repeated Squaring</a:t>
            </a:r>
            <a:endParaRPr lang="en-US" sz="2800">
              <a:latin typeface="Times-Roman" charset="0"/>
            </a:endParaRPr>
          </a:p>
          <a:p>
            <a:pPr marL="342900" indent="-342900">
              <a:spcBef>
                <a:spcPct val="20000"/>
              </a:spcBef>
              <a:buClr>
                <a:schemeClr val="accent2"/>
              </a:buClr>
              <a:buSzPct val="75000"/>
              <a:buFont typeface="Wingdings" charset="2"/>
              <a:buNone/>
            </a:pPr>
            <a:r>
              <a:rPr lang="en-US">
                <a:latin typeface="Times-Roman" charset="0"/>
              </a:rPr>
              <a:t>	x = M	</a:t>
            </a:r>
          </a:p>
          <a:p>
            <a:pPr marL="342900" indent="-342900">
              <a:spcBef>
                <a:spcPct val="20000"/>
              </a:spcBef>
              <a:buClr>
                <a:schemeClr val="accent2"/>
              </a:buClr>
              <a:buSzPct val="75000"/>
              <a:buFont typeface="Wingdings" charset="2"/>
              <a:buNone/>
            </a:pPr>
            <a:r>
              <a:rPr lang="en-US">
                <a:latin typeface="Times-Roman" charset="0"/>
              </a:rPr>
              <a:t>	for j = 1 to n</a:t>
            </a:r>
          </a:p>
          <a:p>
            <a:pPr marL="342900" indent="-342900">
              <a:spcBef>
                <a:spcPct val="20000"/>
              </a:spcBef>
              <a:buClr>
                <a:schemeClr val="accent2"/>
              </a:buClr>
              <a:buSzPct val="75000"/>
              <a:buFont typeface="Wingdings" charset="2"/>
              <a:buNone/>
            </a:pPr>
            <a:r>
              <a:rPr lang="en-US">
                <a:latin typeface="Times-Roman" charset="0"/>
              </a:rPr>
              <a:t>	     x = mod(x</a:t>
            </a:r>
            <a:r>
              <a:rPr lang="en-US" baseline="30000">
                <a:latin typeface="Times-Roman" charset="0"/>
              </a:rPr>
              <a:t>2</a:t>
            </a:r>
            <a:r>
              <a:rPr lang="en-US">
                <a:latin typeface="Times-Roman" charset="0"/>
              </a:rPr>
              <a:t>,N)</a:t>
            </a:r>
          </a:p>
          <a:p>
            <a:pPr marL="342900" indent="-342900">
              <a:spcBef>
                <a:spcPct val="20000"/>
              </a:spcBef>
              <a:buClr>
                <a:schemeClr val="accent2"/>
              </a:buClr>
              <a:buSzPct val="75000"/>
              <a:buFont typeface="Wingdings" charset="2"/>
              <a:buNone/>
            </a:pPr>
            <a:r>
              <a:rPr lang="en-US">
                <a:latin typeface="Times-Roman" charset="0"/>
              </a:rPr>
              <a:t>	     if d</a:t>
            </a:r>
            <a:r>
              <a:rPr lang="en-US" baseline="-25000">
                <a:latin typeface="Times-Roman" charset="0"/>
              </a:rPr>
              <a:t>j</a:t>
            </a:r>
            <a:r>
              <a:rPr lang="en-US">
                <a:latin typeface="Times-Roman" charset="0"/>
              </a:rPr>
              <a:t> == 1 then</a:t>
            </a:r>
          </a:p>
          <a:p>
            <a:pPr marL="342900" indent="-342900">
              <a:spcBef>
                <a:spcPct val="20000"/>
              </a:spcBef>
              <a:buClr>
                <a:schemeClr val="accent2"/>
              </a:buClr>
              <a:buSzPct val="75000"/>
              <a:buFont typeface="Wingdings" charset="2"/>
              <a:buNone/>
            </a:pPr>
            <a:r>
              <a:rPr lang="en-US">
                <a:latin typeface="Times-Roman" charset="0"/>
              </a:rPr>
              <a:t>	          x = mod(x</a:t>
            </a:r>
            <a:r>
              <a:rPr lang="en-US">
                <a:latin typeface="Times-Roman" charset="0"/>
                <a:sym typeface="Symbol" charset="2"/>
              </a:rPr>
              <a:t></a:t>
            </a:r>
            <a:r>
              <a:rPr lang="en-US">
                <a:latin typeface="Times-Roman" charset="0"/>
              </a:rPr>
              <a:t>M,N)</a:t>
            </a:r>
          </a:p>
          <a:p>
            <a:pPr marL="342900" indent="-342900">
              <a:spcBef>
                <a:spcPct val="20000"/>
              </a:spcBef>
              <a:buClr>
                <a:schemeClr val="accent2"/>
              </a:buClr>
              <a:buSzPct val="75000"/>
              <a:buFont typeface="Wingdings" charset="2"/>
              <a:buNone/>
            </a:pPr>
            <a:r>
              <a:rPr lang="en-US">
                <a:latin typeface="Times-Roman" charset="0"/>
              </a:rPr>
              <a:t>	     end if</a:t>
            </a:r>
          </a:p>
          <a:p>
            <a:pPr marL="342900" indent="-342900">
              <a:spcBef>
                <a:spcPct val="20000"/>
              </a:spcBef>
              <a:buClr>
                <a:schemeClr val="accent2"/>
              </a:buClr>
              <a:buSzPct val="75000"/>
              <a:buFont typeface="Wingdings" charset="2"/>
              <a:buNone/>
            </a:pPr>
            <a:r>
              <a:rPr lang="en-US">
                <a:latin typeface="Times-Roman" charset="0"/>
              </a:rPr>
              <a:t>	next j</a:t>
            </a:r>
          </a:p>
          <a:p>
            <a:pPr marL="342900" indent="-342900">
              <a:spcBef>
                <a:spcPct val="20000"/>
              </a:spcBef>
              <a:buClr>
                <a:schemeClr val="accent2"/>
              </a:buClr>
              <a:buSzPct val="75000"/>
              <a:buFont typeface="Wingdings" charset="2"/>
              <a:buNone/>
            </a:pPr>
            <a:r>
              <a:rPr lang="en-US">
                <a:latin typeface="Times-Roman" charset="0"/>
              </a:rPr>
              <a:t>	return x</a:t>
            </a:r>
          </a:p>
        </p:txBody>
      </p:sp>
    </p:spTree>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4F770BC1-C3F2-A449-B5C1-7CA134118A09}" type="slidenum">
              <a:rPr lang="en-US" smtClean="0">
                <a:latin typeface="Times New Roman" charset="0"/>
              </a:rPr>
              <a:pPr/>
              <a:t>271</a:t>
            </a:fld>
            <a:endParaRPr lang="en-US">
              <a:latin typeface="Times New Roman" charset="0"/>
            </a:endParaRPr>
          </a:p>
        </p:txBody>
      </p:sp>
      <p:sp>
        <p:nvSpPr>
          <p:cNvPr id="289795" name="Rectangle 2"/>
          <p:cNvSpPr>
            <a:spLocks noGrp="1" noChangeArrowheads="1"/>
          </p:cNvSpPr>
          <p:nvPr>
            <p:ph type="title"/>
          </p:nvPr>
        </p:nvSpPr>
        <p:spPr>
          <a:xfrm>
            <a:off x="457200" y="457200"/>
            <a:ext cx="4114800" cy="1143000"/>
          </a:xfrm>
        </p:spPr>
        <p:txBody>
          <a:bodyPr/>
          <a:lstStyle/>
          <a:p>
            <a:pPr eaLnBrk="1" hangingPunct="1"/>
            <a:r>
              <a:rPr lang="en-US"/>
              <a:t>Timing Attack </a:t>
            </a:r>
          </a:p>
        </p:txBody>
      </p:sp>
      <p:sp>
        <p:nvSpPr>
          <p:cNvPr id="289796" name="Rectangle 3"/>
          <p:cNvSpPr>
            <a:spLocks noGrp="1" noChangeArrowheads="1"/>
          </p:cNvSpPr>
          <p:nvPr>
            <p:ph type="body" idx="1"/>
          </p:nvPr>
        </p:nvSpPr>
        <p:spPr>
          <a:xfrm>
            <a:off x="685800" y="1752600"/>
            <a:ext cx="3886200" cy="4267200"/>
          </a:xfrm>
        </p:spPr>
        <p:txBody>
          <a:bodyPr/>
          <a:lstStyle/>
          <a:p>
            <a:pPr eaLnBrk="1" hangingPunct="1">
              <a:lnSpc>
                <a:spcPct val="90000"/>
              </a:lnSpc>
            </a:pPr>
            <a:r>
              <a:rPr lang="en-US" sz="2800"/>
              <a:t>If </a:t>
            </a:r>
            <a:r>
              <a:rPr lang="en-US" sz="2800">
                <a:latin typeface="Times-Roman" charset="0"/>
              </a:rPr>
              <a:t>d</a:t>
            </a:r>
            <a:r>
              <a:rPr lang="en-US" sz="2800" baseline="-25000">
                <a:latin typeface="Times-Roman" charset="0"/>
              </a:rPr>
              <a:t>j</a:t>
            </a:r>
            <a:r>
              <a:rPr lang="en-US" sz="2800">
                <a:latin typeface="Times-Roman" charset="0"/>
              </a:rPr>
              <a:t> = 0</a:t>
            </a:r>
            <a:r>
              <a:rPr lang="en-US" sz="2800"/>
              <a:t> then</a:t>
            </a:r>
          </a:p>
          <a:p>
            <a:pPr lvl="1" eaLnBrk="1" hangingPunct="1">
              <a:lnSpc>
                <a:spcPct val="90000"/>
              </a:lnSpc>
            </a:pPr>
            <a:r>
              <a:rPr lang="en-US" sz="2400">
                <a:latin typeface="Times-Roman" charset="0"/>
              </a:rPr>
              <a:t>x = mod(x</a:t>
            </a:r>
            <a:r>
              <a:rPr lang="en-US" sz="2400" baseline="30000">
                <a:latin typeface="Times-Roman" charset="0"/>
              </a:rPr>
              <a:t>2</a:t>
            </a:r>
            <a:r>
              <a:rPr lang="en-US" sz="2400">
                <a:latin typeface="Times-Roman" charset="0"/>
              </a:rPr>
              <a:t>,N)</a:t>
            </a:r>
            <a:endParaRPr lang="en-US" sz="2400"/>
          </a:p>
          <a:p>
            <a:pPr eaLnBrk="1" hangingPunct="1">
              <a:lnSpc>
                <a:spcPct val="90000"/>
              </a:lnSpc>
            </a:pPr>
            <a:r>
              <a:rPr lang="en-US" sz="2800"/>
              <a:t>If </a:t>
            </a:r>
            <a:r>
              <a:rPr lang="en-US" sz="2800">
                <a:latin typeface="Times-Roman" charset="0"/>
              </a:rPr>
              <a:t>d</a:t>
            </a:r>
            <a:r>
              <a:rPr lang="en-US" sz="2800" baseline="-25000">
                <a:latin typeface="Times-Roman" charset="0"/>
              </a:rPr>
              <a:t>j</a:t>
            </a:r>
            <a:r>
              <a:rPr lang="en-US" sz="2800">
                <a:latin typeface="Times-Roman" charset="0"/>
              </a:rPr>
              <a:t> = 1</a:t>
            </a:r>
            <a:r>
              <a:rPr lang="en-US" sz="2800"/>
              <a:t> then</a:t>
            </a:r>
          </a:p>
          <a:p>
            <a:pPr lvl="1" eaLnBrk="1" hangingPunct="1">
              <a:lnSpc>
                <a:spcPct val="90000"/>
              </a:lnSpc>
            </a:pPr>
            <a:r>
              <a:rPr lang="en-US" sz="2400">
                <a:latin typeface="Times-Roman" charset="0"/>
              </a:rPr>
              <a:t>x = mod(x</a:t>
            </a:r>
            <a:r>
              <a:rPr lang="en-US" sz="2400" baseline="30000">
                <a:latin typeface="Times-Roman" charset="0"/>
              </a:rPr>
              <a:t>2</a:t>
            </a:r>
            <a:r>
              <a:rPr lang="en-US" sz="2400">
                <a:latin typeface="Times-Roman" charset="0"/>
              </a:rPr>
              <a:t>,N)</a:t>
            </a:r>
            <a:endParaRPr lang="en-US" sz="2400" b="1">
              <a:solidFill>
                <a:schemeClr val="accent2"/>
              </a:solidFill>
            </a:endParaRPr>
          </a:p>
          <a:p>
            <a:pPr lvl="1" eaLnBrk="1" hangingPunct="1">
              <a:lnSpc>
                <a:spcPct val="90000"/>
              </a:lnSpc>
            </a:pPr>
            <a:r>
              <a:rPr lang="en-US" sz="2400">
                <a:latin typeface="Times-Roman" charset="0"/>
              </a:rPr>
              <a:t>x = mod(x</a:t>
            </a:r>
            <a:r>
              <a:rPr lang="en-US" sz="2400">
                <a:latin typeface="Times-Roman" charset="0"/>
                <a:sym typeface="Symbol" charset="2"/>
              </a:rPr>
              <a:t></a:t>
            </a:r>
            <a:r>
              <a:rPr lang="en-US" sz="2400">
                <a:latin typeface="Times-Roman" charset="0"/>
              </a:rPr>
              <a:t>M,N)</a:t>
            </a:r>
            <a:endParaRPr lang="en-US" sz="2400"/>
          </a:p>
          <a:p>
            <a:pPr eaLnBrk="1" hangingPunct="1">
              <a:lnSpc>
                <a:spcPct val="90000"/>
              </a:lnSpc>
            </a:pPr>
            <a:r>
              <a:rPr lang="en-US" sz="2800"/>
              <a:t>Computation time differs in each case</a:t>
            </a:r>
          </a:p>
          <a:p>
            <a:pPr eaLnBrk="1" hangingPunct="1">
              <a:lnSpc>
                <a:spcPct val="90000"/>
              </a:lnSpc>
            </a:pPr>
            <a:r>
              <a:rPr lang="en-US" sz="2800"/>
              <a:t>Can attacker take advantage of this</a:t>
            </a:r>
            <a:r>
              <a:rPr lang="en-US" sz="2000"/>
              <a:t>?</a:t>
            </a:r>
          </a:p>
        </p:txBody>
      </p:sp>
      <p:sp>
        <p:nvSpPr>
          <p:cNvPr id="289797" name="Rectangle 4"/>
          <p:cNvSpPr>
            <a:spLocks noChangeArrowheads="1"/>
          </p:cNvSpPr>
          <p:nvPr/>
        </p:nvSpPr>
        <p:spPr bwMode="auto">
          <a:xfrm>
            <a:off x="5029200" y="685800"/>
            <a:ext cx="3810000" cy="54864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accent2"/>
              </a:buClr>
              <a:buSzPct val="75000"/>
              <a:buFont typeface="Wingdings" charset="2"/>
              <a:buNone/>
            </a:pPr>
            <a:r>
              <a:rPr lang="en-US">
                <a:latin typeface="Times-Roman" charset="0"/>
              </a:rPr>
              <a:t>	</a:t>
            </a:r>
            <a:r>
              <a:rPr lang="en-US" b="1">
                <a:solidFill>
                  <a:schemeClr val="accent2"/>
                </a:solidFill>
                <a:latin typeface="Times-Roman" charset="0"/>
              </a:rPr>
              <a:t>Repeated Squaring</a:t>
            </a:r>
            <a:endParaRPr lang="en-US">
              <a:latin typeface="Times-Roman" charset="0"/>
            </a:endParaRPr>
          </a:p>
          <a:p>
            <a:pPr marL="342900" indent="-342900">
              <a:spcBef>
                <a:spcPct val="20000"/>
              </a:spcBef>
              <a:buClr>
                <a:schemeClr val="accent2"/>
              </a:buClr>
              <a:buSzPct val="75000"/>
              <a:buFont typeface="Wingdings" charset="2"/>
              <a:buNone/>
            </a:pPr>
            <a:r>
              <a:rPr lang="en-US" sz="2000">
                <a:latin typeface="Times-Roman" charset="0"/>
              </a:rPr>
              <a:t>	x = M	</a:t>
            </a:r>
          </a:p>
          <a:p>
            <a:pPr marL="342900" indent="-342900">
              <a:spcBef>
                <a:spcPct val="20000"/>
              </a:spcBef>
              <a:buClr>
                <a:schemeClr val="accent2"/>
              </a:buClr>
              <a:buSzPct val="75000"/>
              <a:buFont typeface="Wingdings" charset="2"/>
              <a:buNone/>
            </a:pPr>
            <a:r>
              <a:rPr lang="en-US" sz="2000">
                <a:latin typeface="Times-Roman" charset="0"/>
              </a:rPr>
              <a:t>	for j = 1 to n</a:t>
            </a:r>
          </a:p>
          <a:p>
            <a:pPr marL="342900" indent="-342900">
              <a:spcBef>
                <a:spcPct val="20000"/>
              </a:spcBef>
              <a:buClr>
                <a:schemeClr val="accent2"/>
              </a:buClr>
              <a:buSzPct val="75000"/>
              <a:buFont typeface="Wingdings" charset="2"/>
              <a:buNone/>
            </a:pPr>
            <a:r>
              <a:rPr lang="en-US" sz="2000">
                <a:latin typeface="Times-Roman" charset="0"/>
              </a:rPr>
              <a:t>	     x = mod(x</a:t>
            </a:r>
            <a:r>
              <a:rPr lang="en-US" sz="2000" baseline="30000">
                <a:latin typeface="Times-Roman" charset="0"/>
              </a:rPr>
              <a:t>2</a:t>
            </a:r>
            <a:r>
              <a:rPr lang="en-US" sz="2000">
                <a:latin typeface="Times-Roman" charset="0"/>
              </a:rPr>
              <a:t>,N)</a:t>
            </a:r>
          </a:p>
          <a:p>
            <a:pPr marL="342900" indent="-342900">
              <a:spcBef>
                <a:spcPct val="20000"/>
              </a:spcBef>
              <a:buClr>
                <a:schemeClr val="accent2"/>
              </a:buClr>
              <a:buSzPct val="75000"/>
              <a:buFont typeface="Wingdings" charset="2"/>
              <a:buNone/>
            </a:pPr>
            <a:r>
              <a:rPr lang="en-US" sz="2000">
                <a:latin typeface="Times-Roman" charset="0"/>
              </a:rPr>
              <a:t>	     if d</a:t>
            </a:r>
            <a:r>
              <a:rPr lang="en-US" sz="2000" baseline="-25000">
                <a:latin typeface="Times-Roman" charset="0"/>
              </a:rPr>
              <a:t>j</a:t>
            </a:r>
            <a:r>
              <a:rPr lang="en-US" sz="2000">
                <a:latin typeface="Times-Roman" charset="0"/>
              </a:rPr>
              <a:t> == 1 then</a:t>
            </a:r>
          </a:p>
          <a:p>
            <a:pPr marL="342900" indent="-342900">
              <a:spcBef>
                <a:spcPct val="20000"/>
              </a:spcBef>
              <a:buClr>
                <a:schemeClr val="accent2"/>
              </a:buClr>
              <a:buSzPct val="75000"/>
              <a:buFont typeface="Wingdings" charset="2"/>
              <a:buNone/>
            </a:pPr>
            <a:r>
              <a:rPr lang="en-US" sz="2000">
                <a:latin typeface="Times-Roman" charset="0"/>
              </a:rPr>
              <a:t>	          x = mod(x</a:t>
            </a:r>
            <a:r>
              <a:rPr lang="en-US" sz="2000">
                <a:latin typeface="Times-Roman" charset="0"/>
                <a:sym typeface="Symbol" charset="2"/>
              </a:rPr>
              <a:t></a:t>
            </a:r>
            <a:r>
              <a:rPr lang="en-US" sz="2000">
                <a:latin typeface="Times-Roman" charset="0"/>
              </a:rPr>
              <a:t>M,N)</a:t>
            </a:r>
          </a:p>
          <a:p>
            <a:pPr marL="342900" indent="-342900">
              <a:spcBef>
                <a:spcPct val="20000"/>
              </a:spcBef>
              <a:buClr>
                <a:schemeClr val="accent2"/>
              </a:buClr>
              <a:buSzPct val="75000"/>
              <a:buFont typeface="Wingdings" charset="2"/>
              <a:buNone/>
            </a:pPr>
            <a:r>
              <a:rPr lang="en-US" sz="2000">
                <a:latin typeface="Times-Roman" charset="0"/>
              </a:rPr>
              <a:t>	     end if</a:t>
            </a:r>
          </a:p>
          <a:p>
            <a:pPr marL="342900" indent="-342900">
              <a:spcBef>
                <a:spcPct val="20000"/>
              </a:spcBef>
              <a:buClr>
                <a:schemeClr val="accent2"/>
              </a:buClr>
              <a:buSzPct val="75000"/>
              <a:buFont typeface="Wingdings" charset="2"/>
              <a:buNone/>
            </a:pPr>
            <a:r>
              <a:rPr lang="en-US" sz="2000">
                <a:latin typeface="Times-Roman" charset="0"/>
              </a:rPr>
              <a:t>	next j</a:t>
            </a:r>
          </a:p>
          <a:p>
            <a:pPr marL="342900" indent="-342900">
              <a:spcBef>
                <a:spcPct val="20000"/>
              </a:spcBef>
              <a:buClr>
                <a:schemeClr val="accent2"/>
              </a:buClr>
              <a:buSzPct val="75000"/>
              <a:buFont typeface="Wingdings" charset="2"/>
              <a:buNone/>
            </a:pPr>
            <a:r>
              <a:rPr lang="en-US" sz="2000">
                <a:latin typeface="Times-Roman" charset="0"/>
              </a:rPr>
              <a:t>	return x</a:t>
            </a:r>
          </a:p>
          <a:p>
            <a:pPr marL="342900" indent="-342900">
              <a:spcBef>
                <a:spcPct val="20000"/>
              </a:spcBef>
              <a:buClr>
                <a:schemeClr val="accent2"/>
              </a:buClr>
              <a:buSzPct val="75000"/>
              <a:buFont typeface="Wingdings" charset="2"/>
              <a:buNone/>
            </a:pPr>
            <a:endParaRPr lang="en-US" sz="2000">
              <a:latin typeface="Times-Roman" charset="0"/>
            </a:endParaRPr>
          </a:p>
          <a:p>
            <a:pPr marL="342900" indent="-342900">
              <a:spcBef>
                <a:spcPct val="20000"/>
              </a:spcBef>
              <a:buClr>
                <a:schemeClr val="accent2"/>
              </a:buClr>
              <a:buSzPct val="75000"/>
              <a:buFont typeface="Wingdings" charset="2"/>
              <a:buNone/>
            </a:pPr>
            <a:r>
              <a:rPr lang="en-US" sz="2000">
                <a:latin typeface="Times-Roman" charset="0"/>
              </a:rPr>
              <a:t>	</a:t>
            </a:r>
            <a:r>
              <a:rPr lang="en-US" sz="2000" b="1">
                <a:solidFill>
                  <a:schemeClr val="accent2"/>
                </a:solidFill>
                <a:latin typeface="Times-Roman" charset="0"/>
              </a:rPr>
              <a:t>mod(x,N)</a:t>
            </a:r>
          </a:p>
          <a:p>
            <a:pPr marL="342900" indent="-342900">
              <a:spcBef>
                <a:spcPct val="20000"/>
              </a:spcBef>
              <a:buClr>
                <a:schemeClr val="accent2"/>
              </a:buClr>
              <a:buSzPct val="75000"/>
              <a:buFont typeface="Wingdings" charset="2"/>
              <a:buNone/>
            </a:pPr>
            <a:r>
              <a:rPr lang="en-US" sz="2000">
                <a:latin typeface="Times-Roman" charset="0"/>
              </a:rPr>
              <a:t>	if x &gt;= N</a:t>
            </a:r>
          </a:p>
          <a:p>
            <a:pPr marL="342900" indent="-342900">
              <a:spcBef>
                <a:spcPct val="20000"/>
              </a:spcBef>
              <a:buClr>
                <a:schemeClr val="accent2"/>
              </a:buClr>
              <a:buSzPct val="75000"/>
              <a:buFont typeface="Wingdings" charset="2"/>
              <a:buNone/>
            </a:pPr>
            <a:r>
              <a:rPr lang="en-US" sz="2000">
                <a:latin typeface="Times-Roman" charset="0"/>
              </a:rPr>
              <a:t>	     x = x % N</a:t>
            </a:r>
          </a:p>
          <a:p>
            <a:pPr marL="342900" indent="-342900">
              <a:spcBef>
                <a:spcPct val="20000"/>
              </a:spcBef>
              <a:buClr>
                <a:schemeClr val="accent2"/>
              </a:buClr>
              <a:buSzPct val="75000"/>
              <a:buFont typeface="Wingdings" charset="2"/>
              <a:buNone/>
            </a:pPr>
            <a:r>
              <a:rPr lang="en-US" sz="2000">
                <a:latin typeface="Times-Roman" charset="0"/>
              </a:rPr>
              <a:t>	end if</a:t>
            </a:r>
          </a:p>
          <a:p>
            <a:pPr marL="342900" indent="-342900">
              <a:spcBef>
                <a:spcPct val="20000"/>
              </a:spcBef>
              <a:buClr>
                <a:schemeClr val="accent2"/>
              </a:buClr>
              <a:buSzPct val="75000"/>
              <a:buFont typeface="Wingdings" charset="2"/>
              <a:buNone/>
            </a:pPr>
            <a:r>
              <a:rPr lang="en-US" sz="2000">
                <a:latin typeface="Times-Roman" charset="0"/>
              </a:rPr>
              <a:t>	return x</a:t>
            </a:r>
            <a:endParaRPr lang="en-US" sz="1800">
              <a:latin typeface="Times-Roman" charset="0"/>
            </a:endParaRPr>
          </a:p>
        </p:txBody>
      </p:sp>
    </p:spTree>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3C9E6FF1-0009-7A46-A43F-C8C05CF9BD08}" type="slidenum">
              <a:rPr lang="en-US" smtClean="0">
                <a:latin typeface="Times New Roman" charset="0"/>
              </a:rPr>
              <a:pPr/>
              <a:t>272</a:t>
            </a:fld>
            <a:endParaRPr lang="en-US">
              <a:latin typeface="Times New Roman" charset="0"/>
            </a:endParaRPr>
          </a:p>
        </p:txBody>
      </p:sp>
      <p:sp>
        <p:nvSpPr>
          <p:cNvPr id="290819" name="Rectangle 2"/>
          <p:cNvSpPr>
            <a:spLocks noGrp="1" noChangeArrowheads="1"/>
          </p:cNvSpPr>
          <p:nvPr>
            <p:ph type="title"/>
          </p:nvPr>
        </p:nvSpPr>
        <p:spPr>
          <a:xfrm>
            <a:off x="457200" y="152400"/>
            <a:ext cx="4114800" cy="1219200"/>
          </a:xfrm>
        </p:spPr>
        <p:txBody>
          <a:bodyPr/>
          <a:lstStyle/>
          <a:p>
            <a:pPr eaLnBrk="1" hangingPunct="1"/>
            <a:r>
              <a:rPr lang="en-US"/>
              <a:t>Timing Attack</a:t>
            </a:r>
          </a:p>
        </p:txBody>
      </p:sp>
      <p:sp>
        <p:nvSpPr>
          <p:cNvPr id="290820" name="Rectangle 3"/>
          <p:cNvSpPr>
            <a:spLocks noGrp="1" noChangeArrowheads="1"/>
          </p:cNvSpPr>
          <p:nvPr>
            <p:ph type="body" idx="1"/>
          </p:nvPr>
        </p:nvSpPr>
        <p:spPr>
          <a:xfrm>
            <a:off x="304800" y="1371600"/>
            <a:ext cx="5029200" cy="4800600"/>
          </a:xfrm>
        </p:spPr>
        <p:txBody>
          <a:bodyPr/>
          <a:lstStyle/>
          <a:p>
            <a:pPr eaLnBrk="1" hangingPunct="1">
              <a:lnSpc>
                <a:spcPct val="90000"/>
              </a:lnSpc>
            </a:pPr>
            <a:r>
              <a:rPr lang="en-US" sz="2400"/>
              <a:t>Choose </a:t>
            </a:r>
            <a:r>
              <a:rPr lang="en-US" sz="2400">
                <a:solidFill>
                  <a:schemeClr val="accent2"/>
                </a:solidFill>
                <a:latin typeface="Times-Roman" charset="0"/>
              </a:rPr>
              <a:t>M</a:t>
            </a:r>
            <a:r>
              <a:rPr lang="en-US" sz="2400"/>
              <a:t> with </a:t>
            </a:r>
            <a:r>
              <a:rPr lang="en-US" sz="2400">
                <a:solidFill>
                  <a:schemeClr val="accent2"/>
                </a:solidFill>
                <a:latin typeface="Times-Roman" charset="0"/>
              </a:rPr>
              <a:t>M</a:t>
            </a:r>
            <a:r>
              <a:rPr lang="en-US" sz="2400" baseline="30000">
                <a:latin typeface="Times-Roman" charset="0"/>
              </a:rPr>
              <a:t>3</a:t>
            </a:r>
            <a:r>
              <a:rPr lang="en-US" sz="2400">
                <a:latin typeface="Times-Roman" charset="0"/>
              </a:rPr>
              <a:t> &lt; N</a:t>
            </a:r>
            <a:endParaRPr lang="en-US" sz="2400"/>
          </a:p>
          <a:p>
            <a:pPr eaLnBrk="1" hangingPunct="1">
              <a:lnSpc>
                <a:spcPct val="90000"/>
              </a:lnSpc>
            </a:pPr>
            <a:r>
              <a:rPr lang="en-US" sz="2400"/>
              <a:t>Choose </a:t>
            </a:r>
            <a:r>
              <a:rPr lang="en-US" sz="2400">
                <a:solidFill>
                  <a:srgbClr val="FF0000"/>
                </a:solidFill>
                <a:latin typeface="Times-Roman" charset="0"/>
              </a:rPr>
              <a:t>M</a:t>
            </a:r>
            <a:r>
              <a:rPr lang="en-US" sz="2400"/>
              <a:t> with </a:t>
            </a:r>
            <a:r>
              <a:rPr lang="en-US" sz="2400">
                <a:solidFill>
                  <a:srgbClr val="FF0000"/>
                </a:solidFill>
                <a:latin typeface="Times-Roman" charset="0"/>
              </a:rPr>
              <a:t>M</a:t>
            </a:r>
            <a:r>
              <a:rPr lang="en-US" sz="2400" baseline="30000">
                <a:latin typeface="Times-Roman" charset="0"/>
              </a:rPr>
              <a:t>2</a:t>
            </a:r>
            <a:r>
              <a:rPr lang="en-US" sz="2400">
                <a:latin typeface="Times-Roman" charset="0"/>
              </a:rPr>
              <a:t> &lt; N &lt; </a:t>
            </a:r>
            <a:r>
              <a:rPr lang="en-US" sz="2400">
                <a:solidFill>
                  <a:srgbClr val="FF0000"/>
                </a:solidFill>
                <a:latin typeface="Times-Roman" charset="0"/>
              </a:rPr>
              <a:t>M</a:t>
            </a:r>
            <a:r>
              <a:rPr lang="en-US" sz="2400" baseline="30000">
                <a:latin typeface="Times-Roman" charset="0"/>
              </a:rPr>
              <a:t>3</a:t>
            </a:r>
            <a:endParaRPr lang="en-US" sz="2400">
              <a:latin typeface="Times-Roman" charset="0"/>
            </a:endParaRPr>
          </a:p>
          <a:p>
            <a:pPr eaLnBrk="1" hangingPunct="1">
              <a:lnSpc>
                <a:spcPct val="90000"/>
              </a:lnSpc>
            </a:pPr>
            <a:r>
              <a:rPr lang="en-US" sz="2400"/>
              <a:t>Let </a:t>
            </a:r>
            <a:r>
              <a:rPr lang="en-US" sz="2400">
                <a:solidFill>
                  <a:schemeClr val="accent2"/>
                </a:solidFill>
                <a:latin typeface="Times-Roman" charset="0"/>
              </a:rPr>
              <a:t>x</a:t>
            </a:r>
            <a:r>
              <a:rPr lang="en-US" sz="2400">
                <a:latin typeface="Times-Roman" charset="0"/>
              </a:rPr>
              <a:t> = </a:t>
            </a:r>
            <a:r>
              <a:rPr lang="en-US" sz="2400">
                <a:solidFill>
                  <a:schemeClr val="accent2"/>
                </a:solidFill>
                <a:latin typeface="Times-Roman" charset="0"/>
              </a:rPr>
              <a:t>M</a:t>
            </a:r>
            <a:r>
              <a:rPr lang="en-US" sz="2400"/>
              <a:t> and </a:t>
            </a:r>
            <a:r>
              <a:rPr lang="en-US" sz="2400">
                <a:solidFill>
                  <a:srgbClr val="FF0000"/>
                </a:solidFill>
                <a:latin typeface="Times-Roman" charset="0"/>
              </a:rPr>
              <a:t>x</a:t>
            </a:r>
            <a:r>
              <a:rPr lang="en-US" sz="2400">
                <a:latin typeface="Times-Roman" charset="0"/>
              </a:rPr>
              <a:t> = </a:t>
            </a:r>
            <a:r>
              <a:rPr lang="en-US" sz="2400">
                <a:solidFill>
                  <a:srgbClr val="FF0000"/>
                </a:solidFill>
                <a:latin typeface="Times-Roman" charset="0"/>
              </a:rPr>
              <a:t>M</a:t>
            </a:r>
            <a:endParaRPr lang="en-US" sz="2400"/>
          </a:p>
          <a:p>
            <a:pPr eaLnBrk="1" hangingPunct="1">
              <a:lnSpc>
                <a:spcPct val="90000"/>
              </a:lnSpc>
            </a:pPr>
            <a:r>
              <a:rPr lang="en-US" sz="2400"/>
              <a:t>Consider </a:t>
            </a:r>
            <a:r>
              <a:rPr lang="en-US" sz="2400">
                <a:latin typeface="Times-Roman" charset="0"/>
              </a:rPr>
              <a:t>j = 1</a:t>
            </a:r>
            <a:endParaRPr lang="en-US" sz="2400"/>
          </a:p>
          <a:p>
            <a:pPr lvl="1" eaLnBrk="1" hangingPunct="1">
              <a:lnSpc>
                <a:spcPct val="90000"/>
              </a:lnSpc>
            </a:pPr>
            <a:r>
              <a:rPr lang="en-US" sz="1600">
                <a:solidFill>
                  <a:schemeClr val="accent2"/>
                </a:solidFill>
                <a:latin typeface="Times-Roman" charset="0"/>
              </a:rPr>
              <a:t>x</a:t>
            </a:r>
            <a:r>
              <a:rPr lang="en-US" sz="1600">
                <a:latin typeface="Times-Roman" charset="0"/>
              </a:rPr>
              <a:t> = mod(</a:t>
            </a:r>
            <a:r>
              <a:rPr lang="en-US" sz="1600">
                <a:solidFill>
                  <a:schemeClr val="accent2"/>
                </a:solidFill>
                <a:latin typeface="Times-Roman" charset="0"/>
              </a:rPr>
              <a:t>x</a:t>
            </a:r>
            <a:r>
              <a:rPr lang="en-US" sz="1600" baseline="30000">
                <a:latin typeface="Times-Roman" charset="0"/>
              </a:rPr>
              <a:t>2</a:t>
            </a:r>
            <a:r>
              <a:rPr lang="en-US" sz="1600">
                <a:latin typeface="Times-Roman" charset="0"/>
              </a:rPr>
              <a:t>,N)</a:t>
            </a:r>
            <a:r>
              <a:rPr lang="en-US" sz="2000"/>
              <a:t> does no “</a:t>
            </a:r>
            <a:r>
              <a:rPr lang="en-US" sz="2000">
                <a:latin typeface="Times-Roman" charset="0"/>
              </a:rPr>
              <a:t>%</a:t>
            </a:r>
            <a:r>
              <a:rPr lang="en-US" sz="2000"/>
              <a:t>”</a:t>
            </a:r>
          </a:p>
          <a:p>
            <a:pPr lvl="1" eaLnBrk="1" hangingPunct="1">
              <a:lnSpc>
                <a:spcPct val="90000"/>
              </a:lnSpc>
            </a:pPr>
            <a:r>
              <a:rPr lang="en-US" sz="1600">
                <a:solidFill>
                  <a:schemeClr val="accent2"/>
                </a:solidFill>
                <a:latin typeface="Times-Roman" charset="0"/>
              </a:rPr>
              <a:t>x</a:t>
            </a:r>
            <a:r>
              <a:rPr lang="en-US" sz="1600">
                <a:latin typeface="Times-Roman" charset="0"/>
              </a:rPr>
              <a:t> = mod(</a:t>
            </a:r>
            <a:r>
              <a:rPr lang="en-US" sz="1600">
                <a:solidFill>
                  <a:schemeClr val="accent2"/>
                </a:solidFill>
                <a:latin typeface="Times-Roman" charset="0"/>
              </a:rPr>
              <a:t>x</a:t>
            </a:r>
            <a:r>
              <a:rPr lang="en-US" sz="1600">
                <a:latin typeface="Times-Roman" charset="0"/>
                <a:sym typeface="Symbol" charset="2"/>
              </a:rPr>
              <a:t></a:t>
            </a:r>
            <a:r>
              <a:rPr lang="en-US" sz="1600">
                <a:solidFill>
                  <a:schemeClr val="accent2"/>
                </a:solidFill>
                <a:latin typeface="Times-Roman" charset="0"/>
              </a:rPr>
              <a:t>M</a:t>
            </a:r>
            <a:r>
              <a:rPr lang="en-US" sz="1600">
                <a:latin typeface="Times-Roman" charset="0"/>
              </a:rPr>
              <a:t>,N)</a:t>
            </a:r>
            <a:r>
              <a:rPr lang="en-US" sz="2000"/>
              <a:t> does no “</a:t>
            </a:r>
            <a:r>
              <a:rPr lang="en-US" sz="2000">
                <a:latin typeface="Times-Roman" charset="0"/>
              </a:rPr>
              <a:t>%</a:t>
            </a:r>
            <a:r>
              <a:rPr lang="en-US" sz="2000"/>
              <a:t>”</a:t>
            </a:r>
            <a:endParaRPr lang="en-US" sz="2000">
              <a:latin typeface="Times-Roman" charset="0"/>
            </a:endParaRPr>
          </a:p>
          <a:p>
            <a:pPr lvl="1" eaLnBrk="1" hangingPunct="1">
              <a:lnSpc>
                <a:spcPct val="90000"/>
              </a:lnSpc>
            </a:pPr>
            <a:r>
              <a:rPr lang="en-US" sz="1600">
                <a:solidFill>
                  <a:srgbClr val="FF0000"/>
                </a:solidFill>
                <a:latin typeface="Times-Roman" charset="0"/>
              </a:rPr>
              <a:t>x</a:t>
            </a:r>
            <a:r>
              <a:rPr lang="en-US" sz="1600">
                <a:latin typeface="Times-Roman" charset="0"/>
              </a:rPr>
              <a:t> = mod(</a:t>
            </a:r>
            <a:r>
              <a:rPr lang="en-US" sz="1600">
                <a:solidFill>
                  <a:srgbClr val="FF0000"/>
                </a:solidFill>
                <a:latin typeface="Times-Roman" charset="0"/>
              </a:rPr>
              <a:t>x</a:t>
            </a:r>
            <a:r>
              <a:rPr lang="en-US" sz="1600" baseline="30000">
                <a:latin typeface="Times-Roman" charset="0"/>
              </a:rPr>
              <a:t>2</a:t>
            </a:r>
            <a:r>
              <a:rPr lang="en-US" sz="1600">
                <a:latin typeface="Times-Roman" charset="0"/>
              </a:rPr>
              <a:t>,N) </a:t>
            </a:r>
            <a:r>
              <a:rPr lang="en-US" sz="2000"/>
              <a:t>does no “</a:t>
            </a:r>
            <a:r>
              <a:rPr lang="en-US" sz="2000">
                <a:latin typeface="Times-Roman" charset="0"/>
              </a:rPr>
              <a:t>%</a:t>
            </a:r>
            <a:r>
              <a:rPr lang="en-US" sz="2000"/>
              <a:t>”</a:t>
            </a:r>
          </a:p>
          <a:p>
            <a:pPr lvl="1" eaLnBrk="1" hangingPunct="1">
              <a:lnSpc>
                <a:spcPct val="90000"/>
              </a:lnSpc>
            </a:pPr>
            <a:r>
              <a:rPr lang="en-US" sz="1600">
                <a:solidFill>
                  <a:srgbClr val="FF0000"/>
                </a:solidFill>
                <a:latin typeface="Times-Roman" charset="0"/>
              </a:rPr>
              <a:t>x</a:t>
            </a:r>
            <a:r>
              <a:rPr lang="en-US" sz="1600">
                <a:latin typeface="Times-Roman" charset="0"/>
              </a:rPr>
              <a:t> = mod(</a:t>
            </a:r>
            <a:r>
              <a:rPr lang="en-US" sz="1600">
                <a:solidFill>
                  <a:srgbClr val="FF0000"/>
                </a:solidFill>
                <a:latin typeface="Times-Roman" charset="0"/>
              </a:rPr>
              <a:t>x</a:t>
            </a:r>
            <a:r>
              <a:rPr lang="en-US" sz="1600">
                <a:latin typeface="Times-Roman" charset="0"/>
                <a:sym typeface="Symbol" charset="2"/>
              </a:rPr>
              <a:t></a:t>
            </a:r>
            <a:r>
              <a:rPr lang="en-US" sz="1600">
                <a:solidFill>
                  <a:srgbClr val="FF0000"/>
                </a:solidFill>
                <a:latin typeface="Times-Roman" charset="0"/>
              </a:rPr>
              <a:t>M</a:t>
            </a:r>
            <a:r>
              <a:rPr lang="en-US" sz="1600">
                <a:latin typeface="Times-Roman" charset="0"/>
              </a:rPr>
              <a:t>,N)</a:t>
            </a:r>
            <a:r>
              <a:rPr lang="en-US" sz="2000"/>
              <a:t> does “</a:t>
            </a:r>
            <a:r>
              <a:rPr lang="en-US" sz="2000">
                <a:latin typeface="Times-Roman" charset="0"/>
              </a:rPr>
              <a:t>%</a:t>
            </a:r>
            <a:r>
              <a:rPr lang="en-US" sz="2000"/>
              <a:t>” </a:t>
            </a:r>
            <a:r>
              <a:rPr lang="en-US" sz="2000" b="1"/>
              <a:t>only if</a:t>
            </a:r>
            <a:r>
              <a:rPr lang="en-US" sz="2000"/>
              <a:t> </a:t>
            </a:r>
            <a:r>
              <a:rPr lang="en-US" sz="2000">
                <a:latin typeface="Times-Roman" charset="0"/>
              </a:rPr>
              <a:t>d</a:t>
            </a:r>
            <a:r>
              <a:rPr lang="en-US" sz="2000" baseline="-25000">
                <a:latin typeface="Times-Roman" charset="0"/>
              </a:rPr>
              <a:t>1</a:t>
            </a:r>
            <a:r>
              <a:rPr lang="en-US" sz="2000">
                <a:latin typeface="Times-Roman" charset="0"/>
              </a:rPr>
              <a:t>=1</a:t>
            </a:r>
            <a:endParaRPr lang="en-US" sz="2000"/>
          </a:p>
          <a:p>
            <a:pPr eaLnBrk="1" hangingPunct="1">
              <a:lnSpc>
                <a:spcPct val="90000"/>
              </a:lnSpc>
            </a:pPr>
            <a:r>
              <a:rPr lang="en-US" sz="2400"/>
              <a:t>If </a:t>
            </a:r>
            <a:r>
              <a:rPr lang="en-US" sz="2400">
                <a:latin typeface="Times-Roman" charset="0"/>
              </a:rPr>
              <a:t>d</a:t>
            </a:r>
            <a:r>
              <a:rPr lang="en-US" sz="2400" baseline="-25000">
                <a:latin typeface="Times-Roman" charset="0"/>
              </a:rPr>
              <a:t>1</a:t>
            </a:r>
            <a:r>
              <a:rPr lang="en-US" sz="2400">
                <a:latin typeface="Times-Roman" charset="0"/>
              </a:rPr>
              <a:t> = 1</a:t>
            </a:r>
            <a:r>
              <a:rPr lang="en-US" sz="2400"/>
              <a:t> then </a:t>
            </a:r>
            <a:r>
              <a:rPr lang="en-US" sz="2400">
                <a:latin typeface="Times-Roman" charset="0"/>
              </a:rPr>
              <a:t>j = 1</a:t>
            </a:r>
            <a:r>
              <a:rPr lang="en-US" sz="2400"/>
              <a:t> step takes longer for </a:t>
            </a:r>
            <a:r>
              <a:rPr lang="en-US" sz="2400">
                <a:solidFill>
                  <a:srgbClr val="FF0000"/>
                </a:solidFill>
                <a:latin typeface="Times-Roman" charset="0"/>
              </a:rPr>
              <a:t>M</a:t>
            </a:r>
            <a:r>
              <a:rPr lang="en-US" sz="2400"/>
              <a:t> than for </a:t>
            </a:r>
            <a:r>
              <a:rPr lang="en-US" sz="2400">
                <a:solidFill>
                  <a:schemeClr val="accent2"/>
                </a:solidFill>
                <a:latin typeface="Times-Roman" charset="0"/>
              </a:rPr>
              <a:t>M</a:t>
            </a:r>
            <a:endParaRPr lang="en-US" sz="2400"/>
          </a:p>
          <a:p>
            <a:pPr eaLnBrk="1" hangingPunct="1">
              <a:lnSpc>
                <a:spcPct val="90000"/>
              </a:lnSpc>
            </a:pPr>
            <a:r>
              <a:rPr lang="en-US" sz="2400"/>
              <a:t>But more than one round…</a:t>
            </a:r>
          </a:p>
        </p:txBody>
      </p:sp>
      <p:sp>
        <p:nvSpPr>
          <p:cNvPr id="290821" name="Rectangle 4"/>
          <p:cNvSpPr>
            <a:spLocks noChangeArrowheads="1"/>
          </p:cNvSpPr>
          <p:nvPr/>
        </p:nvSpPr>
        <p:spPr bwMode="auto">
          <a:xfrm>
            <a:off x="5181600" y="762000"/>
            <a:ext cx="3810000" cy="54864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accent2"/>
              </a:buClr>
              <a:buSzPct val="75000"/>
              <a:buFont typeface="Wingdings" charset="2"/>
              <a:buNone/>
            </a:pPr>
            <a:r>
              <a:rPr lang="en-US">
                <a:latin typeface="Times-Roman" charset="0"/>
              </a:rPr>
              <a:t>	</a:t>
            </a:r>
            <a:r>
              <a:rPr lang="en-US" b="1">
                <a:solidFill>
                  <a:schemeClr val="accent2"/>
                </a:solidFill>
                <a:latin typeface="Times-Roman" charset="0"/>
              </a:rPr>
              <a:t>Repeated Squaring</a:t>
            </a:r>
            <a:endParaRPr lang="en-US">
              <a:latin typeface="Times-Roman" charset="0"/>
            </a:endParaRPr>
          </a:p>
          <a:p>
            <a:pPr marL="342900" indent="-342900">
              <a:spcBef>
                <a:spcPct val="20000"/>
              </a:spcBef>
              <a:buClr>
                <a:schemeClr val="accent2"/>
              </a:buClr>
              <a:buSzPct val="75000"/>
              <a:buFont typeface="Wingdings" charset="2"/>
              <a:buNone/>
            </a:pPr>
            <a:r>
              <a:rPr lang="en-US" sz="2000">
                <a:latin typeface="Times-Roman" charset="0"/>
              </a:rPr>
              <a:t>	x = M	</a:t>
            </a:r>
          </a:p>
          <a:p>
            <a:pPr marL="342900" indent="-342900">
              <a:spcBef>
                <a:spcPct val="20000"/>
              </a:spcBef>
              <a:buClr>
                <a:schemeClr val="accent2"/>
              </a:buClr>
              <a:buSzPct val="75000"/>
              <a:buFont typeface="Wingdings" charset="2"/>
              <a:buNone/>
            </a:pPr>
            <a:r>
              <a:rPr lang="en-US" sz="2000">
                <a:latin typeface="Times-Roman" charset="0"/>
              </a:rPr>
              <a:t>	for j = 1 to n</a:t>
            </a:r>
          </a:p>
          <a:p>
            <a:pPr marL="342900" indent="-342900">
              <a:spcBef>
                <a:spcPct val="20000"/>
              </a:spcBef>
              <a:buClr>
                <a:schemeClr val="accent2"/>
              </a:buClr>
              <a:buSzPct val="75000"/>
              <a:buFont typeface="Wingdings" charset="2"/>
              <a:buNone/>
            </a:pPr>
            <a:r>
              <a:rPr lang="en-US" sz="2000">
                <a:latin typeface="Times-Roman" charset="0"/>
              </a:rPr>
              <a:t>	     x = mod(x</a:t>
            </a:r>
            <a:r>
              <a:rPr lang="en-US" sz="2000" baseline="30000">
                <a:latin typeface="Times-Roman" charset="0"/>
              </a:rPr>
              <a:t>2</a:t>
            </a:r>
            <a:r>
              <a:rPr lang="en-US" sz="2000">
                <a:latin typeface="Times-Roman" charset="0"/>
              </a:rPr>
              <a:t>,N)</a:t>
            </a:r>
          </a:p>
          <a:p>
            <a:pPr marL="342900" indent="-342900">
              <a:spcBef>
                <a:spcPct val="20000"/>
              </a:spcBef>
              <a:buClr>
                <a:schemeClr val="accent2"/>
              </a:buClr>
              <a:buSzPct val="75000"/>
              <a:buFont typeface="Wingdings" charset="2"/>
              <a:buNone/>
            </a:pPr>
            <a:r>
              <a:rPr lang="en-US" sz="2000">
                <a:latin typeface="Times-Roman" charset="0"/>
              </a:rPr>
              <a:t>	     if d</a:t>
            </a:r>
            <a:r>
              <a:rPr lang="en-US" sz="2000" baseline="-25000">
                <a:latin typeface="Times-Roman" charset="0"/>
              </a:rPr>
              <a:t>j</a:t>
            </a:r>
            <a:r>
              <a:rPr lang="en-US" sz="2000">
                <a:latin typeface="Times-Roman" charset="0"/>
              </a:rPr>
              <a:t> == 1 then</a:t>
            </a:r>
          </a:p>
          <a:p>
            <a:pPr marL="342900" indent="-342900">
              <a:spcBef>
                <a:spcPct val="20000"/>
              </a:spcBef>
              <a:buClr>
                <a:schemeClr val="accent2"/>
              </a:buClr>
              <a:buSzPct val="75000"/>
              <a:buFont typeface="Wingdings" charset="2"/>
              <a:buNone/>
            </a:pPr>
            <a:r>
              <a:rPr lang="en-US" sz="2000">
                <a:latin typeface="Times-Roman" charset="0"/>
              </a:rPr>
              <a:t>	          x = mod(x</a:t>
            </a:r>
            <a:r>
              <a:rPr lang="en-US" sz="2000">
                <a:latin typeface="Times-Roman" charset="0"/>
                <a:sym typeface="Symbol" charset="2"/>
              </a:rPr>
              <a:t></a:t>
            </a:r>
            <a:r>
              <a:rPr lang="en-US" sz="2000">
                <a:latin typeface="Times-Roman" charset="0"/>
              </a:rPr>
              <a:t>M,N)</a:t>
            </a:r>
          </a:p>
          <a:p>
            <a:pPr marL="342900" indent="-342900">
              <a:spcBef>
                <a:spcPct val="20000"/>
              </a:spcBef>
              <a:buClr>
                <a:schemeClr val="accent2"/>
              </a:buClr>
              <a:buSzPct val="75000"/>
              <a:buFont typeface="Wingdings" charset="2"/>
              <a:buNone/>
            </a:pPr>
            <a:r>
              <a:rPr lang="en-US" sz="2000">
                <a:latin typeface="Times-Roman" charset="0"/>
              </a:rPr>
              <a:t>	     end if</a:t>
            </a:r>
          </a:p>
          <a:p>
            <a:pPr marL="342900" indent="-342900">
              <a:spcBef>
                <a:spcPct val="20000"/>
              </a:spcBef>
              <a:buClr>
                <a:schemeClr val="accent2"/>
              </a:buClr>
              <a:buSzPct val="75000"/>
              <a:buFont typeface="Wingdings" charset="2"/>
              <a:buNone/>
            </a:pPr>
            <a:r>
              <a:rPr lang="en-US" sz="2000">
                <a:latin typeface="Times-Roman" charset="0"/>
              </a:rPr>
              <a:t>	next j</a:t>
            </a:r>
          </a:p>
          <a:p>
            <a:pPr marL="342900" indent="-342900">
              <a:spcBef>
                <a:spcPct val="20000"/>
              </a:spcBef>
              <a:buClr>
                <a:schemeClr val="accent2"/>
              </a:buClr>
              <a:buSzPct val="75000"/>
              <a:buFont typeface="Wingdings" charset="2"/>
              <a:buNone/>
            </a:pPr>
            <a:r>
              <a:rPr lang="en-US" sz="2000">
                <a:latin typeface="Times-Roman" charset="0"/>
              </a:rPr>
              <a:t>	return x</a:t>
            </a:r>
          </a:p>
          <a:p>
            <a:pPr marL="342900" indent="-342900">
              <a:spcBef>
                <a:spcPct val="20000"/>
              </a:spcBef>
              <a:buClr>
                <a:schemeClr val="accent2"/>
              </a:buClr>
              <a:buSzPct val="75000"/>
              <a:buFont typeface="Wingdings" charset="2"/>
              <a:buNone/>
            </a:pPr>
            <a:endParaRPr lang="en-US" sz="2000">
              <a:latin typeface="Times-Roman" charset="0"/>
            </a:endParaRPr>
          </a:p>
          <a:p>
            <a:pPr marL="342900" indent="-342900">
              <a:spcBef>
                <a:spcPct val="20000"/>
              </a:spcBef>
              <a:buClr>
                <a:schemeClr val="accent2"/>
              </a:buClr>
              <a:buSzPct val="75000"/>
              <a:buFont typeface="Wingdings" charset="2"/>
              <a:buNone/>
            </a:pPr>
            <a:r>
              <a:rPr lang="en-US" sz="2000">
                <a:latin typeface="Times-Roman" charset="0"/>
              </a:rPr>
              <a:t>	</a:t>
            </a:r>
            <a:r>
              <a:rPr lang="en-US" sz="2000" b="1">
                <a:solidFill>
                  <a:schemeClr val="accent2"/>
                </a:solidFill>
                <a:latin typeface="Times-Roman" charset="0"/>
              </a:rPr>
              <a:t>mod(x,N)</a:t>
            </a:r>
          </a:p>
          <a:p>
            <a:pPr marL="342900" indent="-342900">
              <a:spcBef>
                <a:spcPct val="20000"/>
              </a:spcBef>
              <a:buClr>
                <a:schemeClr val="accent2"/>
              </a:buClr>
              <a:buSzPct val="75000"/>
              <a:buFont typeface="Wingdings" charset="2"/>
              <a:buNone/>
            </a:pPr>
            <a:r>
              <a:rPr lang="en-US" sz="2000">
                <a:latin typeface="Times-Roman" charset="0"/>
              </a:rPr>
              <a:t>	if x &gt;= N</a:t>
            </a:r>
          </a:p>
          <a:p>
            <a:pPr marL="342900" indent="-342900">
              <a:spcBef>
                <a:spcPct val="20000"/>
              </a:spcBef>
              <a:buClr>
                <a:schemeClr val="accent2"/>
              </a:buClr>
              <a:buSzPct val="75000"/>
              <a:buFont typeface="Wingdings" charset="2"/>
              <a:buNone/>
            </a:pPr>
            <a:r>
              <a:rPr lang="en-US" sz="2000">
                <a:latin typeface="Times-Roman" charset="0"/>
              </a:rPr>
              <a:t>	     x = x % N</a:t>
            </a:r>
          </a:p>
          <a:p>
            <a:pPr marL="342900" indent="-342900">
              <a:spcBef>
                <a:spcPct val="20000"/>
              </a:spcBef>
              <a:buClr>
                <a:schemeClr val="accent2"/>
              </a:buClr>
              <a:buSzPct val="75000"/>
              <a:buFont typeface="Wingdings" charset="2"/>
              <a:buNone/>
            </a:pPr>
            <a:r>
              <a:rPr lang="en-US" sz="2000">
                <a:latin typeface="Times-Roman" charset="0"/>
              </a:rPr>
              <a:t>	end if</a:t>
            </a:r>
          </a:p>
          <a:p>
            <a:pPr marL="342900" indent="-342900">
              <a:spcBef>
                <a:spcPct val="20000"/>
              </a:spcBef>
              <a:buClr>
                <a:schemeClr val="accent2"/>
              </a:buClr>
              <a:buSzPct val="75000"/>
              <a:buFont typeface="Wingdings" charset="2"/>
              <a:buNone/>
            </a:pPr>
            <a:r>
              <a:rPr lang="en-US" sz="2000">
                <a:latin typeface="Times-Roman" charset="0"/>
              </a:rPr>
              <a:t>	return x</a:t>
            </a:r>
            <a:endParaRPr lang="en-US" sz="1800">
              <a:latin typeface="Times-Roman" charset="0"/>
            </a:endParaRPr>
          </a:p>
        </p:txBody>
      </p:sp>
    </p:spTree>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4EFA3A32-2D5A-FB41-9F3E-BFBF1363C056}" type="slidenum">
              <a:rPr lang="en-US" smtClean="0">
                <a:latin typeface="Times New Roman" charset="0"/>
              </a:rPr>
              <a:pPr/>
              <a:t>273</a:t>
            </a:fld>
            <a:endParaRPr lang="en-US">
              <a:latin typeface="Times New Roman" charset="0"/>
            </a:endParaRPr>
          </a:p>
        </p:txBody>
      </p:sp>
      <p:sp>
        <p:nvSpPr>
          <p:cNvPr id="291843" name="Rectangle 2"/>
          <p:cNvSpPr>
            <a:spLocks noGrp="1" noChangeArrowheads="1"/>
          </p:cNvSpPr>
          <p:nvPr>
            <p:ph type="title"/>
          </p:nvPr>
        </p:nvSpPr>
        <p:spPr>
          <a:xfrm>
            <a:off x="685800" y="228600"/>
            <a:ext cx="7772400" cy="1143000"/>
          </a:xfrm>
        </p:spPr>
        <p:txBody>
          <a:bodyPr/>
          <a:lstStyle/>
          <a:p>
            <a:pPr eaLnBrk="1" hangingPunct="1"/>
            <a:r>
              <a:rPr lang="en-US"/>
              <a:t>Timing Attack on RSA</a:t>
            </a:r>
          </a:p>
        </p:txBody>
      </p:sp>
      <p:sp>
        <p:nvSpPr>
          <p:cNvPr id="291844" name="Rectangle 3"/>
          <p:cNvSpPr>
            <a:spLocks noGrp="1" noChangeArrowheads="1"/>
          </p:cNvSpPr>
          <p:nvPr>
            <p:ph type="body" idx="1"/>
          </p:nvPr>
        </p:nvSpPr>
        <p:spPr>
          <a:xfrm>
            <a:off x="685800" y="1447800"/>
            <a:ext cx="7696200" cy="4724400"/>
          </a:xfrm>
        </p:spPr>
        <p:txBody>
          <a:bodyPr/>
          <a:lstStyle/>
          <a:p>
            <a:pPr eaLnBrk="1" hangingPunct="1">
              <a:lnSpc>
                <a:spcPct val="90000"/>
              </a:lnSpc>
            </a:pPr>
            <a:r>
              <a:rPr lang="en-US" sz="2400"/>
              <a:t>“Chosen plaintext” attack</a:t>
            </a:r>
          </a:p>
          <a:p>
            <a:pPr eaLnBrk="1" hangingPunct="1">
              <a:lnSpc>
                <a:spcPct val="90000"/>
              </a:lnSpc>
            </a:pPr>
            <a:r>
              <a:rPr lang="en-US" sz="2400"/>
              <a:t>Choose </a:t>
            </a:r>
            <a:r>
              <a:rPr lang="en-US" sz="2400">
                <a:solidFill>
                  <a:schemeClr val="accent2"/>
                </a:solidFill>
                <a:latin typeface="Times-Roman" charset="0"/>
              </a:rPr>
              <a:t>M</a:t>
            </a:r>
            <a:r>
              <a:rPr lang="en-US" sz="2400" baseline="-25000">
                <a:solidFill>
                  <a:schemeClr val="accent2"/>
                </a:solidFill>
                <a:latin typeface="Times-Roman" charset="0"/>
              </a:rPr>
              <a:t>0</a:t>
            </a:r>
            <a:r>
              <a:rPr lang="en-US" sz="2400">
                <a:latin typeface="Times-Roman" charset="0"/>
              </a:rPr>
              <a:t>,</a:t>
            </a:r>
            <a:r>
              <a:rPr lang="en-US" sz="2400">
                <a:solidFill>
                  <a:schemeClr val="accent2"/>
                </a:solidFill>
                <a:latin typeface="Times-Roman" charset="0"/>
              </a:rPr>
              <a:t>M</a:t>
            </a:r>
            <a:r>
              <a:rPr lang="en-US" sz="2400" baseline="-25000">
                <a:solidFill>
                  <a:schemeClr val="accent2"/>
                </a:solidFill>
                <a:latin typeface="Times-Roman" charset="0"/>
              </a:rPr>
              <a:t>1</a:t>
            </a:r>
            <a:r>
              <a:rPr lang="en-US" sz="2400">
                <a:latin typeface="Times-Roman" charset="0"/>
              </a:rPr>
              <a:t>,…,</a:t>
            </a:r>
            <a:r>
              <a:rPr lang="en-US" sz="2400">
                <a:solidFill>
                  <a:schemeClr val="accent2"/>
                </a:solidFill>
                <a:latin typeface="Times-Roman" charset="0"/>
              </a:rPr>
              <a:t>M</a:t>
            </a:r>
            <a:r>
              <a:rPr lang="en-US" sz="2400" baseline="-25000">
                <a:solidFill>
                  <a:schemeClr val="accent2"/>
                </a:solidFill>
                <a:latin typeface="Times-Roman" charset="0"/>
              </a:rPr>
              <a:t>m-1</a:t>
            </a:r>
            <a:r>
              <a:rPr lang="en-US" sz="2400"/>
              <a:t> with</a:t>
            </a:r>
          </a:p>
          <a:p>
            <a:pPr lvl="1" eaLnBrk="1" hangingPunct="1">
              <a:lnSpc>
                <a:spcPct val="90000"/>
              </a:lnSpc>
            </a:pPr>
            <a:r>
              <a:rPr lang="en-US" sz="2000">
                <a:solidFill>
                  <a:schemeClr val="accent2"/>
                </a:solidFill>
                <a:latin typeface="Times-Roman" charset="0"/>
              </a:rPr>
              <a:t>M</a:t>
            </a:r>
            <a:r>
              <a:rPr lang="en-US" sz="2000" baseline="-25000">
                <a:solidFill>
                  <a:schemeClr val="accent2"/>
                </a:solidFill>
                <a:latin typeface="Times-Roman" charset="0"/>
              </a:rPr>
              <a:t>i</a:t>
            </a:r>
            <a:r>
              <a:rPr lang="en-US" sz="2000" baseline="30000">
                <a:latin typeface="Times-Roman" charset="0"/>
              </a:rPr>
              <a:t>3</a:t>
            </a:r>
            <a:r>
              <a:rPr lang="en-US" sz="2000">
                <a:latin typeface="Times-Roman" charset="0"/>
              </a:rPr>
              <a:t> &lt; N </a:t>
            </a:r>
            <a:r>
              <a:rPr lang="en-US" sz="2000"/>
              <a:t>for </a:t>
            </a:r>
            <a:r>
              <a:rPr lang="en-US" sz="2000">
                <a:latin typeface="Times-Roman" charset="0"/>
              </a:rPr>
              <a:t>i=0,1,…,m-1</a:t>
            </a:r>
            <a:endParaRPr lang="en-US" sz="2000"/>
          </a:p>
          <a:p>
            <a:pPr eaLnBrk="1" hangingPunct="1">
              <a:lnSpc>
                <a:spcPct val="90000"/>
              </a:lnSpc>
            </a:pPr>
            <a:r>
              <a:rPr lang="en-US" sz="2400"/>
              <a:t>Let </a:t>
            </a:r>
            <a:r>
              <a:rPr lang="en-US" sz="2400">
                <a:solidFill>
                  <a:schemeClr val="accent2"/>
                </a:solidFill>
                <a:latin typeface="Times-Roman" charset="0"/>
              </a:rPr>
              <a:t>t</a:t>
            </a:r>
            <a:r>
              <a:rPr lang="en-US" sz="2400" baseline="-25000">
                <a:solidFill>
                  <a:schemeClr val="accent2"/>
                </a:solidFill>
                <a:latin typeface="Times-Roman" charset="0"/>
              </a:rPr>
              <a:t>i</a:t>
            </a:r>
            <a:r>
              <a:rPr lang="en-US" sz="2400"/>
              <a:t> be time to compute </a:t>
            </a:r>
            <a:r>
              <a:rPr lang="en-US" sz="2400">
                <a:solidFill>
                  <a:schemeClr val="accent2"/>
                </a:solidFill>
                <a:latin typeface="Times-Roman" charset="0"/>
              </a:rPr>
              <a:t>M</a:t>
            </a:r>
            <a:r>
              <a:rPr lang="en-US" sz="2400" baseline="-25000">
                <a:solidFill>
                  <a:schemeClr val="accent2"/>
                </a:solidFill>
                <a:latin typeface="Times-Roman" charset="0"/>
              </a:rPr>
              <a:t>i</a:t>
            </a:r>
            <a:r>
              <a:rPr lang="en-US" sz="2400" baseline="30000">
                <a:latin typeface="Times-Roman" charset="0"/>
              </a:rPr>
              <a:t>d</a:t>
            </a:r>
            <a:r>
              <a:rPr lang="en-US" sz="2400"/>
              <a:t> </a:t>
            </a:r>
            <a:r>
              <a:rPr lang="en-US" sz="2400">
                <a:latin typeface="Times-Roman" charset="0"/>
              </a:rPr>
              <a:t>mod N</a:t>
            </a:r>
            <a:endParaRPr lang="en-US" sz="2400"/>
          </a:p>
          <a:p>
            <a:pPr lvl="1" eaLnBrk="1" hangingPunct="1">
              <a:lnSpc>
                <a:spcPct val="90000"/>
              </a:lnSpc>
            </a:pPr>
            <a:r>
              <a:rPr lang="en-US" sz="2000">
                <a:solidFill>
                  <a:schemeClr val="accent2"/>
                </a:solidFill>
                <a:latin typeface="Times-Roman" charset="0"/>
              </a:rPr>
              <a:t>t</a:t>
            </a:r>
            <a:r>
              <a:rPr lang="en-US" sz="2000">
                <a:latin typeface="Times-Roman" charset="0"/>
              </a:rPr>
              <a:t> = (</a:t>
            </a:r>
            <a:r>
              <a:rPr lang="en-US" sz="2000">
                <a:solidFill>
                  <a:schemeClr val="accent2"/>
                </a:solidFill>
                <a:latin typeface="Times-Roman" charset="0"/>
              </a:rPr>
              <a:t>t</a:t>
            </a:r>
            <a:r>
              <a:rPr lang="en-US" sz="2000" baseline="-25000">
                <a:solidFill>
                  <a:schemeClr val="accent2"/>
                </a:solidFill>
                <a:latin typeface="Times-Roman" charset="0"/>
              </a:rPr>
              <a:t>0</a:t>
            </a:r>
            <a:r>
              <a:rPr lang="en-US" sz="2000">
                <a:latin typeface="Times-Roman" charset="0"/>
              </a:rPr>
              <a:t> + </a:t>
            </a:r>
            <a:r>
              <a:rPr lang="en-US" sz="2000">
                <a:solidFill>
                  <a:schemeClr val="accent2"/>
                </a:solidFill>
                <a:latin typeface="Times-Roman" charset="0"/>
              </a:rPr>
              <a:t>t</a:t>
            </a:r>
            <a:r>
              <a:rPr lang="en-US" sz="2000" baseline="-25000">
                <a:solidFill>
                  <a:schemeClr val="accent2"/>
                </a:solidFill>
                <a:latin typeface="Times-Roman" charset="0"/>
              </a:rPr>
              <a:t>1</a:t>
            </a:r>
            <a:r>
              <a:rPr lang="en-US" sz="2000">
                <a:latin typeface="Times-Roman" charset="0"/>
              </a:rPr>
              <a:t> + … + </a:t>
            </a:r>
            <a:r>
              <a:rPr lang="en-US" sz="2000">
                <a:solidFill>
                  <a:schemeClr val="accent2"/>
                </a:solidFill>
                <a:latin typeface="Times-Roman" charset="0"/>
              </a:rPr>
              <a:t>t</a:t>
            </a:r>
            <a:r>
              <a:rPr lang="en-US" sz="2000" baseline="-25000">
                <a:solidFill>
                  <a:schemeClr val="accent2"/>
                </a:solidFill>
                <a:latin typeface="Times-Roman" charset="0"/>
              </a:rPr>
              <a:t>m-1</a:t>
            </a:r>
            <a:r>
              <a:rPr lang="en-US" sz="2000">
                <a:latin typeface="Times-Roman" charset="0"/>
              </a:rPr>
              <a:t>) / m</a:t>
            </a:r>
          </a:p>
          <a:p>
            <a:pPr eaLnBrk="1" hangingPunct="1">
              <a:lnSpc>
                <a:spcPct val="90000"/>
              </a:lnSpc>
            </a:pPr>
            <a:r>
              <a:rPr lang="en-US" sz="2400"/>
              <a:t>Choose </a:t>
            </a:r>
            <a:r>
              <a:rPr lang="en-US" sz="2400">
                <a:solidFill>
                  <a:srgbClr val="FF0000"/>
                </a:solidFill>
                <a:latin typeface="Times-Roman" charset="0"/>
              </a:rPr>
              <a:t>M</a:t>
            </a:r>
            <a:r>
              <a:rPr lang="en-US" sz="2400" baseline="-25000">
                <a:solidFill>
                  <a:srgbClr val="FF0000"/>
                </a:solidFill>
                <a:latin typeface="Times-Roman" charset="0"/>
              </a:rPr>
              <a:t>0</a:t>
            </a:r>
            <a:r>
              <a:rPr lang="en-US" sz="2400">
                <a:latin typeface="Times-Roman" charset="0"/>
              </a:rPr>
              <a:t>,</a:t>
            </a:r>
            <a:r>
              <a:rPr lang="en-US" sz="2400">
                <a:solidFill>
                  <a:srgbClr val="FF0000"/>
                </a:solidFill>
                <a:latin typeface="Times-Roman" charset="0"/>
              </a:rPr>
              <a:t>M</a:t>
            </a:r>
            <a:r>
              <a:rPr lang="en-US" sz="2400" baseline="-25000">
                <a:solidFill>
                  <a:srgbClr val="FF0000"/>
                </a:solidFill>
                <a:latin typeface="Times-Roman" charset="0"/>
              </a:rPr>
              <a:t>1</a:t>
            </a:r>
            <a:r>
              <a:rPr lang="en-US" sz="2400">
                <a:latin typeface="Times-Roman" charset="0"/>
              </a:rPr>
              <a:t>,…,</a:t>
            </a:r>
            <a:r>
              <a:rPr lang="en-US" sz="2400">
                <a:solidFill>
                  <a:srgbClr val="FF0000"/>
                </a:solidFill>
                <a:latin typeface="Times-Roman" charset="0"/>
              </a:rPr>
              <a:t>M</a:t>
            </a:r>
            <a:r>
              <a:rPr lang="en-US" sz="2400" baseline="-25000">
                <a:solidFill>
                  <a:srgbClr val="FF0000"/>
                </a:solidFill>
                <a:latin typeface="Times-Roman" charset="0"/>
              </a:rPr>
              <a:t>m-1</a:t>
            </a:r>
            <a:r>
              <a:rPr lang="en-US" sz="2400"/>
              <a:t> with</a:t>
            </a:r>
          </a:p>
          <a:p>
            <a:pPr lvl="1" eaLnBrk="1" hangingPunct="1">
              <a:lnSpc>
                <a:spcPct val="90000"/>
              </a:lnSpc>
            </a:pPr>
            <a:r>
              <a:rPr lang="en-US" sz="2000">
                <a:solidFill>
                  <a:srgbClr val="FF0000"/>
                </a:solidFill>
                <a:latin typeface="Times-Roman" charset="0"/>
              </a:rPr>
              <a:t>M</a:t>
            </a:r>
            <a:r>
              <a:rPr lang="en-US" sz="2000" baseline="-25000">
                <a:solidFill>
                  <a:srgbClr val="FF0000"/>
                </a:solidFill>
                <a:latin typeface="Times-Roman" charset="0"/>
              </a:rPr>
              <a:t>i</a:t>
            </a:r>
            <a:r>
              <a:rPr lang="en-US" sz="2000" baseline="30000">
                <a:latin typeface="Times-Roman" charset="0"/>
              </a:rPr>
              <a:t>2</a:t>
            </a:r>
            <a:r>
              <a:rPr lang="en-US" sz="2000">
                <a:latin typeface="Times-Roman" charset="0"/>
              </a:rPr>
              <a:t> &lt; N &lt; </a:t>
            </a:r>
            <a:r>
              <a:rPr lang="en-US" sz="2000">
                <a:solidFill>
                  <a:srgbClr val="FF0000"/>
                </a:solidFill>
                <a:latin typeface="Times-Roman" charset="0"/>
              </a:rPr>
              <a:t>M</a:t>
            </a:r>
            <a:r>
              <a:rPr lang="en-US" sz="2000" baseline="-25000">
                <a:solidFill>
                  <a:srgbClr val="FF0000"/>
                </a:solidFill>
                <a:latin typeface="Times-Roman" charset="0"/>
              </a:rPr>
              <a:t>i</a:t>
            </a:r>
            <a:r>
              <a:rPr lang="en-US" sz="2000" baseline="30000">
                <a:latin typeface="Times-Roman" charset="0"/>
              </a:rPr>
              <a:t>3 </a:t>
            </a:r>
            <a:r>
              <a:rPr lang="en-US" sz="2000"/>
              <a:t>for </a:t>
            </a:r>
            <a:r>
              <a:rPr lang="en-US" sz="2000">
                <a:latin typeface="Times-Roman" charset="0"/>
              </a:rPr>
              <a:t>i=0,1,…,m-1</a:t>
            </a:r>
          </a:p>
          <a:p>
            <a:pPr eaLnBrk="1" hangingPunct="1">
              <a:lnSpc>
                <a:spcPct val="90000"/>
              </a:lnSpc>
            </a:pPr>
            <a:r>
              <a:rPr lang="en-US" sz="2400"/>
              <a:t>Let </a:t>
            </a:r>
            <a:r>
              <a:rPr lang="en-US" sz="2400">
                <a:solidFill>
                  <a:srgbClr val="FF0000"/>
                </a:solidFill>
                <a:latin typeface="Times-Roman" charset="0"/>
              </a:rPr>
              <a:t>t</a:t>
            </a:r>
            <a:r>
              <a:rPr lang="en-US" sz="2400" baseline="-25000">
                <a:solidFill>
                  <a:srgbClr val="FF0000"/>
                </a:solidFill>
                <a:latin typeface="Times-Roman" charset="0"/>
              </a:rPr>
              <a:t>i</a:t>
            </a:r>
            <a:r>
              <a:rPr lang="en-US" sz="2400"/>
              <a:t> be time to compute </a:t>
            </a:r>
            <a:r>
              <a:rPr lang="en-US" sz="2400">
                <a:solidFill>
                  <a:srgbClr val="FF0000"/>
                </a:solidFill>
                <a:latin typeface="Times-Roman" charset="0"/>
              </a:rPr>
              <a:t>M</a:t>
            </a:r>
            <a:r>
              <a:rPr lang="en-US" sz="2400" baseline="-25000">
                <a:solidFill>
                  <a:srgbClr val="FF0000"/>
                </a:solidFill>
                <a:latin typeface="Times-Roman" charset="0"/>
              </a:rPr>
              <a:t>i</a:t>
            </a:r>
            <a:r>
              <a:rPr lang="en-US" sz="2400" baseline="30000">
                <a:latin typeface="Times-Roman" charset="0"/>
              </a:rPr>
              <a:t>d</a:t>
            </a:r>
            <a:r>
              <a:rPr lang="en-US" sz="2400"/>
              <a:t> </a:t>
            </a:r>
            <a:r>
              <a:rPr lang="en-US" sz="2400">
                <a:latin typeface="Times-Roman" charset="0"/>
              </a:rPr>
              <a:t>mod N</a:t>
            </a:r>
            <a:endParaRPr lang="en-US" sz="2400"/>
          </a:p>
          <a:p>
            <a:pPr lvl="1" eaLnBrk="1" hangingPunct="1">
              <a:lnSpc>
                <a:spcPct val="90000"/>
              </a:lnSpc>
            </a:pPr>
            <a:r>
              <a:rPr lang="en-US" sz="2000">
                <a:solidFill>
                  <a:srgbClr val="FF0000"/>
                </a:solidFill>
                <a:latin typeface="Times-Roman" charset="0"/>
              </a:rPr>
              <a:t>t</a:t>
            </a:r>
            <a:r>
              <a:rPr lang="en-US" sz="2000">
                <a:latin typeface="Times-Roman" charset="0"/>
              </a:rPr>
              <a:t> = (</a:t>
            </a:r>
            <a:r>
              <a:rPr lang="en-US" sz="2000">
                <a:solidFill>
                  <a:srgbClr val="FF0000"/>
                </a:solidFill>
                <a:latin typeface="Times-Roman" charset="0"/>
              </a:rPr>
              <a:t>t</a:t>
            </a:r>
            <a:r>
              <a:rPr lang="en-US" sz="2000" baseline="-25000">
                <a:solidFill>
                  <a:srgbClr val="FF0000"/>
                </a:solidFill>
                <a:latin typeface="Times-Roman" charset="0"/>
              </a:rPr>
              <a:t>0</a:t>
            </a:r>
            <a:r>
              <a:rPr lang="en-US" sz="2000">
                <a:latin typeface="Times-Roman" charset="0"/>
              </a:rPr>
              <a:t> + </a:t>
            </a:r>
            <a:r>
              <a:rPr lang="en-US" sz="2000">
                <a:solidFill>
                  <a:srgbClr val="FF0000"/>
                </a:solidFill>
                <a:latin typeface="Times-Roman" charset="0"/>
              </a:rPr>
              <a:t>t</a:t>
            </a:r>
            <a:r>
              <a:rPr lang="en-US" sz="2000" baseline="-25000">
                <a:solidFill>
                  <a:srgbClr val="FF0000"/>
                </a:solidFill>
                <a:latin typeface="Times-Roman" charset="0"/>
              </a:rPr>
              <a:t>1</a:t>
            </a:r>
            <a:r>
              <a:rPr lang="en-US" sz="2000">
                <a:latin typeface="Times-Roman" charset="0"/>
              </a:rPr>
              <a:t> + … + </a:t>
            </a:r>
            <a:r>
              <a:rPr lang="en-US" sz="2000">
                <a:solidFill>
                  <a:srgbClr val="FF0000"/>
                </a:solidFill>
                <a:latin typeface="Times-Roman" charset="0"/>
              </a:rPr>
              <a:t>t</a:t>
            </a:r>
            <a:r>
              <a:rPr lang="en-US" sz="2000" baseline="-25000">
                <a:solidFill>
                  <a:srgbClr val="FF0000"/>
                </a:solidFill>
                <a:latin typeface="Times-Roman" charset="0"/>
              </a:rPr>
              <a:t>m-1</a:t>
            </a:r>
            <a:r>
              <a:rPr lang="en-US" sz="2000">
                <a:latin typeface="Times-Roman" charset="0"/>
              </a:rPr>
              <a:t>) / m</a:t>
            </a:r>
          </a:p>
          <a:p>
            <a:pPr eaLnBrk="1" hangingPunct="1">
              <a:lnSpc>
                <a:spcPct val="90000"/>
              </a:lnSpc>
            </a:pPr>
            <a:r>
              <a:rPr lang="en-US" sz="2400"/>
              <a:t>If </a:t>
            </a:r>
            <a:r>
              <a:rPr lang="en-US" sz="2400">
                <a:solidFill>
                  <a:srgbClr val="FF0000"/>
                </a:solidFill>
                <a:latin typeface="Times-Roman" charset="0"/>
              </a:rPr>
              <a:t>t</a:t>
            </a:r>
            <a:r>
              <a:rPr lang="en-US" sz="2400">
                <a:latin typeface="Times-Roman" charset="0"/>
              </a:rPr>
              <a:t> &gt; </a:t>
            </a:r>
            <a:r>
              <a:rPr lang="en-US" sz="2400">
                <a:solidFill>
                  <a:schemeClr val="accent2"/>
                </a:solidFill>
                <a:latin typeface="Times-Roman" charset="0"/>
              </a:rPr>
              <a:t>t</a:t>
            </a:r>
            <a:r>
              <a:rPr lang="en-US" sz="2400">
                <a:sym typeface="Symbol" charset="2"/>
              </a:rPr>
              <a:t> </a:t>
            </a:r>
            <a:r>
              <a:rPr lang="en-US" sz="2400"/>
              <a:t>then </a:t>
            </a:r>
            <a:r>
              <a:rPr lang="en-US" sz="2400">
                <a:latin typeface="Times-Roman" charset="0"/>
              </a:rPr>
              <a:t>d</a:t>
            </a:r>
            <a:r>
              <a:rPr lang="en-US" sz="2400" baseline="-25000">
                <a:latin typeface="Times-Roman" charset="0"/>
              </a:rPr>
              <a:t>1</a:t>
            </a:r>
            <a:r>
              <a:rPr lang="en-US" sz="2400">
                <a:latin typeface="Times-Roman" charset="0"/>
              </a:rPr>
              <a:t> = 1</a:t>
            </a:r>
            <a:r>
              <a:rPr lang="en-US" sz="2400"/>
              <a:t> otherwise </a:t>
            </a:r>
            <a:r>
              <a:rPr lang="en-US" sz="2400">
                <a:latin typeface="Times-Roman" charset="0"/>
              </a:rPr>
              <a:t>d</a:t>
            </a:r>
            <a:r>
              <a:rPr lang="en-US" sz="2400" baseline="-25000">
                <a:latin typeface="Times-Roman" charset="0"/>
              </a:rPr>
              <a:t>1</a:t>
            </a:r>
            <a:r>
              <a:rPr lang="en-US" sz="2400">
                <a:latin typeface="Times-Roman" charset="0"/>
              </a:rPr>
              <a:t> = 0</a:t>
            </a:r>
            <a:endParaRPr lang="en-US" sz="2400"/>
          </a:p>
          <a:p>
            <a:pPr eaLnBrk="1" hangingPunct="1">
              <a:lnSpc>
                <a:spcPct val="90000"/>
              </a:lnSpc>
            </a:pPr>
            <a:r>
              <a:rPr lang="en-US" sz="2400"/>
              <a:t>Once </a:t>
            </a:r>
            <a:r>
              <a:rPr lang="en-US" sz="2400">
                <a:latin typeface="Times-Roman" charset="0"/>
              </a:rPr>
              <a:t>d</a:t>
            </a:r>
            <a:r>
              <a:rPr lang="en-US" sz="2400" baseline="-25000">
                <a:latin typeface="Times-Roman" charset="0"/>
              </a:rPr>
              <a:t>1</a:t>
            </a:r>
            <a:r>
              <a:rPr lang="en-US" sz="2400"/>
              <a:t> is known, similar approach to find </a:t>
            </a:r>
            <a:r>
              <a:rPr lang="en-US" sz="2400">
                <a:latin typeface="Times-Roman" charset="0"/>
              </a:rPr>
              <a:t>d</a:t>
            </a:r>
            <a:r>
              <a:rPr lang="en-US" sz="2400" baseline="-25000">
                <a:latin typeface="Times-Roman" charset="0"/>
              </a:rPr>
              <a:t>2</a:t>
            </a:r>
            <a:r>
              <a:rPr lang="en-US" sz="2400"/>
              <a:t>,</a:t>
            </a:r>
            <a:r>
              <a:rPr lang="en-US" sz="2400">
                <a:latin typeface="Times-Roman" charset="0"/>
              </a:rPr>
              <a:t>d</a:t>
            </a:r>
            <a:r>
              <a:rPr lang="en-US" sz="2400" baseline="-25000">
                <a:latin typeface="Times-Roman" charset="0"/>
              </a:rPr>
              <a:t>3</a:t>
            </a:r>
            <a:r>
              <a:rPr lang="en-US" sz="2400"/>
              <a:t>,…</a:t>
            </a:r>
          </a:p>
        </p:txBody>
      </p:sp>
    </p:spTree>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FB5DC9B3-1FDE-D44B-B132-BE1F4A780865}" type="slidenum">
              <a:rPr lang="en-US" smtClean="0">
                <a:latin typeface="Times New Roman" charset="0"/>
              </a:rPr>
              <a:pPr/>
              <a:t>274</a:t>
            </a:fld>
            <a:endParaRPr lang="en-US">
              <a:latin typeface="Times New Roman" charset="0"/>
            </a:endParaRPr>
          </a:p>
        </p:txBody>
      </p:sp>
      <p:sp>
        <p:nvSpPr>
          <p:cNvPr id="292867" name="Rectangle 2"/>
          <p:cNvSpPr>
            <a:spLocks noGrp="1" noChangeArrowheads="1"/>
          </p:cNvSpPr>
          <p:nvPr>
            <p:ph type="title"/>
          </p:nvPr>
        </p:nvSpPr>
        <p:spPr/>
        <p:txBody>
          <a:bodyPr/>
          <a:lstStyle/>
          <a:p>
            <a:pPr eaLnBrk="1" hangingPunct="1"/>
            <a:r>
              <a:rPr lang="en-US"/>
              <a:t>Side Channel Attacks</a:t>
            </a:r>
          </a:p>
        </p:txBody>
      </p:sp>
      <p:sp>
        <p:nvSpPr>
          <p:cNvPr id="292868" name="Rectangle 3"/>
          <p:cNvSpPr>
            <a:spLocks noGrp="1" noChangeArrowheads="1"/>
          </p:cNvSpPr>
          <p:nvPr>
            <p:ph type="body" idx="1"/>
          </p:nvPr>
        </p:nvSpPr>
        <p:spPr>
          <a:xfrm>
            <a:off x="685800" y="1828800"/>
            <a:ext cx="7924800" cy="4267200"/>
          </a:xfrm>
        </p:spPr>
        <p:txBody>
          <a:bodyPr/>
          <a:lstStyle/>
          <a:p>
            <a:pPr eaLnBrk="1" hangingPunct="1"/>
            <a:r>
              <a:rPr lang="en-US" sz="2800"/>
              <a:t>If crypto is secure Trudy looks for shortcut</a:t>
            </a:r>
          </a:p>
          <a:p>
            <a:pPr eaLnBrk="1" hangingPunct="1"/>
            <a:r>
              <a:rPr lang="en-US" sz="2800"/>
              <a:t>What is good crypto? </a:t>
            </a:r>
          </a:p>
          <a:p>
            <a:pPr lvl="1" eaLnBrk="1" hangingPunct="1"/>
            <a:r>
              <a:rPr lang="en-US" sz="2400"/>
              <a:t>More than mathematical analysis of algorithms</a:t>
            </a:r>
          </a:p>
          <a:p>
            <a:pPr lvl="1" eaLnBrk="1" hangingPunct="1"/>
            <a:r>
              <a:rPr lang="en-US" sz="2400"/>
              <a:t>Many other issues (such as side channels) must be considered</a:t>
            </a:r>
          </a:p>
          <a:p>
            <a:pPr lvl="1" eaLnBrk="1" hangingPunct="1"/>
            <a:r>
              <a:rPr lang="en-US" sz="2400"/>
              <a:t>See </a:t>
            </a:r>
            <a:r>
              <a:rPr lang="en-US" sz="2400">
                <a:hlinkClick r:id="rId2"/>
              </a:rPr>
              <a:t>Schneier’s article</a:t>
            </a:r>
            <a:endParaRPr lang="en-US" sz="2400"/>
          </a:p>
          <a:p>
            <a:pPr eaLnBrk="1" hangingPunct="1"/>
            <a:r>
              <a:rPr lang="en-US" sz="2800"/>
              <a:t>Lesson: </a:t>
            </a:r>
            <a:r>
              <a:rPr lang="en-US" sz="2800" b="1">
                <a:solidFill>
                  <a:schemeClr val="hlink"/>
                </a:solidFill>
              </a:rPr>
              <a:t>Attacker’s don’t play by the rules!</a:t>
            </a:r>
            <a:endParaRPr lang="en-US" sz="2800" b="1">
              <a:solidFill>
                <a:schemeClr val="accent2"/>
              </a:solidFill>
            </a:endParaRPr>
          </a:p>
        </p:txBody>
      </p:sp>
    </p:spTree>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93678FBD-0223-1949-86C8-A16A918F0E9D}" type="slidenum">
              <a:rPr lang="en-US" smtClean="0">
                <a:latin typeface="Times New Roman" charset="0"/>
              </a:rPr>
              <a:pPr/>
              <a:t>275</a:t>
            </a:fld>
            <a:endParaRPr lang="en-US">
              <a:latin typeface="Times New Roman" charset="0"/>
            </a:endParaRPr>
          </a:p>
        </p:txBody>
      </p:sp>
      <p:sp>
        <p:nvSpPr>
          <p:cNvPr id="293891" name="Rectangle 2"/>
          <p:cNvSpPr>
            <a:spLocks noGrp="1" noChangeArrowheads="1"/>
          </p:cNvSpPr>
          <p:nvPr>
            <p:ph type="title"/>
          </p:nvPr>
        </p:nvSpPr>
        <p:spPr>
          <a:xfrm>
            <a:off x="685800" y="1752600"/>
            <a:ext cx="7848600" cy="1752600"/>
          </a:xfrm>
        </p:spPr>
        <p:txBody>
          <a:bodyPr/>
          <a:lstStyle/>
          <a:p>
            <a:pPr eaLnBrk="1" hangingPunct="1"/>
            <a:r>
              <a:rPr lang="en-US"/>
              <a:t>Knapsack Lattice Reduction Attack</a:t>
            </a:r>
          </a:p>
        </p:txBody>
      </p:sp>
    </p:spTree>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491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9558E889-06E0-1545-853F-8C627B0C2B63}" type="slidenum">
              <a:rPr lang="en-US" smtClean="0">
                <a:latin typeface="Times New Roman" charset="0"/>
              </a:rPr>
              <a:pPr/>
              <a:t>276</a:t>
            </a:fld>
            <a:endParaRPr lang="en-US">
              <a:latin typeface="Times New Roman" charset="0"/>
            </a:endParaRPr>
          </a:p>
        </p:txBody>
      </p:sp>
      <p:sp>
        <p:nvSpPr>
          <p:cNvPr id="294915" name="Rectangle 2"/>
          <p:cNvSpPr>
            <a:spLocks noGrp="1" noChangeArrowheads="1"/>
          </p:cNvSpPr>
          <p:nvPr>
            <p:ph type="title"/>
          </p:nvPr>
        </p:nvSpPr>
        <p:spPr/>
        <p:txBody>
          <a:bodyPr/>
          <a:lstStyle/>
          <a:p>
            <a:pPr eaLnBrk="1" hangingPunct="1"/>
            <a:r>
              <a:rPr lang="en-US"/>
              <a:t>Lattice?</a:t>
            </a:r>
          </a:p>
        </p:txBody>
      </p:sp>
      <p:sp>
        <p:nvSpPr>
          <p:cNvPr id="458755" name="Rectangle 3"/>
          <p:cNvSpPr>
            <a:spLocks noGrp="1" noChangeArrowheads="1"/>
          </p:cNvSpPr>
          <p:nvPr>
            <p:ph type="body" idx="1"/>
          </p:nvPr>
        </p:nvSpPr>
        <p:spPr/>
        <p:txBody>
          <a:bodyPr/>
          <a:lstStyle/>
          <a:p>
            <a:pPr eaLnBrk="1" hangingPunct="1"/>
            <a:r>
              <a:rPr lang="en-US"/>
              <a:t>Many problems can be solved by finding a “short” vector in a </a:t>
            </a:r>
            <a:r>
              <a:rPr lang="en-US" b="1">
                <a:solidFill>
                  <a:schemeClr val="accent2"/>
                </a:solidFill>
              </a:rPr>
              <a:t>lattice</a:t>
            </a:r>
          </a:p>
          <a:p>
            <a:pPr eaLnBrk="1" hangingPunct="1"/>
            <a:r>
              <a:rPr lang="en-US"/>
              <a:t>Let </a:t>
            </a:r>
            <a:r>
              <a:rPr lang="en-US">
                <a:latin typeface="Times-Roman" charset="0"/>
              </a:rPr>
              <a:t>b</a:t>
            </a:r>
            <a:r>
              <a:rPr lang="en-US" baseline="-25000">
                <a:latin typeface="Times-Roman" charset="0"/>
              </a:rPr>
              <a:t>1</a:t>
            </a:r>
            <a:r>
              <a:rPr lang="en-US">
                <a:latin typeface="Times-Roman" charset="0"/>
              </a:rPr>
              <a:t>,b</a:t>
            </a:r>
            <a:r>
              <a:rPr lang="en-US" baseline="-25000">
                <a:latin typeface="Times-Roman" charset="0"/>
              </a:rPr>
              <a:t>2</a:t>
            </a:r>
            <a:r>
              <a:rPr lang="en-US">
                <a:latin typeface="Times-Roman" charset="0"/>
              </a:rPr>
              <a:t>,…,b</a:t>
            </a:r>
            <a:r>
              <a:rPr lang="en-US" baseline="-25000">
                <a:latin typeface="Times-Roman" charset="0"/>
              </a:rPr>
              <a:t>n</a:t>
            </a:r>
            <a:r>
              <a:rPr lang="en-US"/>
              <a:t> be vectors in </a:t>
            </a:r>
            <a:r>
              <a:rPr lang="en-US">
                <a:sym typeface="Symbol" charset="2"/>
              </a:rPr>
              <a:t></a:t>
            </a:r>
            <a:r>
              <a:rPr lang="en-US" baseline="30000">
                <a:latin typeface="Times-Roman" charset="0"/>
              </a:rPr>
              <a:t>m</a:t>
            </a:r>
            <a:r>
              <a:rPr lang="en-US"/>
              <a:t> </a:t>
            </a:r>
          </a:p>
          <a:p>
            <a:pPr eaLnBrk="1" hangingPunct="1"/>
            <a:r>
              <a:rPr lang="en-US"/>
              <a:t>All </a:t>
            </a:r>
            <a:r>
              <a:rPr lang="en-US">
                <a:latin typeface="Times-Roman" charset="0"/>
                <a:sym typeface="Symbol" charset="2"/>
              </a:rPr>
              <a:t></a:t>
            </a:r>
            <a:r>
              <a:rPr lang="en-US" baseline="-25000">
                <a:latin typeface="Times-Roman" charset="0"/>
                <a:sym typeface="Symbol" charset="2"/>
              </a:rPr>
              <a:t>1</a:t>
            </a:r>
            <a:r>
              <a:rPr lang="en-US">
                <a:latin typeface="Times-Roman" charset="0"/>
                <a:sym typeface="Symbol" charset="2"/>
              </a:rPr>
              <a:t>b</a:t>
            </a:r>
            <a:r>
              <a:rPr lang="en-US" baseline="-25000">
                <a:latin typeface="Times-Roman" charset="0"/>
                <a:sym typeface="Symbol" charset="2"/>
              </a:rPr>
              <a:t>1</a:t>
            </a:r>
            <a:r>
              <a:rPr lang="en-US">
                <a:latin typeface="Times-Roman" charset="0"/>
                <a:sym typeface="Symbol" charset="2"/>
              </a:rPr>
              <a:t>+</a:t>
            </a:r>
            <a:r>
              <a:rPr lang="en-US" baseline="-25000">
                <a:latin typeface="Times-Roman" charset="0"/>
                <a:sym typeface="Symbol" charset="2"/>
              </a:rPr>
              <a:t>2</a:t>
            </a:r>
            <a:r>
              <a:rPr lang="en-US">
                <a:latin typeface="Times-Roman" charset="0"/>
                <a:sym typeface="Symbol" charset="2"/>
              </a:rPr>
              <a:t>b</a:t>
            </a:r>
            <a:r>
              <a:rPr lang="en-US" baseline="-25000">
                <a:latin typeface="Times-Roman" charset="0"/>
                <a:sym typeface="Symbol" charset="2"/>
              </a:rPr>
              <a:t>2</a:t>
            </a:r>
            <a:r>
              <a:rPr lang="en-US">
                <a:latin typeface="Times-Roman" charset="0"/>
                <a:sym typeface="Symbol" charset="2"/>
              </a:rPr>
              <a:t>+…+</a:t>
            </a:r>
            <a:r>
              <a:rPr lang="en-US" baseline="-25000">
                <a:latin typeface="Times-Roman" charset="0"/>
                <a:sym typeface="Symbol" charset="2"/>
              </a:rPr>
              <a:t>n</a:t>
            </a:r>
            <a:r>
              <a:rPr lang="en-US">
                <a:latin typeface="Times-Roman" charset="0"/>
                <a:sym typeface="Symbol" charset="2"/>
              </a:rPr>
              <a:t>b</a:t>
            </a:r>
            <a:r>
              <a:rPr lang="en-US" baseline="-25000">
                <a:latin typeface="Times-Roman" charset="0"/>
                <a:sym typeface="Symbol" charset="2"/>
              </a:rPr>
              <a:t>n</a:t>
            </a:r>
            <a:r>
              <a:rPr lang="en-US">
                <a:sym typeface="Symbol" charset="2"/>
              </a:rPr>
              <a:t>, each </a:t>
            </a:r>
            <a:r>
              <a:rPr lang="en-US" baseline="-25000">
                <a:sym typeface="Symbol" charset="2"/>
              </a:rPr>
              <a:t>i</a:t>
            </a:r>
            <a:r>
              <a:rPr lang="en-US">
                <a:sym typeface="Symbol" charset="2"/>
              </a:rPr>
              <a:t> is an integer is a discrete set of points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58755">
                                            <p:txEl>
                                              <p:pRg st="0" end="0"/>
                                            </p:txEl>
                                          </p:spTgt>
                                        </p:tgtEl>
                                        <p:attrNameLst>
                                          <p:attrName>style.visibility</p:attrName>
                                        </p:attrNameLst>
                                      </p:cBhvr>
                                      <p:to>
                                        <p:strVal val="visible"/>
                                      </p:to>
                                    </p:set>
                                    <p:animEffect transition="in" filter="dissolve">
                                      <p:cBhvr>
                                        <p:cTn id="7" dur="500"/>
                                        <p:tgtEl>
                                          <p:spTgt spid="4587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58755">
                                            <p:txEl>
                                              <p:pRg st="1" end="1"/>
                                            </p:txEl>
                                          </p:spTgt>
                                        </p:tgtEl>
                                        <p:attrNameLst>
                                          <p:attrName>style.visibility</p:attrName>
                                        </p:attrNameLst>
                                      </p:cBhvr>
                                      <p:to>
                                        <p:strVal val="visible"/>
                                      </p:to>
                                    </p:set>
                                    <p:animEffect transition="in" filter="dissolve">
                                      <p:cBhvr>
                                        <p:cTn id="12" dur="500"/>
                                        <p:tgtEl>
                                          <p:spTgt spid="4587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58755">
                                            <p:txEl>
                                              <p:pRg st="2" end="2"/>
                                            </p:txEl>
                                          </p:spTgt>
                                        </p:tgtEl>
                                        <p:attrNameLst>
                                          <p:attrName>style.visibility</p:attrName>
                                        </p:attrNameLst>
                                      </p:cBhvr>
                                      <p:to>
                                        <p:strVal val="visible"/>
                                      </p:to>
                                    </p:set>
                                    <p:animEffect transition="in" filter="dissolve">
                                      <p:cBhvr>
                                        <p:cTn id="17" dur="500"/>
                                        <p:tgtEl>
                                          <p:spTgt spid="4587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755" grpId="0" build="p" autoUpdateAnimBg="0"/>
    </p:bldLst>
  </p:timing>
</p:sld>
</file>

<file path=ppt/slides/slide2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593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A6B20CCD-E56C-C846-BA01-C3C00176E551}" type="slidenum">
              <a:rPr lang="en-US" smtClean="0">
                <a:latin typeface="Times New Roman" charset="0"/>
              </a:rPr>
              <a:pPr/>
              <a:t>277</a:t>
            </a:fld>
            <a:endParaRPr lang="en-US">
              <a:latin typeface="Times New Roman" charset="0"/>
            </a:endParaRPr>
          </a:p>
        </p:txBody>
      </p:sp>
      <p:sp>
        <p:nvSpPr>
          <p:cNvPr id="295939" name="Rectangle 2"/>
          <p:cNvSpPr>
            <a:spLocks noGrp="1" noChangeArrowheads="1"/>
          </p:cNvSpPr>
          <p:nvPr>
            <p:ph type="title"/>
          </p:nvPr>
        </p:nvSpPr>
        <p:spPr/>
        <p:txBody>
          <a:bodyPr/>
          <a:lstStyle/>
          <a:p>
            <a:pPr eaLnBrk="1" hangingPunct="1"/>
            <a:r>
              <a:rPr lang="en-US"/>
              <a:t>What is a Lattice?</a:t>
            </a:r>
          </a:p>
        </p:txBody>
      </p:sp>
      <p:sp>
        <p:nvSpPr>
          <p:cNvPr id="459779" name="Rectangle 3"/>
          <p:cNvSpPr>
            <a:spLocks noGrp="1" noChangeArrowheads="1"/>
          </p:cNvSpPr>
          <p:nvPr>
            <p:ph type="body" idx="1"/>
          </p:nvPr>
        </p:nvSpPr>
        <p:spPr/>
        <p:txBody>
          <a:bodyPr/>
          <a:lstStyle/>
          <a:p>
            <a:pPr eaLnBrk="1" hangingPunct="1">
              <a:lnSpc>
                <a:spcPct val="90000"/>
              </a:lnSpc>
            </a:pPr>
            <a:r>
              <a:rPr lang="en-US" sz="2800"/>
              <a:t>Suppose </a:t>
            </a:r>
            <a:r>
              <a:rPr lang="en-US" sz="2800">
                <a:latin typeface="Times-Roman" charset="0"/>
              </a:rPr>
              <a:t>b</a:t>
            </a:r>
            <a:r>
              <a:rPr lang="en-US" sz="2800" baseline="-25000">
                <a:latin typeface="Times-Roman" charset="0"/>
              </a:rPr>
              <a:t>1</a:t>
            </a:r>
            <a:r>
              <a:rPr lang="en-US" sz="2800">
                <a:latin typeface="Times-Roman" charset="0"/>
              </a:rPr>
              <a:t>=[1,3]</a:t>
            </a:r>
            <a:r>
              <a:rPr lang="en-US" sz="2800" baseline="30000">
                <a:latin typeface="Times-Roman" charset="0"/>
              </a:rPr>
              <a:t>T</a:t>
            </a:r>
            <a:r>
              <a:rPr lang="en-US" sz="2800">
                <a:latin typeface="Times-Roman" charset="0"/>
              </a:rPr>
              <a:t> </a:t>
            </a:r>
            <a:r>
              <a:rPr lang="en-US" sz="2800"/>
              <a:t>and</a:t>
            </a:r>
            <a:r>
              <a:rPr lang="en-US" sz="2800">
                <a:latin typeface="Times-Roman" charset="0"/>
              </a:rPr>
              <a:t> b</a:t>
            </a:r>
            <a:r>
              <a:rPr lang="en-US" sz="2800" baseline="-25000">
                <a:latin typeface="Times-Roman" charset="0"/>
              </a:rPr>
              <a:t>2</a:t>
            </a:r>
            <a:r>
              <a:rPr lang="en-US" sz="2800">
                <a:latin typeface="Times-Roman" charset="0"/>
              </a:rPr>
              <a:t>=[</a:t>
            </a:r>
            <a:r>
              <a:rPr lang="en-US" sz="2800">
                <a:latin typeface="Times-Roman" charset="0"/>
                <a:sym typeface="Symbol" charset="2"/>
              </a:rPr>
              <a:t></a:t>
            </a:r>
            <a:r>
              <a:rPr lang="en-US" sz="2800">
                <a:latin typeface="Times-Roman" charset="0"/>
              </a:rPr>
              <a:t>2,1]</a:t>
            </a:r>
            <a:r>
              <a:rPr lang="en-US" sz="2800" baseline="30000">
                <a:latin typeface="Times-Roman" charset="0"/>
              </a:rPr>
              <a:t>T</a:t>
            </a:r>
            <a:endParaRPr lang="en-US" sz="2800"/>
          </a:p>
          <a:p>
            <a:pPr eaLnBrk="1" hangingPunct="1">
              <a:lnSpc>
                <a:spcPct val="90000"/>
              </a:lnSpc>
            </a:pPr>
            <a:r>
              <a:rPr lang="en-US" sz="2800"/>
              <a:t>Then any point in the plane can be written as </a:t>
            </a:r>
            <a:r>
              <a:rPr lang="en-US" sz="2800">
                <a:latin typeface="Times-Roman" charset="0"/>
                <a:sym typeface="Symbol" charset="2"/>
              </a:rPr>
              <a:t></a:t>
            </a:r>
            <a:r>
              <a:rPr lang="en-US" sz="2800" baseline="-25000">
                <a:latin typeface="Times-Roman" charset="0"/>
              </a:rPr>
              <a:t>1</a:t>
            </a:r>
            <a:r>
              <a:rPr lang="en-US" sz="2800">
                <a:latin typeface="Times-Roman" charset="0"/>
              </a:rPr>
              <a:t>b</a:t>
            </a:r>
            <a:r>
              <a:rPr lang="en-US" sz="2800" baseline="-25000">
                <a:latin typeface="Times-Roman" charset="0"/>
              </a:rPr>
              <a:t>1</a:t>
            </a:r>
            <a:r>
              <a:rPr lang="en-US" sz="2800">
                <a:latin typeface="Times-Roman" charset="0"/>
              </a:rPr>
              <a:t>+</a:t>
            </a:r>
            <a:r>
              <a:rPr lang="en-US" sz="2800">
                <a:latin typeface="Times-Roman" charset="0"/>
                <a:sym typeface="Symbol" charset="2"/>
              </a:rPr>
              <a:t></a:t>
            </a:r>
            <a:r>
              <a:rPr lang="en-US" sz="2800" baseline="-25000">
                <a:latin typeface="Times-Roman" charset="0"/>
              </a:rPr>
              <a:t>2</a:t>
            </a:r>
            <a:r>
              <a:rPr lang="en-US" sz="2800">
                <a:latin typeface="Times-Roman" charset="0"/>
              </a:rPr>
              <a:t>b</a:t>
            </a:r>
            <a:r>
              <a:rPr lang="en-US" sz="2800" baseline="-25000">
                <a:latin typeface="Times-Roman" charset="0"/>
              </a:rPr>
              <a:t>2</a:t>
            </a:r>
            <a:r>
              <a:rPr lang="en-US" sz="2800"/>
              <a:t> for some </a:t>
            </a:r>
            <a:r>
              <a:rPr lang="en-US" sz="2800">
                <a:latin typeface="Times-Roman" charset="0"/>
                <a:sym typeface="Symbol" charset="2"/>
              </a:rPr>
              <a:t></a:t>
            </a:r>
            <a:r>
              <a:rPr lang="en-US" sz="2800" baseline="-25000">
                <a:latin typeface="Times-Roman" charset="0"/>
              </a:rPr>
              <a:t>1</a:t>
            </a:r>
            <a:r>
              <a:rPr lang="en-US" sz="2800">
                <a:latin typeface="Times-Roman" charset="0"/>
              </a:rPr>
              <a:t>,</a:t>
            </a:r>
            <a:r>
              <a:rPr lang="en-US" sz="2800">
                <a:latin typeface="Times-Roman" charset="0"/>
                <a:sym typeface="Symbol" charset="2"/>
              </a:rPr>
              <a:t></a:t>
            </a:r>
            <a:r>
              <a:rPr lang="en-US" sz="2800" baseline="-25000">
                <a:latin typeface="Times-Roman" charset="0"/>
              </a:rPr>
              <a:t>2</a:t>
            </a:r>
            <a:r>
              <a:rPr lang="en-US" sz="2800"/>
              <a:t> </a:t>
            </a:r>
            <a:r>
              <a:rPr lang="en-US" sz="2800">
                <a:sym typeface="Symbol" charset="2"/>
              </a:rPr>
              <a:t>  </a:t>
            </a:r>
          </a:p>
          <a:p>
            <a:pPr lvl="1" eaLnBrk="1" hangingPunct="1">
              <a:lnSpc>
                <a:spcPct val="90000"/>
              </a:lnSpc>
            </a:pPr>
            <a:r>
              <a:rPr lang="en-US" sz="2400">
                <a:sym typeface="Symbol" charset="2"/>
              </a:rPr>
              <a:t>Since </a:t>
            </a:r>
            <a:r>
              <a:rPr lang="en-US" sz="2400">
                <a:latin typeface="Times-Roman" charset="0"/>
              </a:rPr>
              <a:t>b</a:t>
            </a:r>
            <a:r>
              <a:rPr lang="en-US" sz="2400" baseline="-25000">
                <a:latin typeface="Times-Roman" charset="0"/>
              </a:rPr>
              <a:t>1</a:t>
            </a:r>
            <a:r>
              <a:rPr lang="en-US" sz="2400"/>
              <a:t> and </a:t>
            </a:r>
            <a:r>
              <a:rPr lang="en-US" sz="2400">
                <a:latin typeface="Times-Roman" charset="0"/>
              </a:rPr>
              <a:t>b</a:t>
            </a:r>
            <a:r>
              <a:rPr lang="en-US" sz="2400" baseline="-25000">
                <a:latin typeface="Times-Roman" charset="0"/>
              </a:rPr>
              <a:t>2</a:t>
            </a:r>
            <a:r>
              <a:rPr lang="en-US" sz="2400">
                <a:sym typeface="Symbol" charset="2"/>
              </a:rPr>
              <a:t> are </a:t>
            </a:r>
            <a:r>
              <a:rPr lang="en-US" sz="2400">
                <a:solidFill>
                  <a:schemeClr val="accent2"/>
                </a:solidFill>
                <a:sym typeface="Symbol" charset="2"/>
              </a:rPr>
              <a:t>linearly independent</a:t>
            </a:r>
            <a:endParaRPr lang="en-US" sz="2400">
              <a:sym typeface="Symbol" charset="2"/>
            </a:endParaRPr>
          </a:p>
          <a:p>
            <a:pPr eaLnBrk="1" hangingPunct="1">
              <a:lnSpc>
                <a:spcPct val="90000"/>
              </a:lnSpc>
            </a:pPr>
            <a:r>
              <a:rPr lang="en-US" sz="2800"/>
              <a:t>We say the plane </a:t>
            </a:r>
            <a:r>
              <a:rPr lang="en-US" sz="2800">
                <a:sym typeface="Symbol" charset="2"/>
              </a:rPr>
              <a:t></a:t>
            </a:r>
            <a:r>
              <a:rPr lang="en-US" sz="2800" baseline="30000">
                <a:latin typeface="Times-Roman" charset="0"/>
                <a:sym typeface="Symbol" charset="2"/>
              </a:rPr>
              <a:t>2</a:t>
            </a:r>
            <a:r>
              <a:rPr lang="en-US" sz="2800">
                <a:sym typeface="Symbol" charset="2"/>
              </a:rPr>
              <a:t> is </a:t>
            </a:r>
            <a:r>
              <a:rPr lang="en-US" sz="2800">
                <a:solidFill>
                  <a:schemeClr val="accent2"/>
                </a:solidFill>
                <a:sym typeface="Symbol" charset="2"/>
              </a:rPr>
              <a:t>spanned</a:t>
            </a:r>
            <a:r>
              <a:rPr lang="en-US" sz="2800">
                <a:sym typeface="Symbol" charset="2"/>
              </a:rPr>
              <a:t> by </a:t>
            </a:r>
            <a:r>
              <a:rPr lang="en-US" sz="2800">
                <a:latin typeface="Times-Roman" charset="0"/>
                <a:sym typeface="Symbol" charset="2"/>
              </a:rPr>
              <a:t>(</a:t>
            </a:r>
            <a:r>
              <a:rPr lang="en-US" sz="2800">
                <a:latin typeface="Times-Roman" charset="0"/>
              </a:rPr>
              <a:t>b</a:t>
            </a:r>
            <a:r>
              <a:rPr lang="en-US" sz="2800" baseline="-25000">
                <a:latin typeface="Times-Roman" charset="0"/>
              </a:rPr>
              <a:t>1</a:t>
            </a:r>
            <a:r>
              <a:rPr lang="en-US" sz="2800">
                <a:latin typeface="Times-Roman" charset="0"/>
              </a:rPr>
              <a:t>,b</a:t>
            </a:r>
            <a:r>
              <a:rPr lang="en-US" sz="2800" baseline="-25000">
                <a:latin typeface="Times-Roman" charset="0"/>
              </a:rPr>
              <a:t>2</a:t>
            </a:r>
            <a:r>
              <a:rPr lang="en-US" sz="2800">
                <a:latin typeface="Times-Roman" charset="0"/>
              </a:rPr>
              <a:t>)</a:t>
            </a:r>
            <a:endParaRPr lang="en-US" sz="2800"/>
          </a:p>
          <a:p>
            <a:pPr eaLnBrk="1" hangingPunct="1">
              <a:lnSpc>
                <a:spcPct val="90000"/>
              </a:lnSpc>
            </a:pPr>
            <a:r>
              <a:rPr lang="en-US" sz="2800"/>
              <a:t>If </a:t>
            </a:r>
            <a:r>
              <a:rPr lang="en-US" sz="2800">
                <a:latin typeface="Times-Roman" charset="0"/>
                <a:sym typeface="Symbol" charset="2"/>
              </a:rPr>
              <a:t></a:t>
            </a:r>
            <a:r>
              <a:rPr lang="en-US" sz="2800" baseline="-25000">
                <a:latin typeface="Times-Roman" charset="0"/>
              </a:rPr>
              <a:t>1</a:t>
            </a:r>
            <a:r>
              <a:rPr lang="en-US" sz="2800">
                <a:latin typeface="Times-Roman" charset="0"/>
              </a:rPr>
              <a:t>,</a:t>
            </a:r>
            <a:r>
              <a:rPr lang="en-US" sz="2800">
                <a:latin typeface="Times-Roman" charset="0"/>
                <a:sym typeface="Symbol" charset="2"/>
              </a:rPr>
              <a:t></a:t>
            </a:r>
            <a:r>
              <a:rPr lang="en-US" sz="2800" baseline="-25000">
                <a:latin typeface="Times-Roman" charset="0"/>
              </a:rPr>
              <a:t>2</a:t>
            </a:r>
            <a:r>
              <a:rPr lang="en-US" sz="2800"/>
              <a:t> are restricted to </a:t>
            </a:r>
            <a:r>
              <a:rPr lang="en-US" sz="2800" b="1">
                <a:solidFill>
                  <a:schemeClr val="hlink"/>
                </a:solidFill>
              </a:rPr>
              <a:t>integers</a:t>
            </a:r>
            <a:r>
              <a:rPr lang="en-US" sz="2800"/>
              <a:t>, the resulting span is a </a:t>
            </a:r>
            <a:r>
              <a:rPr lang="en-US" sz="2800" b="1">
                <a:solidFill>
                  <a:schemeClr val="accent2"/>
                </a:solidFill>
              </a:rPr>
              <a:t>lattice</a:t>
            </a:r>
            <a:endParaRPr lang="en-US" sz="2800"/>
          </a:p>
          <a:p>
            <a:pPr eaLnBrk="1" hangingPunct="1">
              <a:lnSpc>
                <a:spcPct val="90000"/>
              </a:lnSpc>
            </a:pPr>
            <a:r>
              <a:rPr lang="en-US" sz="2800"/>
              <a:t>Then a lattice is a discrete set of points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59779">
                                            <p:txEl>
                                              <p:pRg st="0" end="0"/>
                                            </p:txEl>
                                          </p:spTgt>
                                        </p:tgtEl>
                                        <p:attrNameLst>
                                          <p:attrName>style.visibility</p:attrName>
                                        </p:attrNameLst>
                                      </p:cBhvr>
                                      <p:to>
                                        <p:strVal val="visible"/>
                                      </p:to>
                                    </p:set>
                                    <p:animEffect transition="in" filter="box(out)">
                                      <p:cBhvr>
                                        <p:cTn id="7" dur="500"/>
                                        <p:tgtEl>
                                          <p:spTgt spid="45977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59779">
                                            <p:txEl>
                                              <p:pRg st="1" end="1"/>
                                            </p:txEl>
                                          </p:spTgt>
                                        </p:tgtEl>
                                        <p:attrNameLst>
                                          <p:attrName>style.visibility</p:attrName>
                                        </p:attrNameLst>
                                      </p:cBhvr>
                                      <p:to>
                                        <p:strVal val="visible"/>
                                      </p:to>
                                    </p:set>
                                    <p:animEffect transition="in" filter="box(out)">
                                      <p:cBhvr>
                                        <p:cTn id="12" dur="500"/>
                                        <p:tgtEl>
                                          <p:spTgt spid="459779">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par>
                                <p:cTn id="13" presetID="4" presetClass="entr" presetSubtype="32" fill="hold" grpId="0" nodeType="withEffect">
                                  <p:stCondLst>
                                    <p:cond delay="0"/>
                                  </p:stCondLst>
                                  <p:childTnLst>
                                    <p:set>
                                      <p:cBhvr>
                                        <p:cTn id="14" dur="1" fill="hold">
                                          <p:stCondLst>
                                            <p:cond delay="0"/>
                                          </p:stCondLst>
                                        </p:cTn>
                                        <p:tgtEl>
                                          <p:spTgt spid="459779">
                                            <p:txEl>
                                              <p:pRg st="2" end="2"/>
                                            </p:txEl>
                                          </p:spTgt>
                                        </p:tgtEl>
                                        <p:attrNameLst>
                                          <p:attrName>style.visibility</p:attrName>
                                        </p:attrNameLst>
                                      </p:cBhvr>
                                      <p:to>
                                        <p:strVal val="visible"/>
                                      </p:to>
                                    </p:set>
                                    <p:animEffect transition="in" filter="box(out)">
                                      <p:cBhvr>
                                        <p:cTn id="15" dur="500"/>
                                        <p:tgtEl>
                                          <p:spTgt spid="459779">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Camera"/>
                                        </p:tgtEl>
                                      </p:cMediaNode>
                                    </p:audio>
                                  </p:subTnLst>
                                </p:cTn>
                              </p:par>
                            </p:childTnLst>
                          </p:cTn>
                        </p:par>
                      </p:childTnLst>
                    </p:cTn>
                  </p:par>
                  <p:par>
                    <p:cTn id="16" fill="hold">
                      <p:stCondLst>
                        <p:cond delay="indefinite"/>
                      </p:stCondLst>
                      <p:childTnLst>
                        <p:par>
                          <p:cTn id="17" fill="hold">
                            <p:stCondLst>
                              <p:cond delay="0"/>
                            </p:stCondLst>
                            <p:childTnLst>
                              <p:par>
                                <p:cTn id="18" presetID="4" presetClass="entr" presetSubtype="32" fill="hold" grpId="0" nodeType="clickEffect">
                                  <p:stCondLst>
                                    <p:cond delay="0"/>
                                  </p:stCondLst>
                                  <p:childTnLst>
                                    <p:set>
                                      <p:cBhvr>
                                        <p:cTn id="19" dur="1" fill="hold">
                                          <p:stCondLst>
                                            <p:cond delay="0"/>
                                          </p:stCondLst>
                                        </p:cTn>
                                        <p:tgtEl>
                                          <p:spTgt spid="459779">
                                            <p:txEl>
                                              <p:pRg st="3" end="3"/>
                                            </p:txEl>
                                          </p:spTgt>
                                        </p:tgtEl>
                                        <p:attrNameLst>
                                          <p:attrName>style.visibility</p:attrName>
                                        </p:attrNameLst>
                                      </p:cBhvr>
                                      <p:to>
                                        <p:strVal val="visible"/>
                                      </p:to>
                                    </p:set>
                                    <p:animEffect transition="in" filter="box(out)">
                                      <p:cBhvr>
                                        <p:cTn id="20" dur="500"/>
                                        <p:tgtEl>
                                          <p:spTgt spid="459779">
                                            <p:txEl>
                                              <p:pRg st="3" end="3"/>
                                            </p:txEl>
                                          </p:spTgt>
                                        </p:tgtEl>
                                      </p:cBhvr>
                                    </p:animEffect>
                                  </p:childTnLst>
                                  <p:subTnLst>
                                    <p:audio>
                                      <p:cMediaNode>
                                        <p:cTn display="0" masterRel="sameClick">
                                          <p:stCondLst>
                                            <p:cond evt="begin" delay="0">
                                              <p:tn val="18"/>
                                            </p:cond>
                                          </p:stCondLst>
                                          <p:endCondLst>
                                            <p:cond evt="onStopAudio" delay="0">
                                              <p:tgtEl>
                                                <p:sldTgt/>
                                              </p:tgtEl>
                                            </p:cond>
                                          </p:endCondLst>
                                        </p:cTn>
                                        <p:tgtEl>
                                          <p:sndTgt r:embed="rId2" name="Camera"/>
                                        </p:tgtEl>
                                      </p:cMediaNode>
                                    </p:audio>
                                  </p:subTnLst>
                                </p:cTn>
                              </p:par>
                            </p:childTnLst>
                          </p:cTn>
                        </p:par>
                      </p:childTnLst>
                    </p:cTn>
                  </p:par>
                  <p:par>
                    <p:cTn id="21" fill="hold">
                      <p:stCondLst>
                        <p:cond delay="indefinite"/>
                      </p:stCondLst>
                      <p:childTnLst>
                        <p:par>
                          <p:cTn id="22" fill="hold">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459779">
                                            <p:txEl>
                                              <p:pRg st="4" end="4"/>
                                            </p:txEl>
                                          </p:spTgt>
                                        </p:tgtEl>
                                        <p:attrNameLst>
                                          <p:attrName>style.visibility</p:attrName>
                                        </p:attrNameLst>
                                      </p:cBhvr>
                                      <p:to>
                                        <p:strVal val="visible"/>
                                      </p:to>
                                    </p:set>
                                    <p:animEffect transition="in" filter="box(out)">
                                      <p:cBhvr>
                                        <p:cTn id="25" dur="500"/>
                                        <p:tgtEl>
                                          <p:spTgt spid="459779">
                                            <p:txEl>
                                              <p:pRg st="4" end="4"/>
                                            </p:txEl>
                                          </p:spTgt>
                                        </p:tgtEl>
                                      </p:cBhvr>
                                    </p:animEffect>
                                  </p:childTnLst>
                                  <p:subTnLst>
                                    <p:audio>
                                      <p:cMediaNode>
                                        <p:cTn display="0" masterRel="sameClick">
                                          <p:stCondLst>
                                            <p:cond evt="begin" delay="0">
                                              <p:tn val="23"/>
                                            </p:cond>
                                          </p:stCondLst>
                                          <p:endCondLst>
                                            <p:cond evt="onStopAudio" delay="0">
                                              <p:tgtEl>
                                                <p:sldTgt/>
                                              </p:tgtEl>
                                            </p:cond>
                                          </p:endCondLst>
                                        </p:cTn>
                                        <p:tgtEl>
                                          <p:sndTgt r:embed="rId2" name="Camera"/>
                                        </p:tgtEl>
                                      </p:cMediaNode>
                                    </p:audio>
                                  </p:subTnLst>
                                </p:cTn>
                              </p:par>
                            </p:childTnLst>
                          </p:cTn>
                        </p:par>
                      </p:childTnLst>
                    </p:cTn>
                  </p:par>
                  <p:par>
                    <p:cTn id="26" fill="hold">
                      <p:stCondLst>
                        <p:cond delay="indefinite"/>
                      </p:stCondLst>
                      <p:childTnLst>
                        <p:par>
                          <p:cTn id="27" fill="hold">
                            <p:stCondLst>
                              <p:cond delay="0"/>
                            </p:stCondLst>
                            <p:childTnLst>
                              <p:par>
                                <p:cTn id="28" presetID="4" presetClass="entr" presetSubtype="32" fill="hold" grpId="0" nodeType="clickEffect">
                                  <p:stCondLst>
                                    <p:cond delay="0"/>
                                  </p:stCondLst>
                                  <p:childTnLst>
                                    <p:set>
                                      <p:cBhvr>
                                        <p:cTn id="29" dur="1" fill="hold">
                                          <p:stCondLst>
                                            <p:cond delay="0"/>
                                          </p:stCondLst>
                                        </p:cTn>
                                        <p:tgtEl>
                                          <p:spTgt spid="459779">
                                            <p:txEl>
                                              <p:pRg st="5" end="5"/>
                                            </p:txEl>
                                          </p:spTgt>
                                        </p:tgtEl>
                                        <p:attrNameLst>
                                          <p:attrName>style.visibility</p:attrName>
                                        </p:attrNameLst>
                                      </p:cBhvr>
                                      <p:to>
                                        <p:strVal val="visible"/>
                                      </p:to>
                                    </p:set>
                                    <p:animEffect transition="in" filter="box(out)">
                                      <p:cBhvr>
                                        <p:cTn id="30" dur="500"/>
                                        <p:tgtEl>
                                          <p:spTgt spid="459779">
                                            <p:txEl>
                                              <p:pRg st="5" end="5"/>
                                            </p:txEl>
                                          </p:spTgt>
                                        </p:tgtEl>
                                      </p:cBhvr>
                                    </p:animEffect>
                                  </p:childTnLst>
                                  <p:subTnLst>
                                    <p:audio>
                                      <p:cMediaNode>
                                        <p:cTn display="0" masterRel="sameClick">
                                          <p:stCondLst>
                                            <p:cond evt="begin" delay="0">
                                              <p:tn val="28"/>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79" grpId="0" build="p" autoUpdateAnimBg="0"/>
    </p:bld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8607EC75-5F85-9544-B52D-DF1B16A217BF}" type="slidenum">
              <a:rPr lang="en-US" smtClean="0">
                <a:latin typeface="Times New Roman" charset="0"/>
              </a:rPr>
              <a:pPr/>
              <a:t>278</a:t>
            </a:fld>
            <a:endParaRPr lang="en-US">
              <a:latin typeface="Times New Roman" charset="0"/>
            </a:endParaRPr>
          </a:p>
        </p:txBody>
      </p:sp>
      <p:sp>
        <p:nvSpPr>
          <p:cNvPr id="296963" name="Rectangle 2"/>
          <p:cNvSpPr>
            <a:spLocks noGrp="1" noChangeArrowheads="1"/>
          </p:cNvSpPr>
          <p:nvPr>
            <p:ph type="title"/>
          </p:nvPr>
        </p:nvSpPr>
        <p:spPr/>
        <p:txBody>
          <a:bodyPr/>
          <a:lstStyle/>
          <a:p>
            <a:pPr eaLnBrk="1" hangingPunct="1"/>
            <a:r>
              <a:rPr lang="en-US"/>
              <a:t>Lattice Example</a:t>
            </a:r>
          </a:p>
        </p:txBody>
      </p:sp>
      <p:sp>
        <p:nvSpPr>
          <p:cNvPr id="296964" name="Rectangle 3"/>
          <p:cNvSpPr>
            <a:spLocks noGrp="1" noChangeArrowheads="1"/>
          </p:cNvSpPr>
          <p:nvPr>
            <p:ph type="body" idx="1"/>
          </p:nvPr>
        </p:nvSpPr>
        <p:spPr>
          <a:xfrm>
            <a:off x="685800" y="1828800"/>
            <a:ext cx="2743200" cy="4114800"/>
          </a:xfrm>
        </p:spPr>
        <p:txBody>
          <a:bodyPr/>
          <a:lstStyle/>
          <a:p>
            <a:pPr eaLnBrk="1" hangingPunct="1"/>
            <a:r>
              <a:rPr lang="en-US" sz="2400"/>
              <a:t>Suppose </a:t>
            </a:r>
            <a:r>
              <a:rPr lang="en-US" sz="2400">
                <a:latin typeface="Times-Roman" charset="0"/>
              </a:rPr>
              <a:t>b</a:t>
            </a:r>
            <a:r>
              <a:rPr lang="en-US" sz="2400" baseline="-25000">
                <a:latin typeface="Times-Roman" charset="0"/>
              </a:rPr>
              <a:t>1</a:t>
            </a:r>
            <a:r>
              <a:rPr lang="en-US" sz="2400">
                <a:latin typeface="Times-Roman" charset="0"/>
              </a:rPr>
              <a:t>=[1,3]</a:t>
            </a:r>
            <a:r>
              <a:rPr lang="en-US" sz="2400" baseline="30000">
                <a:latin typeface="Times-Roman" charset="0"/>
              </a:rPr>
              <a:t>T</a:t>
            </a:r>
            <a:r>
              <a:rPr lang="en-US" sz="2400">
                <a:latin typeface="Times-Roman" charset="0"/>
              </a:rPr>
              <a:t>  </a:t>
            </a:r>
            <a:r>
              <a:rPr lang="en-US" sz="2400"/>
              <a:t>and</a:t>
            </a:r>
            <a:r>
              <a:rPr lang="en-US" sz="2400">
                <a:latin typeface="Times-Roman" charset="0"/>
              </a:rPr>
              <a:t> b</a:t>
            </a:r>
            <a:r>
              <a:rPr lang="en-US" sz="2400" baseline="-25000">
                <a:latin typeface="Times-Roman" charset="0"/>
              </a:rPr>
              <a:t>2</a:t>
            </a:r>
            <a:r>
              <a:rPr lang="en-US" sz="2400">
                <a:latin typeface="Times-Roman" charset="0"/>
              </a:rPr>
              <a:t>=[</a:t>
            </a:r>
            <a:r>
              <a:rPr lang="en-US" sz="2400">
                <a:latin typeface="Times-Roman" charset="0"/>
                <a:sym typeface="Symbol" charset="2"/>
              </a:rPr>
              <a:t>2</a:t>
            </a:r>
            <a:r>
              <a:rPr lang="en-US" sz="2400">
                <a:latin typeface="Times-Roman" charset="0"/>
              </a:rPr>
              <a:t>,1]</a:t>
            </a:r>
            <a:r>
              <a:rPr lang="en-US" sz="2400" baseline="30000">
                <a:latin typeface="Times-Roman" charset="0"/>
              </a:rPr>
              <a:t>T </a:t>
            </a:r>
          </a:p>
          <a:p>
            <a:pPr eaLnBrk="1" hangingPunct="1"/>
            <a:r>
              <a:rPr lang="en-US" sz="2400"/>
              <a:t>The lattice spanned by </a:t>
            </a:r>
            <a:r>
              <a:rPr lang="en-US" sz="2400">
                <a:latin typeface="Times-Roman" charset="0"/>
              </a:rPr>
              <a:t>(b</a:t>
            </a:r>
            <a:r>
              <a:rPr lang="en-US" sz="2400" baseline="-25000">
                <a:latin typeface="Times-Roman" charset="0"/>
              </a:rPr>
              <a:t>1</a:t>
            </a:r>
            <a:r>
              <a:rPr lang="en-US" sz="2400">
                <a:latin typeface="Times-Roman" charset="0"/>
              </a:rPr>
              <a:t>,b</a:t>
            </a:r>
            <a:r>
              <a:rPr lang="en-US" sz="2400" baseline="-25000">
                <a:latin typeface="Times-Roman" charset="0"/>
              </a:rPr>
              <a:t>2</a:t>
            </a:r>
            <a:r>
              <a:rPr lang="en-US" sz="2400">
                <a:latin typeface="Times-Roman" charset="0"/>
              </a:rPr>
              <a:t>) </a:t>
            </a:r>
            <a:r>
              <a:rPr lang="en-US" sz="2400"/>
              <a:t>is pictured to the right</a:t>
            </a:r>
          </a:p>
        </p:txBody>
      </p:sp>
      <p:pic>
        <p:nvPicPr>
          <p:cNvPr id="460804" name="Picture 4" descr="Untitled 0.jpg                                                 0007DDCBMacintosh HD                   B7464D7A:"/>
          <p:cNvPicPr>
            <a:picLocks noChangeAspect="1" noChangeArrowheads="1"/>
          </p:cNvPicPr>
          <p:nvPr/>
        </p:nvPicPr>
        <p:blipFill>
          <a:blip r:embed="rId3"/>
          <a:srcRect/>
          <a:stretch>
            <a:fillRect/>
          </a:stretch>
        </p:blipFill>
        <p:spPr bwMode="auto">
          <a:xfrm>
            <a:off x="3659188" y="1828800"/>
            <a:ext cx="4021137" cy="4038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60804"/>
                                        </p:tgtEl>
                                        <p:attrNameLst>
                                          <p:attrName>style.visibility</p:attrName>
                                        </p:attrNameLst>
                                      </p:cBhvr>
                                      <p:to>
                                        <p:strVal val="visible"/>
                                      </p:to>
                                    </p:set>
                                    <p:anim calcmode="lin" valueType="num">
                                      <p:cBhvr additive="base">
                                        <p:cTn id="7" dur="500" fill="hold"/>
                                        <p:tgtEl>
                                          <p:spTgt spid="460804"/>
                                        </p:tgtEl>
                                        <p:attrNameLst>
                                          <p:attrName>ppt_x</p:attrName>
                                        </p:attrNameLst>
                                      </p:cBhvr>
                                      <p:tavLst>
                                        <p:tav tm="0">
                                          <p:val>
                                            <p:strVal val="1+#ppt_w/2"/>
                                          </p:val>
                                        </p:tav>
                                        <p:tav tm="100000">
                                          <p:val>
                                            <p:strVal val="#ppt_x"/>
                                          </p:val>
                                        </p:tav>
                                      </p:tavLst>
                                    </p:anim>
                                    <p:anim calcmode="lin" valueType="num">
                                      <p:cBhvr additive="base">
                                        <p:cTn id="8" dur="500" fill="hold"/>
                                        <p:tgtEl>
                                          <p:spTgt spid="46080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Applause"/>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D7FAEC90-21C9-D649-AF63-15ED6D621E95}" type="slidenum">
              <a:rPr lang="en-US" smtClean="0">
                <a:latin typeface="Times New Roman" charset="0"/>
              </a:rPr>
              <a:pPr/>
              <a:t>279</a:t>
            </a:fld>
            <a:endParaRPr lang="en-US">
              <a:latin typeface="Times New Roman" charset="0"/>
            </a:endParaRPr>
          </a:p>
        </p:txBody>
      </p:sp>
      <p:sp>
        <p:nvSpPr>
          <p:cNvPr id="297987" name="Rectangle 2"/>
          <p:cNvSpPr>
            <a:spLocks noGrp="1" noChangeArrowheads="1"/>
          </p:cNvSpPr>
          <p:nvPr>
            <p:ph type="title"/>
          </p:nvPr>
        </p:nvSpPr>
        <p:spPr/>
        <p:txBody>
          <a:bodyPr/>
          <a:lstStyle/>
          <a:p>
            <a:pPr eaLnBrk="1" hangingPunct="1"/>
            <a:r>
              <a:rPr lang="en-US" dirty="0"/>
              <a:t>Exact Cover</a:t>
            </a:r>
          </a:p>
        </p:txBody>
      </p:sp>
      <p:sp>
        <p:nvSpPr>
          <p:cNvPr id="297988" name="Rectangle 3"/>
          <p:cNvSpPr>
            <a:spLocks noGrp="1" noChangeArrowheads="1"/>
          </p:cNvSpPr>
          <p:nvPr>
            <p:ph type="body" idx="1"/>
          </p:nvPr>
        </p:nvSpPr>
        <p:spPr/>
        <p:txBody>
          <a:bodyPr/>
          <a:lstStyle/>
          <a:p>
            <a:pPr eaLnBrk="1" hangingPunct="1">
              <a:lnSpc>
                <a:spcPct val="90000"/>
              </a:lnSpc>
            </a:pPr>
            <a:r>
              <a:rPr lang="en-US" b="1">
                <a:solidFill>
                  <a:schemeClr val="hlink"/>
                </a:solidFill>
              </a:rPr>
              <a:t>Exact cover</a:t>
            </a:r>
            <a:r>
              <a:rPr lang="en-US"/>
              <a:t> </a:t>
            </a:r>
            <a:r>
              <a:rPr lang="en-US">
                <a:sym typeface="Symbol" charset="2"/>
              </a:rPr>
              <a:t></a:t>
            </a:r>
            <a:r>
              <a:rPr lang="en-US" b="1">
                <a:solidFill>
                  <a:schemeClr val="hlink"/>
                </a:solidFill>
              </a:rPr>
              <a:t> </a:t>
            </a:r>
            <a:r>
              <a:rPr lang="en-US"/>
              <a:t>given a set </a:t>
            </a:r>
            <a:r>
              <a:rPr lang="en-US">
                <a:latin typeface="Times-Roman" charset="0"/>
              </a:rPr>
              <a:t>S</a:t>
            </a:r>
            <a:r>
              <a:rPr lang="en-US"/>
              <a:t> and a collection of subsets of </a:t>
            </a:r>
            <a:r>
              <a:rPr lang="en-US">
                <a:latin typeface="Times-Roman" charset="0"/>
              </a:rPr>
              <a:t>S</a:t>
            </a:r>
            <a:r>
              <a:rPr lang="en-US"/>
              <a:t>, find a collection of these subsets with each element of </a:t>
            </a:r>
            <a:r>
              <a:rPr lang="en-US">
                <a:latin typeface="Times-Roman" charset="0"/>
              </a:rPr>
              <a:t>S</a:t>
            </a:r>
            <a:r>
              <a:rPr lang="en-US"/>
              <a:t> is in exactly one subset</a:t>
            </a:r>
          </a:p>
          <a:p>
            <a:pPr eaLnBrk="1" hangingPunct="1">
              <a:lnSpc>
                <a:spcPct val="90000"/>
              </a:lnSpc>
            </a:pPr>
            <a:r>
              <a:rPr lang="en-US"/>
              <a:t>Exact Cover is a combinatorial problems that can be solved by finding a “short” vector in lattice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1924B12F-E643-4842-BEA7-677DC000E631}" type="slidenum">
              <a:rPr lang="en-US" smtClean="0">
                <a:latin typeface="Times New Roman" charset="0"/>
              </a:rPr>
              <a:pPr/>
              <a:t>28</a:t>
            </a:fld>
            <a:endParaRPr lang="en-US">
              <a:latin typeface="Times New Roman" charset="0"/>
            </a:endParaRPr>
          </a:p>
        </p:txBody>
      </p:sp>
      <p:sp>
        <p:nvSpPr>
          <p:cNvPr id="40963" name="Rectangle 5"/>
          <p:cNvSpPr>
            <a:spLocks noGrp="1" noChangeArrowheads="1"/>
          </p:cNvSpPr>
          <p:nvPr>
            <p:ph type="title"/>
          </p:nvPr>
        </p:nvSpPr>
        <p:spPr>
          <a:xfrm>
            <a:off x="152400" y="304800"/>
            <a:ext cx="3276600" cy="2057400"/>
          </a:xfrm>
          <a:noFill/>
        </p:spPr>
        <p:txBody>
          <a:bodyPr/>
          <a:lstStyle/>
          <a:p>
            <a:pPr eaLnBrk="1" hangingPunct="1"/>
            <a:r>
              <a:rPr lang="en-US"/>
              <a:t>Zimmerman</a:t>
            </a:r>
            <a:br>
              <a:rPr lang="en-US"/>
            </a:br>
            <a:r>
              <a:rPr lang="en-US"/>
              <a:t>Telegram</a:t>
            </a:r>
            <a:br>
              <a:rPr lang="en-US"/>
            </a:br>
            <a:r>
              <a:rPr lang="en-US"/>
              <a:t>Decrypted</a:t>
            </a:r>
          </a:p>
        </p:txBody>
      </p:sp>
      <p:sp>
        <p:nvSpPr>
          <p:cNvPr id="40964" name="Rectangle 6"/>
          <p:cNvSpPr>
            <a:spLocks noChangeArrowheads="1"/>
          </p:cNvSpPr>
          <p:nvPr/>
        </p:nvSpPr>
        <p:spPr bwMode="auto">
          <a:xfrm>
            <a:off x="228600" y="2743200"/>
            <a:ext cx="3124200" cy="28956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Char char="q"/>
            </a:pPr>
            <a:r>
              <a:rPr lang="en-US" sz="2800"/>
              <a:t>British had recovered partial codebook</a:t>
            </a:r>
          </a:p>
          <a:p>
            <a:pPr marL="342900" indent="-342900">
              <a:lnSpc>
                <a:spcPct val="90000"/>
              </a:lnSpc>
              <a:spcBef>
                <a:spcPct val="20000"/>
              </a:spcBef>
              <a:buClr>
                <a:schemeClr val="accent2"/>
              </a:buClr>
              <a:buSzPct val="75000"/>
              <a:buFont typeface="Wingdings" charset="2"/>
              <a:buChar char="q"/>
            </a:pPr>
            <a:r>
              <a:rPr lang="en-US" sz="2800"/>
              <a:t>Then able to fill in missing parts</a:t>
            </a:r>
          </a:p>
        </p:txBody>
      </p:sp>
      <p:pic>
        <p:nvPicPr>
          <p:cNvPr id="40965" name="Picture 9" descr="telegramdecoded.jpg                                            000675D6Macintosh HD                   BC93A1CC:"/>
          <p:cNvPicPr>
            <a:picLocks noChangeAspect="1" noChangeArrowheads="1"/>
          </p:cNvPicPr>
          <p:nvPr/>
        </p:nvPicPr>
        <p:blipFill>
          <a:blip r:embed="rId2"/>
          <a:srcRect/>
          <a:stretch>
            <a:fillRect/>
          </a:stretch>
        </p:blipFill>
        <p:spPr bwMode="auto">
          <a:xfrm>
            <a:off x="3962400" y="609600"/>
            <a:ext cx="4554538" cy="5380038"/>
          </a:xfrm>
          <a:prstGeom prst="rect">
            <a:avLst/>
          </a:prstGeom>
          <a:noFill/>
          <a:ln w="9525">
            <a:noFill/>
            <a:miter lim="800000"/>
            <a:headEnd/>
            <a:tailEnd/>
          </a:ln>
        </p:spPr>
      </p:pic>
    </p:spTree>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BB2DA7C4-E8EC-1246-8BFC-B63E7C0C3AD9}" type="slidenum">
              <a:rPr lang="en-US" smtClean="0">
                <a:latin typeface="Times New Roman" charset="0"/>
              </a:rPr>
              <a:pPr/>
              <a:t>280</a:t>
            </a:fld>
            <a:endParaRPr lang="en-US">
              <a:latin typeface="Times New Roman" charset="0"/>
            </a:endParaRPr>
          </a:p>
        </p:txBody>
      </p:sp>
      <p:sp>
        <p:nvSpPr>
          <p:cNvPr id="299011" name="Rectangle 2"/>
          <p:cNvSpPr>
            <a:spLocks noGrp="1" noChangeArrowheads="1"/>
          </p:cNvSpPr>
          <p:nvPr>
            <p:ph type="title"/>
          </p:nvPr>
        </p:nvSpPr>
        <p:spPr>
          <a:xfrm>
            <a:off x="685800" y="457200"/>
            <a:ext cx="7772400" cy="1143000"/>
          </a:xfrm>
        </p:spPr>
        <p:txBody>
          <a:bodyPr/>
          <a:lstStyle/>
          <a:p>
            <a:pPr eaLnBrk="1" hangingPunct="1"/>
            <a:r>
              <a:rPr lang="en-US"/>
              <a:t>Exact Cover Example</a:t>
            </a:r>
          </a:p>
        </p:txBody>
      </p:sp>
      <p:sp>
        <p:nvSpPr>
          <p:cNvPr id="299012" name="Rectangle 3"/>
          <p:cNvSpPr>
            <a:spLocks noGrp="1" noChangeArrowheads="1"/>
          </p:cNvSpPr>
          <p:nvPr>
            <p:ph type="body" idx="1"/>
          </p:nvPr>
        </p:nvSpPr>
        <p:spPr>
          <a:xfrm>
            <a:off x="685800" y="1752600"/>
            <a:ext cx="7848600" cy="4419600"/>
          </a:xfrm>
        </p:spPr>
        <p:txBody>
          <a:bodyPr/>
          <a:lstStyle/>
          <a:p>
            <a:pPr eaLnBrk="1" hangingPunct="1">
              <a:lnSpc>
                <a:spcPct val="90000"/>
              </a:lnSpc>
            </a:pPr>
            <a:r>
              <a:rPr lang="en-US" sz="2800"/>
              <a:t>Set </a:t>
            </a:r>
            <a:r>
              <a:rPr lang="en-US" sz="2800">
                <a:latin typeface="Times-Roman" charset="0"/>
              </a:rPr>
              <a:t>S = {0,1,2,3,4,5,6}</a:t>
            </a:r>
          </a:p>
          <a:p>
            <a:pPr eaLnBrk="1" hangingPunct="1">
              <a:lnSpc>
                <a:spcPct val="90000"/>
              </a:lnSpc>
            </a:pPr>
            <a:r>
              <a:rPr lang="en-US" sz="2800"/>
              <a:t>Spse </a:t>
            </a:r>
            <a:r>
              <a:rPr lang="en-US" sz="2800">
                <a:latin typeface="Times-Roman" charset="0"/>
              </a:rPr>
              <a:t>m = 7</a:t>
            </a:r>
            <a:r>
              <a:rPr lang="en-US" sz="2800"/>
              <a:t> elements and </a:t>
            </a:r>
            <a:r>
              <a:rPr lang="en-US" sz="2800">
                <a:latin typeface="Times-Roman" charset="0"/>
              </a:rPr>
              <a:t>n = 13</a:t>
            </a:r>
            <a:r>
              <a:rPr lang="en-US" sz="2800"/>
              <a:t> subsets</a:t>
            </a:r>
          </a:p>
          <a:p>
            <a:pPr lvl="1" eaLnBrk="1" hangingPunct="1">
              <a:lnSpc>
                <a:spcPct val="90000"/>
              </a:lnSpc>
              <a:buFontTx/>
              <a:buNone/>
            </a:pPr>
            <a:r>
              <a:rPr lang="en-US" sz="1800">
                <a:latin typeface="Times-Roman" charset="0"/>
              </a:rPr>
              <a:t>Subset:       0     1     2     3     4     5     6     7     8     9    10   11   12</a:t>
            </a:r>
            <a:endParaRPr lang="en-US" sz="2400"/>
          </a:p>
          <a:p>
            <a:pPr lvl="1" eaLnBrk="1" hangingPunct="1">
              <a:lnSpc>
                <a:spcPct val="90000"/>
              </a:lnSpc>
              <a:buFontTx/>
              <a:buNone/>
            </a:pPr>
            <a:r>
              <a:rPr lang="en-US" sz="1800">
                <a:latin typeface="Times-Roman" charset="0"/>
              </a:rPr>
              <a:t>Elements: 013 015 024 025 036 124 126 135 146   1   256 345 346</a:t>
            </a:r>
          </a:p>
          <a:p>
            <a:pPr eaLnBrk="1" hangingPunct="1">
              <a:lnSpc>
                <a:spcPct val="90000"/>
              </a:lnSpc>
            </a:pPr>
            <a:r>
              <a:rPr lang="en-US" sz="2800"/>
              <a:t>Find a collection of these subsets with each element of </a:t>
            </a:r>
            <a:r>
              <a:rPr lang="en-US" sz="2800">
                <a:latin typeface="Times-Roman" charset="0"/>
              </a:rPr>
              <a:t>S</a:t>
            </a:r>
            <a:r>
              <a:rPr lang="en-US" sz="2800"/>
              <a:t> in exactly one subset</a:t>
            </a:r>
          </a:p>
          <a:p>
            <a:pPr eaLnBrk="1" hangingPunct="1">
              <a:lnSpc>
                <a:spcPct val="90000"/>
              </a:lnSpc>
            </a:pPr>
            <a:r>
              <a:rPr lang="en-US" sz="2800"/>
              <a:t>Could try all </a:t>
            </a:r>
            <a:r>
              <a:rPr lang="en-US" sz="2800">
                <a:latin typeface="Times-Roman" charset="0"/>
              </a:rPr>
              <a:t>2</a:t>
            </a:r>
            <a:r>
              <a:rPr lang="en-US" sz="2800" baseline="30000">
                <a:latin typeface="Times-Roman" charset="0"/>
              </a:rPr>
              <a:t>13</a:t>
            </a:r>
            <a:r>
              <a:rPr lang="en-US" sz="2800"/>
              <a:t> possibilities</a:t>
            </a:r>
          </a:p>
          <a:p>
            <a:pPr eaLnBrk="1" hangingPunct="1">
              <a:lnSpc>
                <a:spcPct val="90000"/>
              </a:lnSpc>
            </a:pPr>
            <a:r>
              <a:rPr lang="en-US" sz="2800"/>
              <a:t>If problem is too big, try </a:t>
            </a:r>
            <a:r>
              <a:rPr lang="en-US" sz="2800" b="1">
                <a:solidFill>
                  <a:schemeClr val="accent2"/>
                </a:solidFill>
              </a:rPr>
              <a:t>heuristic search</a:t>
            </a:r>
            <a:endParaRPr lang="en-US" sz="2800"/>
          </a:p>
          <a:p>
            <a:pPr eaLnBrk="1" hangingPunct="1">
              <a:lnSpc>
                <a:spcPct val="90000"/>
              </a:lnSpc>
            </a:pPr>
            <a:r>
              <a:rPr lang="en-US" sz="2800"/>
              <a:t>Many different heuristic search techniques</a:t>
            </a:r>
          </a:p>
        </p:txBody>
      </p:sp>
    </p:spTree>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temp.jpg"/>
          <p:cNvPicPr>
            <a:picLocks noChangeAspect="1"/>
          </p:cNvPicPr>
          <p:nvPr/>
        </p:nvPicPr>
        <p:blipFill>
          <a:blip r:embed="rId3"/>
          <a:stretch>
            <a:fillRect/>
          </a:stretch>
        </p:blipFill>
        <p:spPr>
          <a:xfrm>
            <a:off x="381000" y="3505200"/>
            <a:ext cx="5093267" cy="2514600"/>
          </a:xfrm>
          <a:prstGeom prst="rect">
            <a:avLst/>
          </a:prstGeom>
        </p:spPr>
      </p:pic>
      <p:sp>
        <p:nvSpPr>
          <p:cNvPr id="30003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D5239ACB-6965-CC48-BA56-B7E500FB5388}" type="slidenum">
              <a:rPr lang="en-US" smtClean="0">
                <a:latin typeface="Times New Roman" charset="0"/>
              </a:rPr>
              <a:pPr/>
              <a:t>281</a:t>
            </a:fld>
            <a:endParaRPr lang="en-US">
              <a:latin typeface="Times New Roman" charset="0"/>
            </a:endParaRPr>
          </a:p>
        </p:txBody>
      </p:sp>
      <p:sp>
        <p:nvSpPr>
          <p:cNvPr id="300036" name="Rectangle 3"/>
          <p:cNvSpPr>
            <a:spLocks noGrp="1" noChangeArrowheads="1"/>
          </p:cNvSpPr>
          <p:nvPr>
            <p:ph type="title"/>
          </p:nvPr>
        </p:nvSpPr>
        <p:spPr>
          <a:xfrm>
            <a:off x="685800" y="228600"/>
            <a:ext cx="7772400" cy="1143000"/>
          </a:xfrm>
        </p:spPr>
        <p:txBody>
          <a:bodyPr/>
          <a:lstStyle/>
          <a:p>
            <a:pPr eaLnBrk="1" hangingPunct="1"/>
            <a:r>
              <a:rPr lang="en-US"/>
              <a:t>Exact Cover Solution</a:t>
            </a:r>
          </a:p>
        </p:txBody>
      </p:sp>
      <p:sp>
        <p:nvSpPr>
          <p:cNvPr id="300037" name="Rectangle 4"/>
          <p:cNvSpPr>
            <a:spLocks noGrp="1" noChangeArrowheads="1"/>
          </p:cNvSpPr>
          <p:nvPr>
            <p:ph type="body" idx="1"/>
          </p:nvPr>
        </p:nvSpPr>
        <p:spPr>
          <a:xfrm>
            <a:off x="685800" y="1371600"/>
            <a:ext cx="7772400" cy="2209800"/>
          </a:xfrm>
        </p:spPr>
        <p:txBody>
          <a:bodyPr/>
          <a:lstStyle/>
          <a:p>
            <a:pPr eaLnBrk="1" hangingPunct="1">
              <a:lnSpc>
                <a:spcPct val="90000"/>
              </a:lnSpc>
            </a:pPr>
            <a:r>
              <a:rPr lang="en-US"/>
              <a:t>Exact cover in matrix form</a:t>
            </a:r>
          </a:p>
          <a:p>
            <a:pPr lvl="1" eaLnBrk="1" hangingPunct="1">
              <a:lnSpc>
                <a:spcPct val="90000"/>
              </a:lnSpc>
            </a:pPr>
            <a:r>
              <a:rPr lang="en-US" sz="2400"/>
              <a:t>Set </a:t>
            </a:r>
            <a:r>
              <a:rPr lang="en-US" sz="2400">
                <a:latin typeface="Times-Roman" charset="0"/>
              </a:rPr>
              <a:t>S = {0,1,2,3,4,5,6}</a:t>
            </a:r>
            <a:endParaRPr lang="en-US" sz="2400"/>
          </a:p>
          <a:p>
            <a:pPr lvl="1" eaLnBrk="1" hangingPunct="1">
              <a:lnSpc>
                <a:spcPct val="90000"/>
              </a:lnSpc>
            </a:pPr>
            <a:r>
              <a:rPr lang="en-US" sz="2400"/>
              <a:t>Spse </a:t>
            </a:r>
            <a:r>
              <a:rPr lang="en-US" sz="2400">
                <a:latin typeface="Times-Roman" charset="0"/>
              </a:rPr>
              <a:t>m = 7</a:t>
            </a:r>
            <a:r>
              <a:rPr lang="en-US" sz="2400"/>
              <a:t> elements and </a:t>
            </a:r>
            <a:r>
              <a:rPr lang="en-US" sz="2400">
                <a:latin typeface="Times-Roman" charset="0"/>
              </a:rPr>
              <a:t>n = 13</a:t>
            </a:r>
            <a:r>
              <a:rPr lang="en-US" sz="2400"/>
              <a:t> subsets</a:t>
            </a:r>
          </a:p>
          <a:p>
            <a:pPr lvl="1" eaLnBrk="1" hangingPunct="1">
              <a:lnSpc>
                <a:spcPct val="90000"/>
              </a:lnSpc>
              <a:buFontTx/>
              <a:buNone/>
            </a:pPr>
            <a:r>
              <a:rPr lang="en-US" sz="1800">
                <a:latin typeface="Times-Roman" charset="0"/>
              </a:rPr>
              <a:t>Subset:       0     1     2     3     4     5     6     7     8     9    10   11   12</a:t>
            </a:r>
            <a:endParaRPr lang="en-US" sz="2400"/>
          </a:p>
          <a:p>
            <a:pPr lvl="1" eaLnBrk="1" hangingPunct="1">
              <a:lnSpc>
                <a:spcPct val="90000"/>
              </a:lnSpc>
              <a:buFontTx/>
              <a:buNone/>
            </a:pPr>
            <a:r>
              <a:rPr lang="en-US" sz="1800">
                <a:latin typeface="Times-Roman" charset="0"/>
              </a:rPr>
              <a:t>Elements: 013 015 024 025 036 124 126 135 146   1   256 345 346</a:t>
            </a:r>
          </a:p>
        </p:txBody>
      </p:sp>
      <p:sp>
        <p:nvSpPr>
          <p:cNvPr id="463877" name="Rectangle 5"/>
          <p:cNvSpPr>
            <a:spLocks noChangeArrowheads="1"/>
          </p:cNvSpPr>
          <p:nvPr/>
        </p:nvSpPr>
        <p:spPr bwMode="auto">
          <a:xfrm>
            <a:off x="5715000" y="3733800"/>
            <a:ext cx="2362200" cy="942975"/>
          </a:xfrm>
          <a:prstGeom prst="rect">
            <a:avLst/>
          </a:prstGeom>
          <a:noFill/>
          <a:ln w="9525">
            <a:noFill/>
            <a:miter lim="800000"/>
            <a:headEnd/>
            <a:tailEnd/>
          </a:ln>
        </p:spPr>
        <p:txBody>
          <a:bodyPr wrap="none">
            <a:prstTxWarp prst="textNoShape">
              <a:avLst/>
            </a:prstTxWarp>
            <a:spAutoFit/>
          </a:bodyPr>
          <a:lstStyle/>
          <a:p>
            <a:r>
              <a:rPr lang="en-US"/>
              <a:t>Solve: </a:t>
            </a:r>
            <a:r>
              <a:rPr lang="en-US">
                <a:latin typeface="Times-Roman" charset="0"/>
              </a:rPr>
              <a:t>AU = B</a:t>
            </a:r>
          </a:p>
          <a:p>
            <a:r>
              <a:rPr lang="en-US"/>
              <a:t>where</a:t>
            </a:r>
            <a:r>
              <a:rPr lang="en-US">
                <a:latin typeface="Times-Roman" charset="0"/>
              </a:rPr>
              <a:t> u</a:t>
            </a:r>
            <a:r>
              <a:rPr lang="en-US" baseline="-25000">
                <a:latin typeface="Times-Roman" charset="0"/>
              </a:rPr>
              <a:t>i</a:t>
            </a:r>
            <a:r>
              <a:rPr lang="en-US">
                <a:latin typeface="Times-Roman" charset="0"/>
              </a:rPr>
              <a:t> </a:t>
            </a:r>
            <a:r>
              <a:rPr lang="en-US">
                <a:latin typeface="Times-Roman" charset="0"/>
                <a:sym typeface="Symbol" charset="2"/>
              </a:rPr>
              <a:t> {0,1}</a:t>
            </a:r>
            <a:endParaRPr lang="en-US"/>
          </a:p>
        </p:txBody>
      </p:sp>
      <p:sp>
        <p:nvSpPr>
          <p:cNvPr id="300039" name="Rectangle 6"/>
          <p:cNvSpPr>
            <a:spLocks noChangeArrowheads="1"/>
          </p:cNvSpPr>
          <p:nvPr/>
        </p:nvSpPr>
        <p:spPr bwMode="auto">
          <a:xfrm>
            <a:off x="1798638" y="3581400"/>
            <a:ext cx="1096962" cy="446088"/>
          </a:xfrm>
          <a:prstGeom prst="rect">
            <a:avLst/>
          </a:prstGeom>
          <a:noFill/>
          <a:ln w="9525">
            <a:noFill/>
            <a:miter lim="800000"/>
            <a:headEnd/>
            <a:tailEnd/>
          </a:ln>
        </p:spPr>
        <p:txBody>
          <a:bodyPr wrap="none">
            <a:prstTxWarp prst="textNoShape">
              <a:avLst/>
            </a:prstTxWarp>
            <a:spAutoFit/>
          </a:bodyPr>
          <a:lstStyle/>
          <a:p>
            <a:r>
              <a:rPr lang="en-US" sz="2000"/>
              <a:t>subsets</a:t>
            </a:r>
          </a:p>
        </p:txBody>
      </p:sp>
      <p:sp>
        <p:nvSpPr>
          <p:cNvPr id="300040" name="Rectangle 7"/>
          <p:cNvSpPr>
            <a:spLocks noChangeArrowheads="1"/>
          </p:cNvSpPr>
          <p:nvPr/>
        </p:nvSpPr>
        <p:spPr bwMode="auto">
          <a:xfrm>
            <a:off x="152400" y="3832225"/>
            <a:ext cx="361950" cy="1882775"/>
          </a:xfrm>
          <a:prstGeom prst="rect">
            <a:avLst/>
          </a:prstGeom>
          <a:noFill/>
          <a:ln w="9525">
            <a:noFill/>
            <a:miter lim="800000"/>
            <a:headEnd/>
            <a:tailEnd/>
          </a:ln>
        </p:spPr>
        <p:txBody>
          <a:bodyPr wrap="none">
            <a:prstTxWarp prst="textNoShape">
              <a:avLst/>
            </a:prstTxWarp>
            <a:spAutoFit/>
          </a:bodyPr>
          <a:lstStyle/>
          <a:p>
            <a:pPr algn="ctr">
              <a:lnSpc>
                <a:spcPct val="70000"/>
              </a:lnSpc>
            </a:pPr>
            <a:r>
              <a:rPr lang="en-US" sz="1800" b="1"/>
              <a:t>e</a:t>
            </a:r>
          </a:p>
          <a:p>
            <a:pPr algn="ctr">
              <a:lnSpc>
                <a:spcPct val="70000"/>
              </a:lnSpc>
            </a:pPr>
            <a:r>
              <a:rPr lang="en-US" sz="1800" b="1"/>
              <a:t>l</a:t>
            </a:r>
          </a:p>
          <a:p>
            <a:pPr algn="ctr">
              <a:lnSpc>
                <a:spcPct val="70000"/>
              </a:lnSpc>
            </a:pPr>
            <a:r>
              <a:rPr lang="en-US" sz="1800" b="1"/>
              <a:t>e</a:t>
            </a:r>
          </a:p>
          <a:p>
            <a:pPr algn="ctr">
              <a:lnSpc>
                <a:spcPct val="70000"/>
              </a:lnSpc>
            </a:pPr>
            <a:r>
              <a:rPr lang="en-US" sz="1800" b="1"/>
              <a:t>m</a:t>
            </a:r>
          </a:p>
          <a:p>
            <a:pPr algn="ctr">
              <a:lnSpc>
                <a:spcPct val="70000"/>
              </a:lnSpc>
            </a:pPr>
            <a:r>
              <a:rPr lang="en-US" sz="1800" b="1"/>
              <a:t>e</a:t>
            </a:r>
          </a:p>
          <a:p>
            <a:pPr algn="ctr">
              <a:lnSpc>
                <a:spcPct val="70000"/>
              </a:lnSpc>
            </a:pPr>
            <a:r>
              <a:rPr lang="en-US" sz="1800" b="1"/>
              <a:t>n</a:t>
            </a:r>
          </a:p>
          <a:p>
            <a:pPr algn="ctr">
              <a:lnSpc>
                <a:spcPct val="70000"/>
              </a:lnSpc>
            </a:pPr>
            <a:r>
              <a:rPr lang="en-US" sz="1800" b="1"/>
              <a:t>t</a:t>
            </a:r>
          </a:p>
          <a:p>
            <a:pPr algn="ctr">
              <a:lnSpc>
                <a:spcPct val="70000"/>
              </a:lnSpc>
            </a:pPr>
            <a:r>
              <a:rPr lang="en-US" sz="1800" b="1"/>
              <a:t>s</a:t>
            </a:r>
            <a:endParaRPr lang="en-US"/>
          </a:p>
        </p:txBody>
      </p:sp>
      <p:sp>
        <p:nvSpPr>
          <p:cNvPr id="463880" name="Rectangle 8"/>
          <p:cNvSpPr>
            <a:spLocks noChangeArrowheads="1"/>
          </p:cNvSpPr>
          <p:nvPr/>
        </p:nvSpPr>
        <p:spPr bwMode="auto">
          <a:xfrm>
            <a:off x="5743575" y="4756150"/>
            <a:ext cx="3248025" cy="882650"/>
          </a:xfrm>
          <a:prstGeom prst="rect">
            <a:avLst/>
          </a:prstGeom>
          <a:noFill/>
          <a:ln w="9525">
            <a:noFill/>
            <a:miter lim="800000"/>
            <a:headEnd/>
            <a:tailEnd/>
          </a:ln>
        </p:spPr>
        <p:txBody>
          <a:bodyPr wrap="none">
            <a:prstTxWarp prst="textNoShape">
              <a:avLst/>
            </a:prstTxWarp>
            <a:spAutoFit/>
          </a:bodyPr>
          <a:lstStyle/>
          <a:p>
            <a:r>
              <a:rPr lang="en-US"/>
              <a:t>Solution:</a:t>
            </a:r>
            <a:endParaRPr lang="en-US">
              <a:latin typeface="Times-Roman" charset="0"/>
            </a:endParaRPr>
          </a:p>
          <a:p>
            <a:r>
              <a:rPr lang="en-US">
                <a:latin typeface="Times-Roman" charset="0"/>
              </a:rPr>
              <a:t>U = [0001000001001]</a:t>
            </a:r>
            <a:r>
              <a:rPr lang="en-US" baseline="30000">
                <a:latin typeface="Times-Roman" charset="0"/>
              </a:rPr>
              <a:t>T</a:t>
            </a:r>
            <a:endParaRPr lang="en-US">
              <a:latin typeface="Times-Roman" charset="0"/>
            </a:endParaRPr>
          </a:p>
        </p:txBody>
      </p:sp>
      <p:sp>
        <p:nvSpPr>
          <p:cNvPr id="300042" name="Rectangle 9"/>
          <p:cNvSpPr>
            <a:spLocks noChangeArrowheads="1"/>
          </p:cNvSpPr>
          <p:nvPr/>
        </p:nvSpPr>
        <p:spPr bwMode="auto">
          <a:xfrm>
            <a:off x="4800600" y="5527675"/>
            <a:ext cx="804863"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m x 1</a:t>
            </a:r>
            <a:endParaRPr lang="en-US">
              <a:latin typeface="Times-Roman" charset="0"/>
            </a:endParaRPr>
          </a:p>
        </p:txBody>
      </p:sp>
      <p:sp>
        <p:nvSpPr>
          <p:cNvPr id="300043" name="Rectangle 10"/>
          <p:cNvSpPr>
            <a:spLocks noChangeArrowheads="1"/>
          </p:cNvSpPr>
          <p:nvPr/>
        </p:nvSpPr>
        <p:spPr bwMode="auto">
          <a:xfrm>
            <a:off x="3984625" y="6061075"/>
            <a:ext cx="735013"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n x 1</a:t>
            </a:r>
            <a:endParaRPr lang="en-US"/>
          </a:p>
        </p:txBody>
      </p:sp>
      <p:sp>
        <p:nvSpPr>
          <p:cNvPr id="300044" name="Rectangle 11"/>
          <p:cNvSpPr>
            <a:spLocks noChangeArrowheads="1"/>
          </p:cNvSpPr>
          <p:nvPr/>
        </p:nvSpPr>
        <p:spPr bwMode="auto">
          <a:xfrm>
            <a:off x="1828800" y="5603875"/>
            <a:ext cx="804863"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m x n</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grpId="0" nodeType="clickEffect">
                                  <p:stCondLst>
                                    <p:cond delay="0"/>
                                  </p:stCondLst>
                                  <p:childTnLst>
                                    <p:set>
                                      <p:cBhvr>
                                        <p:cTn id="6" dur="1" fill="hold">
                                          <p:stCondLst>
                                            <p:cond delay="0"/>
                                          </p:stCondLst>
                                        </p:cTn>
                                        <p:tgtEl>
                                          <p:spTgt spid="463877"/>
                                        </p:tgtEl>
                                        <p:attrNameLst>
                                          <p:attrName>style.visibility</p:attrName>
                                        </p:attrNameLst>
                                      </p:cBhvr>
                                      <p:to>
                                        <p:strVal val="visible"/>
                                      </p:to>
                                    </p:set>
                                    <p:animEffect transition="in" filter="checkerboard(down)">
                                      <p:cBhvr>
                                        <p:cTn id="7" dur="500"/>
                                        <p:tgtEl>
                                          <p:spTgt spid="463877"/>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63880"/>
                                        </p:tgtEl>
                                        <p:attrNameLst>
                                          <p:attrName>style.visibility</p:attrName>
                                        </p:attrNameLst>
                                      </p:cBhvr>
                                      <p:to>
                                        <p:strVal val="visible"/>
                                      </p:to>
                                    </p:set>
                                    <p:animEffect transition="in" filter="checkerboard(across)">
                                      <p:cBhvr>
                                        <p:cTn id="12" dur="500"/>
                                        <p:tgtEl>
                                          <p:spTgt spid="463880"/>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3877" grpId="0" autoUpdateAnimBg="0"/>
      <p:bldP spid="463880" grpId="0" autoUpdateAnimBg="0"/>
    </p:bld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B9999FCE-F04C-714C-93F7-6E27E5CFF03B}" type="slidenum">
              <a:rPr lang="en-US" smtClean="0">
                <a:latin typeface="Times New Roman" charset="0"/>
              </a:rPr>
              <a:pPr/>
              <a:t>282</a:t>
            </a:fld>
            <a:endParaRPr lang="en-US">
              <a:latin typeface="Times New Roman" charset="0"/>
            </a:endParaRPr>
          </a:p>
        </p:txBody>
      </p:sp>
      <p:pic>
        <p:nvPicPr>
          <p:cNvPr id="301059" name="Picture 2" descr="001.jpg                                                        0007DDCBMacintosh HD                   B7464D7A:"/>
          <p:cNvPicPr>
            <a:picLocks noChangeAspect="1" noChangeArrowheads="1"/>
          </p:cNvPicPr>
          <p:nvPr/>
        </p:nvPicPr>
        <p:blipFill>
          <a:blip r:embed="rId2"/>
          <a:srcRect/>
          <a:stretch>
            <a:fillRect/>
          </a:stretch>
        </p:blipFill>
        <p:spPr bwMode="auto">
          <a:xfrm>
            <a:off x="1143000" y="1843088"/>
            <a:ext cx="6400800" cy="976312"/>
          </a:xfrm>
          <a:prstGeom prst="rect">
            <a:avLst/>
          </a:prstGeom>
          <a:noFill/>
          <a:ln w="9525">
            <a:noFill/>
            <a:miter lim="800000"/>
            <a:headEnd/>
            <a:tailEnd/>
          </a:ln>
        </p:spPr>
      </p:pic>
      <p:sp>
        <p:nvSpPr>
          <p:cNvPr id="301060" name="Rectangle 3"/>
          <p:cNvSpPr>
            <a:spLocks noGrp="1" noChangeArrowheads="1"/>
          </p:cNvSpPr>
          <p:nvPr>
            <p:ph type="title"/>
          </p:nvPr>
        </p:nvSpPr>
        <p:spPr>
          <a:xfrm>
            <a:off x="685800" y="152400"/>
            <a:ext cx="7772400" cy="1143000"/>
          </a:xfrm>
        </p:spPr>
        <p:txBody>
          <a:bodyPr/>
          <a:lstStyle/>
          <a:p>
            <a:pPr eaLnBrk="1" hangingPunct="1"/>
            <a:r>
              <a:rPr lang="en-US"/>
              <a:t>Example</a:t>
            </a:r>
          </a:p>
        </p:txBody>
      </p:sp>
      <p:sp>
        <p:nvSpPr>
          <p:cNvPr id="301061" name="Rectangle 4"/>
          <p:cNvSpPr>
            <a:spLocks noGrp="1" noChangeArrowheads="1"/>
          </p:cNvSpPr>
          <p:nvPr>
            <p:ph type="body" idx="1"/>
          </p:nvPr>
        </p:nvSpPr>
        <p:spPr>
          <a:xfrm>
            <a:off x="685800" y="1219200"/>
            <a:ext cx="7772400" cy="762000"/>
          </a:xfrm>
        </p:spPr>
        <p:txBody>
          <a:bodyPr/>
          <a:lstStyle/>
          <a:p>
            <a:pPr eaLnBrk="1" hangingPunct="1"/>
            <a:r>
              <a:rPr lang="en-US" sz="2800"/>
              <a:t>We can restate </a:t>
            </a:r>
            <a:r>
              <a:rPr lang="en-US" sz="2800">
                <a:latin typeface="Times-Roman" charset="0"/>
              </a:rPr>
              <a:t>AU = B</a:t>
            </a:r>
            <a:r>
              <a:rPr lang="en-US" sz="2800"/>
              <a:t> as </a:t>
            </a:r>
            <a:r>
              <a:rPr lang="en-US" sz="2800">
                <a:latin typeface="Times-Roman" charset="0"/>
              </a:rPr>
              <a:t>MV = W</a:t>
            </a:r>
            <a:r>
              <a:rPr lang="en-US" sz="2800"/>
              <a:t> where</a:t>
            </a:r>
          </a:p>
        </p:txBody>
      </p:sp>
      <p:sp>
        <p:nvSpPr>
          <p:cNvPr id="301062" name="Rectangle 5"/>
          <p:cNvSpPr>
            <a:spLocks noChangeArrowheads="1"/>
          </p:cNvSpPr>
          <p:nvPr/>
        </p:nvSpPr>
        <p:spPr bwMode="auto">
          <a:xfrm>
            <a:off x="685800" y="3200400"/>
            <a:ext cx="8001000" cy="28194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accent2"/>
              </a:buClr>
              <a:buSzPct val="75000"/>
              <a:buFont typeface="Wingdings" charset="2"/>
              <a:buChar char="q"/>
            </a:pPr>
            <a:r>
              <a:rPr lang="en-US" sz="2800"/>
              <a:t>The desired solution is </a:t>
            </a:r>
            <a:r>
              <a:rPr lang="en-US" sz="2800">
                <a:latin typeface="Times-Roman" charset="0"/>
              </a:rPr>
              <a:t>U</a:t>
            </a:r>
            <a:r>
              <a:rPr lang="en-US" sz="2800"/>
              <a:t> </a:t>
            </a:r>
          </a:p>
          <a:p>
            <a:pPr marL="742950" lvl="1" indent="-285750">
              <a:spcBef>
                <a:spcPct val="20000"/>
              </a:spcBef>
              <a:buClr>
                <a:schemeClr val="accent2"/>
              </a:buClr>
              <a:buSzPct val="95000"/>
              <a:buFontTx/>
              <a:buChar char="o"/>
            </a:pPr>
            <a:r>
              <a:rPr lang="en-US">
                <a:ea typeface="ＭＳ Ｐゴシック" charset="-128"/>
                <a:cs typeface="ＭＳ Ｐゴシック" charset="-128"/>
              </a:rPr>
              <a:t>Columns of </a:t>
            </a:r>
            <a:r>
              <a:rPr lang="en-US">
                <a:latin typeface="Times-Roman" charset="0"/>
                <a:ea typeface="ＭＳ Ｐゴシック" charset="-128"/>
                <a:cs typeface="ＭＳ Ｐゴシック" charset="-128"/>
              </a:rPr>
              <a:t>M</a:t>
            </a:r>
            <a:r>
              <a:rPr lang="en-US">
                <a:ea typeface="ＭＳ Ｐゴシック" charset="-128"/>
                <a:cs typeface="ＭＳ Ｐゴシック" charset="-128"/>
              </a:rPr>
              <a:t> are </a:t>
            </a:r>
            <a:r>
              <a:rPr lang="en-US" b="1">
                <a:solidFill>
                  <a:schemeClr val="accent2"/>
                </a:solidFill>
                <a:ea typeface="ＭＳ Ｐゴシック" charset="-128"/>
                <a:cs typeface="ＭＳ Ｐゴシック" charset="-128"/>
              </a:rPr>
              <a:t>linearly independent</a:t>
            </a:r>
          </a:p>
          <a:p>
            <a:pPr marL="342900" indent="-342900">
              <a:spcBef>
                <a:spcPct val="20000"/>
              </a:spcBef>
              <a:buClr>
                <a:schemeClr val="accent2"/>
              </a:buClr>
              <a:buSzPct val="75000"/>
              <a:buFont typeface="Wingdings" charset="2"/>
              <a:buChar char="q"/>
            </a:pPr>
            <a:r>
              <a:rPr lang="en-US" sz="2800"/>
              <a:t>Let </a:t>
            </a:r>
            <a:r>
              <a:rPr lang="en-US" sz="2800">
                <a:latin typeface="Times-Roman" charset="0"/>
              </a:rPr>
              <a:t>c</a:t>
            </a:r>
            <a:r>
              <a:rPr lang="en-US" sz="2800" baseline="-25000">
                <a:latin typeface="Times-Roman" charset="0"/>
              </a:rPr>
              <a:t>0</a:t>
            </a:r>
            <a:r>
              <a:rPr lang="en-US" sz="2800">
                <a:latin typeface="Times-Roman" charset="0"/>
              </a:rPr>
              <a:t>,c</a:t>
            </a:r>
            <a:r>
              <a:rPr lang="en-US" sz="2800" baseline="-25000">
                <a:latin typeface="Times-Roman" charset="0"/>
              </a:rPr>
              <a:t>1</a:t>
            </a:r>
            <a:r>
              <a:rPr lang="en-US" sz="2800">
                <a:latin typeface="Times-Roman" charset="0"/>
              </a:rPr>
              <a:t>,c</a:t>
            </a:r>
            <a:r>
              <a:rPr lang="en-US" sz="2800" baseline="-25000">
                <a:latin typeface="Times-Roman" charset="0"/>
              </a:rPr>
              <a:t>2</a:t>
            </a:r>
            <a:r>
              <a:rPr lang="en-US" sz="2800">
                <a:latin typeface="Times-Roman" charset="0"/>
              </a:rPr>
              <a:t>,…,c</a:t>
            </a:r>
            <a:r>
              <a:rPr lang="en-US" sz="2800" baseline="-25000">
                <a:latin typeface="Times-Roman" charset="0"/>
              </a:rPr>
              <a:t>n</a:t>
            </a:r>
            <a:r>
              <a:rPr lang="en-US" sz="2800"/>
              <a:t> be the columns of </a:t>
            </a:r>
            <a:r>
              <a:rPr lang="en-US" sz="2800">
                <a:latin typeface="Times-Roman" charset="0"/>
              </a:rPr>
              <a:t>M</a:t>
            </a:r>
            <a:endParaRPr lang="en-US" sz="2800"/>
          </a:p>
          <a:p>
            <a:pPr marL="342900" indent="-342900">
              <a:spcBef>
                <a:spcPct val="20000"/>
              </a:spcBef>
              <a:buClr>
                <a:schemeClr val="accent2"/>
              </a:buClr>
              <a:buSzPct val="75000"/>
              <a:buFont typeface="Wingdings" charset="2"/>
              <a:buChar char="q"/>
            </a:pPr>
            <a:r>
              <a:rPr lang="en-US" sz="2800"/>
              <a:t>Let </a:t>
            </a:r>
            <a:r>
              <a:rPr lang="en-US" sz="2800">
                <a:latin typeface="Times-Roman" charset="0"/>
              </a:rPr>
              <a:t>v</a:t>
            </a:r>
            <a:r>
              <a:rPr lang="en-US" sz="2800" baseline="-25000">
                <a:latin typeface="Times-Roman" charset="0"/>
              </a:rPr>
              <a:t>0</a:t>
            </a:r>
            <a:r>
              <a:rPr lang="en-US" sz="2800">
                <a:latin typeface="Times-Roman" charset="0"/>
              </a:rPr>
              <a:t>,v</a:t>
            </a:r>
            <a:r>
              <a:rPr lang="en-US" sz="2800" baseline="-25000">
                <a:latin typeface="Times-Roman" charset="0"/>
              </a:rPr>
              <a:t>1</a:t>
            </a:r>
            <a:r>
              <a:rPr lang="en-US" sz="2800">
                <a:latin typeface="Times-Roman" charset="0"/>
              </a:rPr>
              <a:t>,v</a:t>
            </a:r>
            <a:r>
              <a:rPr lang="en-US" sz="2800" baseline="-25000">
                <a:latin typeface="Times-Roman" charset="0"/>
              </a:rPr>
              <a:t>2</a:t>
            </a:r>
            <a:r>
              <a:rPr lang="en-US" sz="2800">
                <a:latin typeface="Times-Roman" charset="0"/>
              </a:rPr>
              <a:t>,…,v</a:t>
            </a:r>
            <a:r>
              <a:rPr lang="en-US" sz="2800" baseline="-25000">
                <a:latin typeface="Times-Roman" charset="0"/>
              </a:rPr>
              <a:t>n</a:t>
            </a:r>
            <a:r>
              <a:rPr lang="en-US" sz="2800"/>
              <a:t> be the elements of </a:t>
            </a:r>
            <a:r>
              <a:rPr lang="en-US" sz="2800">
                <a:latin typeface="Times-Roman" charset="0"/>
              </a:rPr>
              <a:t>V</a:t>
            </a:r>
            <a:endParaRPr lang="en-US" sz="2800"/>
          </a:p>
          <a:p>
            <a:pPr marL="342900" indent="-342900">
              <a:spcBef>
                <a:spcPct val="20000"/>
              </a:spcBef>
              <a:buClr>
                <a:schemeClr val="accent2"/>
              </a:buClr>
              <a:buSzPct val="75000"/>
              <a:buFont typeface="Wingdings" charset="2"/>
              <a:buChar char="q"/>
            </a:pPr>
            <a:r>
              <a:rPr lang="en-US" sz="2800"/>
              <a:t>Then </a:t>
            </a:r>
            <a:r>
              <a:rPr lang="en-US" sz="2800">
                <a:latin typeface="Times-Roman" charset="0"/>
              </a:rPr>
              <a:t>W = v</a:t>
            </a:r>
            <a:r>
              <a:rPr lang="en-US" sz="2800" baseline="-25000">
                <a:latin typeface="Times-Roman" charset="0"/>
              </a:rPr>
              <a:t>0</a:t>
            </a:r>
            <a:r>
              <a:rPr lang="en-US" sz="2800">
                <a:latin typeface="Times-Roman" charset="0"/>
              </a:rPr>
              <a:t>c</a:t>
            </a:r>
            <a:r>
              <a:rPr lang="en-US" sz="2800" baseline="-25000">
                <a:latin typeface="Times-Roman" charset="0"/>
              </a:rPr>
              <a:t>0</a:t>
            </a:r>
            <a:r>
              <a:rPr lang="en-US" sz="2800">
                <a:latin typeface="Times-Roman" charset="0"/>
              </a:rPr>
              <a:t> + v</a:t>
            </a:r>
            <a:r>
              <a:rPr lang="en-US" sz="2800" baseline="-25000">
                <a:latin typeface="Times-Roman" charset="0"/>
              </a:rPr>
              <a:t>1</a:t>
            </a:r>
            <a:r>
              <a:rPr lang="en-US" sz="2800">
                <a:latin typeface="Times-Roman" charset="0"/>
              </a:rPr>
              <a:t>c</a:t>
            </a:r>
            <a:r>
              <a:rPr lang="en-US" sz="2800" baseline="-25000">
                <a:latin typeface="Times-Roman" charset="0"/>
              </a:rPr>
              <a:t>1</a:t>
            </a:r>
            <a:r>
              <a:rPr lang="en-US" sz="2800">
                <a:latin typeface="Times-Roman" charset="0"/>
              </a:rPr>
              <a:t> + … + v</a:t>
            </a:r>
            <a:r>
              <a:rPr lang="en-US" sz="2800" baseline="-25000">
                <a:latin typeface="Times-Roman" charset="0"/>
              </a:rPr>
              <a:t>n</a:t>
            </a:r>
            <a:r>
              <a:rPr lang="en-US" sz="2800">
                <a:latin typeface="Times-Roman" charset="0"/>
              </a:rPr>
              <a:t>c</a:t>
            </a:r>
            <a:r>
              <a:rPr lang="en-US" sz="2800" baseline="-25000">
                <a:latin typeface="Times-Roman" charset="0"/>
              </a:rPr>
              <a:t>n</a:t>
            </a:r>
          </a:p>
        </p:txBody>
      </p:sp>
      <p:sp>
        <p:nvSpPr>
          <p:cNvPr id="301063" name="Rectangle 6"/>
          <p:cNvSpPr>
            <a:spLocks noChangeArrowheads="1"/>
          </p:cNvSpPr>
          <p:nvPr/>
        </p:nvSpPr>
        <p:spPr bwMode="auto">
          <a:xfrm>
            <a:off x="1676400" y="2667000"/>
            <a:ext cx="1289050" cy="446088"/>
          </a:xfrm>
          <a:prstGeom prst="rect">
            <a:avLst/>
          </a:prstGeom>
          <a:noFill/>
          <a:ln w="9525">
            <a:noFill/>
            <a:miter lim="800000"/>
            <a:headEnd/>
            <a:tailEnd/>
          </a:ln>
        </p:spPr>
        <p:txBody>
          <a:bodyPr wrap="none">
            <a:prstTxWarp prst="textNoShape">
              <a:avLst/>
            </a:prstTxWarp>
            <a:spAutoFit/>
          </a:bodyPr>
          <a:lstStyle/>
          <a:p>
            <a:r>
              <a:rPr lang="en-US" sz="2000"/>
              <a:t>Matrix </a:t>
            </a:r>
            <a:r>
              <a:rPr lang="en-US" sz="2000">
                <a:latin typeface="Times-Roman" charset="0"/>
              </a:rPr>
              <a:t>M</a:t>
            </a:r>
            <a:endParaRPr lang="en-US" sz="2000"/>
          </a:p>
        </p:txBody>
      </p:sp>
      <p:sp>
        <p:nvSpPr>
          <p:cNvPr id="301064" name="Rectangle 7"/>
          <p:cNvSpPr>
            <a:spLocks noChangeArrowheads="1"/>
          </p:cNvSpPr>
          <p:nvPr/>
        </p:nvSpPr>
        <p:spPr bwMode="auto">
          <a:xfrm>
            <a:off x="4572000" y="2667000"/>
            <a:ext cx="1309688" cy="446088"/>
          </a:xfrm>
          <a:prstGeom prst="rect">
            <a:avLst/>
          </a:prstGeom>
          <a:noFill/>
          <a:ln w="9525">
            <a:noFill/>
            <a:miter lim="800000"/>
            <a:headEnd/>
            <a:tailEnd/>
          </a:ln>
        </p:spPr>
        <p:txBody>
          <a:bodyPr wrap="none">
            <a:prstTxWarp prst="textNoShape">
              <a:avLst/>
            </a:prstTxWarp>
            <a:spAutoFit/>
          </a:bodyPr>
          <a:lstStyle/>
          <a:p>
            <a:r>
              <a:rPr lang="en-US" sz="2000"/>
              <a:t>Vector </a:t>
            </a:r>
            <a:r>
              <a:rPr lang="en-US" sz="2000">
                <a:latin typeface="Times-Roman" charset="0"/>
              </a:rPr>
              <a:t>W</a:t>
            </a:r>
            <a:endParaRPr lang="en-US" sz="2000"/>
          </a:p>
        </p:txBody>
      </p:sp>
      <p:sp>
        <p:nvSpPr>
          <p:cNvPr id="301065" name="Rectangle 8"/>
          <p:cNvSpPr>
            <a:spLocks noChangeArrowheads="1"/>
          </p:cNvSpPr>
          <p:nvPr/>
        </p:nvSpPr>
        <p:spPr bwMode="auto">
          <a:xfrm>
            <a:off x="3276600" y="2667000"/>
            <a:ext cx="1239838" cy="446088"/>
          </a:xfrm>
          <a:prstGeom prst="rect">
            <a:avLst/>
          </a:prstGeom>
          <a:noFill/>
          <a:ln w="9525">
            <a:noFill/>
            <a:miter lim="800000"/>
            <a:headEnd/>
            <a:tailEnd/>
          </a:ln>
        </p:spPr>
        <p:txBody>
          <a:bodyPr wrap="none">
            <a:prstTxWarp prst="textNoShape">
              <a:avLst/>
            </a:prstTxWarp>
            <a:spAutoFit/>
          </a:bodyPr>
          <a:lstStyle/>
          <a:p>
            <a:r>
              <a:rPr lang="en-US" sz="2000"/>
              <a:t>Vector </a:t>
            </a:r>
            <a:r>
              <a:rPr lang="en-US" sz="2000">
                <a:latin typeface="Times-Roman" charset="0"/>
              </a:rPr>
              <a:t>V</a:t>
            </a:r>
            <a:endParaRPr lang="en-US" sz="2000"/>
          </a:p>
        </p:txBody>
      </p:sp>
    </p:spTree>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2EA75C25-BF1E-324A-B700-4CEE8ABB74CD}" type="slidenum">
              <a:rPr lang="en-US" smtClean="0">
                <a:latin typeface="Times New Roman" charset="0"/>
              </a:rPr>
              <a:pPr/>
              <a:t>283</a:t>
            </a:fld>
            <a:endParaRPr lang="en-US">
              <a:latin typeface="Times New Roman" charset="0"/>
            </a:endParaRPr>
          </a:p>
        </p:txBody>
      </p:sp>
      <p:sp>
        <p:nvSpPr>
          <p:cNvPr id="302083" name="Rectangle 2"/>
          <p:cNvSpPr>
            <a:spLocks noGrp="1" noChangeArrowheads="1"/>
          </p:cNvSpPr>
          <p:nvPr>
            <p:ph type="title"/>
          </p:nvPr>
        </p:nvSpPr>
        <p:spPr>
          <a:xfrm>
            <a:off x="685800" y="457200"/>
            <a:ext cx="7772400" cy="1143000"/>
          </a:xfrm>
        </p:spPr>
        <p:txBody>
          <a:bodyPr/>
          <a:lstStyle/>
          <a:p>
            <a:pPr eaLnBrk="1" hangingPunct="1"/>
            <a:r>
              <a:rPr lang="en-US"/>
              <a:t>Example</a:t>
            </a:r>
          </a:p>
        </p:txBody>
      </p:sp>
      <p:sp>
        <p:nvSpPr>
          <p:cNvPr id="302084" name="Rectangle 3"/>
          <p:cNvSpPr>
            <a:spLocks noChangeArrowheads="1"/>
          </p:cNvSpPr>
          <p:nvPr/>
        </p:nvSpPr>
        <p:spPr bwMode="auto">
          <a:xfrm>
            <a:off x="685800" y="1676400"/>
            <a:ext cx="8001000" cy="43434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accent2"/>
              </a:buClr>
              <a:buSzPct val="75000"/>
              <a:buFont typeface="Wingdings" charset="2"/>
              <a:buChar char="q"/>
            </a:pPr>
            <a:r>
              <a:rPr lang="en-US" sz="3200"/>
              <a:t>Let </a:t>
            </a:r>
            <a:r>
              <a:rPr lang="en-US" sz="3200">
                <a:latin typeface="Times-Roman" charset="0"/>
              </a:rPr>
              <a:t>L</a:t>
            </a:r>
            <a:r>
              <a:rPr lang="en-US" sz="3200"/>
              <a:t> be the lattice spanned by </a:t>
            </a:r>
            <a:r>
              <a:rPr lang="en-US" sz="3200">
                <a:latin typeface="Times-Roman" charset="0"/>
              </a:rPr>
              <a:t>c</a:t>
            </a:r>
            <a:r>
              <a:rPr lang="en-US" sz="3200" baseline="-25000">
                <a:latin typeface="Times-Roman" charset="0"/>
              </a:rPr>
              <a:t>0</a:t>
            </a:r>
            <a:r>
              <a:rPr lang="en-US" sz="3200">
                <a:latin typeface="Times-Roman" charset="0"/>
              </a:rPr>
              <a:t>,c</a:t>
            </a:r>
            <a:r>
              <a:rPr lang="en-US" sz="3200" baseline="-25000">
                <a:latin typeface="Times-Roman" charset="0"/>
              </a:rPr>
              <a:t>1</a:t>
            </a:r>
            <a:r>
              <a:rPr lang="en-US" sz="3200">
                <a:latin typeface="Times-Roman" charset="0"/>
              </a:rPr>
              <a:t>,c</a:t>
            </a:r>
            <a:r>
              <a:rPr lang="en-US" sz="3200" baseline="-25000">
                <a:latin typeface="Times-Roman" charset="0"/>
              </a:rPr>
              <a:t>2</a:t>
            </a:r>
            <a:r>
              <a:rPr lang="en-US" sz="3200">
                <a:latin typeface="Times-Roman" charset="0"/>
              </a:rPr>
              <a:t>,…,c</a:t>
            </a:r>
            <a:r>
              <a:rPr lang="en-US" sz="3200" baseline="-25000">
                <a:latin typeface="Times-Roman" charset="0"/>
              </a:rPr>
              <a:t>n</a:t>
            </a:r>
            <a:r>
              <a:rPr lang="en-US" sz="3200"/>
              <a:t> </a:t>
            </a:r>
            <a:r>
              <a:rPr lang="en-US" sz="3200">
                <a:latin typeface="Times-Roman" charset="0"/>
              </a:rPr>
              <a:t>(c</a:t>
            </a:r>
            <a:r>
              <a:rPr lang="en-US" sz="3200" baseline="-25000">
                <a:latin typeface="Times-Roman" charset="0"/>
              </a:rPr>
              <a:t>i</a:t>
            </a:r>
            <a:r>
              <a:rPr lang="en-US" sz="3200"/>
              <a:t> are the columns of </a:t>
            </a:r>
            <a:r>
              <a:rPr lang="en-US" sz="3200">
                <a:latin typeface="Times-Roman" charset="0"/>
              </a:rPr>
              <a:t>M)</a:t>
            </a:r>
          </a:p>
          <a:p>
            <a:pPr marL="342900" indent="-342900">
              <a:spcBef>
                <a:spcPct val="20000"/>
              </a:spcBef>
              <a:buClr>
                <a:schemeClr val="accent2"/>
              </a:buClr>
              <a:buSzPct val="75000"/>
              <a:buFont typeface="Wingdings" charset="2"/>
              <a:buChar char="q"/>
            </a:pPr>
            <a:r>
              <a:rPr lang="en-US" sz="3200"/>
              <a:t>Recall </a:t>
            </a:r>
            <a:r>
              <a:rPr lang="en-US" sz="3200">
                <a:latin typeface="Times-Roman" charset="0"/>
              </a:rPr>
              <a:t>MV = W</a:t>
            </a:r>
          </a:p>
          <a:p>
            <a:pPr marL="742950" lvl="1" indent="-285750">
              <a:spcBef>
                <a:spcPct val="20000"/>
              </a:spcBef>
              <a:buClr>
                <a:schemeClr val="accent2"/>
              </a:buClr>
              <a:buSzPct val="95000"/>
              <a:buFontTx/>
              <a:buChar char="o"/>
            </a:pPr>
            <a:r>
              <a:rPr lang="en-US" sz="2800">
                <a:ea typeface="ＭＳ Ｐゴシック" charset="-128"/>
                <a:cs typeface="ＭＳ Ｐゴシック" charset="-128"/>
              </a:rPr>
              <a:t>Where </a:t>
            </a:r>
            <a:r>
              <a:rPr lang="en-US" sz="2800">
                <a:latin typeface="Times-Roman" charset="0"/>
                <a:ea typeface="ＭＳ Ｐゴシック" charset="-128"/>
                <a:cs typeface="ＭＳ Ｐゴシック" charset="-128"/>
              </a:rPr>
              <a:t>W = [U,0]</a:t>
            </a:r>
            <a:r>
              <a:rPr lang="en-US" sz="2800" baseline="30000">
                <a:latin typeface="Times-Roman" charset="0"/>
                <a:ea typeface="ＭＳ Ｐゴシック" charset="-128"/>
                <a:cs typeface="ＭＳ Ｐゴシック" charset="-128"/>
              </a:rPr>
              <a:t>T</a:t>
            </a:r>
            <a:r>
              <a:rPr lang="en-US" sz="2800">
                <a:ea typeface="ＭＳ Ｐゴシック" charset="-128"/>
                <a:cs typeface="ＭＳ Ｐゴシック" charset="-128"/>
              </a:rPr>
              <a:t> and we want to find </a:t>
            </a:r>
            <a:r>
              <a:rPr lang="en-US" sz="2800">
                <a:latin typeface="Times-Roman" charset="0"/>
                <a:ea typeface="ＭＳ Ｐゴシック" charset="-128"/>
                <a:cs typeface="ＭＳ Ｐゴシック" charset="-128"/>
              </a:rPr>
              <a:t>U</a:t>
            </a:r>
          </a:p>
          <a:p>
            <a:pPr marL="742950" lvl="1" indent="-285750">
              <a:spcBef>
                <a:spcPct val="20000"/>
              </a:spcBef>
              <a:buClr>
                <a:schemeClr val="accent2"/>
              </a:buClr>
              <a:buSzPct val="95000"/>
              <a:buFontTx/>
              <a:buChar char="o"/>
            </a:pPr>
            <a:r>
              <a:rPr lang="en-US" sz="2800">
                <a:ea typeface="ＭＳ Ｐゴシック" charset="-128"/>
                <a:cs typeface="ＭＳ Ｐゴシック" charset="-128"/>
              </a:rPr>
              <a:t>But if we find </a:t>
            </a:r>
            <a:r>
              <a:rPr lang="en-US" sz="2800">
                <a:latin typeface="Times-Roman" charset="0"/>
                <a:ea typeface="ＭＳ Ｐゴシック" charset="-128"/>
                <a:cs typeface="ＭＳ Ｐゴシック" charset="-128"/>
              </a:rPr>
              <a:t>W</a:t>
            </a:r>
            <a:r>
              <a:rPr lang="en-US" sz="2800">
                <a:ea typeface="ＭＳ Ｐゴシック" charset="-128"/>
                <a:cs typeface="ＭＳ Ｐゴシック" charset="-128"/>
              </a:rPr>
              <a:t>, we’ve also solved it!</a:t>
            </a:r>
          </a:p>
          <a:p>
            <a:pPr marL="342900" indent="-342900">
              <a:spcBef>
                <a:spcPct val="20000"/>
              </a:spcBef>
              <a:buClr>
                <a:schemeClr val="accent2"/>
              </a:buClr>
              <a:buSzPct val="75000"/>
              <a:buFont typeface="Wingdings" charset="2"/>
              <a:buChar char="q"/>
            </a:pPr>
            <a:r>
              <a:rPr lang="en-US" sz="3200"/>
              <a:t>Note </a:t>
            </a:r>
            <a:r>
              <a:rPr lang="en-US" sz="3200">
                <a:latin typeface="Times-Roman" charset="0"/>
              </a:rPr>
              <a:t>W</a:t>
            </a:r>
            <a:r>
              <a:rPr lang="en-US" sz="3200"/>
              <a:t> is in lattice </a:t>
            </a:r>
            <a:r>
              <a:rPr lang="en-US" sz="3200">
                <a:latin typeface="Times-Roman" charset="0"/>
              </a:rPr>
              <a:t>L</a:t>
            </a:r>
            <a:r>
              <a:rPr lang="en-US" sz="3200"/>
              <a:t> since all </a:t>
            </a:r>
            <a:r>
              <a:rPr lang="en-US" sz="3200">
                <a:latin typeface="Times-Roman" charset="0"/>
              </a:rPr>
              <a:t>v</a:t>
            </a:r>
            <a:r>
              <a:rPr lang="en-US" sz="3200" baseline="-25000">
                <a:latin typeface="Times-Roman" charset="0"/>
              </a:rPr>
              <a:t>i</a:t>
            </a:r>
            <a:r>
              <a:rPr lang="en-US" sz="3200"/>
              <a:t> are integers and </a:t>
            </a:r>
            <a:r>
              <a:rPr lang="en-US" sz="3200">
                <a:latin typeface="Times-Roman" charset="0"/>
              </a:rPr>
              <a:t>W = v</a:t>
            </a:r>
            <a:r>
              <a:rPr lang="en-US" sz="3200" baseline="-25000">
                <a:latin typeface="Times-Roman" charset="0"/>
              </a:rPr>
              <a:t>0</a:t>
            </a:r>
            <a:r>
              <a:rPr lang="en-US" sz="3200">
                <a:latin typeface="Times-Roman" charset="0"/>
              </a:rPr>
              <a:t>c</a:t>
            </a:r>
            <a:r>
              <a:rPr lang="en-US" sz="3200" baseline="-25000">
                <a:latin typeface="Times-Roman" charset="0"/>
              </a:rPr>
              <a:t>0</a:t>
            </a:r>
            <a:r>
              <a:rPr lang="en-US" sz="3200">
                <a:latin typeface="Times-Roman" charset="0"/>
              </a:rPr>
              <a:t> + v</a:t>
            </a:r>
            <a:r>
              <a:rPr lang="en-US" sz="3200" baseline="-25000">
                <a:latin typeface="Times-Roman" charset="0"/>
              </a:rPr>
              <a:t>1</a:t>
            </a:r>
            <a:r>
              <a:rPr lang="en-US" sz="3200">
                <a:latin typeface="Times-Roman" charset="0"/>
              </a:rPr>
              <a:t>c</a:t>
            </a:r>
            <a:r>
              <a:rPr lang="en-US" sz="3200" baseline="-25000">
                <a:latin typeface="Times-Roman" charset="0"/>
              </a:rPr>
              <a:t>1</a:t>
            </a:r>
            <a:r>
              <a:rPr lang="en-US" sz="3200">
                <a:latin typeface="Times-Roman" charset="0"/>
              </a:rPr>
              <a:t> + … + v</a:t>
            </a:r>
            <a:r>
              <a:rPr lang="en-US" sz="3200" baseline="-25000">
                <a:latin typeface="Times-Roman" charset="0"/>
              </a:rPr>
              <a:t>n</a:t>
            </a:r>
            <a:r>
              <a:rPr lang="en-US" sz="3200">
                <a:latin typeface="Times-Roman" charset="0"/>
              </a:rPr>
              <a:t>c</a:t>
            </a:r>
            <a:r>
              <a:rPr lang="en-US" sz="3200" baseline="-25000">
                <a:latin typeface="Times-Roman" charset="0"/>
              </a:rPr>
              <a:t>n</a:t>
            </a:r>
          </a:p>
        </p:txBody>
      </p:sp>
    </p:spTree>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82A0E6FB-4D93-1243-B790-3D37086DDD01}" type="slidenum">
              <a:rPr lang="en-US" smtClean="0">
                <a:latin typeface="Times New Roman" charset="0"/>
              </a:rPr>
              <a:pPr/>
              <a:t>284</a:t>
            </a:fld>
            <a:endParaRPr lang="en-US">
              <a:latin typeface="Times New Roman" charset="0"/>
            </a:endParaRPr>
          </a:p>
        </p:txBody>
      </p:sp>
      <p:sp>
        <p:nvSpPr>
          <p:cNvPr id="303107" name="Rectangle 2"/>
          <p:cNvSpPr>
            <a:spLocks noGrp="1" noChangeArrowheads="1"/>
          </p:cNvSpPr>
          <p:nvPr>
            <p:ph type="title"/>
          </p:nvPr>
        </p:nvSpPr>
        <p:spPr>
          <a:xfrm>
            <a:off x="685800" y="381000"/>
            <a:ext cx="7772400" cy="914400"/>
          </a:xfrm>
        </p:spPr>
        <p:txBody>
          <a:bodyPr/>
          <a:lstStyle/>
          <a:p>
            <a:pPr eaLnBrk="1" hangingPunct="1"/>
            <a:r>
              <a:rPr lang="en-US"/>
              <a:t>Facts</a:t>
            </a:r>
          </a:p>
        </p:txBody>
      </p:sp>
      <p:sp>
        <p:nvSpPr>
          <p:cNvPr id="303108" name="Rectangle 3"/>
          <p:cNvSpPr>
            <a:spLocks noGrp="1" noChangeArrowheads="1"/>
          </p:cNvSpPr>
          <p:nvPr>
            <p:ph type="body" idx="1"/>
          </p:nvPr>
        </p:nvSpPr>
        <p:spPr>
          <a:xfrm>
            <a:off x="685800" y="1371600"/>
            <a:ext cx="8001000" cy="4724400"/>
          </a:xfrm>
        </p:spPr>
        <p:txBody>
          <a:bodyPr/>
          <a:lstStyle/>
          <a:p>
            <a:pPr eaLnBrk="1" hangingPunct="1">
              <a:lnSpc>
                <a:spcPct val="90000"/>
              </a:lnSpc>
            </a:pPr>
            <a:r>
              <a:rPr lang="en-US" sz="2800">
                <a:latin typeface="Times-Roman" charset="0"/>
              </a:rPr>
              <a:t>W = [u</a:t>
            </a:r>
            <a:r>
              <a:rPr lang="en-US" sz="2800" baseline="-25000">
                <a:latin typeface="Times-Roman" charset="0"/>
              </a:rPr>
              <a:t>0</a:t>
            </a:r>
            <a:r>
              <a:rPr lang="en-US" sz="2800">
                <a:latin typeface="Times-Roman" charset="0"/>
              </a:rPr>
              <a:t>,u</a:t>
            </a:r>
            <a:r>
              <a:rPr lang="en-US" sz="2800" baseline="-25000">
                <a:latin typeface="Times-Roman" charset="0"/>
              </a:rPr>
              <a:t>1</a:t>
            </a:r>
            <a:r>
              <a:rPr lang="en-US" sz="2800">
                <a:latin typeface="Times-Roman" charset="0"/>
              </a:rPr>
              <a:t>,…,u</a:t>
            </a:r>
            <a:r>
              <a:rPr lang="en-US" sz="2800" baseline="-25000">
                <a:latin typeface="Times-Roman" charset="0"/>
              </a:rPr>
              <a:t>n-1</a:t>
            </a:r>
            <a:r>
              <a:rPr lang="en-US" sz="2800">
                <a:latin typeface="Times-Roman" charset="0"/>
              </a:rPr>
              <a:t>,0,0,…,0]</a:t>
            </a:r>
            <a:r>
              <a:rPr lang="en-US" sz="2800"/>
              <a:t> </a:t>
            </a:r>
            <a:r>
              <a:rPr lang="en-US" sz="2800">
                <a:sym typeface="Symbol" charset="2"/>
              </a:rPr>
              <a:t></a:t>
            </a:r>
            <a:r>
              <a:rPr lang="en-US" sz="2800"/>
              <a:t> </a:t>
            </a:r>
            <a:r>
              <a:rPr lang="en-US" sz="2800">
                <a:latin typeface="Times-Roman" charset="0"/>
              </a:rPr>
              <a:t>L</a:t>
            </a:r>
            <a:r>
              <a:rPr lang="en-US" sz="2800"/>
              <a:t>, each </a:t>
            </a:r>
            <a:r>
              <a:rPr lang="en-US" sz="2800">
                <a:latin typeface="Times-Roman" charset="0"/>
              </a:rPr>
              <a:t>u</a:t>
            </a:r>
            <a:r>
              <a:rPr lang="en-US" sz="2800" baseline="-25000">
                <a:latin typeface="Times-Roman" charset="0"/>
              </a:rPr>
              <a:t>i </a:t>
            </a:r>
            <a:r>
              <a:rPr lang="en-US" sz="2800">
                <a:latin typeface="Times-Roman" charset="0"/>
                <a:sym typeface="Symbol" charset="2"/>
              </a:rPr>
              <a:t> {0,1}</a:t>
            </a:r>
            <a:endParaRPr lang="en-US" sz="2800"/>
          </a:p>
          <a:p>
            <a:pPr eaLnBrk="1" hangingPunct="1">
              <a:lnSpc>
                <a:spcPct val="90000"/>
              </a:lnSpc>
            </a:pPr>
            <a:r>
              <a:rPr lang="en-US" sz="2800"/>
              <a:t>The length of a vector </a:t>
            </a:r>
            <a:r>
              <a:rPr lang="en-US" sz="2800">
                <a:latin typeface="Times-Roman" charset="0"/>
              </a:rPr>
              <a:t>Y </a:t>
            </a:r>
            <a:r>
              <a:rPr lang="en-US" sz="2800">
                <a:sym typeface="Symbol" charset="2"/>
              </a:rPr>
              <a:t> </a:t>
            </a:r>
            <a:r>
              <a:rPr lang="en-US" sz="2800" baseline="30000">
                <a:latin typeface="Times-Roman" charset="0"/>
                <a:sym typeface="Symbol" charset="2"/>
              </a:rPr>
              <a:t>N</a:t>
            </a:r>
            <a:r>
              <a:rPr lang="en-US" sz="2800">
                <a:sym typeface="Symbol" charset="2"/>
              </a:rPr>
              <a:t> </a:t>
            </a:r>
            <a:r>
              <a:rPr lang="en-US" sz="2800"/>
              <a:t>is</a:t>
            </a:r>
          </a:p>
          <a:p>
            <a:pPr eaLnBrk="1" hangingPunct="1">
              <a:lnSpc>
                <a:spcPct val="90000"/>
              </a:lnSpc>
              <a:buFont typeface="Wingdings" charset="2"/>
              <a:buNone/>
            </a:pPr>
            <a:r>
              <a:rPr lang="en-US" sz="2800">
                <a:latin typeface="Times-Roman" charset="0"/>
              </a:rPr>
              <a:t>		||Y|| = sqrt(y</a:t>
            </a:r>
            <a:r>
              <a:rPr lang="en-US" sz="2800" baseline="-25000">
                <a:latin typeface="Times-Roman" charset="0"/>
              </a:rPr>
              <a:t>0</a:t>
            </a:r>
            <a:r>
              <a:rPr lang="en-US" sz="2800" baseline="30000">
                <a:latin typeface="Times-Roman" charset="0"/>
              </a:rPr>
              <a:t>2</a:t>
            </a:r>
            <a:r>
              <a:rPr lang="en-US" sz="2800">
                <a:latin typeface="Times-Roman" charset="0"/>
              </a:rPr>
              <a:t>+y</a:t>
            </a:r>
            <a:r>
              <a:rPr lang="en-US" sz="2800" baseline="-25000">
                <a:latin typeface="Times-Roman" charset="0"/>
              </a:rPr>
              <a:t>1</a:t>
            </a:r>
            <a:r>
              <a:rPr lang="en-US" sz="2800" baseline="30000">
                <a:latin typeface="Times-Roman" charset="0"/>
              </a:rPr>
              <a:t>2</a:t>
            </a:r>
            <a:r>
              <a:rPr lang="en-US" sz="2800">
                <a:latin typeface="Times-Roman" charset="0"/>
              </a:rPr>
              <a:t>+…+y</a:t>
            </a:r>
            <a:r>
              <a:rPr lang="en-US" sz="2800" baseline="-25000">
                <a:latin typeface="Times-Roman" charset="0"/>
              </a:rPr>
              <a:t>N-1</a:t>
            </a:r>
            <a:r>
              <a:rPr lang="en-US" sz="2800" baseline="30000">
                <a:latin typeface="Times-Roman" charset="0"/>
              </a:rPr>
              <a:t>2</a:t>
            </a:r>
            <a:r>
              <a:rPr lang="en-US" sz="2800">
                <a:latin typeface="Times-Roman" charset="0"/>
              </a:rPr>
              <a:t>)</a:t>
            </a:r>
          </a:p>
          <a:p>
            <a:pPr eaLnBrk="1" hangingPunct="1">
              <a:lnSpc>
                <a:spcPct val="90000"/>
              </a:lnSpc>
            </a:pPr>
            <a:r>
              <a:rPr lang="en-US" sz="2800"/>
              <a:t>Then the length of </a:t>
            </a:r>
            <a:r>
              <a:rPr lang="en-US" sz="2800">
                <a:latin typeface="Times-Roman" charset="0"/>
              </a:rPr>
              <a:t>W</a:t>
            </a:r>
            <a:r>
              <a:rPr lang="en-US" sz="2800"/>
              <a:t> is</a:t>
            </a:r>
          </a:p>
          <a:p>
            <a:pPr eaLnBrk="1" hangingPunct="1">
              <a:lnSpc>
                <a:spcPct val="90000"/>
              </a:lnSpc>
              <a:buFont typeface="Wingdings" charset="2"/>
              <a:buNone/>
            </a:pPr>
            <a:r>
              <a:rPr lang="en-US" sz="2800">
                <a:latin typeface="Times-Roman" charset="0"/>
              </a:rPr>
              <a:t>		 ||W|| = sqrt(u</a:t>
            </a:r>
            <a:r>
              <a:rPr lang="en-US" sz="2800" baseline="-25000">
                <a:latin typeface="Times-Roman" charset="0"/>
              </a:rPr>
              <a:t>0</a:t>
            </a:r>
            <a:r>
              <a:rPr lang="en-US" sz="2800" baseline="30000">
                <a:latin typeface="Times-Roman" charset="0"/>
              </a:rPr>
              <a:t>2</a:t>
            </a:r>
            <a:r>
              <a:rPr lang="en-US" sz="2800">
                <a:latin typeface="Times-Roman" charset="0"/>
              </a:rPr>
              <a:t>+u</a:t>
            </a:r>
            <a:r>
              <a:rPr lang="en-US" sz="2800" baseline="-25000">
                <a:latin typeface="Times-Roman" charset="0"/>
              </a:rPr>
              <a:t>1</a:t>
            </a:r>
            <a:r>
              <a:rPr lang="en-US" sz="2800" baseline="30000">
                <a:latin typeface="Times-Roman" charset="0"/>
              </a:rPr>
              <a:t>2</a:t>
            </a:r>
            <a:r>
              <a:rPr lang="en-US" sz="2800">
                <a:latin typeface="Times-Roman" charset="0"/>
              </a:rPr>
              <a:t>+…+u</a:t>
            </a:r>
            <a:r>
              <a:rPr lang="en-US" sz="2800" baseline="-25000">
                <a:latin typeface="Times-Roman" charset="0"/>
              </a:rPr>
              <a:t>n-1</a:t>
            </a:r>
            <a:r>
              <a:rPr lang="en-US" sz="2800" baseline="30000">
                <a:latin typeface="Times-Roman" charset="0"/>
              </a:rPr>
              <a:t>2</a:t>
            </a:r>
            <a:r>
              <a:rPr lang="en-US" sz="2800">
                <a:latin typeface="Times-Roman" charset="0"/>
              </a:rPr>
              <a:t>) </a:t>
            </a:r>
            <a:r>
              <a:rPr lang="en-US" sz="2800">
                <a:latin typeface="Times-Roman" charset="0"/>
                <a:sym typeface="Symbol" charset="2"/>
              </a:rPr>
              <a:t> sqrt(n)</a:t>
            </a:r>
          </a:p>
          <a:p>
            <a:pPr eaLnBrk="1" hangingPunct="1">
              <a:lnSpc>
                <a:spcPct val="90000"/>
              </a:lnSpc>
            </a:pPr>
            <a:r>
              <a:rPr lang="en-US" sz="2800"/>
              <a:t>So </a:t>
            </a:r>
            <a:r>
              <a:rPr lang="en-US" sz="2800">
                <a:latin typeface="Times-Roman" charset="0"/>
              </a:rPr>
              <a:t>W</a:t>
            </a:r>
            <a:r>
              <a:rPr lang="en-US" sz="2800"/>
              <a:t> is a very</a:t>
            </a:r>
            <a:r>
              <a:rPr lang="en-US" sz="2800" b="1">
                <a:solidFill>
                  <a:schemeClr val="accent2"/>
                </a:solidFill>
              </a:rPr>
              <a:t> short</a:t>
            </a:r>
            <a:r>
              <a:rPr lang="en-US" sz="2800"/>
              <a:t> vector in </a:t>
            </a:r>
            <a:r>
              <a:rPr lang="en-US" sz="2800">
                <a:latin typeface="Times-Roman" charset="0"/>
              </a:rPr>
              <a:t>L</a:t>
            </a:r>
            <a:r>
              <a:rPr lang="en-US" sz="2800"/>
              <a:t> where</a:t>
            </a:r>
            <a:endParaRPr lang="en-US" sz="2800">
              <a:latin typeface="Times-Roman" charset="0"/>
            </a:endParaRPr>
          </a:p>
          <a:p>
            <a:pPr lvl="1" eaLnBrk="1" hangingPunct="1">
              <a:lnSpc>
                <a:spcPct val="90000"/>
              </a:lnSpc>
            </a:pPr>
            <a:r>
              <a:rPr lang="en-US" sz="2400"/>
              <a:t>First </a:t>
            </a:r>
            <a:r>
              <a:rPr lang="en-US" sz="2400">
                <a:latin typeface="Times-Roman" charset="0"/>
              </a:rPr>
              <a:t>n</a:t>
            </a:r>
            <a:r>
              <a:rPr lang="en-US" sz="2400"/>
              <a:t> entries of </a:t>
            </a:r>
            <a:r>
              <a:rPr lang="en-US" sz="2400">
                <a:latin typeface="Times-Roman" charset="0"/>
              </a:rPr>
              <a:t>W</a:t>
            </a:r>
            <a:r>
              <a:rPr lang="en-US" sz="2400"/>
              <a:t> all </a:t>
            </a:r>
            <a:r>
              <a:rPr lang="en-US" sz="2400">
                <a:latin typeface="Times-Roman" charset="0"/>
              </a:rPr>
              <a:t>0</a:t>
            </a:r>
            <a:r>
              <a:rPr lang="en-US" sz="2400"/>
              <a:t> or </a:t>
            </a:r>
            <a:r>
              <a:rPr lang="en-US" sz="2400">
                <a:latin typeface="Times-Roman" charset="0"/>
              </a:rPr>
              <a:t>1</a:t>
            </a:r>
            <a:endParaRPr lang="en-US" sz="2400"/>
          </a:p>
          <a:p>
            <a:pPr lvl="1" eaLnBrk="1" hangingPunct="1">
              <a:lnSpc>
                <a:spcPct val="90000"/>
              </a:lnSpc>
            </a:pPr>
            <a:r>
              <a:rPr lang="en-US" sz="2400"/>
              <a:t>Last </a:t>
            </a:r>
            <a:r>
              <a:rPr lang="en-US" sz="2400">
                <a:latin typeface="Times-Roman" charset="0"/>
              </a:rPr>
              <a:t>m</a:t>
            </a:r>
            <a:r>
              <a:rPr lang="en-US" sz="2400"/>
              <a:t> elements of </a:t>
            </a:r>
            <a:r>
              <a:rPr lang="en-US" sz="2400">
                <a:latin typeface="Times-Roman" charset="0"/>
              </a:rPr>
              <a:t>W</a:t>
            </a:r>
            <a:r>
              <a:rPr lang="en-US" sz="2400"/>
              <a:t> are all </a:t>
            </a:r>
            <a:r>
              <a:rPr lang="en-US" sz="2400">
                <a:latin typeface="Times-Roman" charset="0"/>
              </a:rPr>
              <a:t>0</a:t>
            </a:r>
            <a:endParaRPr lang="en-US" sz="2400"/>
          </a:p>
          <a:p>
            <a:pPr eaLnBrk="1" hangingPunct="1">
              <a:lnSpc>
                <a:spcPct val="90000"/>
              </a:lnSpc>
            </a:pPr>
            <a:r>
              <a:rPr lang="en-US" sz="2800"/>
              <a:t>Can we use these facts to find </a:t>
            </a:r>
            <a:r>
              <a:rPr lang="en-US" sz="2800">
                <a:latin typeface="Times-Roman" charset="0"/>
              </a:rPr>
              <a:t>U</a:t>
            </a:r>
            <a:r>
              <a:rPr lang="en-US" sz="2800"/>
              <a:t>?</a:t>
            </a:r>
            <a:endParaRPr lang="en-US" sz="2800">
              <a:latin typeface="Times-Roman" charset="0"/>
            </a:endParaRPr>
          </a:p>
        </p:txBody>
      </p:sp>
    </p:spTree>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413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6341F918-1CC2-B145-A8CF-B39C1918BB3A}" type="slidenum">
              <a:rPr lang="en-US" smtClean="0">
                <a:latin typeface="Times New Roman" charset="0"/>
              </a:rPr>
              <a:pPr/>
              <a:t>285</a:t>
            </a:fld>
            <a:endParaRPr lang="en-US">
              <a:latin typeface="Times New Roman" charset="0"/>
            </a:endParaRPr>
          </a:p>
        </p:txBody>
      </p:sp>
      <p:sp>
        <p:nvSpPr>
          <p:cNvPr id="304131" name="Rectangle 2"/>
          <p:cNvSpPr>
            <a:spLocks noGrp="1" noChangeArrowheads="1"/>
          </p:cNvSpPr>
          <p:nvPr>
            <p:ph type="title"/>
          </p:nvPr>
        </p:nvSpPr>
        <p:spPr/>
        <p:txBody>
          <a:bodyPr/>
          <a:lstStyle/>
          <a:p>
            <a:pPr eaLnBrk="1" hangingPunct="1"/>
            <a:r>
              <a:rPr lang="en-US"/>
              <a:t>Lattice Reduction</a:t>
            </a:r>
          </a:p>
        </p:txBody>
      </p:sp>
      <p:sp>
        <p:nvSpPr>
          <p:cNvPr id="468995" name="Rectangle 3"/>
          <p:cNvSpPr>
            <a:spLocks noGrp="1" noChangeArrowheads="1"/>
          </p:cNvSpPr>
          <p:nvPr>
            <p:ph type="body" idx="1"/>
          </p:nvPr>
        </p:nvSpPr>
        <p:spPr>
          <a:xfrm>
            <a:off x="685800" y="1828800"/>
            <a:ext cx="7924800" cy="4114800"/>
          </a:xfrm>
        </p:spPr>
        <p:txBody>
          <a:bodyPr/>
          <a:lstStyle/>
          <a:p>
            <a:pPr eaLnBrk="1" hangingPunct="1">
              <a:lnSpc>
                <a:spcPct val="90000"/>
              </a:lnSpc>
            </a:pPr>
            <a:r>
              <a:rPr lang="en-US" sz="2800"/>
              <a:t>If we can find a short vector in </a:t>
            </a:r>
            <a:r>
              <a:rPr lang="en-US" sz="2800">
                <a:latin typeface="Times-Roman" charset="0"/>
              </a:rPr>
              <a:t>L</a:t>
            </a:r>
            <a:r>
              <a:rPr lang="en-US" sz="2800"/>
              <a:t>, with first </a:t>
            </a:r>
            <a:r>
              <a:rPr lang="en-US" sz="2800">
                <a:latin typeface="Times-Roman" charset="0"/>
              </a:rPr>
              <a:t>n</a:t>
            </a:r>
            <a:r>
              <a:rPr lang="en-US" sz="2800"/>
              <a:t> entries all </a:t>
            </a:r>
            <a:r>
              <a:rPr lang="en-US" sz="2800">
                <a:latin typeface="Times-Roman" charset="0"/>
              </a:rPr>
              <a:t>0</a:t>
            </a:r>
            <a:r>
              <a:rPr lang="en-US" sz="2800"/>
              <a:t> or </a:t>
            </a:r>
            <a:r>
              <a:rPr lang="en-US" sz="2800">
                <a:latin typeface="Times-Roman" charset="0"/>
              </a:rPr>
              <a:t>1</a:t>
            </a:r>
            <a:r>
              <a:rPr lang="en-US" sz="2800"/>
              <a:t> and last </a:t>
            </a:r>
            <a:r>
              <a:rPr lang="en-US" sz="2800">
                <a:latin typeface="Times-Roman" charset="0"/>
              </a:rPr>
              <a:t>m</a:t>
            </a:r>
            <a:r>
              <a:rPr lang="en-US" sz="2800"/>
              <a:t> entries all </a:t>
            </a:r>
            <a:r>
              <a:rPr lang="en-US" sz="2800">
                <a:latin typeface="Times-Roman" charset="0"/>
              </a:rPr>
              <a:t>0</a:t>
            </a:r>
            <a:r>
              <a:rPr lang="en-US" sz="2800"/>
              <a:t>, then we </a:t>
            </a:r>
            <a:r>
              <a:rPr lang="en-US" sz="2800" i="1"/>
              <a:t>might</a:t>
            </a:r>
            <a:r>
              <a:rPr lang="en-US" sz="2800"/>
              <a:t> have found </a:t>
            </a:r>
            <a:r>
              <a:rPr lang="en-US" sz="2800">
                <a:latin typeface="Times-Roman" charset="0"/>
              </a:rPr>
              <a:t>U</a:t>
            </a:r>
            <a:endParaRPr lang="en-US" sz="2800"/>
          </a:p>
          <a:p>
            <a:pPr eaLnBrk="1" hangingPunct="1">
              <a:lnSpc>
                <a:spcPct val="90000"/>
              </a:lnSpc>
            </a:pPr>
            <a:r>
              <a:rPr lang="en-US" sz="2800" b="1">
                <a:solidFill>
                  <a:schemeClr val="accent2"/>
                </a:solidFill>
              </a:rPr>
              <a:t>LLL</a:t>
            </a:r>
            <a:r>
              <a:rPr lang="en-US" sz="2800"/>
              <a:t> lattice reduction algorithm will efficiently find short vectors in a lattice</a:t>
            </a:r>
          </a:p>
          <a:p>
            <a:pPr eaLnBrk="1" hangingPunct="1">
              <a:lnSpc>
                <a:spcPct val="90000"/>
              </a:lnSpc>
            </a:pPr>
            <a:r>
              <a:rPr lang="en-US" sz="2800"/>
              <a:t>Less than </a:t>
            </a:r>
            <a:r>
              <a:rPr lang="en-US" sz="2800">
                <a:latin typeface="Times-Roman" charset="0"/>
              </a:rPr>
              <a:t>30</a:t>
            </a:r>
            <a:r>
              <a:rPr lang="en-US" sz="2800"/>
              <a:t> lines of pseudo-code for LLL!</a:t>
            </a:r>
          </a:p>
          <a:p>
            <a:pPr eaLnBrk="1" hangingPunct="1">
              <a:lnSpc>
                <a:spcPct val="90000"/>
              </a:lnSpc>
            </a:pPr>
            <a:r>
              <a:rPr lang="en-US" sz="2800"/>
              <a:t>No guarantee LLL will find a specific vector</a:t>
            </a:r>
          </a:p>
          <a:p>
            <a:pPr eaLnBrk="1" hangingPunct="1">
              <a:lnSpc>
                <a:spcPct val="90000"/>
              </a:lnSpc>
            </a:pPr>
            <a:r>
              <a:rPr lang="en-US" sz="2800"/>
              <a:t>But probability of success is often good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68995">
                                            <p:txEl>
                                              <p:pRg st="0" end="0"/>
                                            </p:txEl>
                                          </p:spTgt>
                                        </p:tgtEl>
                                        <p:attrNameLst>
                                          <p:attrName>style.visibility</p:attrName>
                                        </p:attrNameLst>
                                      </p:cBhvr>
                                      <p:to>
                                        <p:strVal val="visible"/>
                                      </p:to>
                                    </p:set>
                                    <p:anim calcmode="lin" valueType="num">
                                      <p:cBhvr additive="base">
                                        <p:cTn id="7" dur="500" fill="hold"/>
                                        <p:tgtEl>
                                          <p:spTgt spid="46899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6899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Arrow"/>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68995">
                                            <p:txEl>
                                              <p:pRg st="1" end="1"/>
                                            </p:txEl>
                                          </p:spTgt>
                                        </p:tgtEl>
                                        <p:attrNameLst>
                                          <p:attrName>style.visibility</p:attrName>
                                        </p:attrNameLst>
                                      </p:cBhvr>
                                      <p:to>
                                        <p:strVal val="visible"/>
                                      </p:to>
                                    </p:set>
                                    <p:anim calcmode="lin" valueType="num">
                                      <p:cBhvr additive="base">
                                        <p:cTn id="13" dur="500" fill="hold"/>
                                        <p:tgtEl>
                                          <p:spTgt spid="46899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46899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Arrow"/>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68995">
                                            <p:txEl>
                                              <p:pRg st="2" end="2"/>
                                            </p:txEl>
                                          </p:spTgt>
                                        </p:tgtEl>
                                        <p:attrNameLst>
                                          <p:attrName>style.visibility</p:attrName>
                                        </p:attrNameLst>
                                      </p:cBhvr>
                                      <p:to>
                                        <p:strVal val="visible"/>
                                      </p:to>
                                    </p:set>
                                    <p:anim calcmode="lin" valueType="num">
                                      <p:cBhvr additive="base">
                                        <p:cTn id="19" dur="500" fill="hold"/>
                                        <p:tgtEl>
                                          <p:spTgt spid="46899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6899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Arrow"/>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68995">
                                            <p:txEl>
                                              <p:pRg st="3" end="3"/>
                                            </p:txEl>
                                          </p:spTgt>
                                        </p:tgtEl>
                                        <p:attrNameLst>
                                          <p:attrName>style.visibility</p:attrName>
                                        </p:attrNameLst>
                                      </p:cBhvr>
                                      <p:to>
                                        <p:strVal val="visible"/>
                                      </p:to>
                                    </p:set>
                                    <p:anim calcmode="lin" valueType="num">
                                      <p:cBhvr additive="base">
                                        <p:cTn id="25" dur="500" fill="hold"/>
                                        <p:tgtEl>
                                          <p:spTgt spid="46899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68995">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Arrow"/>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468995">
                                            <p:txEl>
                                              <p:pRg st="4" end="4"/>
                                            </p:txEl>
                                          </p:spTgt>
                                        </p:tgtEl>
                                        <p:attrNameLst>
                                          <p:attrName>style.visibility</p:attrName>
                                        </p:attrNameLst>
                                      </p:cBhvr>
                                      <p:to>
                                        <p:strVal val="visible"/>
                                      </p:to>
                                    </p:set>
                                    <p:anim calcmode="lin" valueType="num">
                                      <p:cBhvr additive="base">
                                        <p:cTn id="31" dur="500" fill="hold"/>
                                        <p:tgtEl>
                                          <p:spTgt spid="468995">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468995">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Arrow"/>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995" grpId="0" build="p" autoUpdateAnimBg="0"/>
    </p:bldLst>
  </p:timing>
</p:sld>
</file>

<file path=ppt/slides/slide2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515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7686B672-D974-354F-B9AA-A5E0EADE1705}" type="slidenum">
              <a:rPr lang="en-US" smtClean="0">
                <a:latin typeface="Times New Roman" charset="0"/>
              </a:rPr>
              <a:pPr/>
              <a:t>286</a:t>
            </a:fld>
            <a:endParaRPr lang="en-US">
              <a:latin typeface="Times New Roman" charset="0"/>
            </a:endParaRPr>
          </a:p>
        </p:txBody>
      </p:sp>
      <p:sp>
        <p:nvSpPr>
          <p:cNvPr id="305155" name="Rectangle 2"/>
          <p:cNvSpPr>
            <a:spLocks noGrp="1" noChangeArrowheads="1"/>
          </p:cNvSpPr>
          <p:nvPr>
            <p:ph type="title"/>
          </p:nvPr>
        </p:nvSpPr>
        <p:spPr>
          <a:xfrm>
            <a:off x="685800" y="457200"/>
            <a:ext cx="7772400" cy="1143000"/>
          </a:xfrm>
        </p:spPr>
        <p:txBody>
          <a:bodyPr/>
          <a:lstStyle/>
          <a:p>
            <a:pPr eaLnBrk="1" hangingPunct="1"/>
            <a:r>
              <a:rPr lang="en-US"/>
              <a:t>Knapsack Example</a:t>
            </a:r>
          </a:p>
        </p:txBody>
      </p:sp>
      <p:sp>
        <p:nvSpPr>
          <p:cNvPr id="470019" name="Rectangle 3"/>
          <p:cNvSpPr>
            <a:spLocks noGrp="1" noChangeArrowheads="1"/>
          </p:cNvSpPr>
          <p:nvPr>
            <p:ph type="body" idx="1"/>
          </p:nvPr>
        </p:nvSpPr>
        <p:spPr>
          <a:xfrm>
            <a:off x="685800" y="1752600"/>
            <a:ext cx="7924800" cy="4419600"/>
          </a:xfrm>
        </p:spPr>
        <p:txBody>
          <a:bodyPr/>
          <a:lstStyle/>
          <a:p>
            <a:pPr eaLnBrk="1" hangingPunct="1">
              <a:lnSpc>
                <a:spcPct val="90000"/>
              </a:lnSpc>
            </a:pPr>
            <a:r>
              <a:rPr lang="en-US" sz="2800"/>
              <a:t>What does lattice reduction have to do with the knapsack cryptosystem?</a:t>
            </a:r>
          </a:p>
          <a:p>
            <a:pPr eaLnBrk="1" hangingPunct="1">
              <a:lnSpc>
                <a:spcPct val="90000"/>
              </a:lnSpc>
            </a:pPr>
            <a:r>
              <a:rPr lang="en-US" sz="2800"/>
              <a:t>Suppose we have</a:t>
            </a:r>
          </a:p>
          <a:p>
            <a:pPr lvl="1" eaLnBrk="1" hangingPunct="1">
              <a:lnSpc>
                <a:spcPct val="90000"/>
              </a:lnSpc>
            </a:pPr>
            <a:r>
              <a:rPr lang="en-US" sz="2400"/>
              <a:t>Superincreasing knapsack</a:t>
            </a:r>
          </a:p>
          <a:p>
            <a:pPr lvl="2" eaLnBrk="1" hangingPunct="1">
              <a:lnSpc>
                <a:spcPct val="90000"/>
              </a:lnSpc>
              <a:buFont typeface="Wingdings" charset="2"/>
              <a:buNone/>
            </a:pPr>
            <a:r>
              <a:rPr lang="en-US">
                <a:latin typeface="Times-Roman" charset="0"/>
              </a:rPr>
              <a:t>S = [2,3,7,14,30,57,120,251]</a:t>
            </a:r>
          </a:p>
          <a:p>
            <a:pPr lvl="1" eaLnBrk="1" hangingPunct="1">
              <a:lnSpc>
                <a:spcPct val="90000"/>
              </a:lnSpc>
            </a:pPr>
            <a:r>
              <a:rPr lang="en-US" sz="2400"/>
              <a:t>Suppose </a:t>
            </a:r>
            <a:r>
              <a:rPr lang="en-US" sz="2400">
                <a:latin typeface="Times-Roman" charset="0"/>
              </a:rPr>
              <a:t>m = 41, n = 491 </a:t>
            </a:r>
            <a:r>
              <a:rPr lang="en-US" sz="2400">
                <a:latin typeface="Times-Roman" charset="0"/>
                <a:sym typeface="Symbol" charset="2"/>
              </a:rPr>
              <a:t> </a:t>
            </a:r>
            <a:r>
              <a:rPr lang="en-US" sz="2400">
                <a:latin typeface="Times-Roman" charset="0"/>
              </a:rPr>
              <a:t>m</a:t>
            </a:r>
            <a:r>
              <a:rPr lang="en-US" sz="2400" baseline="30000">
                <a:latin typeface="Times-Roman" charset="0"/>
                <a:sym typeface="Symbol" charset="2"/>
              </a:rPr>
              <a:t></a:t>
            </a:r>
            <a:r>
              <a:rPr lang="en-US" sz="2400" baseline="30000">
                <a:latin typeface="Times-Roman" charset="0"/>
              </a:rPr>
              <a:t>1</a:t>
            </a:r>
            <a:r>
              <a:rPr lang="en-US" sz="2400">
                <a:latin typeface="Times-Roman" charset="0"/>
              </a:rPr>
              <a:t> = 12 mod n</a:t>
            </a:r>
            <a:endParaRPr lang="en-US" sz="2400"/>
          </a:p>
          <a:p>
            <a:pPr lvl="1" eaLnBrk="1" hangingPunct="1">
              <a:lnSpc>
                <a:spcPct val="90000"/>
              </a:lnSpc>
            </a:pPr>
            <a:r>
              <a:rPr lang="en-US" sz="2400"/>
              <a:t>Public knapsack: </a:t>
            </a:r>
            <a:r>
              <a:rPr lang="en-US" sz="2400">
                <a:latin typeface="Times-Roman" charset="0"/>
              </a:rPr>
              <a:t>t</a:t>
            </a:r>
            <a:r>
              <a:rPr lang="en-US" sz="2400" baseline="-25000">
                <a:latin typeface="Times-Roman" charset="0"/>
              </a:rPr>
              <a:t>i</a:t>
            </a:r>
            <a:r>
              <a:rPr lang="en-US" sz="2400">
                <a:latin typeface="Times-Roman" charset="0"/>
              </a:rPr>
              <a:t> = 41</a:t>
            </a:r>
            <a:r>
              <a:rPr lang="en-US" sz="2400" baseline="30000">
                <a:latin typeface="Times-Roman" charset="0"/>
              </a:rPr>
              <a:t> </a:t>
            </a:r>
            <a:r>
              <a:rPr lang="en-US" sz="2400">
                <a:latin typeface="Times-Roman" charset="0"/>
                <a:sym typeface="Symbol" charset="2"/>
              </a:rPr>
              <a:t> </a:t>
            </a:r>
            <a:r>
              <a:rPr lang="en-US" sz="2400">
                <a:latin typeface="Times-Roman" charset="0"/>
              </a:rPr>
              <a:t>s</a:t>
            </a:r>
            <a:r>
              <a:rPr lang="en-US" sz="2400" baseline="-25000">
                <a:latin typeface="Times-Roman" charset="0"/>
              </a:rPr>
              <a:t>i</a:t>
            </a:r>
            <a:r>
              <a:rPr lang="en-US" sz="2400">
                <a:latin typeface="Times-Roman" charset="0"/>
              </a:rPr>
              <a:t> mod 491</a:t>
            </a:r>
            <a:endParaRPr lang="en-US" sz="2400"/>
          </a:p>
          <a:p>
            <a:pPr lvl="2" eaLnBrk="1" hangingPunct="1">
              <a:lnSpc>
                <a:spcPct val="90000"/>
              </a:lnSpc>
              <a:buFont typeface="Wingdings" charset="2"/>
              <a:buNone/>
            </a:pPr>
            <a:r>
              <a:rPr lang="en-US">
                <a:latin typeface="Times-Roman" charset="0"/>
              </a:rPr>
              <a:t>T = [82,123,287,83,248,373,10,471]</a:t>
            </a:r>
          </a:p>
          <a:p>
            <a:pPr eaLnBrk="1" hangingPunct="1">
              <a:lnSpc>
                <a:spcPct val="90000"/>
              </a:lnSpc>
            </a:pPr>
            <a:r>
              <a:rPr lang="en-US" sz="2800" b="1">
                <a:solidFill>
                  <a:schemeClr val="hlink"/>
                </a:solidFill>
              </a:rPr>
              <a:t>Public key:</a:t>
            </a:r>
            <a:r>
              <a:rPr lang="en-US" sz="2800"/>
              <a:t> </a:t>
            </a:r>
            <a:r>
              <a:rPr lang="en-US" sz="2800">
                <a:latin typeface="Times-Roman" charset="0"/>
              </a:rPr>
              <a:t>T	</a:t>
            </a:r>
            <a:r>
              <a:rPr lang="en-US" sz="2800"/>
              <a:t>	</a:t>
            </a:r>
            <a:r>
              <a:rPr lang="en-US" sz="2800" b="1">
                <a:solidFill>
                  <a:schemeClr val="hlink"/>
                </a:solidFill>
              </a:rPr>
              <a:t>Private key:</a:t>
            </a:r>
            <a:r>
              <a:rPr lang="en-US" sz="2800"/>
              <a:t> </a:t>
            </a:r>
            <a:r>
              <a:rPr lang="en-US" sz="2800">
                <a:latin typeface="Times-Roman" charset="0"/>
              </a:rPr>
              <a:t>(S,m</a:t>
            </a:r>
            <a:r>
              <a:rPr lang="en-US" sz="2800" baseline="30000">
                <a:latin typeface="Times-Roman" charset="0"/>
                <a:sym typeface="Symbol" charset="2"/>
              </a:rPr>
              <a:t></a:t>
            </a:r>
            <a:r>
              <a:rPr lang="en-US" sz="2800" baseline="30000">
                <a:latin typeface="Times-Roman" charset="0"/>
              </a:rPr>
              <a:t>1</a:t>
            </a:r>
            <a:r>
              <a:rPr lang="en-US" sz="2800">
                <a:latin typeface="Times-Roman" charset="0"/>
              </a:rPr>
              <a:t>,n)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70019">
                                            <p:txEl>
                                              <p:pRg st="0" end="0"/>
                                            </p:txEl>
                                          </p:spTgt>
                                        </p:tgtEl>
                                        <p:attrNameLst>
                                          <p:attrName>style.visibility</p:attrName>
                                        </p:attrNameLst>
                                      </p:cBhvr>
                                      <p:to>
                                        <p:strVal val="visible"/>
                                      </p:to>
                                    </p:set>
                                    <p:anim calcmode="lin" valueType="num">
                                      <p:cBhvr additive="base">
                                        <p:cTn id="7" dur="500" fill="hold"/>
                                        <p:tgtEl>
                                          <p:spTgt spid="47001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7001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Ooooh"/>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70019">
                                            <p:txEl>
                                              <p:pRg st="1" end="1"/>
                                            </p:txEl>
                                          </p:spTgt>
                                        </p:tgtEl>
                                        <p:attrNameLst>
                                          <p:attrName>style.visibility</p:attrName>
                                        </p:attrNameLst>
                                      </p:cBhvr>
                                      <p:to>
                                        <p:strVal val="visible"/>
                                      </p:to>
                                    </p:set>
                                    <p:anim calcmode="lin" valueType="num">
                                      <p:cBhvr additive="base">
                                        <p:cTn id="13" dur="500" fill="hold"/>
                                        <p:tgtEl>
                                          <p:spTgt spid="47001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47001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Ooooh"/>
                                        </p:tgtEl>
                                      </p:cMediaNode>
                                    </p:audio>
                                  </p:subTnLst>
                                </p:cTn>
                              </p:par>
                              <p:par>
                                <p:cTn id="15" presetID="2" presetClass="entr" presetSubtype="2" fill="hold" grpId="0" nodeType="withEffect">
                                  <p:stCondLst>
                                    <p:cond delay="0"/>
                                  </p:stCondLst>
                                  <p:childTnLst>
                                    <p:set>
                                      <p:cBhvr>
                                        <p:cTn id="16" dur="1" fill="hold">
                                          <p:stCondLst>
                                            <p:cond delay="0"/>
                                          </p:stCondLst>
                                        </p:cTn>
                                        <p:tgtEl>
                                          <p:spTgt spid="470019">
                                            <p:txEl>
                                              <p:pRg st="2" end="2"/>
                                            </p:txEl>
                                          </p:spTgt>
                                        </p:tgtEl>
                                        <p:attrNameLst>
                                          <p:attrName>style.visibility</p:attrName>
                                        </p:attrNameLst>
                                      </p:cBhvr>
                                      <p:to>
                                        <p:strVal val="visible"/>
                                      </p:to>
                                    </p:set>
                                    <p:anim calcmode="lin" valueType="num">
                                      <p:cBhvr additive="base">
                                        <p:cTn id="17" dur="500" fill="hold"/>
                                        <p:tgtEl>
                                          <p:spTgt spid="470019">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47001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Ooooh"/>
                                        </p:tgtEl>
                                      </p:cMediaNode>
                                    </p:audio>
                                  </p:subTnLst>
                                </p:cTn>
                              </p:par>
                              <p:par>
                                <p:cTn id="19" presetID="2" presetClass="entr" presetSubtype="2" fill="hold" grpId="0" nodeType="withEffect">
                                  <p:stCondLst>
                                    <p:cond delay="0"/>
                                  </p:stCondLst>
                                  <p:childTnLst>
                                    <p:set>
                                      <p:cBhvr>
                                        <p:cTn id="20" dur="1" fill="hold">
                                          <p:stCondLst>
                                            <p:cond delay="0"/>
                                          </p:stCondLst>
                                        </p:cTn>
                                        <p:tgtEl>
                                          <p:spTgt spid="470019">
                                            <p:txEl>
                                              <p:pRg st="3" end="3"/>
                                            </p:txEl>
                                          </p:spTgt>
                                        </p:tgtEl>
                                        <p:attrNameLst>
                                          <p:attrName>style.visibility</p:attrName>
                                        </p:attrNameLst>
                                      </p:cBhvr>
                                      <p:to>
                                        <p:strVal val="visible"/>
                                      </p:to>
                                    </p:set>
                                    <p:anim calcmode="lin" valueType="num">
                                      <p:cBhvr additive="base">
                                        <p:cTn id="21" dur="500" fill="hold"/>
                                        <p:tgtEl>
                                          <p:spTgt spid="470019">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470019">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2" name="Ooooh"/>
                                        </p:tgtEl>
                                      </p:cMediaNode>
                                    </p:audio>
                                  </p:subTnLst>
                                </p:cTn>
                              </p:par>
                              <p:par>
                                <p:cTn id="23" presetID="2" presetClass="entr" presetSubtype="2" fill="hold" grpId="0" nodeType="withEffect">
                                  <p:stCondLst>
                                    <p:cond delay="0"/>
                                  </p:stCondLst>
                                  <p:childTnLst>
                                    <p:set>
                                      <p:cBhvr>
                                        <p:cTn id="24" dur="1" fill="hold">
                                          <p:stCondLst>
                                            <p:cond delay="0"/>
                                          </p:stCondLst>
                                        </p:cTn>
                                        <p:tgtEl>
                                          <p:spTgt spid="470019">
                                            <p:txEl>
                                              <p:pRg st="4" end="4"/>
                                            </p:txEl>
                                          </p:spTgt>
                                        </p:tgtEl>
                                        <p:attrNameLst>
                                          <p:attrName>style.visibility</p:attrName>
                                        </p:attrNameLst>
                                      </p:cBhvr>
                                      <p:to>
                                        <p:strVal val="visible"/>
                                      </p:to>
                                    </p:set>
                                    <p:anim calcmode="lin" valueType="num">
                                      <p:cBhvr additive="base">
                                        <p:cTn id="25" dur="500" fill="hold"/>
                                        <p:tgtEl>
                                          <p:spTgt spid="470019">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70019">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Ooooh"/>
                                        </p:tgtEl>
                                      </p:cMediaNode>
                                    </p:audio>
                                  </p:subTnLst>
                                </p:cTn>
                              </p:par>
                              <p:par>
                                <p:cTn id="27" presetID="2" presetClass="entr" presetSubtype="2" fill="hold" grpId="0" nodeType="withEffect">
                                  <p:stCondLst>
                                    <p:cond delay="0"/>
                                  </p:stCondLst>
                                  <p:childTnLst>
                                    <p:set>
                                      <p:cBhvr>
                                        <p:cTn id="28" dur="1" fill="hold">
                                          <p:stCondLst>
                                            <p:cond delay="0"/>
                                          </p:stCondLst>
                                        </p:cTn>
                                        <p:tgtEl>
                                          <p:spTgt spid="470019">
                                            <p:txEl>
                                              <p:pRg st="5" end="5"/>
                                            </p:txEl>
                                          </p:spTgt>
                                        </p:tgtEl>
                                        <p:attrNameLst>
                                          <p:attrName>style.visibility</p:attrName>
                                        </p:attrNameLst>
                                      </p:cBhvr>
                                      <p:to>
                                        <p:strVal val="visible"/>
                                      </p:to>
                                    </p:set>
                                    <p:anim calcmode="lin" valueType="num">
                                      <p:cBhvr additive="base">
                                        <p:cTn id="29" dur="500" fill="hold"/>
                                        <p:tgtEl>
                                          <p:spTgt spid="470019">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470019">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2" name="Ooooh"/>
                                        </p:tgtEl>
                                      </p:cMediaNode>
                                    </p:audio>
                                  </p:subTnLst>
                                </p:cTn>
                              </p:par>
                              <p:par>
                                <p:cTn id="31" presetID="2" presetClass="entr" presetSubtype="2" fill="hold" grpId="0" nodeType="withEffect">
                                  <p:stCondLst>
                                    <p:cond delay="0"/>
                                  </p:stCondLst>
                                  <p:childTnLst>
                                    <p:set>
                                      <p:cBhvr>
                                        <p:cTn id="32" dur="1" fill="hold">
                                          <p:stCondLst>
                                            <p:cond delay="0"/>
                                          </p:stCondLst>
                                        </p:cTn>
                                        <p:tgtEl>
                                          <p:spTgt spid="470019">
                                            <p:txEl>
                                              <p:pRg st="6" end="6"/>
                                            </p:txEl>
                                          </p:spTgt>
                                        </p:tgtEl>
                                        <p:attrNameLst>
                                          <p:attrName>style.visibility</p:attrName>
                                        </p:attrNameLst>
                                      </p:cBhvr>
                                      <p:to>
                                        <p:strVal val="visible"/>
                                      </p:to>
                                    </p:set>
                                    <p:anim calcmode="lin" valueType="num">
                                      <p:cBhvr additive="base">
                                        <p:cTn id="33" dur="500" fill="hold"/>
                                        <p:tgtEl>
                                          <p:spTgt spid="470019">
                                            <p:txEl>
                                              <p:pRg st="6" end="6"/>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470019">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1"/>
                                            </p:cond>
                                          </p:stCondLst>
                                          <p:endCondLst>
                                            <p:cond evt="onStopAudio" delay="0">
                                              <p:tgtEl>
                                                <p:sldTgt/>
                                              </p:tgtEl>
                                            </p:cond>
                                          </p:endCondLst>
                                        </p:cTn>
                                        <p:tgtEl>
                                          <p:sndTgt r:embed="rId2" name="Ooooh"/>
                                        </p:tgtEl>
                                      </p:cMediaNode>
                                    </p:audio>
                                  </p:sub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470019">
                                            <p:txEl>
                                              <p:pRg st="7" end="7"/>
                                            </p:txEl>
                                          </p:spTgt>
                                        </p:tgtEl>
                                        <p:attrNameLst>
                                          <p:attrName>style.visibility</p:attrName>
                                        </p:attrNameLst>
                                      </p:cBhvr>
                                      <p:to>
                                        <p:strVal val="visible"/>
                                      </p:to>
                                    </p:set>
                                    <p:anim calcmode="lin" valueType="num">
                                      <p:cBhvr additive="base">
                                        <p:cTn id="39" dur="500" fill="hold"/>
                                        <p:tgtEl>
                                          <p:spTgt spid="470019">
                                            <p:txEl>
                                              <p:pRg st="7" end="7"/>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470019">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7"/>
                                            </p:cond>
                                          </p:stCondLst>
                                          <p:endCondLst>
                                            <p:cond evt="onStopAudio" delay="0">
                                              <p:tgtEl>
                                                <p:sldTgt/>
                                              </p:tgtEl>
                                            </p:cond>
                                          </p:endCondLst>
                                        </p:cTn>
                                        <p:tgtEl>
                                          <p:sndTgt r:embed="rId2" name="Oooo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0019" grpId="0" build="p" autoUpdateAnimBg="0"/>
    </p:bldLst>
  </p:timing>
</p:sld>
</file>

<file path=ppt/slides/slide2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617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D731C6D9-F685-C14A-B4A2-2EFAF87C3588}" type="slidenum">
              <a:rPr lang="en-US" smtClean="0">
                <a:latin typeface="Times New Roman" charset="0"/>
              </a:rPr>
              <a:pPr/>
              <a:t>287</a:t>
            </a:fld>
            <a:endParaRPr lang="en-US">
              <a:latin typeface="Times New Roman" charset="0"/>
            </a:endParaRPr>
          </a:p>
        </p:txBody>
      </p:sp>
      <p:sp>
        <p:nvSpPr>
          <p:cNvPr id="306179" name="Rectangle 2"/>
          <p:cNvSpPr>
            <a:spLocks noGrp="1" noChangeArrowheads="1"/>
          </p:cNvSpPr>
          <p:nvPr>
            <p:ph type="title"/>
          </p:nvPr>
        </p:nvSpPr>
        <p:spPr>
          <a:xfrm>
            <a:off x="685800" y="304800"/>
            <a:ext cx="7772400" cy="1143000"/>
          </a:xfrm>
        </p:spPr>
        <p:txBody>
          <a:bodyPr/>
          <a:lstStyle/>
          <a:p>
            <a:pPr eaLnBrk="1" hangingPunct="1"/>
            <a:r>
              <a:rPr lang="en-US"/>
              <a:t>Knapsack Example</a:t>
            </a:r>
          </a:p>
        </p:txBody>
      </p:sp>
      <p:sp>
        <p:nvSpPr>
          <p:cNvPr id="471043" name="Rectangle 3"/>
          <p:cNvSpPr>
            <a:spLocks noGrp="1" noChangeArrowheads="1"/>
          </p:cNvSpPr>
          <p:nvPr>
            <p:ph type="body" idx="1"/>
          </p:nvPr>
        </p:nvSpPr>
        <p:spPr>
          <a:xfrm>
            <a:off x="685800" y="1600200"/>
            <a:ext cx="8077200" cy="4572000"/>
          </a:xfrm>
        </p:spPr>
        <p:txBody>
          <a:bodyPr/>
          <a:lstStyle/>
          <a:p>
            <a:pPr eaLnBrk="1" hangingPunct="1">
              <a:lnSpc>
                <a:spcPct val="90000"/>
              </a:lnSpc>
            </a:pPr>
            <a:r>
              <a:rPr lang="en-US" sz="2800" b="1">
                <a:solidFill>
                  <a:schemeClr val="hlink"/>
                </a:solidFill>
              </a:rPr>
              <a:t>Public key:</a:t>
            </a:r>
            <a:r>
              <a:rPr lang="en-US" sz="2800"/>
              <a:t> </a:t>
            </a:r>
            <a:r>
              <a:rPr lang="en-US" sz="2800">
                <a:latin typeface="Times-Roman" charset="0"/>
              </a:rPr>
              <a:t>T		</a:t>
            </a:r>
            <a:r>
              <a:rPr lang="en-US" sz="2800" b="1">
                <a:solidFill>
                  <a:schemeClr val="hlink"/>
                </a:solidFill>
              </a:rPr>
              <a:t>Private key:</a:t>
            </a:r>
            <a:r>
              <a:rPr lang="en-US" sz="2800"/>
              <a:t> </a:t>
            </a:r>
            <a:r>
              <a:rPr lang="en-US" sz="2800">
                <a:latin typeface="Times-Roman" charset="0"/>
              </a:rPr>
              <a:t>(S,m</a:t>
            </a:r>
            <a:r>
              <a:rPr lang="en-US" sz="2800" baseline="30000">
                <a:latin typeface="Times-Roman" charset="0"/>
                <a:sym typeface="Symbol" charset="2"/>
              </a:rPr>
              <a:t></a:t>
            </a:r>
            <a:r>
              <a:rPr lang="en-US" sz="2800" baseline="30000">
                <a:latin typeface="Times-Roman" charset="0"/>
              </a:rPr>
              <a:t>1</a:t>
            </a:r>
            <a:r>
              <a:rPr lang="en-US" sz="2800">
                <a:latin typeface="Times-Roman" charset="0"/>
              </a:rPr>
              <a:t>,n) </a:t>
            </a:r>
          </a:p>
          <a:p>
            <a:pPr eaLnBrk="1" hangingPunct="1">
              <a:lnSpc>
                <a:spcPct val="90000"/>
              </a:lnSpc>
              <a:buFont typeface="Wingdings" charset="2"/>
              <a:buNone/>
            </a:pPr>
            <a:r>
              <a:rPr lang="en-US" sz="2800">
                <a:latin typeface="Times-Roman" charset="0"/>
              </a:rPr>
              <a:t>	S = [2,3,7,14,30,57,120,251]</a:t>
            </a:r>
          </a:p>
          <a:p>
            <a:pPr eaLnBrk="1" hangingPunct="1">
              <a:lnSpc>
                <a:spcPct val="90000"/>
              </a:lnSpc>
              <a:buFont typeface="Wingdings" charset="2"/>
              <a:buNone/>
            </a:pPr>
            <a:r>
              <a:rPr lang="en-US" sz="2800">
                <a:latin typeface="Times-Roman" charset="0"/>
              </a:rPr>
              <a:t>	T = [82,123,287,83,248,373,10,471]</a:t>
            </a:r>
            <a:endParaRPr lang="en-US" sz="2800"/>
          </a:p>
          <a:p>
            <a:pPr eaLnBrk="1" hangingPunct="1">
              <a:lnSpc>
                <a:spcPct val="90000"/>
              </a:lnSpc>
              <a:buFont typeface="Wingdings" charset="2"/>
              <a:buNone/>
            </a:pPr>
            <a:r>
              <a:rPr lang="en-US" sz="2400"/>
              <a:t>	</a:t>
            </a:r>
            <a:r>
              <a:rPr lang="en-US" sz="2800">
                <a:latin typeface="Times-Roman" charset="0"/>
              </a:rPr>
              <a:t>n = 491,  m</a:t>
            </a:r>
            <a:r>
              <a:rPr lang="en-US" sz="2800" baseline="30000">
                <a:latin typeface="Times-Roman" charset="0"/>
                <a:sym typeface="Symbol" charset="2"/>
              </a:rPr>
              <a:t></a:t>
            </a:r>
            <a:r>
              <a:rPr lang="en-US" sz="2800" baseline="30000">
                <a:latin typeface="Times-Roman" charset="0"/>
              </a:rPr>
              <a:t>1</a:t>
            </a:r>
            <a:r>
              <a:rPr lang="en-US" sz="2800">
                <a:latin typeface="Times-Roman" charset="0"/>
              </a:rPr>
              <a:t> = 12</a:t>
            </a:r>
            <a:endParaRPr lang="en-US" sz="2800"/>
          </a:p>
          <a:p>
            <a:pPr eaLnBrk="1" hangingPunct="1">
              <a:lnSpc>
                <a:spcPct val="90000"/>
              </a:lnSpc>
            </a:pPr>
            <a:r>
              <a:rPr lang="en-US" sz="2800"/>
              <a:t>Example: </a:t>
            </a:r>
            <a:r>
              <a:rPr lang="en-US" sz="2800">
                <a:latin typeface="Times-Roman" charset="0"/>
              </a:rPr>
              <a:t>10010110</a:t>
            </a:r>
            <a:r>
              <a:rPr lang="en-US" sz="2800"/>
              <a:t> is encrypted as</a:t>
            </a:r>
          </a:p>
          <a:p>
            <a:pPr eaLnBrk="1" hangingPunct="1">
              <a:lnSpc>
                <a:spcPct val="90000"/>
              </a:lnSpc>
              <a:buFont typeface="Wingdings" charset="2"/>
              <a:buNone/>
            </a:pPr>
            <a:r>
              <a:rPr lang="en-US" sz="2800"/>
              <a:t>		</a:t>
            </a:r>
            <a:r>
              <a:rPr lang="en-US" sz="2800">
                <a:latin typeface="Times-Roman" charset="0"/>
              </a:rPr>
              <a:t>82+83+373+10 = 548</a:t>
            </a:r>
            <a:endParaRPr lang="en-US" sz="2800"/>
          </a:p>
          <a:p>
            <a:pPr eaLnBrk="1" hangingPunct="1">
              <a:lnSpc>
                <a:spcPct val="90000"/>
              </a:lnSpc>
            </a:pPr>
            <a:r>
              <a:rPr lang="en-US" sz="2800"/>
              <a:t>Then receiver computes </a:t>
            </a:r>
          </a:p>
          <a:p>
            <a:pPr eaLnBrk="1" hangingPunct="1">
              <a:lnSpc>
                <a:spcPct val="90000"/>
              </a:lnSpc>
              <a:buFont typeface="Wingdings" charset="2"/>
              <a:buNone/>
            </a:pPr>
            <a:r>
              <a:rPr lang="en-US" sz="2800">
                <a:latin typeface="Times-Roman" charset="0"/>
              </a:rPr>
              <a:t>		548 </a:t>
            </a:r>
            <a:r>
              <a:rPr lang="en-US" sz="2800">
                <a:latin typeface="Times-Roman" charset="0"/>
                <a:sym typeface="Symbol" charset="2"/>
              </a:rPr>
              <a:t> 12 = 193 mod 491 </a:t>
            </a:r>
          </a:p>
          <a:p>
            <a:pPr eaLnBrk="1" hangingPunct="1">
              <a:lnSpc>
                <a:spcPct val="90000"/>
              </a:lnSpc>
              <a:buFont typeface="Wingdings" charset="2"/>
              <a:buNone/>
            </a:pPr>
            <a:r>
              <a:rPr lang="en-US" sz="2800">
                <a:latin typeface="Times-Roman" charset="0"/>
                <a:sym typeface="Symbol" charset="2"/>
              </a:rPr>
              <a:t>	</a:t>
            </a:r>
            <a:r>
              <a:rPr lang="en-US" sz="2800">
                <a:sym typeface="Symbol" charset="2"/>
              </a:rPr>
              <a:t>and </a:t>
            </a:r>
            <a:r>
              <a:rPr lang="en-US" sz="2800"/>
              <a:t>uses </a:t>
            </a:r>
            <a:r>
              <a:rPr lang="en-US" sz="2800">
                <a:latin typeface="Times-Roman" charset="0"/>
              </a:rPr>
              <a:t>S</a:t>
            </a:r>
            <a:r>
              <a:rPr lang="en-US" sz="2800"/>
              <a:t> to solve for </a:t>
            </a:r>
            <a:r>
              <a:rPr lang="en-US" sz="2800">
                <a:latin typeface="Times-Roman" charset="0"/>
              </a:rPr>
              <a:t>10010110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1043">
                                            <p:txEl>
                                              <p:pRg st="0" end="0"/>
                                            </p:txEl>
                                          </p:spTgt>
                                        </p:tgtEl>
                                        <p:attrNameLst>
                                          <p:attrName>style.visibility</p:attrName>
                                        </p:attrNameLst>
                                      </p:cBhvr>
                                      <p:to>
                                        <p:strVal val="visible"/>
                                      </p:to>
                                    </p:set>
                                    <p:animEffect transition="in" filter="blinds(horizontal)">
                                      <p:cBhvr>
                                        <p:cTn id="7" dur="500"/>
                                        <p:tgtEl>
                                          <p:spTgt spid="47104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sh Register"/>
                                        </p:tgtEl>
                                      </p:cMediaNode>
                                    </p:audio>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71043">
                                            <p:txEl>
                                              <p:pRg st="1" end="1"/>
                                            </p:txEl>
                                          </p:spTgt>
                                        </p:tgtEl>
                                        <p:attrNameLst>
                                          <p:attrName>style.visibility</p:attrName>
                                        </p:attrNameLst>
                                      </p:cBhvr>
                                      <p:to>
                                        <p:strVal val="visible"/>
                                      </p:to>
                                    </p:set>
                                    <p:animEffect transition="in" filter="blinds(horizontal)">
                                      <p:cBhvr>
                                        <p:cTn id="12" dur="500"/>
                                        <p:tgtEl>
                                          <p:spTgt spid="471043">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sh Register"/>
                                        </p:tgtEl>
                                      </p:cMediaNode>
                                    </p:audio>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71043">
                                            <p:txEl>
                                              <p:pRg st="2" end="2"/>
                                            </p:txEl>
                                          </p:spTgt>
                                        </p:tgtEl>
                                        <p:attrNameLst>
                                          <p:attrName>style.visibility</p:attrName>
                                        </p:attrNameLst>
                                      </p:cBhvr>
                                      <p:to>
                                        <p:strVal val="visible"/>
                                      </p:to>
                                    </p:set>
                                    <p:animEffect transition="in" filter="blinds(horizontal)">
                                      <p:cBhvr>
                                        <p:cTn id="17" dur="500"/>
                                        <p:tgtEl>
                                          <p:spTgt spid="471043">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sh Register"/>
                                        </p:tgtEl>
                                      </p:cMediaNode>
                                    </p:audio>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71043">
                                            <p:txEl>
                                              <p:pRg st="3" end="3"/>
                                            </p:txEl>
                                          </p:spTgt>
                                        </p:tgtEl>
                                        <p:attrNameLst>
                                          <p:attrName>style.visibility</p:attrName>
                                        </p:attrNameLst>
                                      </p:cBhvr>
                                      <p:to>
                                        <p:strVal val="visible"/>
                                      </p:to>
                                    </p:set>
                                    <p:animEffect transition="in" filter="blinds(horizontal)">
                                      <p:cBhvr>
                                        <p:cTn id="22" dur="500"/>
                                        <p:tgtEl>
                                          <p:spTgt spid="471043">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sh Register"/>
                                        </p:tgtEl>
                                      </p:cMediaNode>
                                    </p:audio>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71043">
                                            <p:txEl>
                                              <p:pRg st="4" end="4"/>
                                            </p:txEl>
                                          </p:spTgt>
                                        </p:tgtEl>
                                        <p:attrNameLst>
                                          <p:attrName>style.visibility</p:attrName>
                                        </p:attrNameLst>
                                      </p:cBhvr>
                                      <p:to>
                                        <p:strVal val="visible"/>
                                      </p:to>
                                    </p:set>
                                    <p:animEffect transition="in" filter="blinds(horizontal)">
                                      <p:cBhvr>
                                        <p:cTn id="27" dur="500"/>
                                        <p:tgtEl>
                                          <p:spTgt spid="471043">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sh Register"/>
                                        </p:tgtEl>
                                      </p:cMediaNode>
                                    </p:audio>
                                  </p:sub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71043">
                                            <p:txEl>
                                              <p:pRg st="5" end="5"/>
                                            </p:txEl>
                                          </p:spTgt>
                                        </p:tgtEl>
                                        <p:attrNameLst>
                                          <p:attrName>style.visibility</p:attrName>
                                        </p:attrNameLst>
                                      </p:cBhvr>
                                      <p:to>
                                        <p:strVal val="visible"/>
                                      </p:to>
                                    </p:set>
                                    <p:animEffect transition="in" filter="blinds(horizontal)">
                                      <p:cBhvr>
                                        <p:cTn id="32" dur="500"/>
                                        <p:tgtEl>
                                          <p:spTgt spid="471043">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sh Register"/>
                                        </p:tgtEl>
                                      </p:cMediaNode>
                                    </p:audio>
                                  </p:sub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71043">
                                            <p:txEl>
                                              <p:pRg st="6" end="6"/>
                                            </p:txEl>
                                          </p:spTgt>
                                        </p:tgtEl>
                                        <p:attrNameLst>
                                          <p:attrName>style.visibility</p:attrName>
                                        </p:attrNameLst>
                                      </p:cBhvr>
                                      <p:to>
                                        <p:strVal val="visible"/>
                                      </p:to>
                                    </p:set>
                                    <p:animEffect transition="in" filter="blinds(horizontal)">
                                      <p:cBhvr>
                                        <p:cTn id="37" dur="500"/>
                                        <p:tgtEl>
                                          <p:spTgt spid="471043">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sh Register"/>
                                        </p:tgtEl>
                                      </p:cMediaNode>
                                    </p:audio>
                                  </p:sub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71043">
                                            <p:txEl>
                                              <p:pRg st="7" end="7"/>
                                            </p:txEl>
                                          </p:spTgt>
                                        </p:tgtEl>
                                        <p:attrNameLst>
                                          <p:attrName>style.visibility</p:attrName>
                                        </p:attrNameLst>
                                      </p:cBhvr>
                                      <p:to>
                                        <p:strVal val="visible"/>
                                      </p:to>
                                    </p:set>
                                    <p:animEffect transition="in" filter="blinds(horizontal)">
                                      <p:cBhvr>
                                        <p:cTn id="42" dur="500"/>
                                        <p:tgtEl>
                                          <p:spTgt spid="471043">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sh Register"/>
                                        </p:tgtEl>
                                      </p:cMediaNode>
                                    </p:audio>
                                  </p:sub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71043">
                                            <p:txEl>
                                              <p:pRg st="8" end="8"/>
                                            </p:txEl>
                                          </p:spTgt>
                                        </p:tgtEl>
                                        <p:attrNameLst>
                                          <p:attrName>style.visibility</p:attrName>
                                        </p:attrNameLst>
                                      </p:cBhvr>
                                      <p:to>
                                        <p:strVal val="visible"/>
                                      </p:to>
                                    </p:set>
                                    <p:animEffect transition="in" filter="blinds(horizontal)">
                                      <p:cBhvr>
                                        <p:cTn id="47" dur="500"/>
                                        <p:tgtEl>
                                          <p:spTgt spid="471043">
                                            <p:txEl>
                                              <p:pRg st="8" end="8"/>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2" name="Cash Register"/>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43" grpId="0" build="p" autoUpdateAnimBg="0"/>
    </p:bldLst>
  </p:timing>
</p:sld>
</file>

<file path=ppt/slides/slide2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0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B23CE551-7410-4E4D-A6CB-3DC4C149EA77}" type="slidenum">
              <a:rPr lang="en-US" smtClean="0">
                <a:latin typeface="Times New Roman" charset="0"/>
              </a:rPr>
              <a:pPr/>
              <a:t>288</a:t>
            </a:fld>
            <a:endParaRPr lang="en-US">
              <a:latin typeface="Times New Roman" charset="0"/>
            </a:endParaRPr>
          </a:p>
        </p:txBody>
      </p:sp>
      <p:sp>
        <p:nvSpPr>
          <p:cNvPr id="307203" name="Rectangle 2"/>
          <p:cNvSpPr>
            <a:spLocks noGrp="1" noChangeArrowheads="1"/>
          </p:cNvSpPr>
          <p:nvPr>
            <p:ph type="title"/>
          </p:nvPr>
        </p:nvSpPr>
        <p:spPr/>
        <p:txBody>
          <a:bodyPr/>
          <a:lstStyle/>
          <a:p>
            <a:pPr eaLnBrk="1" hangingPunct="1"/>
            <a:r>
              <a:rPr lang="en-US"/>
              <a:t>Knapsack LLL Attack</a:t>
            </a:r>
          </a:p>
        </p:txBody>
      </p:sp>
      <p:sp>
        <p:nvSpPr>
          <p:cNvPr id="472067" name="Rectangle 3"/>
          <p:cNvSpPr>
            <a:spLocks noGrp="1" noChangeArrowheads="1"/>
          </p:cNvSpPr>
          <p:nvPr>
            <p:ph type="body" idx="1"/>
          </p:nvPr>
        </p:nvSpPr>
        <p:spPr>
          <a:xfrm>
            <a:off x="533400" y="1752600"/>
            <a:ext cx="8229600" cy="4343400"/>
          </a:xfrm>
        </p:spPr>
        <p:txBody>
          <a:bodyPr/>
          <a:lstStyle/>
          <a:p>
            <a:pPr eaLnBrk="1" hangingPunct="1"/>
            <a:r>
              <a:rPr lang="en-US"/>
              <a:t>Attacker knows public key</a:t>
            </a:r>
          </a:p>
          <a:p>
            <a:pPr eaLnBrk="1" hangingPunct="1">
              <a:buFont typeface="Wingdings" charset="2"/>
              <a:buNone/>
            </a:pPr>
            <a:r>
              <a:rPr lang="en-US" sz="2800">
                <a:latin typeface="Times-Roman" charset="0"/>
              </a:rPr>
              <a:t>	 T = [82,123,287,83,248,373,10,471]</a:t>
            </a:r>
            <a:endParaRPr lang="en-US" sz="2800"/>
          </a:p>
          <a:p>
            <a:pPr eaLnBrk="1" hangingPunct="1"/>
            <a:r>
              <a:rPr lang="en-US"/>
              <a:t>Attacker knows ciphertext: </a:t>
            </a:r>
            <a:r>
              <a:rPr lang="en-US">
                <a:latin typeface="Times-Roman" charset="0"/>
              </a:rPr>
              <a:t>548</a:t>
            </a:r>
            <a:endParaRPr lang="en-US"/>
          </a:p>
          <a:p>
            <a:pPr eaLnBrk="1" hangingPunct="1"/>
            <a:r>
              <a:rPr lang="en-US"/>
              <a:t>Attacker wants to find </a:t>
            </a:r>
            <a:r>
              <a:rPr lang="en-US">
                <a:latin typeface="Times-Roman" charset="0"/>
              </a:rPr>
              <a:t>u</a:t>
            </a:r>
            <a:r>
              <a:rPr lang="en-US" baseline="-25000">
                <a:latin typeface="Times-Roman" charset="0"/>
              </a:rPr>
              <a:t>i</a:t>
            </a:r>
            <a:r>
              <a:rPr lang="en-US">
                <a:latin typeface="Times-Roman" charset="0"/>
              </a:rPr>
              <a:t> </a:t>
            </a:r>
            <a:r>
              <a:rPr lang="en-US">
                <a:sym typeface="Symbol" charset="2"/>
              </a:rPr>
              <a:t>  </a:t>
            </a:r>
            <a:r>
              <a:rPr lang="en-US">
                <a:latin typeface="Times-Roman" charset="0"/>
                <a:sym typeface="Symbol" charset="2"/>
              </a:rPr>
              <a:t>{0,1}</a:t>
            </a:r>
            <a:r>
              <a:rPr lang="en-US">
                <a:sym typeface="Symbol" charset="2"/>
              </a:rPr>
              <a:t> s.t.</a:t>
            </a:r>
          </a:p>
          <a:p>
            <a:pPr eaLnBrk="1" hangingPunct="1">
              <a:buFont typeface="Wingdings" charset="2"/>
              <a:buNone/>
            </a:pPr>
            <a:r>
              <a:rPr lang="en-US" sz="2400">
                <a:latin typeface="Times-Roman" charset="0"/>
              </a:rPr>
              <a:t>82u</a:t>
            </a:r>
            <a:r>
              <a:rPr lang="en-US" sz="2400" baseline="-25000">
                <a:latin typeface="Times-Roman" charset="0"/>
              </a:rPr>
              <a:t>0</a:t>
            </a:r>
            <a:r>
              <a:rPr lang="en-US" sz="2400">
                <a:latin typeface="Times-Roman" charset="0"/>
              </a:rPr>
              <a:t>+123u</a:t>
            </a:r>
            <a:r>
              <a:rPr lang="en-US" sz="2400" baseline="-25000">
                <a:latin typeface="Times-Roman" charset="0"/>
              </a:rPr>
              <a:t>1</a:t>
            </a:r>
            <a:r>
              <a:rPr lang="en-US" sz="2400">
                <a:latin typeface="Times-Roman" charset="0"/>
              </a:rPr>
              <a:t>+287u</a:t>
            </a:r>
            <a:r>
              <a:rPr lang="en-US" sz="2400" baseline="-25000">
                <a:latin typeface="Times-Roman" charset="0"/>
              </a:rPr>
              <a:t>2</a:t>
            </a:r>
            <a:r>
              <a:rPr lang="en-US" sz="2400">
                <a:latin typeface="Times-Roman" charset="0"/>
              </a:rPr>
              <a:t>+83u</a:t>
            </a:r>
            <a:r>
              <a:rPr lang="en-US" sz="2400" baseline="-25000">
                <a:latin typeface="Times-Roman" charset="0"/>
              </a:rPr>
              <a:t>3</a:t>
            </a:r>
            <a:r>
              <a:rPr lang="en-US" sz="2400">
                <a:latin typeface="Times-Roman" charset="0"/>
              </a:rPr>
              <a:t>+248u</a:t>
            </a:r>
            <a:r>
              <a:rPr lang="en-US" sz="2400" baseline="-25000">
                <a:latin typeface="Times-Roman" charset="0"/>
              </a:rPr>
              <a:t>4</a:t>
            </a:r>
            <a:r>
              <a:rPr lang="en-US" sz="2400">
                <a:latin typeface="Times-Roman" charset="0"/>
              </a:rPr>
              <a:t>+373u</a:t>
            </a:r>
            <a:r>
              <a:rPr lang="en-US" sz="2400" baseline="-25000">
                <a:latin typeface="Times-Roman" charset="0"/>
              </a:rPr>
              <a:t>5</a:t>
            </a:r>
            <a:r>
              <a:rPr lang="en-US" sz="2400">
                <a:latin typeface="Times-Roman" charset="0"/>
              </a:rPr>
              <a:t>+10u</a:t>
            </a:r>
            <a:r>
              <a:rPr lang="en-US" sz="2400" baseline="-25000">
                <a:latin typeface="Times-Roman" charset="0"/>
              </a:rPr>
              <a:t>6</a:t>
            </a:r>
            <a:r>
              <a:rPr lang="en-US" sz="2400">
                <a:latin typeface="Times-Roman" charset="0"/>
              </a:rPr>
              <a:t>+471u</a:t>
            </a:r>
            <a:r>
              <a:rPr lang="en-US" sz="2400" baseline="-25000">
                <a:latin typeface="Times-Roman" charset="0"/>
              </a:rPr>
              <a:t>7</a:t>
            </a:r>
            <a:r>
              <a:rPr lang="en-US" sz="2400">
                <a:latin typeface="Times-Roman" charset="0"/>
              </a:rPr>
              <a:t>=548</a:t>
            </a:r>
          </a:p>
          <a:p>
            <a:pPr eaLnBrk="1" hangingPunct="1"/>
            <a:r>
              <a:rPr lang="en-US"/>
              <a:t>This can be written as a matrix equation (dot product): </a:t>
            </a:r>
            <a:r>
              <a:rPr lang="en-US" sz="2800">
                <a:latin typeface="Times-Roman" charset="0"/>
              </a:rPr>
              <a:t>T </a:t>
            </a:r>
            <a:r>
              <a:rPr lang="en-US" sz="2800">
                <a:latin typeface="Times-Roman" charset="0"/>
                <a:sym typeface="Symbol" charset="2"/>
              </a:rPr>
              <a:t> </a:t>
            </a:r>
            <a:r>
              <a:rPr lang="en-US" sz="2800">
                <a:latin typeface="Times-Roman" charset="0"/>
              </a:rPr>
              <a:t>U = 548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2067">
                                            <p:txEl>
                                              <p:pRg st="0" end="0"/>
                                            </p:txEl>
                                          </p:spTgt>
                                        </p:tgtEl>
                                        <p:attrNameLst>
                                          <p:attrName>style.visibility</p:attrName>
                                        </p:attrNameLst>
                                      </p:cBhvr>
                                      <p:to>
                                        <p:strVal val="visible"/>
                                      </p:to>
                                    </p:set>
                                    <p:animEffect transition="in" filter="wipe(left)">
                                      <p:cBhvr>
                                        <p:cTn id="7" dur="500"/>
                                        <p:tgtEl>
                                          <p:spTgt spid="4720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72067">
                                            <p:txEl>
                                              <p:pRg st="1" end="1"/>
                                            </p:txEl>
                                          </p:spTgt>
                                        </p:tgtEl>
                                        <p:attrNameLst>
                                          <p:attrName>style.visibility</p:attrName>
                                        </p:attrNameLst>
                                      </p:cBhvr>
                                      <p:to>
                                        <p:strVal val="visible"/>
                                      </p:to>
                                    </p:set>
                                    <p:animEffect transition="in" filter="wipe(left)">
                                      <p:cBhvr>
                                        <p:cTn id="12" dur="500"/>
                                        <p:tgtEl>
                                          <p:spTgt spid="4720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72067">
                                            <p:txEl>
                                              <p:pRg st="2" end="2"/>
                                            </p:txEl>
                                          </p:spTgt>
                                        </p:tgtEl>
                                        <p:attrNameLst>
                                          <p:attrName>style.visibility</p:attrName>
                                        </p:attrNameLst>
                                      </p:cBhvr>
                                      <p:to>
                                        <p:strVal val="visible"/>
                                      </p:to>
                                    </p:set>
                                    <p:animEffect transition="in" filter="wipe(left)">
                                      <p:cBhvr>
                                        <p:cTn id="17" dur="500"/>
                                        <p:tgtEl>
                                          <p:spTgt spid="4720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72067">
                                            <p:txEl>
                                              <p:pRg st="3" end="3"/>
                                            </p:txEl>
                                          </p:spTgt>
                                        </p:tgtEl>
                                        <p:attrNameLst>
                                          <p:attrName>style.visibility</p:attrName>
                                        </p:attrNameLst>
                                      </p:cBhvr>
                                      <p:to>
                                        <p:strVal val="visible"/>
                                      </p:to>
                                    </p:set>
                                    <p:animEffect transition="in" filter="wipe(left)">
                                      <p:cBhvr>
                                        <p:cTn id="22" dur="500"/>
                                        <p:tgtEl>
                                          <p:spTgt spid="4720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72067">
                                            <p:txEl>
                                              <p:pRg st="4" end="4"/>
                                            </p:txEl>
                                          </p:spTgt>
                                        </p:tgtEl>
                                        <p:attrNameLst>
                                          <p:attrName>style.visibility</p:attrName>
                                        </p:attrNameLst>
                                      </p:cBhvr>
                                      <p:to>
                                        <p:strVal val="visible"/>
                                      </p:to>
                                    </p:set>
                                    <p:animEffect transition="in" filter="wipe(left)">
                                      <p:cBhvr>
                                        <p:cTn id="27" dur="500"/>
                                        <p:tgtEl>
                                          <p:spTgt spid="47206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72067">
                                            <p:txEl>
                                              <p:pRg st="5" end="5"/>
                                            </p:txEl>
                                          </p:spTgt>
                                        </p:tgtEl>
                                        <p:attrNameLst>
                                          <p:attrName>style.visibility</p:attrName>
                                        </p:attrNameLst>
                                      </p:cBhvr>
                                      <p:to>
                                        <p:strVal val="visible"/>
                                      </p:to>
                                    </p:set>
                                    <p:animEffect transition="in" filter="wipe(left)">
                                      <p:cBhvr>
                                        <p:cTn id="32" dur="500"/>
                                        <p:tgtEl>
                                          <p:spTgt spid="4720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067" grpId="0" build="p" autoUpdateAnimBg="0"/>
    </p:bld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F4CE8474-F8F3-D642-9BB0-F3C69EF20AAF}" type="slidenum">
              <a:rPr lang="en-US" smtClean="0">
                <a:latin typeface="Times New Roman" charset="0"/>
              </a:rPr>
              <a:pPr/>
              <a:t>289</a:t>
            </a:fld>
            <a:endParaRPr lang="en-US">
              <a:latin typeface="Times New Roman" charset="0"/>
            </a:endParaRPr>
          </a:p>
        </p:txBody>
      </p:sp>
      <p:pic>
        <p:nvPicPr>
          <p:cNvPr id="308227" name="Picture 6" descr="m1.tiff                                                        000675D6Macintosh HD                   BC93A1CC:"/>
          <p:cNvPicPr>
            <a:picLocks noChangeAspect="1" noChangeArrowheads="1"/>
          </p:cNvPicPr>
          <p:nvPr/>
        </p:nvPicPr>
        <p:blipFill>
          <a:blip r:embed="rId3"/>
          <a:srcRect/>
          <a:stretch>
            <a:fillRect/>
          </a:stretch>
        </p:blipFill>
        <p:spPr bwMode="auto">
          <a:xfrm>
            <a:off x="838200" y="2819400"/>
            <a:ext cx="7010400" cy="2543175"/>
          </a:xfrm>
          <a:prstGeom prst="rect">
            <a:avLst/>
          </a:prstGeom>
          <a:noFill/>
          <a:ln w="9525">
            <a:noFill/>
            <a:miter lim="800000"/>
            <a:headEnd/>
            <a:tailEnd/>
          </a:ln>
        </p:spPr>
      </p:pic>
      <p:sp>
        <p:nvSpPr>
          <p:cNvPr id="308228" name="Rectangle 3"/>
          <p:cNvSpPr>
            <a:spLocks noGrp="1" noChangeArrowheads="1"/>
          </p:cNvSpPr>
          <p:nvPr>
            <p:ph type="title"/>
          </p:nvPr>
        </p:nvSpPr>
        <p:spPr>
          <a:xfrm>
            <a:off x="685800" y="152400"/>
            <a:ext cx="7772400" cy="914400"/>
          </a:xfrm>
        </p:spPr>
        <p:txBody>
          <a:bodyPr/>
          <a:lstStyle/>
          <a:p>
            <a:pPr eaLnBrk="1" hangingPunct="1"/>
            <a:r>
              <a:rPr lang="en-US"/>
              <a:t>Knapsack LLL Attack</a:t>
            </a:r>
          </a:p>
        </p:txBody>
      </p:sp>
      <p:sp>
        <p:nvSpPr>
          <p:cNvPr id="308229" name="Rectangle 4"/>
          <p:cNvSpPr>
            <a:spLocks noGrp="1" noChangeArrowheads="1"/>
          </p:cNvSpPr>
          <p:nvPr>
            <p:ph type="body" idx="1"/>
          </p:nvPr>
        </p:nvSpPr>
        <p:spPr>
          <a:xfrm>
            <a:off x="685800" y="1143000"/>
            <a:ext cx="7848600" cy="1752600"/>
          </a:xfrm>
        </p:spPr>
        <p:txBody>
          <a:bodyPr/>
          <a:lstStyle/>
          <a:p>
            <a:pPr eaLnBrk="1" hangingPunct="1">
              <a:lnSpc>
                <a:spcPct val="90000"/>
              </a:lnSpc>
            </a:pPr>
            <a:r>
              <a:rPr lang="en-US" sz="2400"/>
              <a:t>Attacker knows: </a:t>
            </a:r>
            <a:r>
              <a:rPr lang="en-US" sz="2400">
                <a:latin typeface="Times-Roman" charset="0"/>
              </a:rPr>
              <a:t>T = [82,123,287,83,248,373,10,471]</a:t>
            </a:r>
            <a:endParaRPr lang="en-US" sz="1800">
              <a:latin typeface="Times-Roman" charset="0"/>
            </a:endParaRPr>
          </a:p>
          <a:p>
            <a:pPr eaLnBrk="1" hangingPunct="1">
              <a:lnSpc>
                <a:spcPct val="90000"/>
              </a:lnSpc>
            </a:pPr>
            <a:r>
              <a:rPr lang="en-US" sz="2400"/>
              <a:t>Wants to solve:</a:t>
            </a:r>
            <a:r>
              <a:rPr lang="en-US" sz="2400">
                <a:latin typeface="Times-Roman" charset="0"/>
              </a:rPr>
              <a:t> T </a:t>
            </a:r>
            <a:r>
              <a:rPr lang="en-US" sz="2400">
                <a:latin typeface="Times-Roman" charset="0"/>
                <a:sym typeface="Symbol" charset="2"/>
              </a:rPr>
              <a:t> </a:t>
            </a:r>
            <a:r>
              <a:rPr lang="en-US" sz="2400">
                <a:latin typeface="Times-Roman" charset="0"/>
              </a:rPr>
              <a:t>U = 548</a:t>
            </a:r>
            <a:r>
              <a:rPr lang="en-US" sz="2400"/>
              <a:t> where each </a:t>
            </a:r>
            <a:r>
              <a:rPr lang="en-US" sz="2400">
                <a:latin typeface="Times-Roman" charset="0"/>
              </a:rPr>
              <a:t>u</a:t>
            </a:r>
            <a:r>
              <a:rPr lang="en-US" sz="2400" baseline="-25000">
                <a:latin typeface="Times-Roman" charset="0"/>
              </a:rPr>
              <a:t>i</a:t>
            </a:r>
            <a:r>
              <a:rPr lang="en-US" sz="2400">
                <a:latin typeface="Times-Roman" charset="0"/>
              </a:rPr>
              <a:t> </a:t>
            </a:r>
            <a:r>
              <a:rPr lang="en-US" sz="2400">
                <a:sym typeface="Symbol" charset="2"/>
              </a:rPr>
              <a:t>  </a:t>
            </a:r>
            <a:r>
              <a:rPr lang="en-US" sz="2400">
                <a:latin typeface="Times-Roman" charset="0"/>
                <a:sym typeface="Symbol" charset="2"/>
              </a:rPr>
              <a:t>{0,1}</a:t>
            </a:r>
            <a:r>
              <a:rPr lang="en-US" sz="2400">
                <a:sym typeface="Symbol" charset="2"/>
              </a:rPr>
              <a:t> </a:t>
            </a:r>
            <a:endParaRPr lang="en-US" sz="2400">
              <a:latin typeface="Times-Roman" charset="0"/>
            </a:endParaRPr>
          </a:p>
          <a:p>
            <a:pPr lvl="1" eaLnBrk="1" hangingPunct="1">
              <a:lnSpc>
                <a:spcPct val="90000"/>
              </a:lnSpc>
            </a:pPr>
            <a:r>
              <a:rPr lang="en-US" sz="2000"/>
              <a:t>Same form as</a:t>
            </a:r>
            <a:r>
              <a:rPr lang="en-US" sz="2000">
                <a:latin typeface="Times-Roman" charset="0"/>
              </a:rPr>
              <a:t> AU = B</a:t>
            </a:r>
            <a:r>
              <a:rPr lang="en-US" sz="2000"/>
              <a:t> on previous slides!</a:t>
            </a:r>
            <a:endParaRPr lang="en-US" sz="2000">
              <a:latin typeface="Times-Roman" charset="0"/>
            </a:endParaRPr>
          </a:p>
          <a:p>
            <a:pPr lvl="1" eaLnBrk="1" hangingPunct="1">
              <a:lnSpc>
                <a:spcPct val="90000"/>
              </a:lnSpc>
            </a:pPr>
            <a:r>
              <a:rPr lang="en-US" sz="2000"/>
              <a:t>We can rewrite problem as </a:t>
            </a:r>
            <a:r>
              <a:rPr lang="en-US" sz="2000">
                <a:latin typeface="Times-Roman" charset="0"/>
              </a:rPr>
              <a:t>MV = W</a:t>
            </a:r>
            <a:r>
              <a:rPr lang="en-US" sz="2000"/>
              <a:t> where</a:t>
            </a:r>
          </a:p>
        </p:txBody>
      </p:sp>
      <p:sp>
        <p:nvSpPr>
          <p:cNvPr id="473093" name="Rectangle 5"/>
          <p:cNvSpPr>
            <a:spLocks noChangeArrowheads="1"/>
          </p:cNvSpPr>
          <p:nvPr/>
        </p:nvSpPr>
        <p:spPr bwMode="auto">
          <a:xfrm>
            <a:off x="685800" y="5257800"/>
            <a:ext cx="7924800" cy="9144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accent2"/>
              </a:buClr>
              <a:buSzPct val="75000"/>
              <a:buFont typeface="Wingdings" charset="2"/>
              <a:buChar char="q"/>
            </a:pPr>
            <a:r>
              <a:rPr lang="en-US"/>
              <a:t>LLL gives us short vectors in the lattice spanned by the columns of </a:t>
            </a:r>
            <a:r>
              <a:rPr lang="en-US">
                <a:latin typeface="Times-Roman" charset="0"/>
              </a:rPr>
              <a:t>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3093"/>
                                        </p:tgtEl>
                                        <p:attrNameLst>
                                          <p:attrName>style.visibility</p:attrName>
                                        </p:attrNameLst>
                                      </p:cBhvr>
                                      <p:to>
                                        <p:strVal val="visible"/>
                                      </p:to>
                                    </p:set>
                                    <p:anim calcmode="lin" valueType="num">
                                      <p:cBhvr additive="base">
                                        <p:cTn id="7" dur="500" fill="hold"/>
                                        <p:tgtEl>
                                          <p:spTgt spid="473093"/>
                                        </p:tgtEl>
                                        <p:attrNameLst>
                                          <p:attrName>ppt_x</p:attrName>
                                        </p:attrNameLst>
                                      </p:cBhvr>
                                      <p:tavLst>
                                        <p:tav tm="0">
                                          <p:val>
                                            <p:strVal val="#ppt_x"/>
                                          </p:val>
                                        </p:tav>
                                        <p:tav tm="100000">
                                          <p:val>
                                            <p:strVal val="#ppt_x"/>
                                          </p:val>
                                        </p:tav>
                                      </p:tavLst>
                                    </p:anim>
                                    <p:anim calcmode="lin" valueType="num">
                                      <p:cBhvr additive="base">
                                        <p:cTn id="8" dur="500" fill="hold"/>
                                        <p:tgtEl>
                                          <p:spTgt spid="473093"/>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Applause"/>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093"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963E6745-9C54-904B-9971-DE25525C3CBF}" type="slidenum">
              <a:rPr lang="en-US" smtClean="0">
                <a:latin typeface="Times New Roman" charset="0"/>
              </a:rPr>
              <a:pPr/>
              <a:t>29</a:t>
            </a:fld>
            <a:endParaRPr lang="en-US">
              <a:latin typeface="Times New Roman" charset="0"/>
            </a:endParaRPr>
          </a:p>
        </p:txBody>
      </p:sp>
      <p:sp>
        <p:nvSpPr>
          <p:cNvPr id="41987" name="Rectangle 2"/>
          <p:cNvSpPr>
            <a:spLocks noGrp="1" noChangeArrowheads="1"/>
          </p:cNvSpPr>
          <p:nvPr>
            <p:ph type="title"/>
          </p:nvPr>
        </p:nvSpPr>
        <p:spPr/>
        <p:txBody>
          <a:bodyPr/>
          <a:lstStyle/>
          <a:p>
            <a:pPr eaLnBrk="1" hangingPunct="1"/>
            <a:r>
              <a:rPr lang="en-US" dirty="0"/>
              <a:t>Random Historical Items</a:t>
            </a:r>
          </a:p>
        </p:txBody>
      </p:sp>
      <p:sp>
        <p:nvSpPr>
          <p:cNvPr id="41988" name="Rectangle 3"/>
          <p:cNvSpPr>
            <a:spLocks noGrp="1" noChangeArrowheads="1"/>
          </p:cNvSpPr>
          <p:nvPr>
            <p:ph type="body" idx="1"/>
          </p:nvPr>
        </p:nvSpPr>
        <p:spPr>
          <a:xfrm>
            <a:off x="685800" y="1981200"/>
            <a:ext cx="7772400" cy="4038600"/>
          </a:xfrm>
        </p:spPr>
        <p:txBody>
          <a:bodyPr/>
          <a:lstStyle/>
          <a:p>
            <a:pPr eaLnBrk="1" hangingPunct="1"/>
            <a:r>
              <a:rPr lang="en-US" dirty="0">
                <a:hlinkClick r:id="rId2"/>
              </a:rPr>
              <a:t>Crypto timeline</a:t>
            </a:r>
            <a:endParaRPr lang="en-US" dirty="0"/>
          </a:p>
          <a:p>
            <a:pPr eaLnBrk="1" hangingPunct="1"/>
            <a:r>
              <a:rPr lang="en-US" dirty="0"/>
              <a:t>Spartan </a:t>
            </a:r>
            <a:r>
              <a:rPr lang="en-US" dirty="0" err="1"/>
              <a:t>Scytale</a:t>
            </a:r>
            <a:r>
              <a:rPr lang="en-US" b="1" dirty="0"/>
              <a:t> </a:t>
            </a:r>
            <a:r>
              <a:rPr lang="en-US" dirty="0" err="1">
                <a:sym typeface="Symbol" charset="2"/>
              </a:rPr>
              <a:t></a:t>
            </a:r>
            <a:r>
              <a:rPr lang="en-US" dirty="0"/>
              <a:t> transposition cipher</a:t>
            </a:r>
          </a:p>
          <a:p>
            <a:pPr eaLnBrk="1" hangingPunct="1"/>
            <a:r>
              <a:rPr lang="en-US" dirty="0"/>
              <a:t>Caesar’s cipher</a:t>
            </a:r>
          </a:p>
          <a:p>
            <a:pPr eaLnBrk="1" hangingPunct="1"/>
            <a:r>
              <a:rPr lang="en-US" dirty="0"/>
              <a:t>Poe’s short story: </a:t>
            </a:r>
            <a:r>
              <a:rPr lang="en-US" b="1" i="1" dirty="0">
                <a:solidFill>
                  <a:srgbClr val="FFBE03"/>
                </a:solidFill>
              </a:rPr>
              <a:t>The Gold Bug</a:t>
            </a:r>
          </a:p>
          <a:p>
            <a:pPr eaLnBrk="1" hangingPunct="1"/>
            <a:r>
              <a:rPr lang="en-US" dirty="0"/>
              <a:t>Election of 1876</a:t>
            </a:r>
          </a:p>
        </p:txBody>
      </p:sp>
    </p:spTree>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925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AE5B7C90-DEAD-3B4E-AF66-9F774EA24F8B}" type="slidenum">
              <a:rPr lang="en-US" smtClean="0">
                <a:latin typeface="Times New Roman" charset="0"/>
              </a:rPr>
              <a:pPr/>
              <a:t>290</a:t>
            </a:fld>
            <a:endParaRPr lang="en-US">
              <a:latin typeface="Times New Roman" charset="0"/>
            </a:endParaRPr>
          </a:p>
        </p:txBody>
      </p:sp>
      <p:sp>
        <p:nvSpPr>
          <p:cNvPr id="309251" name="Rectangle 2"/>
          <p:cNvSpPr>
            <a:spLocks noGrp="1" noChangeArrowheads="1"/>
          </p:cNvSpPr>
          <p:nvPr>
            <p:ph type="title"/>
          </p:nvPr>
        </p:nvSpPr>
        <p:spPr>
          <a:xfrm>
            <a:off x="685800" y="152400"/>
            <a:ext cx="7772400" cy="762000"/>
          </a:xfrm>
        </p:spPr>
        <p:txBody>
          <a:bodyPr/>
          <a:lstStyle/>
          <a:p>
            <a:pPr eaLnBrk="1" hangingPunct="1"/>
            <a:r>
              <a:rPr lang="en-US"/>
              <a:t>LLL Result</a:t>
            </a:r>
          </a:p>
        </p:txBody>
      </p:sp>
      <p:sp>
        <p:nvSpPr>
          <p:cNvPr id="474115" name="Rectangle 3"/>
          <p:cNvSpPr>
            <a:spLocks noGrp="1" noChangeArrowheads="1"/>
          </p:cNvSpPr>
          <p:nvPr>
            <p:ph type="body" idx="1"/>
          </p:nvPr>
        </p:nvSpPr>
        <p:spPr>
          <a:xfrm>
            <a:off x="685800" y="1066800"/>
            <a:ext cx="7772400" cy="1066800"/>
          </a:xfrm>
        </p:spPr>
        <p:txBody>
          <a:bodyPr/>
          <a:lstStyle/>
          <a:p>
            <a:pPr eaLnBrk="1" hangingPunct="1">
              <a:lnSpc>
                <a:spcPct val="80000"/>
              </a:lnSpc>
            </a:pPr>
            <a:r>
              <a:rPr lang="en-US" sz="2800"/>
              <a:t>LLL finds short vectors in lattice of </a:t>
            </a:r>
            <a:r>
              <a:rPr lang="en-US" sz="2800">
                <a:latin typeface="Times-Roman" charset="0"/>
              </a:rPr>
              <a:t>M</a:t>
            </a:r>
            <a:endParaRPr lang="en-US" sz="2800"/>
          </a:p>
          <a:p>
            <a:pPr eaLnBrk="1" hangingPunct="1">
              <a:lnSpc>
                <a:spcPct val="80000"/>
              </a:lnSpc>
            </a:pPr>
            <a:r>
              <a:rPr lang="en-US" sz="2800"/>
              <a:t>Matrix </a:t>
            </a:r>
            <a:r>
              <a:rPr lang="en-US" sz="2800">
                <a:latin typeface="Times-Roman" charset="0"/>
              </a:rPr>
              <a:t>M</a:t>
            </a:r>
            <a:r>
              <a:rPr lang="en-US" sz="2800"/>
              <a:t>’ is result of applying LLL to </a:t>
            </a:r>
            <a:r>
              <a:rPr lang="en-US" sz="2800">
                <a:latin typeface="Times-Roman" charset="0"/>
              </a:rPr>
              <a:t>M</a:t>
            </a:r>
            <a:endParaRPr lang="en-US" sz="2800"/>
          </a:p>
        </p:txBody>
      </p:sp>
      <p:sp>
        <p:nvSpPr>
          <p:cNvPr id="474117" name="Rectangle 5"/>
          <p:cNvSpPr>
            <a:spLocks noChangeArrowheads="1"/>
          </p:cNvSpPr>
          <p:nvPr/>
        </p:nvSpPr>
        <p:spPr bwMode="auto">
          <a:xfrm>
            <a:off x="4191000" y="1981200"/>
            <a:ext cx="361950" cy="519113"/>
          </a:xfrm>
          <a:prstGeom prst="rect">
            <a:avLst/>
          </a:prstGeom>
          <a:noFill/>
          <a:ln w="9525">
            <a:noFill/>
            <a:miter lim="800000"/>
            <a:headEnd/>
            <a:tailEnd/>
          </a:ln>
        </p:spPr>
        <p:txBody>
          <a:bodyPr wrap="none">
            <a:prstTxWarp prst="textNoShape">
              <a:avLst/>
            </a:prstTxWarp>
            <a:spAutoFit/>
          </a:bodyPr>
          <a:lstStyle/>
          <a:p>
            <a:r>
              <a:rPr lang="en-US" sz="2800" b="1">
                <a:solidFill>
                  <a:srgbClr val="FF0000"/>
                </a:solidFill>
                <a:sym typeface="Symbol" charset="2"/>
              </a:rPr>
              <a:t></a:t>
            </a:r>
            <a:endParaRPr lang="en-US" sz="2800">
              <a:sym typeface="Symbol" charset="2"/>
            </a:endParaRPr>
          </a:p>
        </p:txBody>
      </p:sp>
      <p:sp>
        <p:nvSpPr>
          <p:cNvPr id="474118" name="Rectangle 6"/>
          <p:cNvSpPr>
            <a:spLocks noChangeArrowheads="1"/>
          </p:cNvSpPr>
          <p:nvPr/>
        </p:nvSpPr>
        <p:spPr bwMode="auto">
          <a:xfrm>
            <a:off x="685800" y="4800600"/>
            <a:ext cx="8001000" cy="1371600"/>
          </a:xfrm>
          <a:prstGeom prst="rect">
            <a:avLst/>
          </a:prstGeom>
          <a:noFill/>
          <a:ln w="9525">
            <a:noFill/>
            <a:miter lim="800000"/>
            <a:headEnd/>
            <a:tailEnd/>
          </a:ln>
        </p:spPr>
        <p:txBody>
          <a:bodyPr>
            <a:prstTxWarp prst="textNoShape">
              <a:avLst/>
            </a:prstTxWarp>
          </a:bodyPr>
          <a:lstStyle/>
          <a:p>
            <a:pPr marL="342900" indent="-342900">
              <a:lnSpc>
                <a:spcPct val="75000"/>
              </a:lnSpc>
              <a:spcBef>
                <a:spcPct val="20000"/>
              </a:spcBef>
              <a:buClr>
                <a:schemeClr val="accent2"/>
              </a:buClr>
              <a:buSzPct val="75000"/>
              <a:buFont typeface="Wingdings" charset="2"/>
              <a:buChar char="q"/>
            </a:pPr>
            <a:r>
              <a:rPr lang="en-US" sz="2800"/>
              <a:t>Column marked with “</a:t>
            </a:r>
            <a:r>
              <a:rPr lang="en-US" sz="2800" b="1">
                <a:solidFill>
                  <a:srgbClr val="FF0000"/>
                </a:solidFill>
                <a:sym typeface="Symbol" charset="2"/>
              </a:rPr>
              <a:t></a:t>
            </a:r>
            <a:r>
              <a:rPr lang="en-US" sz="2800"/>
              <a:t>” has the right form</a:t>
            </a:r>
          </a:p>
          <a:p>
            <a:pPr marL="342900" indent="-342900">
              <a:lnSpc>
                <a:spcPct val="75000"/>
              </a:lnSpc>
              <a:spcBef>
                <a:spcPct val="20000"/>
              </a:spcBef>
              <a:buClr>
                <a:schemeClr val="accent2"/>
              </a:buClr>
              <a:buSzPct val="75000"/>
              <a:buFont typeface="Wingdings" charset="2"/>
              <a:buChar char="q"/>
            </a:pPr>
            <a:r>
              <a:rPr lang="en-US" sz="2800"/>
              <a:t>Possible solution: </a:t>
            </a:r>
            <a:r>
              <a:rPr lang="en-US" sz="2800">
                <a:latin typeface="Times-Roman" charset="0"/>
              </a:rPr>
              <a:t>U = [1,0,0,1,0,1,1,0]</a:t>
            </a:r>
            <a:r>
              <a:rPr lang="en-US" sz="2800" baseline="30000">
                <a:latin typeface="Times-Roman" charset="0"/>
              </a:rPr>
              <a:t>T</a:t>
            </a:r>
          </a:p>
          <a:p>
            <a:pPr marL="342900" indent="-342900">
              <a:lnSpc>
                <a:spcPct val="75000"/>
              </a:lnSpc>
              <a:spcBef>
                <a:spcPct val="20000"/>
              </a:spcBef>
              <a:buClr>
                <a:schemeClr val="accent2"/>
              </a:buClr>
              <a:buSzPct val="75000"/>
              <a:buFont typeface="Wingdings" charset="2"/>
              <a:buChar char="q"/>
            </a:pPr>
            <a:r>
              <a:rPr lang="en-US" sz="2800"/>
              <a:t>Easy to verify this is the plaintext!</a:t>
            </a:r>
            <a:endParaRPr lang="en-US" sz="2000"/>
          </a:p>
        </p:txBody>
      </p:sp>
      <p:pic>
        <p:nvPicPr>
          <p:cNvPr id="474119" name="Picture 7" descr="m2.tiff                                                        000675D6Macintosh HD                   BC93A1CC:"/>
          <p:cNvPicPr>
            <a:picLocks noChangeAspect="1" noChangeArrowheads="1"/>
          </p:cNvPicPr>
          <p:nvPr/>
        </p:nvPicPr>
        <p:blipFill>
          <a:blip r:embed="rId3"/>
          <a:srcRect/>
          <a:stretch>
            <a:fillRect/>
          </a:stretch>
        </p:blipFill>
        <p:spPr bwMode="auto">
          <a:xfrm>
            <a:off x="1905000" y="2286000"/>
            <a:ext cx="5092700" cy="25304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74115">
                                            <p:txEl>
                                              <p:pRg st="0" end="0"/>
                                            </p:txEl>
                                          </p:spTgt>
                                        </p:tgtEl>
                                        <p:attrNameLst>
                                          <p:attrName>style.visibility</p:attrName>
                                        </p:attrNameLst>
                                      </p:cBhvr>
                                      <p:to>
                                        <p:strVal val="visible"/>
                                      </p:to>
                                    </p:set>
                                    <p:anim calcmode="lin" valueType="num">
                                      <p:cBhvr additive="base">
                                        <p:cTn id="7" dur="500" fill="hold"/>
                                        <p:tgtEl>
                                          <p:spTgt spid="4741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7411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74115">
                                            <p:txEl>
                                              <p:pRg st="1" end="1"/>
                                            </p:txEl>
                                          </p:spTgt>
                                        </p:tgtEl>
                                        <p:attrNameLst>
                                          <p:attrName>style.visibility</p:attrName>
                                        </p:attrNameLst>
                                      </p:cBhvr>
                                      <p:to>
                                        <p:strVal val="visible"/>
                                      </p:to>
                                    </p:set>
                                    <p:anim calcmode="lin" valueType="num">
                                      <p:cBhvr additive="base">
                                        <p:cTn id="13" dur="500" fill="hold"/>
                                        <p:tgtEl>
                                          <p:spTgt spid="47411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7411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74119"/>
                                        </p:tgtEl>
                                        <p:attrNameLst>
                                          <p:attrName>style.visibility</p:attrName>
                                        </p:attrNameLst>
                                      </p:cBhvr>
                                      <p:to>
                                        <p:strVal val="visible"/>
                                      </p:to>
                                    </p:set>
                                    <p:anim calcmode="lin" valueType="num">
                                      <p:cBhvr additive="base">
                                        <p:cTn id="19" dur="500" fill="hold"/>
                                        <p:tgtEl>
                                          <p:spTgt spid="474119"/>
                                        </p:tgtEl>
                                        <p:attrNameLst>
                                          <p:attrName>ppt_x</p:attrName>
                                        </p:attrNameLst>
                                      </p:cBhvr>
                                      <p:tavLst>
                                        <p:tav tm="0">
                                          <p:val>
                                            <p:strVal val="#ppt_x"/>
                                          </p:val>
                                        </p:tav>
                                        <p:tav tm="100000">
                                          <p:val>
                                            <p:strVal val="#ppt_x"/>
                                          </p:val>
                                        </p:tav>
                                      </p:tavLst>
                                    </p:anim>
                                    <p:anim calcmode="lin" valueType="num">
                                      <p:cBhvr additive="base">
                                        <p:cTn id="20" dur="500" fill="hold"/>
                                        <p:tgtEl>
                                          <p:spTgt spid="47411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4741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74118">
                                            <p:txEl>
                                              <p:pRg st="0" end="0"/>
                                            </p:txEl>
                                          </p:spTgt>
                                        </p:tgtEl>
                                        <p:attrNameLst>
                                          <p:attrName>style.visibility</p:attrName>
                                        </p:attrNameLst>
                                      </p:cBhvr>
                                      <p:to>
                                        <p:strVal val="visible"/>
                                      </p:to>
                                    </p:set>
                                    <p:anim calcmode="lin" valueType="num">
                                      <p:cBhvr additive="base">
                                        <p:cTn id="29" dur="500" fill="hold"/>
                                        <p:tgtEl>
                                          <p:spTgt spid="474118">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74118">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2" name="Whoosh"/>
                                        </p:tgtEl>
                                      </p:cMediaNode>
                                    </p:audio>
                                  </p:sub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474118">
                                            <p:txEl>
                                              <p:pRg st="1" end="1"/>
                                            </p:txEl>
                                          </p:spTgt>
                                        </p:tgtEl>
                                        <p:attrNameLst>
                                          <p:attrName>style.visibility</p:attrName>
                                        </p:attrNameLst>
                                      </p:cBhvr>
                                      <p:to>
                                        <p:strVal val="visible"/>
                                      </p:to>
                                    </p:set>
                                    <p:anim calcmode="lin" valueType="num">
                                      <p:cBhvr additive="base">
                                        <p:cTn id="35" dur="500" fill="hold"/>
                                        <p:tgtEl>
                                          <p:spTgt spid="474118">
                                            <p:txEl>
                                              <p:pRg st="1" end="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74118">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3"/>
                                            </p:cond>
                                          </p:stCondLst>
                                          <p:endCondLst>
                                            <p:cond evt="onStopAudio" delay="0">
                                              <p:tgtEl>
                                                <p:sldTgt/>
                                              </p:tgtEl>
                                            </p:cond>
                                          </p:endCondLst>
                                        </p:cTn>
                                        <p:tgtEl>
                                          <p:sndTgt r:embed="rId2" name="Whoosh"/>
                                        </p:tgtEl>
                                      </p:cMediaNode>
                                    </p:audio>
                                  </p:sub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474118">
                                            <p:txEl>
                                              <p:pRg st="2" end="2"/>
                                            </p:txEl>
                                          </p:spTgt>
                                        </p:tgtEl>
                                        <p:attrNameLst>
                                          <p:attrName>style.visibility</p:attrName>
                                        </p:attrNameLst>
                                      </p:cBhvr>
                                      <p:to>
                                        <p:strVal val="visible"/>
                                      </p:to>
                                    </p:set>
                                    <p:anim calcmode="lin" valueType="num">
                                      <p:cBhvr additive="base">
                                        <p:cTn id="41" dur="500" fill="hold"/>
                                        <p:tgtEl>
                                          <p:spTgt spid="474118">
                                            <p:txEl>
                                              <p:pRg st="2" end="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74118">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9"/>
                                            </p:cond>
                                          </p:stCondLst>
                                          <p:endCondLst>
                                            <p:cond evt="onStopAudio" delay="0">
                                              <p:tgtEl>
                                                <p:sldTgt/>
                                              </p:tgtEl>
                                            </p:cond>
                                          </p:endCondLst>
                                        </p:cTn>
                                        <p:tgtEl>
                                          <p:sndTgt r:embed="rId2"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115" grpId="0" build="p" autoUpdateAnimBg="0"/>
      <p:bldP spid="474117" grpId="0" autoUpdateAnimBg="0"/>
      <p:bldP spid="474118" grpId="0" build="p" autoUpdateAnimBg="0"/>
    </p:bldLst>
  </p:timing>
</p:sld>
</file>

<file path=ppt/slides/slide2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027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3AC9413D-0919-2D46-98F1-DF73F57081C2}" type="slidenum">
              <a:rPr lang="en-US" smtClean="0">
                <a:latin typeface="Times New Roman" charset="0"/>
              </a:rPr>
              <a:pPr/>
              <a:t>291</a:t>
            </a:fld>
            <a:endParaRPr lang="en-US">
              <a:latin typeface="Times New Roman" charset="0"/>
            </a:endParaRPr>
          </a:p>
        </p:txBody>
      </p:sp>
      <p:sp>
        <p:nvSpPr>
          <p:cNvPr id="310275" name="Rectangle 2"/>
          <p:cNvSpPr>
            <a:spLocks noGrp="1" noChangeArrowheads="1"/>
          </p:cNvSpPr>
          <p:nvPr>
            <p:ph type="title"/>
          </p:nvPr>
        </p:nvSpPr>
        <p:spPr>
          <a:xfrm>
            <a:off x="685800" y="457200"/>
            <a:ext cx="7772400" cy="1143000"/>
          </a:xfrm>
        </p:spPr>
        <p:txBody>
          <a:bodyPr/>
          <a:lstStyle/>
          <a:p>
            <a:pPr eaLnBrk="1" hangingPunct="1"/>
            <a:r>
              <a:rPr lang="en-US"/>
              <a:t>Bottom Line</a:t>
            </a:r>
          </a:p>
        </p:txBody>
      </p:sp>
      <p:sp>
        <p:nvSpPr>
          <p:cNvPr id="475139" name="Rectangle 3"/>
          <p:cNvSpPr>
            <a:spLocks noGrp="1" noChangeArrowheads="1"/>
          </p:cNvSpPr>
          <p:nvPr>
            <p:ph type="body" idx="1"/>
          </p:nvPr>
        </p:nvSpPr>
        <p:spPr>
          <a:xfrm>
            <a:off x="685800" y="1752600"/>
            <a:ext cx="7696200" cy="4343400"/>
          </a:xfrm>
        </p:spPr>
        <p:txBody>
          <a:bodyPr/>
          <a:lstStyle/>
          <a:p>
            <a:pPr eaLnBrk="1" hangingPunct="1"/>
            <a:r>
              <a:rPr lang="en-US"/>
              <a:t>Lattice reduction is a surprising method of attack on knapsack</a:t>
            </a:r>
          </a:p>
          <a:p>
            <a:pPr eaLnBrk="1" hangingPunct="1"/>
            <a:r>
              <a:rPr lang="en-US"/>
              <a:t>A cryptosystem is only secure as long as nobody has found an attack</a:t>
            </a:r>
          </a:p>
          <a:p>
            <a:pPr eaLnBrk="1" hangingPunct="1"/>
            <a:r>
              <a:rPr lang="en-US"/>
              <a:t>Lesson: </a:t>
            </a:r>
            <a:r>
              <a:rPr lang="en-US" b="1">
                <a:solidFill>
                  <a:schemeClr val="hlink"/>
                </a:solidFill>
              </a:rPr>
              <a:t>Advances in mathematics can break cryptosystems!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75139">
                                            <p:txEl>
                                              <p:pRg st="0" end="0"/>
                                            </p:txEl>
                                          </p:spTgt>
                                        </p:tgtEl>
                                        <p:attrNameLst>
                                          <p:attrName>style.visibility</p:attrName>
                                        </p:attrNameLst>
                                      </p:cBhvr>
                                      <p:to>
                                        <p:strVal val="visible"/>
                                      </p:to>
                                    </p:set>
                                    <p:animEffect transition="in" filter="box(out)">
                                      <p:cBhvr>
                                        <p:cTn id="7" dur="500"/>
                                        <p:tgtEl>
                                          <p:spTgt spid="47513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75139">
                                            <p:txEl>
                                              <p:pRg st="1" end="1"/>
                                            </p:txEl>
                                          </p:spTgt>
                                        </p:tgtEl>
                                        <p:attrNameLst>
                                          <p:attrName>style.visibility</p:attrName>
                                        </p:attrNameLst>
                                      </p:cBhvr>
                                      <p:to>
                                        <p:strVal val="visible"/>
                                      </p:to>
                                    </p:set>
                                    <p:animEffect transition="in" filter="box(out)">
                                      <p:cBhvr>
                                        <p:cTn id="12" dur="500"/>
                                        <p:tgtEl>
                                          <p:spTgt spid="475139">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475139">
                                            <p:txEl>
                                              <p:pRg st="2" end="2"/>
                                            </p:txEl>
                                          </p:spTgt>
                                        </p:tgtEl>
                                        <p:attrNameLst>
                                          <p:attrName>style.visibility</p:attrName>
                                        </p:attrNameLst>
                                      </p:cBhvr>
                                      <p:to>
                                        <p:strVal val="visible"/>
                                      </p:to>
                                    </p:set>
                                    <p:animEffect transition="in" filter="box(out)">
                                      <p:cBhvr>
                                        <p:cTn id="17" dur="500"/>
                                        <p:tgtEl>
                                          <p:spTgt spid="475139">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5139" grpId="0" build="p" autoUpdateAnimBg="0"/>
    </p:bld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39B98D31-6641-134C-A2AA-9D0652A4EC34}" type="slidenum">
              <a:rPr lang="en-US" smtClean="0">
                <a:latin typeface="Times New Roman" charset="0"/>
              </a:rPr>
              <a:pPr/>
              <a:t>292</a:t>
            </a:fld>
            <a:endParaRPr lang="en-US">
              <a:latin typeface="Times New Roman" charset="0"/>
            </a:endParaRPr>
          </a:p>
        </p:txBody>
      </p:sp>
      <p:sp>
        <p:nvSpPr>
          <p:cNvPr id="311299" name="Rectangle 2"/>
          <p:cNvSpPr>
            <a:spLocks noGrp="1" noChangeArrowheads="1"/>
          </p:cNvSpPr>
          <p:nvPr>
            <p:ph type="ctrTitle"/>
          </p:nvPr>
        </p:nvSpPr>
        <p:spPr>
          <a:xfrm>
            <a:off x="533400" y="1905000"/>
            <a:ext cx="7772400" cy="1676400"/>
          </a:xfrm>
        </p:spPr>
        <p:txBody>
          <a:bodyPr/>
          <a:lstStyle/>
          <a:p>
            <a:pPr eaLnBrk="1" hangingPunct="1"/>
            <a:r>
              <a:rPr lang="en-US"/>
              <a:t>Hellman’s TMTO Attack</a:t>
            </a:r>
          </a:p>
        </p:txBody>
      </p:sp>
    </p:spTree>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94C29A48-D188-7C46-937C-8367050F2DAD}" type="slidenum">
              <a:rPr lang="en-US" smtClean="0">
                <a:latin typeface="Times New Roman" charset="0"/>
              </a:rPr>
              <a:pPr/>
              <a:t>293</a:t>
            </a:fld>
            <a:endParaRPr lang="en-US">
              <a:latin typeface="Times New Roman" charset="0"/>
            </a:endParaRPr>
          </a:p>
        </p:txBody>
      </p:sp>
      <p:sp>
        <p:nvSpPr>
          <p:cNvPr id="312323" name="Rectangle 2"/>
          <p:cNvSpPr>
            <a:spLocks noGrp="1" noChangeArrowheads="1"/>
          </p:cNvSpPr>
          <p:nvPr>
            <p:ph type="title"/>
          </p:nvPr>
        </p:nvSpPr>
        <p:spPr/>
        <p:txBody>
          <a:bodyPr/>
          <a:lstStyle/>
          <a:p>
            <a:pPr eaLnBrk="1" hangingPunct="1"/>
            <a:r>
              <a:rPr lang="en-US"/>
              <a:t>Popcnt</a:t>
            </a:r>
          </a:p>
        </p:txBody>
      </p:sp>
      <p:sp>
        <p:nvSpPr>
          <p:cNvPr id="312324" name="Rectangle 3"/>
          <p:cNvSpPr>
            <a:spLocks noGrp="1" noChangeArrowheads="1"/>
          </p:cNvSpPr>
          <p:nvPr>
            <p:ph type="body" idx="1"/>
          </p:nvPr>
        </p:nvSpPr>
        <p:spPr>
          <a:xfrm>
            <a:off x="685800" y="1905000"/>
            <a:ext cx="7772400" cy="4114800"/>
          </a:xfrm>
        </p:spPr>
        <p:txBody>
          <a:bodyPr/>
          <a:lstStyle/>
          <a:p>
            <a:pPr eaLnBrk="1" hangingPunct="1"/>
            <a:r>
              <a:rPr lang="en-US" sz="2800"/>
              <a:t>Before we consider Hellman’s attack, consider a simple </a:t>
            </a:r>
            <a:r>
              <a:rPr lang="en-US" sz="2800" b="1">
                <a:solidFill>
                  <a:schemeClr val="hlink"/>
                </a:solidFill>
              </a:rPr>
              <a:t>T</a:t>
            </a:r>
            <a:r>
              <a:rPr lang="en-US" sz="2800"/>
              <a:t>ime-</a:t>
            </a:r>
            <a:r>
              <a:rPr lang="en-US" sz="2800" b="1">
                <a:solidFill>
                  <a:schemeClr val="hlink"/>
                </a:solidFill>
              </a:rPr>
              <a:t>M</a:t>
            </a:r>
            <a:r>
              <a:rPr lang="en-US" sz="2800"/>
              <a:t>emory </a:t>
            </a:r>
            <a:r>
              <a:rPr lang="en-US" sz="2800" b="1">
                <a:solidFill>
                  <a:schemeClr val="hlink"/>
                </a:solidFill>
              </a:rPr>
              <a:t>T</a:t>
            </a:r>
            <a:r>
              <a:rPr lang="en-US" sz="2800"/>
              <a:t>rade</a:t>
            </a:r>
            <a:r>
              <a:rPr lang="en-US" sz="2800" b="1">
                <a:solidFill>
                  <a:schemeClr val="hlink"/>
                </a:solidFill>
              </a:rPr>
              <a:t>O</a:t>
            </a:r>
            <a:r>
              <a:rPr lang="en-US" sz="2800"/>
              <a:t>ff</a:t>
            </a:r>
          </a:p>
          <a:p>
            <a:pPr eaLnBrk="1" hangingPunct="1"/>
            <a:r>
              <a:rPr lang="en-US" sz="2800"/>
              <a:t>“Population count” or </a:t>
            </a:r>
            <a:r>
              <a:rPr lang="en-US" sz="2800">
                <a:latin typeface="Times New Roman" charset="0"/>
              </a:rPr>
              <a:t>popcnt</a:t>
            </a:r>
            <a:endParaRPr lang="en-US" sz="2800"/>
          </a:p>
          <a:p>
            <a:pPr lvl="1" eaLnBrk="1" hangingPunct="1"/>
            <a:r>
              <a:rPr lang="en-US" sz="2400"/>
              <a:t>Let </a:t>
            </a:r>
            <a:r>
              <a:rPr lang="en-US" sz="2400" i="1">
                <a:latin typeface="Times New Roman" charset="0"/>
              </a:rPr>
              <a:t>x</a:t>
            </a:r>
            <a:r>
              <a:rPr lang="en-US" sz="2400"/>
              <a:t> be a 32-bit integer</a:t>
            </a:r>
          </a:p>
          <a:p>
            <a:pPr lvl="1" eaLnBrk="1" hangingPunct="1"/>
            <a:r>
              <a:rPr lang="en-US" sz="2400"/>
              <a:t>Define </a:t>
            </a:r>
            <a:r>
              <a:rPr lang="en-US" sz="2400">
                <a:latin typeface="Times New Roman" charset="0"/>
              </a:rPr>
              <a:t>popcnt(</a:t>
            </a:r>
            <a:r>
              <a:rPr lang="en-US" sz="2400" i="1">
                <a:latin typeface="Times New Roman" charset="0"/>
              </a:rPr>
              <a:t>x</a:t>
            </a:r>
            <a:r>
              <a:rPr lang="en-US" sz="2400">
                <a:latin typeface="Times New Roman" charset="0"/>
              </a:rPr>
              <a:t>) =</a:t>
            </a:r>
            <a:r>
              <a:rPr lang="en-US" sz="2400"/>
              <a:t> number of </a:t>
            </a:r>
            <a:r>
              <a:rPr lang="en-US" sz="2400">
                <a:latin typeface="Times-Roman" charset="0"/>
              </a:rPr>
              <a:t>1</a:t>
            </a:r>
            <a:r>
              <a:rPr lang="en-US" sz="2400"/>
              <a:t>’s in binary expansion of </a:t>
            </a:r>
            <a:r>
              <a:rPr lang="en-US" sz="2400" i="1">
                <a:latin typeface="Times New Roman" charset="0"/>
              </a:rPr>
              <a:t>x</a:t>
            </a:r>
          </a:p>
          <a:p>
            <a:pPr lvl="1" eaLnBrk="1" hangingPunct="1"/>
            <a:r>
              <a:rPr lang="en-US" sz="2400"/>
              <a:t>How to compute </a:t>
            </a:r>
            <a:r>
              <a:rPr lang="en-US" sz="2400">
                <a:latin typeface="Times New Roman" charset="0"/>
              </a:rPr>
              <a:t>popcnt(</a:t>
            </a:r>
            <a:r>
              <a:rPr lang="en-US" sz="2400" i="1">
                <a:latin typeface="Times New Roman" charset="0"/>
              </a:rPr>
              <a:t>x</a:t>
            </a:r>
            <a:r>
              <a:rPr lang="en-US" sz="2400">
                <a:latin typeface="Times New Roman" charset="0"/>
              </a:rPr>
              <a:t>) </a:t>
            </a:r>
            <a:r>
              <a:rPr lang="en-US" sz="2400"/>
              <a:t>efficiently?</a:t>
            </a:r>
            <a:endParaRPr lang="en-US" sz="2400">
              <a:latin typeface="Times New Roman" charset="0"/>
            </a:endParaRPr>
          </a:p>
        </p:txBody>
      </p:sp>
    </p:spTree>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36DEBD73-63C5-314C-8C31-6837EB9B40B6}" type="slidenum">
              <a:rPr lang="en-US" smtClean="0">
                <a:latin typeface="Times New Roman" charset="0"/>
              </a:rPr>
              <a:pPr/>
              <a:t>294</a:t>
            </a:fld>
            <a:endParaRPr lang="en-US">
              <a:latin typeface="Times New Roman" charset="0"/>
            </a:endParaRPr>
          </a:p>
        </p:txBody>
      </p:sp>
      <p:sp>
        <p:nvSpPr>
          <p:cNvPr id="313347" name="Rectangle 2"/>
          <p:cNvSpPr>
            <a:spLocks noGrp="1" noChangeArrowheads="1"/>
          </p:cNvSpPr>
          <p:nvPr>
            <p:ph type="title"/>
          </p:nvPr>
        </p:nvSpPr>
        <p:spPr>
          <a:xfrm>
            <a:off x="685800" y="304800"/>
            <a:ext cx="7772400" cy="1143000"/>
          </a:xfrm>
        </p:spPr>
        <p:txBody>
          <a:bodyPr/>
          <a:lstStyle/>
          <a:p>
            <a:pPr eaLnBrk="1" hangingPunct="1"/>
            <a:r>
              <a:rPr lang="en-US"/>
              <a:t>Simple Popcnt</a:t>
            </a:r>
          </a:p>
        </p:txBody>
      </p:sp>
      <p:sp>
        <p:nvSpPr>
          <p:cNvPr id="313348" name="Rectangle 3"/>
          <p:cNvSpPr>
            <a:spLocks noGrp="1" noChangeArrowheads="1"/>
          </p:cNvSpPr>
          <p:nvPr>
            <p:ph type="body" idx="1"/>
          </p:nvPr>
        </p:nvSpPr>
        <p:spPr>
          <a:xfrm>
            <a:off x="990600" y="1600200"/>
            <a:ext cx="7696200" cy="4572000"/>
          </a:xfrm>
        </p:spPr>
        <p:txBody>
          <a:bodyPr/>
          <a:lstStyle/>
          <a:p>
            <a:pPr eaLnBrk="1" hangingPunct="1">
              <a:lnSpc>
                <a:spcPct val="80000"/>
              </a:lnSpc>
            </a:pPr>
            <a:r>
              <a:rPr lang="en-US"/>
              <a:t>Most obvious thing to do is</a:t>
            </a:r>
          </a:p>
          <a:p>
            <a:pPr eaLnBrk="1" hangingPunct="1">
              <a:lnSpc>
                <a:spcPct val="80000"/>
              </a:lnSpc>
              <a:buFont typeface="Wingdings" charset="2"/>
              <a:buNone/>
            </a:pPr>
            <a:r>
              <a:rPr lang="en-US">
                <a:latin typeface="Times New Roman" charset="0"/>
              </a:rPr>
              <a:t>		popcnt(</a:t>
            </a:r>
            <a:r>
              <a:rPr lang="en-US" i="1">
                <a:latin typeface="Times New Roman" charset="0"/>
              </a:rPr>
              <a:t>x</a:t>
            </a:r>
            <a:r>
              <a:rPr lang="en-US">
                <a:latin typeface="Times New Roman" charset="0"/>
              </a:rPr>
              <a:t>) // assuming </a:t>
            </a:r>
            <a:r>
              <a:rPr lang="en-US" i="1">
                <a:latin typeface="Times New Roman" charset="0"/>
              </a:rPr>
              <a:t>x</a:t>
            </a:r>
            <a:r>
              <a:rPr lang="en-US">
                <a:latin typeface="Times New Roman" charset="0"/>
              </a:rPr>
              <a:t> is 32-bit value</a:t>
            </a:r>
          </a:p>
          <a:p>
            <a:pPr eaLnBrk="1" hangingPunct="1">
              <a:lnSpc>
                <a:spcPct val="80000"/>
              </a:lnSpc>
              <a:buFont typeface="Wingdings" charset="2"/>
              <a:buNone/>
            </a:pPr>
            <a:r>
              <a:rPr lang="en-US">
                <a:latin typeface="Times New Roman" charset="0"/>
              </a:rPr>
              <a:t>			</a:t>
            </a:r>
            <a:r>
              <a:rPr lang="en-US" i="1">
                <a:latin typeface="Times New Roman" charset="0"/>
              </a:rPr>
              <a:t>t</a:t>
            </a:r>
            <a:r>
              <a:rPr lang="en-US">
                <a:latin typeface="Times New Roman" charset="0"/>
              </a:rPr>
              <a:t> = 0</a:t>
            </a:r>
          </a:p>
          <a:p>
            <a:pPr eaLnBrk="1" hangingPunct="1">
              <a:lnSpc>
                <a:spcPct val="80000"/>
              </a:lnSpc>
              <a:buFont typeface="Wingdings" charset="2"/>
              <a:buNone/>
            </a:pPr>
            <a:r>
              <a:rPr lang="en-US">
                <a:latin typeface="Times New Roman" charset="0"/>
              </a:rPr>
              <a:t>			for </a:t>
            </a:r>
            <a:r>
              <a:rPr lang="en-US" i="1">
                <a:latin typeface="Times New Roman" charset="0"/>
              </a:rPr>
              <a:t>i</a:t>
            </a:r>
            <a:r>
              <a:rPr lang="en-US">
                <a:latin typeface="Times New Roman" charset="0"/>
              </a:rPr>
              <a:t> = 0 to 31</a:t>
            </a:r>
          </a:p>
          <a:p>
            <a:pPr eaLnBrk="1" hangingPunct="1">
              <a:lnSpc>
                <a:spcPct val="80000"/>
              </a:lnSpc>
              <a:buFont typeface="Wingdings" charset="2"/>
              <a:buNone/>
            </a:pPr>
            <a:r>
              <a:rPr lang="en-US">
                <a:latin typeface="Times New Roman" charset="0"/>
              </a:rPr>
              <a:t>				</a:t>
            </a:r>
            <a:r>
              <a:rPr lang="en-US" i="1">
                <a:latin typeface="Times New Roman" charset="0"/>
              </a:rPr>
              <a:t>t</a:t>
            </a:r>
            <a:r>
              <a:rPr lang="en-US">
                <a:latin typeface="Times New Roman" charset="0"/>
              </a:rPr>
              <a:t> = </a:t>
            </a:r>
            <a:r>
              <a:rPr lang="en-US" i="1">
                <a:latin typeface="Times New Roman" charset="0"/>
              </a:rPr>
              <a:t>t</a:t>
            </a:r>
            <a:r>
              <a:rPr lang="en-US">
                <a:latin typeface="Times New Roman" charset="0"/>
              </a:rPr>
              <a:t> + ((</a:t>
            </a:r>
            <a:r>
              <a:rPr lang="en-US" i="1">
                <a:latin typeface="Times New Roman" charset="0"/>
              </a:rPr>
              <a:t>x</a:t>
            </a:r>
            <a:r>
              <a:rPr lang="en-US">
                <a:latin typeface="Times New Roman" charset="0"/>
              </a:rPr>
              <a:t> &gt;&gt; </a:t>
            </a:r>
            <a:r>
              <a:rPr lang="en-US" i="1">
                <a:latin typeface="Times New Roman" charset="0"/>
              </a:rPr>
              <a:t>i</a:t>
            </a:r>
            <a:r>
              <a:rPr lang="en-US">
                <a:latin typeface="Times New Roman" charset="0"/>
              </a:rPr>
              <a:t>) &amp; 1)</a:t>
            </a:r>
          </a:p>
          <a:p>
            <a:pPr eaLnBrk="1" hangingPunct="1">
              <a:lnSpc>
                <a:spcPct val="80000"/>
              </a:lnSpc>
              <a:buFont typeface="Wingdings" charset="2"/>
              <a:buNone/>
            </a:pPr>
            <a:r>
              <a:rPr lang="en-US">
                <a:latin typeface="Times New Roman" charset="0"/>
              </a:rPr>
              <a:t>			next </a:t>
            </a:r>
            <a:r>
              <a:rPr lang="en-US" i="1">
                <a:latin typeface="Times New Roman" charset="0"/>
              </a:rPr>
              <a:t>i</a:t>
            </a:r>
            <a:endParaRPr lang="en-US">
              <a:latin typeface="Times New Roman" charset="0"/>
            </a:endParaRPr>
          </a:p>
          <a:p>
            <a:pPr eaLnBrk="1" hangingPunct="1">
              <a:lnSpc>
                <a:spcPct val="80000"/>
              </a:lnSpc>
              <a:buFont typeface="Wingdings" charset="2"/>
              <a:buNone/>
            </a:pPr>
            <a:r>
              <a:rPr lang="en-US">
                <a:latin typeface="Times New Roman" charset="0"/>
              </a:rPr>
              <a:t>			return </a:t>
            </a:r>
            <a:r>
              <a:rPr lang="en-US" i="1">
                <a:latin typeface="Times New Roman" charset="0"/>
              </a:rPr>
              <a:t>t</a:t>
            </a:r>
            <a:endParaRPr lang="en-US">
              <a:latin typeface="Times New Roman" charset="0"/>
            </a:endParaRPr>
          </a:p>
          <a:p>
            <a:pPr eaLnBrk="1" hangingPunct="1">
              <a:lnSpc>
                <a:spcPct val="80000"/>
              </a:lnSpc>
              <a:buFont typeface="Wingdings" charset="2"/>
              <a:buNone/>
            </a:pPr>
            <a:r>
              <a:rPr lang="en-US">
                <a:latin typeface="Times New Roman" charset="0"/>
              </a:rPr>
              <a:t>		end popcnt</a:t>
            </a:r>
          </a:p>
          <a:p>
            <a:pPr eaLnBrk="1" hangingPunct="1">
              <a:lnSpc>
                <a:spcPct val="80000"/>
              </a:lnSpc>
            </a:pPr>
            <a:r>
              <a:rPr lang="en-US"/>
              <a:t>But is it the most efficient?</a:t>
            </a:r>
          </a:p>
        </p:txBody>
      </p:sp>
    </p:spTree>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954FAEE5-32D5-F849-9270-94DFCE25192B}" type="slidenum">
              <a:rPr lang="en-US" smtClean="0">
                <a:latin typeface="Times New Roman" charset="0"/>
              </a:rPr>
              <a:pPr/>
              <a:t>295</a:t>
            </a:fld>
            <a:endParaRPr lang="en-US">
              <a:latin typeface="Times New Roman" charset="0"/>
            </a:endParaRPr>
          </a:p>
        </p:txBody>
      </p:sp>
      <p:sp>
        <p:nvSpPr>
          <p:cNvPr id="314371" name="Rectangle 2"/>
          <p:cNvSpPr>
            <a:spLocks noGrp="1" noChangeArrowheads="1"/>
          </p:cNvSpPr>
          <p:nvPr>
            <p:ph type="title"/>
          </p:nvPr>
        </p:nvSpPr>
        <p:spPr>
          <a:xfrm>
            <a:off x="685800" y="609600"/>
            <a:ext cx="7772400" cy="838200"/>
          </a:xfrm>
        </p:spPr>
        <p:txBody>
          <a:bodyPr/>
          <a:lstStyle/>
          <a:p>
            <a:pPr eaLnBrk="1" hangingPunct="1"/>
            <a:r>
              <a:rPr lang="en-US"/>
              <a:t>More Efficient Popcnt</a:t>
            </a:r>
          </a:p>
        </p:txBody>
      </p:sp>
      <p:sp>
        <p:nvSpPr>
          <p:cNvPr id="314372" name="Rectangle 3"/>
          <p:cNvSpPr>
            <a:spLocks noGrp="1" noChangeArrowheads="1"/>
          </p:cNvSpPr>
          <p:nvPr>
            <p:ph type="body" idx="1"/>
          </p:nvPr>
        </p:nvSpPr>
        <p:spPr>
          <a:xfrm>
            <a:off x="533400" y="1905000"/>
            <a:ext cx="8305800" cy="4191000"/>
          </a:xfrm>
        </p:spPr>
        <p:txBody>
          <a:bodyPr/>
          <a:lstStyle/>
          <a:p>
            <a:pPr eaLnBrk="1" hangingPunct="1"/>
            <a:r>
              <a:rPr lang="en-US"/>
              <a:t>Precompute </a:t>
            </a:r>
            <a:r>
              <a:rPr lang="en-US">
                <a:latin typeface="Times New Roman" charset="0"/>
              </a:rPr>
              <a:t>popcnt</a:t>
            </a:r>
            <a:r>
              <a:rPr lang="en-US"/>
              <a:t> for all </a:t>
            </a:r>
            <a:r>
              <a:rPr lang="en-US">
                <a:latin typeface="Times-Roman" charset="0"/>
              </a:rPr>
              <a:t>256</a:t>
            </a:r>
            <a:r>
              <a:rPr lang="en-US"/>
              <a:t> bytes</a:t>
            </a:r>
          </a:p>
          <a:p>
            <a:pPr eaLnBrk="1" hangingPunct="1"/>
            <a:r>
              <a:rPr lang="en-US"/>
              <a:t>Store precomputed values in a table</a:t>
            </a:r>
          </a:p>
          <a:p>
            <a:pPr eaLnBrk="1" hangingPunct="1"/>
            <a:r>
              <a:rPr lang="en-US"/>
              <a:t>Given </a:t>
            </a:r>
            <a:r>
              <a:rPr lang="en-US">
                <a:latin typeface="Times-Roman" charset="0"/>
              </a:rPr>
              <a:t>x</a:t>
            </a:r>
            <a:r>
              <a:rPr lang="en-US"/>
              <a:t>, lookup its bytes in this table</a:t>
            </a:r>
          </a:p>
          <a:p>
            <a:pPr lvl="1" eaLnBrk="1" hangingPunct="1"/>
            <a:r>
              <a:rPr lang="en-US"/>
              <a:t>Sum these values to find </a:t>
            </a:r>
            <a:r>
              <a:rPr lang="en-US">
                <a:latin typeface="Times New Roman" charset="0"/>
              </a:rPr>
              <a:t>popcnt(</a:t>
            </a:r>
            <a:r>
              <a:rPr lang="en-US" i="1">
                <a:latin typeface="Times New Roman" charset="0"/>
              </a:rPr>
              <a:t>x</a:t>
            </a:r>
            <a:r>
              <a:rPr lang="en-US">
                <a:latin typeface="Times New Roman" charset="0"/>
              </a:rPr>
              <a:t>)</a:t>
            </a:r>
            <a:endParaRPr lang="en-US"/>
          </a:p>
          <a:p>
            <a:pPr eaLnBrk="1" hangingPunct="1"/>
            <a:r>
              <a:rPr lang="en-US"/>
              <a:t>Note that precomputation is done once</a:t>
            </a:r>
          </a:p>
          <a:p>
            <a:pPr eaLnBrk="1" hangingPunct="1"/>
            <a:r>
              <a:rPr lang="en-US"/>
              <a:t>Each </a:t>
            </a:r>
            <a:r>
              <a:rPr lang="en-US">
                <a:latin typeface="Times New Roman" charset="0"/>
              </a:rPr>
              <a:t>popcnt</a:t>
            </a:r>
            <a:r>
              <a:rPr lang="en-US"/>
              <a:t> now requires </a:t>
            </a:r>
            <a:r>
              <a:rPr lang="en-US">
                <a:latin typeface="Times-Roman" charset="0"/>
              </a:rPr>
              <a:t>4</a:t>
            </a:r>
            <a:r>
              <a:rPr lang="en-US"/>
              <a:t> steps, not </a:t>
            </a:r>
            <a:r>
              <a:rPr lang="en-US">
                <a:latin typeface="Times-Roman" charset="0"/>
              </a:rPr>
              <a:t>32</a:t>
            </a:r>
          </a:p>
        </p:txBody>
      </p:sp>
    </p:spTree>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830A9CF8-34C9-EA43-8210-FCD9A971D2E6}" type="slidenum">
              <a:rPr lang="en-US" smtClean="0">
                <a:latin typeface="Times New Roman" charset="0"/>
              </a:rPr>
              <a:pPr/>
              <a:t>296</a:t>
            </a:fld>
            <a:endParaRPr lang="en-US">
              <a:latin typeface="Times New Roman" charset="0"/>
            </a:endParaRPr>
          </a:p>
        </p:txBody>
      </p:sp>
      <p:sp>
        <p:nvSpPr>
          <p:cNvPr id="315395" name="Rectangle 2"/>
          <p:cNvSpPr>
            <a:spLocks noGrp="1" noChangeArrowheads="1"/>
          </p:cNvSpPr>
          <p:nvPr>
            <p:ph type="title"/>
          </p:nvPr>
        </p:nvSpPr>
        <p:spPr>
          <a:xfrm>
            <a:off x="685800" y="533400"/>
            <a:ext cx="7772400" cy="838200"/>
          </a:xfrm>
        </p:spPr>
        <p:txBody>
          <a:bodyPr/>
          <a:lstStyle/>
          <a:p>
            <a:pPr eaLnBrk="1" hangingPunct="1"/>
            <a:r>
              <a:rPr lang="en-US"/>
              <a:t>More Efficient Popcnt</a:t>
            </a:r>
          </a:p>
        </p:txBody>
      </p:sp>
      <p:sp>
        <p:nvSpPr>
          <p:cNvPr id="315396" name="Rectangle 3"/>
          <p:cNvSpPr>
            <a:spLocks noGrp="1" noChangeArrowheads="1"/>
          </p:cNvSpPr>
          <p:nvPr>
            <p:ph type="body" idx="1"/>
          </p:nvPr>
        </p:nvSpPr>
        <p:spPr>
          <a:xfrm>
            <a:off x="533400" y="1676400"/>
            <a:ext cx="8077200" cy="4267200"/>
          </a:xfrm>
        </p:spPr>
        <p:txBody>
          <a:bodyPr/>
          <a:lstStyle/>
          <a:p>
            <a:pPr eaLnBrk="1" hangingPunct="1">
              <a:lnSpc>
                <a:spcPct val="80000"/>
              </a:lnSpc>
              <a:buFont typeface="Wingdings" charset="2"/>
              <a:buNone/>
            </a:pPr>
            <a:endParaRPr lang="en-US" sz="1800"/>
          </a:p>
          <a:p>
            <a:pPr eaLnBrk="1" hangingPunct="1">
              <a:lnSpc>
                <a:spcPct val="80000"/>
              </a:lnSpc>
              <a:buFont typeface="Wingdings" charset="2"/>
              <a:buNone/>
            </a:pPr>
            <a:r>
              <a:rPr lang="en-US" sz="1800">
                <a:latin typeface="Times New Roman" charset="0"/>
              </a:rPr>
              <a:t>	</a:t>
            </a:r>
            <a:r>
              <a:rPr lang="en-US" sz="2400">
                <a:latin typeface="Times New Roman" charset="0"/>
              </a:rPr>
              <a:t>Initialize: table[</a:t>
            </a:r>
            <a:r>
              <a:rPr lang="en-US" sz="2400" i="1">
                <a:latin typeface="Times New Roman" charset="0"/>
              </a:rPr>
              <a:t>i</a:t>
            </a:r>
            <a:r>
              <a:rPr lang="en-US" sz="2400">
                <a:latin typeface="Times New Roman" charset="0"/>
              </a:rPr>
              <a:t>] = popcnt(</a:t>
            </a:r>
            <a:r>
              <a:rPr lang="en-US" sz="2400" i="1">
                <a:latin typeface="Times New Roman" charset="0"/>
              </a:rPr>
              <a:t>i</a:t>
            </a:r>
            <a:r>
              <a:rPr lang="en-US" sz="2400">
                <a:latin typeface="Times New Roman" charset="0"/>
              </a:rPr>
              <a:t>) for </a:t>
            </a:r>
            <a:r>
              <a:rPr lang="en-US" sz="2400" i="1">
                <a:latin typeface="Times New Roman" charset="0"/>
              </a:rPr>
              <a:t>i </a:t>
            </a:r>
            <a:r>
              <a:rPr lang="en-US" sz="2400">
                <a:latin typeface="Times New Roman" charset="0"/>
              </a:rPr>
              <a:t>= 0,1,…,255</a:t>
            </a:r>
          </a:p>
          <a:p>
            <a:pPr eaLnBrk="1" hangingPunct="1">
              <a:lnSpc>
                <a:spcPct val="80000"/>
              </a:lnSpc>
              <a:buFont typeface="Wingdings" charset="2"/>
              <a:buNone/>
            </a:pPr>
            <a:endParaRPr lang="en-US" sz="2400">
              <a:latin typeface="American Typewriter" charset="0"/>
            </a:endParaRPr>
          </a:p>
          <a:p>
            <a:pPr eaLnBrk="1" hangingPunct="1">
              <a:lnSpc>
                <a:spcPct val="85000"/>
              </a:lnSpc>
              <a:buFont typeface="Wingdings" charset="2"/>
              <a:buNone/>
            </a:pPr>
            <a:r>
              <a:rPr lang="en-US" sz="2400">
                <a:latin typeface="Times New Roman" charset="0"/>
              </a:rPr>
              <a:t>	popcnt(</a:t>
            </a:r>
            <a:r>
              <a:rPr lang="en-US" sz="2400" i="1">
                <a:latin typeface="Times New Roman" charset="0"/>
              </a:rPr>
              <a:t>x</a:t>
            </a:r>
            <a:r>
              <a:rPr lang="en-US" sz="2400">
                <a:latin typeface="Times New Roman" charset="0"/>
              </a:rPr>
              <a:t>) // assuming </a:t>
            </a:r>
            <a:r>
              <a:rPr lang="en-US" sz="2800" i="1">
                <a:latin typeface="Times New Roman" charset="0"/>
              </a:rPr>
              <a:t>x</a:t>
            </a:r>
            <a:r>
              <a:rPr lang="en-US" sz="2400">
                <a:latin typeface="Times New Roman" charset="0"/>
              </a:rPr>
              <a:t> is 32-bit value</a:t>
            </a:r>
          </a:p>
          <a:p>
            <a:pPr eaLnBrk="1" hangingPunct="1">
              <a:lnSpc>
                <a:spcPct val="85000"/>
              </a:lnSpc>
              <a:buFont typeface="Wingdings" charset="2"/>
              <a:buNone/>
            </a:pPr>
            <a:r>
              <a:rPr lang="en-US" sz="2400">
                <a:latin typeface="Times New Roman" charset="0"/>
              </a:rPr>
              <a:t>		</a:t>
            </a:r>
            <a:r>
              <a:rPr lang="en-US" sz="2400" i="1">
                <a:latin typeface="Times New Roman" charset="0"/>
              </a:rPr>
              <a:t>p</a:t>
            </a:r>
            <a:r>
              <a:rPr lang="en-US" sz="2400">
                <a:latin typeface="Times New Roman" charset="0"/>
              </a:rPr>
              <a:t> = table[ </a:t>
            </a:r>
            <a:r>
              <a:rPr lang="en-US" sz="2400" i="1">
                <a:latin typeface="Times New Roman" charset="0"/>
              </a:rPr>
              <a:t>x</a:t>
            </a:r>
            <a:r>
              <a:rPr lang="en-US" sz="2400">
                <a:latin typeface="Times New Roman" charset="0"/>
              </a:rPr>
              <a:t> &amp; 0xff ]</a:t>
            </a:r>
          </a:p>
          <a:p>
            <a:pPr eaLnBrk="1" hangingPunct="1">
              <a:lnSpc>
                <a:spcPct val="85000"/>
              </a:lnSpc>
              <a:buFont typeface="Wingdings" charset="2"/>
              <a:buNone/>
            </a:pPr>
            <a:r>
              <a:rPr lang="en-US" sz="2400">
                <a:latin typeface="Times New Roman" charset="0"/>
              </a:rPr>
              <a:t>			+ table[ (</a:t>
            </a:r>
            <a:r>
              <a:rPr lang="en-US" sz="2400" i="1">
                <a:latin typeface="Times New Roman" charset="0"/>
              </a:rPr>
              <a:t>x</a:t>
            </a:r>
            <a:r>
              <a:rPr lang="en-US" sz="2400">
                <a:latin typeface="Times New Roman" charset="0"/>
              </a:rPr>
              <a:t> &gt;&gt; 8) &amp; 0xff ]</a:t>
            </a:r>
          </a:p>
          <a:p>
            <a:pPr eaLnBrk="1" hangingPunct="1">
              <a:lnSpc>
                <a:spcPct val="85000"/>
              </a:lnSpc>
              <a:buFont typeface="Wingdings" charset="2"/>
              <a:buNone/>
            </a:pPr>
            <a:r>
              <a:rPr lang="en-US" sz="2400">
                <a:latin typeface="Times New Roman" charset="0"/>
              </a:rPr>
              <a:t>			+ table[ (</a:t>
            </a:r>
            <a:r>
              <a:rPr lang="en-US" sz="2400" i="1">
                <a:latin typeface="Times New Roman" charset="0"/>
              </a:rPr>
              <a:t>x</a:t>
            </a:r>
            <a:r>
              <a:rPr lang="en-US" sz="2400">
                <a:latin typeface="Times New Roman" charset="0"/>
              </a:rPr>
              <a:t> &gt;&gt; 16) &amp; 0xff ]</a:t>
            </a:r>
          </a:p>
          <a:p>
            <a:pPr eaLnBrk="1" hangingPunct="1">
              <a:lnSpc>
                <a:spcPct val="85000"/>
              </a:lnSpc>
              <a:buFont typeface="Wingdings" charset="2"/>
              <a:buNone/>
            </a:pPr>
            <a:r>
              <a:rPr lang="en-US" sz="2400">
                <a:latin typeface="Times New Roman" charset="0"/>
              </a:rPr>
              <a:t>			+ table[ (</a:t>
            </a:r>
            <a:r>
              <a:rPr lang="en-US" sz="2400" i="1">
                <a:latin typeface="Times New Roman" charset="0"/>
              </a:rPr>
              <a:t>x</a:t>
            </a:r>
            <a:r>
              <a:rPr lang="en-US" sz="2400">
                <a:latin typeface="Times New Roman" charset="0"/>
              </a:rPr>
              <a:t> &gt;&gt; 24) &amp; 0xff ]</a:t>
            </a:r>
          </a:p>
          <a:p>
            <a:pPr eaLnBrk="1" hangingPunct="1">
              <a:lnSpc>
                <a:spcPct val="85000"/>
              </a:lnSpc>
              <a:buFont typeface="Wingdings" charset="2"/>
              <a:buNone/>
            </a:pPr>
            <a:r>
              <a:rPr lang="en-US" sz="2400">
                <a:latin typeface="Times New Roman" charset="0"/>
              </a:rPr>
              <a:t>		return </a:t>
            </a:r>
            <a:r>
              <a:rPr lang="en-US" sz="2400" i="1">
                <a:latin typeface="Times New Roman" charset="0"/>
              </a:rPr>
              <a:t>p</a:t>
            </a:r>
            <a:endParaRPr lang="en-US" sz="2400">
              <a:latin typeface="Times New Roman" charset="0"/>
            </a:endParaRPr>
          </a:p>
          <a:p>
            <a:pPr eaLnBrk="1" hangingPunct="1">
              <a:lnSpc>
                <a:spcPct val="85000"/>
              </a:lnSpc>
              <a:buFont typeface="Wingdings" charset="2"/>
              <a:buNone/>
            </a:pPr>
            <a:r>
              <a:rPr lang="en-US" sz="2400">
                <a:latin typeface="Times New Roman" charset="0"/>
              </a:rPr>
              <a:t>	end popcnt</a:t>
            </a:r>
          </a:p>
        </p:txBody>
      </p:sp>
    </p:spTree>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C45E8217-A93F-814C-922C-53BD591DB423}" type="slidenum">
              <a:rPr lang="en-US" smtClean="0">
                <a:latin typeface="Times New Roman" charset="0"/>
              </a:rPr>
              <a:pPr/>
              <a:t>297</a:t>
            </a:fld>
            <a:endParaRPr lang="en-US">
              <a:latin typeface="Times New Roman" charset="0"/>
            </a:endParaRPr>
          </a:p>
        </p:txBody>
      </p:sp>
      <p:sp>
        <p:nvSpPr>
          <p:cNvPr id="316419" name="Rectangle 2"/>
          <p:cNvSpPr>
            <a:spLocks noGrp="1" noChangeArrowheads="1"/>
          </p:cNvSpPr>
          <p:nvPr>
            <p:ph type="title"/>
          </p:nvPr>
        </p:nvSpPr>
        <p:spPr>
          <a:xfrm>
            <a:off x="685800" y="304800"/>
            <a:ext cx="7772400" cy="1143000"/>
          </a:xfrm>
        </p:spPr>
        <p:txBody>
          <a:bodyPr/>
          <a:lstStyle/>
          <a:p>
            <a:pPr eaLnBrk="1" hangingPunct="1"/>
            <a:r>
              <a:rPr lang="en-US"/>
              <a:t>TMTO Basics</a:t>
            </a:r>
          </a:p>
        </p:txBody>
      </p:sp>
      <p:sp>
        <p:nvSpPr>
          <p:cNvPr id="316420" name="Rectangle 3"/>
          <p:cNvSpPr>
            <a:spLocks noGrp="1" noChangeArrowheads="1"/>
          </p:cNvSpPr>
          <p:nvPr>
            <p:ph type="body" idx="1"/>
          </p:nvPr>
        </p:nvSpPr>
        <p:spPr>
          <a:xfrm>
            <a:off x="685800" y="1676400"/>
            <a:ext cx="7848600" cy="4343400"/>
          </a:xfrm>
        </p:spPr>
        <p:txBody>
          <a:bodyPr/>
          <a:lstStyle/>
          <a:p>
            <a:pPr eaLnBrk="1" hangingPunct="1">
              <a:lnSpc>
                <a:spcPct val="90000"/>
              </a:lnSpc>
            </a:pPr>
            <a:r>
              <a:rPr lang="en-US" sz="2800"/>
              <a:t>A precomputation</a:t>
            </a:r>
          </a:p>
          <a:p>
            <a:pPr lvl="1" eaLnBrk="1" hangingPunct="1">
              <a:lnSpc>
                <a:spcPct val="90000"/>
              </a:lnSpc>
            </a:pPr>
            <a:r>
              <a:rPr lang="en-US" sz="2400"/>
              <a:t>One-time work</a:t>
            </a:r>
          </a:p>
          <a:p>
            <a:pPr lvl="1" eaLnBrk="1" hangingPunct="1">
              <a:lnSpc>
                <a:spcPct val="90000"/>
              </a:lnSpc>
            </a:pPr>
            <a:r>
              <a:rPr lang="en-US" sz="2400"/>
              <a:t>Results stored in a table</a:t>
            </a:r>
          </a:p>
          <a:p>
            <a:pPr eaLnBrk="1" hangingPunct="1">
              <a:lnSpc>
                <a:spcPct val="90000"/>
              </a:lnSpc>
            </a:pPr>
            <a:r>
              <a:rPr lang="en-US" sz="2800"/>
              <a:t>Precomputation results used to make each subsequent computation faster</a:t>
            </a:r>
          </a:p>
          <a:p>
            <a:pPr eaLnBrk="1" hangingPunct="1">
              <a:lnSpc>
                <a:spcPct val="90000"/>
              </a:lnSpc>
            </a:pPr>
            <a:r>
              <a:rPr lang="en-US" sz="2800"/>
              <a:t>Balancing “memory” and “time”</a:t>
            </a:r>
          </a:p>
          <a:p>
            <a:pPr eaLnBrk="1" hangingPunct="1">
              <a:lnSpc>
                <a:spcPct val="90000"/>
              </a:lnSpc>
            </a:pPr>
            <a:r>
              <a:rPr lang="en-US" sz="2800"/>
              <a:t>In general, larger precomputation requires more initial work and larger “memory” but each subsequent computation is less “time”</a:t>
            </a:r>
          </a:p>
        </p:txBody>
      </p:sp>
    </p:spTree>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202BD501-30B4-9A4A-AFA8-59E57B2B550D}" type="slidenum">
              <a:rPr lang="en-US" smtClean="0">
                <a:latin typeface="Times New Roman" charset="0"/>
              </a:rPr>
              <a:pPr/>
              <a:t>298</a:t>
            </a:fld>
            <a:endParaRPr lang="en-US">
              <a:latin typeface="Times New Roman" charset="0"/>
            </a:endParaRPr>
          </a:p>
        </p:txBody>
      </p:sp>
      <p:sp>
        <p:nvSpPr>
          <p:cNvPr id="317443" name="Rectangle 2"/>
          <p:cNvSpPr>
            <a:spLocks noGrp="1" noChangeArrowheads="1"/>
          </p:cNvSpPr>
          <p:nvPr>
            <p:ph type="title"/>
          </p:nvPr>
        </p:nvSpPr>
        <p:spPr/>
        <p:txBody>
          <a:bodyPr/>
          <a:lstStyle/>
          <a:p>
            <a:pPr eaLnBrk="1" hangingPunct="1"/>
            <a:r>
              <a:rPr lang="en-US"/>
              <a:t>Block Cipher Notation</a:t>
            </a:r>
          </a:p>
        </p:txBody>
      </p:sp>
      <p:sp>
        <p:nvSpPr>
          <p:cNvPr id="317444" name="Rectangle 3"/>
          <p:cNvSpPr>
            <a:spLocks noGrp="1" noChangeArrowheads="1"/>
          </p:cNvSpPr>
          <p:nvPr>
            <p:ph type="body" idx="1"/>
          </p:nvPr>
        </p:nvSpPr>
        <p:spPr/>
        <p:txBody>
          <a:bodyPr/>
          <a:lstStyle/>
          <a:p>
            <a:pPr eaLnBrk="1" hangingPunct="1"/>
            <a:r>
              <a:rPr lang="en-US"/>
              <a:t>Consider a block cipher</a:t>
            </a:r>
          </a:p>
          <a:p>
            <a:pPr eaLnBrk="1" hangingPunct="1">
              <a:buFont typeface="Wingdings" charset="2"/>
              <a:buNone/>
            </a:pPr>
            <a:r>
              <a:rPr lang="en-US"/>
              <a:t>		</a:t>
            </a:r>
            <a:r>
              <a:rPr lang="en-US" i="1">
                <a:latin typeface="Times New Roman" charset="0"/>
              </a:rPr>
              <a:t>C = E</a:t>
            </a:r>
            <a:r>
              <a:rPr lang="en-US">
                <a:latin typeface="Times New Roman" charset="0"/>
              </a:rPr>
              <a:t>(</a:t>
            </a:r>
            <a:r>
              <a:rPr lang="en-US" i="1">
                <a:latin typeface="Times New Roman" charset="0"/>
              </a:rPr>
              <a:t>P, K</a:t>
            </a:r>
            <a:r>
              <a:rPr lang="en-US">
                <a:latin typeface="Times New Roman" charset="0"/>
              </a:rPr>
              <a:t>)</a:t>
            </a:r>
            <a:r>
              <a:rPr lang="en-US"/>
              <a:t> </a:t>
            </a:r>
          </a:p>
          <a:p>
            <a:pPr eaLnBrk="1" hangingPunct="1">
              <a:buFont typeface="Wingdings" charset="2"/>
              <a:buNone/>
            </a:pPr>
            <a:r>
              <a:rPr lang="en-US"/>
              <a:t>	where</a:t>
            </a:r>
          </a:p>
          <a:p>
            <a:pPr eaLnBrk="1" hangingPunct="1">
              <a:buFont typeface="Wingdings" charset="2"/>
              <a:buNone/>
            </a:pPr>
            <a:r>
              <a:rPr lang="en-US">
                <a:latin typeface="Courier" charset="0"/>
              </a:rPr>
              <a:t>		</a:t>
            </a:r>
            <a:r>
              <a:rPr lang="en-US" i="1">
                <a:latin typeface="Times New Roman" charset="0"/>
              </a:rPr>
              <a:t>P</a:t>
            </a:r>
            <a:r>
              <a:rPr lang="en-US"/>
              <a:t> is plaintext block of size </a:t>
            </a:r>
            <a:r>
              <a:rPr lang="en-US" i="1">
                <a:latin typeface="Times New Roman" charset="0"/>
              </a:rPr>
              <a:t>n</a:t>
            </a:r>
            <a:endParaRPr lang="en-US"/>
          </a:p>
          <a:p>
            <a:pPr eaLnBrk="1" hangingPunct="1">
              <a:buFont typeface="Wingdings" charset="2"/>
              <a:buNone/>
            </a:pPr>
            <a:r>
              <a:rPr lang="en-US">
                <a:latin typeface="Courier" charset="0"/>
              </a:rPr>
              <a:t>		</a:t>
            </a:r>
            <a:r>
              <a:rPr lang="en-US" i="1">
                <a:latin typeface="Times New Roman" charset="0"/>
              </a:rPr>
              <a:t>C</a:t>
            </a:r>
            <a:r>
              <a:rPr lang="en-US"/>
              <a:t> is ciphertext block of size </a:t>
            </a:r>
            <a:r>
              <a:rPr lang="en-US" i="1">
                <a:latin typeface="Times New Roman" charset="0"/>
              </a:rPr>
              <a:t>n</a:t>
            </a:r>
            <a:endParaRPr lang="en-US"/>
          </a:p>
          <a:p>
            <a:pPr eaLnBrk="1" hangingPunct="1">
              <a:buFont typeface="Wingdings" charset="2"/>
              <a:buNone/>
            </a:pPr>
            <a:r>
              <a:rPr lang="en-US">
                <a:latin typeface="Courier" charset="0"/>
              </a:rPr>
              <a:t>		</a:t>
            </a:r>
            <a:r>
              <a:rPr lang="en-US" i="1">
                <a:latin typeface="Times New Roman" charset="0"/>
              </a:rPr>
              <a:t>K</a:t>
            </a:r>
            <a:r>
              <a:rPr lang="en-US"/>
              <a:t> is key of size </a:t>
            </a:r>
            <a:r>
              <a:rPr lang="en-US" i="1">
                <a:latin typeface="Times New Roman" charset="0"/>
              </a:rPr>
              <a:t>k</a:t>
            </a:r>
            <a:endParaRPr lang="en-US"/>
          </a:p>
        </p:txBody>
      </p:sp>
    </p:spTree>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08502F81-E17D-2A48-B919-9490DC469BBC}" type="slidenum">
              <a:rPr lang="en-US" smtClean="0">
                <a:latin typeface="Times New Roman" charset="0"/>
              </a:rPr>
              <a:pPr/>
              <a:t>299</a:t>
            </a:fld>
            <a:endParaRPr lang="en-US">
              <a:latin typeface="Times New Roman" charset="0"/>
            </a:endParaRPr>
          </a:p>
        </p:txBody>
      </p:sp>
      <p:sp>
        <p:nvSpPr>
          <p:cNvPr id="318467" name="Rectangle 2"/>
          <p:cNvSpPr>
            <a:spLocks noGrp="1" noChangeArrowheads="1"/>
          </p:cNvSpPr>
          <p:nvPr>
            <p:ph type="title"/>
          </p:nvPr>
        </p:nvSpPr>
        <p:spPr>
          <a:xfrm>
            <a:off x="381000" y="381000"/>
            <a:ext cx="8305800" cy="1219200"/>
          </a:xfrm>
        </p:spPr>
        <p:txBody>
          <a:bodyPr/>
          <a:lstStyle/>
          <a:p>
            <a:pPr eaLnBrk="1" hangingPunct="1"/>
            <a:r>
              <a:rPr lang="en-US"/>
              <a:t>Block Cipher as Black Box</a:t>
            </a:r>
          </a:p>
        </p:txBody>
      </p:sp>
      <p:pic>
        <p:nvPicPr>
          <p:cNvPr id="318468" name="Picture 4" descr="&#10;encdec.jpg                                                     000D2507Macintosh HD                   B7464D7A:"/>
          <p:cNvPicPr>
            <a:picLocks noChangeAspect="1" noChangeArrowheads="1"/>
          </p:cNvPicPr>
          <p:nvPr/>
        </p:nvPicPr>
        <p:blipFill>
          <a:blip r:embed="rId2"/>
          <a:srcRect/>
          <a:stretch>
            <a:fillRect/>
          </a:stretch>
        </p:blipFill>
        <p:spPr bwMode="auto">
          <a:xfrm>
            <a:off x="838200" y="1828800"/>
            <a:ext cx="7569200" cy="2438400"/>
          </a:xfrm>
          <a:prstGeom prst="rect">
            <a:avLst/>
          </a:prstGeom>
          <a:noFill/>
          <a:ln w="9525">
            <a:noFill/>
            <a:miter lim="800000"/>
            <a:headEnd/>
            <a:tailEnd/>
          </a:ln>
        </p:spPr>
      </p:pic>
      <p:sp>
        <p:nvSpPr>
          <p:cNvPr id="318469" name="Rectangle 5"/>
          <p:cNvSpPr>
            <a:spLocks noChangeArrowheads="1"/>
          </p:cNvSpPr>
          <p:nvPr/>
        </p:nvSpPr>
        <p:spPr bwMode="auto">
          <a:xfrm>
            <a:off x="685800" y="4648200"/>
            <a:ext cx="7924800" cy="12954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Char char="q"/>
            </a:pPr>
            <a:r>
              <a:rPr lang="en-US" sz="2800"/>
              <a:t>For TMTO, treat block cipher as black box</a:t>
            </a:r>
          </a:p>
          <a:p>
            <a:pPr marL="342900" indent="-342900">
              <a:lnSpc>
                <a:spcPct val="90000"/>
              </a:lnSpc>
              <a:spcBef>
                <a:spcPct val="20000"/>
              </a:spcBef>
              <a:buClr>
                <a:schemeClr val="accent2"/>
              </a:buClr>
              <a:buSzPct val="75000"/>
              <a:buFont typeface="Wingdings" charset="2"/>
              <a:buChar char="q"/>
            </a:pPr>
            <a:r>
              <a:rPr lang="en-US" sz="2800"/>
              <a:t>Details of crypto algorithm not important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685800" y="304800"/>
            <a:ext cx="7772400" cy="1143000"/>
          </a:xfrm>
        </p:spPr>
        <p:txBody>
          <a:bodyPr/>
          <a:lstStyle/>
          <a:p>
            <a:r>
              <a:rPr lang="en-US"/>
              <a:t>Chapter 2: Crypto Basics</a:t>
            </a:r>
          </a:p>
        </p:txBody>
      </p:sp>
      <p:sp>
        <p:nvSpPr>
          <p:cNvPr id="15363" name="Content Placeholder 2"/>
          <p:cNvSpPr>
            <a:spLocks noGrp="1"/>
          </p:cNvSpPr>
          <p:nvPr>
            <p:ph idx="1"/>
          </p:nvPr>
        </p:nvSpPr>
        <p:spPr>
          <a:xfrm>
            <a:off x="304800" y="1524000"/>
            <a:ext cx="8458200" cy="4495800"/>
          </a:xfrm>
        </p:spPr>
        <p:txBody>
          <a:bodyPr/>
          <a:lstStyle/>
          <a:p>
            <a:pPr algn="r">
              <a:buFont typeface="Wingdings" charset="2"/>
              <a:buNone/>
            </a:pPr>
            <a:r>
              <a:rPr lang="en-US" sz="2000" dirty="0">
                <a:latin typeface="American Typewriter" charset="0"/>
                <a:ea typeface="American Typewriter" charset="0"/>
                <a:cs typeface="American Typewriter" charset="0"/>
              </a:rPr>
              <a:t>MXDXBVTZWVMXNSPBQXLIMSCCSGXSCJXBOVQXCJZMOJZCVC</a:t>
            </a:r>
          </a:p>
          <a:p>
            <a:pPr algn="r">
              <a:buFont typeface="Wingdings" charset="2"/>
              <a:buNone/>
            </a:pPr>
            <a:r>
              <a:rPr lang="en-US" sz="2000" dirty="0">
                <a:latin typeface="American Typewriter" charset="0"/>
                <a:ea typeface="American Typewriter" charset="0"/>
                <a:cs typeface="American Typewriter" charset="0"/>
              </a:rPr>
              <a:t>TVWJCZAAXZBCSSCJXBQCJZCOJZCNSPOXBXSBTVWJC</a:t>
            </a:r>
          </a:p>
          <a:p>
            <a:pPr algn="r">
              <a:buFont typeface="Wingdings" charset="2"/>
              <a:buNone/>
            </a:pPr>
            <a:r>
              <a:rPr lang="en-US" sz="2000" dirty="0">
                <a:latin typeface="American Typewriter" charset="0"/>
                <a:ea typeface="American Typewriter" charset="0"/>
                <a:cs typeface="American Typewriter" charset="0"/>
              </a:rPr>
              <a:t>JZDXGXXMOZQMSCSCJXBOVQXCJZMOJZCNSPJZHGXXMOSPLH</a:t>
            </a:r>
          </a:p>
          <a:p>
            <a:pPr algn="r">
              <a:buFont typeface="Wingdings" charset="2"/>
              <a:buNone/>
            </a:pPr>
            <a:r>
              <a:rPr lang="en-US" sz="2000" dirty="0">
                <a:latin typeface="American Typewriter" charset="0"/>
                <a:ea typeface="American Typewriter" charset="0"/>
                <a:cs typeface="American Typewriter" charset="0"/>
              </a:rPr>
              <a:t>JZDXZAAXZBXHCSCJXTCSGXSCJXBOVQX</a:t>
            </a:r>
          </a:p>
          <a:p>
            <a:pPr algn="r">
              <a:buFont typeface="Wingdings" charset="2"/>
              <a:buNone/>
            </a:pPr>
            <a:r>
              <a:rPr lang="en-US" sz="2000" dirty="0"/>
              <a:t>	</a:t>
            </a:r>
            <a:r>
              <a:rPr lang="en-US" sz="2400" dirty="0" err="1">
                <a:latin typeface="Times New Roman" charset="0"/>
                <a:ea typeface="Times New Roman" charset="0"/>
                <a:cs typeface="Times New Roman" charset="0"/>
                <a:sym typeface="Symbol" charset="2"/>
              </a:rPr>
              <a:t></a:t>
            </a:r>
            <a:r>
              <a:rPr lang="en-US" sz="2400" dirty="0">
                <a:latin typeface="Times New Roman" charset="0"/>
                <a:ea typeface="Times New Roman" charset="0"/>
                <a:cs typeface="Times New Roman" charset="0"/>
              </a:rPr>
              <a:t> plaintext from Lewis Carroll, </a:t>
            </a:r>
            <a:r>
              <a:rPr lang="en-US" sz="2400" i="1" dirty="0">
                <a:latin typeface="Times New Roman" charset="0"/>
                <a:ea typeface="Times New Roman" charset="0"/>
                <a:cs typeface="Times New Roman" charset="0"/>
              </a:rPr>
              <a:t>Alice in Wonderland</a:t>
            </a:r>
            <a:endParaRPr lang="en-US" sz="2000" i="1" dirty="0">
              <a:latin typeface="Times New Roman" charset="0"/>
              <a:ea typeface="Times New Roman" charset="0"/>
              <a:cs typeface="Times New Roman" charset="0"/>
            </a:endParaRPr>
          </a:p>
          <a:p>
            <a:pPr algn="r">
              <a:buFont typeface="Wingdings" charset="2"/>
              <a:buNone/>
            </a:pPr>
            <a:endParaRPr lang="en-US" sz="2000" dirty="0"/>
          </a:p>
          <a:p>
            <a:pPr algn="r">
              <a:buFont typeface="Wingdings" charset="2"/>
              <a:buNone/>
            </a:pPr>
            <a:r>
              <a:rPr lang="en-US" sz="2400" dirty="0">
                <a:latin typeface="Times New Roman" charset="0"/>
                <a:ea typeface="Times New Roman" charset="0"/>
                <a:cs typeface="Times New Roman" charset="0"/>
              </a:rPr>
              <a:t>The solution is by no means so difficult as you might</a:t>
            </a:r>
          </a:p>
          <a:p>
            <a:pPr algn="r">
              <a:buFont typeface="Wingdings" charset="2"/>
              <a:buNone/>
            </a:pPr>
            <a:r>
              <a:rPr lang="en-US" sz="2400" dirty="0">
                <a:latin typeface="Times New Roman" charset="0"/>
                <a:ea typeface="Times New Roman" charset="0"/>
                <a:cs typeface="Times New Roman" charset="0"/>
              </a:rPr>
              <a:t>be led to imagine from the first hasty inspection of the characters.</a:t>
            </a:r>
          </a:p>
          <a:p>
            <a:pPr algn="r">
              <a:buFont typeface="Wingdings" charset="2"/>
              <a:buNone/>
            </a:pPr>
            <a:r>
              <a:rPr lang="en-US" sz="2400" dirty="0">
                <a:latin typeface="Times New Roman" charset="0"/>
                <a:ea typeface="Times New Roman" charset="0"/>
                <a:cs typeface="Times New Roman" charset="0"/>
              </a:rPr>
              <a:t>These characters, as any one might readily guess,</a:t>
            </a:r>
          </a:p>
          <a:p>
            <a:pPr algn="r">
              <a:buFont typeface="Wingdings" charset="2"/>
              <a:buNone/>
            </a:pPr>
            <a:r>
              <a:rPr lang="en-US" sz="2400" dirty="0">
                <a:latin typeface="Times New Roman" charset="0"/>
                <a:ea typeface="Times New Roman" charset="0"/>
                <a:cs typeface="Times New Roman" charset="0"/>
              </a:rPr>
              <a:t>form a cipher </a:t>
            </a:r>
            <a:r>
              <a:rPr lang="en-US" sz="2400" dirty="0" err="1">
                <a:latin typeface="Times New Roman" charset="0"/>
                <a:ea typeface="Times New Roman" charset="0"/>
                <a:cs typeface="Times New Roman" charset="0"/>
                <a:sym typeface="Symbol" charset="2"/>
              </a:rPr>
              <a:t></a:t>
            </a:r>
            <a:r>
              <a:rPr lang="en-US" sz="2400" dirty="0">
                <a:latin typeface="Times New Roman" charset="0"/>
                <a:ea typeface="Times New Roman" charset="0"/>
                <a:cs typeface="Times New Roman" charset="0"/>
                <a:sym typeface="Symbol" charset="2"/>
              </a:rPr>
              <a:t> </a:t>
            </a:r>
            <a:r>
              <a:rPr lang="en-US" sz="2400" dirty="0">
                <a:latin typeface="Times New Roman" charset="0"/>
                <a:ea typeface="Times New Roman" charset="0"/>
                <a:cs typeface="Times New Roman" charset="0"/>
              </a:rPr>
              <a:t>that is to say, they convey a meaning…</a:t>
            </a:r>
          </a:p>
          <a:p>
            <a:pPr algn="r">
              <a:buFont typeface="Wingdings" charset="2"/>
              <a:buNone/>
            </a:pPr>
            <a:r>
              <a:rPr lang="en-US" sz="2400" dirty="0"/>
              <a:t>	</a:t>
            </a:r>
            <a:r>
              <a:rPr lang="en-US" sz="2400" dirty="0" err="1">
                <a:latin typeface="Times New Roman" charset="0"/>
                <a:ea typeface="Times New Roman" charset="0"/>
                <a:cs typeface="Times New Roman" charset="0"/>
                <a:sym typeface="Symbol" charset="2"/>
              </a:rPr>
              <a:t></a:t>
            </a:r>
            <a:r>
              <a:rPr lang="en-US" sz="2400" dirty="0">
                <a:latin typeface="Times New Roman" charset="0"/>
                <a:ea typeface="Times New Roman" charset="0"/>
                <a:cs typeface="Times New Roman" charset="0"/>
              </a:rPr>
              <a:t> Edgar Allan Poe, </a:t>
            </a:r>
            <a:r>
              <a:rPr lang="en-US" sz="2400" i="1" dirty="0">
                <a:latin typeface="Times New Roman" charset="0"/>
                <a:ea typeface="Times New Roman" charset="0"/>
                <a:cs typeface="Times New Roman" charset="0"/>
              </a:rPr>
              <a:t>The Gold Bug</a:t>
            </a:r>
          </a:p>
        </p:txBody>
      </p:sp>
      <p:sp>
        <p:nvSpPr>
          <p:cNvPr id="1536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501ED786-E32A-BB44-BB08-3562EF6406C3}" type="slidenum">
              <a:rPr lang="en-US" smtClean="0">
                <a:latin typeface="Times New Roman" charset="0"/>
              </a:rPr>
              <a:pPr/>
              <a:t>3</a:t>
            </a:fld>
            <a:endParaRPr lang="en-US">
              <a:latin typeface="Times New Roman"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1310AA50-5D13-4F4E-9B21-5F972E851DDC}" type="slidenum">
              <a:rPr lang="en-US" smtClean="0">
                <a:latin typeface="Times New Roman" charset="0"/>
              </a:rPr>
              <a:pPr/>
              <a:t>30</a:t>
            </a:fld>
            <a:endParaRPr lang="en-US">
              <a:latin typeface="Times New Roman" charset="0"/>
            </a:endParaRPr>
          </a:p>
        </p:txBody>
      </p:sp>
      <p:sp>
        <p:nvSpPr>
          <p:cNvPr id="43011" name="Rectangle 2"/>
          <p:cNvSpPr>
            <a:spLocks noGrp="1" noChangeArrowheads="1"/>
          </p:cNvSpPr>
          <p:nvPr>
            <p:ph type="title"/>
          </p:nvPr>
        </p:nvSpPr>
        <p:spPr/>
        <p:txBody>
          <a:bodyPr/>
          <a:lstStyle/>
          <a:p>
            <a:pPr eaLnBrk="1" hangingPunct="1"/>
            <a:r>
              <a:rPr lang="en-US"/>
              <a:t>Election of 1876</a:t>
            </a:r>
          </a:p>
        </p:txBody>
      </p:sp>
      <p:sp>
        <p:nvSpPr>
          <p:cNvPr id="43012" name="Rectangle 3"/>
          <p:cNvSpPr>
            <a:spLocks noGrp="1" noChangeArrowheads="1"/>
          </p:cNvSpPr>
          <p:nvPr>
            <p:ph type="body" idx="1"/>
          </p:nvPr>
        </p:nvSpPr>
        <p:spPr>
          <a:xfrm>
            <a:off x="685800" y="1828800"/>
            <a:ext cx="7772400" cy="4191000"/>
          </a:xfrm>
        </p:spPr>
        <p:txBody>
          <a:bodyPr/>
          <a:lstStyle/>
          <a:p>
            <a:pPr eaLnBrk="1" hangingPunct="1">
              <a:spcAft>
                <a:spcPts val="600"/>
              </a:spcAft>
            </a:pPr>
            <a:r>
              <a:rPr lang="en-US" sz="2800" dirty="0"/>
              <a:t>“</a:t>
            </a:r>
            <a:r>
              <a:rPr lang="en-US" sz="2800" dirty="0" err="1"/>
              <a:t>Rutherfraud</a:t>
            </a:r>
            <a:r>
              <a:rPr lang="en-US" sz="2800" dirty="0"/>
              <a:t>” Hayes </a:t>
            </a:r>
            <a:r>
              <a:rPr lang="en-US" sz="2800" dirty="0" err="1"/>
              <a:t>vs</a:t>
            </a:r>
            <a:r>
              <a:rPr lang="en-US" sz="2800" dirty="0"/>
              <a:t> “Swindling” Tilden</a:t>
            </a:r>
          </a:p>
          <a:p>
            <a:pPr lvl="1" eaLnBrk="1" hangingPunct="1">
              <a:spcAft>
                <a:spcPts val="600"/>
              </a:spcAft>
            </a:pPr>
            <a:r>
              <a:rPr lang="en-US" sz="2400" dirty="0"/>
              <a:t>Popular vote was virtual tie</a:t>
            </a:r>
          </a:p>
          <a:p>
            <a:pPr eaLnBrk="1" hangingPunct="1">
              <a:spcAft>
                <a:spcPts val="600"/>
              </a:spcAft>
            </a:pPr>
            <a:r>
              <a:rPr lang="en-US" sz="2800" dirty="0"/>
              <a:t>Electoral college delegations for 4 states (including Florida) in dispute</a:t>
            </a:r>
          </a:p>
          <a:p>
            <a:pPr eaLnBrk="1" hangingPunct="1">
              <a:spcAft>
                <a:spcPts val="600"/>
              </a:spcAft>
            </a:pPr>
            <a:r>
              <a:rPr lang="en-US" sz="2800" dirty="0"/>
              <a:t>Commission gave all 4 states to Hayes</a:t>
            </a:r>
          </a:p>
          <a:p>
            <a:pPr lvl="1" eaLnBrk="1" hangingPunct="1">
              <a:spcAft>
                <a:spcPts val="600"/>
              </a:spcAft>
            </a:pPr>
            <a:r>
              <a:rPr lang="en-US" sz="2400" dirty="0"/>
              <a:t>Vote on straight party lines</a:t>
            </a:r>
          </a:p>
          <a:p>
            <a:pPr eaLnBrk="1" hangingPunct="1">
              <a:spcAft>
                <a:spcPts val="600"/>
              </a:spcAft>
            </a:pPr>
            <a:r>
              <a:rPr lang="en-US" sz="2800" dirty="0"/>
              <a:t>Tilden accused Hayes of bribery</a:t>
            </a:r>
          </a:p>
          <a:p>
            <a:pPr lvl="1" eaLnBrk="1" hangingPunct="1">
              <a:spcAft>
                <a:spcPts val="600"/>
              </a:spcAft>
            </a:pPr>
            <a:r>
              <a:rPr lang="en-US" sz="2400" dirty="0"/>
              <a:t>Was it true? </a:t>
            </a:r>
          </a:p>
        </p:txBody>
      </p:sp>
    </p:spTree>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E88810BD-520A-2941-BD99-2EB4E4951FC2}" type="slidenum">
              <a:rPr lang="en-US" smtClean="0">
                <a:latin typeface="Times New Roman" charset="0"/>
              </a:rPr>
              <a:pPr/>
              <a:t>300</a:t>
            </a:fld>
            <a:endParaRPr lang="en-US">
              <a:latin typeface="Times New Roman" charset="0"/>
            </a:endParaRPr>
          </a:p>
        </p:txBody>
      </p:sp>
      <p:sp>
        <p:nvSpPr>
          <p:cNvPr id="319491" name="Rectangle 2"/>
          <p:cNvSpPr>
            <a:spLocks noGrp="1" noChangeArrowheads="1"/>
          </p:cNvSpPr>
          <p:nvPr>
            <p:ph type="title"/>
          </p:nvPr>
        </p:nvSpPr>
        <p:spPr>
          <a:xfrm>
            <a:off x="457200" y="304800"/>
            <a:ext cx="8229600" cy="914400"/>
          </a:xfrm>
        </p:spPr>
        <p:txBody>
          <a:bodyPr/>
          <a:lstStyle/>
          <a:p>
            <a:pPr eaLnBrk="1" hangingPunct="1"/>
            <a:r>
              <a:rPr lang="en-US"/>
              <a:t>Hellman’s TMTO Attack</a:t>
            </a:r>
          </a:p>
        </p:txBody>
      </p:sp>
      <p:sp>
        <p:nvSpPr>
          <p:cNvPr id="319492" name="Rectangle 3"/>
          <p:cNvSpPr>
            <a:spLocks noGrp="1" noChangeArrowheads="1"/>
          </p:cNvSpPr>
          <p:nvPr>
            <p:ph type="body" idx="1"/>
          </p:nvPr>
        </p:nvSpPr>
        <p:spPr>
          <a:xfrm>
            <a:off x="533400" y="1447800"/>
            <a:ext cx="8001000" cy="4648200"/>
          </a:xfrm>
        </p:spPr>
        <p:txBody>
          <a:bodyPr/>
          <a:lstStyle/>
          <a:p>
            <a:pPr marL="609600" indent="-609600" eaLnBrk="1" hangingPunct="1">
              <a:lnSpc>
                <a:spcPct val="90000"/>
              </a:lnSpc>
            </a:pPr>
            <a:r>
              <a:rPr lang="en-US" sz="2800" b="1">
                <a:solidFill>
                  <a:schemeClr val="hlink"/>
                </a:solidFill>
              </a:rPr>
              <a:t>Chosen plaintext attack:</a:t>
            </a:r>
            <a:r>
              <a:rPr lang="en-US" sz="2800"/>
              <a:t> choose </a:t>
            </a:r>
            <a:r>
              <a:rPr lang="en-US" sz="2800" i="1">
                <a:latin typeface="Times New Roman" charset="0"/>
              </a:rPr>
              <a:t>P</a:t>
            </a:r>
            <a:r>
              <a:rPr lang="en-US" sz="2800"/>
              <a:t> and obtain </a:t>
            </a:r>
            <a:r>
              <a:rPr lang="en-US" sz="2800" i="1">
                <a:latin typeface="Times New Roman" charset="0"/>
              </a:rPr>
              <a:t>C</a:t>
            </a:r>
            <a:r>
              <a:rPr lang="en-US" sz="2800"/>
              <a:t>, where </a:t>
            </a:r>
            <a:r>
              <a:rPr lang="en-US" sz="2800" i="1">
                <a:latin typeface="Times New Roman" charset="0"/>
              </a:rPr>
              <a:t>C</a:t>
            </a:r>
            <a:r>
              <a:rPr lang="en-US" sz="2800">
                <a:latin typeface="Times New Roman" charset="0"/>
              </a:rPr>
              <a:t> = </a:t>
            </a:r>
            <a:r>
              <a:rPr lang="en-US" sz="2800" i="1">
                <a:latin typeface="Times New Roman" charset="0"/>
              </a:rPr>
              <a:t>E</a:t>
            </a:r>
            <a:r>
              <a:rPr lang="en-US" sz="2800">
                <a:latin typeface="Times New Roman" charset="0"/>
              </a:rPr>
              <a:t>(</a:t>
            </a:r>
            <a:r>
              <a:rPr lang="en-US" sz="2800" i="1">
                <a:latin typeface="Times New Roman" charset="0"/>
              </a:rPr>
              <a:t>P</a:t>
            </a:r>
            <a:r>
              <a:rPr lang="en-US" sz="2800">
                <a:latin typeface="Times New Roman" charset="0"/>
              </a:rPr>
              <a:t>, </a:t>
            </a:r>
            <a:r>
              <a:rPr lang="en-US" sz="2800" i="1">
                <a:latin typeface="Times New Roman" charset="0"/>
              </a:rPr>
              <a:t>K</a:t>
            </a:r>
            <a:r>
              <a:rPr lang="en-US" sz="2800">
                <a:latin typeface="Times New Roman" charset="0"/>
              </a:rPr>
              <a:t>)</a:t>
            </a:r>
            <a:endParaRPr lang="en-US" sz="2800"/>
          </a:p>
          <a:p>
            <a:pPr marL="609600" indent="-609600" eaLnBrk="1" hangingPunct="1">
              <a:lnSpc>
                <a:spcPct val="90000"/>
              </a:lnSpc>
            </a:pPr>
            <a:r>
              <a:rPr lang="en-US" sz="2800"/>
              <a:t>Want to find the key </a:t>
            </a:r>
            <a:r>
              <a:rPr lang="en-US" sz="2800" i="1">
                <a:latin typeface="Times New Roman" charset="0"/>
              </a:rPr>
              <a:t>K</a:t>
            </a:r>
          </a:p>
          <a:p>
            <a:pPr marL="609600" indent="-609600" eaLnBrk="1" hangingPunct="1">
              <a:lnSpc>
                <a:spcPct val="90000"/>
              </a:lnSpc>
            </a:pPr>
            <a:r>
              <a:rPr lang="en-US" sz="2800"/>
              <a:t>Two “obvious” approaches</a:t>
            </a:r>
          </a:p>
          <a:p>
            <a:pPr marL="990600" lvl="1" indent="-533400" eaLnBrk="1" hangingPunct="1">
              <a:lnSpc>
                <a:spcPct val="90000"/>
              </a:lnSpc>
              <a:buSzPct val="75000"/>
              <a:buFont typeface="Times" charset="0"/>
              <a:buAutoNum type="arabicPeriod"/>
            </a:pPr>
            <a:r>
              <a:rPr lang="en-US" sz="2400"/>
              <a:t>Exhaustive key search</a:t>
            </a:r>
          </a:p>
          <a:p>
            <a:pPr marL="1371600" lvl="2" indent="-457200" eaLnBrk="1" hangingPunct="1">
              <a:lnSpc>
                <a:spcPct val="90000"/>
              </a:lnSpc>
              <a:buFontTx/>
              <a:buChar char="o"/>
            </a:pPr>
            <a:r>
              <a:rPr lang="en-US" sz="2000"/>
              <a:t>“Memory” is </a:t>
            </a:r>
            <a:r>
              <a:rPr lang="en-US" sz="2000">
                <a:latin typeface="Times-Roman" charset="0"/>
              </a:rPr>
              <a:t>0</a:t>
            </a:r>
            <a:r>
              <a:rPr lang="en-US" sz="2000"/>
              <a:t>, but “time” of </a:t>
            </a:r>
            <a:r>
              <a:rPr lang="en-US" sz="2000">
                <a:latin typeface="Times-Roman" charset="0"/>
              </a:rPr>
              <a:t>2</a:t>
            </a:r>
            <a:r>
              <a:rPr lang="en-US" sz="2000" baseline="30000">
                <a:latin typeface="Times-Roman" charset="0"/>
              </a:rPr>
              <a:t>k-1</a:t>
            </a:r>
            <a:r>
              <a:rPr lang="en-US" sz="2000"/>
              <a:t> for each attack</a:t>
            </a:r>
          </a:p>
          <a:p>
            <a:pPr marL="990600" lvl="1" indent="-533400" eaLnBrk="1" hangingPunct="1">
              <a:lnSpc>
                <a:spcPct val="90000"/>
              </a:lnSpc>
              <a:buSzPct val="75000"/>
              <a:buFont typeface="Times" charset="0"/>
              <a:buAutoNum type="arabicPeriod"/>
            </a:pPr>
            <a:r>
              <a:rPr lang="en-US" sz="2400"/>
              <a:t>Pre-compute </a:t>
            </a:r>
            <a:r>
              <a:rPr lang="en-US" sz="2400" i="1">
                <a:latin typeface="Times New Roman" charset="0"/>
              </a:rPr>
              <a:t>C</a:t>
            </a:r>
            <a:r>
              <a:rPr lang="en-US" sz="2400">
                <a:latin typeface="Times New Roman" charset="0"/>
              </a:rPr>
              <a:t> = </a:t>
            </a:r>
            <a:r>
              <a:rPr lang="en-US" sz="2400" i="1">
                <a:latin typeface="Times New Roman" charset="0"/>
              </a:rPr>
              <a:t>E</a:t>
            </a:r>
            <a:r>
              <a:rPr lang="en-US" sz="2400">
                <a:latin typeface="Times New Roman" charset="0"/>
              </a:rPr>
              <a:t>(</a:t>
            </a:r>
            <a:r>
              <a:rPr lang="en-US" sz="2400" i="1">
                <a:latin typeface="Times New Roman" charset="0"/>
              </a:rPr>
              <a:t>P</a:t>
            </a:r>
            <a:r>
              <a:rPr lang="en-US" sz="2400">
                <a:latin typeface="Times New Roman" charset="0"/>
              </a:rPr>
              <a:t>, </a:t>
            </a:r>
            <a:r>
              <a:rPr lang="en-US" sz="2400" i="1">
                <a:latin typeface="Times New Roman" charset="0"/>
              </a:rPr>
              <a:t>K</a:t>
            </a:r>
            <a:r>
              <a:rPr lang="en-US" sz="2400">
                <a:latin typeface="Times New Roman" charset="0"/>
              </a:rPr>
              <a:t>)</a:t>
            </a:r>
            <a:r>
              <a:rPr lang="en-US" sz="2400"/>
              <a:t> for all possible </a:t>
            </a:r>
            <a:r>
              <a:rPr lang="en-US" sz="2400" i="1">
                <a:latin typeface="Times New Roman" charset="0"/>
              </a:rPr>
              <a:t>K</a:t>
            </a:r>
            <a:r>
              <a:rPr lang="en-US" sz="2400" i="1"/>
              <a:t> </a:t>
            </a:r>
            <a:endParaRPr lang="en-US" sz="2400"/>
          </a:p>
          <a:p>
            <a:pPr marL="1371600" lvl="2" indent="-457200" eaLnBrk="1" hangingPunct="1">
              <a:lnSpc>
                <a:spcPct val="90000"/>
              </a:lnSpc>
              <a:buFontTx/>
              <a:buChar char="o"/>
            </a:pPr>
            <a:r>
              <a:rPr lang="en-US" sz="2000"/>
              <a:t>Then given </a:t>
            </a:r>
            <a:r>
              <a:rPr lang="en-US" sz="2000" i="1">
                <a:latin typeface="Times New Roman" charset="0"/>
              </a:rPr>
              <a:t>C</a:t>
            </a:r>
            <a:r>
              <a:rPr lang="en-US" sz="2000"/>
              <a:t>, can simply look up key </a:t>
            </a:r>
            <a:r>
              <a:rPr lang="en-US" sz="2000" i="1">
                <a:latin typeface="Times New Roman" charset="0"/>
              </a:rPr>
              <a:t>K</a:t>
            </a:r>
            <a:r>
              <a:rPr lang="en-US" sz="2000"/>
              <a:t> in the table</a:t>
            </a:r>
          </a:p>
          <a:p>
            <a:pPr marL="1371600" lvl="2" indent="-457200" eaLnBrk="1" hangingPunct="1">
              <a:lnSpc>
                <a:spcPct val="90000"/>
              </a:lnSpc>
              <a:buFontTx/>
              <a:buChar char="o"/>
            </a:pPr>
            <a:r>
              <a:rPr lang="en-US" sz="2000"/>
              <a:t>“Memory” of </a:t>
            </a:r>
            <a:r>
              <a:rPr lang="en-US" sz="2000">
                <a:latin typeface="Times-Roman" charset="0"/>
              </a:rPr>
              <a:t>2</a:t>
            </a:r>
            <a:r>
              <a:rPr lang="en-US" sz="2000" baseline="30000">
                <a:latin typeface="Times-Roman" charset="0"/>
              </a:rPr>
              <a:t>k</a:t>
            </a:r>
            <a:r>
              <a:rPr lang="en-US" sz="2000"/>
              <a:t> but “time” of </a:t>
            </a:r>
            <a:r>
              <a:rPr lang="en-US" sz="2000">
                <a:latin typeface="Times-Roman" charset="0"/>
              </a:rPr>
              <a:t>0</a:t>
            </a:r>
            <a:r>
              <a:rPr lang="en-US" sz="2000"/>
              <a:t> for each attack</a:t>
            </a:r>
          </a:p>
          <a:p>
            <a:pPr marL="609600" indent="-609600" eaLnBrk="1" hangingPunct="1">
              <a:lnSpc>
                <a:spcPct val="90000"/>
              </a:lnSpc>
            </a:pPr>
            <a:r>
              <a:rPr lang="en-US" sz="2800"/>
              <a:t>TMTO lies between </a:t>
            </a:r>
            <a:r>
              <a:rPr lang="en-US" sz="2800">
                <a:solidFill>
                  <a:schemeClr val="hlink"/>
                </a:solidFill>
              </a:rPr>
              <a:t>1.</a:t>
            </a:r>
            <a:r>
              <a:rPr lang="en-US" sz="2800"/>
              <a:t> and </a:t>
            </a:r>
            <a:r>
              <a:rPr lang="en-US" sz="2800">
                <a:solidFill>
                  <a:schemeClr val="hlink"/>
                </a:solidFill>
              </a:rPr>
              <a:t>2.</a:t>
            </a:r>
          </a:p>
        </p:txBody>
      </p:sp>
    </p:spTree>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F91913B1-8A54-CD41-B15E-EAA46BB9DA25}" type="slidenum">
              <a:rPr lang="en-US" smtClean="0">
                <a:latin typeface="Times New Roman" charset="0"/>
              </a:rPr>
              <a:pPr/>
              <a:t>301</a:t>
            </a:fld>
            <a:endParaRPr lang="en-US">
              <a:latin typeface="Times New Roman" charset="0"/>
            </a:endParaRPr>
          </a:p>
        </p:txBody>
      </p:sp>
      <p:sp>
        <p:nvSpPr>
          <p:cNvPr id="320515" name="Rectangle 2"/>
          <p:cNvSpPr>
            <a:spLocks noGrp="1" noChangeArrowheads="1"/>
          </p:cNvSpPr>
          <p:nvPr>
            <p:ph type="title"/>
          </p:nvPr>
        </p:nvSpPr>
        <p:spPr>
          <a:xfrm>
            <a:off x="685800" y="533400"/>
            <a:ext cx="7772400" cy="1143000"/>
          </a:xfrm>
        </p:spPr>
        <p:txBody>
          <a:bodyPr/>
          <a:lstStyle/>
          <a:p>
            <a:pPr eaLnBrk="1" hangingPunct="1"/>
            <a:r>
              <a:rPr lang="en-US"/>
              <a:t>Chain of Encryptions</a:t>
            </a:r>
          </a:p>
        </p:txBody>
      </p:sp>
      <p:sp>
        <p:nvSpPr>
          <p:cNvPr id="320516" name="Rectangle 3"/>
          <p:cNvSpPr>
            <a:spLocks noGrp="1" noChangeArrowheads="1"/>
          </p:cNvSpPr>
          <p:nvPr>
            <p:ph type="body" idx="1"/>
          </p:nvPr>
        </p:nvSpPr>
        <p:spPr>
          <a:xfrm>
            <a:off x="685800" y="1676400"/>
            <a:ext cx="8077200" cy="4191000"/>
          </a:xfrm>
        </p:spPr>
        <p:txBody>
          <a:bodyPr/>
          <a:lstStyle/>
          <a:p>
            <a:pPr marL="609600" indent="-609600" eaLnBrk="1" hangingPunct="1">
              <a:lnSpc>
                <a:spcPct val="90000"/>
              </a:lnSpc>
            </a:pPr>
            <a:r>
              <a:rPr lang="en-US" sz="2800"/>
              <a:t>Assume block and key lengths equal: </a:t>
            </a:r>
            <a:r>
              <a:rPr lang="en-US" sz="2800" i="1">
                <a:latin typeface="Times New Roman" charset="0"/>
              </a:rPr>
              <a:t>n</a:t>
            </a:r>
            <a:r>
              <a:rPr lang="en-US" sz="2800">
                <a:latin typeface="Times New Roman" charset="0"/>
              </a:rPr>
              <a:t> =</a:t>
            </a:r>
            <a:r>
              <a:rPr lang="en-US" sz="2800" i="1">
                <a:latin typeface="Times New Roman" charset="0"/>
              </a:rPr>
              <a:t> k</a:t>
            </a:r>
            <a:endParaRPr lang="en-US" sz="2800"/>
          </a:p>
          <a:p>
            <a:pPr marL="609600" indent="-609600" eaLnBrk="1" hangingPunct="1">
              <a:lnSpc>
                <a:spcPct val="90000"/>
              </a:lnSpc>
            </a:pPr>
            <a:r>
              <a:rPr lang="en-US" sz="2800"/>
              <a:t>Then a </a:t>
            </a:r>
            <a:r>
              <a:rPr lang="en-US" sz="2800" b="1">
                <a:solidFill>
                  <a:schemeClr val="hlink"/>
                </a:solidFill>
              </a:rPr>
              <a:t>chain</a:t>
            </a:r>
            <a:r>
              <a:rPr lang="en-US" sz="2800"/>
              <a:t> of encryptions is</a:t>
            </a:r>
          </a:p>
          <a:p>
            <a:pPr marL="609600" indent="-609600" eaLnBrk="1" hangingPunct="1">
              <a:lnSpc>
                <a:spcPct val="90000"/>
              </a:lnSpc>
              <a:buFont typeface="Wingdings" charset="2"/>
              <a:buNone/>
            </a:pPr>
            <a:r>
              <a:rPr lang="en-US" sz="2800">
                <a:latin typeface="Courier" charset="0"/>
              </a:rPr>
              <a:t>		</a:t>
            </a:r>
            <a:r>
              <a:rPr lang="en-US" sz="2800" i="1">
                <a:latin typeface="Times New Roman" charset="0"/>
              </a:rPr>
              <a:t>SP</a:t>
            </a:r>
            <a:r>
              <a:rPr lang="en-US" sz="2800">
                <a:latin typeface="Times New Roman" charset="0"/>
              </a:rPr>
              <a:t> = </a:t>
            </a:r>
            <a:r>
              <a:rPr lang="en-US" sz="2800" i="1">
                <a:latin typeface="Times New Roman" charset="0"/>
              </a:rPr>
              <a:t>K</a:t>
            </a:r>
            <a:r>
              <a:rPr lang="en-US" sz="2800" baseline="-25000">
                <a:latin typeface="Times New Roman" charset="0"/>
              </a:rPr>
              <a:t>0</a:t>
            </a:r>
            <a:r>
              <a:rPr lang="en-US" sz="2800">
                <a:latin typeface="Times New Roman" charset="0"/>
              </a:rPr>
              <a:t>  =</a:t>
            </a:r>
            <a:r>
              <a:rPr lang="en-US" sz="2800">
                <a:latin typeface="Courier" charset="0"/>
              </a:rPr>
              <a:t> </a:t>
            </a:r>
            <a:r>
              <a:rPr lang="en-US" sz="2800"/>
              <a:t>Starting Point</a:t>
            </a:r>
            <a:endParaRPr lang="en-US" sz="2800" baseline="-25000">
              <a:latin typeface="Courier" charset="0"/>
            </a:endParaRPr>
          </a:p>
          <a:p>
            <a:pPr marL="609600" indent="-609600" eaLnBrk="1" hangingPunct="1">
              <a:lnSpc>
                <a:spcPct val="90000"/>
              </a:lnSpc>
              <a:buFont typeface="Wingdings" charset="2"/>
              <a:buNone/>
            </a:pPr>
            <a:r>
              <a:rPr lang="en-US" sz="2800">
                <a:latin typeface="Courier" charset="0"/>
              </a:rPr>
              <a:t>		</a:t>
            </a:r>
            <a:r>
              <a:rPr lang="en-US" sz="2800" i="1">
                <a:latin typeface="Times New Roman" charset="0"/>
              </a:rPr>
              <a:t>K</a:t>
            </a:r>
            <a:r>
              <a:rPr lang="en-US" sz="2800" baseline="-25000">
                <a:latin typeface="Times New Roman" charset="0"/>
              </a:rPr>
              <a:t>1</a:t>
            </a:r>
            <a:r>
              <a:rPr lang="en-US" sz="2800">
                <a:latin typeface="Times New Roman" charset="0"/>
              </a:rPr>
              <a:t> = </a:t>
            </a:r>
            <a:r>
              <a:rPr lang="en-US" sz="2800" i="1">
                <a:latin typeface="Times New Roman" charset="0"/>
              </a:rPr>
              <a:t>E</a:t>
            </a:r>
            <a:r>
              <a:rPr lang="en-US" sz="2800">
                <a:latin typeface="Times New Roman" charset="0"/>
              </a:rPr>
              <a:t>(</a:t>
            </a:r>
            <a:r>
              <a:rPr lang="en-US" sz="2800" i="1">
                <a:latin typeface="Times New Roman" charset="0"/>
              </a:rPr>
              <a:t>P</a:t>
            </a:r>
            <a:r>
              <a:rPr lang="en-US" sz="2800">
                <a:latin typeface="Times New Roman" charset="0"/>
              </a:rPr>
              <a:t>, </a:t>
            </a:r>
            <a:r>
              <a:rPr lang="en-US" sz="2800" i="1">
                <a:latin typeface="Times New Roman" charset="0"/>
              </a:rPr>
              <a:t>SP</a:t>
            </a:r>
            <a:r>
              <a:rPr lang="en-US" sz="2800">
                <a:latin typeface="Times New Roman" charset="0"/>
              </a:rPr>
              <a:t>)</a:t>
            </a:r>
          </a:p>
          <a:p>
            <a:pPr marL="609600" indent="-609600" eaLnBrk="1" hangingPunct="1">
              <a:lnSpc>
                <a:spcPct val="90000"/>
              </a:lnSpc>
              <a:buFont typeface="Wingdings" charset="2"/>
              <a:buNone/>
            </a:pPr>
            <a:r>
              <a:rPr lang="en-US" sz="2800">
                <a:latin typeface="Times New Roman" charset="0"/>
              </a:rPr>
              <a:t>		</a:t>
            </a:r>
            <a:r>
              <a:rPr lang="en-US" sz="2800" i="1">
                <a:latin typeface="Times New Roman" charset="0"/>
              </a:rPr>
              <a:t>K</a:t>
            </a:r>
            <a:r>
              <a:rPr lang="en-US" sz="2800" baseline="-25000">
                <a:latin typeface="Times New Roman" charset="0"/>
              </a:rPr>
              <a:t>2</a:t>
            </a:r>
            <a:r>
              <a:rPr lang="en-US" sz="2800">
                <a:latin typeface="Times New Roman" charset="0"/>
              </a:rPr>
              <a:t> = </a:t>
            </a:r>
            <a:r>
              <a:rPr lang="en-US" sz="2800" i="1">
                <a:latin typeface="Times New Roman" charset="0"/>
              </a:rPr>
              <a:t>E</a:t>
            </a:r>
            <a:r>
              <a:rPr lang="en-US" sz="2800">
                <a:latin typeface="Times New Roman" charset="0"/>
              </a:rPr>
              <a:t>(</a:t>
            </a:r>
            <a:r>
              <a:rPr lang="en-US" sz="2800" i="1">
                <a:latin typeface="Times New Roman" charset="0"/>
              </a:rPr>
              <a:t>P</a:t>
            </a:r>
            <a:r>
              <a:rPr lang="en-US" sz="2800">
                <a:latin typeface="Times New Roman" charset="0"/>
              </a:rPr>
              <a:t>, </a:t>
            </a:r>
            <a:r>
              <a:rPr lang="en-US" sz="2800" i="1">
                <a:latin typeface="Times New Roman" charset="0"/>
              </a:rPr>
              <a:t>K</a:t>
            </a:r>
            <a:r>
              <a:rPr lang="en-US" sz="2800" baseline="-25000">
                <a:latin typeface="Times New Roman" charset="0"/>
              </a:rPr>
              <a:t>1</a:t>
            </a:r>
            <a:r>
              <a:rPr lang="en-US" sz="2800">
                <a:latin typeface="Times New Roman" charset="0"/>
              </a:rPr>
              <a:t>)</a:t>
            </a:r>
          </a:p>
          <a:p>
            <a:pPr marL="609600" indent="-609600" eaLnBrk="1" hangingPunct="1">
              <a:lnSpc>
                <a:spcPct val="90000"/>
              </a:lnSpc>
              <a:buFont typeface="Wingdings" charset="2"/>
              <a:buNone/>
            </a:pPr>
            <a:r>
              <a:rPr lang="en-US" sz="2400">
                <a:latin typeface="Courier" charset="0"/>
              </a:rPr>
              <a:t>			:</a:t>
            </a:r>
          </a:p>
          <a:p>
            <a:pPr marL="609600" indent="-609600" eaLnBrk="1" hangingPunct="1">
              <a:lnSpc>
                <a:spcPct val="90000"/>
              </a:lnSpc>
              <a:buFont typeface="Wingdings" charset="2"/>
              <a:buNone/>
            </a:pPr>
            <a:r>
              <a:rPr lang="en-US" sz="2400">
                <a:latin typeface="Courier" charset="0"/>
              </a:rPr>
              <a:t>			:</a:t>
            </a:r>
          </a:p>
          <a:p>
            <a:pPr marL="609600" indent="-609600" eaLnBrk="1" hangingPunct="1">
              <a:lnSpc>
                <a:spcPct val="90000"/>
              </a:lnSpc>
              <a:buFont typeface="Wingdings" charset="2"/>
              <a:buNone/>
            </a:pPr>
            <a:r>
              <a:rPr lang="en-US" sz="2800">
                <a:latin typeface="Courier" charset="0"/>
              </a:rPr>
              <a:t>		</a:t>
            </a:r>
            <a:r>
              <a:rPr lang="en-US" sz="2800" i="1">
                <a:latin typeface="Times New Roman" charset="0"/>
              </a:rPr>
              <a:t>EP</a:t>
            </a:r>
            <a:r>
              <a:rPr lang="en-US" sz="2800">
                <a:latin typeface="Times New Roman" charset="0"/>
              </a:rPr>
              <a:t> = </a:t>
            </a:r>
            <a:r>
              <a:rPr lang="en-US" sz="2800" i="1">
                <a:latin typeface="Times New Roman" charset="0"/>
              </a:rPr>
              <a:t>K</a:t>
            </a:r>
            <a:r>
              <a:rPr lang="en-US" sz="2800" i="1" baseline="-25000">
                <a:latin typeface="Times New Roman" charset="0"/>
              </a:rPr>
              <a:t>t</a:t>
            </a:r>
            <a:r>
              <a:rPr lang="en-US" sz="2800">
                <a:latin typeface="Times New Roman" charset="0"/>
              </a:rPr>
              <a:t> = </a:t>
            </a:r>
            <a:r>
              <a:rPr lang="en-US" sz="2800" i="1">
                <a:latin typeface="Times New Roman" charset="0"/>
              </a:rPr>
              <a:t>E</a:t>
            </a:r>
            <a:r>
              <a:rPr lang="en-US" sz="2800">
                <a:latin typeface="Times New Roman" charset="0"/>
              </a:rPr>
              <a:t>(</a:t>
            </a:r>
            <a:r>
              <a:rPr lang="en-US" sz="2800" i="1">
                <a:latin typeface="Times New Roman" charset="0"/>
              </a:rPr>
              <a:t>P</a:t>
            </a:r>
            <a:r>
              <a:rPr lang="en-US" sz="2800">
                <a:latin typeface="Times New Roman" charset="0"/>
              </a:rPr>
              <a:t>, </a:t>
            </a:r>
            <a:r>
              <a:rPr lang="en-US" sz="2800" i="1">
                <a:latin typeface="Times New Roman" charset="0"/>
              </a:rPr>
              <a:t>K</a:t>
            </a:r>
            <a:r>
              <a:rPr lang="en-US" sz="2800" i="1" baseline="-25000">
                <a:latin typeface="Times New Roman" charset="0"/>
              </a:rPr>
              <a:t>t</a:t>
            </a:r>
            <a:r>
              <a:rPr lang="en-US" sz="2800" i="1" baseline="-25000">
                <a:latin typeface="Times New Roman" charset="0"/>
                <a:sym typeface="Symbol" charset="2"/>
              </a:rPr>
              <a:t></a:t>
            </a:r>
            <a:r>
              <a:rPr lang="en-US" sz="2800" baseline="-25000">
                <a:latin typeface="Times New Roman" charset="0"/>
              </a:rPr>
              <a:t>1</a:t>
            </a:r>
            <a:r>
              <a:rPr lang="en-US" sz="2800">
                <a:latin typeface="Times New Roman" charset="0"/>
              </a:rPr>
              <a:t>) =</a:t>
            </a:r>
            <a:r>
              <a:rPr lang="en-US" sz="2800">
                <a:latin typeface="Courier" charset="0"/>
              </a:rPr>
              <a:t> </a:t>
            </a:r>
            <a:r>
              <a:rPr lang="en-US" sz="2800"/>
              <a:t>End Point</a:t>
            </a:r>
            <a:endParaRPr lang="en-US" sz="2800">
              <a:latin typeface="Courier" charset="0"/>
            </a:endParaRPr>
          </a:p>
        </p:txBody>
      </p:sp>
    </p:spTree>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5CCDE142-28E5-AF4E-BC3C-B9FCB85F2B45}" type="slidenum">
              <a:rPr lang="en-US" smtClean="0">
                <a:latin typeface="Times New Roman" charset="0"/>
              </a:rPr>
              <a:pPr/>
              <a:t>302</a:t>
            </a:fld>
            <a:endParaRPr lang="en-US">
              <a:latin typeface="Times New Roman" charset="0"/>
            </a:endParaRPr>
          </a:p>
        </p:txBody>
      </p:sp>
      <p:sp>
        <p:nvSpPr>
          <p:cNvPr id="321539" name="Rectangle 2"/>
          <p:cNvSpPr>
            <a:spLocks noGrp="1" noChangeArrowheads="1"/>
          </p:cNvSpPr>
          <p:nvPr>
            <p:ph type="title"/>
          </p:nvPr>
        </p:nvSpPr>
        <p:spPr/>
        <p:txBody>
          <a:bodyPr/>
          <a:lstStyle/>
          <a:p>
            <a:pPr eaLnBrk="1" hangingPunct="1"/>
            <a:r>
              <a:rPr lang="en-US"/>
              <a:t>Encryption Chain</a:t>
            </a:r>
          </a:p>
        </p:txBody>
      </p:sp>
      <p:pic>
        <p:nvPicPr>
          <p:cNvPr id="321540" name="Picture 3" descr=" chain.jpg                                                      000D2507Macintosh HD                   B7464D7A:"/>
          <p:cNvPicPr>
            <a:picLocks noChangeAspect="1" noChangeArrowheads="1"/>
          </p:cNvPicPr>
          <p:nvPr/>
        </p:nvPicPr>
        <p:blipFill>
          <a:blip r:embed="rId2"/>
          <a:srcRect/>
          <a:stretch>
            <a:fillRect/>
          </a:stretch>
        </p:blipFill>
        <p:spPr bwMode="auto">
          <a:xfrm>
            <a:off x="228600" y="2286000"/>
            <a:ext cx="8561388" cy="1816100"/>
          </a:xfrm>
          <a:prstGeom prst="rect">
            <a:avLst/>
          </a:prstGeom>
          <a:noFill/>
          <a:ln w="9525">
            <a:noFill/>
            <a:miter lim="800000"/>
            <a:headEnd/>
            <a:tailEnd/>
          </a:ln>
        </p:spPr>
      </p:pic>
      <p:sp>
        <p:nvSpPr>
          <p:cNvPr id="321541" name="Rectangle 4"/>
          <p:cNvSpPr>
            <a:spLocks noGrp="1" noChangeArrowheads="1"/>
          </p:cNvSpPr>
          <p:nvPr>
            <p:ph type="body" idx="1"/>
          </p:nvPr>
        </p:nvSpPr>
        <p:spPr>
          <a:xfrm>
            <a:off x="685800" y="4572000"/>
            <a:ext cx="8077200" cy="1143000"/>
          </a:xfrm>
          <a:noFill/>
        </p:spPr>
        <p:txBody>
          <a:bodyPr/>
          <a:lstStyle/>
          <a:p>
            <a:pPr marL="609600" indent="-609600" eaLnBrk="1" hangingPunct="1">
              <a:lnSpc>
                <a:spcPct val="90000"/>
              </a:lnSpc>
            </a:pPr>
            <a:r>
              <a:rPr lang="en-US" sz="2800"/>
              <a:t>Ciphertext used as </a:t>
            </a:r>
            <a:r>
              <a:rPr lang="en-US" sz="2800" b="1">
                <a:solidFill>
                  <a:schemeClr val="hlink"/>
                </a:solidFill>
              </a:rPr>
              <a:t>key</a:t>
            </a:r>
            <a:r>
              <a:rPr lang="en-US" sz="2800"/>
              <a:t> at next iteration</a:t>
            </a:r>
          </a:p>
          <a:p>
            <a:pPr marL="609600" indent="-609600" eaLnBrk="1" hangingPunct="1">
              <a:lnSpc>
                <a:spcPct val="90000"/>
              </a:lnSpc>
            </a:pPr>
            <a:r>
              <a:rPr lang="en-US" sz="2800"/>
              <a:t>Same (chosen) </a:t>
            </a:r>
            <a:r>
              <a:rPr lang="en-US" sz="2800" b="1">
                <a:solidFill>
                  <a:schemeClr val="hlink"/>
                </a:solidFill>
              </a:rPr>
              <a:t>plaintext</a:t>
            </a:r>
            <a:r>
              <a:rPr lang="en-US" sz="2800"/>
              <a:t> at each iteration</a:t>
            </a:r>
            <a:endParaRPr lang="en-US" sz="2800">
              <a:latin typeface="Courier" charset="0"/>
            </a:endParaRPr>
          </a:p>
        </p:txBody>
      </p:sp>
    </p:spTree>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256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7D1A51FD-EFFC-4C41-BB4D-8E12B63A423E}" type="slidenum">
              <a:rPr lang="en-US" smtClean="0">
                <a:latin typeface="Times New Roman" charset="0"/>
              </a:rPr>
              <a:pPr/>
              <a:t>303</a:t>
            </a:fld>
            <a:endParaRPr lang="en-US">
              <a:latin typeface="Times New Roman" charset="0"/>
            </a:endParaRPr>
          </a:p>
        </p:txBody>
      </p:sp>
      <p:sp>
        <p:nvSpPr>
          <p:cNvPr id="322563" name="Rectangle 2"/>
          <p:cNvSpPr>
            <a:spLocks noGrp="1" noChangeArrowheads="1"/>
          </p:cNvSpPr>
          <p:nvPr>
            <p:ph type="title"/>
          </p:nvPr>
        </p:nvSpPr>
        <p:spPr>
          <a:xfrm>
            <a:off x="685800" y="381000"/>
            <a:ext cx="7772400" cy="990600"/>
          </a:xfrm>
        </p:spPr>
        <p:txBody>
          <a:bodyPr/>
          <a:lstStyle/>
          <a:p>
            <a:pPr eaLnBrk="1" hangingPunct="1"/>
            <a:r>
              <a:rPr lang="en-US"/>
              <a:t>Pre-computation</a:t>
            </a:r>
          </a:p>
        </p:txBody>
      </p:sp>
      <p:sp>
        <p:nvSpPr>
          <p:cNvPr id="322564" name="Rectangle 3"/>
          <p:cNvSpPr>
            <a:spLocks noGrp="1" noChangeArrowheads="1"/>
          </p:cNvSpPr>
          <p:nvPr>
            <p:ph type="body" idx="1"/>
          </p:nvPr>
        </p:nvSpPr>
        <p:spPr>
          <a:xfrm>
            <a:off x="381000" y="1447800"/>
            <a:ext cx="8001000" cy="4343400"/>
          </a:xfrm>
        </p:spPr>
        <p:txBody>
          <a:bodyPr/>
          <a:lstStyle/>
          <a:p>
            <a:pPr eaLnBrk="1" hangingPunct="1"/>
            <a:r>
              <a:rPr lang="en-US"/>
              <a:t>Pre-compute </a:t>
            </a:r>
            <a:r>
              <a:rPr lang="en-US" i="1">
                <a:latin typeface="Times New Roman" charset="0"/>
              </a:rPr>
              <a:t>m</a:t>
            </a:r>
            <a:r>
              <a:rPr lang="en-US"/>
              <a:t> encryption chains, each of length </a:t>
            </a:r>
            <a:r>
              <a:rPr lang="en-US" i="1">
                <a:latin typeface="Times New Roman" charset="0"/>
              </a:rPr>
              <a:t>t </a:t>
            </a:r>
            <a:r>
              <a:rPr lang="en-US">
                <a:latin typeface="Times New Roman" charset="0"/>
              </a:rPr>
              <a:t>+1</a:t>
            </a:r>
            <a:endParaRPr lang="en-US"/>
          </a:p>
          <a:p>
            <a:pPr eaLnBrk="1" hangingPunct="1">
              <a:lnSpc>
                <a:spcPct val="90000"/>
              </a:lnSpc>
            </a:pPr>
            <a:r>
              <a:rPr lang="en-US"/>
              <a:t>Save only the start and end points</a:t>
            </a:r>
          </a:p>
          <a:p>
            <a:pPr eaLnBrk="1" hangingPunct="1">
              <a:buFont typeface="Wingdings" charset="2"/>
              <a:buNone/>
            </a:pPr>
            <a:r>
              <a:rPr lang="en-US"/>
              <a:t>	</a:t>
            </a:r>
            <a:r>
              <a:rPr lang="en-US">
                <a:latin typeface="Times New Roman" charset="0"/>
              </a:rPr>
              <a:t>(</a:t>
            </a:r>
            <a:r>
              <a:rPr lang="en-US" i="1">
                <a:latin typeface="Times New Roman" charset="0"/>
              </a:rPr>
              <a:t>SP</a:t>
            </a:r>
            <a:r>
              <a:rPr lang="en-US" baseline="-25000">
                <a:latin typeface="Times New Roman" charset="0"/>
              </a:rPr>
              <a:t>0</a:t>
            </a:r>
            <a:r>
              <a:rPr lang="en-US">
                <a:latin typeface="Times New Roman" charset="0"/>
              </a:rPr>
              <a:t>, </a:t>
            </a:r>
            <a:r>
              <a:rPr lang="en-US" i="1">
                <a:latin typeface="Times New Roman" charset="0"/>
              </a:rPr>
              <a:t>EP</a:t>
            </a:r>
            <a:r>
              <a:rPr lang="en-US" baseline="-25000">
                <a:latin typeface="Times New Roman" charset="0"/>
              </a:rPr>
              <a:t>0</a:t>
            </a:r>
            <a:r>
              <a:rPr lang="en-US">
                <a:latin typeface="Times New Roman" charset="0"/>
              </a:rPr>
              <a:t>)</a:t>
            </a:r>
          </a:p>
          <a:p>
            <a:pPr eaLnBrk="1" hangingPunct="1">
              <a:buFont typeface="Wingdings" charset="2"/>
              <a:buNone/>
            </a:pPr>
            <a:r>
              <a:rPr lang="en-US">
                <a:latin typeface="Times New Roman" charset="0"/>
              </a:rPr>
              <a:t>	(</a:t>
            </a:r>
            <a:r>
              <a:rPr lang="en-US" i="1">
                <a:latin typeface="Times New Roman" charset="0"/>
              </a:rPr>
              <a:t>SP</a:t>
            </a:r>
            <a:r>
              <a:rPr lang="en-US" baseline="-25000">
                <a:latin typeface="Times New Roman" charset="0"/>
              </a:rPr>
              <a:t>1</a:t>
            </a:r>
            <a:r>
              <a:rPr lang="en-US">
                <a:latin typeface="Times New Roman" charset="0"/>
              </a:rPr>
              <a:t>, </a:t>
            </a:r>
            <a:r>
              <a:rPr lang="en-US" i="1">
                <a:latin typeface="Times New Roman" charset="0"/>
              </a:rPr>
              <a:t>EP</a:t>
            </a:r>
            <a:r>
              <a:rPr lang="en-US" baseline="-25000">
                <a:latin typeface="Times New Roman" charset="0"/>
              </a:rPr>
              <a:t>1</a:t>
            </a:r>
            <a:r>
              <a:rPr lang="en-US">
                <a:latin typeface="Times New Roman" charset="0"/>
              </a:rPr>
              <a:t>)</a:t>
            </a:r>
          </a:p>
          <a:p>
            <a:pPr eaLnBrk="1" hangingPunct="1">
              <a:buFont typeface="Wingdings" charset="2"/>
              <a:buNone/>
            </a:pPr>
            <a:r>
              <a:rPr lang="en-US">
                <a:latin typeface="Courier" charset="0"/>
              </a:rPr>
              <a:t>		:</a:t>
            </a:r>
          </a:p>
          <a:p>
            <a:pPr eaLnBrk="1" hangingPunct="1">
              <a:buFont typeface="Wingdings" charset="2"/>
              <a:buNone/>
            </a:pPr>
            <a:r>
              <a:rPr lang="en-US">
                <a:latin typeface="Courier" charset="0"/>
              </a:rPr>
              <a:t>	</a:t>
            </a:r>
            <a:r>
              <a:rPr lang="en-US">
                <a:latin typeface="Times New Roman" charset="0"/>
              </a:rPr>
              <a:t>(</a:t>
            </a:r>
            <a:r>
              <a:rPr lang="en-US" i="1">
                <a:latin typeface="Times New Roman" charset="0"/>
              </a:rPr>
              <a:t>SP</a:t>
            </a:r>
            <a:r>
              <a:rPr lang="en-US" i="1" baseline="-25000">
                <a:latin typeface="Times New Roman" charset="0"/>
              </a:rPr>
              <a:t>m</a:t>
            </a:r>
            <a:r>
              <a:rPr lang="en-US" baseline="-25000">
                <a:latin typeface="Times New Roman" charset="0"/>
              </a:rPr>
              <a:t>-1</a:t>
            </a:r>
            <a:r>
              <a:rPr lang="en-US">
                <a:latin typeface="Times New Roman" charset="0"/>
              </a:rPr>
              <a:t>, </a:t>
            </a:r>
            <a:r>
              <a:rPr lang="en-US" i="1">
                <a:latin typeface="Times New Roman" charset="0"/>
              </a:rPr>
              <a:t>EP</a:t>
            </a:r>
            <a:r>
              <a:rPr lang="en-US" i="1" baseline="-25000">
                <a:latin typeface="Times New Roman" charset="0"/>
              </a:rPr>
              <a:t>m</a:t>
            </a:r>
            <a:r>
              <a:rPr lang="en-US" baseline="-25000">
                <a:latin typeface="Times New Roman" charset="0"/>
              </a:rPr>
              <a:t>-1</a:t>
            </a:r>
            <a:r>
              <a:rPr lang="en-US">
                <a:latin typeface="Times New Roman" charset="0"/>
              </a:rPr>
              <a:t>)</a:t>
            </a:r>
            <a:endParaRPr lang="en-US">
              <a:latin typeface="Courier" charset="0"/>
            </a:endParaRPr>
          </a:p>
        </p:txBody>
      </p:sp>
      <p:sp>
        <p:nvSpPr>
          <p:cNvPr id="391172" name="Text Box 4"/>
          <p:cNvSpPr txBox="1">
            <a:spLocks noChangeArrowheads="1"/>
          </p:cNvSpPr>
          <p:nvPr/>
        </p:nvSpPr>
        <p:spPr bwMode="auto">
          <a:xfrm>
            <a:off x="8415338" y="3048000"/>
            <a:ext cx="576262" cy="396875"/>
          </a:xfrm>
          <a:prstGeom prst="rect">
            <a:avLst/>
          </a:prstGeom>
          <a:noFill/>
          <a:ln w="9525">
            <a:noFill/>
            <a:miter lim="800000"/>
            <a:headEnd/>
            <a:tailEnd/>
          </a:ln>
        </p:spPr>
        <p:txBody>
          <a:bodyPr wrap="none">
            <a:prstTxWarp prst="textNoShape">
              <a:avLst/>
            </a:prstTxWarp>
            <a:spAutoFit/>
          </a:bodyPr>
          <a:lstStyle/>
          <a:p>
            <a:pPr eaLnBrk="0" hangingPunct="0"/>
            <a:r>
              <a:rPr lang="en-US" sz="2000" i="1">
                <a:solidFill>
                  <a:schemeClr val="tx2"/>
                </a:solidFill>
                <a:latin typeface="Times New Roman" charset="0"/>
              </a:rPr>
              <a:t>EP</a:t>
            </a:r>
            <a:r>
              <a:rPr lang="en-US" sz="2000" baseline="-25000">
                <a:solidFill>
                  <a:schemeClr val="tx2"/>
                </a:solidFill>
                <a:latin typeface="Times New Roman" charset="0"/>
              </a:rPr>
              <a:t>0</a:t>
            </a:r>
            <a:endParaRPr lang="en-US">
              <a:solidFill>
                <a:schemeClr val="tx2"/>
              </a:solidFill>
              <a:latin typeface="Courier" charset="0"/>
            </a:endParaRPr>
          </a:p>
        </p:txBody>
      </p:sp>
      <p:sp>
        <p:nvSpPr>
          <p:cNvPr id="322566" name="Text Box 5"/>
          <p:cNvSpPr txBox="1">
            <a:spLocks noChangeArrowheads="1"/>
          </p:cNvSpPr>
          <p:nvPr/>
        </p:nvSpPr>
        <p:spPr bwMode="auto">
          <a:xfrm>
            <a:off x="2879725" y="3352800"/>
            <a:ext cx="549275" cy="396875"/>
          </a:xfrm>
          <a:prstGeom prst="rect">
            <a:avLst/>
          </a:prstGeom>
          <a:noFill/>
          <a:ln w="9525">
            <a:noFill/>
            <a:miter lim="800000"/>
            <a:headEnd/>
            <a:tailEnd/>
          </a:ln>
        </p:spPr>
        <p:txBody>
          <a:bodyPr wrap="none">
            <a:prstTxWarp prst="textNoShape">
              <a:avLst/>
            </a:prstTxWarp>
            <a:spAutoFit/>
          </a:bodyPr>
          <a:lstStyle/>
          <a:p>
            <a:pPr eaLnBrk="0" hangingPunct="0"/>
            <a:r>
              <a:rPr lang="en-US" sz="2000" i="1">
                <a:solidFill>
                  <a:schemeClr val="tx2"/>
                </a:solidFill>
                <a:latin typeface="Times New Roman" charset="0"/>
              </a:rPr>
              <a:t>SP</a:t>
            </a:r>
            <a:r>
              <a:rPr lang="en-US" sz="2000" baseline="-25000">
                <a:solidFill>
                  <a:schemeClr val="tx2"/>
                </a:solidFill>
                <a:latin typeface="Times New Roman" charset="0"/>
              </a:rPr>
              <a:t>0</a:t>
            </a:r>
            <a:endParaRPr lang="en-US" sz="4400">
              <a:solidFill>
                <a:schemeClr val="tx2"/>
              </a:solidFill>
            </a:endParaRPr>
          </a:p>
        </p:txBody>
      </p:sp>
      <p:sp>
        <p:nvSpPr>
          <p:cNvPr id="391175" name="Freeform 7"/>
          <p:cNvSpPr>
            <a:spLocks/>
          </p:cNvSpPr>
          <p:nvPr/>
        </p:nvSpPr>
        <p:spPr bwMode="auto">
          <a:xfrm>
            <a:off x="3429000" y="3327400"/>
            <a:ext cx="5334000" cy="698500"/>
          </a:xfrm>
          <a:custGeom>
            <a:avLst/>
            <a:gdLst>
              <a:gd name="T0" fmla="*/ 0 w 3360"/>
              <a:gd name="T1" fmla="*/ 2147483647 h 440"/>
              <a:gd name="T2" fmla="*/ 2147483647 w 3360"/>
              <a:gd name="T3" fmla="*/ 2147483647 h 440"/>
              <a:gd name="T4" fmla="*/ 2147483647 w 3360"/>
              <a:gd name="T5" fmla="*/ 2147483647 h 440"/>
              <a:gd name="T6" fmla="*/ 2147483647 w 3360"/>
              <a:gd name="T7" fmla="*/ 2147483647 h 440"/>
              <a:gd name="T8" fmla="*/ 2147483647 w 3360"/>
              <a:gd name="T9" fmla="*/ 2147483647 h 440"/>
              <a:gd name="T10" fmla="*/ 2147483647 w 3360"/>
              <a:gd name="T11" fmla="*/ 2147483647 h 440"/>
              <a:gd name="T12" fmla="*/ 2147483647 w 3360"/>
              <a:gd name="T13" fmla="*/ 2147483647 h 440"/>
              <a:gd name="T14" fmla="*/ 2147483647 w 3360"/>
              <a:gd name="T15" fmla="*/ 2147483647 h 440"/>
              <a:gd name="T16" fmla="*/ 2147483647 w 3360"/>
              <a:gd name="T17" fmla="*/ 2147483647 h 440"/>
              <a:gd name="T18" fmla="*/ 2147483647 w 3360"/>
              <a:gd name="T19" fmla="*/ 2147483647 h 440"/>
              <a:gd name="T20" fmla="*/ 2147483647 w 3360"/>
              <a:gd name="T21" fmla="*/ 2147483647 h 440"/>
              <a:gd name="T22" fmla="*/ 2147483647 w 3360"/>
              <a:gd name="T23" fmla="*/ 0 h 440"/>
              <a:gd name="T24" fmla="*/ 2147483647 w 3360"/>
              <a:gd name="T25" fmla="*/ 2147483647 h 440"/>
              <a:gd name="T26" fmla="*/ 2147483647 w 3360"/>
              <a:gd name="T27" fmla="*/ 2147483647 h 440"/>
              <a:gd name="T28" fmla="*/ 2147483647 w 3360"/>
              <a:gd name="T29" fmla="*/ 2147483647 h 440"/>
              <a:gd name="T30" fmla="*/ 2147483647 w 3360"/>
              <a:gd name="T31" fmla="*/ 2147483647 h 44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360"/>
              <a:gd name="T49" fmla="*/ 0 h 440"/>
              <a:gd name="T50" fmla="*/ 3360 w 3360"/>
              <a:gd name="T51" fmla="*/ 440 h 44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360" h="440">
                <a:moveTo>
                  <a:pt x="0" y="144"/>
                </a:moveTo>
                <a:cubicBezTo>
                  <a:pt x="92" y="284"/>
                  <a:pt x="184" y="424"/>
                  <a:pt x="288" y="432"/>
                </a:cubicBezTo>
                <a:cubicBezTo>
                  <a:pt x="392" y="440"/>
                  <a:pt x="520" y="232"/>
                  <a:pt x="624" y="192"/>
                </a:cubicBezTo>
                <a:cubicBezTo>
                  <a:pt x="728" y="152"/>
                  <a:pt x="784" y="200"/>
                  <a:pt x="912" y="192"/>
                </a:cubicBezTo>
                <a:cubicBezTo>
                  <a:pt x="1040" y="184"/>
                  <a:pt x="1288" y="128"/>
                  <a:pt x="1392" y="144"/>
                </a:cubicBezTo>
                <a:cubicBezTo>
                  <a:pt x="1496" y="160"/>
                  <a:pt x="1472" y="264"/>
                  <a:pt x="1536" y="288"/>
                </a:cubicBezTo>
                <a:cubicBezTo>
                  <a:pt x="1600" y="312"/>
                  <a:pt x="1712" y="328"/>
                  <a:pt x="1776" y="288"/>
                </a:cubicBezTo>
                <a:cubicBezTo>
                  <a:pt x="1840" y="248"/>
                  <a:pt x="1864" y="88"/>
                  <a:pt x="1920" y="48"/>
                </a:cubicBezTo>
                <a:cubicBezTo>
                  <a:pt x="1976" y="8"/>
                  <a:pt x="2024" y="24"/>
                  <a:pt x="2112" y="48"/>
                </a:cubicBezTo>
                <a:cubicBezTo>
                  <a:pt x="2200" y="72"/>
                  <a:pt x="2360" y="192"/>
                  <a:pt x="2448" y="192"/>
                </a:cubicBezTo>
                <a:cubicBezTo>
                  <a:pt x="2536" y="192"/>
                  <a:pt x="2592" y="80"/>
                  <a:pt x="2640" y="48"/>
                </a:cubicBezTo>
                <a:cubicBezTo>
                  <a:pt x="2688" y="16"/>
                  <a:pt x="2680" y="0"/>
                  <a:pt x="2736" y="0"/>
                </a:cubicBezTo>
                <a:cubicBezTo>
                  <a:pt x="2792" y="0"/>
                  <a:pt x="2920" y="24"/>
                  <a:pt x="2976" y="48"/>
                </a:cubicBezTo>
                <a:cubicBezTo>
                  <a:pt x="3032" y="72"/>
                  <a:pt x="3024" y="120"/>
                  <a:pt x="3072" y="144"/>
                </a:cubicBezTo>
                <a:cubicBezTo>
                  <a:pt x="3120" y="168"/>
                  <a:pt x="3216" y="192"/>
                  <a:pt x="3264" y="192"/>
                </a:cubicBezTo>
                <a:cubicBezTo>
                  <a:pt x="3312" y="192"/>
                  <a:pt x="3336" y="152"/>
                  <a:pt x="3360" y="144"/>
                </a:cubicBezTo>
              </a:path>
            </a:pathLst>
          </a:custGeom>
          <a:noFill/>
          <a:ln w="25400">
            <a:solidFill>
              <a:schemeClr val="tx1"/>
            </a:solidFill>
            <a:round/>
            <a:headEnd/>
            <a:tailEnd/>
          </a:ln>
        </p:spPr>
        <p:txBody>
          <a:bodyPr wrap="none" anchor="ctr">
            <a:prstTxWarp prst="textNoShape">
              <a:avLst/>
            </a:prstTxWarp>
          </a:bodyPr>
          <a:lstStyle/>
          <a:p>
            <a:endParaRPr lang="en-US"/>
          </a:p>
        </p:txBody>
      </p:sp>
      <p:sp>
        <p:nvSpPr>
          <p:cNvPr id="391176" name="Freeform 8"/>
          <p:cNvSpPr>
            <a:spLocks/>
          </p:cNvSpPr>
          <p:nvPr/>
        </p:nvSpPr>
        <p:spPr bwMode="auto">
          <a:xfrm>
            <a:off x="3276600" y="4038600"/>
            <a:ext cx="5334000" cy="508000"/>
          </a:xfrm>
          <a:custGeom>
            <a:avLst/>
            <a:gdLst>
              <a:gd name="T0" fmla="*/ 0 w 3360"/>
              <a:gd name="T1" fmla="*/ 2147483647 h 320"/>
              <a:gd name="T2" fmla="*/ 2147483647 w 3360"/>
              <a:gd name="T3" fmla="*/ 2147483647 h 320"/>
              <a:gd name="T4" fmla="*/ 2147483647 w 3360"/>
              <a:gd name="T5" fmla="*/ 2147483647 h 320"/>
              <a:gd name="T6" fmla="*/ 2147483647 w 3360"/>
              <a:gd name="T7" fmla="*/ 2147483647 h 320"/>
              <a:gd name="T8" fmla="*/ 2147483647 w 3360"/>
              <a:gd name="T9" fmla="*/ 2147483647 h 320"/>
              <a:gd name="T10" fmla="*/ 2147483647 w 3360"/>
              <a:gd name="T11" fmla="*/ 2147483647 h 320"/>
              <a:gd name="T12" fmla="*/ 2147483647 w 3360"/>
              <a:gd name="T13" fmla="*/ 2147483647 h 320"/>
              <a:gd name="T14" fmla="*/ 2147483647 w 3360"/>
              <a:gd name="T15" fmla="*/ 2147483647 h 320"/>
              <a:gd name="T16" fmla="*/ 2147483647 w 3360"/>
              <a:gd name="T17" fmla="*/ 2147483647 h 320"/>
              <a:gd name="T18" fmla="*/ 2147483647 w 3360"/>
              <a:gd name="T19" fmla="*/ 2147483647 h 320"/>
              <a:gd name="T20" fmla="*/ 2147483647 w 3360"/>
              <a:gd name="T21" fmla="*/ 2147483647 h 320"/>
              <a:gd name="T22" fmla="*/ 2147483647 w 3360"/>
              <a:gd name="T23" fmla="*/ 2147483647 h 320"/>
              <a:gd name="T24" fmla="*/ 2147483647 w 3360"/>
              <a:gd name="T25" fmla="*/ 2147483647 h 320"/>
              <a:gd name="T26" fmla="*/ 2147483647 w 3360"/>
              <a:gd name="T27" fmla="*/ 2147483647 h 320"/>
              <a:gd name="T28" fmla="*/ 2147483647 w 3360"/>
              <a:gd name="T29" fmla="*/ 2147483647 h 320"/>
              <a:gd name="T30" fmla="*/ 2147483647 w 3360"/>
              <a:gd name="T31" fmla="*/ 2147483647 h 320"/>
              <a:gd name="T32" fmla="*/ 2147483647 w 3360"/>
              <a:gd name="T33" fmla="*/ 2147483647 h 320"/>
              <a:gd name="T34" fmla="*/ 2147483647 w 3360"/>
              <a:gd name="T35" fmla="*/ 2147483647 h 320"/>
              <a:gd name="T36" fmla="*/ 2147483647 w 3360"/>
              <a:gd name="T37" fmla="*/ 2147483647 h 320"/>
              <a:gd name="T38" fmla="*/ 2147483647 w 3360"/>
              <a:gd name="T39" fmla="*/ 2147483647 h 320"/>
              <a:gd name="T40" fmla="*/ 2147483647 w 3360"/>
              <a:gd name="T41" fmla="*/ 2147483647 h 320"/>
              <a:gd name="T42" fmla="*/ 2147483647 w 3360"/>
              <a:gd name="T43" fmla="*/ 2147483647 h 320"/>
              <a:gd name="T44" fmla="*/ 2147483647 w 3360"/>
              <a:gd name="T45" fmla="*/ 2147483647 h 320"/>
              <a:gd name="T46" fmla="*/ 2147483647 w 3360"/>
              <a:gd name="T47" fmla="*/ 2147483647 h 320"/>
              <a:gd name="T48" fmla="*/ 2147483647 w 3360"/>
              <a:gd name="T49" fmla="*/ 2147483647 h 32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360"/>
              <a:gd name="T76" fmla="*/ 0 h 320"/>
              <a:gd name="T77" fmla="*/ 3360 w 3360"/>
              <a:gd name="T78" fmla="*/ 320 h 32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360" h="320">
                <a:moveTo>
                  <a:pt x="0" y="256"/>
                </a:moveTo>
                <a:cubicBezTo>
                  <a:pt x="52" y="280"/>
                  <a:pt x="104" y="304"/>
                  <a:pt x="144" y="304"/>
                </a:cubicBezTo>
                <a:cubicBezTo>
                  <a:pt x="184" y="304"/>
                  <a:pt x="200" y="280"/>
                  <a:pt x="240" y="256"/>
                </a:cubicBezTo>
                <a:cubicBezTo>
                  <a:pt x="280" y="232"/>
                  <a:pt x="328" y="176"/>
                  <a:pt x="384" y="160"/>
                </a:cubicBezTo>
                <a:cubicBezTo>
                  <a:pt x="440" y="144"/>
                  <a:pt x="528" y="152"/>
                  <a:pt x="576" y="160"/>
                </a:cubicBezTo>
                <a:cubicBezTo>
                  <a:pt x="624" y="168"/>
                  <a:pt x="640" y="184"/>
                  <a:pt x="672" y="208"/>
                </a:cubicBezTo>
                <a:cubicBezTo>
                  <a:pt x="704" y="232"/>
                  <a:pt x="728" y="288"/>
                  <a:pt x="768" y="304"/>
                </a:cubicBezTo>
                <a:cubicBezTo>
                  <a:pt x="808" y="320"/>
                  <a:pt x="880" y="320"/>
                  <a:pt x="912" y="304"/>
                </a:cubicBezTo>
                <a:cubicBezTo>
                  <a:pt x="944" y="288"/>
                  <a:pt x="904" y="224"/>
                  <a:pt x="960" y="208"/>
                </a:cubicBezTo>
                <a:cubicBezTo>
                  <a:pt x="1016" y="192"/>
                  <a:pt x="1176" y="208"/>
                  <a:pt x="1248" y="208"/>
                </a:cubicBezTo>
                <a:cubicBezTo>
                  <a:pt x="1320" y="208"/>
                  <a:pt x="1344" y="232"/>
                  <a:pt x="1392" y="208"/>
                </a:cubicBezTo>
                <a:cubicBezTo>
                  <a:pt x="1440" y="184"/>
                  <a:pt x="1496" y="88"/>
                  <a:pt x="1536" y="64"/>
                </a:cubicBezTo>
                <a:cubicBezTo>
                  <a:pt x="1576" y="40"/>
                  <a:pt x="1616" y="48"/>
                  <a:pt x="1632" y="64"/>
                </a:cubicBezTo>
                <a:cubicBezTo>
                  <a:pt x="1648" y="80"/>
                  <a:pt x="1616" y="136"/>
                  <a:pt x="1632" y="160"/>
                </a:cubicBezTo>
                <a:cubicBezTo>
                  <a:pt x="1648" y="184"/>
                  <a:pt x="1664" y="200"/>
                  <a:pt x="1728" y="208"/>
                </a:cubicBezTo>
                <a:cubicBezTo>
                  <a:pt x="1792" y="216"/>
                  <a:pt x="1944" y="216"/>
                  <a:pt x="2016" y="208"/>
                </a:cubicBezTo>
                <a:cubicBezTo>
                  <a:pt x="2088" y="200"/>
                  <a:pt x="2096" y="176"/>
                  <a:pt x="2160" y="160"/>
                </a:cubicBezTo>
                <a:cubicBezTo>
                  <a:pt x="2224" y="144"/>
                  <a:pt x="2360" y="136"/>
                  <a:pt x="2400" y="112"/>
                </a:cubicBezTo>
                <a:cubicBezTo>
                  <a:pt x="2440" y="88"/>
                  <a:pt x="2360" y="32"/>
                  <a:pt x="2400" y="16"/>
                </a:cubicBezTo>
                <a:cubicBezTo>
                  <a:pt x="2440" y="0"/>
                  <a:pt x="2584" y="16"/>
                  <a:pt x="2640" y="16"/>
                </a:cubicBezTo>
                <a:cubicBezTo>
                  <a:pt x="2696" y="16"/>
                  <a:pt x="2696" y="0"/>
                  <a:pt x="2736" y="16"/>
                </a:cubicBezTo>
                <a:cubicBezTo>
                  <a:pt x="2776" y="32"/>
                  <a:pt x="2824" y="88"/>
                  <a:pt x="2880" y="112"/>
                </a:cubicBezTo>
                <a:cubicBezTo>
                  <a:pt x="2936" y="136"/>
                  <a:pt x="3008" y="152"/>
                  <a:pt x="3072" y="160"/>
                </a:cubicBezTo>
                <a:cubicBezTo>
                  <a:pt x="3136" y="168"/>
                  <a:pt x="3216" y="168"/>
                  <a:pt x="3264" y="160"/>
                </a:cubicBezTo>
                <a:cubicBezTo>
                  <a:pt x="3312" y="152"/>
                  <a:pt x="3336" y="132"/>
                  <a:pt x="3360" y="112"/>
                </a:cubicBezTo>
              </a:path>
            </a:pathLst>
          </a:custGeom>
          <a:noFill/>
          <a:ln w="25400">
            <a:solidFill>
              <a:schemeClr val="tx1"/>
            </a:solidFill>
            <a:round/>
            <a:headEnd/>
            <a:tailEnd/>
          </a:ln>
        </p:spPr>
        <p:txBody>
          <a:bodyPr wrap="none" anchor="ctr">
            <a:prstTxWarp prst="textNoShape">
              <a:avLst/>
            </a:prstTxWarp>
          </a:bodyPr>
          <a:lstStyle/>
          <a:p>
            <a:endParaRPr lang="en-US"/>
          </a:p>
        </p:txBody>
      </p:sp>
      <p:sp>
        <p:nvSpPr>
          <p:cNvPr id="391177" name="Freeform 9"/>
          <p:cNvSpPr>
            <a:spLocks/>
          </p:cNvSpPr>
          <p:nvPr/>
        </p:nvSpPr>
        <p:spPr bwMode="auto">
          <a:xfrm>
            <a:off x="3429000" y="5219700"/>
            <a:ext cx="5486400" cy="800100"/>
          </a:xfrm>
          <a:custGeom>
            <a:avLst/>
            <a:gdLst>
              <a:gd name="T0" fmla="*/ 0 w 3456"/>
              <a:gd name="T1" fmla="*/ 2147483647 h 504"/>
              <a:gd name="T2" fmla="*/ 2147483647 w 3456"/>
              <a:gd name="T3" fmla="*/ 2147483647 h 504"/>
              <a:gd name="T4" fmla="*/ 2147483647 w 3456"/>
              <a:gd name="T5" fmla="*/ 2147483647 h 504"/>
              <a:gd name="T6" fmla="*/ 2147483647 w 3456"/>
              <a:gd name="T7" fmla="*/ 2147483647 h 504"/>
              <a:gd name="T8" fmla="*/ 2147483647 w 3456"/>
              <a:gd name="T9" fmla="*/ 2147483647 h 504"/>
              <a:gd name="T10" fmla="*/ 2147483647 w 3456"/>
              <a:gd name="T11" fmla="*/ 2147483647 h 504"/>
              <a:gd name="T12" fmla="*/ 2147483647 w 3456"/>
              <a:gd name="T13" fmla="*/ 2147483647 h 504"/>
              <a:gd name="T14" fmla="*/ 2147483647 w 3456"/>
              <a:gd name="T15" fmla="*/ 2147483647 h 504"/>
              <a:gd name="T16" fmla="*/ 2147483647 w 3456"/>
              <a:gd name="T17" fmla="*/ 2147483647 h 504"/>
              <a:gd name="T18" fmla="*/ 2147483647 w 3456"/>
              <a:gd name="T19" fmla="*/ 2147483647 h 504"/>
              <a:gd name="T20" fmla="*/ 2147483647 w 3456"/>
              <a:gd name="T21" fmla="*/ 2147483647 h 504"/>
              <a:gd name="T22" fmla="*/ 2147483647 w 3456"/>
              <a:gd name="T23" fmla="*/ 2147483647 h 504"/>
              <a:gd name="T24" fmla="*/ 2147483647 w 3456"/>
              <a:gd name="T25" fmla="*/ 2147483647 h 504"/>
              <a:gd name="T26" fmla="*/ 2147483647 w 3456"/>
              <a:gd name="T27" fmla="*/ 2147483647 h 504"/>
              <a:gd name="T28" fmla="*/ 2147483647 w 3456"/>
              <a:gd name="T29" fmla="*/ 2147483647 h 504"/>
              <a:gd name="T30" fmla="*/ 2147483647 w 3456"/>
              <a:gd name="T31" fmla="*/ 2147483647 h 50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456"/>
              <a:gd name="T49" fmla="*/ 0 h 504"/>
              <a:gd name="T50" fmla="*/ 3456 w 3456"/>
              <a:gd name="T51" fmla="*/ 504 h 50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456" h="504">
                <a:moveTo>
                  <a:pt x="0" y="200"/>
                </a:moveTo>
                <a:cubicBezTo>
                  <a:pt x="32" y="192"/>
                  <a:pt x="64" y="184"/>
                  <a:pt x="192" y="200"/>
                </a:cubicBezTo>
                <a:cubicBezTo>
                  <a:pt x="320" y="216"/>
                  <a:pt x="672" y="296"/>
                  <a:pt x="768" y="296"/>
                </a:cubicBezTo>
                <a:cubicBezTo>
                  <a:pt x="864" y="296"/>
                  <a:pt x="704" y="224"/>
                  <a:pt x="768" y="200"/>
                </a:cubicBezTo>
                <a:cubicBezTo>
                  <a:pt x="832" y="176"/>
                  <a:pt x="1016" y="152"/>
                  <a:pt x="1152" y="152"/>
                </a:cubicBezTo>
                <a:cubicBezTo>
                  <a:pt x="1288" y="152"/>
                  <a:pt x="1472" y="144"/>
                  <a:pt x="1584" y="200"/>
                </a:cubicBezTo>
                <a:cubicBezTo>
                  <a:pt x="1696" y="256"/>
                  <a:pt x="1752" y="472"/>
                  <a:pt x="1824" y="488"/>
                </a:cubicBezTo>
                <a:cubicBezTo>
                  <a:pt x="1896" y="504"/>
                  <a:pt x="1952" y="344"/>
                  <a:pt x="2016" y="296"/>
                </a:cubicBezTo>
                <a:cubicBezTo>
                  <a:pt x="2080" y="248"/>
                  <a:pt x="2128" y="240"/>
                  <a:pt x="2208" y="200"/>
                </a:cubicBezTo>
                <a:cubicBezTo>
                  <a:pt x="2288" y="160"/>
                  <a:pt x="2424" y="88"/>
                  <a:pt x="2496" y="56"/>
                </a:cubicBezTo>
                <a:cubicBezTo>
                  <a:pt x="2568" y="24"/>
                  <a:pt x="2576" y="0"/>
                  <a:pt x="2640" y="8"/>
                </a:cubicBezTo>
                <a:cubicBezTo>
                  <a:pt x="2704" y="16"/>
                  <a:pt x="2824" y="80"/>
                  <a:pt x="2880" y="104"/>
                </a:cubicBezTo>
                <a:cubicBezTo>
                  <a:pt x="2936" y="128"/>
                  <a:pt x="2928" y="144"/>
                  <a:pt x="2976" y="152"/>
                </a:cubicBezTo>
                <a:cubicBezTo>
                  <a:pt x="3024" y="160"/>
                  <a:pt x="3120" y="152"/>
                  <a:pt x="3168" y="152"/>
                </a:cubicBezTo>
                <a:cubicBezTo>
                  <a:pt x="3216" y="152"/>
                  <a:pt x="3216" y="168"/>
                  <a:pt x="3264" y="152"/>
                </a:cubicBezTo>
                <a:cubicBezTo>
                  <a:pt x="3312" y="136"/>
                  <a:pt x="3384" y="96"/>
                  <a:pt x="3456" y="56"/>
                </a:cubicBezTo>
              </a:path>
            </a:pathLst>
          </a:custGeom>
          <a:noFill/>
          <a:ln w="25400">
            <a:solidFill>
              <a:schemeClr val="tx1"/>
            </a:solidFill>
            <a:round/>
            <a:headEnd/>
            <a:tailEnd/>
          </a:ln>
        </p:spPr>
        <p:txBody>
          <a:bodyPr wrap="none" anchor="ctr">
            <a:prstTxWarp prst="textNoShape">
              <a:avLst/>
            </a:prstTxWarp>
          </a:bodyPr>
          <a:lstStyle/>
          <a:p>
            <a:endParaRPr lang="en-US"/>
          </a:p>
        </p:txBody>
      </p:sp>
      <p:sp>
        <p:nvSpPr>
          <p:cNvPr id="391178" name="Text Box 10"/>
          <p:cNvSpPr txBox="1">
            <a:spLocks noChangeArrowheads="1"/>
          </p:cNvSpPr>
          <p:nvPr/>
        </p:nvSpPr>
        <p:spPr bwMode="auto">
          <a:xfrm>
            <a:off x="3032125" y="3962400"/>
            <a:ext cx="549275" cy="396875"/>
          </a:xfrm>
          <a:prstGeom prst="rect">
            <a:avLst/>
          </a:prstGeom>
          <a:noFill/>
          <a:ln w="9525">
            <a:noFill/>
            <a:miter lim="800000"/>
            <a:headEnd/>
            <a:tailEnd/>
          </a:ln>
        </p:spPr>
        <p:txBody>
          <a:bodyPr wrap="none">
            <a:prstTxWarp prst="textNoShape">
              <a:avLst/>
            </a:prstTxWarp>
            <a:spAutoFit/>
          </a:bodyPr>
          <a:lstStyle/>
          <a:p>
            <a:pPr eaLnBrk="0" hangingPunct="0"/>
            <a:r>
              <a:rPr lang="en-US" sz="2000" i="1">
                <a:solidFill>
                  <a:schemeClr val="tx2"/>
                </a:solidFill>
                <a:latin typeface="Times New Roman" charset="0"/>
              </a:rPr>
              <a:t>SP</a:t>
            </a:r>
            <a:r>
              <a:rPr lang="en-US" sz="2000" baseline="-25000">
                <a:solidFill>
                  <a:schemeClr val="tx2"/>
                </a:solidFill>
                <a:latin typeface="Times New Roman" charset="0"/>
              </a:rPr>
              <a:t>1</a:t>
            </a:r>
            <a:endParaRPr lang="en-US" sz="4400">
              <a:solidFill>
                <a:schemeClr val="tx2"/>
              </a:solidFill>
            </a:endParaRPr>
          </a:p>
        </p:txBody>
      </p:sp>
      <p:sp>
        <p:nvSpPr>
          <p:cNvPr id="391179" name="Text Box 11"/>
          <p:cNvSpPr txBox="1">
            <a:spLocks noChangeArrowheads="1"/>
          </p:cNvSpPr>
          <p:nvPr/>
        </p:nvSpPr>
        <p:spPr bwMode="auto">
          <a:xfrm>
            <a:off x="3200400" y="5029200"/>
            <a:ext cx="733425" cy="396875"/>
          </a:xfrm>
          <a:prstGeom prst="rect">
            <a:avLst/>
          </a:prstGeom>
          <a:noFill/>
          <a:ln w="9525">
            <a:noFill/>
            <a:miter lim="800000"/>
            <a:headEnd/>
            <a:tailEnd/>
          </a:ln>
        </p:spPr>
        <p:txBody>
          <a:bodyPr wrap="none">
            <a:prstTxWarp prst="textNoShape">
              <a:avLst/>
            </a:prstTxWarp>
            <a:spAutoFit/>
          </a:bodyPr>
          <a:lstStyle/>
          <a:p>
            <a:pPr eaLnBrk="0" hangingPunct="0"/>
            <a:r>
              <a:rPr lang="en-US" sz="2000" i="1">
                <a:solidFill>
                  <a:schemeClr val="tx2"/>
                </a:solidFill>
                <a:latin typeface="Times New Roman" charset="0"/>
              </a:rPr>
              <a:t>SP</a:t>
            </a:r>
            <a:r>
              <a:rPr lang="en-US" sz="2000" baseline="-25000">
                <a:solidFill>
                  <a:schemeClr val="tx2"/>
                </a:solidFill>
                <a:latin typeface="Times New Roman" charset="0"/>
              </a:rPr>
              <a:t>m-1</a:t>
            </a:r>
            <a:endParaRPr lang="en-US" sz="4400">
              <a:solidFill>
                <a:schemeClr val="tx2"/>
              </a:solidFill>
            </a:endParaRPr>
          </a:p>
        </p:txBody>
      </p:sp>
      <p:sp>
        <p:nvSpPr>
          <p:cNvPr id="391180" name="Text Box 12"/>
          <p:cNvSpPr txBox="1">
            <a:spLocks noChangeArrowheads="1"/>
          </p:cNvSpPr>
          <p:nvPr/>
        </p:nvSpPr>
        <p:spPr bwMode="auto">
          <a:xfrm>
            <a:off x="8339138" y="3733800"/>
            <a:ext cx="576262" cy="396875"/>
          </a:xfrm>
          <a:prstGeom prst="rect">
            <a:avLst/>
          </a:prstGeom>
          <a:noFill/>
          <a:ln w="9525">
            <a:noFill/>
            <a:miter lim="800000"/>
            <a:headEnd/>
            <a:tailEnd/>
          </a:ln>
        </p:spPr>
        <p:txBody>
          <a:bodyPr wrap="none">
            <a:prstTxWarp prst="textNoShape">
              <a:avLst/>
            </a:prstTxWarp>
            <a:spAutoFit/>
          </a:bodyPr>
          <a:lstStyle/>
          <a:p>
            <a:pPr eaLnBrk="0" hangingPunct="0"/>
            <a:r>
              <a:rPr lang="en-US" sz="2000" i="1">
                <a:solidFill>
                  <a:schemeClr val="tx2"/>
                </a:solidFill>
                <a:latin typeface="Times New Roman" charset="0"/>
              </a:rPr>
              <a:t>EP</a:t>
            </a:r>
            <a:r>
              <a:rPr lang="en-US" sz="2000" baseline="-25000">
                <a:solidFill>
                  <a:schemeClr val="tx2"/>
                </a:solidFill>
                <a:latin typeface="Times New Roman" charset="0"/>
              </a:rPr>
              <a:t>1</a:t>
            </a:r>
            <a:endParaRPr lang="en-US">
              <a:solidFill>
                <a:schemeClr val="tx2"/>
              </a:solidFill>
              <a:latin typeface="Courier" charset="0"/>
            </a:endParaRPr>
          </a:p>
        </p:txBody>
      </p:sp>
      <p:sp>
        <p:nvSpPr>
          <p:cNvPr id="391181" name="Text Box 13"/>
          <p:cNvSpPr txBox="1">
            <a:spLocks noChangeArrowheads="1"/>
          </p:cNvSpPr>
          <p:nvPr/>
        </p:nvSpPr>
        <p:spPr bwMode="auto">
          <a:xfrm>
            <a:off x="8307388" y="4800600"/>
            <a:ext cx="760412" cy="396875"/>
          </a:xfrm>
          <a:prstGeom prst="rect">
            <a:avLst/>
          </a:prstGeom>
          <a:noFill/>
          <a:ln w="9525">
            <a:noFill/>
            <a:miter lim="800000"/>
            <a:headEnd/>
            <a:tailEnd/>
          </a:ln>
        </p:spPr>
        <p:txBody>
          <a:bodyPr wrap="none">
            <a:prstTxWarp prst="textNoShape">
              <a:avLst/>
            </a:prstTxWarp>
            <a:spAutoFit/>
          </a:bodyPr>
          <a:lstStyle/>
          <a:p>
            <a:pPr eaLnBrk="0" hangingPunct="0"/>
            <a:r>
              <a:rPr lang="en-US" sz="2000" i="1">
                <a:solidFill>
                  <a:schemeClr val="tx2"/>
                </a:solidFill>
                <a:latin typeface="Times New Roman" charset="0"/>
              </a:rPr>
              <a:t>EP</a:t>
            </a:r>
            <a:r>
              <a:rPr lang="en-US" sz="2000" baseline="-25000">
                <a:solidFill>
                  <a:schemeClr val="tx2"/>
                </a:solidFill>
                <a:latin typeface="Times New Roman" charset="0"/>
              </a:rPr>
              <a:t>m-1</a:t>
            </a:r>
            <a:endParaRPr lang="en-US">
              <a:solidFill>
                <a:schemeClr val="tx2"/>
              </a:solidFill>
              <a:latin typeface="Courier" charset="0"/>
            </a:endParaRPr>
          </a:p>
        </p:txBody>
      </p:sp>
      <p:sp>
        <p:nvSpPr>
          <p:cNvPr id="391182" name="Oval 14"/>
          <p:cNvSpPr>
            <a:spLocks noChangeArrowheads="1"/>
          </p:cNvSpPr>
          <p:nvPr/>
        </p:nvSpPr>
        <p:spPr bwMode="auto">
          <a:xfrm>
            <a:off x="8686800" y="3479800"/>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91183" name="Oval 15"/>
          <p:cNvSpPr>
            <a:spLocks noChangeArrowheads="1"/>
          </p:cNvSpPr>
          <p:nvPr/>
        </p:nvSpPr>
        <p:spPr bwMode="auto">
          <a:xfrm>
            <a:off x="3352800" y="5461000"/>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91184" name="Oval 16"/>
          <p:cNvSpPr>
            <a:spLocks noChangeArrowheads="1"/>
          </p:cNvSpPr>
          <p:nvPr/>
        </p:nvSpPr>
        <p:spPr bwMode="auto">
          <a:xfrm>
            <a:off x="3200400" y="4419600"/>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22577" name="Oval 17"/>
          <p:cNvSpPr>
            <a:spLocks noChangeArrowheads="1"/>
          </p:cNvSpPr>
          <p:nvPr/>
        </p:nvSpPr>
        <p:spPr bwMode="auto">
          <a:xfrm>
            <a:off x="3352800" y="3479800"/>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91186" name="Oval 18"/>
          <p:cNvSpPr>
            <a:spLocks noChangeArrowheads="1"/>
          </p:cNvSpPr>
          <p:nvPr/>
        </p:nvSpPr>
        <p:spPr bwMode="auto">
          <a:xfrm>
            <a:off x="8839200" y="5232400"/>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91187" name="Oval 19"/>
          <p:cNvSpPr>
            <a:spLocks noChangeArrowheads="1"/>
          </p:cNvSpPr>
          <p:nvPr/>
        </p:nvSpPr>
        <p:spPr bwMode="auto">
          <a:xfrm>
            <a:off x="8534400" y="4114800"/>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91189" name="Oval 21"/>
          <p:cNvSpPr>
            <a:spLocks noChangeArrowheads="1"/>
          </p:cNvSpPr>
          <p:nvPr/>
        </p:nvSpPr>
        <p:spPr bwMode="auto">
          <a:xfrm>
            <a:off x="3505200" y="3657600"/>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91190" name="Oval 22"/>
          <p:cNvSpPr>
            <a:spLocks noChangeArrowheads="1"/>
          </p:cNvSpPr>
          <p:nvPr/>
        </p:nvSpPr>
        <p:spPr bwMode="auto">
          <a:xfrm>
            <a:off x="3657600" y="3886200"/>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91191" name="Oval 23"/>
          <p:cNvSpPr>
            <a:spLocks noChangeArrowheads="1"/>
          </p:cNvSpPr>
          <p:nvPr/>
        </p:nvSpPr>
        <p:spPr bwMode="auto">
          <a:xfrm>
            <a:off x="3962400" y="3886200"/>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91192" name="Oval 24"/>
          <p:cNvSpPr>
            <a:spLocks noChangeArrowheads="1"/>
          </p:cNvSpPr>
          <p:nvPr/>
        </p:nvSpPr>
        <p:spPr bwMode="auto">
          <a:xfrm>
            <a:off x="4191000" y="3709988"/>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91193" name="Oval 25"/>
          <p:cNvSpPr>
            <a:spLocks noChangeArrowheads="1"/>
          </p:cNvSpPr>
          <p:nvPr/>
        </p:nvSpPr>
        <p:spPr bwMode="auto">
          <a:xfrm>
            <a:off x="4495800" y="3563938"/>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91194" name="Oval 26"/>
          <p:cNvSpPr>
            <a:spLocks noChangeArrowheads="1"/>
          </p:cNvSpPr>
          <p:nvPr/>
        </p:nvSpPr>
        <p:spPr bwMode="auto">
          <a:xfrm>
            <a:off x="4800600" y="3581400"/>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91195" name="Oval 27"/>
          <p:cNvSpPr>
            <a:spLocks noChangeArrowheads="1"/>
          </p:cNvSpPr>
          <p:nvPr/>
        </p:nvSpPr>
        <p:spPr bwMode="auto">
          <a:xfrm>
            <a:off x="5105400" y="3505200"/>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91196" name="Oval 28"/>
          <p:cNvSpPr>
            <a:spLocks noChangeArrowheads="1"/>
          </p:cNvSpPr>
          <p:nvPr/>
        </p:nvSpPr>
        <p:spPr bwMode="auto">
          <a:xfrm>
            <a:off x="5410200" y="3505200"/>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91197" name="Oval 29"/>
          <p:cNvSpPr>
            <a:spLocks noChangeArrowheads="1"/>
          </p:cNvSpPr>
          <p:nvPr/>
        </p:nvSpPr>
        <p:spPr bwMode="auto">
          <a:xfrm>
            <a:off x="5791200" y="3673475"/>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91198" name="Oval 30"/>
          <p:cNvSpPr>
            <a:spLocks noChangeArrowheads="1"/>
          </p:cNvSpPr>
          <p:nvPr/>
        </p:nvSpPr>
        <p:spPr bwMode="auto">
          <a:xfrm>
            <a:off x="6172200" y="3692525"/>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91199" name="Oval 31"/>
          <p:cNvSpPr>
            <a:spLocks noChangeArrowheads="1"/>
          </p:cNvSpPr>
          <p:nvPr/>
        </p:nvSpPr>
        <p:spPr bwMode="auto">
          <a:xfrm>
            <a:off x="6477000" y="3276600"/>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91200" name="Oval 32"/>
          <p:cNvSpPr>
            <a:spLocks noChangeArrowheads="1"/>
          </p:cNvSpPr>
          <p:nvPr/>
        </p:nvSpPr>
        <p:spPr bwMode="auto">
          <a:xfrm>
            <a:off x="6858000" y="3408363"/>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91201" name="Oval 33"/>
          <p:cNvSpPr>
            <a:spLocks noChangeArrowheads="1"/>
          </p:cNvSpPr>
          <p:nvPr/>
        </p:nvSpPr>
        <p:spPr bwMode="auto">
          <a:xfrm>
            <a:off x="7239000" y="3581400"/>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91202" name="Oval 34"/>
          <p:cNvSpPr>
            <a:spLocks noChangeArrowheads="1"/>
          </p:cNvSpPr>
          <p:nvPr/>
        </p:nvSpPr>
        <p:spPr bwMode="auto">
          <a:xfrm>
            <a:off x="7543800" y="3352800"/>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91203" name="Oval 35"/>
          <p:cNvSpPr>
            <a:spLocks noChangeArrowheads="1"/>
          </p:cNvSpPr>
          <p:nvPr/>
        </p:nvSpPr>
        <p:spPr bwMode="auto">
          <a:xfrm>
            <a:off x="7924800" y="3276600"/>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91204" name="Oval 36"/>
          <p:cNvSpPr>
            <a:spLocks noChangeArrowheads="1"/>
          </p:cNvSpPr>
          <p:nvPr/>
        </p:nvSpPr>
        <p:spPr bwMode="auto">
          <a:xfrm>
            <a:off x="8305800" y="3505200"/>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1189"/>
                                        </p:tgtEl>
                                        <p:attrNameLst>
                                          <p:attrName>style.visibility</p:attrName>
                                        </p:attrNameLst>
                                      </p:cBhvr>
                                      <p:to>
                                        <p:strVal val="visible"/>
                                      </p:to>
                                    </p:set>
                                  </p:childTnLst>
                                </p:cTn>
                              </p:par>
                            </p:childTnLst>
                          </p:cTn>
                        </p:par>
                        <p:par>
                          <p:cTn id="7" fill="hold">
                            <p:stCondLst>
                              <p:cond delay="500"/>
                            </p:stCondLst>
                            <p:childTnLst>
                              <p:par>
                                <p:cTn id="8" presetID="1" presetClass="exit" presetSubtype="0" fill="hold" grpId="1" nodeType="afterEffect">
                                  <p:stCondLst>
                                    <p:cond delay="0"/>
                                  </p:stCondLst>
                                  <p:childTnLst>
                                    <p:set>
                                      <p:cBhvr>
                                        <p:cTn id="9" dur="1" fill="hold">
                                          <p:stCondLst>
                                            <p:cond delay="499"/>
                                          </p:stCondLst>
                                        </p:cTn>
                                        <p:tgtEl>
                                          <p:spTgt spid="391189"/>
                                        </p:tgtEl>
                                        <p:attrNameLst>
                                          <p:attrName>style.visibility</p:attrName>
                                        </p:attrNameLst>
                                      </p:cBhvr>
                                      <p:to>
                                        <p:strVal val="hidden"/>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391190"/>
                                        </p:tgtEl>
                                        <p:attrNameLst>
                                          <p:attrName>style.visibility</p:attrName>
                                        </p:attrNameLst>
                                      </p:cBhvr>
                                      <p:to>
                                        <p:strVal val="visible"/>
                                      </p:to>
                                    </p:set>
                                  </p:childTnLst>
                                </p:cTn>
                              </p:par>
                            </p:childTnLst>
                          </p:cTn>
                        </p:par>
                        <p:par>
                          <p:cTn id="13" fill="hold">
                            <p:stCondLst>
                              <p:cond delay="1500"/>
                            </p:stCondLst>
                            <p:childTnLst>
                              <p:par>
                                <p:cTn id="14" presetID="1" presetClass="exit" presetSubtype="0" fill="hold" grpId="1" nodeType="afterEffect">
                                  <p:stCondLst>
                                    <p:cond delay="0"/>
                                  </p:stCondLst>
                                  <p:childTnLst>
                                    <p:set>
                                      <p:cBhvr>
                                        <p:cTn id="15" dur="1" fill="hold">
                                          <p:stCondLst>
                                            <p:cond delay="499"/>
                                          </p:stCondLst>
                                        </p:cTn>
                                        <p:tgtEl>
                                          <p:spTgt spid="391190"/>
                                        </p:tgtEl>
                                        <p:attrNameLst>
                                          <p:attrName>style.visibility</p:attrName>
                                        </p:attrNameLst>
                                      </p:cBhvr>
                                      <p:to>
                                        <p:strVal val="hidden"/>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391191"/>
                                        </p:tgtEl>
                                        <p:attrNameLst>
                                          <p:attrName>style.visibility</p:attrName>
                                        </p:attrNameLst>
                                      </p:cBhvr>
                                      <p:to>
                                        <p:strVal val="visible"/>
                                      </p:to>
                                    </p:set>
                                  </p:childTnLst>
                                </p:cTn>
                              </p:par>
                            </p:childTnLst>
                          </p:cTn>
                        </p:par>
                        <p:par>
                          <p:cTn id="19" fill="hold">
                            <p:stCondLst>
                              <p:cond delay="2500"/>
                            </p:stCondLst>
                            <p:childTnLst>
                              <p:par>
                                <p:cTn id="20" presetID="1" presetClass="exit" presetSubtype="0" fill="hold" grpId="1" nodeType="afterEffect">
                                  <p:stCondLst>
                                    <p:cond delay="0"/>
                                  </p:stCondLst>
                                  <p:childTnLst>
                                    <p:set>
                                      <p:cBhvr>
                                        <p:cTn id="21" dur="1" fill="hold">
                                          <p:stCondLst>
                                            <p:cond delay="499"/>
                                          </p:stCondLst>
                                        </p:cTn>
                                        <p:tgtEl>
                                          <p:spTgt spid="391191"/>
                                        </p:tgtEl>
                                        <p:attrNameLst>
                                          <p:attrName>style.visibility</p:attrName>
                                        </p:attrNameLst>
                                      </p:cBhvr>
                                      <p:to>
                                        <p:strVal val="hidden"/>
                                      </p:to>
                                    </p:set>
                                  </p:childTnLst>
                                </p:cTn>
                              </p:par>
                            </p:childTnLst>
                          </p:cTn>
                        </p:par>
                        <p:par>
                          <p:cTn id="22" fill="hold">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391192"/>
                                        </p:tgtEl>
                                        <p:attrNameLst>
                                          <p:attrName>style.visibility</p:attrName>
                                        </p:attrNameLst>
                                      </p:cBhvr>
                                      <p:to>
                                        <p:strVal val="visible"/>
                                      </p:to>
                                    </p:set>
                                  </p:childTnLst>
                                </p:cTn>
                              </p:par>
                            </p:childTnLst>
                          </p:cTn>
                        </p:par>
                        <p:par>
                          <p:cTn id="25" fill="hold">
                            <p:stCondLst>
                              <p:cond delay="3500"/>
                            </p:stCondLst>
                            <p:childTnLst>
                              <p:par>
                                <p:cTn id="26" presetID="1" presetClass="exit" presetSubtype="0" fill="hold" grpId="1" nodeType="afterEffect">
                                  <p:stCondLst>
                                    <p:cond delay="0"/>
                                  </p:stCondLst>
                                  <p:childTnLst>
                                    <p:set>
                                      <p:cBhvr>
                                        <p:cTn id="27" dur="1" fill="hold">
                                          <p:stCondLst>
                                            <p:cond delay="499"/>
                                          </p:stCondLst>
                                        </p:cTn>
                                        <p:tgtEl>
                                          <p:spTgt spid="391192"/>
                                        </p:tgtEl>
                                        <p:attrNameLst>
                                          <p:attrName>style.visibility</p:attrName>
                                        </p:attrNameLst>
                                      </p:cBhvr>
                                      <p:to>
                                        <p:strVal val="hidden"/>
                                      </p:to>
                                    </p:set>
                                  </p:childTnLst>
                                </p:cTn>
                              </p:par>
                            </p:childTnLst>
                          </p:cTn>
                        </p:par>
                        <p:par>
                          <p:cTn id="28" fill="hold">
                            <p:stCondLst>
                              <p:cond delay="4000"/>
                            </p:stCondLst>
                            <p:childTnLst>
                              <p:par>
                                <p:cTn id="29" presetID="1" presetClass="entr" presetSubtype="0" fill="hold" grpId="0" nodeType="afterEffect">
                                  <p:stCondLst>
                                    <p:cond delay="0"/>
                                  </p:stCondLst>
                                  <p:childTnLst>
                                    <p:set>
                                      <p:cBhvr>
                                        <p:cTn id="30" dur="1" fill="hold">
                                          <p:stCondLst>
                                            <p:cond delay="499"/>
                                          </p:stCondLst>
                                        </p:cTn>
                                        <p:tgtEl>
                                          <p:spTgt spid="391193"/>
                                        </p:tgtEl>
                                        <p:attrNameLst>
                                          <p:attrName>style.visibility</p:attrName>
                                        </p:attrNameLst>
                                      </p:cBhvr>
                                      <p:to>
                                        <p:strVal val="visible"/>
                                      </p:to>
                                    </p:set>
                                  </p:childTnLst>
                                </p:cTn>
                              </p:par>
                            </p:childTnLst>
                          </p:cTn>
                        </p:par>
                        <p:par>
                          <p:cTn id="31" fill="hold">
                            <p:stCondLst>
                              <p:cond delay="4500"/>
                            </p:stCondLst>
                            <p:childTnLst>
                              <p:par>
                                <p:cTn id="32" presetID="1" presetClass="exit" presetSubtype="0" fill="hold" grpId="1" nodeType="afterEffect">
                                  <p:stCondLst>
                                    <p:cond delay="0"/>
                                  </p:stCondLst>
                                  <p:childTnLst>
                                    <p:set>
                                      <p:cBhvr>
                                        <p:cTn id="33" dur="1" fill="hold">
                                          <p:stCondLst>
                                            <p:cond delay="499"/>
                                          </p:stCondLst>
                                        </p:cTn>
                                        <p:tgtEl>
                                          <p:spTgt spid="391193"/>
                                        </p:tgtEl>
                                        <p:attrNameLst>
                                          <p:attrName>style.visibility</p:attrName>
                                        </p:attrNameLst>
                                      </p:cBhvr>
                                      <p:to>
                                        <p:strVal val="hidden"/>
                                      </p:to>
                                    </p:set>
                                  </p:childTnLst>
                                </p:cTn>
                              </p:par>
                            </p:childTnLst>
                          </p:cTn>
                        </p:par>
                        <p:par>
                          <p:cTn id="34" fill="hold">
                            <p:stCondLst>
                              <p:cond delay="5000"/>
                            </p:stCondLst>
                            <p:childTnLst>
                              <p:par>
                                <p:cTn id="35" presetID="1" presetClass="entr" presetSubtype="0" fill="hold" grpId="0" nodeType="afterEffect">
                                  <p:stCondLst>
                                    <p:cond delay="0"/>
                                  </p:stCondLst>
                                  <p:childTnLst>
                                    <p:set>
                                      <p:cBhvr>
                                        <p:cTn id="36" dur="1" fill="hold">
                                          <p:stCondLst>
                                            <p:cond delay="499"/>
                                          </p:stCondLst>
                                        </p:cTn>
                                        <p:tgtEl>
                                          <p:spTgt spid="391194"/>
                                        </p:tgtEl>
                                        <p:attrNameLst>
                                          <p:attrName>style.visibility</p:attrName>
                                        </p:attrNameLst>
                                      </p:cBhvr>
                                      <p:to>
                                        <p:strVal val="visible"/>
                                      </p:to>
                                    </p:set>
                                  </p:childTnLst>
                                </p:cTn>
                              </p:par>
                            </p:childTnLst>
                          </p:cTn>
                        </p:par>
                        <p:par>
                          <p:cTn id="37" fill="hold">
                            <p:stCondLst>
                              <p:cond delay="5500"/>
                            </p:stCondLst>
                            <p:childTnLst>
                              <p:par>
                                <p:cTn id="38" presetID="1" presetClass="exit" presetSubtype="0" fill="hold" grpId="1" nodeType="afterEffect">
                                  <p:stCondLst>
                                    <p:cond delay="0"/>
                                  </p:stCondLst>
                                  <p:childTnLst>
                                    <p:set>
                                      <p:cBhvr>
                                        <p:cTn id="39" dur="1" fill="hold">
                                          <p:stCondLst>
                                            <p:cond delay="499"/>
                                          </p:stCondLst>
                                        </p:cTn>
                                        <p:tgtEl>
                                          <p:spTgt spid="391194"/>
                                        </p:tgtEl>
                                        <p:attrNameLst>
                                          <p:attrName>style.visibility</p:attrName>
                                        </p:attrNameLst>
                                      </p:cBhvr>
                                      <p:to>
                                        <p:strVal val="hidden"/>
                                      </p:to>
                                    </p:set>
                                  </p:childTnLst>
                                </p:cTn>
                              </p:par>
                            </p:childTnLst>
                          </p:cTn>
                        </p:par>
                        <p:par>
                          <p:cTn id="40" fill="hold">
                            <p:stCondLst>
                              <p:cond delay="6000"/>
                            </p:stCondLst>
                            <p:childTnLst>
                              <p:par>
                                <p:cTn id="41" presetID="1" presetClass="entr" presetSubtype="0" fill="hold" grpId="0" nodeType="afterEffect">
                                  <p:stCondLst>
                                    <p:cond delay="0"/>
                                  </p:stCondLst>
                                  <p:childTnLst>
                                    <p:set>
                                      <p:cBhvr>
                                        <p:cTn id="42" dur="1" fill="hold">
                                          <p:stCondLst>
                                            <p:cond delay="499"/>
                                          </p:stCondLst>
                                        </p:cTn>
                                        <p:tgtEl>
                                          <p:spTgt spid="391195"/>
                                        </p:tgtEl>
                                        <p:attrNameLst>
                                          <p:attrName>style.visibility</p:attrName>
                                        </p:attrNameLst>
                                      </p:cBhvr>
                                      <p:to>
                                        <p:strVal val="visible"/>
                                      </p:to>
                                    </p:set>
                                  </p:childTnLst>
                                </p:cTn>
                              </p:par>
                            </p:childTnLst>
                          </p:cTn>
                        </p:par>
                        <p:par>
                          <p:cTn id="43" fill="hold">
                            <p:stCondLst>
                              <p:cond delay="6500"/>
                            </p:stCondLst>
                            <p:childTnLst>
                              <p:par>
                                <p:cTn id="44" presetID="1" presetClass="exit" presetSubtype="0" fill="hold" grpId="1" nodeType="afterEffect">
                                  <p:stCondLst>
                                    <p:cond delay="0"/>
                                  </p:stCondLst>
                                  <p:childTnLst>
                                    <p:set>
                                      <p:cBhvr>
                                        <p:cTn id="45" dur="1" fill="hold">
                                          <p:stCondLst>
                                            <p:cond delay="499"/>
                                          </p:stCondLst>
                                        </p:cTn>
                                        <p:tgtEl>
                                          <p:spTgt spid="391195"/>
                                        </p:tgtEl>
                                        <p:attrNameLst>
                                          <p:attrName>style.visibility</p:attrName>
                                        </p:attrNameLst>
                                      </p:cBhvr>
                                      <p:to>
                                        <p:strVal val="hidden"/>
                                      </p:to>
                                    </p:set>
                                  </p:childTnLst>
                                </p:cTn>
                              </p:par>
                            </p:childTnLst>
                          </p:cTn>
                        </p:par>
                        <p:par>
                          <p:cTn id="46" fill="hold">
                            <p:stCondLst>
                              <p:cond delay="7000"/>
                            </p:stCondLst>
                            <p:childTnLst>
                              <p:par>
                                <p:cTn id="47" presetID="1" presetClass="entr" presetSubtype="0" fill="hold" grpId="0" nodeType="afterEffect">
                                  <p:stCondLst>
                                    <p:cond delay="0"/>
                                  </p:stCondLst>
                                  <p:childTnLst>
                                    <p:set>
                                      <p:cBhvr>
                                        <p:cTn id="48" dur="1" fill="hold">
                                          <p:stCondLst>
                                            <p:cond delay="499"/>
                                          </p:stCondLst>
                                        </p:cTn>
                                        <p:tgtEl>
                                          <p:spTgt spid="391196"/>
                                        </p:tgtEl>
                                        <p:attrNameLst>
                                          <p:attrName>style.visibility</p:attrName>
                                        </p:attrNameLst>
                                      </p:cBhvr>
                                      <p:to>
                                        <p:strVal val="visible"/>
                                      </p:to>
                                    </p:set>
                                  </p:childTnLst>
                                </p:cTn>
                              </p:par>
                            </p:childTnLst>
                          </p:cTn>
                        </p:par>
                        <p:par>
                          <p:cTn id="49" fill="hold">
                            <p:stCondLst>
                              <p:cond delay="7500"/>
                            </p:stCondLst>
                            <p:childTnLst>
                              <p:par>
                                <p:cTn id="50" presetID="1" presetClass="exit" presetSubtype="0" fill="hold" grpId="1" nodeType="afterEffect">
                                  <p:stCondLst>
                                    <p:cond delay="0"/>
                                  </p:stCondLst>
                                  <p:childTnLst>
                                    <p:set>
                                      <p:cBhvr>
                                        <p:cTn id="51" dur="1" fill="hold">
                                          <p:stCondLst>
                                            <p:cond delay="499"/>
                                          </p:stCondLst>
                                        </p:cTn>
                                        <p:tgtEl>
                                          <p:spTgt spid="391196"/>
                                        </p:tgtEl>
                                        <p:attrNameLst>
                                          <p:attrName>style.visibility</p:attrName>
                                        </p:attrNameLst>
                                      </p:cBhvr>
                                      <p:to>
                                        <p:strVal val="hidden"/>
                                      </p:to>
                                    </p:set>
                                  </p:childTnLst>
                                </p:cTn>
                              </p:par>
                            </p:childTnLst>
                          </p:cTn>
                        </p:par>
                        <p:par>
                          <p:cTn id="52" fill="hold">
                            <p:stCondLst>
                              <p:cond delay="8000"/>
                            </p:stCondLst>
                            <p:childTnLst>
                              <p:par>
                                <p:cTn id="53" presetID="1" presetClass="entr" presetSubtype="0" fill="hold" grpId="0" nodeType="afterEffect">
                                  <p:stCondLst>
                                    <p:cond delay="0"/>
                                  </p:stCondLst>
                                  <p:childTnLst>
                                    <p:set>
                                      <p:cBhvr>
                                        <p:cTn id="54" dur="1" fill="hold">
                                          <p:stCondLst>
                                            <p:cond delay="499"/>
                                          </p:stCondLst>
                                        </p:cTn>
                                        <p:tgtEl>
                                          <p:spTgt spid="391197"/>
                                        </p:tgtEl>
                                        <p:attrNameLst>
                                          <p:attrName>style.visibility</p:attrName>
                                        </p:attrNameLst>
                                      </p:cBhvr>
                                      <p:to>
                                        <p:strVal val="visible"/>
                                      </p:to>
                                    </p:set>
                                  </p:childTnLst>
                                </p:cTn>
                              </p:par>
                            </p:childTnLst>
                          </p:cTn>
                        </p:par>
                        <p:par>
                          <p:cTn id="55" fill="hold">
                            <p:stCondLst>
                              <p:cond delay="8500"/>
                            </p:stCondLst>
                            <p:childTnLst>
                              <p:par>
                                <p:cTn id="56" presetID="1" presetClass="exit" presetSubtype="0" fill="hold" grpId="1" nodeType="afterEffect">
                                  <p:stCondLst>
                                    <p:cond delay="0"/>
                                  </p:stCondLst>
                                  <p:childTnLst>
                                    <p:set>
                                      <p:cBhvr>
                                        <p:cTn id="57" dur="1" fill="hold">
                                          <p:stCondLst>
                                            <p:cond delay="499"/>
                                          </p:stCondLst>
                                        </p:cTn>
                                        <p:tgtEl>
                                          <p:spTgt spid="391197"/>
                                        </p:tgtEl>
                                        <p:attrNameLst>
                                          <p:attrName>style.visibility</p:attrName>
                                        </p:attrNameLst>
                                      </p:cBhvr>
                                      <p:to>
                                        <p:strVal val="hidden"/>
                                      </p:to>
                                    </p:set>
                                  </p:childTnLst>
                                </p:cTn>
                              </p:par>
                            </p:childTnLst>
                          </p:cTn>
                        </p:par>
                        <p:par>
                          <p:cTn id="58" fill="hold">
                            <p:stCondLst>
                              <p:cond delay="9000"/>
                            </p:stCondLst>
                            <p:childTnLst>
                              <p:par>
                                <p:cTn id="59" presetID="1" presetClass="entr" presetSubtype="0" fill="hold" grpId="0" nodeType="afterEffect">
                                  <p:stCondLst>
                                    <p:cond delay="0"/>
                                  </p:stCondLst>
                                  <p:childTnLst>
                                    <p:set>
                                      <p:cBhvr>
                                        <p:cTn id="60" dur="1" fill="hold">
                                          <p:stCondLst>
                                            <p:cond delay="499"/>
                                          </p:stCondLst>
                                        </p:cTn>
                                        <p:tgtEl>
                                          <p:spTgt spid="391198"/>
                                        </p:tgtEl>
                                        <p:attrNameLst>
                                          <p:attrName>style.visibility</p:attrName>
                                        </p:attrNameLst>
                                      </p:cBhvr>
                                      <p:to>
                                        <p:strVal val="visible"/>
                                      </p:to>
                                    </p:set>
                                  </p:childTnLst>
                                </p:cTn>
                              </p:par>
                            </p:childTnLst>
                          </p:cTn>
                        </p:par>
                        <p:par>
                          <p:cTn id="61" fill="hold">
                            <p:stCondLst>
                              <p:cond delay="9500"/>
                            </p:stCondLst>
                            <p:childTnLst>
                              <p:par>
                                <p:cTn id="62" presetID="1" presetClass="exit" presetSubtype="0" fill="hold" grpId="1" nodeType="afterEffect">
                                  <p:stCondLst>
                                    <p:cond delay="0"/>
                                  </p:stCondLst>
                                  <p:childTnLst>
                                    <p:set>
                                      <p:cBhvr>
                                        <p:cTn id="63" dur="1" fill="hold">
                                          <p:stCondLst>
                                            <p:cond delay="499"/>
                                          </p:stCondLst>
                                        </p:cTn>
                                        <p:tgtEl>
                                          <p:spTgt spid="391198"/>
                                        </p:tgtEl>
                                        <p:attrNameLst>
                                          <p:attrName>style.visibility</p:attrName>
                                        </p:attrNameLst>
                                      </p:cBhvr>
                                      <p:to>
                                        <p:strVal val="hidden"/>
                                      </p:to>
                                    </p:set>
                                  </p:childTnLst>
                                </p:cTn>
                              </p:par>
                            </p:childTnLst>
                          </p:cTn>
                        </p:par>
                        <p:par>
                          <p:cTn id="64" fill="hold">
                            <p:stCondLst>
                              <p:cond delay="10000"/>
                            </p:stCondLst>
                            <p:childTnLst>
                              <p:par>
                                <p:cTn id="65" presetID="1" presetClass="entr" presetSubtype="0" fill="hold" grpId="0" nodeType="afterEffect">
                                  <p:stCondLst>
                                    <p:cond delay="0"/>
                                  </p:stCondLst>
                                  <p:childTnLst>
                                    <p:set>
                                      <p:cBhvr>
                                        <p:cTn id="66" dur="1" fill="hold">
                                          <p:stCondLst>
                                            <p:cond delay="499"/>
                                          </p:stCondLst>
                                        </p:cTn>
                                        <p:tgtEl>
                                          <p:spTgt spid="391199"/>
                                        </p:tgtEl>
                                        <p:attrNameLst>
                                          <p:attrName>style.visibility</p:attrName>
                                        </p:attrNameLst>
                                      </p:cBhvr>
                                      <p:to>
                                        <p:strVal val="visible"/>
                                      </p:to>
                                    </p:set>
                                  </p:childTnLst>
                                </p:cTn>
                              </p:par>
                            </p:childTnLst>
                          </p:cTn>
                        </p:par>
                        <p:par>
                          <p:cTn id="67" fill="hold">
                            <p:stCondLst>
                              <p:cond delay="10500"/>
                            </p:stCondLst>
                            <p:childTnLst>
                              <p:par>
                                <p:cTn id="68" presetID="1" presetClass="exit" presetSubtype="0" fill="hold" grpId="1" nodeType="afterEffect">
                                  <p:stCondLst>
                                    <p:cond delay="0"/>
                                  </p:stCondLst>
                                  <p:childTnLst>
                                    <p:set>
                                      <p:cBhvr>
                                        <p:cTn id="69" dur="1" fill="hold">
                                          <p:stCondLst>
                                            <p:cond delay="499"/>
                                          </p:stCondLst>
                                        </p:cTn>
                                        <p:tgtEl>
                                          <p:spTgt spid="391199"/>
                                        </p:tgtEl>
                                        <p:attrNameLst>
                                          <p:attrName>style.visibility</p:attrName>
                                        </p:attrNameLst>
                                      </p:cBhvr>
                                      <p:to>
                                        <p:strVal val="hidden"/>
                                      </p:to>
                                    </p:set>
                                  </p:childTnLst>
                                </p:cTn>
                              </p:par>
                            </p:childTnLst>
                          </p:cTn>
                        </p:par>
                        <p:par>
                          <p:cTn id="70" fill="hold">
                            <p:stCondLst>
                              <p:cond delay="11000"/>
                            </p:stCondLst>
                            <p:childTnLst>
                              <p:par>
                                <p:cTn id="71" presetID="1" presetClass="entr" presetSubtype="0" fill="hold" grpId="0" nodeType="afterEffect">
                                  <p:stCondLst>
                                    <p:cond delay="0"/>
                                  </p:stCondLst>
                                  <p:childTnLst>
                                    <p:set>
                                      <p:cBhvr>
                                        <p:cTn id="72" dur="1" fill="hold">
                                          <p:stCondLst>
                                            <p:cond delay="499"/>
                                          </p:stCondLst>
                                        </p:cTn>
                                        <p:tgtEl>
                                          <p:spTgt spid="391200"/>
                                        </p:tgtEl>
                                        <p:attrNameLst>
                                          <p:attrName>style.visibility</p:attrName>
                                        </p:attrNameLst>
                                      </p:cBhvr>
                                      <p:to>
                                        <p:strVal val="visible"/>
                                      </p:to>
                                    </p:set>
                                  </p:childTnLst>
                                </p:cTn>
                              </p:par>
                            </p:childTnLst>
                          </p:cTn>
                        </p:par>
                        <p:par>
                          <p:cTn id="73" fill="hold">
                            <p:stCondLst>
                              <p:cond delay="11500"/>
                            </p:stCondLst>
                            <p:childTnLst>
                              <p:par>
                                <p:cTn id="74" presetID="1" presetClass="exit" presetSubtype="0" fill="hold" grpId="1" nodeType="afterEffect">
                                  <p:stCondLst>
                                    <p:cond delay="0"/>
                                  </p:stCondLst>
                                  <p:childTnLst>
                                    <p:set>
                                      <p:cBhvr>
                                        <p:cTn id="75" dur="1" fill="hold">
                                          <p:stCondLst>
                                            <p:cond delay="499"/>
                                          </p:stCondLst>
                                        </p:cTn>
                                        <p:tgtEl>
                                          <p:spTgt spid="391200"/>
                                        </p:tgtEl>
                                        <p:attrNameLst>
                                          <p:attrName>style.visibility</p:attrName>
                                        </p:attrNameLst>
                                      </p:cBhvr>
                                      <p:to>
                                        <p:strVal val="hidden"/>
                                      </p:to>
                                    </p:set>
                                  </p:childTnLst>
                                </p:cTn>
                              </p:par>
                            </p:childTnLst>
                          </p:cTn>
                        </p:par>
                        <p:par>
                          <p:cTn id="76" fill="hold">
                            <p:stCondLst>
                              <p:cond delay="12000"/>
                            </p:stCondLst>
                            <p:childTnLst>
                              <p:par>
                                <p:cTn id="77" presetID="1" presetClass="entr" presetSubtype="0" fill="hold" grpId="0" nodeType="afterEffect">
                                  <p:stCondLst>
                                    <p:cond delay="0"/>
                                  </p:stCondLst>
                                  <p:childTnLst>
                                    <p:set>
                                      <p:cBhvr>
                                        <p:cTn id="78" dur="1" fill="hold">
                                          <p:stCondLst>
                                            <p:cond delay="499"/>
                                          </p:stCondLst>
                                        </p:cTn>
                                        <p:tgtEl>
                                          <p:spTgt spid="391201"/>
                                        </p:tgtEl>
                                        <p:attrNameLst>
                                          <p:attrName>style.visibility</p:attrName>
                                        </p:attrNameLst>
                                      </p:cBhvr>
                                      <p:to>
                                        <p:strVal val="visible"/>
                                      </p:to>
                                    </p:set>
                                  </p:childTnLst>
                                </p:cTn>
                              </p:par>
                            </p:childTnLst>
                          </p:cTn>
                        </p:par>
                        <p:par>
                          <p:cTn id="79" fill="hold">
                            <p:stCondLst>
                              <p:cond delay="12500"/>
                            </p:stCondLst>
                            <p:childTnLst>
                              <p:par>
                                <p:cTn id="80" presetID="1" presetClass="exit" presetSubtype="0" fill="hold" grpId="1" nodeType="afterEffect">
                                  <p:stCondLst>
                                    <p:cond delay="0"/>
                                  </p:stCondLst>
                                  <p:childTnLst>
                                    <p:set>
                                      <p:cBhvr>
                                        <p:cTn id="81" dur="1" fill="hold">
                                          <p:stCondLst>
                                            <p:cond delay="499"/>
                                          </p:stCondLst>
                                        </p:cTn>
                                        <p:tgtEl>
                                          <p:spTgt spid="391201"/>
                                        </p:tgtEl>
                                        <p:attrNameLst>
                                          <p:attrName>style.visibility</p:attrName>
                                        </p:attrNameLst>
                                      </p:cBhvr>
                                      <p:to>
                                        <p:strVal val="hidden"/>
                                      </p:to>
                                    </p:set>
                                  </p:childTnLst>
                                </p:cTn>
                              </p:par>
                            </p:childTnLst>
                          </p:cTn>
                        </p:par>
                        <p:par>
                          <p:cTn id="82" fill="hold">
                            <p:stCondLst>
                              <p:cond delay="13000"/>
                            </p:stCondLst>
                            <p:childTnLst>
                              <p:par>
                                <p:cTn id="83" presetID="1" presetClass="entr" presetSubtype="0" fill="hold" grpId="0" nodeType="afterEffect">
                                  <p:stCondLst>
                                    <p:cond delay="0"/>
                                  </p:stCondLst>
                                  <p:childTnLst>
                                    <p:set>
                                      <p:cBhvr>
                                        <p:cTn id="84" dur="1" fill="hold">
                                          <p:stCondLst>
                                            <p:cond delay="499"/>
                                          </p:stCondLst>
                                        </p:cTn>
                                        <p:tgtEl>
                                          <p:spTgt spid="391202"/>
                                        </p:tgtEl>
                                        <p:attrNameLst>
                                          <p:attrName>style.visibility</p:attrName>
                                        </p:attrNameLst>
                                      </p:cBhvr>
                                      <p:to>
                                        <p:strVal val="visible"/>
                                      </p:to>
                                    </p:set>
                                  </p:childTnLst>
                                </p:cTn>
                              </p:par>
                            </p:childTnLst>
                          </p:cTn>
                        </p:par>
                        <p:par>
                          <p:cTn id="85" fill="hold">
                            <p:stCondLst>
                              <p:cond delay="13500"/>
                            </p:stCondLst>
                            <p:childTnLst>
                              <p:par>
                                <p:cTn id="86" presetID="1" presetClass="exit" presetSubtype="0" fill="hold" grpId="1" nodeType="afterEffect">
                                  <p:stCondLst>
                                    <p:cond delay="0"/>
                                  </p:stCondLst>
                                  <p:childTnLst>
                                    <p:set>
                                      <p:cBhvr>
                                        <p:cTn id="87" dur="1" fill="hold">
                                          <p:stCondLst>
                                            <p:cond delay="499"/>
                                          </p:stCondLst>
                                        </p:cTn>
                                        <p:tgtEl>
                                          <p:spTgt spid="391202"/>
                                        </p:tgtEl>
                                        <p:attrNameLst>
                                          <p:attrName>style.visibility</p:attrName>
                                        </p:attrNameLst>
                                      </p:cBhvr>
                                      <p:to>
                                        <p:strVal val="hidden"/>
                                      </p:to>
                                    </p:set>
                                  </p:childTnLst>
                                </p:cTn>
                              </p:par>
                            </p:childTnLst>
                          </p:cTn>
                        </p:par>
                        <p:par>
                          <p:cTn id="88" fill="hold">
                            <p:stCondLst>
                              <p:cond delay="14000"/>
                            </p:stCondLst>
                            <p:childTnLst>
                              <p:par>
                                <p:cTn id="89" presetID="1" presetClass="entr" presetSubtype="0" fill="hold" grpId="0" nodeType="afterEffect">
                                  <p:stCondLst>
                                    <p:cond delay="0"/>
                                  </p:stCondLst>
                                  <p:childTnLst>
                                    <p:set>
                                      <p:cBhvr>
                                        <p:cTn id="90" dur="1" fill="hold">
                                          <p:stCondLst>
                                            <p:cond delay="499"/>
                                          </p:stCondLst>
                                        </p:cTn>
                                        <p:tgtEl>
                                          <p:spTgt spid="391203"/>
                                        </p:tgtEl>
                                        <p:attrNameLst>
                                          <p:attrName>style.visibility</p:attrName>
                                        </p:attrNameLst>
                                      </p:cBhvr>
                                      <p:to>
                                        <p:strVal val="visible"/>
                                      </p:to>
                                    </p:set>
                                  </p:childTnLst>
                                </p:cTn>
                              </p:par>
                            </p:childTnLst>
                          </p:cTn>
                        </p:par>
                        <p:par>
                          <p:cTn id="91" fill="hold">
                            <p:stCondLst>
                              <p:cond delay="14500"/>
                            </p:stCondLst>
                            <p:childTnLst>
                              <p:par>
                                <p:cTn id="92" presetID="1" presetClass="exit" presetSubtype="0" fill="hold" grpId="1" nodeType="afterEffect">
                                  <p:stCondLst>
                                    <p:cond delay="0"/>
                                  </p:stCondLst>
                                  <p:childTnLst>
                                    <p:set>
                                      <p:cBhvr>
                                        <p:cTn id="93" dur="1" fill="hold">
                                          <p:stCondLst>
                                            <p:cond delay="499"/>
                                          </p:stCondLst>
                                        </p:cTn>
                                        <p:tgtEl>
                                          <p:spTgt spid="391203"/>
                                        </p:tgtEl>
                                        <p:attrNameLst>
                                          <p:attrName>style.visibility</p:attrName>
                                        </p:attrNameLst>
                                      </p:cBhvr>
                                      <p:to>
                                        <p:strVal val="hidden"/>
                                      </p:to>
                                    </p:set>
                                  </p:childTnLst>
                                </p:cTn>
                              </p:par>
                            </p:childTnLst>
                          </p:cTn>
                        </p:par>
                        <p:par>
                          <p:cTn id="94" fill="hold">
                            <p:stCondLst>
                              <p:cond delay="15000"/>
                            </p:stCondLst>
                            <p:childTnLst>
                              <p:par>
                                <p:cTn id="95" presetID="1" presetClass="entr" presetSubtype="0" fill="hold" grpId="0" nodeType="afterEffect">
                                  <p:stCondLst>
                                    <p:cond delay="0"/>
                                  </p:stCondLst>
                                  <p:childTnLst>
                                    <p:set>
                                      <p:cBhvr>
                                        <p:cTn id="96" dur="1" fill="hold">
                                          <p:stCondLst>
                                            <p:cond delay="499"/>
                                          </p:stCondLst>
                                        </p:cTn>
                                        <p:tgtEl>
                                          <p:spTgt spid="391204"/>
                                        </p:tgtEl>
                                        <p:attrNameLst>
                                          <p:attrName>style.visibility</p:attrName>
                                        </p:attrNameLst>
                                      </p:cBhvr>
                                      <p:to>
                                        <p:strVal val="visible"/>
                                      </p:to>
                                    </p:set>
                                  </p:childTnLst>
                                </p:cTn>
                              </p:par>
                            </p:childTnLst>
                          </p:cTn>
                        </p:par>
                        <p:par>
                          <p:cTn id="97" fill="hold">
                            <p:stCondLst>
                              <p:cond delay="15500"/>
                            </p:stCondLst>
                            <p:childTnLst>
                              <p:par>
                                <p:cTn id="98" presetID="1" presetClass="exit" presetSubtype="0" fill="hold" grpId="1" nodeType="afterEffect">
                                  <p:stCondLst>
                                    <p:cond delay="0"/>
                                  </p:stCondLst>
                                  <p:childTnLst>
                                    <p:set>
                                      <p:cBhvr>
                                        <p:cTn id="99" dur="1" fill="hold">
                                          <p:stCondLst>
                                            <p:cond delay="499"/>
                                          </p:stCondLst>
                                        </p:cTn>
                                        <p:tgtEl>
                                          <p:spTgt spid="391204"/>
                                        </p:tgtEl>
                                        <p:attrNameLst>
                                          <p:attrName>style.visibility</p:attrName>
                                        </p:attrNameLst>
                                      </p:cBhvr>
                                      <p:to>
                                        <p:strVal val="hidden"/>
                                      </p:to>
                                    </p:set>
                                  </p:childTnLst>
                                </p:cTn>
                              </p:par>
                            </p:childTnLst>
                          </p:cTn>
                        </p:par>
                        <p:par>
                          <p:cTn id="100" fill="hold">
                            <p:stCondLst>
                              <p:cond delay="16000"/>
                            </p:stCondLst>
                            <p:childTnLst>
                              <p:par>
                                <p:cTn id="101" presetID="1" presetClass="entr" presetSubtype="0" fill="hold" grpId="0" nodeType="afterEffect">
                                  <p:stCondLst>
                                    <p:cond delay="0"/>
                                  </p:stCondLst>
                                  <p:childTnLst>
                                    <p:set>
                                      <p:cBhvr>
                                        <p:cTn id="102" dur="1" fill="hold">
                                          <p:stCondLst>
                                            <p:cond delay="499"/>
                                          </p:stCondLst>
                                        </p:cTn>
                                        <p:tgtEl>
                                          <p:spTgt spid="391182"/>
                                        </p:tgtEl>
                                        <p:attrNameLst>
                                          <p:attrName>style.visibility</p:attrName>
                                        </p:attrNameLst>
                                      </p:cBhvr>
                                      <p:to>
                                        <p:strVal val="visible"/>
                                      </p:to>
                                    </p:set>
                                  </p:childTnLst>
                                </p:cTn>
                              </p:par>
                            </p:childTnLst>
                          </p:cTn>
                        </p:par>
                        <p:par>
                          <p:cTn id="103" fill="hold">
                            <p:stCondLst>
                              <p:cond delay="16500"/>
                            </p:stCondLst>
                            <p:childTnLst>
                              <p:par>
                                <p:cTn id="104" presetID="1" presetClass="entr" presetSubtype="0" fill="hold" grpId="0" nodeType="afterEffect">
                                  <p:stCondLst>
                                    <p:cond delay="0"/>
                                  </p:stCondLst>
                                  <p:childTnLst>
                                    <p:set>
                                      <p:cBhvr>
                                        <p:cTn id="105" dur="1" fill="hold">
                                          <p:stCondLst>
                                            <p:cond delay="499"/>
                                          </p:stCondLst>
                                        </p:cTn>
                                        <p:tgtEl>
                                          <p:spTgt spid="391172"/>
                                        </p:tgtEl>
                                        <p:attrNameLst>
                                          <p:attrName>style.visibility</p:attrName>
                                        </p:attrNameLst>
                                      </p:cBhvr>
                                      <p:to>
                                        <p:strVal val="visible"/>
                                      </p:to>
                                    </p:set>
                                  </p:childTnLst>
                                </p:cTn>
                              </p:par>
                            </p:childTnLst>
                          </p:cTn>
                        </p:par>
                        <p:par>
                          <p:cTn id="106" fill="hold">
                            <p:stCondLst>
                              <p:cond delay="17000"/>
                            </p:stCondLst>
                            <p:childTnLst>
                              <p:par>
                                <p:cTn id="107" presetID="1" presetClass="entr" presetSubtype="0" fill="hold" grpId="0" nodeType="afterEffect">
                                  <p:stCondLst>
                                    <p:cond delay="0"/>
                                  </p:stCondLst>
                                  <p:childTnLst>
                                    <p:set>
                                      <p:cBhvr>
                                        <p:cTn id="108" dur="1" fill="hold">
                                          <p:stCondLst>
                                            <p:cond delay="499"/>
                                          </p:stCondLst>
                                        </p:cTn>
                                        <p:tgtEl>
                                          <p:spTgt spid="391175"/>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499"/>
                                          </p:stCondLst>
                                        </p:cTn>
                                        <p:tgtEl>
                                          <p:spTgt spid="391176"/>
                                        </p:tgtEl>
                                        <p:attrNameLst>
                                          <p:attrName>style.visibility</p:attrName>
                                        </p:attrNameLst>
                                      </p:cBhvr>
                                      <p:to>
                                        <p:strVal val="visible"/>
                                      </p:to>
                                    </p:set>
                                  </p:childTnLst>
                                </p:cTn>
                              </p:par>
                            </p:childTnLst>
                          </p:cTn>
                        </p:par>
                        <p:par>
                          <p:cTn id="113" fill="hold">
                            <p:stCondLst>
                              <p:cond delay="500"/>
                            </p:stCondLst>
                            <p:childTnLst>
                              <p:par>
                                <p:cTn id="114" presetID="1" presetClass="entr" presetSubtype="0" fill="hold" grpId="0" nodeType="afterEffect">
                                  <p:stCondLst>
                                    <p:cond delay="0"/>
                                  </p:stCondLst>
                                  <p:childTnLst>
                                    <p:set>
                                      <p:cBhvr>
                                        <p:cTn id="115" dur="1" fill="hold">
                                          <p:stCondLst>
                                            <p:cond delay="499"/>
                                          </p:stCondLst>
                                        </p:cTn>
                                        <p:tgtEl>
                                          <p:spTgt spid="391184"/>
                                        </p:tgtEl>
                                        <p:attrNameLst>
                                          <p:attrName>style.visibility</p:attrName>
                                        </p:attrNameLst>
                                      </p:cBhvr>
                                      <p:to>
                                        <p:strVal val="visible"/>
                                      </p:to>
                                    </p:set>
                                  </p:childTnLst>
                                </p:cTn>
                              </p:par>
                            </p:childTnLst>
                          </p:cTn>
                        </p:par>
                        <p:par>
                          <p:cTn id="116" fill="hold">
                            <p:stCondLst>
                              <p:cond delay="1000"/>
                            </p:stCondLst>
                            <p:childTnLst>
                              <p:par>
                                <p:cTn id="117" presetID="1" presetClass="entr" presetSubtype="0" fill="hold" grpId="0" nodeType="afterEffect">
                                  <p:stCondLst>
                                    <p:cond delay="0"/>
                                  </p:stCondLst>
                                  <p:childTnLst>
                                    <p:set>
                                      <p:cBhvr>
                                        <p:cTn id="118" dur="1" fill="hold">
                                          <p:stCondLst>
                                            <p:cond delay="499"/>
                                          </p:stCondLst>
                                        </p:cTn>
                                        <p:tgtEl>
                                          <p:spTgt spid="391178"/>
                                        </p:tgtEl>
                                        <p:attrNameLst>
                                          <p:attrName>style.visibility</p:attrName>
                                        </p:attrNameLst>
                                      </p:cBhvr>
                                      <p:to>
                                        <p:strVal val="visible"/>
                                      </p:to>
                                    </p:set>
                                  </p:childTnLst>
                                </p:cTn>
                              </p:par>
                            </p:childTnLst>
                          </p:cTn>
                        </p:par>
                        <p:par>
                          <p:cTn id="119" fill="hold">
                            <p:stCondLst>
                              <p:cond delay="1500"/>
                            </p:stCondLst>
                            <p:childTnLst>
                              <p:par>
                                <p:cTn id="120" presetID="1" presetClass="entr" presetSubtype="0" fill="hold" grpId="0" nodeType="afterEffect">
                                  <p:stCondLst>
                                    <p:cond delay="0"/>
                                  </p:stCondLst>
                                  <p:childTnLst>
                                    <p:set>
                                      <p:cBhvr>
                                        <p:cTn id="121" dur="1" fill="hold">
                                          <p:stCondLst>
                                            <p:cond delay="499"/>
                                          </p:stCondLst>
                                        </p:cTn>
                                        <p:tgtEl>
                                          <p:spTgt spid="391187"/>
                                        </p:tgtEl>
                                        <p:attrNameLst>
                                          <p:attrName>style.visibility</p:attrName>
                                        </p:attrNameLst>
                                      </p:cBhvr>
                                      <p:to>
                                        <p:strVal val="visible"/>
                                      </p:to>
                                    </p:set>
                                  </p:childTnLst>
                                </p:cTn>
                              </p:par>
                            </p:childTnLst>
                          </p:cTn>
                        </p:par>
                        <p:par>
                          <p:cTn id="122" fill="hold">
                            <p:stCondLst>
                              <p:cond delay="2000"/>
                            </p:stCondLst>
                            <p:childTnLst>
                              <p:par>
                                <p:cTn id="123" presetID="1" presetClass="entr" presetSubtype="0" fill="hold" grpId="0" nodeType="afterEffect">
                                  <p:stCondLst>
                                    <p:cond delay="0"/>
                                  </p:stCondLst>
                                  <p:childTnLst>
                                    <p:set>
                                      <p:cBhvr>
                                        <p:cTn id="124" dur="1" fill="hold">
                                          <p:stCondLst>
                                            <p:cond delay="499"/>
                                          </p:stCondLst>
                                        </p:cTn>
                                        <p:tgtEl>
                                          <p:spTgt spid="391180"/>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499"/>
                                          </p:stCondLst>
                                        </p:cTn>
                                        <p:tgtEl>
                                          <p:spTgt spid="391177"/>
                                        </p:tgtEl>
                                        <p:attrNameLst>
                                          <p:attrName>style.visibility</p:attrName>
                                        </p:attrNameLst>
                                      </p:cBhvr>
                                      <p:to>
                                        <p:strVal val="visible"/>
                                      </p:to>
                                    </p:set>
                                  </p:childTnLst>
                                </p:cTn>
                              </p:par>
                            </p:childTnLst>
                          </p:cTn>
                        </p:par>
                        <p:par>
                          <p:cTn id="129" fill="hold">
                            <p:stCondLst>
                              <p:cond delay="500"/>
                            </p:stCondLst>
                            <p:childTnLst>
                              <p:par>
                                <p:cTn id="130" presetID="1" presetClass="entr" presetSubtype="0" fill="hold" grpId="0" nodeType="afterEffect">
                                  <p:stCondLst>
                                    <p:cond delay="0"/>
                                  </p:stCondLst>
                                  <p:childTnLst>
                                    <p:set>
                                      <p:cBhvr>
                                        <p:cTn id="131" dur="1" fill="hold">
                                          <p:stCondLst>
                                            <p:cond delay="499"/>
                                          </p:stCondLst>
                                        </p:cTn>
                                        <p:tgtEl>
                                          <p:spTgt spid="391183"/>
                                        </p:tgtEl>
                                        <p:attrNameLst>
                                          <p:attrName>style.visibility</p:attrName>
                                        </p:attrNameLst>
                                      </p:cBhvr>
                                      <p:to>
                                        <p:strVal val="visible"/>
                                      </p:to>
                                    </p:set>
                                  </p:childTnLst>
                                </p:cTn>
                              </p:par>
                            </p:childTnLst>
                          </p:cTn>
                        </p:par>
                        <p:par>
                          <p:cTn id="132" fill="hold">
                            <p:stCondLst>
                              <p:cond delay="1000"/>
                            </p:stCondLst>
                            <p:childTnLst>
                              <p:par>
                                <p:cTn id="133" presetID="1" presetClass="entr" presetSubtype="0" fill="hold" grpId="0" nodeType="afterEffect">
                                  <p:stCondLst>
                                    <p:cond delay="0"/>
                                  </p:stCondLst>
                                  <p:childTnLst>
                                    <p:set>
                                      <p:cBhvr>
                                        <p:cTn id="134" dur="1" fill="hold">
                                          <p:stCondLst>
                                            <p:cond delay="499"/>
                                          </p:stCondLst>
                                        </p:cTn>
                                        <p:tgtEl>
                                          <p:spTgt spid="391179"/>
                                        </p:tgtEl>
                                        <p:attrNameLst>
                                          <p:attrName>style.visibility</p:attrName>
                                        </p:attrNameLst>
                                      </p:cBhvr>
                                      <p:to>
                                        <p:strVal val="visible"/>
                                      </p:to>
                                    </p:set>
                                  </p:childTnLst>
                                </p:cTn>
                              </p:par>
                            </p:childTnLst>
                          </p:cTn>
                        </p:par>
                        <p:par>
                          <p:cTn id="135" fill="hold">
                            <p:stCondLst>
                              <p:cond delay="1500"/>
                            </p:stCondLst>
                            <p:childTnLst>
                              <p:par>
                                <p:cTn id="136" presetID="1" presetClass="entr" presetSubtype="0" fill="hold" grpId="0" nodeType="afterEffect">
                                  <p:stCondLst>
                                    <p:cond delay="0"/>
                                  </p:stCondLst>
                                  <p:childTnLst>
                                    <p:set>
                                      <p:cBhvr>
                                        <p:cTn id="137" dur="1" fill="hold">
                                          <p:stCondLst>
                                            <p:cond delay="499"/>
                                          </p:stCondLst>
                                        </p:cTn>
                                        <p:tgtEl>
                                          <p:spTgt spid="391186"/>
                                        </p:tgtEl>
                                        <p:attrNameLst>
                                          <p:attrName>style.visibility</p:attrName>
                                        </p:attrNameLst>
                                      </p:cBhvr>
                                      <p:to>
                                        <p:strVal val="visible"/>
                                      </p:to>
                                    </p:set>
                                  </p:childTnLst>
                                </p:cTn>
                              </p:par>
                            </p:childTnLst>
                          </p:cTn>
                        </p:par>
                        <p:par>
                          <p:cTn id="138" fill="hold">
                            <p:stCondLst>
                              <p:cond delay="2000"/>
                            </p:stCondLst>
                            <p:childTnLst>
                              <p:par>
                                <p:cTn id="139" presetID="1" presetClass="entr" presetSubtype="0" fill="hold" grpId="0" nodeType="afterEffect">
                                  <p:stCondLst>
                                    <p:cond delay="0"/>
                                  </p:stCondLst>
                                  <p:childTnLst>
                                    <p:set>
                                      <p:cBhvr>
                                        <p:cTn id="140" dur="1" fill="hold">
                                          <p:stCondLst>
                                            <p:cond delay="499"/>
                                          </p:stCondLst>
                                        </p:cTn>
                                        <p:tgtEl>
                                          <p:spTgt spid="3911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72" grpId="0" autoUpdateAnimBg="0"/>
      <p:bldP spid="391175" grpId="0" animBg="1"/>
      <p:bldP spid="391176" grpId="0" animBg="1"/>
      <p:bldP spid="391177" grpId="0" animBg="1"/>
      <p:bldP spid="391178" grpId="0" autoUpdateAnimBg="0"/>
      <p:bldP spid="391179" grpId="0" autoUpdateAnimBg="0"/>
      <p:bldP spid="391180" grpId="0" autoUpdateAnimBg="0"/>
      <p:bldP spid="391181" grpId="0" autoUpdateAnimBg="0"/>
      <p:bldP spid="391182" grpId="0" animBg="1"/>
      <p:bldP spid="391183" grpId="0" animBg="1"/>
      <p:bldP spid="391184" grpId="0" animBg="1"/>
      <p:bldP spid="391186" grpId="0" animBg="1"/>
      <p:bldP spid="391187" grpId="0" animBg="1"/>
      <p:bldP spid="391189" grpId="0" animBg="1"/>
      <p:bldP spid="391189" grpId="1" animBg="1"/>
      <p:bldP spid="391190" grpId="0" animBg="1"/>
      <p:bldP spid="391190" grpId="1" animBg="1"/>
      <p:bldP spid="391191" grpId="0" animBg="1"/>
      <p:bldP spid="391191" grpId="1" animBg="1"/>
      <p:bldP spid="391192" grpId="0" animBg="1"/>
      <p:bldP spid="391192" grpId="1" animBg="1"/>
      <p:bldP spid="391193" grpId="0" animBg="1"/>
      <p:bldP spid="391193" grpId="1" animBg="1"/>
      <p:bldP spid="391194" grpId="0" animBg="1"/>
      <p:bldP spid="391194" grpId="1" animBg="1"/>
      <p:bldP spid="391195" grpId="0" animBg="1"/>
      <p:bldP spid="391195" grpId="1" animBg="1"/>
      <p:bldP spid="391196" grpId="0" animBg="1"/>
      <p:bldP spid="391196" grpId="1" animBg="1"/>
      <p:bldP spid="391197" grpId="0" animBg="1"/>
      <p:bldP spid="391197" grpId="1" animBg="1"/>
      <p:bldP spid="391198" grpId="0" animBg="1"/>
      <p:bldP spid="391198" grpId="1" animBg="1"/>
      <p:bldP spid="391199" grpId="0" animBg="1"/>
      <p:bldP spid="391199" grpId="1" animBg="1"/>
      <p:bldP spid="391200" grpId="0" animBg="1"/>
      <p:bldP spid="391200" grpId="1" animBg="1"/>
      <p:bldP spid="391201" grpId="0" animBg="1"/>
      <p:bldP spid="391201" grpId="1" animBg="1"/>
      <p:bldP spid="391202" grpId="0" animBg="1"/>
      <p:bldP spid="391202" grpId="1" animBg="1"/>
      <p:bldP spid="391203" grpId="0" animBg="1"/>
      <p:bldP spid="391203" grpId="1" animBg="1"/>
      <p:bldP spid="391204" grpId="0" animBg="1"/>
      <p:bldP spid="391204" grpId="1" animBg="1"/>
    </p:bld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F1C29288-81D6-5F4A-93E0-9C43C56F95AE}" type="slidenum">
              <a:rPr lang="en-US" smtClean="0">
                <a:latin typeface="Times New Roman" charset="0"/>
              </a:rPr>
              <a:pPr/>
              <a:t>304</a:t>
            </a:fld>
            <a:endParaRPr lang="en-US">
              <a:latin typeface="Times New Roman" charset="0"/>
            </a:endParaRPr>
          </a:p>
        </p:txBody>
      </p:sp>
      <p:sp>
        <p:nvSpPr>
          <p:cNvPr id="323587" name="Rectangle 2"/>
          <p:cNvSpPr>
            <a:spLocks noGrp="1" noChangeArrowheads="1"/>
          </p:cNvSpPr>
          <p:nvPr>
            <p:ph type="title"/>
          </p:nvPr>
        </p:nvSpPr>
        <p:spPr>
          <a:xfrm>
            <a:off x="609600" y="457200"/>
            <a:ext cx="7848600" cy="990600"/>
          </a:xfrm>
        </p:spPr>
        <p:txBody>
          <a:bodyPr/>
          <a:lstStyle/>
          <a:p>
            <a:pPr eaLnBrk="1" hangingPunct="1"/>
            <a:r>
              <a:rPr lang="en-US"/>
              <a:t>TMTO Attack</a:t>
            </a:r>
          </a:p>
        </p:txBody>
      </p:sp>
      <p:sp>
        <p:nvSpPr>
          <p:cNvPr id="323588" name="Rectangle 3"/>
          <p:cNvSpPr>
            <a:spLocks noGrp="1" noChangeArrowheads="1"/>
          </p:cNvSpPr>
          <p:nvPr>
            <p:ph type="body" idx="1"/>
          </p:nvPr>
        </p:nvSpPr>
        <p:spPr>
          <a:xfrm>
            <a:off x="533400" y="1676400"/>
            <a:ext cx="8153400" cy="4495800"/>
          </a:xfrm>
        </p:spPr>
        <p:txBody>
          <a:bodyPr/>
          <a:lstStyle/>
          <a:p>
            <a:pPr eaLnBrk="1" hangingPunct="1"/>
            <a:r>
              <a:rPr lang="en-US" sz="2800" b="1">
                <a:solidFill>
                  <a:schemeClr val="accent2"/>
                </a:solidFill>
              </a:rPr>
              <a:t>Memory:</a:t>
            </a:r>
            <a:r>
              <a:rPr lang="en-US" sz="2800"/>
              <a:t> Pre-compute encryption chains and save </a:t>
            </a:r>
            <a:r>
              <a:rPr lang="en-US" sz="2800">
                <a:latin typeface="Times New Roman" charset="0"/>
              </a:rPr>
              <a:t>(</a:t>
            </a:r>
            <a:r>
              <a:rPr lang="en-US" sz="2800" i="1">
                <a:latin typeface="Times New Roman" charset="0"/>
              </a:rPr>
              <a:t>SP</a:t>
            </a:r>
            <a:r>
              <a:rPr lang="en-US" sz="2800" i="1" baseline="-25000">
                <a:latin typeface="Times New Roman" charset="0"/>
              </a:rPr>
              <a:t>i</a:t>
            </a:r>
            <a:r>
              <a:rPr lang="en-US" sz="2800">
                <a:latin typeface="Times New Roman" charset="0"/>
              </a:rPr>
              <a:t>, </a:t>
            </a:r>
            <a:r>
              <a:rPr lang="en-US" sz="2800" i="1">
                <a:latin typeface="Times New Roman" charset="0"/>
              </a:rPr>
              <a:t>EP</a:t>
            </a:r>
            <a:r>
              <a:rPr lang="en-US" sz="2800" i="1" baseline="-25000">
                <a:latin typeface="Times New Roman" charset="0"/>
              </a:rPr>
              <a:t>i</a:t>
            </a:r>
            <a:r>
              <a:rPr lang="en-US" sz="2800">
                <a:latin typeface="Times New Roman" charset="0"/>
              </a:rPr>
              <a:t>) </a:t>
            </a:r>
            <a:r>
              <a:rPr lang="en-US" sz="2800"/>
              <a:t>for</a:t>
            </a:r>
            <a:r>
              <a:rPr lang="en-US" sz="2800">
                <a:latin typeface="Times New Roman" charset="0"/>
              </a:rPr>
              <a:t>  </a:t>
            </a:r>
            <a:r>
              <a:rPr lang="en-US" sz="2800" i="1">
                <a:latin typeface="Times New Roman" charset="0"/>
              </a:rPr>
              <a:t>i </a:t>
            </a:r>
            <a:r>
              <a:rPr lang="en-US" sz="2800">
                <a:latin typeface="Times New Roman" charset="0"/>
              </a:rPr>
              <a:t>= 0,1,…,</a:t>
            </a:r>
            <a:r>
              <a:rPr lang="en-US" sz="2800" i="1">
                <a:latin typeface="Times New Roman" charset="0"/>
              </a:rPr>
              <a:t>m</a:t>
            </a:r>
            <a:r>
              <a:rPr lang="en-US" sz="2800" i="1">
                <a:latin typeface="Times New Roman" charset="0"/>
                <a:sym typeface="Symbol" charset="2"/>
              </a:rPr>
              <a:t></a:t>
            </a:r>
            <a:r>
              <a:rPr lang="en-US" sz="2800">
                <a:latin typeface="Times New Roman" charset="0"/>
              </a:rPr>
              <a:t>1</a:t>
            </a:r>
            <a:endParaRPr lang="en-US" sz="2800"/>
          </a:p>
          <a:p>
            <a:pPr lvl="1" eaLnBrk="1" hangingPunct="1"/>
            <a:r>
              <a:rPr lang="en-US" sz="2400"/>
              <a:t>This is one-time work</a:t>
            </a:r>
            <a:endParaRPr lang="en-US" sz="2400">
              <a:latin typeface="Times New Roman" charset="0"/>
            </a:endParaRPr>
          </a:p>
          <a:p>
            <a:pPr eaLnBrk="1" hangingPunct="1"/>
            <a:r>
              <a:rPr lang="en-US" sz="2800"/>
              <a:t>Then to attack a particular unknown key </a:t>
            </a:r>
            <a:r>
              <a:rPr lang="en-US" sz="2800" i="1">
                <a:latin typeface="Times New Roman" charset="0"/>
              </a:rPr>
              <a:t>K</a:t>
            </a:r>
            <a:endParaRPr lang="en-US" sz="2800"/>
          </a:p>
          <a:p>
            <a:pPr lvl="1" eaLnBrk="1" hangingPunct="1"/>
            <a:r>
              <a:rPr lang="en-US" sz="2400"/>
              <a:t>For the same chosen </a:t>
            </a:r>
            <a:r>
              <a:rPr lang="en-US" sz="2400" i="1">
                <a:latin typeface="Times New Roman" charset="0"/>
              </a:rPr>
              <a:t>P</a:t>
            </a:r>
            <a:r>
              <a:rPr lang="en-US" sz="2400"/>
              <a:t> used to find chains, we know </a:t>
            </a:r>
            <a:r>
              <a:rPr lang="en-US" sz="2400" i="1">
                <a:latin typeface="Times New Roman" charset="0"/>
              </a:rPr>
              <a:t>C</a:t>
            </a:r>
            <a:r>
              <a:rPr lang="en-US" sz="2400"/>
              <a:t> where </a:t>
            </a:r>
            <a:r>
              <a:rPr lang="en-US" sz="2400" i="1">
                <a:latin typeface="Times New Roman" charset="0"/>
              </a:rPr>
              <a:t>C</a:t>
            </a:r>
            <a:r>
              <a:rPr lang="en-US" sz="2400">
                <a:latin typeface="Times New Roman" charset="0"/>
              </a:rPr>
              <a:t> = </a:t>
            </a:r>
            <a:r>
              <a:rPr lang="en-US" sz="2400" i="1">
                <a:latin typeface="Times New Roman" charset="0"/>
              </a:rPr>
              <a:t>E</a:t>
            </a:r>
            <a:r>
              <a:rPr lang="en-US" sz="2400">
                <a:latin typeface="Times New Roman" charset="0"/>
              </a:rPr>
              <a:t>(</a:t>
            </a:r>
            <a:r>
              <a:rPr lang="en-US" sz="2400" i="1">
                <a:latin typeface="Times New Roman" charset="0"/>
              </a:rPr>
              <a:t>P</a:t>
            </a:r>
            <a:r>
              <a:rPr lang="en-US" sz="2400">
                <a:latin typeface="Times New Roman" charset="0"/>
              </a:rPr>
              <a:t>, </a:t>
            </a:r>
            <a:r>
              <a:rPr lang="en-US" sz="2400" i="1">
                <a:latin typeface="Times New Roman" charset="0"/>
              </a:rPr>
              <a:t>K</a:t>
            </a:r>
            <a:r>
              <a:rPr lang="en-US" sz="2400">
                <a:latin typeface="Times New Roman" charset="0"/>
              </a:rPr>
              <a:t>) </a:t>
            </a:r>
            <a:r>
              <a:rPr lang="en-US" sz="2400"/>
              <a:t>and </a:t>
            </a:r>
            <a:r>
              <a:rPr lang="en-US" sz="2400" i="1">
                <a:latin typeface="Times New Roman" charset="0"/>
              </a:rPr>
              <a:t>K</a:t>
            </a:r>
            <a:r>
              <a:rPr lang="en-US" sz="2400"/>
              <a:t> is unknown key</a:t>
            </a:r>
          </a:p>
          <a:p>
            <a:pPr lvl="1" eaLnBrk="1" hangingPunct="1"/>
            <a:r>
              <a:rPr lang="en-US" sz="2400" b="1">
                <a:solidFill>
                  <a:schemeClr val="accent2"/>
                </a:solidFill>
              </a:rPr>
              <a:t>Time:</a:t>
            </a:r>
            <a:r>
              <a:rPr lang="en-US" sz="2400"/>
              <a:t> Compute the chain (maximum of </a:t>
            </a:r>
            <a:r>
              <a:rPr lang="en-US" sz="2400" i="1">
                <a:latin typeface="Times New Roman" charset="0"/>
              </a:rPr>
              <a:t>t</a:t>
            </a:r>
            <a:r>
              <a:rPr lang="en-US" sz="2400"/>
              <a:t> steps)</a:t>
            </a:r>
          </a:p>
          <a:p>
            <a:pPr eaLnBrk="1" hangingPunct="1">
              <a:buFont typeface="Wingdings" charset="2"/>
              <a:buNone/>
            </a:pPr>
            <a:r>
              <a:rPr lang="en-US" sz="2800"/>
              <a:t>		</a:t>
            </a:r>
            <a:r>
              <a:rPr lang="en-US" sz="2400" i="1">
                <a:latin typeface="Times New Roman" charset="0"/>
              </a:rPr>
              <a:t>X</a:t>
            </a:r>
            <a:r>
              <a:rPr lang="en-US" sz="2400" baseline="-25000">
                <a:latin typeface="Times New Roman" charset="0"/>
              </a:rPr>
              <a:t>0 </a:t>
            </a:r>
            <a:r>
              <a:rPr lang="en-US" sz="2400">
                <a:latin typeface="Times New Roman" charset="0"/>
              </a:rPr>
              <a:t>= </a:t>
            </a:r>
            <a:r>
              <a:rPr lang="en-US" sz="2400" i="1">
                <a:latin typeface="Times New Roman" charset="0"/>
              </a:rPr>
              <a:t>C</a:t>
            </a:r>
            <a:r>
              <a:rPr lang="en-US" sz="2400">
                <a:latin typeface="Times New Roman" charset="0"/>
              </a:rPr>
              <a:t>,  </a:t>
            </a:r>
            <a:r>
              <a:rPr lang="en-US" sz="2400" i="1">
                <a:latin typeface="Times New Roman" charset="0"/>
              </a:rPr>
              <a:t>X</a:t>
            </a:r>
            <a:r>
              <a:rPr lang="en-US" sz="2400" baseline="-25000">
                <a:latin typeface="Times New Roman" charset="0"/>
              </a:rPr>
              <a:t>1 </a:t>
            </a:r>
            <a:r>
              <a:rPr lang="en-US" sz="2400">
                <a:latin typeface="Times New Roman" charset="0"/>
              </a:rPr>
              <a:t>= </a:t>
            </a:r>
            <a:r>
              <a:rPr lang="en-US" sz="2400" i="1">
                <a:latin typeface="Times New Roman" charset="0"/>
              </a:rPr>
              <a:t>E</a:t>
            </a:r>
            <a:r>
              <a:rPr lang="en-US" sz="2400">
                <a:latin typeface="Times New Roman" charset="0"/>
              </a:rPr>
              <a:t>(</a:t>
            </a:r>
            <a:r>
              <a:rPr lang="en-US" sz="2400" i="1">
                <a:latin typeface="Times New Roman" charset="0"/>
              </a:rPr>
              <a:t>P</a:t>
            </a:r>
            <a:r>
              <a:rPr lang="en-US" sz="2400">
                <a:latin typeface="Times New Roman" charset="0"/>
              </a:rPr>
              <a:t>, </a:t>
            </a:r>
            <a:r>
              <a:rPr lang="en-US" sz="2400" i="1">
                <a:latin typeface="Times New Roman" charset="0"/>
              </a:rPr>
              <a:t>X</a:t>
            </a:r>
            <a:r>
              <a:rPr lang="en-US" sz="2400" baseline="-25000">
                <a:latin typeface="Times New Roman" charset="0"/>
              </a:rPr>
              <a:t>0</a:t>
            </a:r>
            <a:r>
              <a:rPr lang="en-US" sz="2400">
                <a:latin typeface="Times New Roman" charset="0"/>
              </a:rPr>
              <a:t>),  </a:t>
            </a:r>
            <a:r>
              <a:rPr lang="en-US" sz="2400" i="1">
                <a:latin typeface="Times New Roman" charset="0"/>
              </a:rPr>
              <a:t>X</a:t>
            </a:r>
            <a:r>
              <a:rPr lang="en-US" sz="2400" baseline="-25000">
                <a:latin typeface="Times New Roman" charset="0"/>
              </a:rPr>
              <a:t>2 </a:t>
            </a:r>
            <a:r>
              <a:rPr lang="en-US" sz="2400">
                <a:latin typeface="Times New Roman" charset="0"/>
              </a:rPr>
              <a:t>= </a:t>
            </a:r>
            <a:r>
              <a:rPr lang="en-US" sz="2400" i="1">
                <a:latin typeface="Times New Roman" charset="0"/>
              </a:rPr>
              <a:t>E</a:t>
            </a:r>
            <a:r>
              <a:rPr lang="en-US" sz="2400">
                <a:latin typeface="Times New Roman" charset="0"/>
              </a:rPr>
              <a:t>(</a:t>
            </a:r>
            <a:r>
              <a:rPr lang="en-US" sz="2400" i="1">
                <a:latin typeface="Times New Roman" charset="0"/>
              </a:rPr>
              <a:t>P</a:t>
            </a:r>
            <a:r>
              <a:rPr lang="en-US" sz="2400">
                <a:latin typeface="Times New Roman" charset="0"/>
              </a:rPr>
              <a:t>, </a:t>
            </a:r>
            <a:r>
              <a:rPr lang="en-US" sz="2400" i="1">
                <a:latin typeface="Times New Roman" charset="0"/>
              </a:rPr>
              <a:t>X</a:t>
            </a:r>
            <a:r>
              <a:rPr lang="en-US" sz="2400" baseline="-25000">
                <a:latin typeface="Times New Roman" charset="0"/>
              </a:rPr>
              <a:t>1</a:t>
            </a:r>
            <a:r>
              <a:rPr lang="en-US" sz="2400">
                <a:latin typeface="Times New Roman" charset="0"/>
              </a:rPr>
              <a:t>),…</a:t>
            </a:r>
          </a:p>
        </p:txBody>
      </p:sp>
    </p:spTree>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461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2D05195E-C1F8-1C4A-A775-5BB1722FF81B}" type="slidenum">
              <a:rPr lang="en-US" smtClean="0">
                <a:latin typeface="Times New Roman" charset="0"/>
              </a:rPr>
              <a:pPr/>
              <a:t>305</a:t>
            </a:fld>
            <a:endParaRPr lang="en-US">
              <a:latin typeface="Times New Roman" charset="0"/>
            </a:endParaRPr>
          </a:p>
        </p:txBody>
      </p:sp>
      <p:sp>
        <p:nvSpPr>
          <p:cNvPr id="324611" name="Rectangle 2"/>
          <p:cNvSpPr>
            <a:spLocks noGrp="1" noChangeArrowheads="1"/>
          </p:cNvSpPr>
          <p:nvPr>
            <p:ph type="title"/>
          </p:nvPr>
        </p:nvSpPr>
        <p:spPr>
          <a:xfrm>
            <a:off x="685800" y="533400"/>
            <a:ext cx="7772400" cy="1143000"/>
          </a:xfrm>
        </p:spPr>
        <p:txBody>
          <a:bodyPr/>
          <a:lstStyle/>
          <a:p>
            <a:pPr eaLnBrk="1" hangingPunct="1"/>
            <a:r>
              <a:rPr lang="en-US"/>
              <a:t>TMTO Attack</a:t>
            </a:r>
          </a:p>
        </p:txBody>
      </p:sp>
      <p:sp>
        <p:nvSpPr>
          <p:cNvPr id="324612" name="Rectangle 3"/>
          <p:cNvSpPr>
            <a:spLocks noGrp="1" noChangeArrowheads="1"/>
          </p:cNvSpPr>
          <p:nvPr>
            <p:ph type="body" idx="1"/>
          </p:nvPr>
        </p:nvSpPr>
        <p:spPr>
          <a:xfrm>
            <a:off x="533400" y="1828800"/>
            <a:ext cx="8077200" cy="2133600"/>
          </a:xfrm>
        </p:spPr>
        <p:txBody>
          <a:bodyPr/>
          <a:lstStyle/>
          <a:p>
            <a:pPr eaLnBrk="1" hangingPunct="1"/>
            <a:r>
              <a:rPr lang="en-US"/>
              <a:t>Consider the computed chain</a:t>
            </a:r>
          </a:p>
          <a:p>
            <a:pPr eaLnBrk="1" hangingPunct="1">
              <a:buFont typeface="Wingdings" charset="2"/>
              <a:buNone/>
            </a:pPr>
            <a:r>
              <a:rPr lang="en-US"/>
              <a:t>	</a:t>
            </a:r>
            <a:r>
              <a:rPr lang="en-US" i="1">
                <a:latin typeface="Times New Roman" charset="0"/>
              </a:rPr>
              <a:t>X</a:t>
            </a:r>
            <a:r>
              <a:rPr lang="en-US" baseline="-25000">
                <a:latin typeface="Times New Roman" charset="0"/>
              </a:rPr>
              <a:t>0 </a:t>
            </a:r>
            <a:r>
              <a:rPr lang="en-US">
                <a:latin typeface="Times New Roman" charset="0"/>
              </a:rPr>
              <a:t>= </a:t>
            </a:r>
            <a:r>
              <a:rPr lang="en-US" i="1">
                <a:latin typeface="Times New Roman" charset="0"/>
              </a:rPr>
              <a:t>C</a:t>
            </a:r>
            <a:r>
              <a:rPr lang="en-US">
                <a:latin typeface="Times New Roman" charset="0"/>
              </a:rPr>
              <a:t>, </a:t>
            </a:r>
            <a:r>
              <a:rPr lang="en-US" i="1">
                <a:latin typeface="Times New Roman" charset="0"/>
              </a:rPr>
              <a:t>X</a:t>
            </a:r>
            <a:r>
              <a:rPr lang="en-US" baseline="-25000">
                <a:latin typeface="Times New Roman" charset="0"/>
              </a:rPr>
              <a:t>1 </a:t>
            </a:r>
            <a:r>
              <a:rPr lang="en-US">
                <a:latin typeface="Times New Roman" charset="0"/>
              </a:rPr>
              <a:t>= </a:t>
            </a:r>
            <a:r>
              <a:rPr lang="en-US" i="1">
                <a:latin typeface="Times New Roman" charset="0"/>
              </a:rPr>
              <a:t>E</a:t>
            </a:r>
            <a:r>
              <a:rPr lang="en-US">
                <a:latin typeface="Times New Roman" charset="0"/>
              </a:rPr>
              <a:t>(</a:t>
            </a:r>
            <a:r>
              <a:rPr lang="en-US" i="1">
                <a:latin typeface="Times New Roman" charset="0"/>
              </a:rPr>
              <a:t>P</a:t>
            </a:r>
            <a:r>
              <a:rPr lang="en-US">
                <a:latin typeface="Times New Roman" charset="0"/>
              </a:rPr>
              <a:t>, </a:t>
            </a:r>
            <a:r>
              <a:rPr lang="en-US" i="1">
                <a:latin typeface="Times New Roman" charset="0"/>
              </a:rPr>
              <a:t>X</a:t>
            </a:r>
            <a:r>
              <a:rPr lang="en-US" baseline="-25000">
                <a:latin typeface="Times New Roman" charset="0"/>
              </a:rPr>
              <a:t>0</a:t>
            </a:r>
            <a:r>
              <a:rPr lang="en-US">
                <a:latin typeface="Times New Roman" charset="0"/>
              </a:rPr>
              <a:t>), </a:t>
            </a:r>
            <a:r>
              <a:rPr lang="en-US" i="1">
                <a:latin typeface="Times New Roman" charset="0"/>
              </a:rPr>
              <a:t>X</a:t>
            </a:r>
            <a:r>
              <a:rPr lang="en-US" baseline="-25000">
                <a:latin typeface="Times New Roman" charset="0"/>
              </a:rPr>
              <a:t>2 </a:t>
            </a:r>
            <a:r>
              <a:rPr lang="en-US">
                <a:latin typeface="Times New Roman" charset="0"/>
              </a:rPr>
              <a:t>= </a:t>
            </a:r>
            <a:r>
              <a:rPr lang="en-US" i="1">
                <a:latin typeface="Times New Roman" charset="0"/>
              </a:rPr>
              <a:t>E</a:t>
            </a:r>
            <a:r>
              <a:rPr lang="en-US">
                <a:latin typeface="Times New Roman" charset="0"/>
              </a:rPr>
              <a:t>(</a:t>
            </a:r>
            <a:r>
              <a:rPr lang="en-US" i="1">
                <a:latin typeface="Times New Roman" charset="0"/>
              </a:rPr>
              <a:t>P</a:t>
            </a:r>
            <a:r>
              <a:rPr lang="en-US">
                <a:latin typeface="Times New Roman" charset="0"/>
              </a:rPr>
              <a:t>, </a:t>
            </a:r>
            <a:r>
              <a:rPr lang="en-US" i="1">
                <a:latin typeface="Times New Roman" charset="0"/>
              </a:rPr>
              <a:t>X</a:t>
            </a:r>
            <a:r>
              <a:rPr lang="en-US" baseline="-25000">
                <a:latin typeface="Times New Roman" charset="0"/>
              </a:rPr>
              <a:t>1</a:t>
            </a:r>
            <a:r>
              <a:rPr lang="en-US">
                <a:latin typeface="Times New Roman" charset="0"/>
              </a:rPr>
              <a:t>),…</a:t>
            </a:r>
            <a:endParaRPr lang="en-US"/>
          </a:p>
          <a:p>
            <a:pPr eaLnBrk="1" hangingPunct="1"/>
            <a:r>
              <a:rPr lang="en-US"/>
              <a:t>Suppose for some </a:t>
            </a:r>
            <a:r>
              <a:rPr lang="en-US" i="1">
                <a:latin typeface="Times New Roman" charset="0"/>
              </a:rPr>
              <a:t>i</a:t>
            </a:r>
            <a:r>
              <a:rPr lang="en-US"/>
              <a:t> we find </a:t>
            </a:r>
            <a:r>
              <a:rPr lang="en-US" i="1">
                <a:latin typeface="Times New Roman" charset="0"/>
              </a:rPr>
              <a:t>X</a:t>
            </a:r>
            <a:r>
              <a:rPr lang="en-US" i="1" baseline="-25000">
                <a:latin typeface="Times New Roman" charset="0"/>
              </a:rPr>
              <a:t>i</a:t>
            </a:r>
            <a:r>
              <a:rPr lang="en-US" baseline="-25000">
                <a:latin typeface="Times New Roman" charset="0"/>
              </a:rPr>
              <a:t> </a:t>
            </a:r>
            <a:r>
              <a:rPr lang="en-US">
                <a:latin typeface="Times New Roman" charset="0"/>
              </a:rPr>
              <a:t>= </a:t>
            </a:r>
            <a:r>
              <a:rPr lang="en-US" i="1">
                <a:latin typeface="Times New Roman" charset="0"/>
              </a:rPr>
              <a:t>EP</a:t>
            </a:r>
            <a:r>
              <a:rPr lang="en-US" i="1" baseline="-25000">
                <a:latin typeface="Times New Roman" charset="0"/>
              </a:rPr>
              <a:t>j</a:t>
            </a:r>
            <a:endParaRPr lang="en-US"/>
          </a:p>
        </p:txBody>
      </p:sp>
      <p:sp>
        <p:nvSpPr>
          <p:cNvPr id="393220" name="Freeform 4"/>
          <p:cNvSpPr>
            <a:spLocks/>
          </p:cNvSpPr>
          <p:nvPr/>
        </p:nvSpPr>
        <p:spPr bwMode="auto">
          <a:xfrm>
            <a:off x="1524000" y="4206875"/>
            <a:ext cx="5334000" cy="508000"/>
          </a:xfrm>
          <a:custGeom>
            <a:avLst/>
            <a:gdLst>
              <a:gd name="T0" fmla="*/ 0 w 3360"/>
              <a:gd name="T1" fmla="*/ 2147483647 h 320"/>
              <a:gd name="T2" fmla="*/ 2147483647 w 3360"/>
              <a:gd name="T3" fmla="*/ 2147483647 h 320"/>
              <a:gd name="T4" fmla="*/ 2147483647 w 3360"/>
              <a:gd name="T5" fmla="*/ 2147483647 h 320"/>
              <a:gd name="T6" fmla="*/ 2147483647 w 3360"/>
              <a:gd name="T7" fmla="*/ 2147483647 h 320"/>
              <a:gd name="T8" fmla="*/ 2147483647 w 3360"/>
              <a:gd name="T9" fmla="*/ 2147483647 h 320"/>
              <a:gd name="T10" fmla="*/ 2147483647 w 3360"/>
              <a:gd name="T11" fmla="*/ 2147483647 h 320"/>
              <a:gd name="T12" fmla="*/ 2147483647 w 3360"/>
              <a:gd name="T13" fmla="*/ 2147483647 h 320"/>
              <a:gd name="T14" fmla="*/ 2147483647 w 3360"/>
              <a:gd name="T15" fmla="*/ 2147483647 h 320"/>
              <a:gd name="T16" fmla="*/ 2147483647 w 3360"/>
              <a:gd name="T17" fmla="*/ 2147483647 h 320"/>
              <a:gd name="T18" fmla="*/ 2147483647 w 3360"/>
              <a:gd name="T19" fmla="*/ 2147483647 h 320"/>
              <a:gd name="T20" fmla="*/ 2147483647 w 3360"/>
              <a:gd name="T21" fmla="*/ 2147483647 h 320"/>
              <a:gd name="T22" fmla="*/ 2147483647 w 3360"/>
              <a:gd name="T23" fmla="*/ 2147483647 h 320"/>
              <a:gd name="T24" fmla="*/ 2147483647 w 3360"/>
              <a:gd name="T25" fmla="*/ 2147483647 h 320"/>
              <a:gd name="T26" fmla="*/ 2147483647 w 3360"/>
              <a:gd name="T27" fmla="*/ 2147483647 h 320"/>
              <a:gd name="T28" fmla="*/ 2147483647 w 3360"/>
              <a:gd name="T29" fmla="*/ 2147483647 h 320"/>
              <a:gd name="T30" fmla="*/ 2147483647 w 3360"/>
              <a:gd name="T31" fmla="*/ 2147483647 h 320"/>
              <a:gd name="T32" fmla="*/ 2147483647 w 3360"/>
              <a:gd name="T33" fmla="*/ 2147483647 h 320"/>
              <a:gd name="T34" fmla="*/ 2147483647 w 3360"/>
              <a:gd name="T35" fmla="*/ 2147483647 h 320"/>
              <a:gd name="T36" fmla="*/ 2147483647 w 3360"/>
              <a:gd name="T37" fmla="*/ 2147483647 h 320"/>
              <a:gd name="T38" fmla="*/ 2147483647 w 3360"/>
              <a:gd name="T39" fmla="*/ 2147483647 h 320"/>
              <a:gd name="T40" fmla="*/ 2147483647 w 3360"/>
              <a:gd name="T41" fmla="*/ 2147483647 h 320"/>
              <a:gd name="T42" fmla="*/ 2147483647 w 3360"/>
              <a:gd name="T43" fmla="*/ 2147483647 h 320"/>
              <a:gd name="T44" fmla="*/ 2147483647 w 3360"/>
              <a:gd name="T45" fmla="*/ 2147483647 h 320"/>
              <a:gd name="T46" fmla="*/ 2147483647 w 3360"/>
              <a:gd name="T47" fmla="*/ 2147483647 h 320"/>
              <a:gd name="T48" fmla="*/ 2147483647 w 3360"/>
              <a:gd name="T49" fmla="*/ 2147483647 h 32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360"/>
              <a:gd name="T76" fmla="*/ 0 h 320"/>
              <a:gd name="T77" fmla="*/ 3360 w 3360"/>
              <a:gd name="T78" fmla="*/ 320 h 32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360" h="320">
                <a:moveTo>
                  <a:pt x="0" y="256"/>
                </a:moveTo>
                <a:cubicBezTo>
                  <a:pt x="52" y="280"/>
                  <a:pt x="104" y="304"/>
                  <a:pt x="144" y="304"/>
                </a:cubicBezTo>
                <a:cubicBezTo>
                  <a:pt x="184" y="304"/>
                  <a:pt x="200" y="280"/>
                  <a:pt x="240" y="256"/>
                </a:cubicBezTo>
                <a:cubicBezTo>
                  <a:pt x="280" y="232"/>
                  <a:pt x="328" y="176"/>
                  <a:pt x="384" y="160"/>
                </a:cubicBezTo>
                <a:cubicBezTo>
                  <a:pt x="440" y="144"/>
                  <a:pt x="528" y="152"/>
                  <a:pt x="576" y="160"/>
                </a:cubicBezTo>
                <a:cubicBezTo>
                  <a:pt x="624" y="168"/>
                  <a:pt x="640" y="184"/>
                  <a:pt x="672" y="208"/>
                </a:cubicBezTo>
                <a:cubicBezTo>
                  <a:pt x="704" y="232"/>
                  <a:pt x="728" y="288"/>
                  <a:pt x="768" y="304"/>
                </a:cubicBezTo>
                <a:cubicBezTo>
                  <a:pt x="808" y="320"/>
                  <a:pt x="880" y="320"/>
                  <a:pt x="912" y="304"/>
                </a:cubicBezTo>
                <a:cubicBezTo>
                  <a:pt x="944" y="288"/>
                  <a:pt x="904" y="224"/>
                  <a:pt x="960" y="208"/>
                </a:cubicBezTo>
                <a:cubicBezTo>
                  <a:pt x="1016" y="192"/>
                  <a:pt x="1176" y="208"/>
                  <a:pt x="1248" y="208"/>
                </a:cubicBezTo>
                <a:cubicBezTo>
                  <a:pt x="1320" y="208"/>
                  <a:pt x="1344" y="232"/>
                  <a:pt x="1392" y="208"/>
                </a:cubicBezTo>
                <a:cubicBezTo>
                  <a:pt x="1440" y="184"/>
                  <a:pt x="1496" y="88"/>
                  <a:pt x="1536" y="64"/>
                </a:cubicBezTo>
                <a:cubicBezTo>
                  <a:pt x="1576" y="40"/>
                  <a:pt x="1616" y="48"/>
                  <a:pt x="1632" y="64"/>
                </a:cubicBezTo>
                <a:cubicBezTo>
                  <a:pt x="1648" y="80"/>
                  <a:pt x="1616" y="136"/>
                  <a:pt x="1632" y="160"/>
                </a:cubicBezTo>
                <a:cubicBezTo>
                  <a:pt x="1648" y="184"/>
                  <a:pt x="1664" y="200"/>
                  <a:pt x="1728" y="208"/>
                </a:cubicBezTo>
                <a:cubicBezTo>
                  <a:pt x="1792" y="216"/>
                  <a:pt x="1944" y="216"/>
                  <a:pt x="2016" y="208"/>
                </a:cubicBezTo>
                <a:cubicBezTo>
                  <a:pt x="2088" y="200"/>
                  <a:pt x="2096" y="176"/>
                  <a:pt x="2160" y="160"/>
                </a:cubicBezTo>
                <a:cubicBezTo>
                  <a:pt x="2224" y="144"/>
                  <a:pt x="2360" y="136"/>
                  <a:pt x="2400" y="112"/>
                </a:cubicBezTo>
                <a:cubicBezTo>
                  <a:pt x="2440" y="88"/>
                  <a:pt x="2360" y="32"/>
                  <a:pt x="2400" y="16"/>
                </a:cubicBezTo>
                <a:cubicBezTo>
                  <a:pt x="2440" y="0"/>
                  <a:pt x="2584" y="16"/>
                  <a:pt x="2640" y="16"/>
                </a:cubicBezTo>
                <a:cubicBezTo>
                  <a:pt x="2696" y="16"/>
                  <a:pt x="2696" y="0"/>
                  <a:pt x="2736" y="16"/>
                </a:cubicBezTo>
                <a:cubicBezTo>
                  <a:pt x="2776" y="32"/>
                  <a:pt x="2824" y="88"/>
                  <a:pt x="2880" y="112"/>
                </a:cubicBezTo>
                <a:cubicBezTo>
                  <a:pt x="2936" y="136"/>
                  <a:pt x="3008" y="152"/>
                  <a:pt x="3072" y="160"/>
                </a:cubicBezTo>
                <a:cubicBezTo>
                  <a:pt x="3136" y="168"/>
                  <a:pt x="3216" y="168"/>
                  <a:pt x="3264" y="160"/>
                </a:cubicBezTo>
                <a:cubicBezTo>
                  <a:pt x="3312" y="152"/>
                  <a:pt x="3336" y="132"/>
                  <a:pt x="3360" y="112"/>
                </a:cubicBezTo>
              </a:path>
            </a:pathLst>
          </a:custGeom>
          <a:noFill/>
          <a:ln w="25400">
            <a:solidFill>
              <a:schemeClr val="tx1"/>
            </a:solidFill>
            <a:round/>
            <a:headEnd/>
            <a:tailEnd/>
          </a:ln>
        </p:spPr>
        <p:txBody>
          <a:bodyPr wrap="none" anchor="ctr">
            <a:prstTxWarp prst="textNoShape">
              <a:avLst/>
            </a:prstTxWarp>
          </a:bodyPr>
          <a:lstStyle/>
          <a:p>
            <a:endParaRPr lang="en-US"/>
          </a:p>
        </p:txBody>
      </p:sp>
      <p:sp>
        <p:nvSpPr>
          <p:cNvPr id="393221" name="Text Box 5"/>
          <p:cNvSpPr txBox="1">
            <a:spLocks noChangeArrowheads="1"/>
          </p:cNvSpPr>
          <p:nvPr/>
        </p:nvSpPr>
        <p:spPr bwMode="auto">
          <a:xfrm>
            <a:off x="1279525" y="4130675"/>
            <a:ext cx="512763" cy="396875"/>
          </a:xfrm>
          <a:prstGeom prst="rect">
            <a:avLst/>
          </a:prstGeom>
          <a:noFill/>
          <a:ln w="9525">
            <a:noFill/>
            <a:miter lim="800000"/>
            <a:headEnd/>
            <a:tailEnd/>
          </a:ln>
        </p:spPr>
        <p:txBody>
          <a:bodyPr wrap="none">
            <a:prstTxWarp prst="textNoShape">
              <a:avLst/>
            </a:prstTxWarp>
            <a:spAutoFit/>
          </a:bodyPr>
          <a:lstStyle/>
          <a:p>
            <a:pPr eaLnBrk="0" hangingPunct="0"/>
            <a:r>
              <a:rPr lang="en-US" sz="2000" i="1">
                <a:solidFill>
                  <a:schemeClr val="tx2"/>
                </a:solidFill>
                <a:latin typeface="Times New Roman" charset="0"/>
              </a:rPr>
              <a:t>SP</a:t>
            </a:r>
            <a:r>
              <a:rPr lang="en-US" sz="2000" baseline="-25000">
                <a:solidFill>
                  <a:schemeClr val="tx2"/>
                </a:solidFill>
                <a:latin typeface="Times New Roman" charset="0"/>
              </a:rPr>
              <a:t>j</a:t>
            </a:r>
            <a:endParaRPr lang="en-US" sz="4400">
              <a:solidFill>
                <a:schemeClr val="tx2"/>
              </a:solidFill>
            </a:endParaRPr>
          </a:p>
        </p:txBody>
      </p:sp>
      <p:sp>
        <p:nvSpPr>
          <p:cNvPr id="393222" name="Oval 6"/>
          <p:cNvSpPr>
            <a:spLocks noChangeArrowheads="1"/>
          </p:cNvSpPr>
          <p:nvPr/>
        </p:nvSpPr>
        <p:spPr bwMode="auto">
          <a:xfrm>
            <a:off x="1447800" y="4587875"/>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93223" name="Oval 7"/>
          <p:cNvSpPr>
            <a:spLocks noChangeArrowheads="1"/>
          </p:cNvSpPr>
          <p:nvPr/>
        </p:nvSpPr>
        <p:spPr bwMode="auto">
          <a:xfrm>
            <a:off x="6781800" y="4359275"/>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93224" name="Text Box 8"/>
          <p:cNvSpPr txBox="1">
            <a:spLocks noChangeArrowheads="1"/>
          </p:cNvSpPr>
          <p:nvPr/>
        </p:nvSpPr>
        <p:spPr bwMode="auto">
          <a:xfrm>
            <a:off x="6650038" y="3962400"/>
            <a:ext cx="539750" cy="396875"/>
          </a:xfrm>
          <a:prstGeom prst="rect">
            <a:avLst/>
          </a:prstGeom>
          <a:noFill/>
          <a:ln w="9525">
            <a:noFill/>
            <a:miter lim="800000"/>
            <a:headEnd/>
            <a:tailEnd/>
          </a:ln>
        </p:spPr>
        <p:txBody>
          <a:bodyPr wrap="none">
            <a:prstTxWarp prst="textNoShape">
              <a:avLst/>
            </a:prstTxWarp>
            <a:spAutoFit/>
          </a:bodyPr>
          <a:lstStyle/>
          <a:p>
            <a:pPr eaLnBrk="0" hangingPunct="0"/>
            <a:r>
              <a:rPr lang="en-US" sz="2000" i="1">
                <a:solidFill>
                  <a:schemeClr val="tx2"/>
                </a:solidFill>
                <a:latin typeface="Times New Roman" charset="0"/>
              </a:rPr>
              <a:t>EP</a:t>
            </a:r>
            <a:r>
              <a:rPr lang="en-US" sz="2000" baseline="-25000">
                <a:solidFill>
                  <a:schemeClr val="tx2"/>
                </a:solidFill>
                <a:latin typeface="Times New Roman" charset="0"/>
              </a:rPr>
              <a:t>j</a:t>
            </a:r>
            <a:endParaRPr lang="en-US" sz="4400">
              <a:solidFill>
                <a:schemeClr val="tx2"/>
              </a:solidFill>
            </a:endParaRPr>
          </a:p>
        </p:txBody>
      </p:sp>
      <p:sp>
        <p:nvSpPr>
          <p:cNvPr id="324618" name="Text Box 9"/>
          <p:cNvSpPr txBox="1">
            <a:spLocks noChangeArrowheads="1"/>
          </p:cNvSpPr>
          <p:nvPr/>
        </p:nvSpPr>
        <p:spPr bwMode="auto">
          <a:xfrm>
            <a:off x="4446588" y="4105275"/>
            <a:ext cx="354012" cy="396875"/>
          </a:xfrm>
          <a:prstGeom prst="rect">
            <a:avLst/>
          </a:prstGeom>
          <a:noFill/>
          <a:ln w="9525">
            <a:noFill/>
            <a:miter lim="800000"/>
            <a:headEnd/>
            <a:tailEnd/>
          </a:ln>
        </p:spPr>
        <p:txBody>
          <a:bodyPr wrap="none">
            <a:prstTxWarp prst="textNoShape">
              <a:avLst/>
            </a:prstTxWarp>
            <a:spAutoFit/>
          </a:bodyPr>
          <a:lstStyle/>
          <a:p>
            <a:pPr eaLnBrk="0" hangingPunct="0"/>
            <a:r>
              <a:rPr lang="en-US" sz="2000" i="1">
                <a:solidFill>
                  <a:schemeClr val="tx2"/>
                </a:solidFill>
                <a:latin typeface="Times New Roman" charset="0"/>
              </a:rPr>
              <a:t>C</a:t>
            </a:r>
            <a:endParaRPr lang="en-US" sz="4400">
              <a:solidFill>
                <a:schemeClr val="tx2"/>
              </a:solidFill>
            </a:endParaRPr>
          </a:p>
        </p:txBody>
      </p:sp>
      <p:sp>
        <p:nvSpPr>
          <p:cNvPr id="324619" name="Oval 10"/>
          <p:cNvSpPr>
            <a:spLocks noChangeArrowheads="1"/>
          </p:cNvSpPr>
          <p:nvPr/>
        </p:nvSpPr>
        <p:spPr bwMode="auto">
          <a:xfrm>
            <a:off x="4572000" y="4486275"/>
            <a:ext cx="152400" cy="152400"/>
          </a:xfrm>
          <a:prstGeom prst="ellipse">
            <a:avLst/>
          </a:prstGeom>
          <a:solidFill>
            <a:srgbClr val="AC210D"/>
          </a:solidFill>
          <a:ln w="9525">
            <a:solidFill>
              <a:schemeClr val="tx1"/>
            </a:solidFill>
            <a:round/>
            <a:headEnd/>
            <a:tailEnd/>
          </a:ln>
        </p:spPr>
        <p:txBody>
          <a:bodyPr wrap="none" anchor="ctr">
            <a:prstTxWarp prst="textNoShape">
              <a:avLst/>
            </a:prstTxWarp>
          </a:bodyPr>
          <a:lstStyle/>
          <a:p>
            <a:endParaRPr lang="en-US"/>
          </a:p>
        </p:txBody>
      </p:sp>
      <p:sp>
        <p:nvSpPr>
          <p:cNvPr id="393227" name="Oval 11"/>
          <p:cNvSpPr>
            <a:spLocks noChangeArrowheads="1"/>
          </p:cNvSpPr>
          <p:nvPr/>
        </p:nvSpPr>
        <p:spPr bwMode="auto">
          <a:xfrm>
            <a:off x="5791200" y="4186238"/>
            <a:ext cx="152400" cy="152400"/>
          </a:xfrm>
          <a:prstGeom prst="ellipse">
            <a:avLst/>
          </a:prstGeom>
          <a:solidFill>
            <a:srgbClr val="AC210D"/>
          </a:solidFill>
          <a:ln w="9525">
            <a:solidFill>
              <a:schemeClr val="tx1"/>
            </a:solidFill>
            <a:round/>
            <a:headEnd/>
            <a:tailEnd/>
          </a:ln>
        </p:spPr>
        <p:txBody>
          <a:bodyPr wrap="none" anchor="ctr">
            <a:prstTxWarp prst="textNoShape">
              <a:avLst/>
            </a:prstTxWarp>
          </a:bodyPr>
          <a:lstStyle/>
          <a:p>
            <a:endParaRPr lang="en-US"/>
          </a:p>
        </p:txBody>
      </p:sp>
      <p:sp>
        <p:nvSpPr>
          <p:cNvPr id="393228" name="Oval 12"/>
          <p:cNvSpPr>
            <a:spLocks noChangeArrowheads="1"/>
          </p:cNvSpPr>
          <p:nvPr/>
        </p:nvSpPr>
        <p:spPr bwMode="auto">
          <a:xfrm>
            <a:off x="6172200" y="4359275"/>
            <a:ext cx="152400" cy="152400"/>
          </a:xfrm>
          <a:prstGeom prst="ellipse">
            <a:avLst/>
          </a:prstGeom>
          <a:solidFill>
            <a:srgbClr val="AC210D"/>
          </a:solidFill>
          <a:ln w="9525">
            <a:solidFill>
              <a:schemeClr val="tx1"/>
            </a:solidFill>
            <a:round/>
            <a:headEnd/>
            <a:tailEnd/>
          </a:ln>
        </p:spPr>
        <p:txBody>
          <a:bodyPr wrap="none" anchor="ctr">
            <a:prstTxWarp prst="textNoShape">
              <a:avLst/>
            </a:prstTxWarp>
          </a:bodyPr>
          <a:lstStyle/>
          <a:p>
            <a:endParaRPr lang="en-US"/>
          </a:p>
        </p:txBody>
      </p:sp>
      <p:sp>
        <p:nvSpPr>
          <p:cNvPr id="393229" name="Oval 13"/>
          <p:cNvSpPr>
            <a:spLocks noChangeArrowheads="1"/>
          </p:cNvSpPr>
          <p:nvPr/>
        </p:nvSpPr>
        <p:spPr bwMode="auto">
          <a:xfrm>
            <a:off x="6477000" y="4395788"/>
            <a:ext cx="152400" cy="152400"/>
          </a:xfrm>
          <a:prstGeom prst="ellipse">
            <a:avLst/>
          </a:prstGeom>
          <a:solidFill>
            <a:srgbClr val="AC210D"/>
          </a:solidFill>
          <a:ln w="9525">
            <a:solidFill>
              <a:schemeClr val="tx1"/>
            </a:solidFill>
            <a:round/>
            <a:headEnd/>
            <a:tailEnd/>
          </a:ln>
        </p:spPr>
        <p:txBody>
          <a:bodyPr wrap="none" anchor="ctr">
            <a:prstTxWarp prst="textNoShape">
              <a:avLst/>
            </a:prstTxWarp>
          </a:bodyPr>
          <a:lstStyle/>
          <a:p>
            <a:endParaRPr lang="en-US"/>
          </a:p>
        </p:txBody>
      </p:sp>
      <p:sp>
        <p:nvSpPr>
          <p:cNvPr id="393230" name="Oval 14"/>
          <p:cNvSpPr>
            <a:spLocks noChangeArrowheads="1"/>
          </p:cNvSpPr>
          <p:nvPr/>
        </p:nvSpPr>
        <p:spPr bwMode="auto">
          <a:xfrm>
            <a:off x="5410200" y="4130675"/>
            <a:ext cx="152400" cy="152400"/>
          </a:xfrm>
          <a:prstGeom prst="ellipse">
            <a:avLst/>
          </a:prstGeom>
          <a:solidFill>
            <a:srgbClr val="AC210D"/>
          </a:solidFill>
          <a:ln w="9525">
            <a:solidFill>
              <a:schemeClr val="tx1"/>
            </a:solidFill>
            <a:round/>
            <a:headEnd/>
            <a:tailEnd/>
          </a:ln>
        </p:spPr>
        <p:txBody>
          <a:bodyPr wrap="none" anchor="ctr">
            <a:prstTxWarp prst="textNoShape">
              <a:avLst/>
            </a:prstTxWarp>
          </a:bodyPr>
          <a:lstStyle/>
          <a:p>
            <a:endParaRPr lang="en-US"/>
          </a:p>
        </p:txBody>
      </p:sp>
      <p:sp>
        <p:nvSpPr>
          <p:cNvPr id="393231" name="Oval 15"/>
          <p:cNvSpPr>
            <a:spLocks noChangeArrowheads="1"/>
          </p:cNvSpPr>
          <p:nvPr/>
        </p:nvSpPr>
        <p:spPr bwMode="auto">
          <a:xfrm>
            <a:off x="5181600" y="4359275"/>
            <a:ext cx="152400" cy="152400"/>
          </a:xfrm>
          <a:prstGeom prst="ellipse">
            <a:avLst/>
          </a:prstGeom>
          <a:solidFill>
            <a:srgbClr val="AC210D"/>
          </a:solidFill>
          <a:ln w="9525">
            <a:solidFill>
              <a:schemeClr val="tx1"/>
            </a:solidFill>
            <a:round/>
            <a:headEnd/>
            <a:tailEnd/>
          </a:ln>
        </p:spPr>
        <p:txBody>
          <a:bodyPr wrap="none" anchor="ctr">
            <a:prstTxWarp prst="textNoShape">
              <a:avLst/>
            </a:prstTxWarp>
          </a:bodyPr>
          <a:lstStyle/>
          <a:p>
            <a:endParaRPr lang="en-US"/>
          </a:p>
        </p:txBody>
      </p:sp>
      <p:sp>
        <p:nvSpPr>
          <p:cNvPr id="393232" name="Oval 16"/>
          <p:cNvSpPr>
            <a:spLocks noChangeArrowheads="1"/>
          </p:cNvSpPr>
          <p:nvPr/>
        </p:nvSpPr>
        <p:spPr bwMode="auto">
          <a:xfrm>
            <a:off x="4876800" y="4414838"/>
            <a:ext cx="152400" cy="152400"/>
          </a:xfrm>
          <a:prstGeom prst="ellipse">
            <a:avLst/>
          </a:prstGeom>
          <a:solidFill>
            <a:srgbClr val="AC210D"/>
          </a:solidFill>
          <a:ln w="9525">
            <a:solidFill>
              <a:schemeClr val="tx1"/>
            </a:solidFill>
            <a:round/>
            <a:headEnd/>
            <a:tailEnd/>
          </a:ln>
        </p:spPr>
        <p:txBody>
          <a:bodyPr wrap="none" anchor="ctr">
            <a:prstTxWarp prst="textNoShape">
              <a:avLst/>
            </a:prstTxWarp>
          </a:bodyPr>
          <a:lstStyle/>
          <a:p>
            <a:endParaRPr lang="en-US"/>
          </a:p>
        </p:txBody>
      </p:sp>
      <p:sp>
        <p:nvSpPr>
          <p:cNvPr id="393233" name="Oval 17"/>
          <p:cNvSpPr>
            <a:spLocks noChangeArrowheads="1"/>
          </p:cNvSpPr>
          <p:nvPr/>
        </p:nvSpPr>
        <p:spPr bwMode="auto">
          <a:xfrm>
            <a:off x="1828800" y="4570413"/>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93234" name="Oval 18"/>
          <p:cNvSpPr>
            <a:spLocks noChangeArrowheads="1"/>
          </p:cNvSpPr>
          <p:nvPr/>
        </p:nvSpPr>
        <p:spPr bwMode="auto">
          <a:xfrm>
            <a:off x="2133600" y="4378325"/>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93235" name="Oval 19"/>
          <p:cNvSpPr>
            <a:spLocks noChangeArrowheads="1"/>
          </p:cNvSpPr>
          <p:nvPr/>
        </p:nvSpPr>
        <p:spPr bwMode="auto">
          <a:xfrm>
            <a:off x="2438400" y="4435475"/>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93236" name="Oval 20"/>
          <p:cNvSpPr>
            <a:spLocks noChangeArrowheads="1"/>
          </p:cNvSpPr>
          <p:nvPr/>
        </p:nvSpPr>
        <p:spPr bwMode="auto">
          <a:xfrm>
            <a:off x="2819400" y="4664075"/>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93237" name="Oval 21"/>
          <p:cNvSpPr>
            <a:spLocks noChangeArrowheads="1"/>
          </p:cNvSpPr>
          <p:nvPr/>
        </p:nvSpPr>
        <p:spPr bwMode="auto">
          <a:xfrm>
            <a:off x="3200400" y="4478338"/>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93238" name="Oval 22"/>
          <p:cNvSpPr>
            <a:spLocks noChangeArrowheads="1"/>
          </p:cNvSpPr>
          <p:nvPr/>
        </p:nvSpPr>
        <p:spPr bwMode="auto">
          <a:xfrm>
            <a:off x="3581400" y="4468813"/>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93239" name="Oval 23"/>
          <p:cNvSpPr>
            <a:spLocks noChangeArrowheads="1"/>
          </p:cNvSpPr>
          <p:nvPr/>
        </p:nvSpPr>
        <p:spPr bwMode="auto">
          <a:xfrm>
            <a:off x="4038600" y="4359275"/>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93240" name="Oval 24"/>
          <p:cNvSpPr>
            <a:spLocks noChangeArrowheads="1"/>
          </p:cNvSpPr>
          <p:nvPr/>
        </p:nvSpPr>
        <p:spPr bwMode="auto">
          <a:xfrm>
            <a:off x="4267200" y="4478338"/>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93242" name="Text Box 26"/>
          <p:cNvSpPr txBox="1">
            <a:spLocks noChangeArrowheads="1"/>
          </p:cNvSpPr>
          <p:nvPr/>
        </p:nvSpPr>
        <p:spPr bwMode="auto">
          <a:xfrm>
            <a:off x="4114800" y="4664075"/>
            <a:ext cx="354013" cy="396875"/>
          </a:xfrm>
          <a:prstGeom prst="rect">
            <a:avLst/>
          </a:prstGeom>
          <a:noFill/>
          <a:ln w="9525">
            <a:noFill/>
            <a:miter lim="800000"/>
            <a:headEnd/>
            <a:tailEnd/>
          </a:ln>
        </p:spPr>
        <p:txBody>
          <a:bodyPr wrap="none">
            <a:prstTxWarp prst="textNoShape">
              <a:avLst/>
            </a:prstTxWarp>
            <a:spAutoFit/>
          </a:bodyPr>
          <a:lstStyle/>
          <a:p>
            <a:pPr eaLnBrk="0" hangingPunct="0"/>
            <a:r>
              <a:rPr lang="en-US" sz="2000" i="1">
                <a:solidFill>
                  <a:schemeClr val="tx2"/>
                </a:solidFill>
                <a:latin typeface="Times New Roman" charset="0"/>
              </a:rPr>
              <a:t>K</a:t>
            </a:r>
            <a:endParaRPr lang="en-US" sz="4400">
              <a:solidFill>
                <a:schemeClr val="tx2"/>
              </a:solidFill>
            </a:endParaRPr>
          </a:p>
        </p:txBody>
      </p:sp>
      <p:sp>
        <p:nvSpPr>
          <p:cNvPr id="393243" name="Rectangle 27"/>
          <p:cNvSpPr>
            <a:spLocks noChangeArrowheads="1"/>
          </p:cNvSpPr>
          <p:nvPr/>
        </p:nvSpPr>
        <p:spPr bwMode="auto">
          <a:xfrm>
            <a:off x="533400" y="5257800"/>
            <a:ext cx="8229600" cy="8382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accent2"/>
              </a:buClr>
              <a:buSzPct val="75000"/>
              <a:buFont typeface="Wingdings" charset="2"/>
              <a:buChar char="q"/>
            </a:pPr>
            <a:r>
              <a:rPr lang="en-US" sz="3200"/>
              <a:t>Since </a:t>
            </a:r>
            <a:r>
              <a:rPr lang="en-US" sz="3200" i="1">
                <a:latin typeface="Times New Roman" charset="0"/>
              </a:rPr>
              <a:t>C</a:t>
            </a:r>
            <a:r>
              <a:rPr lang="en-US" sz="3200" baseline="-25000">
                <a:latin typeface="Times New Roman" charset="0"/>
              </a:rPr>
              <a:t> </a:t>
            </a:r>
            <a:r>
              <a:rPr lang="en-US" sz="3200">
                <a:latin typeface="Times New Roman" charset="0"/>
              </a:rPr>
              <a:t>= </a:t>
            </a:r>
            <a:r>
              <a:rPr lang="en-US" sz="3200" i="1">
                <a:latin typeface="Times New Roman" charset="0"/>
              </a:rPr>
              <a:t>E</a:t>
            </a:r>
            <a:r>
              <a:rPr lang="en-US" sz="3200">
                <a:latin typeface="Times New Roman" charset="0"/>
              </a:rPr>
              <a:t>(</a:t>
            </a:r>
            <a:r>
              <a:rPr lang="en-US" sz="3200" i="1">
                <a:latin typeface="Times New Roman" charset="0"/>
              </a:rPr>
              <a:t>P</a:t>
            </a:r>
            <a:r>
              <a:rPr lang="en-US" sz="3200">
                <a:latin typeface="Times New Roman" charset="0"/>
              </a:rPr>
              <a:t>, </a:t>
            </a:r>
            <a:r>
              <a:rPr lang="en-US" sz="3200" i="1">
                <a:latin typeface="Times New Roman" charset="0"/>
              </a:rPr>
              <a:t>K</a:t>
            </a:r>
            <a:r>
              <a:rPr lang="en-US" sz="3200">
                <a:latin typeface="Times New Roman" charset="0"/>
              </a:rPr>
              <a:t>)</a:t>
            </a:r>
            <a:r>
              <a:rPr lang="en-US" sz="3200"/>
              <a:t> key </a:t>
            </a:r>
            <a:r>
              <a:rPr lang="en-US" sz="3200" i="1">
                <a:latin typeface="Times New Roman" charset="0"/>
              </a:rPr>
              <a:t>K</a:t>
            </a:r>
            <a:r>
              <a:rPr lang="en-US" sz="3200"/>
              <a:t> before </a:t>
            </a:r>
            <a:r>
              <a:rPr lang="en-US" sz="3200" i="1">
                <a:latin typeface="Times New Roman" charset="0"/>
              </a:rPr>
              <a:t>C</a:t>
            </a:r>
            <a:r>
              <a:rPr lang="en-US" sz="3200"/>
              <a:t> in chain!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3232"/>
                                        </p:tgtEl>
                                        <p:attrNameLst>
                                          <p:attrName>style.visibility</p:attrName>
                                        </p:attrNameLst>
                                      </p:cBhvr>
                                      <p:to>
                                        <p:strVal val="visible"/>
                                      </p:to>
                                    </p:set>
                                  </p:childTnLst>
                                </p:cTn>
                              </p:par>
                            </p:childTnLst>
                          </p:cTn>
                        </p:par>
                        <p:par>
                          <p:cTn id="7" fill="hold">
                            <p:stCondLst>
                              <p:cond delay="500"/>
                            </p:stCondLst>
                            <p:childTnLst>
                              <p:par>
                                <p:cTn id="8" presetID="1" presetClass="exit" presetSubtype="0" fill="hold" grpId="1" nodeType="afterEffect">
                                  <p:stCondLst>
                                    <p:cond delay="0"/>
                                  </p:stCondLst>
                                  <p:childTnLst>
                                    <p:set>
                                      <p:cBhvr>
                                        <p:cTn id="9" dur="1" fill="hold">
                                          <p:stCondLst>
                                            <p:cond delay="499"/>
                                          </p:stCondLst>
                                        </p:cTn>
                                        <p:tgtEl>
                                          <p:spTgt spid="393232"/>
                                        </p:tgtEl>
                                        <p:attrNameLst>
                                          <p:attrName>style.visibility</p:attrName>
                                        </p:attrNameLst>
                                      </p:cBhvr>
                                      <p:to>
                                        <p:strVal val="hidden"/>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393231"/>
                                        </p:tgtEl>
                                        <p:attrNameLst>
                                          <p:attrName>style.visibility</p:attrName>
                                        </p:attrNameLst>
                                      </p:cBhvr>
                                      <p:to>
                                        <p:strVal val="visible"/>
                                      </p:to>
                                    </p:set>
                                  </p:childTnLst>
                                </p:cTn>
                              </p:par>
                            </p:childTnLst>
                          </p:cTn>
                        </p:par>
                        <p:par>
                          <p:cTn id="13" fill="hold">
                            <p:stCondLst>
                              <p:cond delay="1500"/>
                            </p:stCondLst>
                            <p:childTnLst>
                              <p:par>
                                <p:cTn id="14" presetID="1" presetClass="exit" presetSubtype="0" fill="hold" grpId="1" nodeType="afterEffect">
                                  <p:stCondLst>
                                    <p:cond delay="0"/>
                                  </p:stCondLst>
                                  <p:childTnLst>
                                    <p:set>
                                      <p:cBhvr>
                                        <p:cTn id="15" dur="1" fill="hold">
                                          <p:stCondLst>
                                            <p:cond delay="499"/>
                                          </p:stCondLst>
                                        </p:cTn>
                                        <p:tgtEl>
                                          <p:spTgt spid="393231"/>
                                        </p:tgtEl>
                                        <p:attrNameLst>
                                          <p:attrName>style.visibility</p:attrName>
                                        </p:attrNameLst>
                                      </p:cBhvr>
                                      <p:to>
                                        <p:strVal val="hidden"/>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393230"/>
                                        </p:tgtEl>
                                        <p:attrNameLst>
                                          <p:attrName>style.visibility</p:attrName>
                                        </p:attrNameLst>
                                      </p:cBhvr>
                                      <p:to>
                                        <p:strVal val="visible"/>
                                      </p:to>
                                    </p:set>
                                  </p:childTnLst>
                                </p:cTn>
                              </p:par>
                            </p:childTnLst>
                          </p:cTn>
                        </p:par>
                        <p:par>
                          <p:cTn id="19" fill="hold">
                            <p:stCondLst>
                              <p:cond delay="2500"/>
                            </p:stCondLst>
                            <p:childTnLst>
                              <p:par>
                                <p:cTn id="20" presetID="1" presetClass="exit" presetSubtype="0" fill="hold" grpId="1" nodeType="afterEffect">
                                  <p:stCondLst>
                                    <p:cond delay="0"/>
                                  </p:stCondLst>
                                  <p:childTnLst>
                                    <p:set>
                                      <p:cBhvr>
                                        <p:cTn id="21" dur="1" fill="hold">
                                          <p:stCondLst>
                                            <p:cond delay="499"/>
                                          </p:stCondLst>
                                        </p:cTn>
                                        <p:tgtEl>
                                          <p:spTgt spid="393230"/>
                                        </p:tgtEl>
                                        <p:attrNameLst>
                                          <p:attrName>style.visibility</p:attrName>
                                        </p:attrNameLst>
                                      </p:cBhvr>
                                      <p:to>
                                        <p:strVal val="hidden"/>
                                      </p:to>
                                    </p:set>
                                  </p:childTnLst>
                                </p:cTn>
                              </p:par>
                            </p:childTnLst>
                          </p:cTn>
                        </p:par>
                        <p:par>
                          <p:cTn id="22" fill="hold">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393227"/>
                                        </p:tgtEl>
                                        <p:attrNameLst>
                                          <p:attrName>style.visibility</p:attrName>
                                        </p:attrNameLst>
                                      </p:cBhvr>
                                      <p:to>
                                        <p:strVal val="visible"/>
                                      </p:to>
                                    </p:set>
                                  </p:childTnLst>
                                </p:cTn>
                              </p:par>
                            </p:childTnLst>
                          </p:cTn>
                        </p:par>
                        <p:par>
                          <p:cTn id="25" fill="hold">
                            <p:stCondLst>
                              <p:cond delay="3500"/>
                            </p:stCondLst>
                            <p:childTnLst>
                              <p:par>
                                <p:cTn id="26" presetID="1" presetClass="exit" presetSubtype="0" fill="hold" grpId="1" nodeType="afterEffect">
                                  <p:stCondLst>
                                    <p:cond delay="0"/>
                                  </p:stCondLst>
                                  <p:childTnLst>
                                    <p:set>
                                      <p:cBhvr>
                                        <p:cTn id="27" dur="1" fill="hold">
                                          <p:stCondLst>
                                            <p:cond delay="499"/>
                                          </p:stCondLst>
                                        </p:cTn>
                                        <p:tgtEl>
                                          <p:spTgt spid="393227"/>
                                        </p:tgtEl>
                                        <p:attrNameLst>
                                          <p:attrName>style.visibility</p:attrName>
                                        </p:attrNameLst>
                                      </p:cBhvr>
                                      <p:to>
                                        <p:strVal val="hidden"/>
                                      </p:to>
                                    </p:set>
                                  </p:childTnLst>
                                </p:cTn>
                              </p:par>
                            </p:childTnLst>
                          </p:cTn>
                        </p:par>
                        <p:par>
                          <p:cTn id="28" fill="hold">
                            <p:stCondLst>
                              <p:cond delay="4000"/>
                            </p:stCondLst>
                            <p:childTnLst>
                              <p:par>
                                <p:cTn id="29" presetID="1" presetClass="entr" presetSubtype="0" fill="hold" grpId="0" nodeType="afterEffect">
                                  <p:stCondLst>
                                    <p:cond delay="0"/>
                                  </p:stCondLst>
                                  <p:childTnLst>
                                    <p:set>
                                      <p:cBhvr>
                                        <p:cTn id="30" dur="1" fill="hold">
                                          <p:stCondLst>
                                            <p:cond delay="499"/>
                                          </p:stCondLst>
                                        </p:cTn>
                                        <p:tgtEl>
                                          <p:spTgt spid="393228"/>
                                        </p:tgtEl>
                                        <p:attrNameLst>
                                          <p:attrName>style.visibility</p:attrName>
                                        </p:attrNameLst>
                                      </p:cBhvr>
                                      <p:to>
                                        <p:strVal val="visible"/>
                                      </p:to>
                                    </p:set>
                                  </p:childTnLst>
                                </p:cTn>
                              </p:par>
                            </p:childTnLst>
                          </p:cTn>
                        </p:par>
                        <p:par>
                          <p:cTn id="31" fill="hold">
                            <p:stCondLst>
                              <p:cond delay="4500"/>
                            </p:stCondLst>
                            <p:childTnLst>
                              <p:par>
                                <p:cTn id="32" presetID="1" presetClass="exit" presetSubtype="0" fill="hold" grpId="1" nodeType="afterEffect">
                                  <p:stCondLst>
                                    <p:cond delay="0"/>
                                  </p:stCondLst>
                                  <p:childTnLst>
                                    <p:set>
                                      <p:cBhvr>
                                        <p:cTn id="33" dur="1" fill="hold">
                                          <p:stCondLst>
                                            <p:cond delay="499"/>
                                          </p:stCondLst>
                                        </p:cTn>
                                        <p:tgtEl>
                                          <p:spTgt spid="393228"/>
                                        </p:tgtEl>
                                        <p:attrNameLst>
                                          <p:attrName>style.visibility</p:attrName>
                                        </p:attrNameLst>
                                      </p:cBhvr>
                                      <p:to>
                                        <p:strVal val="hidden"/>
                                      </p:to>
                                    </p:set>
                                  </p:childTnLst>
                                </p:cTn>
                              </p:par>
                            </p:childTnLst>
                          </p:cTn>
                        </p:par>
                        <p:par>
                          <p:cTn id="34" fill="hold">
                            <p:stCondLst>
                              <p:cond delay="5000"/>
                            </p:stCondLst>
                            <p:childTnLst>
                              <p:par>
                                <p:cTn id="35" presetID="1" presetClass="entr" presetSubtype="0" fill="hold" grpId="0" nodeType="afterEffect">
                                  <p:stCondLst>
                                    <p:cond delay="0"/>
                                  </p:stCondLst>
                                  <p:childTnLst>
                                    <p:set>
                                      <p:cBhvr>
                                        <p:cTn id="36" dur="1" fill="hold">
                                          <p:stCondLst>
                                            <p:cond delay="499"/>
                                          </p:stCondLst>
                                        </p:cTn>
                                        <p:tgtEl>
                                          <p:spTgt spid="393229"/>
                                        </p:tgtEl>
                                        <p:attrNameLst>
                                          <p:attrName>style.visibility</p:attrName>
                                        </p:attrNameLst>
                                      </p:cBhvr>
                                      <p:to>
                                        <p:strVal val="visible"/>
                                      </p:to>
                                    </p:set>
                                  </p:childTnLst>
                                </p:cTn>
                              </p:par>
                            </p:childTnLst>
                          </p:cTn>
                        </p:par>
                        <p:par>
                          <p:cTn id="37" fill="hold">
                            <p:stCondLst>
                              <p:cond delay="5500"/>
                            </p:stCondLst>
                            <p:childTnLst>
                              <p:par>
                                <p:cTn id="38" presetID="1" presetClass="exit" presetSubtype="0" fill="hold" grpId="1" nodeType="afterEffect">
                                  <p:stCondLst>
                                    <p:cond delay="0"/>
                                  </p:stCondLst>
                                  <p:childTnLst>
                                    <p:set>
                                      <p:cBhvr>
                                        <p:cTn id="39" dur="1" fill="hold">
                                          <p:stCondLst>
                                            <p:cond delay="499"/>
                                          </p:stCondLst>
                                        </p:cTn>
                                        <p:tgtEl>
                                          <p:spTgt spid="393229"/>
                                        </p:tgtEl>
                                        <p:attrNameLst>
                                          <p:attrName>style.visibility</p:attrName>
                                        </p:attrNameLst>
                                      </p:cBhvr>
                                      <p:to>
                                        <p:strVal val="hidden"/>
                                      </p:to>
                                    </p:set>
                                  </p:childTnLst>
                                </p:cTn>
                              </p:par>
                            </p:childTnLst>
                          </p:cTn>
                        </p:par>
                        <p:par>
                          <p:cTn id="40" fill="hold">
                            <p:stCondLst>
                              <p:cond delay="6000"/>
                            </p:stCondLst>
                            <p:childTnLst>
                              <p:par>
                                <p:cTn id="41" presetID="1" presetClass="entr" presetSubtype="0" fill="hold" grpId="0" nodeType="afterEffect">
                                  <p:stCondLst>
                                    <p:cond delay="0"/>
                                  </p:stCondLst>
                                  <p:childTnLst>
                                    <p:set>
                                      <p:cBhvr>
                                        <p:cTn id="42" dur="1" fill="hold">
                                          <p:stCondLst>
                                            <p:cond delay="499"/>
                                          </p:stCondLst>
                                        </p:cTn>
                                        <p:tgtEl>
                                          <p:spTgt spid="393223"/>
                                        </p:tgtEl>
                                        <p:attrNameLst>
                                          <p:attrName>style.visibility</p:attrName>
                                        </p:attrNameLst>
                                      </p:cBhvr>
                                      <p:to>
                                        <p:strVal val="visible"/>
                                      </p:to>
                                    </p:set>
                                  </p:childTnLst>
                                </p:cTn>
                              </p:par>
                            </p:childTnLst>
                          </p:cTn>
                        </p:par>
                        <p:par>
                          <p:cTn id="43" fill="hold">
                            <p:stCondLst>
                              <p:cond delay="6500"/>
                            </p:stCondLst>
                            <p:childTnLst>
                              <p:par>
                                <p:cTn id="44" presetID="1" presetClass="entr" presetSubtype="0" fill="hold" grpId="0" nodeType="afterEffect">
                                  <p:stCondLst>
                                    <p:cond delay="0"/>
                                  </p:stCondLst>
                                  <p:childTnLst>
                                    <p:set>
                                      <p:cBhvr>
                                        <p:cTn id="45" dur="1" fill="hold">
                                          <p:stCondLst>
                                            <p:cond delay="499"/>
                                          </p:stCondLst>
                                        </p:cTn>
                                        <p:tgtEl>
                                          <p:spTgt spid="393224"/>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393220"/>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499"/>
                                          </p:stCondLst>
                                        </p:cTn>
                                        <p:tgtEl>
                                          <p:spTgt spid="393222"/>
                                        </p:tgtEl>
                                        <p:attrNameLst>
                                          <p:attrName>style.visibility</p:attrName>
                                        </p:attrNameLst>
                                      </p:cBhvr>
                                      <p:to>
                                        <p:strVal val="visible"/>
                                      </p:to>
                                    </p:set>
                                  </p:childTnLst>
                                </p:cTn>
                              </p:par>
                            </p:childTnLst>
                          </p:cTn>
                        </p:par>
                        <p:par>
                          <p:cTn id="54" fill="hold">
                            <p:stCondLst>
                              <p:cond delay="500"/>
                            </p:stCondLst>
                            <p:childTnLst>
                              <p:par>
                                <p:cTn id="55" presetID="1" presetClass="entr" presetSubtype="0" fill="hold" grpId="0" nodeType="afterEffect">
                                  <p:stCondLst>
                                    <p:cond delay="0"/>
                                  </p:stCondLst>
                                  <p:childTnLst>
                                    <p:set>
                                      <p:cBhvr>
                                        <p:cTn id="56" dur="1" fill="hold">
                                          <p:stCondLst>
                                            <p:cond delay="499"/>
                                          </p:stCondLst>
                                        </p:cTn>
                                        <p:tgtEl>
                                          <p:spTgt spid="39322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393233"/>
                                        </p:tgtEl>
                                        <p:attrNameLst>
                                          <p:attrName>style.visibility</p:attrName>
                                        </p:attrNameLst>
                                      </p:cBhvr>
                                      <p:to>
                                        <p:strVal val="visible"/>
                                      </p:to>
                                    </p:set>
                                  </p:childTnLst>
                                </p:cTn>
                              </p:par>
                            </p:childTnLst>
                          </p:cTn>
                        </p:par>
                        <p:par>
                          <p:cTn id="61" fill="hold">
                            <p:stCondLst>
                              <p:cond delay="500"/>
                            </p:stCondLst>
                            <p:childTnLst>
                              <p:par>
                                <p:cTn id="62" presetID="1" presetClass="exit" presetSubtype="0" fill="hold" grpId="1" nodeType="afterEffect">
                                  <p:stCondLst>
                                    <p:cond delay="0"/>
                                  </p:stCondLst>
                                  <p:childTnLst>
                                    <p:set>
                                      <p:cBhvr>
                                        <p:cTn id="63" dur="1" fill="hold">
                                          <p:stCondLst>
                                            <p:cond delay="499"/>
                                          </p:stCondLst>
                                        </p:cTn>
                                        <p:tgtEl>
                                          <p:spTgt spid="393233"/>
                                        </p:tgtEl>
                                        <p:attrNameLst>
                                          <p:attrName>style.visibility</p:attrName>
                                        </p:attrNameLst>
                                      </p:cBhvr>
                                      <p:to>
                                        <p:strVal val="hidden"/>
                                      </p:to>
                                    </p:set>
                                  </p:childTnLst>
                                </p:cTn>
                              </p:par>
                            </p:childTnLst>
                          </p:cTn>
                        </p:par>
                        <p:par>
                          <p:cTn id="64" fill="hold">
                            <p:stCondLst>
                              <p:cond delay="1000"/>
                            </p:stCondLst>
                            <p:childTnLst>
                              <p:par>
                                <p:cTn id="65" presetID="1" presetClass="entr" presetSubtype="0" fill="hold" grpId="0" nodeType="afterEffect">
                                  <p:stCondLst>
                                    <p:cond delay="0"/>
                                  </p:stCondLst>
                                  <p:childTnLst>
                                    <p:set>
                                      <p:cBhvr>
                                        <p:cTn id="66" dur="1" fill="hold">
                                          <p:stCondLst>
                                            <p:cond delay="499"/>
                                          </p:stCondLst>
                                        </p:cTn>
                                        <p:tgtEl>
                                          <p:spTgt spid="393234"/>
                                        </p:tgtEl>
                                        <p:attrNameLst>
                                          <p:attrName>style.visibility</p:attrName>
                                        </p:attrNameLst>
                                      </p:cBhvr>
                                      <p:to>
                                        <p:strVal val="visible"/>
                                      </p:to>
                                    </p:set>
                                  </p:childTnLst>
                                </p:cTn>
                              </p:par>
                            </p:childTnLst>
                          </p:cTn>
                        </p:par>
                        <p:par>
                          <p:cTn id="67" fill="hold">
                            <p:stCondLst>
                              <p:cond delay="1500"/>
                            </p:stCondLst>
                            <p:childTnLst>
                              <p:par>
                                <p:cTn id="68" presetID="1" presetClass="exit" presetSubtype="0" fill="hold" grpId="1" nodeType="afterEffect">
                                  <p:stCondLst>
                                    <p:cond delay="0"/>
                                  </p:stCondLst>
                                  <p:childTnLst>
                                    <p:set>
                                      <p:cBhvr>
                                        <p:cTn id="69" dur="1" fill="hold">
                                          <p:stCondLst>
                                            <p:cond delay="499"/>
                                          </p:stCondLst>
                                        </p:cTn>
                                        <p:tgtEl>
                                          <p:spTgt spid="393234"/>
                                        </p:tgtEl>
                                        <p:attrNameLst>
                                          <p:attrName>style.visibility</p:attrName>
                                        </p:attrNameLst>
                                      </p:cBhvr>
                                      <p:to>
                                        <p:strVal val="hidden"/>
                                      </p:to>
                                    </p:set>
                                  </p:childTnLst>
                                </p:cTn>
                              </p:par>
                            </p:childTnLst>
                          </p:cTn>
                        </p:par>
                        <p:par>
                          <p:cTn id="70" fill="hold">
                            <p:stCondLst>
                              <p:cond delay="2000"/>
                            </p:stCondLst>
                            <p:childTnLst>
                              <p:par>
                                <p:cTn id="71" presetID="1" presetClass="entr" presetSubtype="0" fill="hold" grpId="0" nodeType="afterEffect">
                                  <p:stCondLst>
                                    <p:cond delay="0"/>
                                  </p:stCondLst>
                                  <p:childTnLst>
                                    <p:set>
                                      <p:cBhvr>
                                        <p:cTn id="72" dur="1" fill="hold">
                                          <p:stCondLst>
                                            <p:cond delay="499"/>
                                          </p:stCondLst>
                                        </p:cTn>
                                        <p:tgtEl>
                                          <p:spTgt spid="393235"/>
                                        </p:tgtEl>
                                        <p:attrNameLst>
                                          <p:attrName>style.visibility</p:attrName>
                                        </p:attrNameLst>
                                      </p:cBhvr>
                                      <p:to>
                                        <p:strVal val="visible"/>
                                      </p:to>
                                    </p:set>
                                  </p:childTnLst>
                                </p:cTn>
                              </p:par>
                            </p:childTnLst>
                          </p:cTn>
                        </p:par>
                        <p:par>
                          <p:cTn id="73" fill="hold">
                            <p:stCondLst>
                              <p:cond delay="2500"/>
                            </p:stCondLst>
                            <p:childTnLst>
                              <p:par>
                                <p:cTn id="74" presetID="1" presetClass="exit" presetSubtype="0" fill="hold" grpId="1" nodeType="afterEffect">
                                  <p:stCondLst>
                                    <p:cond delay="0"/>
                                  </p:stCondLst>
                                  <p:childTnLst>
                                    <p:set>
                                      <p:cBhvr>
                                        <p:cTn id="75" dur="1" fill="hold">
                                          <p:stCondLst>
                                            <p:cond delay="499"/>
                                          </p:stCondLst>
                                        </p:cTn>
                                        <p:tgtEl>
                                          <p:spTgt spid="393235"/>
                                        </p:tgtEl>
                                        <p:attrNameLst>
                                          <p:attrName>style.visibility</p:attrName>
                                        </p:attrNameLst>
                                      </p:cBhvr>
                                      <p:to>
                                        <p:strVal val="hidden"/>
                                      </p:to>
                                    </p:set>
                                  </p:childTnLst>
                                </p:cTn>
                              </p:par>
                            </p:childTnLst>
                          </p:cTn>
                        </p:par>
                        <p:par>
                          <p:cTn id="76" fill="hold">
                            <p:stCondLst>
                              <p:cond delay="3000"/>
                            </p:stCondLst>
                            <p:childTnLst>
                              <p:par>
                                <p:cTn id="77" presetID="1" presetClass="entr" presetSubtype="0" fill="hold" grpId="0" nodeType="afterEffect">
                                  <p:stCondLst>
                                    <p:cond delay="0"/>
                                  </p:stCondLst>
                                  <p:childTnLst>
                                    <p:set>
                                      <p:cBhvr>
                                        <p:cTn id="78" dur="1" fill="hold">
                                          <p:stCondLst>
                                            <p:cond delay="499"/>
                                          </p:stCondLst>
                                        </p:cTn>
                                        <p:tgtEl>
                                          <p:spTgt spid="393236"/>
                                        </p:tgtEl>
                                        <p:attrNameLst>
                                          <p:attrName>style.visibility</p:attrName>
                                        </p:attrNameLst>
                                      </p:cBhvr>
                                      <p:to>
                                        <p:strVal val="visible"/>
                                      </p:to>
                                    </p:set>
                                  </p:childTnLst>
                                </p:cTn>
                              </p:par>
                            </p:childTnLst>
                          </p:cTn>
                        </p:par>
                        <p:par>
                          <p:cTn id="79" fill="hold">
                            <p:stCondLst>
                              <p:cond delay="3500"/>
                            </p:stCondLst>
                            <p:childTnLst>
                              <p:par>
                                <p:cTn id="80" presetID="1" presetClass="exit" presetSubtype="0" fill="hold" grpId="1" nodeType="afterEffect">
                                  <p:stCondLst>
                                    <p:cond delay="0"/>
                                  </p:stCondLst>
                                  <p:childTnLst>
                                    <p:set>
                                      <p:cBhvr>
                                        <p:cTn id="81" dur="1" fill="hold">
                                          <p:stCondLst>
                                            <p:cond delay="499"/>
                                          </p:stCondLst>
                                        </p:cTn>
                                        <p:tgtEl>
                                          <p:spTgt spid="393236"/>
                                        </p:tgtEl>
                                        <p:attrNameLst>
                                          <p:attrName>style.visibility</p:attrName>
                                        </p:attrNameLst>
                                      </p:cBhvr>
                                      <p:to>
                                        <p:strVal val="hidden"/>
                                      </p:to>
                                    </p:set>
                                  </p:childTnLst>
                                </p:cTn>
                              </p:par>
                            </p:childTnLst>
                          </p:cTn>
                        </p:par>
                        <p:par>
                          <p:cTn id="82" fill="hold">
                            <p:stCondLst>
                              <p:cond delay="4000"/>
                            </p:stCondLst>
                            <p:childTnLst>
                              <p:par>
                                <p:cTn id="83" presetID="1" presetClass="entr" presetSubtype="0" fill="hold" grpId="0" nodeType="afterEffect">
                                  <p:stCondLst>
                                    <p:cond delay="0"/>
                                  </p:stCondLst>
                                  <p:childTnLst>
                                    <p:set>
                                      <p:cBhvr>
                                        <p:cTn id="84" dur="1" fill="hold">
                                          <p:stCondLst>
                                            <p:cond delay="499"/>
                                          </p:stCondLst>
                                        </p:cTn>
                                        <p:tgtEl>
                                          <p:spTgt spid="393237"/>
                                        </p:tgtEl>
                                        <p:attrNameLst>
                                          <p:attrName>style.visibility</p:attrName>
                                        </p:attrNameLst>
                                      </p:cBhvr>
                                      <p:to>
                                        <p:strVal val="visible"/>
                                      </p:to>
                                    </p:set>
                                  </p:childTnLst>
                                </p:cTn>
                              </p:par>
                            </p:childTnLst>
                          </p:cTn>
                        </p:par>
                        <p:par>
                          <p:cTn id="85" fill="hold">
                            <p:stCondLst>
                              <p:cond delay="4500"/>
                            </p:stCondLst>
                            <p:childTnLst>
                              <p:par>
                                <p:cTn id="86" presetID="1" presetClass="exit" presetSubtype="0" fill="hold" grpId="1" nodeType="afterEffect">
                                  <p:stCondLst>
                                    <p:cond delay="0"/>
                                  </p:stCondLst>
                                  <p:childTnLst>
                                    <p:set>
                                      <p:cBhvr>
                                        <p:cTn id="87" dur="1" fill="hold">
                                          <p:stCondLst>
                                            <p:cond delay="499"/>
                                          </p:stCondLst>
                                        </p:cTn>
                                        <p:tgtEl>
                                          <p:spTgt spid="393237"/>
                                        </p:tgtEl>
                                        <p:attrNameLst>
                                          <p:attrName>style.visibility</p:attrName>
                                        </p:attrNameLst>
                                      </p:cBhvr>
                                      <p:to>
                                        <p:strVal val="hidden"/>
                                      </p:to>
                                    </p:set>
                                  </p:childTnLst>
                                </p:cTn>
                              </p:par>
                            </p:childTnLst>
                          </p:cTn>
                        </p:par>
                        <p:par>
                          <p:cTn id="88" fill="hold">
                            <p:stCondLst>
                              <p:cond delay="5000"/>
                            </p:stCondLst>
                            <p:childTnLst>
                              <p:par>
                                <p:cTn id="89" presetID="1" presetClass="entr" presetSubtype="0" fill="hold" grpId="0" nodeType="afterEffect">
                                  <p:stCondLst>
                                    <p:cond delay="0"/>
                                  </p:stCondLst>
                                  <p:childTnLst>
                                    <p:set>
                                      <p:cBhvr>
                                        <p:cTn id="90" dur="1" fill="hold">
                                          <p:stCondLst>
                                            <p:cond delay="499"/>
                                          </p:stCondLst>
                                        </p:cTn>
                                        <p:tgtEl>
                                          <p:spTgt spid="393238"/>
                                        </p:tgtEl>
                                        <p:attrNameLst>
                                          <p:attrName>style.visibility</p:attrName>
                                        </p:attrNameLst>
                                      </p:cBhvr>
                                      <p:to>
                                        <p:strVal val="visible"/>
                                      </p:to>
                                    </p:set>
                                  </p:childTnLst>
                                </p:cTn>
                              </p:par>
                            </p:childTnLst>
                          </p:cTn>
                        </p:par>
                        <p:par>
                          <p:cTn id="91" fill="hold">
                            <p:stCondLst>
                              <p:cond delay="5500"/>
                            </p:stCondLst>
                            <p:childTnLst>
                              <p:par>
                                <p:cTn id="92" presetID="1" presetClass="exit" presetSubtype="0" fill="hold" grpId="1" nodeType="afterEffect">
                                  <p:stCondLst>
                                    <p:cond delay="0"/>
                                  </p:stCondLst>
                                  <p:childTnLst>
                                    <p:set>
                                      <p:cBhvr>
                                        <p:cTn id="93" dur="1" fill="hold">
                                          <p:stCondLst>
                                            <p:cond delay="499"/>
                                          </p:stCondLst>
                                        </p:cTn>
                                        <p:tgtEl>
                                          <p:spTgt spid="393238"/>
                                        </p:tgtEl>
                                        <p:attrNameLst>
                                          <p:attrName>style.visibility</p:attrName>
                                        </p:attrNameLst>
                                      </p:cBhvr>
                                      <p:to>
                                        <p:strVal val="hidden"/>
                                      </p:to>
                                    </p:set>
                                  </p:childTnLst>
                                </p:cTn>
                              </p:par>
                            </p:childTnLst>
                          </p:cTn>
                        </p:par>
                        <p:par>
                          <p:cTn id="94" fill="hold">
                            <p:stCondLst>
                              <p:cond delay="6000"/>
                            </p:stCondLst>
                            <p:childTnLst>
                              <p:par>
                                <p:cTn id="95" presetID="1" presetClass="entr" presetSubtype="0" fill="hold" grpId="0" nodeType="afterEffect">
                                  <p:stCondLst>
                                    <p:cond delay="0"/>
                                  </p:stCondLst>
                                  <p:childTnLst>
                                    <p:set>
                                      <p:cBhvr>
                                        <p:cTn id="96" dur="1" fill="hold">
                                          <p:stCondLst>
                                            <p:cond delay="499"/>
                                          </p:stCondLst>
                                        </p:cTn>
                                        <p:tgtEl>
                                          <p:spTgt spid="393239"/>
                                        </p:tgtEl>
                                        <p:attrNameLst>
                                          <p:attrName>style.visibility</p:attrName>
                                        </p:attrNameLst>
                                      </p:cBhvr>
                                      <p:to>
                                        <p:strVal val="visible"/>
                                      </p:to>
                                    </p:set>
                                  </p:childTnLst>
                                </p:cTn>
                              </p:par>
                            </p:childTnLst>
                          </p:cTn>
                        </p:par>
                        <p:par>
                          <p:cTn id="97" fill="hold">
                            <p:stCondLst>
                              <p:cond delay="6500"/>
                            </p:stCondLst>
                            <p:childTnLst>
                              <p:par>
                                <p:cTn id="98" presetID="1" presetClass="exit" presetSubtype="0" fill="hold" grpId="1" nodeType="afterEffect">
                                  <p:stCondLst>
                                    <p:cond delay="0"/>
                                  </p:stCondLst>
                                  <p:childTnLst>
                                    <p:set>
                                      <p:cBhvr>
                                        <p:cTn id="99" dur="1" fill="hold">
                                          <p:stCondLst>
                                            <p:cond delay="499"/>
                                          </p:stCondLst>
                                        </p:cTn>
                                        <p:tgtEl>
                                          <p:spTgt spid="393239"/>
                                        </p:tgtEl>
                                        <p:attrNameLst>
                                          <p:attrName>style.visibility</p:attrName>
                                        </p:attrNameLst>
                                      </p:cBhvr>
                                      <p:to>
                                        <p:strVal val="hidden"/>
                                      </p:to>
                                    </p:set>
                                  </p:childTnLst>
                                </p:cTn>
                              </p:par>
                            </p:childTnLst>
                          </p:cTn>
                        </p:par>
                        <p:par>
                          <p:cTn id="100" fill="hold">
                            <p:stCondLst>
                              <p:cond delay="7000"/>
                            </p:stCondLst>
                            <p:childTnLst>
                              <p:par>
                                <p:cTn id="101" presetID="1" presetClass="entr" presetSubtype="0" fill="hold" grpId="0" nodeType="afterEffect">
                                  <p:stCondLst>
                                    <p:cond delay="0"/>
                                  </p:stCondLst>
                                  <p:childTnLst>
                                    <p:set>
                                      <p:cBhvr>
                                        <p:cTn id="102" dur="1" fill="hold">
                                          <p:stCondLst>
                                            <p:cond delay="499"/>
                                          </p:stCondLst>
                                        </p:cTn>
                                        <p:tgtEl>
                                          <p:spTgt spid="393240"/>
                                        </p:tgtEl>
                                        <p:attrNameLst>
                                          <p:attrName>style.visibility</p:attrName>
                                        </p:attrNameLst>
                                      </p:cBhvr>
                                      <p:to>
                                        <p:strVal val="visible"/>
                                      </p:to>
                                    </p:set>
                                  </p:childTnLst>
                                </p:cTn>
                              </p:par>
                            </p:childTnLst>
                          </p:cTn>
                        </p:par>
                        <p:par>
                          <p:cTn id="103" fill="hold">
                            <p:stCondLst>
                              <p:cond delay="7500"/>
                            </p:stCondLst>
                            <p:childTnLst>
                              <p:par>
                                <p:cTn id="104" presetID="1" presetClass="entr" presetSubtype="0" fill="hold" grpId="0" nodeType="afterEffect">
                                  <p:stCondLst>
                                    <p:cond delay="0"/>
                                  </p:stCondLst>
                                  <p:childTnLst>
                                    <p:set>
                                      <p:cBhvr>
                                        <p:cTn id="105" dur="1" fill="hold">
                                          <p:stCondLst>
                                            <p:cond delay="499"/>
                                          </p:stCondLst>
                                        </p:cTn>
                                        <p:tgtEl>
                                          <p:spTgt spid="393242"/>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2" presetClass="entr" presetSubtype="4" fill="hold" grpId="0" nodeType="clickEffect">
                                  <p:stCondLst>
                                    <p:cond delay="0"/>
                                  </p:stCondLst>
                                  <p:childTnLst>
                                    <p:set>
                                      <p:cBhvr>
                                        <p:cTn id="109" dur="1" fill="hold">
                                          <p:stCondLst>
                                            <p:cond delay="0"/>
                                          </p:stCondLst>
                                        </p:cTn>
                                        <p:tgtEl>
                                          <p:spTgt spid="393243"/>
                                        </p:tgtEl>
                                        <p:attrNameLst>
                                          <p:attrName>style.visibility</p:attrName>
                                        </p:attrNameLst>
                                      </p:cBhvr>
                                      <p:to>
                                        <p:strVal val="visible"/>
                                      </p:to>
                                    </p:set>
                                    <p:anim calcmode="lin" valueType="num">
                                      <p:cBhvr additive="base">
                                        <p:cTn id="110" dur="500" fill="hold"/>
                                        <p:tgtEl>
                                          <p:spTgt spid="393243"/>
                                        </p:tgtEl>
                                        <p:attrNameLst>
                                          <p:attrName>ppt_x</p:attrName>
                                        </p:attrNameLst>
                                      </p:cBhvr>
                                      <p:tavLst>
                                        <p:tav tm="0">
                                          <p:val>
                                            <p:strVal val="#ppt_x"/>
                                          </p:val>
                                        </p:tav>
                                        <p:tav tm="100000">
                                          <p:val>
                                            <p:strVal val="#ppt_x"/>
                                          </p:val>
                                        </p:tav>
                                      </p:tavLst>
                                    </p:anim>
                                    <p:anim calcmode="lin" valueType="num">
                                      <p:cBhvr additive="base">
                                        <p:cTn id="111" dur="500" fill="hold"/>
                                        <p:tgtEl>
                                          <p:spTgt spid="3932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220" grpId="0" animBg="1"/>
      <p:bldP spid="393221" grpId="0" autoUpdateAnimBg="0"/>
      <p:bldP spid="393222" grpId="0" animBg="1"/>
      <p:bldP spid="393223" grpId="0" animBg="1"/>
      <p:bldP spid="393224" grpId="0" autoUpdateAnimBg="0"/>
      <p:bldP spid="393227" grpId="0" animBg="1"/>
      <p:bldP spid="393227" grpId="1" animBg="1"/>
      <p:bldP spid="393228" grpId="0" animBg="1"/>
      <p:bldP spid="393228" grpId="1" animBg="1"/>
      <p:bldP spid="393229" grpId="0" animBg="1"/>
      <p:bldP spid="393229" grpId="1" animBg="1"/>
      <p:bldP spid="393230" grpId="0" animBg="1"/>
      <p:bldP spid="393230" grpId="1" animBg="1"/>
      <p:bldP spid="393231" grpId="0" animBg="1"/>
      <p:bldP spid="393231" grpId="1" animBg="1"/>
      <p:bldP spid="393232" grpId="0" animBg="1"/>
      <p:bldP spid="393232" grpId="1" animBg="1"/>
      <p:bldP spid="393233" grpId="0" animBg="1"/>
      <p:bldP spid="393233" grpId="1" animBg="1"/>
      <p:bldP spid="393234" grpId="0" animBg="1"/>
      <p:bldP spid="393234" grpId="1" animBg="1"/>
      <p:bldP spid="393235" grpId="0" animBg="1"/>
      <p:bldP spid="393235" grpId="1" animBg="1"/>
      <p:bldP spid="393236" grpId="0" animBg="1"/>
      <p:bldP spid="393236" grpId="1" animBg="1"/>
      <p:bldP spid="393237" grpId="0" animBg="1"/>
      <p:bldP spid="393237" grpId="1" animBg="1"/>
      <p:bldP spid="393238" grpId="0" animBg="1"/>
      <p:bldP spid="393238" grpId="1" animBg="1"/>
      <p:bldP spid="393239" grpId="0" animBg="1"/>
      <p:bldP spid="393239" grpId="1" animBg="1"/>
      <p:bldP spid="393240" grpId="0" animBg="1"/>
      <p:bldP spid="393242" grpId="0" autoUpdateAnimBg="0"/>
      <p:bldP spid="393243" grpId="0" autoUpdateAnimBg="0"/>
    </p:bld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B80AF51D-99E6-3E45-B086-B3339B9F28F3}" type="slidenum">
              <a:rPr lang="en-US" smtClean="0">
                <a:latin typeface="Times New Roman" charset="0"/>
              </a:rPr>
              <a:pPr/>
              <a:t>306</a:t>
            </a:fld>
            <a:endParaRPr lang="en-US">
              <a:latin typeface="Times New Roman" charset="0"/>
            </a:endParaRPr>
          </a:p>
        </p:txBody>
      </p:sp>
      <p:sp>
        <p:nvSpPr>
          <p:cNvPr id="325635" name="Rectangle 2"/>
          <p:cNvSpPr>
            <a:spLocks noGrp="1" noChangeArrowheads="1"/>
          </p:cNvSpPr>
          <p:nvPr>
            <p:ph type="title"/>
          </p:nvPr>
        </p:nvSpPr>
        <p:spPr>
          <a:xfrm>
            <a:off x="685800" y="457200"/>
            <a:ext cx="7772400" cy="1143000"/>
          </a:xfrm>
        </p:spPr>
        <p:txBody>
          <a:bodyPr/>
          <a:lstStyle/>
          <a:p>
            <a:pPr eaLnBrk="1" hangingPunct="1"/>
            <a:r>
              <a:rPr lang="en-US"/>
              <a:t>TMTO Attack</a:t>
            </a:r>
          </a:p>
        </p:txBody>
      </p:sp>
      <p:sp>
        <p:nvSpPr>
          <p:cNvPr id="325636" name="Rectangle 3"/>
          <p:cNvSpPr>
            <a:spLocks noGrp="1" noChangeArrowheads="1"/>
          </p:cNvSpPr>
          <p:nvPr>
            <p:ph type="body" idx="1"/>
          </p:nvPr>
        </p:nvSpPr>
        <p:spPr>
          <a:xfrm>
            <a:off x="533400" y="1828800"/>
            <a:ext cx="8001000" cy="4191000"/>
          </a:xfrm>
        </p:spPr>
        <p:txBody>
          <a:bodyPr/>
          <a:lstStyle/>
          <a:p>
            <a:pPr eaLnBrk="1" hangingPunct="1"/>
            <a:r>
              <a:rPr lang="en-US" sz="2800"/>
              <a:t>To summarize, we compute chain</a:t>
            </a:r>
          </a:p>
          <a:p>
            <a:pPr eaLnBrk="1" hangingPunct="1">
              <a:buFont typeface="Wingdings" charset="2"/>
              <a:buNone/>
            </a:pPr>
            <a:r>
              <a:rPr lang="en-US" sz="2800"/>
              <a:t>	</a:t>
            </a:r>
            <a:r>
              <a:rPr lang="en-US" sz="2800" i="1">
                <a:latin typeface="Times New Roman" charset="0"/>
              </a:rPr>
              <a:t>X</a:t>
            </a:r>
            <a:r>
              <a:rPr lang="en-US" sz="2800" baseline="-25000">
                <a:latin typeface="Times New Roman" charset="0"/>
              </a:rPr>
              <a:t>0 </a:t>
            </a:r>
            <a:r>
              <a:rPr lang="en-US" sz="2800">
                <a:latin typeface="Times New Roman" charset="0"/>
              </a:rPr>
              <a:t>= </a:t>
            </a:r>
            <a:r>
              <a:rPr lang="en-US" sz="2800" i="1">
                <a:latin typeface="Times New Roman" charset="0"/>
              </a:rPr>
              <a:t>C</a:t>
            </a:r>
            <a:r>
              <a:rPr lang="en-US" sz="2800">
                <a:latin typeface="Times New Roman" charset="0"/>
              </a:rPr>
              <a:t>, </a:t>
            </a:r>
            <a:r>
              <a:rPr lang="en-US" sz="2800" i="1">
                <a:latin typeface="Times New Roman" charset="0"/>
              </a:rPr>
              <a:t>X</a:t>
            </a:r>
            <a:r>
              <a:rPr lang="en-US" sz="2800" baseline="-25000">
                <a:latin typeface="Times New Roman" charset="0"/>
              </a:rPr>
              <a:t>1 </a:t>
            </a:r>
            <a:r>
              <a:rPr lang="en-US" sz="2800">
                <a:latin typeface="Times New Roman" charset="0"/>
              </a:rPr>
              <a:t>= </a:t>
            </a:r>
            <a:r>
              <a:rPr lang="en-US" sz="2800" i="1">
                <a:latin typeface="Times New Roman" charset="0"/>
              </a:rPr>
              <a:t>E</a:t>
            </a:r>
            <a:r>
              <a:rPr lang="en-US" sz="2800">
                <a:latin typeface="Times New Roman" charset="0"/>
              </a:rPr>
              <a:t>(</a:t>
            </a:r>
            <a:r>
              <a:rPr lang="en-US" sz="2800" i="1">
                <a:latin typeface="Times New Roman" charset="0"/>
              </a:rPr>
              <a:t>P</a:t>
            </a:r>
            <a:r>
              <a:rPr lang="en-US" sz="2800">
                <a:latin typeface="Times New Roman" charset="0"/>
              </a:rPr>
              <a:t>, </a:t>
            </a:r>
            <a:r>
              <a:rPr lang="en-US" sz="2800" i="1">
                <a:latin typeface="Times New Roman" charset="0"/>
              </a:rPr>
              <a:t>X</a:t>
            </a:r>
            <a:r>
              <a:rPr lang="en-US" sz="2800" baseline="-25000">
                <a:latin typeface="Times New Roman" charset="0"/>
              </a:rPr>
              <a:t>0</a:t>
            </a:r>
            <a:r>
              <a:rPr lang="en-US" sz="2800">
                <a:latin typeface="Times New Roman" charset="0"/>
              </a:rPr>
              <a:t>), </a:t>
            </a:r>
            <a:r>
              <a:rPr lang="en-US" sz="2800" i="1">
                <a:latin typeface="Times New Roman" charset="0"/>
              </a:rPr>
              <a:t>X</a:t>
            </a:r>
            <a:r>
              <a:rPr lang="en-US" sz="2800" baseline="-25000">
                <a:latin typeface="Times New Roman" charset="0"/>
              </a:rPr>
              <a:t>2 </a:t>
            </a:r>
            <a:r>
              <a:rPr lang="en-US" sz="2800">
                <a:latin typeface="Times New Roman" charset="0"/>
              </a:rPr>
              <a:t>= </a:t>
            </a:r>
            <a:r>
              <a:rPr lang="en-US" sz="2800" i="1">
                <a:latin typeface="Times New Roman" charset="0"/>
              </a:rPr>
              <a:t>E</a:t>
            </a:r>
            <a:r>
              <a:rPr lang="en-US" sz="2800">
                <a:latin typeface="Times New Roman" charset="0"/>
              </a:rPr>
              <a:t>(</a:t>
            </a:r>
            <a:r>
              <a:rPr lang="en-US" sz="2800" i="1">
                <a:latin typeface="Times New Roman" charset="0"/>
              </a:rPr>
              <a:t>P</a:t>
            </a:r>
            <a:r>
              <a:rPr lang="en-US" sz="2800">
                <a:latin typeface="Times New Roman" charset="0"/>
              </a:rPr>
              <a:t>, </a:t>
            </a:r>
            <a:r>
              <a:rPr lang="en-US" sz="2800" i="1">
                <a:latin typeface="Times New Roman" charset="0"/>
              </a:rPr>
              <a:t>X</a:t>
            </a:r>
            <a:r>
              <a:rPr lang="en-US" sz="2800" baseline="-25000">
                <a:latin typeface="Times New Roman" charset="0"/>
              </a:rPr>
              <a:t>1</a:t>
            </a:r>
            <a:r>
              <a:rPr lang="en-US" sz="2800">
                <a:latin typeface="Times New Roman" charset="0"/>
              </a:rPr>
              <a:t>),…</a:t>
            </a:r>
            <a:endParaRPr lang="en-US" sz="2800"/>
          </a:p>
          <a:p>
            <a:pPr eaLnBrk="1" hangingPunct="1"/>
            <a:r>
              <a:rPr lang="en-US" sz="2800"/>
              <a:t>If for some </a:t>
            </a:r>
            <a:r>
              <a:rPr lang="en-US" sz="2800" i="1">
                <a:latin typeface="Times New Roman" charset="0"/>
              </a:rPr>
              <a:t>i</a:t>
            </a:r>
            <a:r>
              <a:rPr lang="en-US" sz="2800"/>
              <a:t> we find </a:t>
            </a:r>
            <a:r>
              <a:rPr lang="en-US" sz="2800" i="1">
                <a:latin typeface="Times New Roman" charset="0"/>
              </a:rPr>
              <a:t>X</a:t>
            </a:r>
            <a:r>
              <a:rPr lang="en-US" sz="2800" i="1" baseline="-25000">
                <a:latin typeface="Times New Roman" charset="0"/>
              </a:rPr>
              <a:t>i</a:t>
            </a:r>
            <a:r>
              <a:rPr lang="en-US" sz="2800" baseline="-25000">
                <a:latin typeface="Times New Roman" charset="0"/>
              </a:rPr>
              <a:t> </a:t>
            </a:r>
            <a:r>
              <a:rPr lang="en-US" sz="2800">
                <a:latin typeface="Times New Roman" charset="0"/>
              </a:rPr>
              <a:t>= </a:t>
            </a:r>
            <a:r>
              <a:rPr lang="en-US" sz="2800" i="1">
                <a:latin typeface="Times New Roman" charset="0"/>
              </a:rPr>
              <a:t>EP</a:t>
            </a:r>
            <a:r>
              <a:rPr lang="en-US" sz="2800" i="1" baseline="-25000">
                <a:latin typeface="Times New Roman" charset="0"/>
              </a:rPr>
              <a:t>j</a:t>
            </a:r>
          </a:p>
          <a:p>
            <a:pPr eaLnBrk="1" hangingPunct="1"/>
            <a:r>
              <a:rPr lang="en-US" sz="2800"/>
              <a:t>Then reconstruct chain from </a:t>
            </a:r>
            <a:r>
              <a:rPr lang="en-US" sz="2800" i="1">
                <a:latin typeface="Times New Roman" charset="0"/>
              </a:rPr>
              <a:t>SP</a:t>
            </a:r>
            <a:r>
              <a:rPr lang="en-US" sz="2800" i="1" baseline="-25000">
                <a:latin typeface="Times New Roman" charset="0"/>
              </a:rPr>
              <a:t>j</a:t>
            </a:r>
            <a:endParaRPr lang="en-US" sz="2800"/>
          </a:p>
          <a:p>
            <a:pPr eaLnBrk="1" hangingPunct="1">
              <a:buFont typeface="Wingdings" charset="2"/>
              <a:buNone/>
            </a:pPr>
            <a:r>
              <a:rPr lang="en-US" sz="2800"/>
              <a:t>	</a:t>
            </a:r>
            <a:r>
              <a:rPr lang="en-US" sz="2800" i="1">
                <a:latin typeface="Times New Roman" charset="0"/>
              </a:rPr>
              <a:t>Y</a:t>
            </a:r>
            <a:r>
              <a:rPr lang="en-US" sz="2800" baseline="-25000">
                <a:latin typeface="Times New Roman" charset="0"/>
              </a:rPr>
              <a:t>0 </a:t>
            </a:r>
            <a:r>
              <a:rPr lang="en-US" sz="2800">
                <a:latin typeface="Times New Roman" charset="0"/>
              </a:rPr>
              <a:t>= </a:t>
            </a:r>
            <a:r>
              <a:rPr lang="en-US" sz="2800" i="1">
                <a:latin typeface="Times New Roman" charset="0"/>
              </a:rPr>
              <a:t>SP</a:t>
            </a:r>
            <a:r>
              <a:rPr lang="en-US" sz="2800" i="1" baseline="-25000">
                <a:latin typeface="Times New Roman" charset="0"/>
              </a:rPr>
              <a:t>j</a:t>
            </a:r>
            <a:r>
              <a:rPr lang="en-US" sz="2800">
                <a:latin typeface="Times New Roman" charset="0"/>
              </a:rPr>
              <a:t>, </a:t>
            </a:r>
            <a:r>
              <a:rPr lang="en-US" sz="2800" i="1">
                <a:latin typeface="Times New Roman" charset="0"/>
              </a:rPr>
              <a:t>Y</a:t>
            </a:r>
            <a:r>
              <a:rPr lang="en-US" sz="2800" baseline="-25000">
                <a:latin typeface="Times New Roman" charset="0"/>
              </a:rPr>
              <a:t>1 </a:t>
            </a:r>
            <a:r>
              <a:rPr lang="en-US" sz="2800">
                <a:latin typeface="Times New Roman" charset="0"/>
              </a:rPr>
              <a:t>= </a:t>
            </a:r>
            <a:r>
              <a:rPr lang="en-US" sz="2800" i="1">
                <a:latin typeface="Times New Roman" charset="0"/>
              </a:rPr>
              <a:t>E</a:t>
            </a:r>
            <a:r>
              <a:rPr lang="en-US" sz="2800">
                <a:latin typeface="Times New Roman" charset="0"/>
              </a:rPr>
              <a:t>(</a:t>
            </a:r>
            <a:r>
              <a:rPr lang="en-US" sz="2800" i="1">
                <a:latin typeface="Times New Roman" charset="0"/>
              </a:rPr>
              <a:t>P</a:t>
            </a:r>
            <a:r>
              <a:rPr lang="en-US" sz="2800">
                <a:latin typeface="Times New Roman" charset="0"/>
              </a:rPr>
              <a:t>,</a:t>
            </a:r>
            <a:r>
              <a:rPr lang="en-US" sz="2800" i="1">
                <a:latin typeface="Times New Roman" charset="0"/>
              </a:rPr>
              <a:t>Y</a:t>
            </a:r>
            <a:r>
              <a:rPr lang="en-US" sz="2800" baseline="-25000">
                <a:latin typeface="Times New Roman" charset="0"/>
              </a:rPr>
              <a:t>0</a:t>
            </a:r>
            <a:r>
              <a:rPr lang="en-US" sz="2800">
                <a:latin typeface="Times New Roman" charset="0"/>
              </a:rPr>
              <a:t>), </a:t>
            </a:r>
            <a:r>
              <a:rPr lang="en-US" sz="2800" i="1">
                <a:latin typeface="Times New Roman" charset="0"/>
              </a:rPr>
              <a:t>Y</a:t>
            </a:r>
            <a:r>
              <a:rPr lang="en-US" sz="2800" baseline="-25000">
                <a:latin typeface="Times New Roman" charset="0"/>
              </a:rPr>
              <a:t>2 </a:t>
            </a:r>
            <a:r>
              <a:rPr lang="en-US" sz="2800">
                <a:latin typeface="Times New Roman" charset="0"/>
              </a:rPr>
              <a:t>= </a:t>
            </a:r>
            <a:r>
              <a:rPr lang="en-US" sz="2800" i="1">
                <a:latin typeface="Times New Roman" charset="0"/>
              </a:rPr>
              <a:t>E</a:t>
            </a:r>
            <a:r>
              <a:rPr lang="en-US" sz="2800">
                <a:latin typeface="Times New Roman" charset="0"/>
              </a:rPr>
              <a:t>(</a:t>
            </a:r>
            <a:r>
              <a:rPr lang="en-US" sz="2800" i="1">
                <a:latin typeface="Times New Roman" charset="0"/>
              </a:rPr>
              <a:t>P</a:t>
            </a:r>
            <a:r>
              <a:rPr lang="en-US" sz="2800">
                <a:latin typeface="Times New Roman" charset="0"/>
              </a:rPr>
              <a:t>,</a:t>
            </a:r>
            <a:r>
              <a:rPr lang="en-US" sz="2800" i="1">
                <a:latin typeface="Times New Roman" charset="0"/>
              </a:rPr>
              <a:t>Y</a:t>
            </a:r>
            <a:r>
              <a:rPr lang="en-US" sz="2800" baseline="-25000">
                <a:latin typeface="Times New Roman" charset="0"/>
              </a:rPr>
              <a:t>1</a:t>
            </a:r>
            <a:r>
              <a:rPr lang="en-US" sz="2800">
                <a:latin typeface="Times New Roman" charset="0"/>
              </a:rPr>
              <a:t>),…</a:t>
            </a:r>
          </a:p>
          <a:p>
            <a:pPr eaLnBrk="1" hangingPunct="1"/>
            <a:r>
              <a:rPr lang="en-US" sz="2800"/>
              <a:t>Find </a:t>
            </a:r>
            <a:r>
              <a:rPr lang="en-US" sz="2800" i="1">
                <a:latin typeface="Times New Roman" charset="0"/>
              </a:rPr>
              <a:t>C</a:t>
            </a:r>
            <a:r>
              <a:rPr lang="en-US" sz="2800">
                <a:latin typeface="Times New Roman" charset="0"/>
              </a:rPr>
              <a:t> = </a:t>
            </a:r>
            <a:r>
              <a:rPr lang="en-US" sz="2800" i="1">
                <a:latin typeface="Times New Roman" charset="0"/>
              </a:rPr>
              <a:t>Y</a:t>
            </a:r>
            <a:r>
              <a:rPr lang="en-US" sz="2800" i="1" baseline="-25000">
                <a:latin typeface="Times New Roman" charset="0"/>
              </a:rPr>
              <a:t>t</a:t>
            </a:r>
            <a:r>
              <a:rPr lang="en-US" sz="2800" i="1" baseline="-25000">
                <a:latin typeface="Times New Roman" charset="0"/>
                <a:sym typeface="Symbol" charset="2"/>
              </a:rPr>
              <a:t></a:t>
            </a:r>
            <a:r>
              <a:rPr lang="en-US" sz="2800" i="1" baseline="-25000">
                <a:latin typeface="Times New Roman" charset="0"/>
              </a:rPr>
              <a:t>i</a:t>
            </a:r>
            <a:r>
              <a:rPr lang="en-US" sz="2800">
                <a:latin typeface="Times New Roman" charset="0"/>
              </a:rPr>
              <a:t> = </a:t>
            </a:r>
            <a:r>
              <a:rPr lang="en-US" sz="2800" i="1">
                <a:latin typeface="Times New Roman" charset="0"/>
              </a:rPr>
              <a:t>E</a:t>
            </a:r>
            <a:r>
              <a:rPr lang="en-US" sz="2800">
                <a:latin typeface="Times New Roman" charset="0"/>
              </a:rPr>
              <a:t>(</a:t>
            </a:r>
            <a:r>
              <a:rPr lang="en-US" sz="2800" i="1">
                <a:latin typeface="Times New Roman" charset="0"/>
              </a:rPr>
              <a:t>P</a:t>
            </a:r>
            <a:r>
              <a:rPr lang="en-US" sz="2800">
                <a:latin typeface="Times New Roman" charset="0"/>
              </a:rPr>
              <a:t>, </a:t>
            </a:r>
            <a:r>
              <a:rPr lang="en-US" sz="2800" i="1">
                <a:latin typeface="Times New Roman" charset="0"/>
              </a:rPr>
              <a:t>Y</a:t>
            </a:r>
            <a:r>
              <a:rPr lang="en-US" sz="2800" i="1" baseline="-25000">
                <a:latin typeface="Times New Roman" charset="0"/>
              </a:rPr>
              <a:t>t</a:t>
            </a:r>
            <a:r>
              <a:rPr lang="en-US" sz="2800" i="1" baseline="-25000">
                <a:latin typeface="Times New Roman" charset="0"/>
                <a:sym typeface="Symbol" charset="2"/>
              </a:rPr>
              <a:t></a:t>
            </a:r>
            <a:r>
              <a:rPr lang="en-US" sz="2800" i="1" baseline="-25000">
                <a:latin typeface="Times New Roman" charset="0"/>
              </a:rPr>
              <a:t>i</a:t>
            </a:r>
            <a:r>
              <a:rPr lang="en-US" sz="2800" baseline="-25000">
                <a:latin typeface="Times New Roman" charset="0"/>
                <a:sym typeface="Symbol" charset="2"/>
              </a:rPr>
              <a:t></a:t>
            </a:r>
            <a:r>
              <a:rPr lang="en-US" sz="2800" baseline="-25000">
                <a:latin typeface="Times New Roman" charset="0"/>
              </a:rPr>
              <a:t>1</a:t>
            </a:r>
            <a:r>
              <a:rPr lang="en-US" sz="2800">
                <a:latin typeface="Times New Roman" charset="0"/>
              </a:rPr>
              <a:t>)</a:t>
            </a:r>
            <a:r>
              <a:rPr lang="en-US" sz="2800"/>
              <a:t>  (always?)</a:t>
            </a:r>
          </a:p>
          <a:p>
            <a:pPr eaLnBrk="1" hangingPunct="1"/>
            <a:r>
              <a:rPr lang="en-US" sz="2800"/>
              <a:t>Then </a:t>
            </a:r>
            <a:r>
              <a:rPr lang="en-US" sz="2800" i="1">
                <a:latin typeface="Times New Roman" charset="0"/>
              </a:rPr>
              <a:t>K </a:t>
            </a:r>
            <a:r>
              <a:rPr lang="en-US" sz="2800">
                <a:latin typeface="Times New Roman" charset="0"/>
              </a:rPr>
              <a:t>=</a:t>
            </a:r>
            <a:r>
              <a:rPr lang="en-US" sz="2800"/>
              <a:t> </a:t>
            </a:r>
            <a:r>
              <a:rPr lang="en-US" sz="2800" i="1">
                <a:latin typeface="Times New Roman" charset="0"/>
              </a:rPr>
              <a:t>Y</a:t>
            </a:r>
            <a:r>
              <a:rPr lang="en-US" sz="2800" i="1" baseline="-25000">
                <a:latin typeface="Times New Roman" charset="0"/>
              </a:rPr>
              <a:t>t</a:t>
            </a:r>
            <a:r>
              <a:rPr lang="en-US" sz="2800" i="1" baseline="-25000">
                <a:latin typeface="Times New Roman" charset="0"/>
                <a:sym typeface="Symbol" charset="2"/>
              </a:rPr>
              <a:t></a:t>
            </a:r>
            <a:r>
              <a:rPr lang="en-US" sz="2800" i="1" baseline="-25000">
                <a:latin typeface="Times New Roman" charset="0"/>
              </a:rPr>
              <a:t>i</a:t>
            </a:r>
            <a:r>
              <a:rPr lang="en-US" sz="2800" baseline="-25000">
                <a:latin typeface="Times New Roman" charset="0"/>
                <a:sym typeface="Symbol" charset="2"/>
              </a:rPr>
              <a:t></a:t>
            </a:r>
            <a:r>
              <a:rPr lang="en-US" sz="2800" baseline="-25000">
                <a:latin typeface="Times New Roman" charset="0"/>
              </a:rPr>
              <a:t>1</a:t>
            </a:r>
            <a:r>
              <a:rPr lang="en-US" sz="2800"/>
              <a:t>  (always?)</a:t>
            </a:r>
          </a:p>
        </p:txBody>
      </p:sp>
    </p:spTree>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BF1AC99C-19D9-FB4D-908E-51D3AC63A0BC}" type="slidenum">
              <a:rPr lang="en-US" smtClean="0">
                <a:latin typeface="Times New Roman" charset="0"/>
              </a:rPr>
              <a:pPr/>
              <a:t>307</a:t>
            </a:fld>
            <a:endParaRPr lang="en-US">
              <a:latin typeface="Times New Roman" charset="0"/>
            </a:endParaRPr>
          </a:p>
        </p:txBody>
      </p:sp>
      <p:sp>
        <p:nvSpPr>
          <p:cNvPr id="326659" name="Rectangle 2"/>
          <p:cNvSpPr>
            <a:spLocks noGrp="1" noChangeArrowheads="1"/>
          </p:cNvSpPr>
          <p:nvPr>
            <p:ph type="title"/>
          </p:nvPr>
        </p:nvSpPr>
        <p:spPr>
          <a:xfrm>
            <a:off x="685800" y="304800"/>
            <a:ext cx="7772400" cy="1143000"/>
          </a:xfrm>
        </p:spPr>
        <p:txBody>
          <a:bodyPr/>
          <a:lstStyle/>
          <a:p>
            <a:pPr eaLnBrk="1" hangingPunct="1"/>
            <a:r>
              <a:rPr lang="en-US"/>
              <a:t>Trudy’s Perfect World</a:t>
            </a:r>
          </a:p>
        </p:txBody>
      </p:sp>
      <p:sp>
        <p:nvSpPr>
          <p:cNvPr id="326660" name="Rectangle 3"/>
          <p:cNvSpPr>
            <a:spLocks noGrp="1" noChangeArrowheads="1"/>
          </p:cNvSpPr>
          <p:nvPr>
            <p:ph type="body" idx="1"/>
          </p:nvPr>
        </p:nvSpPr>
        <p:spPr>
          <a:xfrm>
            <a:off x="457200" y="1524000"/>
            <a:ext cx="8229600" cy="4648200"/>
          </a:xfrm>
        </p:spPr>
        <p:txBody>
          <a:bodyPr/>
          <a:lstStyle/>
          <a:p>
            <a:pPr marL="609600" indent="-609600" eaLnBrk="1" hangingPunct="1">
              <a:lnSpc>
                <a:spcPct val="90000"/>
              </a:lnSpc>
            </a:pPr>
            <a:r>
              <a:rPr lang="en-US" sz="2800"/>
              <a:t>Suppose block cipher has </a:t>
            </a:r>
            <a:r>
              <a:rPr lang="en-US" sz="2800" i="1">
                <a:latin typeface="Times New Roman" charset="0"/>
              </a:rPr>
              <a:t>k</a:t>
            </a:r>
            <a:r>
              <a:rPr lang="en-US" sz="2800">
                <a:latin typeface="Times New Roman" charset="0"/>
              </a:rPr>
              <a:t> = 56</a:t>
            </a:r>
            <a:r>
              <a:rPr lang="en-US" sz="2800"/>
              <a:t> </a:t>
            </a:r>
          </a:p>
          <a:p>
            <a:pPr marL="990600" lvl="1" indent="-533400" eaLnBrk="1" hangingPunct="1">
              <a:lnSpc>
                <a:spcPct val="90000"/>
              </a:lnSpc>
            </a:pPr>
            <a:r>
              <a:rPr lang="en-US" sz="2400"/>
              <a:t>That is, the key length is </a:t>
            </a:r>
            <a:r>
              <a:rPr lang="en-US" sz="2400">
                <a:latin typeface="Times New Roman" charset="0"/>
              </a:rPr>
              <a:t>56</a:t>
            </a:r>
            <a:r>
              <a:rPr lang="en-US" sz="2400"/>
              <a:t> bits</a:t>
            </a:r>
          </a:p>
          <a:p>
            <a:pPr marL="609600" indent="-609600" eaLnBrk="1" hangingPunct="1">
              <a:lnSpc>
                <a:spcPct val="90000"/>
              </a:lnSpc>
            </a:pPr>
            <a:r>
              <a:rPr lang="en-US" sz="2800"/>
              <a:t>Suppose we find </a:t>
            </a:r>
            <a:r>
              <a:rPr lang="en-US" sz="2800" i="1">
                <a:latin typeface="Times New Roman" charset="0"/>
              </a:rPr>
              <a:t>m</a:t>
            </a:r>
            <a:r>
              <a:rPr lang="en-US" sz="2800">
                <a:latin typeface="Times New Roman" charset="0"/>
              </a:rPr>
              <a:t> = 2</a:t>
            </a:r>
            <a:r>
              <a:rPr lang="en-US" sz="2800" baseline="30000">
                <a:latin typeface="Times New Roman" charset="0"/>
              </a:rPr>
              <a:t>28</a:t>
            </a:r>
            <a:r>
              <a:rPr lang="en-US" sz="2800"/>
              <a:t> chains, each of length </a:t>
            </a:r>
            <a:r>
              <a:rPr lang="en-US" sz="2800" i="1">
                <a:latin typeface="Times New Roman" charset="0"/>
              </a:rPr>
              <a:t>t</a:t>
            </a:r>
            <a:r>
              <a:rPr lang="en-US" sz="2800">
                <a:latin typeface="Times New Roman" charset="0"/>
              </a:rPr>
              <a:t> = 2</a:t>
            </a:r>
            <a:r>
              <a:rPr lang="en-US" sz="2800" baseline="30000">
                <a:latin typeface="Times New Roman" charset="0"/>
              </a:rPr>
              <a:t>28</a:t>
            </a:r>
            <a:r>
              <a:rPr lang="en-US" sz="2800"/>
              <a:t> and no chains overlap</a:t>
            </a:r>
          </a:p>
          <a:p>
            <a:pPr marL="609600" indent="-609600" eaLnBrk="1" hangingPunct="1">
              <a:lnSpc>
                <a:spcPct val="90000"/>
              </a:lnSpc>
            </a:pPr>
            <a:r>
              <a:rPr lang="en-US" sz="2800" b="1">
                <a:solidFill>
                  <a:schemeClr val="accent2"/>
                </a:solidFill>
              </a:rPr>
              <a:t>Memory:</a:t>
            </a:r>
            <a:r>
              <a:rPr lang="en-US" sz="2800"/>
              <a:t> </a:t>
            </a:r>
            <a:r>
              <a:rPr lang="en-US" sz="2800">
                <a:latin typeface="Times New Roman" charset="0"/>
              </a:rPr>
              <a:t>2</a:t>
            </a:r>
            <a:r>
              <a:rPr lang="en-US" sz="2800" baseline="30000">
                <a:latin typeface="Times New Roman" charset="0"/>
              </a:rPr>
              <a:t>28</a:t>
            </a:r>
            <a:r>
              <a:rPr lang="en-US" sz="2800"/>
              <a:t> pairs </a:t>
            </a:r>
            <a:r>
              <a:rPr lang="en-US" sz="2800">
                <a:latin typeface="Times New Roman" charset="0"/>
              </a:rPr>
              <a:t>(</a:t>
            </a:r>
            <a:r>
              <a:rPr lang="en-US" sz="2800" i="1">
                <a:latin typeface="Times New Roman" charset="0"/>
              </a:rPr>
              <a:t>SP</a:t>
            </a:r>
            <a:r>
              <a:rPr lang="en-US" sz="2800" i="1" baseline="-25000">
                <a:latin typeface="Times New Roman" charset="0"/>
              </a:rPr>
              <a:t>j</a:t>
            </a:r>
            <a:r>
              <a:rPr lang="en-US" sz="2800">
                <a:latin typeface="Times New Roman" charset="0"/>
              </a:rPr>
              <a:t>, </a:t>
            </a:r>
            <a:r>
              <a:rPr lang="en-US" sz="2800" i="1">
                <a:latin typeface="Times New Roman" charset="0"/>
              </a:rPr>
              <a:t>EP</a:t>
            </a:r>
            <a:r>
              <a:rPr lang="en-US" sz="2800" i="1" baseline="-25000">
                <a:latin typeface="Times New Roman" charset="0"/>
              </a:rPr>
              <a:t>i</a:t>
            </a:r>
            <a:r>
              <a:rPr lang="en-US" sz="2800">
                <a:latin typeface="Times New Roman" charset="0"/>
              </a:rPr>
              <a:t>)</a:t>
            </a:r>
            <a:endParaRPr lang="en-US" sz="2800"/>
          </a:p>
          <a:p>
            <a:pPr marL="609600" indent="-609600" eaLnBrk="1" hangingPunct="1">
              <a:lnSpc>
                <a:spcPct val="90000"/>
              </a:lnSpc>
            </a:pPr>
            <a:r>
              <a:rPr lang="en-US" sz="2800" b="1">
                <a:solidFill>
                  <a:schemeClr val="accent2"/>
                </a:solidFill>
              </a:rPr>
              <a:t>Time:</a:t>
            </a:r>
            <a:r>
              <a:rPr lang="en-US" sz="2800"/>
              <a:t> about </a:t>
            </a:r>
            <a:r>
              <a:rPr lang="en-US" sz="2800">
                <a:latin typeface="Times New Roman" charset="0"/>
              </a:rPr>
              <a:t>2</a:t>
            </a:r>
            <a:r>
              <a:rPr lang="en-US" sz="2800" baseline="30000">
                <a:latin typeface="Times New Roman" charset="0"/>
              </a:rPr>
              <a:t>28</a:t>
            </a:r>
            <a:r>
              <a:rPr lang="en-US" sz="2800"/>
              <a:t> (per attack)</a:t>
            </a:r>
          </a:p>
          <a:p>
            <a:pPr marL="990600" lvl="1" indent="-533400" eaLnBrk="1" hangingPunct="1">
              <a:lnSpc>
                <a:spcPct val="90000"/>
              </a:lnSpc>
            </a:pPr>
            <a:r>
              <a:rPr lang="en-US" sz="2400"/>
              <a:t>Start at </a:t>
            </a:r>
            <a:r>
              <a:rPr lang="en-US" sz="2400" i="1">
                <a:latin typeface="Times New Roman" charset="0"/>
              </a:rPr>
              <a:t>C</a:t>
            </a:r>
            <a:r>
              <a:rPr lang="en-US" sz="2400"/>
              <a:t>, find some </a:t>
            </a:r>
            <a:r>
              <a:rPr lang="en-US" sz="2400" i="1">
                <a:latin typeface="Times New Roman" charset="0"/>
              </a:rPr>
              <a:t>EP</a:t>
            </a:r>
            <a:r>
              <a:rPr lang="en-US" sz="2400" i="1" baseline="-25000">
                <a:latin typeface="Times New Roman" charset="0"/>
              </a:rPr>
              <a:t>j</a:t>
            </a:r>
            <a:r>
              <a:rPr lang="en-US" sz="2400"/>
              <a:t> in about </a:t>
            </a:r>
            <a:r>
              <a:rPr lang="en-US" sz="2400">
                <a:latin typeface="Times New Roman" charset="0"/>
              </a:rPr>
              <a:t>2</a:t>
            </a:r>
            <a:r>
              <a:rPr lang="en-US" sz="2400" baseline="30000">
                <a:latin typeface="Times New Roman" charset="0"/>
              </a:rPr>
              <a:t>27</a:t>
            </a:r>
            <a:r>
              <a:rPr lang="en-US" sz="2400"/>
              <a:t> steps</a:t>
            </a:r>
          </a:p>
          <a:p>
            <a:pPr marL="990600" lvl="1" indent="-533400" eaLnBrk="1" hangingPunct="1">
              <a:lnSpc>
                <a:spcPct val="90000"/>
              </a:lnSpc>
            </a:pPr>
            <a:r>
              <a:rPr lang="en-US" sz="2400"/>
              <a:t>Find </a:t>
            </a:r>
            <a:r>
              <a:rPr lang="en-US" sz="2400" i="1">
                <a:latin typeface="Times New Roman" charset="0"/>
              </a:rPr>
              <a:t>K</a:t>
            </a:r>
            <a:r>
              <a:rPr lang="en-US" sz="2400"/>
              <a:t> with about </a:t>
            </a:r>
            <a:r>
              <a:rPr lang="en-US" sz="2400">
                <a:latin typeface="Times New Roman" charset="0"/>
              </a:rPr>
              <a:t>2</a:t>
            </a:r>
            <a:r>
              <a:rPr lang="en-US" sz="2400" baseline="30000">
                <a:latin typeface="Times New Roman" charset="0"/>
              </a:rPr>
              <a:t>27</a:t>
            </a:r>
            <a:r>
              <a:rPr lang="en-US" sz="2400"/>
              <a:t> more steps</a:t>
            </a:r>
          </a:p>
          <a:p>
            <a:pPr marL="609600" indent="-609600" eaLnBrk="1" hangingPunct="1">
              <a:lnSpc>
                <a:spcPct val="90000"/>
              </a:lnSpc>
            </a:pPr>
            <a:r>
              <a:rPr lang="en-US" sz="2800"/>
              <a:t>Attack never fails!</a:t>
            </a:r>
          </a:p>
        </p:txBody>
      </p:sp>
    </p:spTree>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68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0E37F9E5-7A7C-4948-B67C-35D973336947}" type="slidenum">
              <a:rPr lang="en-US" smtClean="0">
                <a:latin typeface="Times New Roman" charset="0"/>
              </a:rPr>
              <a:pPr/>
              <a:t>308</a:t>
            </a:fld>
            <a:endParaRPr lang="en-US">
              <a:latin typeface="Times New Roman" charset="0"/>
            </a:endParaRPr>
          </a:p>
        </p:txBody>
      </p:sp>
      <p:sp>
        <p:nvSpPr>
          <p:cNvPr id="327683" name="Rectangle 2"/>
          <p:cNvSpPr>
            <a:spLocks noGrp="1" noChangeArrowheads="1"/>
          </p:cNvSpPr>
          <p:nvPr>
            <p:ph type="title"/>
          </p:nvPr>
        </p:nvSpPr>
        <p:spPr>
          <a:xfrm>
            <a:off x="685800" y="381000"/>
            <a:ext cx="7772400" cy="1143000"/>
          </a:xfrm>
        </p:spPr>
        <p:txBody>
          <a:bodyPr/>
          <a:lstStyle/>
          <a:p>
            <a:pPr eaLnBrk="1" hangingPunct="1"/>
            <a:r>
              <a:rPr lang="en-US"/>
              <a:t>Trudy’s Perfect World</a:t>
            </a:r>
          </a:p>
        </p:txBody>
      </p:sp>
      <p:sp>
        <p:nvSpPr>
          <p:cNvPr id="327684" name="Rectangle 3"/>
          <p:cNvSpPr>
            <a:spLocks noGrp="1" noChangeArrowheads="1"/>
          </p:cNvSpPr>
          <p:nvPr>
            <p:ph type="body" idx="1"/>
          </p:nvPr>
        </p:nvSpPr>
        <p:spPr>
          <a:xfrm>
            <a:off x="533400" y="1600200"/>
            <a:ext cx="8153400" cy="1295400"/>
          </a:xfrm>
        </p:spPr>
        <p:txBody>
          <a:bodyPr/>
          <a:lstStyle/>
          <a:p>
            <a:pPr eaLnBrk="1" hangingPunct="1">
              <a:lnSpc>
                <a:spcPct val="90000"/>
              </a:lnSpc>
            </a:pPr>
            <a:r>
              <a:rPr lang="en-US"/>
              <a:t>No chains overlap</a:t>
            </a:r>
          </a:p>
          <a:p>
            <a:pPr eaLnBrk="1" hangingPunct="1">
              <a:lnSpc>
                <a:spcPct val="90000"/>
              </a:lnSpc>
            </a:pPr>
            <a:r>
              <a:rPr lang="en-US"/>
              <a:t>Any ciphertext </a:t>
            </a:r>
            <a:r>
              <a:rPr lang="en-US" i="1">
                <a:latin typeface="Times New Roman" charset="0"/>
              </a:rPr>
              <a:t>C</a:t>
            </a:r>
            <a:r>
              <a:rPr lang="en-US"/>
              <a:t> is in some chain</a:t>
            </a:r>
          </a:p>
        </p:txBody>
      </p:sp>
      <p:sp>
        <p:nvSpPr>
          <p:cNvPr id="327685" name="Text Box 4"/>
          <p:cNvSpPr txBox="1">
            <a:spLocks noChangeArrowheads="1"/>
          </p:cNvSpPr>
          <p:nvPr/>
        </p:nvSpPr>
        <p:spPr bwMode="auto">
          <a:xfrm>
            <a:off x="6891338" y="3251200"/>
            <a:ext cx="576262" cy="396875"/>
          </a:xfrm>
          <a:prstGeom prst="rect">
            <a:avLst/>
          </a:prstGeom>
          <a:noFill/>
          <a:ln w="9525">
            <a:noFill/>
            <a:miter lim="800000"/>
            <a:headEnd/>
            <a:tailEnd/>
          </a:ln>
        </p:spPr>
        <p:txBody>
          <a:bodyPr wrap="none">
            <a:prstTxWarp prst="textNoShape">
              <a:avLst/>
            </a:prstTxWarp>
            <a:spAutoFit/>
          </a:bodyPr>
          <a:lstStyle/>
          <a:p>
            <a:pPr eaLnBrk="0" hangingPunct="0"/>
            <a:r>
              <a:rPr lang="en-US" sz="2000" i="1">
                <a:solidFill>
                  <a:schemeClr val="tx2"/>
                </a:solidFill>
                <a:latin typeface="Times New Roman" charset="0"/>
              </a:rPr>
              <a:t>EP</a:t>
            </a:r>
            <a:r>
              <a:rPr lang="en-US" sz="2000" baseline="-25000">
                <a:solidFill>
                  <a:schemeClr val="tx2"/>
                </a:solidFill>
                <a:latin typeface="Times New Roman" charset="0"/>
              </a:rPr>
              <a:t>0</a:t>
            </a:r>
            <a:endParaRPr lang="en-US">
              <a:solidFill>
                <a:schemeClr val="tx2"/>
              </a:solidFill>
              <a:latin typeface="Courier" charset="0"/>
            </a:endParaRPr>
          </a:p>
        </p:txBody>
      </p:sp>
      <p:sp>
        <p:nvSpPr>
          <p:cNvPr id="327686" name="Text Box 5"/>
          <p:cNvSpPr txBox="1">
            <a:spLocks noChangeArrowheads="1"/>
          </p:cNvSpPr>
          <p:nvPr/>
        </p:nvSpPr>
        <p:spPr bwMode="auto">
          <a:xfrm>
            <a:off x="762000" y="3159125"/>
            <a:ext cx="549275" cy="396875"/>
          </a:xfrm>
          <a:prstGeom prst="rect">
            <a:avLst/>
          </a:prstGeom>
          <a:noFill/>
          <a:ln w="9525">
            <a:noFill/>
            <a:miter lim="800000"/>
            <a:headEnd/>
            <a:tailEnd/>
          </a:ln>
        </p:spPr>
        <p:txBody>
          <a:bodyPr wrap="none">
            <a:prstTxWarp prst="textNoShape">
              <a:avLst/>
            </a:prstTxWarp>
            <a:spAutoFit/>
          </a:bodyPr>
          <a:lstStyle/>
          <a:p>
            <a:pPr eaLnBrk="0" hangingPunct="0"/>
            <a:r>
              <a:rPr lang="en-US" sz="2000" i="1">
                <a:solidFill>
                  <a:schemeClr val="tx2"/>
                </a:solidFill>
                <a:latin typeface="Times New Roman" charset="0"/>
              </a:rPr>
              <a:t>SP</a:t>
            </a:r>
            <a:r>
              <a:rPr lang="en-US" sz="2000" baseline="-25000">
                <a:solidFill>
                  <a:schemeClr val="tx2"/>
                </a:solidFill>
                <a:latin typeface="Times New Roman" charset="0"/>
              </a:rPr>
              <a:t>0</a:t>
            </a:r>
            <a:endParaRPr lang="en-US" sz="4400">
              <a:solidFill>
                <a:schemeClr val="tx2"/>
              </a:solidFill>
            </a:endParaRPr>
          </a:p>
        </p:txBody>
      </p:sp>
      <p:sp>
        <p:nvSpPr>
          <p:cNvPr id="327687" name="Text Box 6"/>
          <p:cNvSpPr txBox="1">
            <a:spLocks noChangeArrowheads="1"/>
          </p:cNvSpPr>
          <p:nvPr/>
        </p:nvSpPr>
        <p:spPr bwMode="auto">
          <a:xfrm>
            <a:off x="4446588" y="4241800"/>
            <a:ext cx="354012" cy="396875"/>
          </a:xfrm>
          <a:prstGeom prst="rect">
            <a:avLst/>
          </a:prstGeom>
          <a:noFill/>
          <a:ln w="9525">
            <a:noFill/>
            <a:miter lim="800000"/>
            <a:headEnd/>
            <a:tailEnd/>
          </a:ln>
        </p:spPr>
        <p:txBody>
          <a:bodyPr wrap="none">
            <a:prstTxWarp prst="textNoShape">
              <a:avLst/>
            </a:prstTxWarp>
            <a:spAutoFit/>
          </a:bodyPr>
          <a:lstStyle/>
          <a:p>
            <a:pPr eaLnBrk="0" hangingPunct="0"/>
            <a:r>
              <a:rPr lang="en-US" sz="2000" i="1">
                <a:solidFill>
                  <a:schemeClr val="tx2"/>
                </a:solidFill>
                <a:latin typeface="Times New Roman" charset="0"/>
              </a:rPr>
              <a:t>C</a:t>
            </a:r>
            <a:endParaRPr lang="en-US" sz="4400">
              <a:solidFill>
                <a:schemeClr val="tx2"/>
              </a:solidFill>
            </a:endParaRPr>
          </a:p>
        </p:txBody>
      </p:sp>
      <p:sp>
        <p:nvSpPr>
          <p:cNvPr id="327688" name="Freeform 7"/>
          <p:cNvSpPr>
            <a:spLocks/>
          </p:cNvSpPr>
          <p:nvPr/>
        </p:nvSpPr>
        <p:spPr bwMode="auto">
          <a:xfrm>
            <a:off x="1371600" y="3327400"/>
            <a:ext cx="5334000" cy="698500"/>
          </a:xfrm>
          <a:custGeom>
            <a:avLst/>
            <a:gdLst>
              <a:gd name="T0" fmla="*/ 0 w 3360"/>
              <a:gd name="T1" fmla="*/ 2147483647 h 440"/>
              <a:gd name="T2" fmla="*/ 2147483647 w 3360"/>
              <a:gd name="T3" fmla="*/ 2147483647 h 440"/>
              <a:gd name="T4" fmla="*/ 2147483647 w 3360"/>
              <a:gd name="T5" fmla="*/ 2147483647 h 440"/>
              <a:gd name="T6" fmla="*/ 2147483647 w 3360"/>
              <a:gd name="T7" fmla="*/ 2147483647 h 440"/>
              <a:gd name="T8" fmla="*/ 2147483647 w 3360"/>
              <a:gd name="T9" fmla="*/ 2147483647 h 440"/>
              <a:gd name="T10" fmla="*/ 2147483647 w 3360"/>
              <a:gd name="T11" fmla="*/ 2147483647 h 440"/>
              <a:gd name="T12" fmla="*/ 2147483647 w 3360"/>
              <a:gd name="T13" fmla="*/ 2147483647 h 440"/>
              <a:gd name="T14" fmla="*/ 2147483647 w 3360"/>
              <a:gd name="T15" fmla="*/ 2147483647 h 440"/>
              <a:gd name="T16" fmla="*/ 2147483647 w 3360"/>
              <a:gd name="T17" fmla="*/ 2147483647 h 440"/>
              <a:gd name="T18" fmla="*/ 2147483647 w 3360"/>
              <a:gd name="T19" fmla="*/ 2147483647 h 440"/>
              <a:gd name="T20" fmla="*/ 2147483647 w 3360"/>
              <a:gd name="T21" fmla="*/ 2147483647 h 440"/>
              <a:gd name="T22" fmla="*/ 2147483647 w 3360"/>
              <a:gd name="T23" fmla="*/ 0 h 440"/>
              <a:gd name="T24" fmla="*/ 2147483647 w 3360"/>
              <a:gd name="T25" fmla="*/ 2147483647 h 440"/>
              <a:gd name="T26" fmla="*/ 2147483647 w 3360"/>
              <a:gd name="T27" fmla="*/ 2147483647 h 440"/>
              <a:gd name="T28" fmla="*/ 2147483647 w 3360"/>
              <a:gd name="T29" fmla="*/ 2147483647 h 440"/>
              <a:gd name="T30" fmla="*/ 2147483647 w 3360"/>
              <a:gd name="T31" fmla="*/ 2147483647 h 44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360"/>
              <a:gd name="T49" fmla="*/ 0 h 440"/>
              <a:gd name="T50" fmla="*/ 3360 w 3360"/>
              <a:gd name="T51" fmla="*/ 440 h 44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360" h="440">
                <a:moveTo>
                  <a:pt x="0" y="144"/>
                </a:moveTo>
                <a:cubicBezTo>
                  <a:pt x="92" y="284"/>
                  <a:pt x="184" y="424"/>
                  <a:pt x="288" y="432"/>
                </a:cubicBezTo>
                <a:cubicBezTo>
                  <a:pt x="392" y="440"/>
                  <a:pt x="520" y="232"/>
                  <a:pt x="624" y="192"/>
                </a:cubicBezTo>
                <a:cubicBezTo>
                  <a:pt x="728" y="152"/>
                  <a:pt x="784" y="200"/>
                  <a:pt x="912" y="192"/>
                </a:cubicBezTo>
                <a:cubicBezTo>
                  <a:pt x="1040" y="184"/>
                  <a:pt x="1288" y="128"/>
                  <a:pt x="1392" y="144"/>
                </a:cubicBezTo>
                <a:cubicBezTo>
                  <a:pt x="1496" y="160"/>
                  <a:pt x="1472" y="264"/>
                  <a:pt x="1536" y="288"/>
                </a:cubicBezTo>
                <a:cubicBezTo>
                  <a:pt x="1600" y="312"/>
                  <a:pt x="1712" y="328"/>
                  <a:pt x="1776" y="288"/>
                </a:cubicBezTo>
                <a:cubicBezTo>
                  <a:pt x="1840" y="248"/>
                  <a:pt x="1864" y="88"/>
                  <a:pt x="1920" y="48"/>
                </a:cubicBezTo>
                <a:cubicBezTo>
                  <a:pt x="1976" y="8"/>
                  <a:pt x="2024" y="24"/>
                  <a:pt x="2112" y="48"/>
                </a:cubicBezTo>
                <a:cubicBezTo>
                  <a:pt x="2200" y="72"/>
                  <a:pt x="2360" y="192"/>
                  <a:pt x="2448" y="192"/>
                </a:cubicBezTo>
                <a:cubicBezTo>
                  <a:pt x="2536" y="192"/>
                  <a:pt x="2592" y="80"/>
                  <a:pt x="2640" y="48"/>
                </a:cubicBezTo>
                <a:cubicBezTo>
                  <a:pt x="2688" y="16"/>
                  <a:pt x="2680" y="0"/>
                  <a:pt x="2736" y="0"/>
                </a:cubicBezTo>
                <a:cubicBezTo>
                  <a:pt x="2792" y="0"/>
                  <a:pt x="2920" y="24"/>
                  <a:pt x="2976" y="48"/>
                </a:cubicBezTo>
                <a:cubicBezTo>
                  <a:pt x="3032" y="72"/>
                  <a:pt x="3024" y="120"/>
                  <a:pt x="3072" y="144"/>
                </a:cubicBezTo>
                <a:cubicBezTo>
                  <a:pt x="3120" y="168"/>
                  <a:pt x="3216" y="192"/>
                  <a:pt x="3264" y="192"/>
                </a:cubicBezTo>
                <a:cubicBezTo>
                  <a:pt x="3312" y="192"/>
                  <a:pt x="3336" y="152"/>
                  <a:pt x="3360" y="144"/>
                </a:cubicBezTo>
              </a:path>
            </a:pathLst>
          </a:custGeom>
          <a:noFill/>
          <a:ln w="25400">
            <a:solidFill>
              <a:schemeClr val="tx1"/>
            </a:solidFill>
            <a:round/>
            <a:headEnd/>
            <a:tailEnd/>
          </a:ln>
        </p:spPr>
        <p:txBody>
          <a:bodyPr wrap="none" anchor="ctr">
            <a:prstTxWarp prst="textNoShape">
              <a:avLst/>
            </a:prstTxWarp>
          </a:bodyPr>
          <a:lstStyle/>
          <a:p>
            <a:endParaRPr lang="en-US"/>
          </a:p>
        </p:txBody>
      </p:sp>
      <p:sp>
        <p:nvSpPr>
          <p:cNvPr id="327689" name="Freeform 8"/>
          <p:cNvSpPr>
            <a:spLocks/>
          </p:cNvSpPr>
          <p:nvPr/>
        </p:nvSpPr>
        <p:spPr bwMode="auto">
          <a:xfrm>
            <a:off x="1371600" y="4368800"/>
            <a:ext cx="5334000" cy="508000"/>
          </a:xfrm>
          <a:custGeom>
            <a:avLst/>
            <a:gdLst>
              <a:gd name="T0" fmla="*/ 0 w 3360"/>
              <a:gd name="T1" fmla="*/ 2147483647 h 320"/>
              <a:gd name="T2" fmla="*/ 2147483647 w 3360"/>
              <a:gd name="T3" fmla="*/ 2147483647 h 320"/>
              <a:gd name="T4" fmla="*/ 2147483647 w 3360"/>
              <a:gd name="T5" fmla="*/ 2147483647 h 320"/>
              <a:gd name="T6" fmla="*/ 2147483647 w 3360"/>
              <a:gd name="T7" fmla="*/ 2147483647 h 320"/>
              <a:gd name="T8" fmla="*/ 2147483647 w 3360"/>
              <a:gd name="T9" fmla="*/ 2147483647 h 320"/>
              <a:gd name="T10" fmla="*/ 2147483647 w 3360"/>
              <a:gd name="T11" fmla="*/ 2147483647 h 320"/>
              <a:gd name="T12" fmla="*/ 2147483647 w 3360"/>
              <a:gd name="T13" fmla="*/ 2147483647 h 320"/>
              <a:gd name="T14" fmla="*/ 2147483647 w 3360"/>
              <a:gd name="T15" fmla="*/ 2147483647 h 320"/>
              <a:gd name="T16" fmla="*/ 2147483647 w 3360"/>
              <a:gd name="T17" fmla="*/ 2147483647 h 320"/>
              <a:gd name="T18" fmla="*/ 2147483647 w 3360"/>
              <a:gd name="T19" fmla="*/ 2147483647 h 320"/>
              <a:gd name="T20" fmla="*/ 2147483647 w 3360"/>
              <a:gd name="T21" fmla="*/ 2147483647 h 320"/>
              <a:gd name="T22" fmla="*/ 2147483647 w 3360"/>
              <a:gd name="T23" fmla="*/ 2147483647 h 320"/>
              <a:gd name="T24" fmla="*/ 2147483647 w 3360"/>
              <a:gd name="T25" fmla="*/ 2147483647 h 320"/>
              <a:gd name="T26" fmla="*/ 2147483647 w 3360"/>
              <a:gd name="T27" fmla="*/ 2147483647 h 320"/>
              <a:gd name="T28" fmla="*/ 2147483647 w 3360"/>
              <a:gd name="T29" fmla="*/ 2147483647 h 320"/>
              <a:gd name="T30" fmla="*/ 2147483647 w 3360"/>
              <a:gd name="T31" fmla="*/ 2147483647 h 320"/>
              <a:gd name="T32" fmla="*/ 2147483647 w 3360"/>
              <a:gd name="T33" fmla="*/ 2147483647 h 320"/>
              <a:gd name="T34" fmla="*/ 2147483647 w 3360"/>
              <a:gd name="T35" fmla="*/ 2147483647 h 320"/>
              <a:gd name="T36" fmla="*/ 2147483647 w 3360"/>
              <a:gd name="T37" fmla="*/ 2147483647 h 320"/>
              <a:gd name="T38" fmla="*/ 2147483647 w 3360"/>
              <a:gd name="T39" fmla="*/ 2147483647 h 320"/>
              <a:gd name="T40" fmla="*/ 2147483647 w 3360"/>
              <a:gd name="T41" fmla="*/ 2147483647 h 320"/>
              <a:gd name="T42" fmla="*/ 2147483647 w 3360"/>
              <a:gd name="T43" fmla="*/ 2147483647 h 320"/>
              <a:gd name="T44" fmla="*/ 2147483647 w 3360"/>
              <a:gd name="T45" fmla="*/ 2147483647 h 320"/>
              <a:gd name="T46" fmla="*/ 2147483647 w 3360"/>
              <a:gd name="T47" fmla="*/ 2147483647 h 320"/>
              <a:gd name="T48" fmla="*/ 2147483647 w 3360"/>
              <a:gd name="T49" fmla="*/ 2147483647 h 32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360"/>
              <a:gd name="T76" fmla="*/ 0 h 320"/>
              <a:gd name="T77" fmla="*/ 3360 w 3360"/>
              <a:gd name="T78" fmla="*/ 320 h 32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360" h="320">
                <a:moveTo>
                  <a:pt x="0" y="256"/>
                </a:moveTo>
                <a:cubicBezTo>
                  <a:pt x="52" y="280"/>
                  <a:pt x="104" y="304"/>
                  <a:pt x="144" y="304"/>
                </a:cubicBezTo>
                <a:cubicBezTo>
                  <a:pt x="184" y="304"/>
                  <a:pt x="200" y="280"/>
                  <a:pt x="240" y="256"/>
                </a:cubicBezTo>
                <a:cubicBezTo>
                  <a:pt x="280" y="232"/>
                  <a:pt x="328" y="176"/>
                  <a:pt x="384" y="160"/>
                </a:cubicBezTo>
                <a:cubicBezTo>
                  <a:pt x="440" y="144"/>
                  <a:pt x="528" y="152"/>
                  <a:pt x="576" y="160"/>
                </a:cubicBezTo>
                <a:cubicBezTo>
                  <a:pt x="624" y="168"/>
                  <a:pt x="640" y="184"/>
                  <a:pt x="672" y="208"/>
                </a:cubicBezTo>
                <a:cubicBezTo>
                  <a:pt x="704" y="232"/>
                  <a:pt x="728" y="288"/>
                  <a:pt x="768" y="304"/>
                </a:cubicBezTo>
                <a:cubicBezTo>
                  <a:pt x="808" y="320"/>
                  <a:pt x="880" y="320"/>
                  <a:pt x="912" y="304"/>
                </a:cubicBezTo>
                <a:cubicBezTo>
                  <a:pt x="944" y="288"/>
                  <a:pt x="904" y="224"/>
                  <a:pt x="960" y="208"/>
                </a:cubicBezTo>
                <a:cubicBezTo>
                  <a:pt x="1016" y="192"/>
                  <a:pt x="1176" y="208"/>
                  <a:pt x="1248" y="208"/>
                </a:cubicBezTo>
                <a:cubicBezTo>
                  <a:pt x="1320" y="208"/>
                  <a:pt x="1344" y="232"/>
                  <a:pt x="1392" y="208"/>
                </a:cubicBezTo>
                <a:cubicBezTo>
                  <a:pt x="1440" y="184"/>
                  <a:pt x="1496" y="88"/>
                  <a:pt x="1536" y="64"/>
                </a:cubicBezTo>
                <a:cubicBezTo>
                  <a:pt x="1576" y="40"/>
                  <a:pt x="1616" y="48"/>
                  <a:pt x="1632" y="64"/>
                </a:cubicBezTo>
                <a:cubicBezTo>
                  <a:pt x="1648" y="80"/>
                  <a:pt x="1616" y="136"/>
                  <a:pt x="1632" y="160"/>
                </a:cubicBezTo>
                <a:cubicBezTo>
                  <a:pt x="1648" y="184"/>
                  <a:pt x="1664" y="200"/>
                  <a:pt x="1728" y="208"/>
                </a:cubicBezTo>
                <a:cubicBezTo>
                  <a:pt x="1792" y="216"/>
                  <a:pt x="1944" y="216"/>
                  <a:pt x="2016" y="208"/>
                </a:cubicBezTo>
                <a:cubicBezTo>
                  <a:pt x="2088" y="200"/>
                  <a:pt x="2096" y="176"/>
                  <a:pt x="2160" y="160"/>
                </a:cubicBezTo>
                <a:cubicBezTo>
                  <a:pt x="2224" y="144"/>
                  <a:pt x="2360" y="136"/>
                  <a:pt x="2400" y="112"/>
                </a:cubicBezTo>
                <a:cubicBezTo>
                  <a:pt x="2440" y="88"/>
                  <a:pt x="2360" y="32"/>
                  <a:pt x="2400" y="16"/>
                </a:cubicBezTo>
                <a:cubicBezTo>
                  <a:pt x="2440" y="0"/>
                  <a:pt x="2584" y="16"/>
                  <a:pt x="2640" y="16"/>
                </a:cubicBezTo>
                <a:cubicBezTo>
                  <a:pt x="2696" y="16"/>
                  <a:pt x="2696" y="0"/>
                  <a:pt x="2736" y="16"/>
                </a:cubicBezTo>
                <a:cubicBezTo>
                  <a:pt x="2776" y="32"/>
                  <a:pt x="2824" y="88"/>
                  <a:pt x="2880" y="112"/>
                </a:cubicBezTo>
                <a:cubicBezTo>
                  <a:pt x="2936" y="136"/>
                  <a:pt x="3008" y="152"/>
                  <a:pt x="3072" y="160"/>
                </a:cubicBezTo>
                <a:cubicBezTo>
                  <a:pt x="3136" y="168"/>
                  <a:pt x="3216" y="168"/>
                  <a:pt x="3264" y="160"/>
                </a:cubicBezTo>
                <a:cubicBezTo>
                  <a:pt x="3312" y="152"/>
                  <a:pt x="3336" y="132"/>
                  <a:pt x="3360" y="112"/>
                </a:cubicBezTo>
              </a:path>
            </a:pathLst>
          </a:custGeom>
          <a:noFill/>
          <a:ln w="25400">
            <a:solidFill>
              <a:schemeClr val="tx1"/>
            </a:solidFill>
            <a:round/>
            <a:headEnd/>
            <a:tailEnd/>
          </a:ln>
        </p:spPr>
        <p:txBody>
          <a:bodyPr wrap="none" anchor="ctr">
            <a:prstTxWarp prst="textNoShape">
              <a:avLst/>
            </a:prstTxWarp>
          </a:bodyPr>
          <a:lstStyle/>
          <a:p>
            <a:endParaRPr lang="en-US"/>
          </a:p>
        </p:txBody>
      </p:sp>
      <p:sp>
        <p:nvSpPr>
          <p:cNvPr id="327690" name="Freeform 9"/>
          <p:cNvSpPr>
            <a:spLocks/>
          </p:cNvSpPr>
          <p:nvPr/>
        </p:nvSpPr>
        <p:spPr bwMode="auto">
          <a:xfrm>
            <a:off x="1447800" y="5219700"/>
            <a:ext cx="5486400" cy="800100"/>
          </a:xfrm>
          <a:custGeom>
            <a:avLst/>
            <a:gdLst>
              <a:gd name="T0" fmla="*/ 0 w 3456"/>
              <a:gd name="T1" fmla="*/ 2147483647 h 504"/>
              <a:gd name="T2" fmla="*/ 2147483647 w 3456"/>
              <a:gd name="T3" fmla="*/ 2147483647 h 504"/>
              <a:gd name="T4" fmla="*/ 2147483647 w 3456"/>
              <a:gd name="T5" fmla="*/ 2147483647 h 504"/>
              <a:gd name="T6" fmla="*/ 2147483647 w 3456"/>
              <a:gd name="T7" fmla="*/ 2147483647 h 504"/>
              <a:gd name="T8" fmla="*/ 2147483647 w 3456"/>
              <a:gd name="T9" fmla="*/ 2147483647 h 504"/>
              <a:gd name="T10" fmla="*/ 2147483647 w 3456"/>
              <a:gd name="T11" fmla="*/ 2147483647 h 504"/>
              <a:gd name="T12" fmla="*/ 2147483647 w 3456"/>
              <a:gd name="T13" fmla="*/ 2147483647 h 504"/>
              <a:gd name="T14" fmla="*/ 2147483647 w 3456"/>
              <a:gd name="T15" fmla="*/ 2147483647 h 504"/>
              <a:gd name="T16" fmla="*/ 2147483647 w 3456"/>
              <a:gd name="T17" fmla="*/ 2147483647 h 504"/>
              <a:gd name="T18" fmla="*/ 2147483647 w 3456"/>
              <a:gd name="T19" fmla="*/ 2147483647 h 504"/>
              <a:gd name="T20" fmla="*/ 2147483647 w 3456"/>
              <a:gd name="T21" fmla="*/ 2147483647 h 504"/>
              <a:gd name="T22" fmla="*/ 2147483647 w 3456"/>
              <a:gd name="T23" fmla="*/ 2147483647 h 504"/>
              <a:gd name="T24" fmla="*/ 2147483647 w 3456"/>
              <a:gd name="T25" fmla="*/ 2147483647 h 504"/>
              <a:gd name="T26" fmla="*/ 2147483647 w 3456"/>
              <a:gd name="T27" fmla="*/ 2147483647 h 504"/>
              <a:gd name="T28" fmla="*/ 2147483647 w 3456"/>
              <a:gd name="T29" fmla="*/ 2147483647 h 504"/>
              <a:gd name="T30" fmla="*/ 2147483647 w 3456"/>
              <a:gd name="T31" fmla="*/ 2147483647 h 50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456"/>
              <a:gd name="T49" fmla="*/ 0 h 504"/>
              <a:gd name="T50" fmla="*/ 3456 w 3456"/>
              <a:gd name="T51" fmla="*/ 504 h 50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456" h="504">
                <a:moveTo>
                  <a:pt x="0" y="200"/>
                </a:moveTo>
                <a:cubicBezTo>
                  <a:pt x="32" y="192"/>
                  <a:pt x="64" y="184"/>
                  <a:pt x="192" y="200"/>
                </a:cubicBezTo>
                <a:cubicBezTo>
                  <a:pt x="320" y="216"/>
                  <a:pt x="672" y="296"/>
                  <a:pt x="768" y="296"/>
                </a:cubicBezTo>
                <a:cubicBezTo>
                  <a:pt x="864" y="296"/>
                  <a:pt x="704" y="224"/>
                  <a:pt x="768" y="200"/>
                </a:cubicBezTo>
                <a:cubicBezTo>
                  <a:pt x="832" y="176"/>
                  <a:pt x="1016" y="152"/>
                  <a:pt x="1152" y="152"/>
                </a:cubicBezTo>
                <a:cubicBezTo>
                  <a:pt x="1288" y="152"/>
                  <a:pt x="1472" y="144"/>
                  <a:pt x="1584" y="200"/>
                </a:cubicBezTo>
                <a:cubicBezTo>
                  <a:pt x="1696" y="256"/>
                  <a:pt x="1752" y="472"/>
                  <a:pt x="1824" y="488"/>
                </a:cubicBezTo>
                <a:cubicBezTo>
                  <a:pt x="1896" y="504"/>
                  <a:pt x="1952" y="344"/>
                  <a:pt x="2016" y="296"/>
                </a:cubicBezTo>
                <a:cubicBezTo>
                  <a:pt x="2080" y="248"/>
                  <a:pt x="2128" y="240"/>
                  <a:pt x="2208" y="200"/>
                </a:cubicBezTo>
                <a:cubicBezTo>
                  <a:pt x="2288" y="160"/>
                  <a:pt x="2424" y="88"/>
                  <a:pt x="2496" y="56"/>
                </a:cubicBezTo>
                <a:cubicBezTo>
                  <a:pt x="2568" y="24"/>
                  <a:pt x="2576" y="0"/>
                  <a:pt x="2640" y="8"/>
                </a:cubicBezTo>
                <a:cubicBezTo>
                  <a:pt x="2704" y="16"/>
                  <a:pt x="2824" y="80"/>
                  <a:pt x="2880" y="104"/>
                </a:cubicBezTo>
                <a:cubicBezTo>
                  <a:pt x="2936" y="128"/>
                  <a:pt x="2928" y="144"/>
                  <a:pt x="2976" y="152"/>
                </a:cubicBezTo>
                <a:cubicBezTo>
                  <a:pt x="3024" y="160"/>
                  <a:pt x="3120" y="152"/>
                  <a:pt x="3168" y="152"/>
                </a:cubicBezTo>
                <a:cubicBezTo>
                  <a:pt x="3216" y="152"/>
                  <a:pt x="3216" y="168"/>
                  <a:pt x="3264" y="152"/>
                </a:cubicBezTo>
                <a:cubicBezTo>
                  <a:pt x="3312" y="136"/>
                  <a:pt x="3384" y="96"/>
                  <a:pt x="3456" y="56"/>
                </a:cubicBezTo>
              </a:path>
            </a:pathLst>
          </a:custGeom>
          <a:noFill/>
          <a:ln w="25400">
            <a:solidFill>
              <a:schemeClr val="tx1"/>
            </a:solidFill>
            <a:round/>
            <a:headEnd/>
            <a:tailEnd/>
          </a:ln>
        </p:spPr>
        <p:txBody>
          <a:bodyPr wrap="none" anchor="ctr">
            <a:prstTxWarp prst="textNoShape">
              <a:avLst/>
            </a:prstTxWarp>
          </a:bodyPr>
          <a:lstStyle/>
          <a:p>
            <a:endParaRPr lang="en-US"/>
          </a:p>
        </p:txBody>
      </p:sp>
      <p:sp>
        <p:nvSpPr>
          <p:cNvPr id="327691" name="Text Box 10"/>
          <p:cNvSpPr txBox="1">
            <a:spLocks noChangeArrowheads="1"/>
          </p:cNvSpPr>
          <p:nvPr/>
        </p:nvSpPr>
        <p:spPr bwMode="auto">
          <a:xfrm>
            <a:off x="685800" y="4530725"/>
            <a:ext cx="549275" cy="396875"/>
          </a:xfrm>
          <a:prstGeom prst="rect">
            <a:avLst/>
          </a:prstGeom>
          <a:noFill/>
          <a:ln w="9525">
            <a:noFill/>
            <a:miter lim="800000"/>
            <a:headEnd/>
            <a:tailEnd/>
          </a:ln>
        </p:spPr>
        <p:txBody>
          <a:bodyPr wrap="none">
            <a:prstTxWarp prst="textNoShape">
              <a:avLst/>
            </a:prstTxWarp>
            <a:spAutoFit/>
          </a:bodyPr>
          <a:lstStyle/>
          <a:p>
            <a:pPr eaLnBrk="0" hangingPunct="0"/>
            <a:r>
              <a:rPr lang="en-US" sz="2000" i="1">
                <a:solidFill>
                  <a:schemeClr val="tx2"/>
                </a:solidFill>
                <a:latin typeface="Times New Roman" charset="0"/>
              </a:rPr>
              <a:t>SP</a:t>
            </a:r>
            <a:r>
              <a:rPr lang="en-US" sz="2000" baseline="-25000">
                <a:solidFill>
                  <a:schemeClr val="tx2"/>
                </a:solidFill>
                <a:latin typeface="Times New Roman" charset="0"/>
              </a:rPr>
              <a:t>1</a:t>
            </a:r>
            <a:endParaRPr lang="en-US" sz="4400">
              <a:solidFill>
                <a:schemeClr val="tx2"/>
              </a:solidFill>
            </a:endParaRPr>
          </a:p>
        </p:txBody>
      </p:sp>
      <p:sp>
        <p:nvSpPr>
          <p:cNvPr id="327692" name="Text Box 11"/>
          <p:cNvSpPr txBox="1">
            <a:spLocks noChangeArrowheads="1"/>
          </p:cNvSpPr>
          <p:nvPr/>
        </p:nvSpPr>
        <p:spPr bwMode="auto">
          <a:xfrm>
            <a:off x="762000" y="5292725"/>
            <a:ext cx="549275" cy="396875"/>
          </a:xfrm>
          <a:prstGeom prst="rect">
            <a:avLst/>
          </a:prstGeom>
          <a:noFill/>
          <a:ln w="9525">
            <a:noFill/>
            <a:miter lim="800000"/>
            <a:headEnd/>
            <a:tailEnd/>
          </a:ln>
        </p:spPr>
        <p:txBody>
          <a:bodyPr wrap="none">
            <a:prstTxWarp prst="textNoShape">
              <a:avLst/>
            </a:prstTxWarp>
            <a:spAutoFit/>
          </a:bodyPr>
          <a:lstStyle/>
          <a:p>
            <a:pPr eaLnBrk="0" hangingPunct="0"/>
            <a:r>
              <a:rPr lang="en-US" sz="2000" i="1">
                <a:solidFill>
                  <a:schemeClr val="tx2"/>
                </a:solidFill>
                <a:latin typeface="Times New Roman" charset="0"/>
              </a:rPr>
              <a:t>SP</a:t>
            </a:r>
            <a:r>
              <a:rPr lang="en-US" sz="2000" baseline="-25000">
                <a:solidFill>
                  <a:schemeClr val="tx2"/>
                </a:solidFill>
                <a:latin typeface="Times New Roman" charset="0"/>
              </a:rPr>
              <a:t>2</a:t>
            </a:r>
            <a:endParaRPr lang="en-US" sz="4400">
              <a:solidFill>
                <a:schemeClr val="tx2"/>
              </a:solidFill>
            </a:endParaRPr>
          </a:p>
        </p:txBody>
      </p:sp>
      <p:sp>
        <p:nvSpPr>
          <p:cNvPr id="327693" name="Text Box 12"/>
          <p:cNvSpPr txBox="1">
            <a:spLocks noChangeArrowheads="1"/>
          </p:cNvSpPr>
          <p:nvPr/>
        </p:nvSpPr>
        <p:spPr bwMode="auto">
          <a:xfrm>
            <a:off x="6891338" y="4302125"/>
            <a:ext cx="576262" cy="396875"/>
          </a:xfrm>
          <a:prstGeom prst="rect">
            <a:avLst/>
          </a:prstGeom>
          <a:noFill/>
          <a:ln w="9525">
            <a:noFill/>
            <a:miter lim="800000"/>
            <a:headEnd/>
            <a:tailEnd/>
          </a:ln>
        </p:spPr>
        <p:txBody>
          <a:bodyPr wrap="none">
            <a:prstTxWarp prst="textNoShape">
              <a:avLst/>
            </a:prstTxWarp>
            <a:spAutoFit/>
          </a:bodyPr>
          <a:lstStyle/>
          <a:p>
            <a:pPr eaLnBrk="0" hangingPunct="0"/>
            <a:r>
              <a:rPr lang="en-US" sz="2000" i="1">
                <a:solidFill>
                  <a:schemeClr val="tx2"/>
                </a:solidFill>
                <a:latin typeface="Times New Roman" charset="0"/>
              </a:rPr>
              <a:t>EP</a:t>
            </a:r>
            <a:r>
              <a:rPr lang="en-US" sz="2000" baseline="-25000">
                <a:solidFill>
                  <a:schemeClr val="tx2"/>
                </a:solidFill>
                <a:latin typeface="Times New Roman" charset="0"/>
              </a:rPr>
              <a:t>1</a:t>
            </a:r>
            <a:endParaRPr lang="en-US">
              <a:solidFill>
                <a:schemeClr val="tx2"/>
              </a:solidFill>
              <a:latin typeface="Courier" charset="0"/>
            </a:endParaRPr>
          </a:p>
        </p:txBody>
      </p:sp>
      <p:sp>
        <p:nvSpPr>
          <p:cNvPr id="327694" name="Text Box 13"/>
          <p:cNvSpPr txBox="1">
            <a:spLocks noChangeArrowheads="1"/>
          </p:cNvSpPr>
          <p:nvPr/>
        </p:nvSpPr>
        <p:spPr bwMode="auto">
          <a:xfrm>
            <a:off x="7119938" y="5080000"/>
            <a:ext cx="576262" cy="396875"/>
          </a:xfrm>
          <a:prstGeom prst="rect">
            <a:avLst/>
          </a:prstGeom>
          <a:noFill/>
          <a:ln w="9525">
            <a:noFill/>
            <a:miter lim="800000"/>
            <a:headEnd/>
            <a:tailEnd/>
          </a:ln>
        </p:spPr>
        <p:txBody>
          <a:bodyPr wrap="none">
            <a:prstTxWarp prst="textNoShape">
              <a:avLst/>
            </a:prstTxWarp>
            <a:spAutoFit/>
          </a:bodyPr>
          <a:lstStyle/>
          <a:p>
            <a:pPr eaLnBrk="0" hangingPunct="0"/>
            <a:r>
              <a:rPr lang="en-US" sz="2000" i="1">
                <a:solidFill>
                  <a:schemeClr val="tx2"/>
                </a:solidFill>
                <a:latin typeface="Times New Roman" charset="0"/>
              </a:rPr>
              <a:t>EP</a:t>
            </a:r>
            <a:r>
              <a:rPr lang="en-US" sz="2000" baseline="-25000">
                <a:solidFill>
                  <a:schemeClr val="tx2"/>
                </a:solidFill>
                <a:latin typeface="Times New Roman" charset="0"/>
              </a:rPr>
              <a:t>2</a:t>
            </a:r>
            <a:endParaRPr lang="en-US">
              <a:solidFill>
                <a:schemeClr val="tx2"/>
              </a:solidFill>
              <a:latin typeface="Courier" charset="0"/>
            </a:endParaRPr>
          </a:p>
        </p:txBody>
      </p:sp>
      <p:sp>
        <p:nvSpPr>
          <p:cNvPr id="327695" name="Oval 14"/>
          <p:cNvSpPr>
            <a:spLocks noChangeArrowheads="1"/>
          </p:cNvSpPr>
          <p:nvPr/>
        </p:nvSpPr>
        <p:spPr bwMode="auto">
          <a:xfrm>
            <a:off x="6705600" y="3479800"/>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27696" name="Oval 15"/>
          <p:cNvSpPr>
            <a:spLocks noChangeArrowheads="1"/>
          </p:cNvSpPr>
          <p:nvPr/>
        </p:nvSpPr>
        <p:spPr bwMode="auto">
          <a:xfrm>
            <a:off x="1371600" y="5461000"/>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27697" name="Oval 16"/>
          <p:cNvSpPr>
            <a:spLocks noChangeArrowheads="1"/>
          </p:cNvSpPr>
          <p:nvPr/>
        </p:nvSpPr>
        <p:spPr bwMode="auto">
          <a:xfrm>
            <a:off x="1295400" y="4699000"/>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27698" name="Oval 17"/>
          <p:cNvSpPr>
            <a:spLocks noChangeArrowheads="1"/>
          </p:cNvSpPr>
          <p:nvPr/>
        </p:nvSpPr>
        <p:spPr bwMode="auto">
          <a:xfrm>
            <a:off x="1295400" y="3479800"/>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27699" name="Oval 18"/>
          <p:cNvSpPr>
            <a:spLocks noChangeArrowheads="1"/>
          </p:cNvSpPr>
          <p:nvPr/>
        </p:nvSpPr>
        <p:spPr bwMode="auto">
          <a:xfrm>
            <a:off x="6934200" y="5232400"/>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27700" name="Oval 19"/>
          <p:cNvSpPr>
            <a:spLocks noChangeArrowheads="1"/>
          </p:cNvSpPr>
          <p:nvPr/>
        </p:nvSpPr>
        <p:spPr bwMode="auto">
          <a:xfrm>
            <a:off x="6705600" y="4470400"/>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27701" name="Oval 20"/>
          <p:cNvSpPr>
            <a:spLocks noChangeArrowheads="1"/>
          </p:cNvSpPr>
          <p:nvPr/>
        </p:nvSpPr>
        <p:spPr bwMode="auto">
          <a:xfrm>
            <a:off x="4572000" y="4622800"/>
            <a:ext cx="152400" cy="152400"/>
          </a:xfrm>
          <a:prstGeom prst="ellipse">
            <a:avLst/>
          </a:prstGeom>
          <a:solidFill>
            <a:srgbClr val="AC210D"/>
          </a:solidFill>
          <a:ln w="9525">
            <a:solidFill>
              <a:schemeClr val="tx1"/>
            </a:solidFill>
            <a:round/>
            <a:headEnd/>
            <a:tailEnd/>
          </a:ln>
        </p:spPr>
        <p:txBody>
          <a:bodyPr wrap="none" anchor="ctr">
            <a:prstTxWarp prst="textNoShape">
              <a:avLst/>
            </a:prstTxWarp>
          </a:bodyPr>
          <a:lstStyle/>
          <a:p>
            <a:endParaRPr lang="en-US"/>
          </a:p>
        </p:txBody>
      </p:sp>
      <p:sp>
        <p:nvSpPr>
          <p:cNvPr id="396309" name="Oval 21"/>
          <p:cNvSpPr>
            <a:spLocks noChangeArrowheads="1"/>
          </p:cNvSpPr>
          <p:nvPr/>
        </p:nvSpPr>
        <p:spPr bwMode="auto">
          <a:xfrm>
            <a:off x="4267200" y="4648200"/>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96310" name="Text Box 22"/>
          <p:cNvSpPr txBox="1">
            <a:spLocks noChangeArrowheads="1"/>
          </p:cNvSpPr>
          <p:nvPr/>
        </p:nvSpPr>
        <p:spPr bwMode="auto">
          <a:xfrm>
            <a:off x="4114800" y="4784725"/>
            <a:ext cx="354013" cy="396875"/>
          </a:xfrm>
          <a:prstGeom prst="rect">
            <a:avLst/>
          </a:prstGeom>
          <a:noFill/>
          <a:ln w="9525">
            <a:noFill/>
            <a:miter lim="800000"/>
            <a:headEnd/>
            <a:tailEnd/>
          </a:ln>
        </p:spPr>
        <p:txBody>
          <a:bodyPr wrap="none">
            <a:prstTxWarp prst="textNoShape">
              <a:avLst/>
            </a:prstTxWarp>
            <a:spAutoFit/>
          </a:bodyPr>
          <a:lstStyle/>
          <a:p>
            <a:pPr eaLnBrk="0" hangingPunct="0"/>
            <a:r>
              <a:rPr lang="en-US" sz="2000" i="1">
                <a:solidFill>
                  <a:schemeClr val="tx2"/>
                </a:solidFill>
                <a:latin typeface="Times New Roman" charset="0"/>
              </a:rPr>
              <a:t>K</a:t>
            </a:r>
            <a:endParaRPr lang="en-US" sz="440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6309"/>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3963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309" grpId="0" animBg="1"/>
      <p:bldP spid="396310" grpId="0" autoUpdateAnimBg="0"/>
    </p:bld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7772673D-BD58-0643-814D-1ECC57731DE1}" type="slidenum">
              <a:rPr lang="en-US" smtClean="0">
                <a:latin typeface="Times New Roman" charset="0"/>
              </a:rPr>
              <a:pPr/>
              <a:t>309</a:t>
            </a:fld>
            <a:endParaRPr lang="en-US">
              <a:latin typeface="Times New Roman" charset="0"/>
            </a:endParaRPr>
          </a:p>
        </p:txBody>
      </p:sp>
      <p:sp>
        <p:nvSpPr>
          <p:cNvPr id="328707" name="Rectangle 2"/>
          <p:cNvSpPr>
            <a:spLocks noGrp="1" noChangeArrowheads="1"/>
          </p:cNvSpPr>
          <p:nvPr>
            <p:ph type="title"/>
          </p:nvPr>
        </p:nvSpPr>
        <p:spPr>
          <a:xfrm>
            <a:off x="685800" y="381000"/>
            <a:ext cx="7772400" cy="914400"/>
          </a:xfrm>
        </p:spPr>
        <p:txBody>
          <a:bodyPr/>
          <a:lstStyle/>
          <a:p>
            <a:pPr eaLnBrk="1" hangingPunct="1"/>
            <a:r>
              <a:rPr lang="en-US"/>
              <a:t>The Real World</a:t>
            </a:r>
          </a:p>
        </p:txBody>
      </p:sp>
      <p:sp>
        <p:nvSpPr>
          <p:cNvPr id="328708" name="Rectangle 3"/>
          <p:cNvSpPr>
            <a:spLocks noGrp="1" noChangeArrowheads="1"/>
          </p:cNvSpPr>
          <p:nvPr>
            <p:ph type="body" idx="1"/>
          </p:nvPr>
        </p:nvSpPr>
        <p:spPr>
          <a:xfrm>
            <a:off x="533400" y="1524000"/>
            <a:ext cx="8229600" cy="1143000"/>
          </a:xfrm>
        </p:spPr>
        <p:txBody>
          <a:bodyPr/>
          <a:lstStyle/>
          <a:p>
            <a:pPr eaLnBrk="1" hangingPunct="1">
              <a:lnSpc>
                <a:spcPct val="80000"/>
              </a:lnSpc>
            </a:pPr>
            <a:r>
              <a:rPr lang="en-US"/>
              <a:t>Chains are not so well-behaved!</a:t>
            </a:r>
          </a:p>
          <a:p>
            <a:pPr eaLnBrk="1" hangingPunct="1">
              <a:lnSpc>
                <a:spcPct val="80000"/>
              </a:lnSpc>
            </a:pPr>
            <a:r>
              <a:rPr lang="en-US"/>
              <a:t>Chains can </a:t>
            </a:r>
            <a:r>
              <a:rPr lang="en-US" b="1">
                <a:solidFill>
                  <a:schemeClr val="accent2"/>
                </a:solidFill>
              </a:rPr>
              <a:t>cycle</a:t>
            </a:r>
            <a:r>
              <a:rPr lang="en-US"/>
              <a:t> and </a:t>
            </a:r>
            <a:r>
              <a:rPr lang="en-US" b="1">
                <a:solidFill>
                  <a:schemeClr val="accent2"/>
                </a:solidFill>
              </a:rPr>
              <a:t>merge</a:t>
            </a:r>
            <a:endParaRPr lang="en-US"/>
          </a:p>
        </p:txBody>
      </p:sp>
      <p:sp>
        <p:nvSpPr>
          <p:cNvPr id="328709" name="Text Box 5"/>
          <p:cNvSpPr txBox="1">
            <a:spLocks noChangeArrowheads="1"/>
          </p:cNvSpPr>
          <p:nvPr/>
        </p:nvSpPr>
        <p:spPr bwMode="auto">
          <a:xfrm>
            <a:off x="4764088" y="3184525"/>
            <a:ext cx="493712" cy="396875"/>
          </a:xfrm>
          <a:prstGeom prst="rect">
            <a:avLst/>
          </a:prstGeom>
          <a:noFill/>
          <a:ln w="9525">
            <a:noFill/>
            <a:miter lim="800000"/>
            <a:headEnd/>
            <a:tailEnd/>
          </a:ln>
        </p:spPr>
        <p:txBody>
          <a:bodyPr wrap="none">
            <a:prstTxWarp prst="textNoShape">
              <a:avLst/>
            </a:prstTxWarp>
            <a:spAutoFit/>
          </a:bodyPr>
          <a:lstStyle/>
          <a:p>
            <a:pPr eaLnBrk="0" hangingPunct="0"/>
            <a:r>
              <a:rPr lang="en-US" sz="2000" i="1">
                <a:solidFill>
                  <a:schemeClr val="tx2"/>
                </a:solidFill>
                <a:latin typeface="Times New Roman" charset="0"/>
              </a:rPr>
              <a:t>EP</a:t>
            </a:r>
            <a:endParaRPr lang="en-US">
              <a:solidFill>
                <a:schemeClr val="tx2"/>
              </a:solidFill>
              <a:latin typeface="Courier" charset="0"/>
            </a:endParaRPr>
          </a:p>
        </p:txBody>
      </p:sp>
      <p:sp>
        <p:nvSpPr>
          <p:cNvPr id="328710" name="Text Box 6"/>
          <p:cNvSpPr txBox="1">
            <a:spLocks noChangeArrowheads="1"/>
          </p:cNvSpPr>
          <p:nvPr/>
        </p:nvSpPr>
        <p:spPr bwMode="auto">
          <a:xfrm>
            <a:off x="2667000" y="3794125"/>
            <a:ext cx="466725" cy="396875"/>
          </a:xfrm>
          <a:prstGeom prst="rect">
            <a:avLst/>
          </a:prstGeom>
          <a:noFill/>
          <a:ln w="9525">
            <a:noFill/>
            <a:miter lim="800000"/>
            <a:headEnd/>
            <a:tailEnd/>
          </a:ln>
        </p:spPr>
        <p:txBody>
          <a:bodyPr wrap="none">
            <a:prstTxWarp prst="textNoShape">
              <a:avLst/>
            </a:prstTxWarp>
            <a:spAutoFit/>
          </a:bodyPr>
          <a:lstStyle/>
          <a:p>
            <a:pPr eaLnBrk="0" hangingPunct="0"/>
            <a:r>
              <a:rPr lang="en-US" sz="2000" i="1">
                <a:solidFill>
                  <a:schemeClr val="tx2"/>
                </a:solidFill>
                <a:latin typeface="Times New Roman" charset="0"/>
              </a:rPr>
              <a:t>SP</a:t>
            </a:r>
            <a:endParaRPr lang="en-US" sz="4400">
              <a:solidFill>
                <a:schemeClr val="tx2"/>
              </a:solidFill>
            </a:endParaRPr>
          </a:p>
        </p:txBody>
      </p:sp>
      <p:sp>
        <p:nvSpPr>
          <p:cNvPr id="328711" name="Text Box 7"/>
          <p:cNvSpPr txBox="1">
            <a:spLocks noChangeArrowheads="1"/>
          </p:cNvSpPr>
          <p:nvPr/>
        </p:nvSpPr>
        <p:spPr bwMode="auto">
          <a:xfrm>
            <a:off x="3303588" y="2819400"/>
            <a:ext cx="354012" cy="396875"/>
          </a:xfrm>
          <a:prstGeom prst="rect">
            <a:avLst/>
          </a:prstGeom>
          <a:noFill/>
          <a:ln w="9525">
            <a:noFill/>
            <a:miter lim="800000"/>
            <a:headEnd/>
            <a:tailEnd/>
          </a:ln>
        </p:spPr>
        <p:txBody>
          <a:bodyPr wrap="none">
            <a:prstTxWarp prst="textNoShape">
              <a:avLst/>
            </a:prstTxWarp>
            <a:spAutoFit/>
          </a:bodyPr>
          <a:lstStyle/>
          <a:p>
            <a:pPr eaLnBrk="0" hangingPunct="0"/>
            <a:r>
              <a:rPr lang="en-US" sz="2000" i="1">
                <a:solidFill>
                  <a:schemeClr val="tx2"/>
                </a:solidFill>
                <a:latin typeface="Times New Roman" charset="0"/>
              </a:rPr>
              <a:t>C</a:t>
            </a:r>
            <a:endParaRPr lang="en-US" sz="4400">
              <a:solidFill>
                <a:schemeClr val="tx2"/>
              </a:solidFill>
            </a:endParaRPr>
          </a:p>
        </p:txBody>
      </p:sp>
      <p:sp>
        <p:nvSpPr>
          <p:cNvPr id="328712" name="Rectangle 11"/>
          <p:cNvSpPr>
            <a:spLocks noChangeArrowheads="1"/>
          </p:cNvSpPr>
          <p:nvPr/>
        </p:nvSpPr>
        <p:spPr bwMode="auto">
          <a:xfrm>
            <a:off x="533400" y="4495800"/>
            <a:ext cx="8305800" cy="1600200"/>
          </a:xfrm>
          <a:prstGeom prst="rect">
            <a:avLst/>
          </a:prstGeom>
          <a:noFill/>
          <a:ln w="9525">
            <a:noFill/>
            <a:miter lim="800000"/>
            <a:headEnd/>
            <a:tailEnd/>
          </a:ln>
        </p:spPr>
        <p:txBody>
          <a:bodyPr>
            <a:prstTxWarp prst="textNoShape">
              <a:avLst/>
            </a:prstTxWarp>
          </a:bodyPr>
          <a:lstStyle/>
          <a:p>
            <a:pPr marL="342900" indent="-342900">
              <a:lnSpc>
                <a:spcPct val="80000"/>
              </a:lnSpc>
              <a:spcBef>
                <a:spcPct val="20000"/>
              </a:spcBef>
              <a:buClr>
                <a:schemeClr val="accent2"/>
              </a:buClr>
              <a:buSzPct val="75000"/>
              <a:buFont typeface="Wingdings" charset="2"/>
              <a:buChar char="q"/>
            </a:pPr>
            <a:r>
              <a:rPr lang="en-US" sz="3200"/>
              <a:t>Chain from </a:t>
            </a:r>
            <a:r>
              <a:rPr lang="en-US" sz="3200" i="1">
                <a:latin typeface="Times New Roman" charset="0"/>
              </a:rPr>
              <a:t>C</a:t>
            </a:r>
            <a:r>
              <a:rPr lang="en-US" sz="3200"/>
              <a:t> goes to </a:t>
            </a:r>
            <a:r>
              <a:rPr lang="en-US" sz="3200" i="1">
                <a:latin typeface="Times New Roman" charset="0"/>
              </a:rPr>
              <a:t>EP</a:t>
            </a:r>
            <a:endParaRPr lang="en-US" sz="3200"/>
          </a:p>
          <a:p>
            <a:pPr marL="342900" indent="-342900">
              <a:lnSpc>
                <a:spcPct val="80000"/>
              </a:lnSpc>
              <a:spcBef>
                <a:spcPct val="20000"/>
              </a:spcBef>
              <a:buClr>
                <a:schemeClr val="accent2"/>
              </a:buClr>
              <a:buSzPct val="75000"/>
              <a:buFont typeface="Wingdings" charset="2"/>
              <a:buChar char="q"/>
            </a:pPr>
            <a:r>
              <a:rPr lang="en-US" sz="3200"/>
              <a:t>Chain from </a:t>
            </a:r>
            <a:r>
              <a:rPr lang="en-US" sz="3200" i="1">
                <a:latin typeface="Times New Roman" charset="0"/>
              </a:rPr>
              <a:t>SP</a:t>
            </a:r>
            <a:r>
              <a:rPr lang="en-US" sz="3200"/>
              <a:t> to </a:t>
            </a:r>
            <a:r>
              <a:rPr lang="en-US" sz="3200" i="1">
                <a:latin typeface="Times New Roman" charset="0"/>
              </a:rPr>
              <a:t>EP</a:t>
            </a:r>
            <a:r>
              <a:rPr lang="en-US" sz="3200"/>
              <a:t> does not contain </a:t>
            </a:r>
            <a:r>
              <a:rPr lang="en-US" sz="3200" i="1">
                <a:latin typeface="Times New Roman" charset="0"/>
              </a:rPr>
              <a:t>K </a:t>
            </a:r>
            <a:endParaRPr lang="en-US" sz="3200"/>
          </a:p>
          <a:p>
            <a:pPr marL="342900" indent="-342900">
              <a:lnSpc>
                <a:spcPct val="80000"/>
              </a:lnSpc>
              <a:spcBef>
                <a:spcPct val="20000"/>
              </a:spcBef>
              <a:buClr>
                <a:schemeClr val="accent2"/>
              </a:buClr>
              <a:buSzPct val="75000"/>
              <a:buFont typeface="Wingdings" charset="2"/>
              <a:buChar char="q"/>
            </a:pPr>
            <a:r>
              <a:rPr lang="en-US" sz="3200"/>
              <a:t>Is this Trudy’s nightmare?</a:t>
            </a:r>
          </a:p>
        </p:txBody>
      </p:sp>
      <p:sp>
        <p:nvSpPr>
          <p:cNvPr id="328713" name="Oval 15"/>
          <p:cNvSpPr>
            <a:spLocks noChangeArrowheads="1"/>
          </p:cNvSpPr>
          <p:nvPr/>
        </p:nvSpPr>
        <p:spPr bwMode="auto">
          <a:xfrm>
            <a:off x="3276600" y="3200400"/>
            <a:ext cx="1447800" cy="762000"/>
          </a:xfrm>
          <a:prstGeom prst="ellipse">
            <a:avLst/>
          </a:prstGeom>
          <a:noFill/>
          <a:ln w="25400">
            <a:solidFill>
              <a:schemeClr val="tx1"/>
            </a:solidFill>
            <a:round/>
            <a:headEnd/>
            <a:tailEnd/>
          </a:ln>
        </p:spPr>
        <p:txBody>
          <a:bodyPr wrap="none" anchor="ctr">
            <a:prstTxWarp prst="textNoShape">
              <a:avLst/>
            </a:prstTxWarp>
          </a:bodyPr>
          <a:lstStyle/>
          <a:p>
            <a:endParaRPr lang="en-US"/>
          </a:p>
        </p:txBody>
      </p:sp>
      <p:sp>
        <p:nvSpPr>
          <p:cNvPr id="328714" name="Freeform 17"/>
          <p:cNvSpPr>
            <a:spLocks/>
          </p:cNvSpPr>
          <p:nvPr/>
        </p:nvSpPr>
        <p:spPr bwMode="auto">
          <a:xfrm>
            <a:off x="1814513" y="3149600"/>
            <a:ext cx="1995487" cy="604838"/>
          </a:xfrm>
          <a:custGeom>
            <a:avLst/>
            <a:gdLst>
              <a:gd name="T0" fmla="*/ 0 w 1257"/>
              <a:gd name="T1" fmla="*/ 2147483647 h 381"/>
              <a:gd name="T2" fmla="*/ 2147483647 w 1257"/>
              <a:gd name="T3" fmla="*/ 2147483647 h 381"/>
              <a:gd name="T4" fmla="*/ 2147483647 w 1257"/>
              <a:gd name="T5" fmla="*/ 2147483647 h 381"/>
              <a:gd name="T6" fmla="*/ 2147483647 w 1257"/>
              <a:gd name="T7" fmla="*/ 2147483647 h 381"/>
              <a:gd name="T8" fmla="*/ 2147483647 w 1257"/>
              <a:gd name="T9" fmla="*/ 2147483647 h 381"/>
              <a:gd name="T10" fmla="*/ 2147483647 w 1257"/>
              <a:gd name="T11" fmla="*/ 2147483647 h 381"/>
              <a:gd name="T12" fmla="*/ 2147483647 w 1257"/>
              <a:gd name="T13" fmla="*/ 2147483647 h 381"/>
              <a:gd name="T14" fmla="*/ 2147483647 w 1257"/>
              <a:gd name="T15" fmla="*/ 2147483647 h 381"/>
              <a:gd name="T16" fmla="*/ 2147483647 w 1257"/>
              <a:gd name="T17" fmla="*/ 0 h 381"/>
              <a:gd name="T18" fmla="*/ 2147483647 w 1257"/>
              <a:gd name="T19" fmla="*/ 2147483647 h 3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57"/>
              <a:gd name="T31" fmla="*/ 0 h 381"/>
              <a:gd name="T32" fmla="*/ 1257 w 1257"/>
              <a:gd name="T33" fmla="*/ 381 h 3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57" h="381">
                <a:moveTo>
                  <a:pt x="0" y="381"/>
                </a:moveTo>
                <a:cubicBezTo>
                  <a:pt x="39" y="355"/>
                  <a:pt x="49" y="299"/>
                  <a:pt x="99" y="282"/>
                </a:cubicBezTo>
                <a:cubicBezTo>
                  <a:pt x="209" y="198"/>
                  <a:pt x="276" y="144"/>
                  <a:pt x="419" y="130"/>
                </a:cubicBezTo>
                <a:cubicBezTo>
                  <a:pt x="424" y="124"/>
                  <a:pt x="427" y="118"/>
                  <a:pt x="434" y="114"/>
                </a:cubicBezTo>
                <a:cubicBezTo>
                  <a:pt x="443" y="107"/>
                  <a:pt x="456" y="106"/>
                  <a:pt x="465" y="99"/>
                </a:cubicBezTo>
                <a:cubicBezTo>
                  <a:pt x="472" y="93"/>
                  <a:pt x="472" y="81"/>
                  <a:pt x="480" y="76"/>
                </a:cubicBezTo>
                <a:cubicBezTo>
                  <a:pt x="492" y="66"/>
                  <a:pt x="510" y="66"/>
                  <a:pt x="526" y="61"/>
                </a:cubicBezTo>
                <a:cubicBezTo>
                  <a:pt x="548" y="25"/>
                  <a:pt x="529" y="45"/>
                  <a:pt x="564" y="30"/>
                </a:cubicBezTo>
                <a:cubicBezTo>
                  <a:pt x="584" y="20"/>
                  <a:pt x="625" y="0"/>
                  <a:pt x="625" y="0"/>
                </a:cubicBezTo>
                <a:cubicBezTo>
                  <a:pt x="837" y="13"/>
                  <a:pt x="1043" y="30"/>
                  <a:pt x="1257" y="30"/>
                </a:cubicBezTo>
              </a:path>
            </a:pathLst>
          </a:custGeom>
          <a:noFill/>
          <a:ln w="25400">
            <a:solidFill>
              <a:schemeClr val="tx1"/>
            </a:solidFill>
            <a:round/>
            <a:headEnd/>
            <a:tailEnd/>
          </a:ln>
        </p:spPr>
        <p:txBody>
          <a:bodyPr wrap="none" anchor="ctr">
            <a:prstTxWarp prst="textNoShape">
              <a:avLst/>
            </a:prstTxWarp>
          </a:bodyPr>
          <a:lstStyle/>
          <a:p>
            <a:endParaRPr lang="en-US"/>
          </a:p>
        </p:txBody>
      </p:sp>
      <p:sp>
        <p:nvSpPr>
          <p:cNvPr id="328715" name="Freeform 18"/>
          <p:cNvSpPr>
            <a:spLocks/>
          </p:cNvSpPr>
          <p:nvPr/>
        </p:nvSpPr>
        <p:spPr bwMode="auto">
          <a:xfrm>
            <a:off x="3919538" y="3971925"/>
            <a:ext cx="1608137" cy="303213"/>
          </a:xfrm>
          <a:custGeom>
            <a:avLst/>
            <a:gdLst>
              <a:gd name="T0" fmla="*/ 2147483647 w 1013"/>
              <a:gd name="T1" fmla="*/ 2147483647 h 191"/>
              <a:gd name="T2" fmla="*/ 2147483647 w 1013"/>
              <a:gd name="T3" fmla="*/ 2147483647 h 191"/>
              <a:gd name="T4" fmla="*/ 2147483647 w 1013"/>
              <a:gd name="T5" fmla="*/ 2147483647 h 191"/>
              <a:gd name="T6" fmla="*/ 2147483647 w 1013"/>
              <a:gd name="T7" fmla="*/ 2147483647 h 191"/>
              <a:gd name="T8" fmla="*/ 2147483647 w 1013"/>
              <a:gd name="T9" fmla="*/ 2147483647 h 191"/>
              <a:gd name="T10" fmla="*/ 2147483647 w 1013"/>
              <a:gd name="T11" fmla="*/ 2147483647 h 191"/>
              <a:gd name="T12" fmla="*/ 2147483647 w 1013"/>
              <a:gd name="T13" fmla="*/ 2147483647 h 191"/>
              <a:gd name="T14" fmla="*/ 2147483647 w 1013"/>
              <a:gd name="T15" fmla="*/ 2147483647 h 191"/>
              <a:gd name="T16" fmla="*/ 0 w 1013"/>
              <a:gd name="T17" fmla="*/ 0 h 19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13"/>
              <a:gd name="T28" fmla="*/ 0 h 191"/>
              <a:gd name="T29" fmla="*/ 1013 w 1013"/>
              <a:gd name="T30" fmla="*/ 191 h 19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13" h="191">
                <a:moveTo>
                  <a:pt x="1013" y="160"/>
                </a:moveTo>
                <a:cubicBezTo>
                  <a:pt x="923" y="169"/>
                  <a:pt x="835" y="183"/>
                  <a:pt x="746" y="191"/>
                </a:cubicBezTo>
                <a:cubicBezTo>
                  <a:pt x="656" y="185"/>
                  <a:pt x="594" y="172"/>
                  <a:pt x="510" y="160"/>
                </a:cubicBezTo>
                <a:cubicBezTo>
                  <a:pt x="492" y="153"/>
                  <a:pt x="473" y="152"/>
                  <a:pt x="457" y="145"/>
                </a:cubicBezTo>
                <a:cubicBezTo>
                  <a:pt x="450" y="141"/>
                  <a:pt x="447" y="133"/>
                  <a:pt x="441" y="130"/>
                </a:cubicBezTo>
                <a:cubicBezTo>
                  <a:pt x="431" y="125"/>
                  <a:pt x="421" y="124"/>
                  <a:pt x="411" y="122"/>
                </a:cubicBezTo>
                <a:cubicBezTo>
                  <a:pt x="349" y="82"/>
                  <a:pt x="202" y="57"/>
                  <a:pt x="129" y="46"/>
                </a:cubicBezTo>
                <a:cubicBezTo>
                  <a:pt x="106" y="38"/>
                  <a:pt x="83" y="31"/>
                  <a:pt x="61" y="23"/>
                </a:cubicBezTo>
                <a:cubicBezTo>
                  <a:pt x="40" y="3"/>
                  <a:pt x="27" y="0"/>
                  <a:pt x="0" y="0"/>
                </a:cubicBezTo>
              </a:path>
            </a:pathLst>
          </a:custGeom>
          <a:noFill/>
          <a:ln w="25400">
            <a:solidFill>
              <a:schemeClr val="tx1"/>
            </a:solidFill>
            <a:round/>
            <a:headEnd/>
            <a:tailEnd/>
          </a:ln>
        </p:spPr>
        <p:txBody>
          <a:bodyPr wrap="none" anchor="ctr">
            <a:prstTxWarp prst="textNoShape">
              <a:avLst/>
            </a:prstTxWarp>
          </a:bodyPr>
          <a:lstStyle/>
          <a:p>
            <a:endParaRPr lang="en-US"/>
          </a:p>
        </p:txBody>
      </p:sp>
      <p:sp>
        <p:nvSpPr>
          <p:cNvPr id="328716" name="Freeform 19"/>
          <p:cNvSpPr>
            <a:spLocks/>
          </p:cNvSpPr>
          <p:nvPr/>
        </p:nvSpPr>
        <p:spPr bwMode="auto">
          <a:xfrm>
            <a:off x="4559300" y="3076575"/>
            <a:ext cx="1112838" cy="750888"/>
          </a:xfrm>
          <a:custGeom>
            <a:avLst/>
            <a:gdLst>
              <a:gd name="T0" fmla="*/ 2147483647 w 701"/>
              <a:gd name="T1" fmla="*/ 0 h 473"/>
              <a:gd name="T2" fmla="*/ 2147483647 w 701"/>
              <a:gd name="T3" fmla="*/ 2147483647 h 473"/>
              <a:gd name="T4" fmla="*/ 2147483647 w 701"/>
              <a:gd name="T5" fmla="*/ 2147483647 h 473"/>
              <a:gd name="T6" fmla="*/ 2147483647 w 701"/>
              <a:gd name="T7" fmla="*/ 2147483647 h 473"/>
              <a:gd name="T8" fmla="*/ 2147483647 w 701"/>
              <a:gd name="T9" fmla="*/ 2147483647 h 473"/>
              <a:gd name="T10" fmla="*/ 2147483647 w 701"/>
              <a:gd name="T11" fmla="*/ 2147483647 h 473"/>
              <a:gd name="T12" fmla="*/ 2147483647 w 701"/>
              <a:gd name="T13" fmla="*/ 2147483647 h 473"/>
              <a:gd name="T14" fmla="*/ 2147483647 w 701"/>
              <a:gd name="T15" fmla="*/ 2147483647 h 473"/>
              <a:gd name="T16" fmla="*/ 2147483647 w 701"/>
              <a:gd name="T17" fmla="*/ 2147483647 h 473"/>
              <a:gd name="T18" fmla="*/ 2147483647 w 701"/>
              <a:gd name="T19" fmla="*/ 2147483647 h 473"/>
              <a:gd name="T20" fmla="*/ 2147483647 w 701"/>
              <a:gd name="T21" fmla="*/ 2147483647 h 473"/>
              <a:gd name="T22" fmla="*/ 0 w 701"/>
              <a:gd name="T23" fmla="*/ 2147483647 h 47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01"/>
              <a:gd name="T37" fmla="*/ 0 h 473"/>
              <a:gd name="T38" fmla="*/ 701 w 701"/>
              <a:gd name="T39" fmla="*/ 473 h 47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01" h="473">
                <a:moveTo>
                  <a:pt x="564" y="0"/>
                </a:moveTo>
                <a:cubicBezTo>
                  <a:pt x="628" y="22"/>
                  <a:pt x="598" y="9"/>
                  <a:pt x="640" y="54"/>
                </a:cubicBezTo>
                <a:cubicBezTo>
                  <a:pt x="652" y="89"/>
                  <a:pt x="669" y="109"/>
                  <a:pt x="701" y="130"/>
                </a:cubicBezTo>
                <a:cubicBezTo>
                  <a:pt x="698" y="165"/>
                  <a:pt x="700" y="201"/>
                  <a:pt x="694" y="236"/>
                </a:cubicBezTo>
                <a:cubicBezTo>
                  <a:pt x="693" y="238"/>
                  <a:pt x="630" y="308"/>
                  <a:pt x="625" y="313"/>
                </a:cubicBezTo>
                <a:cubicBezTo>
                  <a:pt x="618" y="317"/>
                  <a:pt x="609" y="317"/>
                  <a:pt x="602" y="320"/>
                </a:cubicBezTo>
                <a:cubicBezTo>
                  <a:pt x="571" y="352"/>
                  <a:pt x="603" y="324"/>
                  <a:pt x="541" y="343"/>
                </a:cubicBezTo>
                <a:cubicBezTo>
                  <a:pt x="479" y="360"/>
                  <a:pt x="465" y="366"/>
                  <a:pt x="389" y="374"/>
                </a:cubicBezTo>
                <a:cubicBezTo>
                  <a:pt x="365" y="376"/>
                  <a:pt x="342" y="377"/>
                  <a:pt x="320" y="381"/>
                </a:cubicBezTo>
                <a:cubicBezTo>
                  <a:pt x="292" y="385"/>
                  <a:pt x="237" y="396"/>
                  <a:pt x="237" y="396"/>
                </a:cubicBezTo>
                <a:cubicBezTo>
                  <a:pt x="205" y="427"/>
                  <a:pt x="100" y="449"/>
                  <a:pt x="54" y="457"/>
                </a:cubicBezTo>
                <a:cubicBezTo>
                  <a:pt x="5" y="473"/>
                  <a:pt x="24" y="473"/>
                  <a:pt x="0" y="473"/>
                </a:cubicBezTo>
              </a:path>
            </a:pathLst>
          </a:custGeom>
          <a:noFill/>
          <a:ln w="25400">
            <a:solidFill>
              <a:schemeClr val="tx1"/>
            </a:solidFill>
            <a:round/>
            <a:headEnd/>
            <a:tailEnd/>
          </a:ln>
        </p:spPr>
        <p:txBody>
          <a:bodyPr wrap="none" anchor="ctr">
            <a:prstTxWarp prst="textNoShape">
              <a:avLst/>
            </a:prstTxWarp>
          </a:bodyPr>
          <a:lstStyle/>
          <a:p>
            <a:endParaRPr lang="en-US"/>
          </a:p>
        </p:txBody>
      </p:sp>
      <p:sp>
        <p:nvSpPr>
          <p:cNvPr id="328717" name="Freeform 21"/>
          <p:cNvSpPr>
            <a:spLocks/>
          </p:cNvSpPr>
          <p:nvPr/>
        </p:nvSpPr>
        <p:spPr bwMode="auto">
          <a:xfrm>
            <a:off x="2116138" y="3379788"/>
            <a:ext cx="314325" cy="495300"/>
          </a:xfrm>
          <a:custGeom>
            <a:avLst/>
            <a:gdLst>
              <a:gd name="T0" fmla="*/ 0 w 198"/>
              <a:gd name="T1" fmla="*/ 2147483647 h 312"/>
              <a:gd name="T2" fmla="*/ 2147483647 w 198"/>
              <a:gd name="T3" fmla="*/ 2147483647 h 312"/>
              <a:gd name="T4" fmla="*/ 2147483647 w 198"/>
              <a:gd name="T5" fmla="*/ 2147483647 h 312"/>
              <a:gd name="T6" fmla="*/ 2147483647 w 198"/>
              <a:gd name="T7" fmla="*/ 2147483647 h 312"/>
              <a:gd name="T8" fmla="*/ 2147483647 w 198"/>
              <a:gd name="T9" fmla="*/ 2147483647 h 312"/>
              <a:gd name="T10" fmla="*/ 2147483647 w 198"/>
              <a:gd name="T11" fmla="*/ 0 h 312"/>
              <a:gd name="T12" fmla="*/ 0 60000 65536"/>
              <a:gd name="T13" fmla="*/ 0 60000 65536"/>
              <a:gd name="T14" fmla="*/ 0 60000 65536"/>
              <a:gd name="T15" fmla="*/ 0 60000 65536"/>
              <a:gd name="T16" fmla="*/ 0 60000 65536"/>
              <a:gd name="T17" fmla="*/ 0 60000 65536"/>
              <a:gd name="T18" fmla="*/ 0 w 198"/>
              <a:gd name="T19" fmla="*/ 0 h 312"/>
              <a:gd name="T20" fmla="*/ 198 w 198"/>
              <a:gd name="T21" fmla="*/ 312 h 312"/>
            </a:gdLst>
            <a:ahLst/>
            <a:cxnLst>
              <a:cxn ang="T12">
                <a:pos x="T0" y="T1"/>
              </a:cxn>
              <a:cxn ang="T13">
                <a:pos x="T2" y="T3"/>
              </a:cxn>
              <a:cxn ang="T14">
                <a:pos x="T4" y="T5"/>
              </a:cxn>
              <a:cxn ang="T15">
                <a:pos x="T6" y="T7"/>
              </a:cxn>
              <a:cxn ang="T16">
                <a:pos x="T8" y="T9"/>
              </a:cxn>
              <a:cxn ang="T17">
                <a:pos x="T10" y="T11"/>
              </a:cxn>
            </a:cxnLst>
            <a:rect l="T18" t="T19" r="T20" b="T21"/>
            <a:pathLst>
              <a:path w="198" h="312">
                <a:moveTo>
                  <a:pt x="0" y="312"/>
                </a:moveTo>
                <a:cubicBezTo>
                  <a:pt x="11" y="278"/>
                  <a:pt x="20" y="230"/>
                  <a:pt x="38" y="198"/>
                </a:cubicBezTo>
                <a:cubicBezTo>
                  <a:pt x="46" y="181"/>
                  <a:pt x="62" y="169"/>
                  <a:pt x="69" y="152"/>
                </a:cubicBezTo>
                <a:cubicBezTo>
                  <a:pt x="79" y="121"/>
                  <a:pt x="87" y="108"/>
                  <a:pt x="115" y="91"/>
                </a:cubicBezTo>
                <a:cubicBezTo>
                  <a:pt x="155" y="29"/>
                  <a:pt x="102" y="103"/>
                  <a:pt x="153" y="53"/>
                </a:cubicBezTo>
                <a:cubicBezTo>
                  <a:pt x="168" y="37"/>
                  <a:pt x="181" y="16"/>
                  <a:pt x="198" y="0"/>
                </a:cubicBezTo>
              </a:path>
            </a:pathLst>
          </a:custGeom>
          <a:noFill/>
          <a:ln w="25400">
            <a:solidFill>
              <a:schemeClr val="tx1"/>
            </a:solidFill>
            <a:round/>
            <a:headEnd/>
            <a:tailEnd/>
          </a:ln>
        </p:spPr>
        <p:txBody>
          <a:bodyPr wrap="none" anchor="ctr">
            <a:prstTxWarp prst="textNoShape">
              <a:avLst/>
            </a:prstTxWarp>
          </a:bodyPr>
          <a:lstStyle/>
          <a:p>
            <a:endParaRPr lang="en-US"/>
          </a:p>
        </p:txBody>
      </p:sp>
      <p:sp>
        <p:nvSpPr>
          <p:cNvPr id="328718" name="Freeform 23"/>
          <p:cNvSpPr>
            <a:spLocks/>
          </p:cNvSpPr>
          <p:nvPr/>
        </p:nvSpPr>
        <p:spPr bwMode="auto">
          <a:xfrm>
            <a:off x="4111625" y="2871788"/>
            <a:ext cx="473075" cy="495300"/>
          </a:xfrm>
          <a:custGeom>
            <a:avLst/>
            <a:gdLst>
              <a:gd name="T0" fmla="*/ 0 w 298"/>
              <a:gd name="T1" fmla="*/ 0 h 312"/>
              <a:gd name="T2" fmla="*/ 2147483647 w 298"/>
              <a:gd name="T3" fmla="*/ 2147483647 h 312"/>
              <a:gd name="T4" fmla="*/ 2147483647 w 298"/>
              <a:gd name="T5" fmla="*/ 2147483647 h 312"/>
              <a:gd name="T6" fmla="*/ 2147483647 w 298"/>
              <a:gd name="T7" fmla="*/ 2147483647 h 312"/>
              <a:gd name="T8" fmla="*/ 2147483647 w 298"/>
              <a:gd name="T9" fmla="*/ 2147483647 h 312"/>
              <a:gd name="T10" fmla="*/ 2147483647 w 298"/>
              <a:gd name="T11" fmla="*/ 2147483647 h 312"/>
              <a:gd name="T12" fmla="*/ 2147483647 w 298"/>
              <a:gd name="T13" fmla="*/ 2147483647 h 312"/>
              <a:gd name="T14" fmla="*/ 0 60000 65536"/>
              <a:gd name="T15" fmla="*/ 0 60000 65536"/>
              <a:gd name="T16" fmla="*/ 0 60000 65536"/>
              <a:gd name="T17" fmla="*/ 0 60000 65536"/>
              <a:gd name="T18" fmla="*/ 0 60000 65536"/>
              <a:gd name="T19" fmla="*/ 0 60000 65536"/>
              <a:gd name="T20" fmla="*/ 0 60000 65536"/>
              <a:gd name="T21" fmla="*/ 0 w 298"/>
              <a:gd name="T22" fmla="*/ 0 h 312"/>
              <a:gd name="T23" fmla="*/ 298 w 298"/>
              <a:gd name="T24" fmla="*/ 312 h 3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8" h="312">
                <a:moveTo>
                  <a:pt x="0" y="0"/>
                </a:moveTo>
                <a:cubicBezTo>
                  <a:pt x="28" y="8"/>
                  <a:pt x="38" y="22"/>
                  <a:pt x="69" y="30"/>
                </a:cubicBezTo>
                <a:cubicBezTo>
                  <a:pt x="100" y="50"/>
                  <a:pt x="139" y="63"/>
                  <a:pt x="176" y="76"/>
                </a:cubicBezTo>
                <a:cubicBezTo>
                  <a:pt x="184" y="105"/>
                  <a:pt x="195" y="111"/>
                  <a:pt x="221" y="129"/>
                </a:cubicBezTo>
                <a:cubicBezTo>
                  <a:pt x="223" y="139"/>
                  <a:pt x="231" y="171"/>
                  <a:pt x="237" y="183"/>
                </a:cubicBezTo>
                <a:cubicBezTo>
                  <a:pt x="250" y="209"/>
                  <a:pt x="269" y="223"/>
                  <a:pt x="282" y="251"/>
                </a:cubicBezTo>
                <a:cubicBezTo>
                  <a:pt x="290" y="270"/>
                  <a:pt x="298" y="312"/>
                  <a:pt x="298" y="312"/>
                </a:cubicBezTo>
              </a:path>
            </a:pathLst>
          </a:custGeom>
          <a:noFill/>
          <a:ln w="25400">
            <a:solidFill>
              <a:schemeClr val="tx1"/>
            </a:solidFill>
            <a:round/>
            <a:headEnd/>
            <a:tailEnd/>
          </a:ln>
        </p:spPr>
        <p:txBody>
          <a:bodyPr wrap="none" anchor="ctr">
            <a:prstTxWarp prst="textNoShape">
              <a:avLst/>
            </a:prstTxWarp>
          </a:bodyPr>
          <a:lstStyle/>
          <a:p>
            <a:endParaRPr lang="en-US"/>
          </a:p>
        </p:txBody>
      </p:sp>
      <p:sp>
        <p:nvSpPr>
          <p:cNvPr id="328719" name="Freeform 26"/>
          <p:cNvSpPr>
            <a:spLocks/>
          </p:cNvSpPr>
          <p:nvPr/>
        </p:nvSpPr>
        <p:spPr bwMode="auto">
          <a:xfrm>
            <a:off x="4873625" y="3584575"/>
            <a:ext cx="1235075" cy="187325"/>
          </a:xfrm>
          <a:custGeom>
            <a:avLst/>
            <a:gdLst>
              <a:gd name="T0" fmla="*/ 2147483647 w 778"/>
              <a:gd name="T1" fmla="*/ 0 h 118"/>
              <a:gd name="T2" fmla="*/ 2147483647 w 778"/>
              <a:gd name="T3" fmla="*/ 2147483647 h 118"/>
              <a:gd name="T4" fmla="*/ 2147483647 w 778"/>
              <a:gd name="T5" fmla="*/ 2147483647 h 118"/>
              <a:gd name="T6" fmla="*/ 2147483647 w 778"/>
              <a:gd name="T7" fmla="*/ 2147483647 h 118"/>
              <a:gd name="T8" fmla="*/ 0 w 778"/>
              <a:gd name="T9" fmla="*/ 2147483647 h 118"/>
              <a:gd name="T10" fmla="*/ 0 60000 65536"/>
              <a:gd name="T11" fmla="*/ 0 60000 65536"/>
              <a:gd name="T12" fmla="*/ 0 60000 65536"/>
              <a:gd name="T13" fmla="*/ 0 60000 65536"/>
              <a:gd name="T14" fmla="*/ 0 60000 65536"/>
              <a:gd name="T15" fmla="*/ 0 w 778"/>
              <a:gd name="T16" fmla="*/ 0 h 118"/>
              <a:gd name="T17" fmla="*/ 778 w 778"/>
              <a:gd name="T18" fmla="*/ 118 h 118"/>
            </a:gdLst>
            <a:ahLst/>
            <a:cxnLst>
              <a:cxn ang="T10">
                <a:pos x="T0" y="T1"/>
              </a:cxn>
              <a:cxn ang="T11">
                <a:pos x="T2" y="T3"/>
              </a:cxn>
              <a:cxn ang="T12">
                <a:pos x="T4" y="T5"/>
              </a:cxn>
              <a:cxn ang="T13">
                <a:pos x="T6" y="T7"/>
              </a:cxn>
              <a:cxn ang="T14">
                <a:pos x="T8" y="T9"/>
              </a:cxn>
            </a:cxnLst>
            <a:rect l="T15" t="T16" r="T17" b="T18"/>
            <a:pathLst>
              <a:path w="778" h="118">
                <a:moveTo>
                  <a:pt x="778" y="0"/>
                </a:moveTo>
                <a:cubicBezTo>
                  <a:pt x="738" y="8"/>
                  <a:pt x="709" y="43"/>
                  <a:pt x="671" y="46"/>
                </a:cubicBezTo>
                <a:cubicBezTo>
                  <a:pt x="582" y="50"/>
                  <a:pt x="493" y="51"/>
                  <a:pt x="404" y="54"/>
                </a:cubicBezTo>
                <a:cubicBezTo>
                  <a:pt x="355" y="58"/>
                  <a:pt x="321" y="67"/>
                  <a:pt x="275" y="76"/>
                </a:cubicBezTo>
                <a:cubicBezTo>
                  <a:pt x="192" y="118"/>
                  <a:pt x="91" y="99"/>
                  <a:pt x="0" y="99"/>
                </a:cubicBezTo>
              </a:path>
            </a:pathLst>
          </a:custGeom>
          <a:noFill/>
          <a:ln w="25400">
            <a:solidFill>
              <a:schemeClr val="tx1"/>
            </a:solidFill>
            <a:round/>
            <a:headEnd/>
            <a:tailEnd/>
          </a:ln>
        </p:spPr>
        <p:txBody>
          <a:bodyPr wrap="none" anchor="ctr">
            <a:prstTxWarp prst="textNoShape">
              <a:avLst/>
            </a:prstTxWarp>
          </a:bodyPr>
          <a:lstStyle/>
          <a:p>
            <a:endParaRPr lang="en-US"/>
          </a:p>
        </p:txBody>
      </p:sp>
      <p:sp>
        <p:nvSpPr>
          <p:cNvPr id="328720" name="Freeform 27"/>
          <p:cNvSpPr>
            <a:spLocks/>
          </p:cNvSpPr>
          <p:nvPr/>
        </p:nvSpPr>
        <p:spPr bwMode="auto">
          <a:xfrm>
            <a:off x="5661025" y="3136900"/>
            <a:ext cx="301625" cy="339725"/>
          </a:xfrm>
          <a:custGeom>
            <a:avLst/>
            <a:gdLst>
              <a:gd name="T0" fmla="*/ 2147483647 w 190"/>
              <a:gd name="T1" fmla="*/ 0 h 214"/>
              <a:gd name="T2" fmla="*/ 2147483647 w 190"/>
              <a:gd name="T3" fmla="*/ 2147483647 h 214"/>
              <a:gd name="T4" fmla="*/ 2147483647 w 190"/>
              <a:gd name="T5" fmla="*/ 2147483647 h 214"/>
              <a:gd name="T6" fmla="*/ 2147483647 w 190"/>
              <a:gd name="T7" fmla="*/ 2147483647 h 214"/>
              <a:gd name="T8" fmla="*/ 0 w 190"/>
              <a:gd name="T9" fmla="*/ 2147483647 h 214"/>
              <a:gd name="T10" fmla="*/ 0 60000 65536"/>
              <a:gd name="T11" fmla="*/ 0 60000 65536"/>
              <a:gd name="T12" fmla="*/ 0 60000 65536"/>
              <a:gd name="T13" fmla="*/ 0 60000 65536"/>
              <a:gd name="T14" fmla="*/ 0 60000 65536"/>
              <a:gd name="T15" fmla="*/ 0 w 190"/>
              <a:gd name="T16" fmla="*/ 0 h 214"/>
              <a:gd name="T17" fmla="*/ 190 w 190"/>
              <a:gd name="T18" fmla="*/ 214 h 214"/>
            </a:gdLst>
            <a:ahLst/>
            <a:cxnLst>
              <a:cxn ang="T10">
                <a:pos x="T0" y="T1"/>
              </a:cxn>
              <a:cxn ang="T11">
                <a:pos x="T2" y="T3"/>
              </a:cxn>
              <a:cxn ang="T12">
                <a:pos x="T4" y="T5"/>
              </a:cxn>
              <a:cxn ang="T13">
                <a:pos x="T6" y="T7"/>
              </a:cxn>
              <a:cxn ang="T14">
                <a:pos x="T8" y="T9"/>
              </a:cxn>
            </a:cxnLst>
            <a:rect l="T15" t="T16" r="T17" b="T18"/>
            <a:pathLst>
              <a:path w="190" h="214">
                <a:moveTo>
                  <a:pt x="190" y="0"/>
                </a:moveTo>
                <a:cubicBezTo>
                  <a:pt x="161" y="30"/>
                  <a:pt x="141" y="68"/>
                  <a:pt x="106" y="92"/>
                </a:cubicBezTo>
                <a:cubicBezTo>
                  <a:pt x="84" y="125"/>
                  <a:pt x="85" y="147"/>
                  <a:pt x="45" y="160"/>
                </a:cubicBezTo>
                <a:cubicBezTo>
                  <a:pt x="8" y="199"/>
                  <a:pt x="53" y="149"/>
                  <a:pt x="15" y="198"/>
                </a:cubicBezTo>
                <a:cubicBezTo>
                  <a:pt x="10" y="203"/>
                  <a:pt x="0" y="214"/>
                  <a:pt x="0" y="214"/>
                </a:cubicBezTo>
              </a:path>
            </a:pathLst>
          </a:custGeom>
          <a:noFill/>
          <a:ln w="25400">
            <a:solidFill>
              <a:schemeClr val="tx1"/>
            </a:solidFill>
            <a:round/>
            <a:headEnd/>
            <a:tailEnd/>
          </a:ln>
        </p:spPr>
        <p:txBody>
          <a:bodyPr wrap="none" anchor="ctr">
            <a:prstTxWarp prst="textNoShape">
              <a:avLst/>
            </a:prstTxWarp>
          </a:bodyPr>
          <a:lstStyle/>
          <a:p>
            <a:endParaRPr lang="en-US"/>
          </a:p>
        </p:txBody>
      </p:sp>
      <p:sp>
        <p:nvSpPr>
          <p:cNvPr id="328721" name="Freeform 28"/>
          <p:cNvSpPr>
            <a:spLocks/>
          </p:cNvSpPr>
          <p:nvPr/>
        </p:nvSpPr>
        <p:spPr bwMode="auto">
          <a:xfrm>
            <a:off x="5370513" y="3717925"/>
            <a:ext cx="592137" cy="254000"/>
          </a:xfrm>
          <a:custGeom>
            <a:avLst/>
            <a:gdLst>
              <a:gd name="T0" fmla="*/ 2147483647 w 373"/>
              <a:gd name="T1" fmla="*/ 2147483647 h 160"/>
              <a:gd name="T2" fmla="*/ 2147483647 w 373"/>
              <a:gd name="T3" fmla="*/ 2147483647 h 160"/>
              <a:gd name="T4" fmla="*/ 2147483647 w 373"/>
              <a:gd name="T5" fmla="*/ 2147483647 h 160"/>
              <a:gd name="T6" fmla="*/ 2147483647 w 373"/>
              <a:gd name="T7" fmla="*/ 2147483647 h 160"/>
              <a:gd name="T8" fmla="*/ 2147483647 w 373"/>
              <a:gd name="T9" fmla="*/ 2147483647 h 160"/>
              <a:gd name="T10" fmla="*/ 0 w 373"/>
              <a:gd name="T11" fmla="*/ 0 h 160"/>
              <a:gd name="T12" fmla="*/ 0 60000 65536"/>
              <a:gd name="T13" fmla="*/ 0 60000 65536"/>
              <a:gd name="T14" fmla="*/ 0 60000 65536"/>
              <a:gd name="T15" fmla="*/ 0 60000 65536"/>
              <a:gd name="T16" fmla="*/ 0 60000 65536"/>
              <a:gd name="T17" fmla="*/ 0 60000 65536"/>
              <a:gd name="T18" fmla="*/ 0 w 373"/>
              <a:gd name="T19" fmla="*/ 0 h 160"/>
              <a:gd name="T20" fmla="*/ 373 w 373"/>
              <a:gd name="T21" fmla="*/ 160 h 160"/>
            </a:gdLst>
            <a:ahLst/>
            <a:cxnLst>
              <a:cxn ang="T12">
                <a:pos x="T0" y="T1"/>
              </a:cxn>
              <a:cxn ang="T13">
                <a:pos x="T2" y="T3"/>
              </a:cxn>
              <a:cxn ang="T14">
                <a:pos x="T4" y="T5"/>
              </a:cxn>
              <a:cxn ang="T15">
                <a:pos x="T6" y="T7"/>
              </a:cxn>
              <a:cxn ang="T16">
                <a:pos x="T8" y="T9"/>
              </a:cxn>
              <a:cxn ang="T17">
                <a:pos x="T10" y="T11"/>
              </a:cxn>
            </a:cxnLst>
            <a:rect l="T18" t="T19" r="T20" b="T21"/>
            <a:pathLst>
              <a:path w="373" h="160">
                <a:moveTo>
                  <a:pt x="373" y="160"/>
                </a:moveTo>
                <a:cubicBezTo>
                  <a:pt x="319" y="150"/>
                  <a:pt x="272" y="139"/>
                  <a:pt x="221" y="122"/>
                </a:cubicBezTo>
                <a:cubicBezTo>
                  <a:pt x="197" y="85"/>
                  <a:pt x="194" y="101"/>
                  <a:pt x="160" y="84"/>
                </a:cubicBezTo>
                <a:cubicBezTo>
                  <a:pt x="134" y="71"/>
                  <a:pt x="126" y="54"/>
                  <a:pt x="99" y="46"/>
                </a:cubicBezTo>
                <a:cubicBezTo>
                  <a:pt x="96" y="38"/>
                  <a:pt x="97" y="27"/>
                  <a:pt x="91" y="23"/>
                </a:cubicBezTo>
                <a:cubicBezTo>
                  <a:pt x="75" y="12"/>
                  <a:pt x="19" y="0"/>
                  <a:pt x="0" y="0"/>
                </a:cubicBezTo>
              </a:path>
            </a:pathLst>
          </a:custGeom>
          <a:noFill/>
          <a:ln w="25400">
            <a:solidFill>
              <a:schemeClr val="tx1"/>
            </a:solidFill>
            <a:round/>
            <a:headEnd/>
            <a:tailEnd/>
          </a:ln>
        </p:spPr>
        <p:txBody>
          <a:bodyPr wrap="none" anchor="ctr">
            <a:prstTxWarp prst="textNoShape">
              <a:avLst/>
            </a:prstTxWarp>
          </a:bodyPr>
          <a:lstStyle/>
          <a:p>
            <a:endParaRPr lang="en-US"/>
          </a:p>
        </p:txBody>
      </p:sp>
      <p:sp>
        <p:nvSpPr>
          <p:cNvPr id="328722" name="Freeform 29"/>
          <p:cNvSpPr>
            <a:spLocks/>
          </p:cNvSpPr>
          <p:nvPr/>
        </p:nvSpPr>
        <p:spPr bwMode="auto">
          <a:xfrm>
            <a:off x="4414838" y="4056063"/>
            <a:ext cx="484187" cy="49212"/>
          </a:xfrm>
          <a:custGeom>
            <a:avLst/>
            <a:gdLst>
              <a:gd name="T0" fmla="*/ 2147483647 w 305"/>
              <a:gd name="T1" fmla="*/ 0 h 31"/>
              <a:gd name="T2" fmla="*/ 2147483647 w 305"/>
              <a:gd name="T3" fmla="*/ 2147483647 h 31"/>
              <a:gd name="T4" fmla="*/ 0 w 305"/>
              <a:gd name="T5" fmla="*/ 2147483647 h 31"/>
              <a:gd name="T6" fmla="*/ 0 60000 65536"/>
              <a:gd name="T7" fmla="*/ 0 60000 65536"/>
              <a:gd name="T8" fmla="*/ 0 60000 65536"/>
              <a:gd name="T9" fmla="*/ 0 w 305"/>
              <a:gd name="T10" fmla="*/ 0 h 31"/>
              <a:gd name="T11" fmla="*/ 305 w 305"/>
              <a:gd name="T12" fmla="*/ 31 h 31"/>
            </a:gdLst>
            <a:ahLst/>
            <a:cxnLst>
              <a:cxn ang="T6">
                <a:pos x="T0" y="T1"/>
              </a:cxn>
              <a:cxn ang="T7">
                <a:pos x="T2" y="T3"/>
              </a:cxn>
              <a:cxn ang="T8">
                <a:pos x="T4" y="T5"/>
              </a:cxn>
            </a:cxnLst>
            <a:rect l="T9" t="T10" r="T11" b="T12"/>
            <a:pathLst>
              <a:path w="305" h="31">
                <a:moveTo>
                  <a:pt x="305" y="0"/>
                </a:moveTo>
                <a:cubicBezTo>
                  <a:pt x="226" y="2"/>
                  <a:pt x="147" y="1"/>
                  <a:pt x="69" y="8"/>
                </a:cubicBezTo>
                <a:cubicBezTo>
                  <a:pt x="45" y="10"/>
                  <a:pt x="28" y="31"/>
                  <a:pt x="0" y="31"/>
                </a:cubicBezTo>
              </a:path>
            </a:pathLst>
          </a:custGeom>
          <a:noFill/>
          <a:ln w="25400">
            <a:solidFill>
              <a:schemeClr val="tx1"/>
            </a:solidFill>
            <a:round/>
            <a:headEnd/>
            <a:tailEnd/>
          </a:ln>
        </p:spPr>
        <p:txBody>
          <a:bodyPr wrap="none" anchor="ctr">
            <a:prstTxWarp prst="textNoShape">
              <a:avLst/>
            </a:prstTxWarp>
          </a:bodyPr>
          <a:lstStyle/>
          <a:p>
            <a:endParaRPr lang="en-US"/>
          </a:p>
        </p:txBody>
      </p:sp>
      <p:sp>
        <p:nvSpPr>
          <p:cNvPr id="328723" name="Freeform 30"/>
          <p:cNvSpPr>
            <a:spLocks/>
          </p:cNvSpPr>
          <p:nvPr/>
        </p:nvSpPr>
        <p:spPr bwMode="auto">
          <a:xfrm>
            <a:off x="3168650" y="3511550"/>
            <a:ext cx="146050" cy="617538"/>
          </a:xfrm>
          <a:custGeom>
            <a:avLst/>
            <a:gdLst>
              <a:gd name="T0" fmla="*/ 2147483647 w 92"/>
              <a:gd name="T1" fmla="*/ 2147483647 h 389"/>
              <a:gd name="T2" fmla="*/ 2147483647 w 92"/>
              <a:gd name="T3" fmla="*/ 2147483647 h 389"/>
              <a:gd name="T4" fmla="*/ 0 w 92"/>
              <a:gd name="T5" fmla="*/ 2147483647 h 389"/>
              <a:gd name="T6" fmla="*/ 2147483647 w 92"/>
              <a:gd name="T7" fmla="*/ 2147483647 h 389"/>
              <a:gd name="T8" fmla="*/ 2147483647 w 92"/>
              <a:gd name="T9" fmla="*/ 2147483647 h 389"/>
              <a:gd name="T10" fmla="*/ 2147483647 w 92"/>
              <a:gd name="T11" fmla="*/ 2147483647 h 389"/>
              <a:gd name="T12" fmla="*/ 0 60000 65536"/>
              <a:gd name="T13" fmla="*/ 0 60000 65536"/>
              <a:gd name="T14" fmla="*/ 0 60000 65536"/>
              <a:gd name="T15" fmla="*/ 0 60000 65536"/>
              <a:gd name="T16" fmla="*/ 0 60000 65536"/>
              <a:gd name="T17" fmla="*/ 0 60000 65536"/>
              <a:gd name="T18" fmla="*/ 0 w 92"/>
              <a:gd name="T19" fmla="*/ 0 h 389"/>
              <a:gd name="T20" fmla="*/ 92 w 92"/>
              <a:gd name="T21" fmla="*/ 389 h 389"/>
            </a:gdLst>
            <a:ahLst/>
            <a:cxnLst>
              <a:cxn ang="T12">
                <a:pos x="T0" y="T1"/>
              </a:cxn>
              <a:cxn ang="T13">
                <a:pos x="T2" y="T3"/>
              </a:cxn>
              <a:cxn ang="T14">
                <a:pos x="T4" y="T5"/>
              </a:cxn>
              <a:cxn ang="T15">
                <a:pos x="T6" y="T7"/>
              </a:cxn>
              <a:cxn ang="T16">
                <a:pos x="T8" y="T9"/>
              </a:cxn>
              <a:cxn ang="T17">
                <a:pos x="T10" y="T11"/>
              </a:cxn>
            </a:cxnLst>
            <a:rect l="T18" t="T19" r="T20" b="T21"/>
            <a:pathLst>
              <a:path w="92" h="389">
                <a:moveTo>
                  <a:pt x="92" y="389"/>
                </a:moveTo>
                <a:cubicBezTo>
                  <a:pt x="75" y="383"/>
                  <a:pt x="58" y="381"/>
                  <a:pt x="46" y="366"/>
                </a:cubicBezTo>
                <a:cubicBezTo>
                  <a:pt x="19" y="332"/>
                  <a:pt x="8" y="215"/>
                  <a:pt x="0" y="168"/>
                </a:cubicBezTo>
                <a:cubicBezTo>
                  <a:pt x="5" y="128"/>
                  <a:pt x="2" y="103"/>
                  <a:pt x="31" y="77"/>
                </a:cubicBezTo>
                <a:cubicBezTo>
                  <a:pt x="31" y="73"/>
                  <a:pt x="43" y="33"/>
                  <a:pt x="46" y="31"/>
                </a:cubicBezTo>
                <a:cubicBezTo>
                  <a:pt x="71" y="0"/>
                  <a:pt x="69" y="29"/>
                  <a:pt x="69" y="8"/>
                </a:cubicBezTo>
              </a:path>
            </a:pathLst>
          </a:custGeom>
          <a:noFill/>
          <a:ln w="25400">
            <a:solidFill>
              <a:schemeClr val="tx1"/>
            </a:solidFill>
            <a:round/>
            <a:headEnd/>
            <a:tailEnd/>
          </a:ln>
        </p:spPr>
        <p:txBody>
          <a:bodyPr wrap="none" anchor="ctr">
            <a:prstTxWarp prst="textNoShape">
              <a:avLst/>
            </a:prstTxWarp>
          </a:bodyPr>
          <a:lstStyle/>
          <a:p>
            <a:endParaRPr lang="en-US"/>
          </a:p>
        </p:txBody>
      </p:sp>
      <p:sp>
        <p:nvSpPr>
          <p:cNvPr id="328724" name="Freeform 33"/>
          <p:cNvSpPr>
            <a:spLocks/>
          </p:cNvSpPr>
          <p:nvPr/>
        </p:nvSpPr>
        <p:spPr bwMode="auto">
          <a:xfrm>
            <a:off x="2600325" y="3648075"/>
            <a:ext cx="568325" cy="119063"/>
          </a:xfrm>
          <a:custGeom>
            <a:avLst/>
            <a:gdLst>
              <a:gd name="T0" fmla="*/ 0 w 358"/>
              <a:gd name="T1" fmla="*/ 2147483647 h 75"/>
              <a:gd name="T2" fmla="*/ 2147483647 w 358"/>
              <a:gd name="T3" fmla="*/ 2147483647 h 75"/>
              <a:gd name="T4" fmla="*/ 2147483647 w 358"/>
              <a:gd name="T5" fmla="*/ 2147483647 h 75"/>
              <a:gd name="T6" fmla="*/ 2147483647 w 358"/>
              <a:gd name="T7" fmla="*/ 2147483647 h 75"/>
              <a:gd name="T8" fmla="*/ 2147483647 w 358"/>
              <a:gd name="T9" fmla="*/ 2147483647 h 75"/>
              <a:gd name="T10" fmla="*/ 2147483647 w 358"/>
              <a:gd name="T11" fmla="*/ 2147483647 h 75"/>
              <a:gd name="T12" fmla="*/ 0 60000 65536"/>
              <a:gd name="T13" fmla="*/ 0 60000 65536"/>
              <a:gd name="T14" fmla="*/ 0 60000 65536"/>
              <a:gd name="T15" fmla="*/ 0 60000 65536"/>
              <a:gd name="T16" fmla="*/ 0 60000 65536"/>
              <a:gd name="T17" fmla="*/ 0 60000 65536"/>
              <a:gd name="T18" fmla="*/ 0 w 358"/>
              <a:gd name="T19" fmla="*/ 0 h 75"/>
              <a:gd name="T20" fmla="*/ 358 w 358"/>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358" h="75">
                <a:moveTo>
                  <a:pt x="0" y="59"/>
                </a:moveTo>
                <a:cubicBezTo>
                  <a:pt x="10" y="56"/>
                  <a:pt x="20" y="55"/>
                  <a:pt x="31" y="52"/>
                </a:cubicBezTo>
                <a:cubicBezTo>
                  <a:pt x="46" y="47"/>
                  <a:pt x="76" y="36"/>
                  <a:pt x="76" y="36"/>
                </a:cubicBezTo>
                <a:cubicBezTo>
                  <a:pt x="114" y="0"/>
                  <a:pt x="153" y="16"/>
                  <a:pt x="206" y="21"/>
                </a:cubicBezTo>
                <a:cubicBezTo>
                  <a:pt x="248" y="35"/>
                  <a:pt x="216" y="46"/>
                  <a:pt x="259" y="59"/>
                </a:cubicBezTo>
                <a:cubicBezTo>
                  <a:pt x="354" y="51"/>
                  <a:pt x="330" y="75"/>
                  <a:pt x="358" y="44"/>
                </a:cubicBezTo>
              </a:path>
            </a:pathLst>
          </a:custGeom>
          <a:noFill/>
          <a:ln w="25400">
            <a:solidFill>
              <a:schemeClr val="tx1"/>
            </a:solidFill>
            <a:round/>
            <a:headEnd/>
            <a:tailEnd/>
          </a:ln>
        </p:spPr>
        <p:txBody>
          <a:bodyPr wrap="none" anchor="ctr">
            <a:prstTxWarp prst="textNoShape">
              <a:avLst/>
            </a:prstTxWarp>
          </a:bodyPr>
          <a:lstStyle/>
          <a:p>
            <a:endParaRPr lang="en-US"/>
          </a:p>
        </p:txBody>
      </p:sp>
      <p:sp>
        <p:nvSpPr>
          <p:cNvPr id="328725" name="Oval 34"/>
          <p:cNvSpPr>
            <a:spLocks noChangeArrowheads="1"/>
          </p:cNvSpPr>
          <p:nvPr/>
        </p:nvSpPr>
        <p:spPr bwMode="auto">
          <a:xfrm>
            <a:off x="2895600" y="3082925"/>
            <a:ext cx="152400" cy="152400"/>
          </a:xfrm>
          <a:prstGeom prst="ellipse">
            <a:avLst/>
          </a:prstGeom>
          <a:solidFill>
            <a:schemeClr val="hlink"/>
          </a:solidFill>
          <a:ln w="9525">
            <a:solidFill>
              <a:schemeClr val="tx1"/>
            </a:solidFill>
            <a:round/>
            <a:headEnd/>
            <a:tailEnd/>
          </a:ln>
        </p:spPr>
        <p:txBody>
          <a:bodyPr wrap="none" anchor="ctr">
            <a:prstTxWarp prst="textNoShape">
              <a:avLst/>
            </a:prstTxWarp>
          </a:bodyPr>
          <a:lstStyle/>
          <a:p>
            <a:endParaRPr lang="en-US"/>
          </a:p>
        </p:txBody>
      </p:sp>
      <p:sp>
        <p:nvSpPr>
          <p:cNvPr id="328726" name="Text Box 35"/>
          <p:cNvSpPr txBox="1">
            <a:spLocks noChangeArrowheads="1"/>
          </p:cNvSpPr>
          <p:nvPr/>
        </p:nvSpPr>
        <p:spPr bwMode="auto">
          <a:xfrm>
            <a:off x="2541588" y="2819400"/>
            <a:ext cx="354012" cy="396875"/>
          </a:xfrm>
          <a:prstGeom prst="rect">
            <a:avLst/>
          </a:prstGeom>
          <a:noFill/>
          <a:ln w="9525">
            <a:noFill/>
            <a:miter lim="800000"/>
            <a:headEnd/>
            <a:tailEnd/>
          </a:ln>
        </p:spPr>
        <p:txBody>
          <a:bodyPr wrap="none">
            <a:prstTxWarp prst="textNoShape">
              <a:avLst/>
            </a:prstTxWarp>
            <a:spAutoFit/>
          </a:bodyPr>
          <a:lstStyle/>
          <a:p>
            <a:pPr eaLnBrk="0" hangingPunct="0"/>
            <a:r>
              <a:rPr lang="en-US" sz="2000" i="1">
                <a:solidFill>
                  <a:schemeClr val="tx2"/>
                </a:solidFill>
                <a:latin typeface="Times New Roman" charset="0"/>
              </a:rPr>
              <a:t>K</a:t>
            </a:r>
            <a:endParaRPr lang="en-US" sz="4400">
              <a:solidFill>
                <a:schemeClr val="tx2"/>
              </a:solidFill>
            </a:endParaRPr>
          </a:p>
        </p:txBody>
      </p:sp>
      <p:sp>
        <p:nvSpPr>
          <p:cNvPr id="328727" name="Oval 36"/>
          <p:cNvSpPr>
            <a:spLocks noChangeArrowheads="1"/>
          </p:cNvSpPr>
          <p:nvPr/>
        </p:nvSpPr>
        <p:spPr bwMode="auto">
          <a:xfrm>
            <a:off x="3200400" y="3109913"/>
            <a:ext cx="152400" cy="1524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328728" name="Oval 37"/>
          <p:cNvSpPr>
            <a:spLocks noChangeArrowheads="1"/>
          </p:cNvSpPr>
          <p:nvPr/>
        </p:nvSpPr>
        <p:spPr bwMode="auto">
          <a:xfrm>
            <a:off x="4648200" y="3429000"/>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28729" name="Oval 38"/>
          <p:cNvSpPr>
            <a:spLocks noChangeArrowheads="1"/>
          </p:cNvSpPr>
          <p:nvPr/>
        </p:nvSpPr>
        <p:spPr bwMode="auto">
          <a:xfrm>
            <a:off x="3124200" y="3886200"/>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E70100E0-B565-264D-97EA-257CB63F49E6}" type="slidenum">
              <a:rPr lang="en-US" smtClean="0">
                <a:latin typeface="Times New Roman" charset="0"/>
              </a:rPr>
              <a:pPr/>
              <a:t>31</a:t>
            </a:fld>
            <a:endParaRPr lang="en-US">
              <a:latin typeface="Times New Roman" charset="0"/>
            </a:endParaRPr>
          </a:p>
        </p:txBody>
      </p:sp>
      <p:sp>
        <p:nvSpPr>
          <p:cNvPr id="44035" name="Rectangle 2"/>
          <p:cNvSpPr>
            <a:spLocks noGrp="1" noChangeArrowheads="1"/>
          </p:cNvSpPr>
          <p:nvPr>
            <p:ph type="title"/>
          </p:nvPr>
        </p:nvSpPr>
        <p:spPr>
          <a:xfrm>
            <a:off x="685800" y="457200"/>
            <a:ext cx="7772400" cy="990600"/>
          </a:xfrm>
        </p:spPr>
        <p:txBody>
          <a:bodyPr/>
          <a:lstStyle/>
          <a:p>
            <a:pPr eaLnBrk="1" hangingPunct="1"/>
            <a:r>
              <a:rPr lang="en-US"/>
              <a:t>Election of 1876</a:t>
            </a:r>
          </a:p>
        </p:txBody>
      </p:sp>
      <p:sp>
        <p:nvSpPr>
          <p:cNvPr id="44036" name="Rectangle 3"/>
          <p:cNvSpPr>
            <a:spLocks noGrp="1" noChangeArrowheads="1"/>
          </p:cNvSpPr>
          <p:nvPr>
            <p:ph type="body" idx="1"/>
          </p:nvPr>
        </p:nvSpPr>
        <p:spPr>
          <a:xfrm>
            <a:off x="685800" y="1676400"/>
            <a:ext cx="7772400" cy="4343400"/>
          </a:xfrm>
        </p:spPr>
        <p:txBody>
          <a:bodyPr/>
          <a:lstStyle/>
          <a:p>
            <a:pPr eaLnBrk="1" hangingPunct="1">
              <a:lnSpc>
                <a:spcPct val="90000"/>
              </a:lnSpc>
            </a:pPr>
            <a:r>
              <a:rPr lang="en-US" sz="2800"/>
              <a:t>Encrypted messages by Tilden supporters later emerged</a:t>
            </a:r>
          </a:p>
          <a:p>
            <a:pPr eaLnBrk="1" hangingPunct="1">
              <a:lnSpc>
                <a:spcPct val="90000"/>
              </a:lnSpc>
            </a:pPr>
            <a:r>
              <a:rPr lang="en-US" sz="2800"/>
              <a:t>Cipher: Partial codebook, plus transposition</a:t>
            </a:r>
          </a:p>
          <a:p>
            <a:pPr eaLnBrk="1" hangingPunct="1">
              <a:lnSpc>
                <a:spcPct val="90000"/>
              </a:lnSpc>
            </a:pPr>
            <a:r>
              <a:rPr lang="en-US" sz="2800"/>
              <a:t>Codebook substitution for important words</a:t>
            </a:r>
          </a:p>
          <a:p>
            <a:pPr eaLnBrk="1" hangingPunct="1">
              <a:lnSpc>
                <a:spcPct val="90000"/>
              </a:lnSpc>
              <a:buFont typeface="Wingdings" charset="2"/>
              <a:buNone/>
            </a:pPr>
            <a:r>
              <a:rPr lang="en-US" sz="2800"/>
              <a:t>		</a:t>
            </a:r>
            <a:r>
              <a:rPr lang="en-US" sz="2400" b="1">
                <a:solidFill>
                  <a:schemeClr val="accent2"/>
                </a:solidFill>
              </a:rPr>
              <a:t>ciphertext		plaintext</a:t>
            </a:r>
            <a:endParaRPr lang="en-US" sz="2800"/>
          </a:p>
          <a:p>
            <a:pPr lvl="2" eaLnBrk="1" hangingPunct="1">
              <a:lnSpc>
                <a:spcPct val="90000"/>
              </a:lnSpc>
              <a:buFont typeface="Wingdings" charset="2"/>
              <a:buNone/>
            </a:pPr>
            <a:r>
              <a:rPr lang="en-US" sz="1800"/>
              <a:t>Copenhagen		Greenbacks</a:t>
            </a:r>
          </a:p>
          <a:p>
            <a:pPr lvl="2" eaLnBrk="1" hangingPunct="1">
              <a:lnSpc>
                <a:spcPct val="90000"/>
              </a:lnSpc>
              <a:buFont typeface="Wingdings" charset="2"/>
              <a:buNone/>
            </a:pPr>
            <a:r>
              <a:rPr lang="en-US" sz="1800"/>
              <a:t>Greece			Hayes</a:t>
            </a:r>
          </a:p>
          <a:p>
            <a:pPr lvl="2" eaLnBrk="1" hangingPunct="1">
              <a:lnSpc>
                <a:spcPct val="90000"/>
              </a:lnSpc>
              <a:buFont typeface="Wingdings" charset="2"/>
              <a:buNone/>
            </a:pPr>
            <a:r>
              <a:rPr lang="en-US" sz="1800"/>
              <a:t>Rochester		votes</a:t>
            </a:r>
          </a:p>
          <a:p>
            <a:pPr lvl="2" eaLnBrk="1" hangingPunct="1">
              <a:lnSpc>
                <a:spcPct val="90000"/>
              </a:lnSpc>
              <a:buFont typeface="Wingdings" charset="2"/>
              <a:buNone/>
            </a:pPr>
            <a:r>
              <a:rPr lang="en-US" sz="1800"/>
              <a:t>Russia			Tilden</a:t>
            </a:r>
          </a:p>
          <a:p>
            <a:pPr lvl="2" eaLnBrk="1" hangingPunct="1">
              <a:lnSpc>
                <a:spcPct val="90000"/>
              </a:lnSpc>
              <a:buFont typeface="Wingdings" charset="2"/>
              <a:buNone/>
            </a:pPr>
            <a:r>
              <a:rPr lang="en-US" sz="1800" b="1">
                <a:solidFill>
                  <a:srgbClr val="FF0000"/>
                </a:solidFill>
              </a:rPr>
              <a:t>Warsaw</a:t>
            </a:r>
            <a:r>
              <a:rPr lang="en-US" sz="1800"/>
              <a:t>			</a:t>
            </a:r>
            <a:r>
              <a:rPr lang="en-US" sz="1800" b="1">
                <a:solidFill>
                  <a:srgbClr val="FF0000"/>
                </a:solidFill>
              </a:rPr>
              <a:t>telegram</a:t>
            </a:r>
            <a:endParaRPr lang="en-US" sz="1800"/>
          </a:p>
          <a:p>
            <a:pPr lvl="2" eaLnBrk="1" hangingPunct="1">
              <a:lnSpc>
                <a:spcPct val="90000"/>
              </a:lnSpc>
              <a:buFont typeface="Wingdings" charset="2"/>
              <a:buNone/>
            </a:pPr>
            <a:r>
              <a:rPr lang="en-US" sz="1800"/>
              <a:t>     :			      :</a:t>
            </a:r>
          </a:p>
        </p:txBody>
      </p:sp>
    </p:spTree>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AD8BC68A-963E-A64E-87C5-80740E2D7D3C}" type="slidenum">
              <a:rPr lang="en-US" smtClean="0">
                <a:latin typeface="Times New Roman" charset="0"/>
              </a:rPr>
              <a:pPr/>
              <a:t>310</a:t>
            </a:fld>
            <a:endParaRPr lang="en-US">
              <a:latin typeface="Times New Roman" charset="0"/>
            </a:endParaRPr>
          </a:p>
        </p:txBody>
      </p:sp>
      <p:sp>
        <p:nvSpPr>
          <p:cNvPr id="329731" name="Rectangle 2"/>
          <p:cNvSpPr>
            <a:spLocks noGrp="1" noChangeArrowheads="1"/>
          </p:cNvSpPr>
          <p:nvPr>
            <p:ph type="title"/>
          </p:nvPr>
        </p:nvSpPr>
        <p:spPr>
          <a:xfrm>
            <a:off x="685800" y="381000"/>
            <a:ext cx="7772400" cy="1143000"/>
          </a:xfrm>
        </p:spPr>
        <p:txBody>
          <a:bodyPr/>
          <a:lstStyle/>
          <a:p>
            <a:pPr eaLnBrk="1" hangingPunct="1"/>
            <a:r>
              <a:rPr lang="en-US"/>
              <a:t>Real-World TMTO Issues</a:t>
            </a:r>
          </a:p>
        </p:txBody>
      </p:sp>
      <p:sp>
        <p:nvSpPr>
          <p:cNvPr id="329732" name="Rectangle 3"/>
          <p:cNvSpPr>
            <a:spLocks noGrp="1" noChangeArrowheads="1"/>
          </p:cNvSpPr>
          <p:nvPr>
            <p:ph type="body" idx="1"/>
          </p:nvPr>
        </p:nvSpPr>
        <p:spPr>
          <a:xfrm>
            <a:off x="457200" y="1600200"/>
            <a:ext cx="8229600" cy="4495800"/>
          </a:xfrm>
        </p:spPr>
        <p:txBody>
          <a:bodyPr/>
          <a:lstStyle/>
          <a:p>
            <a:pPr eaLnBrk="1" hangingPunct="1">
              <a:lnSpc>
                <a:spcPct val="90000"/>
              </a:lnSpc>
            </a:pPr>
            <a:r>
              <a:rPr lang="en-US" sz="2800"/>
              <a:t>Merging, cycles, false alarms, etc.</a:t>
            </a:r>
          </a:p>
          <a:p>
            <a:pPr eaLnBrk="1" hangingPunct="1">
              <a:lnSpc>
                <a:spcPct val="90000"/>
              </a:lnSpc>
            </a:pPr>
            <a:r>
              <a:rPr lang="en-US" sz="2800"/>
              <a:t>Pre-computation is lots of work</a:t>
            </a:r>
          </a:p>
          <a:p>
            <a:pPr lvl="1" eaLnBrk="1" hangingPunct="1">
              <a:lnSpc>
                <a:spcPct val="90000"/>
              </a:lnSpc>
            </a:pPr>
            <a:r>
              <a:rPr lang="en-US" sz="2400"/>
              <a:t>Must attack many times to make it worthwhile</a:t>
            </a:r>
          </a:p>
          <a:p>
            <a:pPr eaLnBrk="1" hangingPunct="1">
              <a:lnSpc>
                <a:spcPct val="90000"/>
              </a:lnSpc>
            </a:pPr>
            <a:r>
              <a:rPr lang="en-US" sz="2800"/>
              <a:t>Success is not assured</a:t>
            </a:r>
          </a:p>
          <a:p>
            <a:pPr lvl="1" eaLnBrk="1" hangingPunct="1">
              <a:lnSpc>
                <a:spcPct val="90000"/>
              </a:lnSpc>
            </a:pPr>
            <a:r>
              <a:rPr lang="en-US" sz="2400"/>
              <a:t>Probability depends on initial work</a:t>
            </a:r>
          </a:p>
          <a:p>
            <a:pPr eaLnBrk="1" hangingPunct="1">
              <a:lnSpc>
                <a:spcPct val="90000"/>
              </a:lnSpc>
            </a:pPr>
            <a:r>
              <a:rPr lang="en-US" sz="2800"/>
              <a:t>What if block size not equal key length?</a:t>
            </a:r>
          </a:p>
          <a:p>
            <a:pPr lvl="1" eaLnBrk="1" hangingPunct="1">
              <a:lnSpc>
                <a:spcPct val="90000"/>
              </a:lnSpc>
            </a:pPr>
            <a:r>
              <a:rPr lang="en-US" sz="2400"/>
              <a:t>This is easy to deal with</a:t>
            </a:r>
          </a:p>
          <a:p>
            <a:pPr eaLnBrk="1" hangingPunct="1">
              <a:lnSpc>
                <a:spcPct val="90000"/>
              </a:lnSpc>
            </a:pPr>
            <a:r>
              <a:rPr lang="en-US" sz="2800"/>
              <a:t>What is the probability of success?</a:t>
            </a:r>
          </a:p>
          <a:p>
            <a:pPr lvl="1" eaLnBrk="1" hangingPunct="1">
              <a:lnSpc>
                <a:spcPct val="90000"/>
              </a:lnSpc>
            </a:pPr>
            <a:r>
              <a:rPr lang="en-US" sz="2400"/>
              <a:t>This is not so easy to compute</a:t>
            </a:r>
          </a:p>
        </p:txBody>
      </p:sp>
    </p:spTree>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B2D14BE3-B283-0E4E-B688-C79EC33B7565}" type="slidenum">
              <a:rPr lang="en-US" smtClean="0">
                <a:latin typeface="Times New Roman" charset="0"/>
              </a:rPr>
              <a:pPr/>
              <a:t>311</a:t>
            </a:fld>
            <a:endParaRPr lang="en-US">
              <a:latin typeface="Times New Roman" charset="0"/>
            </a:endParaRPr>
          </a:p>
        </p:txBody>
      </p:sp>
      <p:sp>
        <p:nvSpPr>
          <p:cNvPr id="330755" name="Rectangle 2"/>
          <p:cNvSpPr>
            <a:spLocks noGrp="1" noChangeArrowheads="1"/>
          </p:cNvSpPr>
          <p:nvPr>
            <p:ph type="title"/>
          </p:nvPr>
        </p:nvSpPr>
        <p:spPr>
          <a:xfrm>
            <a:off x="685800" y="533400"/>
            <a:ext cx="7772400" cy="1143000"/>
          </a:xfrm>
        </p:spPr>
        <p:txBody>
          <a:bodyPr/>
          <a:lstStyle/>
          <a:p>
            <a:pPr eaLnBrk="1" hangingPunct="1"/>
            <a:r>
              <a:rPr lang="en-US"/>
              <a:t>To Reduce Merging</a:t>
            </a:r>
          </a:p>
        </p:txBody>
      </p:sp>
      <p:sp>
        <p:nvSpPr>
          <p:cNvPr id="330756" name="Rectangle 3"/>
          <p:cNvSpPr>
            <a:spLocks noGrp="1" noChangeArrowheads="1"/>
          </p:cNvSpPr>
          <p:nvPr>
            <p:ph type="body" idx="1"/>
          </p:nvPr>
        </p:nvSpPr>
        <p:spPr>
          <a:xfrm>
            <a:off x="533400" y="1752600"/>
            <a:ext cx="7848600" cy="1981200"/>
          </a:xfrm>
        </p:spPr>
        <p:txBody>
          <a:bodyPr/>
          <a:lstStyle/>
          <a:p>
            <a:pPr eaLnBrk="1" hangingPunct="1">
              <a:lnSpc>
                <a:spcPct val="90000"/>
              </a:lnSpc>
            </a:pPr>
            <a:r>
              <a:rPr lang="en-US" sz="2800"/>
              <a:t>Compute chain as</a:t>
            </a:r>
            <a:r>
              <a:rPr lang="en-US" sz="2800">
                <a:latin typeface="Times New Roman" charset="0"/>
              </a:rPr>
              <a:t> </a:t>
            </a:r>
            <a:r>
              <a:rPr lang="en-US" sz="2800" i="1">
                <a:latin typeface="Times New Roman" charset="0"/>
              </a:rPr>
              <a:t>F</a:t>
            </a:r>
            <a:r>
              <a:rPr lang="en-US" sz="2800">
                <a:latin typeface="Times New Roman" charset="0"/>
              </a:rPr>
              <a:t>(</a:t>
            </a:r>
            <a:r>
              <a:rPr lang="en-US" sz="2800" i="1">
                <a:latin typeface="Times New Roman" charset="0"/>
              </a:rPr>
              <a:t>E</a:t>
            </a:r>
            <a:r>
              <a:rPr lang="en-US" sz="2800">
                <a:latin typeface="Times New Roman" charset="0"/>
              </a:rPr>
              <a:t>(</a:t>
            </a:r>
            <a:r>
              <a:rPr lang="en-US" sz="2800" i="1">
                <a:latin typeface="Times New Roman" charset="0"/>
              </a:rPr>
              <a:t>P</a:t>
            </a:r>
            <a:r>
              <a:rPr lang="en-US" sz="2800">
                <a:latin typeface="Times New Roman" charset="0"/>
              </a:rPr>
              <a:t>, </a:t>
            </a:r>
            <a:r>
              <a:rPr lang="en-US" sz="2800" i="1">
                <a:latin typeface="Times New Roman" charset="0"/>
              </a:rPr>
              <a:t>K</a:t>
            </a:r>
            <a:r>
              <a:rPr lang="en-US" sz="2800" i="1" baseline="-25000">
                <a:latin typeface="Times New Roman" charset="0"/>
              </a:rPr>
              <a:t>i</a:t>
            </a:r>
            <a:r>
              <a:rPr lang="en-US" sz="2800" i="1" baseline="-25000">
                <a:latin typeface="Times New Roman" charset="0"/>
                <a:sym typeface="Symbol" charset="2"/>
              </a:rPr>
              <a:t></a:t>
            </a:r>
            <a:r>
              <a:rPr lang="en-US" sz="2800" baseline="-25000">
                <a:latin typeface="Times New Roman" charset="0"/>
              </a:rPr>
              <a:t>1</a:t>
            </a:r>
            <a:r>
              <a:rPr lang="en-US" sz="2800">
                <a:latin typeface="Times New Roman" charset="0"/>
              </a:rPr>
              <a:t>))</a:t>
            </a:r>
            <a:r>
              <a:rPr lang="en-US" sz="2800"/>
              <a:t> where </a:t>
            </a:r>
            <a:r>
              <a:rPr lang="en-US" sz="2800" i="1">
                <a:latin typeface="Times New Roman" charset="0"/>
              </a:rPr>
              <a:t>F</a:t>
            </a:r>
            <a:r>
              <a:rPr lang="en-US" sz="2800"/>
              <a:t> permutes the bits</a:t>
            </a:r>
          </a:p>
          <a:p>
            <a:pPr eaLnBrk="1" hangingPunct="1">
              <a:lnSpc>
                <a:spcPct val="90000"/>
              </a:lnSpc>
            </a:pPr>
            <a:r>
              <a:rPr lang="en-US" sz="2800"/>
              <a:t>Chains computed using different functions can intersect, but they will </a:t>
            </a:r>
            <a:r>
              <a:rPr lang="en-US" sz="2800" b="1">
                <a:solidFill>
                  <a:schemeClr val="accent2"/>
                </a:solidFill>
              </a:rPr>
              <a:t>not</a:t>
            </a:r>
            <a:r>
              <a:rPr lang="en-US" sz="2800"/>
              <a:t> merge</a:t>
            </a:r>
          </a:p>
        </p:txBody>
      </p:sp>
      <p:sp>
        <p:nvSpPr>
          <p:cNvPr id="330757" name="Text Box 4"/>
          <p:cNvSpPr txBox="1">
            <a:spLocks noChangeArrowheads="1"/>
          </p:cNvSpPr>
          <p:nvPr/>
        </p:nvSpPr>
        <p:spPr bwMode="auto">
          <a:xfrm>
            <a:off x="7348538" y="4267200"/>
            <a:ext cx="576262" cy="396875"/>
          </a:xfrm>
          <a:prstGeom prst="rect">
            <a:avLst/>
          </a:prstGeom>
          <a:noFill/>
          <a:ln w="9525">
            <a:noFill/>
            <a:miter lim="800000"/>
            <a:headEnd/>
            <a:tailEnd/>
          </a:ln>
        </p:spPr>
        <p:txBody>
          <a:bodyPr wrap="none">
            <a:prstTxWarp prst="textNoShape">
              <a:avLst/>
            </a:prstTxWarp>
            <a:spAutoFit/>
          </a:bodyPr>
          <a:lstStyle/>
          <a:p>
            <a:pPr eaLnBrk="0" hangingPunct="0"/>
            <a:r>
              <a:rPr lang="en-US" sz="2000" i="1">
                <a:solidFill>
                  <a:schemeClr val="tx2"/>
                </a:solidFill>
                <a:latin typeface="Times New Roman" charset="0"/>
              </a:rPr>
              <a:t>EP</a:t>
            </a:r>
            <a:r>
              <a:rPr lang="en-US" sz="2000" baseline="-25000">
                <a:solidFill>
                  <a:schemeClr val="tx2"/>
                </a:solidFill>
                <a:latin typeface="Times New Roman" charset="0"/>
              </a:rPr>
              <a:t>1</a:t>
            </a:r>
            <a:endParaRPr lang="en-US">
              <a:solidFill>
                <a:schemeClr val="tx2"/>
              </a:solidFill>
              <a:latin typeface="Courier" charset="0"/>
            </a:endParaRPr>
          </a:p>
        </p:txBody>
      </p:sp>
      <p:sp>
        <p:nvSpPr>
          <p:cNvPr id="330758" name="Text Box 5"/>
          <p:cNvSpPr txBox="1">
            <a:spLocks noChangeArrowheads="1"/>
          </p:cNvSpPr>
          <p:nvPr/>
        </p:nvSpPr>
        <p:spPr bwMode="auto">
          <a:xfrm>
            <a:off x="1447800" y="3962400"/>
            <a:ext cx="549275" cy="396875"/>
          </a:xfrm>
          <a:prstGeom prst="rect">
            <a:avLst/>
          </a:prstGeom>
          <a:noFill/>
          <a:ln w="9525">
            <a:noFill/>
            <a:miter lim="800000"/>
            <a:headEnd/>
            <a:tailEnd/>
          </a:ln>
        </p:spPr>
        <p:txBody>
          <a:bodyPr wrap="none">
            <a:prstTxWarp prst="textNoShape">
              <a:avLst/>
            </a:prstTxWarp>
            <a:spAutoFit/>
          </a:bodyPr>
          <a:lstStyle/>
          <a:p>
            <a:pPr eaLnBrk="0" hangingPunct="0"/>
            <a:r>
              <a:rPr lang="en-US" sz="2000" i="1">
                <a:solidFill>
                  <a:schemeClr val="tx2"/>
                </a:solidFill>
                <a:latin typeface="Times New Roman" charset="0"/>
              </a:rPr>
              <a:t>SP</a:t>
            </a:r>
            <a:r>
              <a:rPr lang="en-US" sz="2000" baseline="-25000">
                <a:solidFill>
                  <a:schemeClr val="tx2"/>
                </a:solidFill>
                <a:latin typeface="Times New Roman" charset="0"/>
              </a:rPr>
              <a:t>0</a:t>
            </a:r>
            <a:endParaRPr lang="en-US" sz="4400">
              <a:solidFill>
                <a:schemeClr val="tx2"/>
              </a:solidFill>
            </a:endParaRPr>
          </a:p>
        </p:txBody>
      </p:sp>
      <p:sp>
        <p:nvSpPr>
          <p:cNvPr id="330759" name="Freeform 7"/>
          <p:cNvSpPr>
            <a:spLocks/>
          </p:cNvSpPr>
          <p:nvPr/>
        </p:nvSpPr>
        <p:spPr bwMode="auto">
          <a:xfrm rot="-681033">
            <a:off x="1862138" y="4803775"/>
            <a:ext cx="5334000" cy="698500"/>
          </a:xfrm>
          <a:custGeom>
            <a:avLst/>
            <a:gdLst>
              <a:gd name="T0" fmla="*/ 0 w 3360"/>
              <a:gd name="T1" fmla="*/ 2147483647 h 440"/>
              <a:gd name="T2" fmla="*/ 2147483647 w 3360"/>
              <a:gd name="T3" fmla="*/ 2147483647 h 440"/>
              <a:gd name="T4" fmla="*/ 2147483647 w 3360"/>
              <a:gd name="T5" fmla="*/ 2147483647 h 440"/>
              <a:gd name="T6" fmla="*/ 2147483647 w 3360"/>
              <a:gd name="T7" fmla="*/ 2147483647 h 440"/>
              <a:gd name="T8" fmla="*/ 2147483647 w 3360"/>
              <a:gd name="T9" fmla="*/ 2147483647 h 440"/>
              <a:gd name="T10" fmla="*/ 2147483647 w 3360"/>
              <a:gd name="T11" fmla="*/ 2147483647 h 440"/>
              <a:gd name="T12" fmla="*/ 2147483647 w 3360"/>
              <a:gd name="T13" fmla="*/ 2147483647 h 440"/>
              <a:gd name="T14" fmla="*/ 2147483647 w 3360"/>
              <a:gd name="T15" fmla="*/ 2147483647 h 440"/>
              <a:gd name="T16" fmla="*/ 2147483647 w 3360"/>
              <a:gd name="T17" fmla="*/ 2147483647 h 440"/>
              <a:gd name="T18" fmla="*/ 2147483647 w 3360"/>
              <a:gd name="T19" fmla="*/ 2147483647 h 440"/>
              <a:gd name="T20" fmla="*/ 2147483647 w 3360"/>
              <a:gd name="T21" fmla="*/ 2147483647 h 440"/>
              <a:gd name="T22" fmla="*/ 2147483647 w 3360"/>
              <a:gd name="T23" fmla="*/ 0 h 440"/>
              <a:gd name="T24" fmla="*/ 2147483647 w 3360"/>
              <a:gd name="T25" fmla="*/ 2147483647 h 440"/>
              <a:gd name="T26" fmla="*/ 2147483647 w 3360"/>
              <a:gd name="T27" fmla="*/ 2147483647 h 440"/>
              <a:gd name="T28" fmla="*/ 2147483647 w 3360"/>
              <a:gd name="T29" fmla="*/ 2147483647 h 440"/>
              <a:gd name="T30" fmla="*/ 2147483647 w 3360"/>
              <a:gd name="T31" fmla="*/ 2147483647 h 44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360"/>
              <a:gd name="T49" fmla="*/ 0 h 440"/>
              <a:gd name="T50" fmla="*/ 3360 w 3360"/>
              <a:gd name="T51" fmla="*/ 440 h 44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360" h="440">
                <a:moveTo>
                  <a:pt x="0" y="144"/>
                </a:moveTo>
                <a:cubicBezTo>
                  <a:pt x="92" y="284"/>
                  <a:pt x="184" y="424"/>
                  <a:pt x="288" y="432"/>
                </a:cubicBezTo>
                <a:cubicBezTo>
                  <a:pt x="392" y="440"/>
                  <a:pt x="520" y="232"/>
                  <a:pt x="624" y="192"/>
                </a:cubicBezTo>
                <a:cubicBezTo>
                  <a:pt x="728" y="152"/>
                  <a:pt x="784" y="200"/>
                  <a:pt x="912" y="192"/>
                </a:cubicBezTo>
                <a:cubicBezTo>
                  <a:pt x="1040" y="184"/>
                  <a:pt x="1288" y="128"/>
                  <a:pt x="1392" y="144"/>
                </a:cubicBezTo>
                <a:cubicBezTo>
                  <a:pt x="1496" y="160"/>
                  <a:pt x="1472" y="264"/>
                  <a:pt x="1536" y="288"/>
                </a:cubicBezTo>
                <a:cubicBezTo>
                  <a:pt x="1600" y="312"/>
                  <a:pt x="1712" y="328"/>
                  <a:pt x="1776" y="288"/>
                </a:cubicBezTo>
                <a:cubicBezTo>
                  <a:pt x="1840" y="248"/>
                  <a:pt x="1864" y="88"/>
                  <a:pt x="1920" y="48"/>
                </a:cubicBezTo>
                <a:cubicBezTo>
                  <a:pt x="1976" y="8"/>
                  <a:pt x="2024" y="24"/>
                  <a:pt x="2112" y="48"/>
                </a:cubicBezTo>
                <a:cubicBezTo>
                  <a:pt x="2200" y="72"/>
                  <a:pt x="2360" y="192"/>
                  <a:pt x="2448" y="192"/>
                </a:cubicBezTo>
                <a:cubicBezTo>
                  <a:pt x="2536" y="192"/>
                  <a:pt x="2592" y="80"/>
                  <a:pt x="2640" y="48"/>
                </a:cubicBezTo>
                <a:cubicBezTo>
                  <a:pt x="2688" y="16"/>
                  <a:pt x="2680" y="0"/>
                  <a:pt x="2736" y="0"/>
                </a:cubicBezTo>
                <a:cubicBezTo>
                  <a:pt x="2792" y="0"/>
                  <a:pt x="2920" y="24"/>
                  <a:pt x="2976" y="48"/>
                </a:cubicBezTo>
                <a:cubicBezTo>
                  <a:pt x="3032" y="72"/>
                  <a:pt x="3024" y="120"/>
                  <a:pt x="3072" y="144"/>
                </a:cubicBezTo>
                <a:cubicBezTo>
                  <a:pt x="3120" y="168"/>
                  <a:pt x="3216" y="192"/>
                  <a:pt x="3264" y="192"/>
                </a:cubicBezTo>
                <a:cubicBezTo>
                  <a:pt x="3312" y="192"/>
                  <a:pt x="3336" y="152"/>
                  <a:pt x="3360" y="144"/>
                </a:cubicBezTo>
              </a:path>
            </a:pathLst>
          </a:custGeom>
          <a:noFill/>
          <a:ln w="25400">
            <a:solidFill>
              <a:schemeClr val="tx1"/>
            </a:solidFill>
            <a:round/>
            <a:headEnd/>
            <a:tailEnd/>
          </a:ln>
        </p:spPr>
        <p:txBody>
          <a:bodyPr wrap="none" anchor="ctr">
            <a:prstTxWarp prst="textNoShape">
              <a:avLst/>
            </a:prstTxWarp>
          </a:bodyPr>
          <a:lstStyle/>
          <a:p>
            <a:endParaRPr lang="en-US"/>
          </a:p>
        </p:txBody>
      </p:sp>
      <p:sp>
        <p:nvSpPr>
          <p:cNvPr id="330760" name="Freeform 8"/>
          <p:cNvSpPr>
            <a:spLocks/>
          </p:cNvSpPr>
          <p:nvPr/>
        </p:nvSpPr>
        <p:spPr bwMode="auto">
          <a:xfrm rot="1262408">
            <a:off x="1938338" y="4587875"/>
            <a:ext cx="5334000" cy="635000"/>
          </a:xfrm>
          <a:custGeom>
            <a:avLst/>
            <a:gdLst>
              <a:gd name="T0" fmla="*/ 0 w 3360"/>
              <a:gd name="T1" fmla="*/ 2147483647 h 320"/>
              <a:gd name="T2" fmla="*/ 2147483647 w 3360"/>
              <a:gd name="T3" fmla="*/ 2147483647 h 320"/>
              <a:gd name="T4" fmla="*/ 2147483647 w 3360"/>
              <a:gd name="T5" fmla="*/ 2147483647 h 320"/>
              <a:gd name="T6" fmla="*/ 2147483647 w 3360"/>
              <a:gd name="T7" fmla="*/ 2147483647 h 320"/>
              <a:gd name="T8" fmla="*/ 2147483647 w 3360"/>
              <a:gd name="T9" fmla="*/ 2147483647 h 320"/>
              <a:gd name="T10" fmla="*/ 2147483647 w 3360"/>
              <a:gd name="T11" fmla="*/ 2147483647 h 320"/>
              <a:gd name="T12" fmla="*/ 2147483647 w 3360"/>
              <a:gd name="T13" fmla="*/ 2147483647 h 320"/>
              <a:gd name="T14" fmla="*/ 2147483647 w 3360"/>
              <a:gd name="T15" fmla="*/ 2147483647 h 320"/>
              <a:gd name="T16" fmla="*/ 2147483647 w 3360"/>
              <a:gd name="T17" fmla="*/ 2147483647 h 320"/>
              <a:gd name="T18" fmla="*/ 2147483647 w 3360"/>
              <a:gd name="T19" fmla="*/ 2147483647 h 320"/>
              <a:gd name="T20" fmla="*/ 2147483647 w 3360"/>
              <a:gd name="T21" fmla="*/ 2147483647 h 320"/>
              <a:gd name="T22" fmla="*/ 2147483647 w 3360"/>
              <a:gd name="T23" fmla="*/ 2147483647 h 320"/>
              <a:gd name="T24" fmla="*/ 2147483647 w 3360"/>
              <a:gd name="T25" fmla="*/ 2147483647 h 320"/>
              <a:gd name="T26" fmla="*/ 2147483647 w 3360"/>
              <a:gd name="T27" fmla="*/ 2147483647 h 320"/>
              <a:gd name="T28" fmla="*/ 2147483647 w 3360"/>
              <a:gd name="T29" fmla="*/ 2147483647 h 320"/>
              <a:gd name="T30" fmla="*/ 2147483647 w 3360"/>
              <a:gd name="T31" fmla="*/ 2147483647 h 320"/>
              <a:gd name="T32" fmla="*/ 2147483647 w 3360"/>
              <a:gd name="T33" fmla="*/ 2147483647 h 320"/>
              <a:gd name="T34" fmla="*/ 2147483647 w 3360"/>
              <a:gd name="T35" fmla="*/ 2147483647 h 320"/>
              <a:gd name="T36" fmla="*/ 2147483647 w 3360"/>
              <a:gd name="T37" fmla="*/ 2147483647 h 320"/>
              <a:gd name="T38" fmla="*/ 2147483647 w 3360"/>
              <a:gd name="T39" fmla="*/ 2147483647 h 320"/>
              <a:gd name="T40" fmla="*/ 2147483647 w 3360"/>
              <a:gd name="T41" fmla="*/ 2147483647 h 320"/>
              <a:gd name="T42" fmla="*/ 2147483647 w 3360"/>
              <a:gd name="T43" fmla="*/ 2147483647 h 320"/>
              <a:gd name="T44" fmla="*/ 2147483647 w 3360"/>
              <a:gd name="T45" fmla="*/ 2147483647 h 320"/>
              <a:gd name="T46" fmla="*/ 2147483647 w 3360"/>
              <a:gd name="T47" fmla="*/ 2147483647 h 320"/>
              <a:gd name="T48" fmla="*/ 2147483647 w 3360"/>
              <a:gd name="T49" fmla="*/ 2147483647 h 32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360"/>
              <a:gd name="T76" fmla="*/ 0 h 320"/>
              <a:gd name="T77" fmla="*/ 3360 w 3360"/>
              <a:gd name="T78" fmla="*/ 320 h 32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360" h="320">
                <a:moveTo>
                  <a:pt x="0" y="256"/>
                </a:moveTo>
                <a:cubicBezTo>
                  <a:pt x="52" y="280"/>
                  <a:pt x="104" y="304"/>
                  <a:pt x="144" y="304"/>
                </a:cubicBezTo>
                <a:cubicBezTo>
                  <a:pt x="184" y="304"/>
                  <a:pt x="200" y="280"/>
                  <a:pt x="240" y="256"/>
                </a:cubicBezTo>
                <a:cubicBezTo>
                  <a:pt x="280" y="232"/>
                  <a:pt x="328" y="176"/>
                  <a:pt x="384" y="160"/>
                </a:cubicBezTo>
                <a:cubicBezTo>
                  <a:pt x="440" y="144"/>
                  <a:pt x="528" y="152"/>
                  <a:pt x="576" y="160"/>
                </a:cubicBezTo>
                <a:cubicBezTo>
                  <a:pt x="624" y="168"/>
                  <a:pt x="640" y="184"/>
                  <a:pt x="672" y="208"/>
                </a:cubicBezTo>
                <a:cubicBezTo>
                  <a:pt x="704" y="232"/>
                  <a:pt x="728" y="288"/>
                  <a:pt x="768" y="304"/>
                </a:cubicBezTo>
                <a:cubicBezTo>
                  <a:pt x="808" y="320"/>
                  <a:pt x="880" y="320"/>
                  <a:pt x="912" y="304"/>
                </a:cubicBezTo>
                <a:cubicBezTo>
                  <a:pt x="944" y="288"/>
                  <a:pt x="904" y="224"/>
                  <a:pt x="960" y="208"/>
                </a:cubicBezTo>
                <a:cubicBezTo>
                  <a:pt x="1016" y="192"/>
                  <a:pt x="1176" y="208"/>
                  <a:pt x="1248" y="208"/>
                </a:cubicBezTo>
                <a:cubicBezTo>
                  <a:pt x="1320" y="208"/>
                  <a:pt x="1344" y="232"/>
                  <a:pt x="1392" y="208"/>
                </a:cubicBezTo>
                <a:cubicBezTo>
                  <a:pt x="1440" y="184"/>
                  <a:pt x="1496" y="88"/>
                  <a:pt x="1536" y="64"/>
                </a:cubicBezTo>
                <a:cubicBezTo>
                  <a:pt x="1576" y="40"/>
                  <a:pt x="1616" y="48"/>
                  <a:pt x="1632" y="64"/>
                </a:cubicBezTo>
                <a:cubicBezTo>
                  <a:pt x="1648" y="80"/>
                  <a:pt x="1616" y="136"/>
                  <a:pt x="1632" y="160"/>
                </a:cubicBezTo>
                <a:cubicBezTo>
                  <a:pt x="1648" y="184"/>
                  <a:pt x="1664" y="200"/>
                  <a:pt x="1728" y="208"/>
                </a:cubicBezTo>
                <a:cubicBezTo>
                  <a:pt x="1792" y="216"/>
                  <a:pt x="1944" y="216"/>
                  <a:pt x="2016" y="208"/>
                </a:cubicBezTo>
                <a:cubicBezTo>
                  <a:pt x="2088" y="200"/>
                  <a:pt x="2096" y="176"/>
                  <a:pt x="2160" y="160"/>
                </a:cubicBezTo>
                <a:cubicBezTo>
                  <a:pt x="2224" y="144"/>
                  <a:pt x="2360" y="136"/>
                  <a:pt x="2400" y="112"/>
                </a:cubicBezTo>
                <a:cubicBezTo>
                  <a:pt x="2440" y="88"/>
                  <a:pt x="2360" y="32"/>
                  <a:pt x="2400" y="16"/>
                </a:cubicBezTo>
                <a:cubicBezTo>
                  <a:pt x="2440" y="0"/>
                  <a:pt x="2584" y="16"/>
                  <a:pt x="2640" y="16"/>
                </a:cubicBezTo>
                <a:cubicBezTo>
                  <a:pt x="2696" y="16"/>
                  <a:pt x="2696" y="0"/>
                  <a:pt x="2736" y="16"/>
                </a:cubicBezTo>
                <a:cubicBezTo>
                  <a:pt x="2776" y="32"/>
                  <a:pt x="2824" y="88"/>
                  <a:pt x="2880" y="112"/>
                </a:cubicBezTo>
                <a:cubicBezTo>
                  <a:pt x="2936" y="136"/>
                  <a:pt x="3008" y="152"/>
                  <a:pt x="3072" y="160"/>
                </a:cubicBezTo>
                <a:cubicBezTo>
                  <a:pt x="3136" y="168"/>
                  <a:pt x="3216" y="168"/>
                  <a:pt x="3264" y="160"/>
                </a:cubicBezTo>
                <a:cubicBezTo>
                  <a:pt x="3312" y="152"/>
                  <a:pt x="3336" y="132"/>
                  <a:pt x="3360" y="112"/>
                </a:cubicBezTo>
              </a:path>
            </a:pathLst>
          </a:custGeom>
          <a:noFill/>
          <a:ln w="25400">
            <a:solidFill>
              <a:schemeClr val="tx1"/>
            </a:solidFill>
            <a:round/>
            <a:headEnd/>
            <a:tailEnd/>
          </a:ln>
        </p:spPr>
        <p:txBody>
          <a:bodyPr wrap="none" anchor="ctr">
            <a:prstTxWarp prst="textNoShape">
              <a:avLst/>
            </a:prstTxWarp>
          </a:bodyPr>
          <a:lstStyle/>
          <a:p>
            <a:endParaRPr lang="en-US"/>
          </a:p>
        </p:txBody>
      </p:sp>
      <p:sp>
        <p:nvSpPr>
          <p:cNvPr id="330761" name="Text Box 9"/>
          <p:cNvSpPr txBox="1">
            <a:spLocks noChangeArrowheads="1"/>
          </p:cNvSpPr>
          <p:nvPr/>
        </p:nvSpPr>
        <p:spPr bwMode="auto">
          <a:xfrm>
            <a:off x="1236663" y="5273675"/>
            <a:ext cx="549275" cy="396875"/>
          </a:xfrm>
          <a:prstGeom prst="rect">
            <a:avLst/>
          </a:prstGeom>
          <a:noFill/>
          <a:ln w="9525">
            <a:noFill/>
            <a:miter lim="800000"/>
            <a:headEnd/>
            <a:tailEnd/>
          </a:ln>
        </p:spPr>
        <p:txBody>
          <a:bodyPr wrap="none">
            <a:prstTxWarp prst="textNoShape">
              <a:avLst/>
            </a:prstTxWarp>
            <a:spAutoFit/>
          </a:bodyPr>
          <a:lstStyle/>
          <a:p>
            <a:pPr eaLnBrk="0" hangingPunct="0"/>
            <a:r>
              <a:rPr lang="en-US" sz="2000" i="1">
                <a:solidFill>
                  <a:schemeClr val="tx2"/>
                </a:solidFill>
                <a:latin typeface="Times New Roman" charset="0"/>
              </a:rPr>
              <a:t>SP</a:t>
            </a:r>
            <a:r>
              <a:rPr lang="en-US" sz="2000" baseline="-25000">
                <a:solidFill>
                  <a:schemeClr val="tx2"/>
                </a:solidFill>
                <a:latin typeface="Times New Roman" charset="0"/>
              </a:rPr>
              <a:t>1</a:t>
            </a:r>
            <a:endParaRPr lang="en-US" sz="4400">
              <a:solidFill>
                <a:schemeClr val="tx2"/>
              </a:solidFill>
            </a:endParaRPr>
          </a:p>
        </p:txBody>
      </p:sp>
      <p:sp>
        <p:nvSpPr>
          <p:cNvPr id="330762" name="Text Box 10"/>
          <p:cNvSpPr txBox="1">
            <a:spLocks noChangeArrowheads="1"/>
          </p:cNvSpPr>
          <p:nvPr/>
        </p:nvSpPr>
        <p:spPr bwMode="auto">
          <a:xfrm>
            <a:off x="7196138" y="5562600"/>
            <a:ext cx="576262" cy="396875"/>
          </a:xfrm>
          <a:prstGeom prst="rect">
            <a:avLst/>
          </a:prstGeom>
          <a:noFill/>
          <a:ln w="9525">
            <a:noFill/>
            <a:miter lim="800000"/>
            <a:headEnd/>
            <a:tailEnd/>
          </a:ln>
        </p:spPr>
        <p:txBody>
          <a:bodyPr wrap="none">
            <a:prstTxWarp prst="textNoShape">
              <a:avLst/>
            </a:prstTxWarp>
            <a:spAutoFit/>
          </a:bodyPr>
          <a:lstStyle/>
          <a:p>
            <a:pPr eaLnBrk="0" hangingPunct="0"/>
            <a:r>
              <a:rPr lang="en-US" sz="2000" i="1">
                <a:solidFill>
                  <a:schemeClr val="tx2"/>
                </a:solidFill>
                <a:latin typeface="Times New Roman" charset="0"/>
              </a:rPr>
              <a:t>EP</a:t>
            </a:r>
            <a:r>
              <a:rPr lang="en-US" sz="2000" baseline="-25000">
                <a:solidFill>
                  <a:schemeClr val="tx2"/>
                </a:solidFill>
                <a:latin typeface="Times New Roman" charset="0"/>
              </a:rPr>
              <a:t>0</a:t>
            </a:r>
            <a:endParaRPr lang="en-US">
              <a:solidFill>
                <a:schemeClr val="tx2"/>
              </a:solidFill>
              <a:latin typeface="Courier" charset="0"/>
            </a:endParaRPr>
          </a:p>
        </p:txBody>
      </p:sp>
      <p:sp>
        <p:nvSpPr>
          <p:cNvPr id="330763" name="Oval 11"/>
          <p:cNvSpPr>
            <a:spLocks noChangeArrowheads="1"/>
          </p:cNvSpPr>
          <p:nvPr/>
        </p:nvSpPr>
        <p:spPr bwMode="auto">
          <a:xfrm>
            <a:off x="7119938" y="4435475"/>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30764" name="Oval 12"/>
          <p:cNvSpPr>
            <a:spLocks noChangeArrowheads="1"/>
          </p:cNvSpPr>
          <p:nvPr/>
        </p:nvSpPr>
        <p:spPr bwMode="auto">
          <a:xfrm>
            <a:off x="1785938" y="5502275"/>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30765" name="Oval 13"/>
          <p:cNvSpPr>
            <a:spLocks noChangeArrowheads="1"/>
          </p:cNvSpPr>
          <p:nvPr/>
        </p:nvSpPr>
        <p:spPr bwMode="auto">
          <a:xfrm>
            <a:off x="1981200" y="4130675"/>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30766" name="Oval 14"/>
          <p:cNvSpPr>
            <a:spLocks noChangeArrowheads="1"/>
          </p:cNvSpPr>
          <p:nvPr/>
        </p:nvSpPr>
        <p:spPr bwMode="auto">
          <a:xfrm>
            <a:off x="7043738" y="5730875"/>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30767" name="Oval 15"/>
          <p:cNvSpPr>
            <a:spLocks noChangeArrowheads="1"/>
          </p:cNvSpPr>
          <p:nvPr/>
        </p:nvSpPr>
        <p:spPr bwMode="auto">
          <a:xfrm>
            <a:off x="4687888" y="4999038"/>
            <a:ext cx="152400" cy="152400"/>
          </a:xfrm>
          <a:prstGeom prst="ellipse">
            <a:avLst/>
          </a:prstGeom>
          <a:solidFill>
            <a:srgbClr val="06FF0E"/>
          </a:solidFill>
          <a:ln w="9525">
            <a:solidFill>
              <a:schemeClr val="tx1"/>
            </a:solidFill>
            <a:round/>
            <a:headEnd/>
            <a:tailEnd/>
          </a:ln>
        </p:spPr>
        <p:txBody>
          <a:bodyPr wrap="none" anchor="ctr">
            <a:prstTxWarp prst="textNoShape">
              <a:avLst/>
            </a:prstTxWarp>
          </a:bodyPr>
          <a:lstStyle/>
          <a:p>
            <a:endParaRPr lang="en-US"/>
          </a:p>
        </p:txBody>
      </p:sp>
      <p:sp>
        <p:nvSpPr>
          <p:cNvPr id="330768" name="Rectangle 17"/>
          <p:cNvSpPr>
            <a:spLocks noChangeArrowheads="1"/>
          </p:cNvSpPr>
          <p:nvPr/>
        </p:nvSpPr>
        <p:spPr bwMode="auto">
          <a:xfrm>
            <a:off x="3124200" y="4114800"/>
            <a:ext cx="1109663" cy="396875"/>
          </a:xfrm>
          <a:prstGeom prst="rect">
            <a:avLst/>
          </a:prstGeom>
          <a:noFill/>
          <a:ln w="9525">
            <a:noFill/>
            <a:miter lim="800000"/>
            <a:headEnd/>
            <a:tailEnd/>
          </a:ln>
        </p:spPr>
        <p:txBody>
          <a:bodyPr wrap="none">
            <a:prstTxWarp prst="textNoShape">
              <a:avLst/>
            </a:prstTxWarp>
            <a:spAutoFit/>
          </a:bodyPr>
          <a:lstStyle/>
          <a:p>
            <a:r>
              <a:rPr lang="en-US" sz="2000" i="1">
                <a:latin typeface="Times New Roman" charset="0"/>
              </a:rPr>
              <a:t>F</a:t>
            </a:r>
            <a:r>
              <a:rPr lang="en-US" sz="2000" baseline="-25000">
                <a:latin typeface="Times-Roman" charset="0"/>
              </a:rPr>
              <a:t>0</a:t>
            </a:r>
            <a:r>
              <a:rPr lang="en-US" sz="2000">
                <a:latin typeface="Times-Roman" charset="0"/>
              </a:rPr>
              <a:t> chain</a:t>
            </a:r>
          </a:p>
        </p:txBody>
      </p:sp>
      <p:sp>
        <p:nvSpPr>
          <p:cNvPr id="330769" name="Rectangle 18"/>
          <p:cNvSpPr>
            <a:spLocks noChangeArrowheads="1"/>
          </p:cNvSpPr>
          <p:nvPr/>
        </p:nvSpPr>
        <p:spPr bwMode="auto">
          <a:xfrm>
            <a:off x="3124200" y="5334000"/>
            <a:ext cx="1109663" cy="396875"/>
          </a:xfrm>
          <a:prstGeom prst="rect">
            <a:avLst/>
          </a:prstGeom>
          <a:noFill/>
          <a:ln w="9525">
            <a:noFill/>
            <a:miter lim="800000"/>
            <a:headEnd/>
            <a:tailEnd/>
          </a:ln>
        </p:spPr>
        <p:txBody>
          <a:bodyPr wrap="none">
            <a:prstTxWarp prst="textNoShape">
              <a:avLst/>
            </a:prstTxWarp>
            <a:spAutoFit/>
          </a:bodyPr>
          <a:lstStyle/>
          <a:p>
            <a:r>
              <a:rPr lang="en-US" sz="2000" i="1">
                <a:latin typeface="Times New Roman" charset="0"/>
              </a:rPr>
              <a:t>F</a:t>
            </a:r>
            <a:r>
              <a:rPr lang="en-US" sz="2000" baseline="-25000">
                <a:latin typeface="Times-Roman" charset="0"/>
              </a:rPr>
              <a:t>1</a:t>
            </a:r>
            <a:r>
              <a:rPr lang="en-US" sz="2000">
                <a:latin typeface="Times-Roman" charset="0"/>
              </a:rPr>
              <a:t> chain</a:t>
            </a:r>
          </a:p>
        </p:txBody>
      </p:sp>
    </p:spTree>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E8D56C9A-A28F-3A47-A7DE-475F79E6236F}" type="slidenum">
              <a:rPr lang="en-US" smtClean="0">
                <a:latin typeface="Times New Roman" charset="0"/>
              </a:rPr>
              <a:pPr/>
              <a:t>312</a:t>
            </a:fld>
            <a:endParaRPr lang="en-US">
              <a:latin typeface="Times New Roman" charset="0"/>
            </a:endParaRPr>
          </a:p>
        </p:txBody>
      </p:sp>
      <p:sp>
        <p:nvSpPr>
          <p:cNvPr id="331779" name="Rectangle 2"/>
          <p:cNvSpPr>
            <a:spLocks noGrp="1" noChangeArrowheads="1"/>
          </p:cNvSpPr>
          <p:nvPr>
            <p:ph type="title"/>
          </p:nvPr>
        </p:nvSpPr>
        <p:spPr>
          <a:xfrm>
            <a:off x="304800" y="457200"/>
            <a:ext cx="8458200" cy="990600"/>
          </a:xfrm>
        </p:spPr>
        <p:txBody>
          <a:bodyPr/>
          <a:lstStyle/>
          <a:p>
            <a:pPr eaLnBrk="1" hangingPunct="1"/>
            <a:r>
              <a:rPr lang="en-US"/>
              <a:t>Hellman’s TMTO in Practice</a:t>
            </a:r>
          </a:p>
        </p:txBody>
      </p:sp>
      <p:sp>
        <p:nvSpPr>
          <p:cNvPr id="331780" name="Rectangle 3"/>
          <p:cNvSpPr>
            <a:spLocks noGrp="1" noChangeArrowheads="1"/>
          </p:cNvSpPr>
          <p:nvPr>
            <p:ph type="body" idx="1"/>
          </p:nvPr>
        </p:nvSpPr>
        <p:spPr>
          <a:xfrm>
            <a:off x="533400" y="1524000"/>
            <a:ext cx="8305800" cy="4648200"/>
          </a:xfrm>
        </p:spPr>
        <p:txBody>
          <a:bodyPr/>
          <a:lstStyle/>
          <a:p>
            <a:pPr eaLnBrk="1" hangingPunct="1">
              <a:lnSpc>
                <a:spcPct val="80000"/>
              </a:lnSpc>
            </a:pPr>
            <a:r>
              <a:rPr lang="en-US" sz="2800"/>
              <a:t>Let</a:t>
            </a:r>
          </a:p>
          <a:p>
            <a:pPr lvl="1" eaLnBrk="1" hangingPunct="1">
              <a:lnSpc>
                <a:spcPct val="80000"/>
              </a:lnSpc>
            </a:pPr>
            <a:r>
              <a:rPr lang="en-US" sz="2400" i="1">
                <a:latin typeface="Times New Roman" charset="0"/>
              </a:rPr>
              <a:t>m =</a:t>
            </a:r>
            <a:r>
              <a:rPr lang="en-US" sz="2400"/>
              <a:t> random starting points for each </a:t>
            </a:r>
            <a:r>
              <a:rPr lang="en-US" sz="2400" i="1">
                <a:latin typeface="Times New Roman" charset="0"/>
              </a:rPr>
              <a:t>F</a:t>
            </a:r>
          </a:p>
          <a:p>
            <a:pPr lvl="1" eaLnBrk="1" hangingPunct="1">
              <a:lnSpc>
                <a:spcPct val="80000"/>
              </a:lnSpc>
            </a:pPr>
            <a:r>
              <a:rPr lang="en-US" sz="2400" i="1">
                <a:latin typeface="Times New Roman" charset="0"/>
              </a:rPr>
              <a:t>t</a:t>
            </a:r>
            <a:r>
              <a:rPr lang="en-US" sz="2400">
                <a:latin typeface="Times New Roman" charset="0"/>
              </a:rPr>
              <a:t> = </a:t>
            </a:r>
            <a:r>
              <a:rPr lang="en-US" sz="2400"/>
              <a:t>encryptions in each chain</a:t>
            </a:r>
          </a:p>
          <a:p>
            <a:pPr lvl="1" eaLnBrk="1" hangingPunct="1">
              <a:lnSpc>
                <a:spcPct val="80000"/>
              </a:lnSpc>
            </a:pPr>
            <a:r>
              <a:rPr lang="en-US" sz="2400" i="1">
                <a:latin typeface="Times New Roman" charset="0"/>
              </a:rPr>
              <a:t>r</a:t>
            </a:r>
            <a:r>
              <a:rPr lang="en-US" sz="2400">
                <a:latin typeface="Times New Roman" charset="0"/>
              </a:rPr>
              <a:t> =</a:t>
            </a:r>
            <a:r>
              <a:rPr lang="en-US" sz="2400"/>
              <a:t> number of “random” functions </a:t>
            </a:r>
            <a:r>
              <a:rPr lang="en-US" sz="2400" i="1">
                <a:latin typeface="Times New Roman" charset="0"/>
              </a:rPr>
              <a:t>F</a:t>
            </a:r>
            <a:endParaRPr lang="en-US" sz="2400">
              <a:latin typeface="Times New Roman" charset="0"/>
            </a:endParaRPr>
          </a:p>
          <a:p>
            <a:pPr eaLnBrk="1" hangingPunct="1">
              <a:lnSpc>
                <a:spcPct val="80000"/>
              </a:lnSpc>
            </a:pPr>
            <a:r>
              <a:rPr lang="en-US" sz="2800"/>
              <a:t>Then </a:t>
            </a:r>
            <a:r>
              <a:rPr lang="en-US" sz="2800" i="1">
                <a:latin typeface="Times New Roman" charset="0"/>
              </a:rPr>
              <a:t>mtr =</a:t>
            </a:r>
            <a:r>
              <a:rPr lang="en-US" sz="2800"/>
              <a:t> total precomputed chain elements</a:t>
            </a:r>
          </a:p>
          <a:p>
            <a:pPr eaLnBrk="1" hangingPunct="1">
              <a:lnSpc>
                <a:spcPct val="80000"/>
              </a:lnSpc>
            </a:pPr>
            <a:r>
              <a:rPr lang="en-US" sz="2800"/>
              <a:t>Pre-computation is </a:t>
            </a:r>
            <a:r>
              <a:rPr lang="en-US" sz="2800" i="1">
                <a:latin typeface="Times New Roman" charset="0"/>
              </a:rPr>
              <a:t>O</a:t>
            </a:r>
            <a:r>
              <a:rPr lang="en-US" sz="2800">
                <a:latin typeface="Times New Roman" charset="0"/>
              </a:rPr>
              <a:t>(</a:t>
            </a:r>
            <a:r>
              <a:rPr lang="en-US" sz="2800" i="1">
                <a:latin typeface="Times New Roman" charset="0"/>
              </a:rPr>
              <a:t>mtr</a:t>
            </a:r>
            <a:r>
              <a:rPr lang="en-US" sz="2800">
                <a:latin typeface="Times New Roman" charset="0"/>
              </a:rPr>
              <a:t>)</a:t>
            </a:r>
            <a:r>
              <a:rPr lang="en-US" sz="2800"/>
              <a:t> work</a:t>
            </a:r>
          </a:p>
          <a:p>
            <a:pPr eaLnBrk="1" hangingPunct="1">
              <a:lnSpc>
                <a:spcPct val="80000"/>
              </a:lnSpc>
            </a:pPr>
            <a:r>
              <a:rPr lang="en-US" sz="2800"/>
              <a:t>Each TMTO attack requires </a:t>
            </a:r>
          </a:p>
          <a:p>
            <a:pPr lvl="1" eaLnBrk="1" hangingPunct="1">
              <a:lnSpc>
                <a:spcPct val="80000"/>
              </a:lnSpc>
            </a:pPr>
            <a:r>
              <a:rPr lang="en-US" sz="2400" i="1">
                <a:latin typeface="Times New Roman" charset="0"/>
              </a:rPr>
              <a:t>O</a:t>
            </a:r>
            <a:r>
              <a:rPr lang="en-US" sz="2400">
                <a:latin typeface="Times New Roman" charset="0"/>
              </a:rPr>
              <a:t>(</a:t>
            </a:r>
            <a:r>
              <a:rPr lang="en-US" sz="2400" i="1">
                <a:latin typeface="Times New Roman" charset="0"/>
              </a:rPr>
              <a:t>mr</a:t>
            </a:r>
            <a:r>
              <a:rPr lang="en-US" sz="2400">
                <a:latin typeface="Times New Roman" charset="0"/>
              </a:rPr>
              <a:t>)</a:t>
            </a:r>
            <a:r>
              <a:rPr lang="en-US" sz="2400"/>
              <a:t> “memory” and </a:t>
            </a:r>
            <a:r>
              <a:rPr lang="en-US" sz="2400" i="1">
                <a:latin typeface="Times New Roman" charset="0"/>
              </a:rPr>
              <a:t>O</a:t>
            </a:r>
            <a:r>
              <a:rPr lang="en-US" sz="2400">
                <a:latin typeface="Times New Roman" charset="0"/>
              </a:rPr>
              <a:t>(</a:t>
            </a:r>
            <a:r>
              <a:rPr lang="en-US" sz="2400" i="1">
                <a:latin typeface="Times New Roman" charset="0"/>
              </a:rPr>
              <a:t>tr</a:t>
            </a:r>
            <a:r>
              <a:rPr lang="en-US" sz="2400">
                <a:latin typeface="Times New Roman" charset="0"/>
              </a:rPr>
              <a:t>)</a:t>
            </a:r>
            <a:r>
              <a:rPr lang="en-US" sz="2400"/>
              <a:t> “time”</a:t>
            </a:r>
          </a:p>
          <a:p>
            <a:pPr eaLnBrk="1" hangingPunct="1">
              <a:lnSpc>
                <a:spcPct val="80000"/>
              </a:lnSpc>
            </a:pPr>
            <a:r>
              <a:rPr lang="en-US" sz="2800"/>
              <a:t>If we choose </a:t>
            </a:r>
            <a:r>
              <a:rPr lang="en-US" sz="2800" i="1">
                <a:latin typeface="Times New Roman" charset="0"/>
              </a:rPr>
              <a:t>m </a:t>
            </a:r>
            <a:r>
              <a:rPr lang="en-US" sz="2800">
                <a:latin typeface="Times New Roman" charset="0"/>
              </a:rPr>
              <a:t>= </a:t>
            </a:r>
            <a:r>
              <a:rPr lang="en-US" sz="2800" i="1">
                <a:latin typeface="Times New Roman" charset="0"/>
              </a:rPr>
              <a:t>t </a:t>
            </a:r>
            <a:r>
              <a:rPr lang="en-US" sz="2800">
                <a:latin typeface="Times New Roman" charset="0"/>
              </a:rPr>
              <a:t>= </a:t>
            </a:r>
            <a:r>
              <a:rPr lang="en-US" sz="2800" i="1">
                <a:latin typeface="Times New Roman" charset="0"/>
              </a:rPr>
              <a:t>r </a:t>
            </a:r>
            <a:r>
              <a:rPr lang="en-US" sz="2800">
                <a:latin typeface="Times New Roman" charset="0"/>
              </a:rPr>
              <a:t>= 2</a:t>
            </a:r>
            <a:r>
              <a:rPr lang="en-US" sz="2800" i="1" baseline="30000">
                <a:latin typeface="Times New Roman" charset="0"/>
              </a:rPr>
              <a:t>k</a:t>
            </a:r>
            <a:r>
              <a:rPr lang="en-US" sz="2800" baseline="30000">
                <a:latin typeface="Times New Roman" charset="0"/>
              </a:rPr>
              <a:t>/3</a:t>
            </a:r>
            <a:r>
              <a:rPr lang="en-US" sz="2800"/>
              <a:t> then</a:t>
            </a:r>
          </a:p>
          <a:p>
            <a:pPr lvl="1" eaLnBrk="1" hangingPunct="1">
              <a:lnSpc>
                <a:spcPct val="80000"/>
              </a:lnSpc>
            </a:pPr>
            <a:r>
              <a:rPr lang="en-US" sz="2400"/>
              <a:t>Probability of success is at least </a:t>
            </a:r>
            <a:r>
              <a:rPr lang="en-US" sz="2400">
                <a:latin typeface="Times-Roman" charset="0"/>
              </a:rPr>
              <a:t>0.55</a:t>
            </a:r>
            <a:endParaRPr lang="en-US" sz="2400"/>
          </a:p>
        </p:txBody>
      </p:sp>
    </p:spTree>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29E51AFA-297D-6A48-A3C8-BEA94ED1197D}" type="slidenum">
              <a:rPr lang="en-US" smtClean="0">
                <a:latin typeface="Times New Roman" charset="0"/>
              </a:rPr>
              <a:pPr/>
              <a:t>313</a:t>
            </a:fld>
            <a:endParaRPr lang="en-US">
              <a:latin typeface="Times New Roman" charset="0"/>
            </a:endParaRPr>
          </a:p>
        </p:txBody>
      </p:sp>
      <p:sp>
        <p:nvSpPr>
          <p:cNvPr id="332803" name="Rectangle 2"/>
          <p:cNvSpPr>
            <a:spLocks noGrp="1" noChangeArrowheads="1"/>
          </p:cNvSpPr>
          <p:nvPr>
            <p:ph type="title"/>
          </p:nvPr>
        </p:nvSpPr>
        <p:spPr/>
        <p:txBody>
          <a:bodyPr/>
          <a:lstStyle/>
          <a:p>
            <a:pPr eaLnBrk="1" hangingPunct="1"/>
            <a:r>
              <a:rPr lang="en-US"/>
              <a:t>TMTO: The Bottom Line</a:t>
            </a:r>
          </a:p>
        </p:txBody>
      </p:sp>
      <p:sp>
        <p:nvSpPr>
          <p:cNvPr id="332804" name="Rectangle 3"/>
          <p:cNvSpPr>
            <a:spLocks noGrp="1" noChangeArrowheads="1"/>
          </p:cNvSpPr>
          <p:nvPr>
            <p:ph type="body" idx="1"/>
          </p:nvPr>
        </p:nvSpPr>
        <p:spPr>
          <a:xfrm>
            <a:off x="685800" y="1828800"/>
            <a:ext cx="8153400" cy="4191000"/>
          </a:xfrm>
        </p:spPr>
        <p:txBody>
          <a:bodyPr/>
          <a:lstStyle/>
          <a:p>
            <a:pPr eaLnBrk="1" hangingPunct="1">
              <a:lnSpc>
                <a:spcPct val="90000"/>
              </a:lnSpc>
            </a:pPr>
            <a:r>
              <a:rPr lang="en-US" sz="2800"/>
              <a:t>Attack is feasible against DES</a:t>
            </a:r>
          </a:p>
          <a:p>
            <a:pPr eaLnBrk="1" hangingPunct="1">
              <a:lnSpc>
                <a:spcPct val="90000"/>
              </a:lnSpc>
            </a:pPr>
            <a:r>
              <a:rPr lang="en-US" sz="2800"/>
              <a:t>Pre-computation is about </a:t>
            </a:r>
            <a:r>
              <a:rPr lang="en-US" sz="2800">
                <a:latin typeface="Times New Roman" charset="0"/>
              </a:rPr>
              <a:t>2</a:t>
            </a:r>
            <a:r>
              <a:rPr lang="en-US" sz="2800" baseline="30000">
                <a:latin typeface="Times New Roman" charset="0"/>
              </a:rPr>
              <a:t>56</a:t>
            </a:r>
            <a:r>
              <a:rPr lang="en-US" sz="2800"/>
              <a:t> work</a:t>
            </a:r>
          </a:p>
          <a:p>
            <a:pPr eaLnBrk="1" hangingPunct="1">
              <a:lnSpc>
                <a:spcPct val="90000"/>
              </a:lnSpc>
            </a:pPr>
            <a:r>
              <a:rPr lang="en-US" sz="2800"/>
              <a:t>Each attack requires about</a:t>
            </a:r>
          </a:p>
          <a:p>
            <a:pPr lvl="1" eaLnBrk="1" hangingPunct="1">
              <a:lnSpc>
                <a:spcPct val="90000"/>
              </a:lnSpc>
            </a:pPr>
            <a:r>
              <a:rPr lang="en-US" sz="2400">
                <a:latin typeface="Times New Roman" charset="0"/>
              </a:rPr>
              <a:t>2</a:t>
            </a:r>
            <a:r>
              <a:rPr lang="en-US" sz="2400" baseline="30000">
                <a:latin typeface="Times New Roman" charset="0"/>
              </a:rPr>
              <a:t>37</a:t>
            </a:r>
            <a:r>
              <a:rPr lang="en-US" sz="2400"/>
              <a:t> “memory”</a:t>
            </a:r>
          </a:p>
          <a:p>
            <a:pPr lvl="1" eaLnBrk="1" hangingPunct="1">
              <a:lnSpc>
                <a:spcPct val="90000"/>
              </a:lnSpc>
            </a:pPr>
            <a:r>
              <a:rPr lang="en-US" sz="2400">
                <a:latin typeface="Times New Roman" charset="0"/>
              </a:rPr>
              <a:t>2</a:t>
            </a:r>
            <a:r>
              <a:rPr lang="en-US" sz="2400" baseline="30000">
                <a:latin typeface="Times New Roman" charset="0"/>
              </a:rPr>
              <a:t>37</a:t>
            </a:r>
            <a:r>
              <a:rPr lang="en-US" sz="2400"/>
              <a:t> “time”</a:t>
            </a:r>
          </a:p>
          <a:p>
            <a:pPr eaLnBrk="1" hangingPunct="1">
              <a:lnSpc>
                <a:spcPct val="90000"/>
              </a:lnSpc>
            </a:pPr>
            <a:r>
              <a:rPr lang="en-US" sz="2800"/>
              <a:t>Attack is not particular to DES</a:t>
            </a:r>
          </a:p>
          <a:p>
            <a:pPr eaLnBrk="1" hangingPunct="1">
              <a:lnSpc>
                <a:spcPct val="90000"/>
              </a:lnSpc>
            </a:pPr>
            <a:r>
              <a:rPr lang="en-US" sz="2800"/>
              <a:t>No fancy math is required!</a:t>
            </a:r>
          </a:p>
          <a:p>
            <a:pPr eaLnBrk="1" hangingPunct="1">
              <a:lnSpc>
                <a:spcPct val="90000"/>
              </a:lnSpc>
            </a:pPr>
            <a:r>
              <a:rPr lang="en-US" sz="2800"/>
              <a:t>Lesson: </a:t>
            </a:r>
            <a:r>
              <a:rPr lang="en-US" sz="2800" b="1">
                <a:solidFill>
                  <a:schemeClr val="accent2"/>
                </a:solidFill>
              </a:rPr>
              <a:t>Clever algorithms can break crypto!</a:t>
            </a:r>
            <a:endParaRPr lang="en-US" sz="2800"/>
          </a:p>
        </p:txBody>
      </p:sp>
    </p:spTree>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8F77A316-B1D1-0A4E-8FF6-DD0F9FF46B2F}" type="slidenum">
              <a:rPr lang="en-US" smtClean="0">
                <a:latin typeface="Times New Roman" charset="0"/>
              </a:rPr>
              <a:pPr/>
              <a:t>314</a:t>
            </a:fld>
            <a:endParaRPr lang="en-US">
              <a:latin typeface="Times New Roman" charset="0"/>
            </a:endParaRPr>
          </a:p>
        </p:txBody>
      </p:sp>
      <p:sp>
        <p:nvSpPr>
          <p:cNvPr id="333827" name="Rectangle 2"/>
          <p:cNvSpPr>
            <a:spLocks noGrp="1" noChangeArrowheads="1"/>
          </p:cNvSpPr>
          <p:nvPr>
            <p:ph type="title"/>
          </p:nvPr>
        </p:nvSpPr>
        <p:spPr/>
        <p:txBody>
          <a:bodyPr/>
          <a:lstStyle/>
          <a:p>
            <a:pPr eaLnBrk="1" hangingPunct="1"/>
            <a:r>
              <a:rPr lang="en-US"/>
              <a:t>Crypto Summary</a:t>
            </a:r>
          </a:p>
        </p:txBody>
      </p:sp>
      <p:sp>
        <p:nvSpPr>
          <p:cNvPr id="333828" name="Rectangle 3"/>
          <p:cNvSpPr>
            <a:spLocks noGrp="1" noChangeArrowheads="1"/>
          </p:cNvSpPr>
          <p:nvPr>
            <p:ph type="body" idx="1"/>
          </p:nvPr>
        </p:nvSpPr>
        <p:spPr/>
        <p:txBody>
          <a:bodyPr/>
          <a:lstStyle/>
          <a:p>
            <a:pPr eaLnBrk="1" hangingPunct="1"/>
            <a:r>
              <a:rPr lang="en-US" sz="2800"/>
              <a:t>Terminology</a:t>
            </a:r>
          </a:p>
          <a:p>
            <a:pPr eaLnBrk="1" hangingPunct="1"/>
            <a:r>
              <a:rPr lang="en-US" sz="2800"/>
              <a:t>Symmetric key crypto</a:t>
            </a:r>
          </a:p>
          <a:p>
            <a:pPr lvl="1" eaLnBrk="1" hangingPunct="1"/>
            <a:r>
              <a:rPr lang="en-US" sz="2400"/>
              <a:t>Stream ciphers</a:t>
            </a:r>
          </a:p>
          <a:p>
            <a:pPr lvl="2" eaLnBrk="1" hangingPunct="1"/>
            <a:r>
              <a:rPr lang="en-US" sz="2000"/>
              <a:t>A5/1 and RC4</a:t>
            </a:r>
          </a:p>
          <a:p>
            <a:pPr lvl="1" eaLnBrk="1" hangingPunct="1"/>
            <a:r>
              <a:rPr lang="en-US" sz="2400"/>
              <a:t>Block ciphers</a:t>
            </a:r>
          </a:p>
          <a:p>
            <a:pPr lvl="2" eaLnBrk="1" hangingPunct="1"/>
            <a:r>
              <a:rPr lang="en-US" sz="2000"/>
              <a:t>DES, AES, TEA</a:t>
            </a:r>
          </a:p>
          <a:p>
            <a:pPr lvl="2" eaLnBrk="1" hangingPunct="1"/>
            <a:r>
              <a:rPr lang="en-US" sz="2000"/>
              <a:t>Modes of operation</a:t>
            </a:r>
          </a:p>
          <a:p>
            <a:pPr lvl="2" eaLnBrk="1" hangingPunct="1"/>
            <a:r>
              <a:rPr lang="en-US" sz="2000"/>
              <a:t>Integrity</a:t>
            </a:r>
          </a:p>
        </p:txBody>
      </p:sp>
    </p:spTree>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CA022ACB-3A72-A043-91ED-0B0284317C54}" type="slidenum">
              <a:rPr lang="en-US" smtClean="0">
                <a:latin typeface="Times New Roman" charset="0"/>
              </a:rPr>
              <a:pPr/>
              <a:t>315</a:t>
            </a:fld>
            <a:endParaRPr lang="en-US">
              <a:latin typeface="Times New Roman" charset="0"/>
            </a:endParaRPr>
          </a:p>
        </p:txBody>
      </p:sp>
      <p:sp>
        <p:nvSpPr>
          <p:cNvPr id="334851" name="Rectangle 2"/>
          <p:cNvSpPr>
            <a:spLocks noGrp="1" noChangeArrowheads="1"/>
          </p:cNvSpPr>
          <p:nvPr>
            <p:ph type="title"/>
          </p:nvPr>
        </p:nvSpPr>
        <p:spPr/>
        <p:txBody>
          <a:bodyPr/>
          <a:lstStyle/>
          <a:p>
            <a:pPr eaLnBrk="1" hangingPunct="1"/>
            <a:r>
              <a:rPr lang="en-US"/>
              <a:t>Crypto Summary</a:t>
            </a:r>
          </a:p>
        </p:txBody>
      </p:sp>
      <p:sp>
        <p:nvSpPr>
          <p:cNvPr id="334852" name="Rectangle 3"/>
          <p:cNvSpPr>
            <a:spLocks noGrp="1" noChangeArrowheads="1"/>
          </p:cNvSpPr>
          <p:nvPr>
            <p:ph type="body" idx="1"/>
          </p:nvPr>
        </p:nvSpPr>
        <p:spPr/>
        <p:txBody>
          <a:bodyPr/>
          <a:lstStyle/>
          <a:p>
            <a:pPr eaLnBrk="1" hangingPunct="1">
              <a:lnSpc>
                <a:spcPct val="90000"/>
              </a:lnSpc>
            </a:pPr>
            <a:r>
              <a:rPr lang="en-US"/>
              <a:t>Public key crypto</a:t>
            </a:r>
          </a:p>
          <a:p>
            <a:pPr lvl="1" eaLnBrk="1" hangingPunct="1">
              <a:lnSpc>
                <a:spcPct val="90000"/>
              </a:lnSpc>
            </a:pPr>
            <a:r>
              <a:rPr lang="en-US"/>
              <a:t>Knapsack</a:t>
            </a:r>
          </a:p>
          <a:p>
            <a:pPr lvl="1" eaLnBrk="1" hangingPunct="1">
              <a:lnSpc>
                <a:spcPct val="90000"/>
              </a:lnSpc>
            </a:pPr>
            <a:r>
              <a:rPr lang="en-US"/>
              <a:t>RSA</a:t>
            </a:r>
          </a:p>
          <a:p>
            <a:pPr lvl="1" eaLnBrk="1" hangingPunct="1">
              <a:lnSpc>
                <a:spcPct val="90000"/>
              </a:lnSpc>
            </a:pPr>
            <a:r>
              <a:rPr lang="en-US"/>
              <a:t>Diffie-Hellman</a:t>
            </a:r>
          </a:p>
          <a:p>
            <a:pPr lvl="1" eaLnBrk="1" hangingPunct="1">
              <a:lnSpc>
                <a:spcPct val="90000"/>
              </a:lnSpc>
            </a:pPr>
            <a:r>
              <a:rPr lang="en-US"/>
              <a:t>ECC</a:t>
            </a:r>
          </a:p>
          <a:p>
            <a:pPr lvl="1" eaLnBrk="1" hangingPunct="1">
              <a:lnSpc>
                <a:spcPct val="90000"/>
              </a:lnSpc>
            </a:pPr>
            <a:r>
              <a:rPr lang="en-US"/>
              <a:t>Non-repudiation</a:t>
            </a:r>
          </a:p>
          <a:p>
            <a:pPr lvl="1" eaLnBrk="1" hangingPunct="1">
              <a:lnSpc>
                <a:spcPct val="90000"/>
              </a:lnSpc>
            </a:pPr>
            <a:r>
              <a:rPr lang="en-US"/>
              <a:t>PKI, etc.</a:t>
            </a:r>
          </a:p>
        </p:txBody>
      </p:sp>
    </p:spTree>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8A820835-4B2B-F043-A4A2-EF35D3206167}" type="slidenum">
              <a:rPr lang="en-US" smtClean="0">
                <a:latin typeface="Times New Roman" charset="0"/>
              </a:rPr>
              <a:pPr/>
              <a:t>316</a:t>
            </a:fld>
            <a:endParaRPr lang="en-US">
              <a:latin typeface="Times New Roman" charset="0"/>
            </a:endParaRPr>
          </a:p>
        </p:txBody>
      </p:sp>
      <p:sp>
        <p:nvSpPr>
          <p:cNvPr id="335875" name="Rectangle 2"/>
          <p:cNvSpPr>
            <a:spLocks noGrp="1" noChangeArrowheads="1"/>
          </p:cNvSpPr>
          <p:nvPr>
            <p:ph type="title"/>
          </p:nvPr>
        </p:nvSpPr>
        <p:spPr/>
        <p:txBody>
          <a:bodyPr/>
          <a:lstStyle/>
          <a:p>
            <a:pPr eaLnBrk="1" hangingPunct="1"/>
            <a:r>
              <a:rPr lang="en-US"/>
              <a:t>Crypto Summary</a:t>
            </a:r>
          </a:p>
        </p:txBody>
      </p:sp>
      <p:sp>
        <p:nvSpPr>
          <p:cNvPr id="335876" name="Rectangle 3"/>
          <p:cNvSpPr>
            <a:spLocks noGrp="1" noChangeArrowheads="1"/>
          </p:cNvSpPr>
          <p:nvPr>
            <p:ph type="body" idx="1"/>
          </p:nvPr>
        </p:nvSpPr>
        <p:spPr/>
        <p:txBody>
          <a:bodyPr/>
          <a:lstStyle/>
          <a:p>
            <a:pPr eaLnBrk="1" hangingPunct="1">
              <a:lnSpc>
                <a:spcPct val="90000"/>
              </a:lnSpc>
            </a:pPr>
            <a:r>
              <a:rPr lang="en-US"/>
              <a:t>Hashing</a:t>
            </a:r>
          </a:p>
          <a:p>
            <a:pPr lvl="1" eaLnBrk="1" hangingPunct="1">
              <a:lnSpc>
                <a:spcPct val="90000"/>
              </a:lnSpc>
            </a:pPr>
            <a:r>
              <a:rPr lang="en-US"/>
              <a:t>Birthday problem</a:t>
            </a:r>
          </a:p>
          <a:p>
            <a:pPr lvl="1" eaLnBrk="1" hangingPunct="1">
              <a:lnSpc>
                <a:spcPct val="90000"/>
              </a:lnSpc>
            </a:pPr>
            <a:r>
              <a:rPr lang="en-US"/>
              <a:t>Tiger hash</a:t>
            </a:r>
          </a:p>
          <a:p>
            <a:pPr lvl="1" eaLnBrk="1" hangingPunct="1">
              <a:lnSpc>
                <a:spcPct val="90000"/>
              </a:lnSpc>
            </a:pPr>
            <a:r>
              <a:rPr lang="en-US">
                <a:latin typeface="Times-Roman" charset="0"/>
              </a:rPr>
              <a:t>HMAC</a:t>
            </a:r>
            <a:endParaRPr lang="en-US"/>
          </a:p>
          <a:p>
            <a:pPr eaLnBrk="1" hangingPunct="1">
              <a:lnSpc>
                <a:spcPct val="90000"/>
              </a:lnSpc>
            </a:pPr>
            <a:r>
              <a:rPr lang="en-US"/>
              <a:t>Secret sharing</a:t>
            </a:r>
          </a:p>
          <a:p>
            <a:pPr eaLnBrk="1" hangingPunct="1">
              <a:lnSpc>
                <a:spcPct val="90000"/>
              </a:lnSpc>
            </a:pPr>
            <a:r>
              <a:rPr lang="en-US"/>
              <a:t>Random numbers</a:t>
            </a:r>
          </a:p>
        </p:txBody>
      </p:sp>
    </p:spTree>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F4748EC7-0341-3A49-A774-82DF949A91FA}" type="slidenum">
              <a:rPr lang="en-US" smtClean="0">
                <a:latin typeface="Times New Roman" charset="0"/>
              </a:rPr>
              <a:pPr/>
              <a:t>317</a:t>
            </a:fld>
            <a:endParaRPr lang="en-US">
              <a:latin typeface="Times New Roman" charset="0"/>
            </a:endParaRPr>
          </a:p>
        </p:txBody>
      </p:sp>
      <p:sp>
        <p:nvSpPr>
          <p:cNvPr id="336899" name="Rectangle 2"/>
          <p:cNvSpPr>
            <a:spLocks noGrp="1" noChangeArrowheads="1"/>
          </p:cNvSpPr>
          <p:nvPr>
            <p:ph type="title"/>
          </p:nvPr>
        </p:nvSpPr>
        <p:spPr>
          <a:xfrm>
            <a:off x="685800" y="457200"/>
            <a:ext cx="7772400" cy="1143000"/>
          </a:xfrm>
        </p:spPr>
        <p:txBody>
          <a:bodyPr/>
          <a:lstStyle/>
          <a:p>
            <a:pPr eaLnBrk="1" hangingPunct="1"/>
            <a:r>
              <a:rPr lang="en-US"/>
              <a:t>Crypto Summary</a:t>
            </a:r>
          </a:p>
        </p:txBody>
      </p:sp>
      <p:sp>
        <p:nvSpPr>
          <p:cNvPr id="336900" name="Rectangle 3"/>
          <p:cNvSpPr>
            <a:spLocks noGrp="1" noChangeArrowheads="1"/>
          </p:cNvSpPr>
          <p:nvPr>
            <p:ph type="body" idx="1"/>
          </p:nvPr>
        </p:nvSpPr>
        <p:spPr>
          <a:xfrm>
            <a:off x="685800" y="1676400"/>
            <a:ext cx="7848600" cy="4419600"/>
          </a:xfrm>
        </p:spPr>
        <p:txBody>
          <a:bodyPr/>
          <a:lstStyle/>
          <a:p>
            <a:pPr eaLnBrk="1" hangingPunct="1">
              <a:lnSpc>
                <a:spcPct val="90000"/>
              </a:lnSpc>
            </a:pPr>
            <a:r>
              <a:rPr lang="en-US"/>
              <a:t>Information hiding</a:t>
            </a:r>
          </a:p>
          <a:p>
            <a:pPr lvl="1" eaLnBrk="1" hangingPunct="1">
              <a:lnSpc>
                <a:spcPct val="90000"/>
              </a:lnSpc>
            </a:pPr>
            <a:r>
              <a:rPr lang="en-US"/>
              <a:t>Steganography</a:t>
            </a:r>
          </a:p>
          <a:p>
            <a:pPr lvl="1" eaLnBrk="1" hangingPunct="1">
              <a:lnSpc>
                <a:spcPct val="90000"/>
              </a:lnSpc>
            </a:pPr>
            <a:r>
              <a:rPr lang="en-US"/>
              <a:t>Watermarking</a:t>
            </a:r>
          </a:p>
          <a:p>
            <a:pPr eaLnBrk="1" hangingPunct="1">
              <a:lnSpc>
                <a:spcPct val="90000"/>
              </a:lnSpc>
            </a:pPr>
            <a:r>
              <a:rPr lang="en-US"/>
              <a:t>Cryptanalysis</a:t>
            </a:r>
          </a:p>
          <a:p>
            <a:pPr lvl="1" eaLnBrk="1" hangingPunct="1">
              <a:lnSpc>
                <a:spcPct val="90000"/>
              </a:lnSpc>
            </a:pPr>
            <a:r>
              <a:rPr lang="en-US"/>
              <a:t>Linear and differential cryptanalysis</a:t>
            </a:r>
          </a:p>
          <a:p>
            <a:pPr lvl="1" eaLnBrk="1" hangingPunct="1">
              <a:lnSpc>
                <a:spcPct val="90000"/>
              </a:lnSpc>
            </a:pPr>
            <a:r>
              <a:rPr lang="en-US"/>
              <a:t>RSA timing attack</a:t>
            </a:r>
          </a:p>
          <a:p>
            <a:pPr lvl="1" eaLnBrk="1" hangingPunct="1">
              <a:lnSpc>
                <a:spcPct val="90000"/>
              </a:lnSpc>
            </a:pPr>
            <a:r>
              <a:rPr lang="en-US"/>
              <a:t>Knapsack attack</a:t>
            </a:r>
          </a:p>
          <a:p>
            <a:pPr lvl="1" eaLnBrk="1" hangingPunct="1">
              <a:lnSpc>
                <a:spcPct val="90000"/>
              </a:lnSpc>
            </a:pPr>
            <a:r>
              <a:rPr lang="en-US"/>
              <a:t>Hellman’s TMTO</a:t>
            </a:r>
          </a:p>
        </p:txBody>
      </p:sp>
    </p:spTree>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BC626192-05E6-E346-9BEA-94BF5FBD9879}" type="slidenum">
              <a:rPr lang="en-US" smtClean="0">
                <a:latin typeface="Times New Roman" charset="0"/>
              </a:rPr>
              <a:pPr/>
              <a:t>318</a:t>
            </a:fld>
            <a:endParaRPr lang="en-US">
              <a:latin typeface="Times New Roman" charset="0"/>
            </a:endParaRPr>
          </a:p>
        </p:txBody>
      </p:sp>
      <p:sp>
        <p:nvSpPr>
          <p:cNvPr id="337923" name="Rectangle 2"/>
          <p:cNvSpPr>
            <a:spLocks noGrp="1" noChangeArrowheads="1"/>
          </p:cNvSpPr>
          <p:nvPr>
            <p:ph type="title"/>
          </p:nvPr>
        </p:nvSpPr>
        <p:spPr/>
        <p:txBody>
          <a:bodyPr/>
          <a:lstStyle/>
          <a:p>
            <a:pPr eaLnBrk="1" hangingPunct="1"/>
            <a:r>
              <a:rPr lang="en-US"/>
              <a:t>Coming Attractions…</a:t>
            </a:r>
          </a:p>
        </p:txBody>
      </p:sp>
      <p:sp>
        <p:nvSpPr>
          <p:cNvPr id="337924" name="Rectangle 3"/>
          <p:cNvSpPr>
            <a:spLocks noGrp="1" noChangeArrowheads="1"/>
          </p:cNvSpPr>
          <p:nvPr>
            <p:ph type="body" idx="1"/>
          </p:nvPr>
        </p:nvSpPr>
        <p:spPr>
          <a:xfrm>
            <a:off x="609600" y="1828800"/>
            <a:ext cx="8077200" cy="4114800"/>
          </a:xfrm>
        </p:spPr>
        <p:txBody>
          <a:bodyPr/>
          <a:lstStyle/>
          <a:p>
            <a:pPr eaLnBrk="1" hangingPunct="1"/>
            <a:r>
              <a:rPr lang="en-US"/>
              <a:t>Access Control</a:t>
            </a:r>
          </a:p>
          <a:p>
            <a:pPr lvl="1" eaLnBrk="1" hangingPunct="1"/>
            <a:r>
              <a:rPr lang="en-US"/>
              <a:t>Authentication -- who goes there?</a:t>
            </a:r>
          </a:p>
          <a:p>
            <a:pPr lvl="1" eaLnBrk="1" hangingPunct="1"/>
            <a:r>
              <a:rPr lang="en-US"/>
              <a:t>Authorization -- can you do that?</a:t>
            </a:r>
          </a:p>
          <a:p>
            <a:pPr eaLnBrk="1" hangingPunct="1"/>
            <a:r>
              <a:rPr lang="en-US"/>
              <a:t>We’ll see some crypto in next chapter</a:t>
            </a:r>
          </a:p>
          <a:p>
            <a:pPr eaLnBrk="1" hangingPunct="1"/>
            <a:r>
              <a:rPr lang="en-US"/>
              <a:t>We’ll see </a:t>
            </a:r>
            <a:r>
              <a:rPr lang="en-US" b="1">
                <a:solidFill>
                  <a:schemeClr val="accent2"/>
                </a:solidFill>
              </a:rPr>
              <a:t>lots</a:t>
            </a:r>
            <a:r>
              <a:rPr lang="en-US"/>
              <a:t> of crypto in protocol chapters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65D2E22D-3A5C-454F-888E-45E0D758DEE2}" type="slidenum">
              <a:rPr lang="en-US" smtClean="0">
                <a:latin typeface="Times New Roman" charset="0"/>
              </a:rPr>
              <a:pPr/>
              <a:t>32</a:t>
            </a:fld>
            <a:endParaRPr lang="en-US">
              <a:latin typeface="Times New Roman" charset="0"/>
            </a:endParaRPr>
          </a:p>
        </p:txBody>
      </p:sp>
      <p:sp>
        <p:nvSpPr>
          <p:cNvPr id="45059" name="Rectangle 2"/>
          <p:cNvSpPr>
            <a:spLocks noGrp="1" noChangeArrowheads="1"/>
          </p:cNvSpPr>
          <p:nvPr>
            <p:ph type="title"/>
          </p:nvPr>
        </p:nvSpPr>
        <p:spPr>
          <a:xfrm>
            <a:off x="685800" y="304800"/>
            <a:ext cx="7772400" cy="1143000"/>
          </a:xfrm>
        </p:spPr>
        <p:txBody>
          <a:bodyPr/>
          <a:lstStyle/>
          <a:p>
            <a:pPr eaLnBrk="1" hangingPunct="1"/>
            <a:r>
              <a:rPr lang="en-US"/>
              <a:t>Election of 1876</a:t>
            </a:r>
          </a:p>
        </p:txBody>
      </p:sp>
      <p:sp>
        <p:nvSpPr>
          <p:cNvPr id="45060" name="Rectangle 3"/>
          <p:cNvSpPr>
            <a:spLocks noGrp="1" noChangeArrowheads="1"/>
          </p:cNvSpPr>
          <p:nvPr>
            <p:ph type="body" idx="1"/>
          </p:nvPr>
        </p:nvSpPr>
        <p:spPr>
          <a:xfrm>
            <a:off x="685800" y="1524000"/>
            <a:ext cx="7848600" cy="4495800"/>
          </a:xfrm>
        </p:spPr>
        <p:txBody>
          <a:bodyPr/>
          <a:lstStyle/>
          <a:p>
            <a:pPr eaLnBrk="1" hangingPunct="1">
              <a:lnSpc>
                <a:spcPct val="90000"/>
              </a:lnSpc>
              <a:spcAft>
                <a:spcPts val="600"/>
              </a:spcAft>
            </a:pPr>
            <a:r>
              <a:rPr lang="en-US" sz="2800"/>
              <a:t>Apply codebook to original message</a:t>
            </a:r>
          </a:p>
          <a:p>
            <a:pPr eaLnBrk="1" hangingPunct="1">
              <a:lnSpc>
                <a:spcPct val="90000"/>
              </a:lnSpc>
              <a:spcAft>
                <a:spcPts val="600"/>
              </a:spcAft>
            </a:pPr>
            <a:r>
              <a:rPr lang="en-US" sz="2800"/>
              <a:t>Pad message to multiple of 5 words (total length, 10,15,20,25 or 30 words)</a:t>
            </a:r>
          </a:p>
          <a:p>
            <a:pPr eaLnBrk="1" hangingPunct="1">
              <a:lnSpc>
                <a:spcPct val="90000"/>
              </a:lnSpc>
              <a:spcAft>
                <a:spcPts val="600"/>
              </a:spcAft>
            </a:pPr>
            <a:r>
              <a:rPr lang="en-US" sz="2800"/>
              <a:t>For each length, a fixed permutation applied to resulting message</a:t>
            </a:r>
          </a:p>
          <a:p>
            <a:pPr eaLnBrk="1" hangingPunct="1">
              <a:lnSpc>
                <a:spcPct val="90000"/>
              </a:lnSpc>
              <a:spcAft>
                <a:spcPts val="600"/>
              </a:spcAft>
            </a:pPr>
            <a:r>
              <a:rPr lang="en-US" sz="2800"/>
              <a:t>Permutations found by comparing several messages of same length</a:t>
            </a:r>
          </a:p>
          <a:p>
            <a:pPr eaLnBrk="1" hangingPunct="1">
              <a:lnSpc>
                <a:spcPct val="90000"/>
              </a:lnSpc>
              <a:spcAft>
                <a:spcPts val="600"/>
              </a:spcAft>
            </a:pPr>
            <a:r>
              <a:rPr lang="en-US" sz="2800"/>
              <a:t>Note that the </a:t>
            </a:r>
            <a:r>
              <a:rPr lang="en-US" sz="2800" b="1">
                <a:solidFill>
                  <a:schemeClr val="accent2"/>
                </a:solidFill>
              </a:rPr>
              <a:t>same key</a:t>
            </a:r>
            <a:r>
              <a:rPr lang="en-US" sz="2800"/>
              <a:t> is applied to all messages of a given length</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02DC50DB-CDCB-6E4F-B355-0D0C33F56FB8}" type="slidenum">
              <a:rPr lang="en-US" smtClean="0">
                <a:latin typeface="Times New Roman" charset="0"/>
              </a:rPr>
              <a:pPr/>
              <a:t>33</a:t>
            </a:fld>
            <a:endParaRPr lang="en-US">
              <a:latin typeface="Times New Roman" charset="0"/>
            </a:endParaRPr>
          </a:p>
        </p:txBody>
      </p:sp>
      <p:sp>
        <p:nvSpPr>
          <p:cNvPr id="46083" name="Rectangle 2"/>
          <p:cNvSpPr>
            <a:spLocks noGrp="1" noChangeArrowheads="1"/>
          </p:cNvSpPr>
          <p:nvPr>
            <p:ph type="title"/>
          </p:nvPr>
        </p:nvSpPr>
        <p:spPr/>
        <p:txBody>
          <a:bodyPr/>
          <a:lstStyle/>
          <a:p>
            <a:pPr eaLnBrk="1" hangingPunct="1"/>
            <a:r>
              <a:rPr lang="en-US"/>
              <a:t>Election of 1876</a:t>
            </a:r>
          </a:p>
        </p:txBody>
      </p:sp>
      <p:sp>
        <p:nvSpPr>
          <p:cNvPr id="2" name="Rectangle 3"/>
          <p:cNvSpPr>
            <a:spLocks noGrp="1" noChangeArrowheads="1"/>
          </p:cNvSpPr>
          <p:nvPr>
            <p:ph type="body" idx="1"/>
          </p:nvPr>
        </p:nvSpPr>
        <p:spPr>
          <a:xfrm>
            <a:off x="685800" y="1905000"/>
            <a:ext cx="7772400" cy="4114800"/>
          </a:xfrm>
        </p:spPr>
        <p:txBody>
          <a:bodyPr/>
          <a:lstStyle/>
          <a:p>
            <a:pPr eaLnBrk="1" hangingPunct="1">
              <a:lnSpc>
                <a:spcPct val="90000"/>
              </a:lnSpc>
              <a:spcAft>
                <a:spcPts val="600"/>
              </a:spcAft>
            </a:pPr>
            <a:r>
              <a:rPr lang="en-US" sz="2800" dirty="0" err="1"/>
              <a:t>Ciphertext</a:t>
            </a:r>
            <a:r>
              <a:rPr lang="en-US" sz="2800" dirty="0"/>
              <a:t>: </a:t>
            </a:r>
            <a:r>
              <a:rPr lang="en-US" sz="2800" b="1" dirty="0">
                <a:solidFill>
                  <a:schemeClr val="accent2"/>
                </a:solidFill>
              </a:rPr>
              <a:t>Warsaw they read all unchanged last are idiots can’t situation</a:t>
            </a:r>
            <a:endParaRPr lang="en-US" sz="2800" dirty="0">
              <a:solidFill>
                <a:srgbClr val="FF0000"/>
              </a:solidFill>
            </a:endParaRPr>
          </a:p>
          <a:p>
            <a:pPr eaLnBrk="1" hangingPunct="1">
              <a:lnSpc>
                <a:spcPct val="90000"/>
              </a:lnSpc>
              <a:spcAft>
                <a:spcPts val="600"/>
              </a:spcAft>
            </a:pPr>
            <a:r>
              <a:rPr lang="en-US" sz="2800" dirty="0"/>
              <a:t>Codebook: Warsaw </a:t>
            </a:r>
            <a:r>
              <a:rPr lang="en-US" sz="2800" dirty="0" err="1">
                <a:sym typeface="Symbol" charset="2"/>
              </a:rPr>
              <a:t></a:t>
            </a:r>
            <a:r>
              <a:rPr lang="en-US" sz="2800" dirty="0"/>
              <a:t> telegram</a:t>
            </a:r>
          </a:p>
          <a:p>
            <a:pPr eaLnBrk="1" hangingPunct="1">
              <a:lnSpc>
                <a:spcPct val="90000"/>
              </a:lnSpc>
              <a:spcAft>
                <a:spcPts val="600"/>
              </a:spcAft>
            </a:pPr>
            <a:r>
              <a:rPr lang="en-US" sz="2800" dirty="0"/>
              <a:t>Transposition: </a:t>
            </a:r>
            <a:r>
              <a:rPr lang="en-US" sz="2800" dirty="0">
                <a:latin typeface="Arial" charset="0"/>
              </a:rPr>
              <a:t>9,3,6,1,10,5,2,7,4,8</a:t>
            </a:r>
            <a:endParaRPr lang="en-US" sz="2800" dirty="0"/>
          </a:p>
          <a:p>
            <a:pPr eaLnBrk="1" hangingPunct="1">
              <a:lnSpc>
                <a:spcPct val="90000"/>
              </a:lnSpc>
              <a:spcAft>
                <a:spcPts val="600"/>
              </a:spcAft>
            </a:pPr>
            <a:r>
              <a:rPr lang="en-US" sz="2800" dirty="0"/>
              <a:t>Plaintext: </a:t>
            </a:r>
            <a:r>
              <a:rPr lang="en-US" sz="2800" b="1" dirty="0">
                <a:solidFill>
                  <a:schemeClr val="accent2"/>
                </a:solidFill>
              </a:rPr>
              <a:t>Can’t read last telegram. Situation unchanged. They are all idiots.</a:t>
            </a:r>
            <a:endParaRPr lang="en-US" sz="2800" dirty="0">
              <a:solidFill>
                <a:srgbClr val="FF0000"/>
              </a:solidFill>
            </a:endParaRPr>
          </a:p>
          <a:p>
            <a:pPr eaLnBrk="1" hangingPunct="1">
              <a:lnSpc>
                <a:spcPct val="90000"/>
              </a:lnSpc>
              <a:spcAft>
                <a:spcPts val="600"/>
              </a:spcAft>
            </a:pPr>
            <a:r>
              <a:rPr lang="en-US" sz="2800" dirty="0"/>
              <a:t>A weak cipher made worse by reuse of key</a:t>
            </a:r>
          </a:p>
          <a:p>
            <a:pPr eaLnBrk="1" hangingPunct="1">
              <a:lnSpc>
                <a:spcPct val="90000"/>
              </a:lnSpc>
              <a:spcAft>
                <a:spcPts val="600"/>
              </a:spcAft>
            </a:pPr>
            <a:r>
              <a:rPr lang="en-US" sz="2800" dirty="0"/>
              <a:t>Lesson? Don’t overuse keys!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9A08D399-DDF6-AC4B-B5DE-71A3FDCE8D76}" type="slidenum">
              <a:rPr lang="en-US" smtClean="0">
                <a:latin typeface="Times New Roman" charset="0"/>
              </a:rPr>
              <a:pPr/>
              <a:t>34</a:t>
            </a:fld>
            <a:endParaRPr lang="en-US">
              <a:latin typeface="Times New Roman" charset="0"/>
            </a:endParaRPr>
          </a:p>
        </p:txBody>
      </p:sp>
      <p:sp>
        <p:nvSpPr>
          <p:cNvPr id="47107" name="Rectangle 2"/>
          <p:cNvSpPr>
            <a:spLocks noGrp="1" noChangeArrowheads="1"/>
          </p:cNvSpPr>
          <p:nvPr>
            <p:ph type="title"/>
          </p:nvPr>
        </p:nvSpPr>
        <p:spPr/>
        <p:txBody>
          <a:bodyPr/>
          <a:lstStyle/>
          <a:p>
            <a:pPr eaLnBrk="1" hangingPunct="1"/>
            <a:r>
              <a:rPr lang="en-US"/>
              <a:t>Early 20th Century</a:t>
            </a:r>
          </a:p>
        </p:txBody>
      </p:sp>
      <p:sp>
        <p:nvSpPr>
          <p:cNvPr id="47108" name="Rectangle 3"/>
          <p:cNvSpPr>
            <a:spLocks noGrp="1" noChangeArrowheads="1"/>
          </p:cNvSpPr>
          <p:nvPr>
            <p:ph type="body" idx="1"/>
          </p:nvPr>
        </p:nvSpPr>
        <p:spPr>
          <a:xfrm>
            <a:off x="609600" y="1981200"/>
            <a:ext cx="8077200" cy="3962400"/>
          </a:xfrm>
        </p:spPr>
        <p:txBody>
          <a:bodyPr/>
          <a:lstStyle/>
          <a:p>
            <a:pPr eaLnBrk="1" hangingPunct="1">
              <a:spcAft>
                <a:spcPts val="600"/>
              </a:spcAft>
            </a:pPr>
            <a:r>
              <a:rPr lang="en-US" sz="2800" dirty="0"/>
              <a:t>WWI </a:t>
            </a:r>
            <a:r>
              <a:rPr lang="en-US" sz="2800" dirty="0" err="1">
                <a:sym typeface="Symbol" charset="2"/>
              </a:rPr>
              <a:t></a:t>
            </a:r>
            <a:r>
              <a:rPr lang="en-US" sz="2800" dirty="0"/>
              <a:t> Zimmerman Telegram</a:t>
            </a:r>
          </a:p>
          <a:p>
            <a:pPr eaLnBrk="1" hangingPunct="1">
              <a:spcAft>
                <a:spcPts val="600"/>
              </a:spcAft>
            </a:pPr>
            <a:r>
              <a:rPr lang="en-US" sz="2800" dirty="0"/>
              <a:t>“Gentlemen do not read each other’s mail” </a:t>
            </a:r>
          </a:p>
          <a:p>
            <a:pPr lvl="1" eaLnBrk="1" hangingPunct="1">
              <a:spcAft>
                <a:spcPts val="600"/>
              </a:spcAft>
            </a:pPr>
            <a:r>
              <a:rPr lang="en-US" sz="2400" dirty="0"/>
              <a:t>Henry L. Stimson, Secretary of State, 1929</a:t>
            </a:r>
          </a:p>
          <a:p>
            <a:pPr eaLnBrk="1" hangingPunct="1">
              <a:spcAft>
                <a:spcPts val="600"/>
              </a:spcAft>
            </a:pPr>
            <a:r>
              <a:rPr lang="en-US" sz="2800" dirty="0"/>
              <a:t>WWII </a:t>
            </a:r>
            <a:r>
              <a:rPr lang="en-US" sz="2800" dirty="0" err="1">
                <a:sym typeface="Symbol" charset="2"/>
              </a:rPr>
              <a:t></a:t>
            </a:r>
            <a:r>
              <a:rPr lang="en-US" sz="2800" dirty="0"/>
              <a:t> </a:t>
            </a:r>
            <a:r>
              <a:rPr lang="en-US" sz="2800" b="1" dirty="0">
                <a:solidFill>
                  <a:srgbClr val="FFBE03"/>
                </a:solidFill>
              </a:rPr>
              <a:t>golden age of cryptanalysis</a:t>
            </a:r>
          </a:p>
          <a:p>
            <a:pPr lvl="1" eaLnBrk="1" hangingPunct="1">
              <a:spcAft>
                <a:spcPts val="600"/>
              </a:spcAft>
            </a:pPr>
            <a:r>
              <a:rPr lang="en-US" sz="2400" dirty="0"/>
              <a:t>Midway/Coral Sea</a:t>
            </a:r>
          </a:p>
          <a:p>
            <a:pPr lvl="1" eaLnBrk="1" hangingPunct="1">
              <a:spcAft>
                <a:spcPts val="600"/>
              </a:spcAft>
            </a:pPr>
            <a:r>
              <a:rPr lang="en-US" sz="2400" dirty="0"/>
              <a:t>Japanese </a:t>
            </a:r>
            <a:r>
              <a:rPr lang="en-US" sz="2400" b="1" dirty="0">
                <a:solidFill>
                  <a:schemeClr val="accent2"/>
                </a:solidFill>
              </a:rPr>
              <a:t>Purple</a:t>
            </a:r>
            <a:r>
              <a:rPr lang="en-US" sz="2400" dirty="0"/>
              <a:t> (codename </a:t>
            </a:r>
            <a:r>
              <a:rPr lang="en-US" sz="2400" b="1" dirty="0">
                <a:latin typeface="Times New Roman" charset="0"/>
              </a:rPr>
              <a:t>MAGIC</a:t>
            </a:r>
            <a:r>
              <a:rPr lang="en-US" sz="2400" dirty="0"/>
              <a:t>)</a:t>
            </a:r>
          </a:p>
          <a:p>
            <a:pPr lvl="1" eaLnBrk="1" hangingPunct="1">
              <a:spcAft>
                <a:spcPts val="600"/>
              </a:spcAft>
            </a:pPr>
            <a:r>
              <a:rPr lang="en-US" sz="2400" dirty="0"/>
              <a:t>German </a:t>
            </a:r>
            <a:r>
              <a:rPr lang="en-US" sz="2400" b="1" dirty="0">
                <a:solidFill>
                  <a:schemeClr val="accent2"/>
                </a:solidFill>
              </a:rPr>
              <a:t>Enigma</a:t>
            </a:r>
            <a:r>
              <a:rPr lang="en-US" sz="2400" dirty="0"/>
              <a:t> (codename </a:t>
            </a:r>
            <a:r>
              <a:rPr lang="en-US" sz="2400" b="1" dirty="0">
                <a:latin typeface="Times New Roman" charset="0"/>
              </a:rPr>
              <a:t>ULTRA</a:t>
            </a:r>
            <a:r>
              <a:rPr lang="en-US" sz="2400" dirty="0"/>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817AF85B-83B7-B44A-895B-E46A1C1F465B}" type="slidenum">
              <a:rPr lang="en-US" smtClean="0">
                <a:latin typeface="Times New Roman" charset="0"/>
              </a:rPr>
              <a:pPr/>
              <a:t>35</a:t>
            </a:fld>
            <a:endParaRPr lang="en-US">
              <a:latin typeface="Times New Roman" charset="0"/>
            </a:endParaRPr>
          </a:p>
        </p:txBody>
      </p:sp>
      <p:sp>
        <p:nvSpPr>
          <p:cNvPr id="48131" name="Rectangle 2"/>
          <p:cNvSpPr>
            <a:spLocks noGrp="1" noChangeArrowheads="1"/>
          </p:cNvSpPr>
          <p:nvPr>
            <p:ph type="title"/>
          </p:nvPr>
        </p:nvSpPr>
        <p:spPr/>
        <p:txBody>
          <a:bodyPr/>
          <a:lstStyle/>
          <a:p>
            <a:pPr eaLnBrk="1" hangingPunct="1"/>
            <a:r>
              <a:rPr lang="en-US"/>
              <a:t>Post-WWII History</a:t>
            </a:r>
          </a:p>
        </p:txBody>
      </p:sp>
      <p:sp>
        <p:nvSpPr>
          <p:cNvPr id="48132" name="Rectangle 3"/>
          <p:cNvSpPr>
            <a:spLocks noGrp="1" noChangeArrowheads="1"/>
          </p:cNvSpPr>
          <p:nvPr>
            <p:ph type="body" idx="1"/>
          </p:nvPr>
        </p:nvSpPr>
        <p:spPr>
          <a:xfrm>
            <a:off x="533400" y="1905000"/>
            <a:ext cx="8305800" cy="4267200"/>
          </a:xfrm>
        </p:spPr>
        <p:txBody>
          <a:bodyPr/>
          <a:lstStyle/>
          <a:p>
            <a:pPr eaLnBrk="1" hangingPunct="1">
              <a:lnSpc>
                <a:spcPct val="90000"/>
              </a:lnSpc>
              <a:spcAft>
                <a:spcPts val="600"/>
              </a:spcAft>
            </a:pPr>
            <a:r>
              <a:rPr lang="en-US" sz="2800" dirty="0"/>
              <a:t>Claude Shannon </a:t>
            </a:r>
            <a:r>
              <a:rPr lang="en-US" sz="2800" dirty="0" err="1">
                <a:sym typeface="Symbol" charset="2"/>
              </a:rPr>
              <a:t></a:t>
            </a:r>
            <a:r>
              <a:rPr lang="en-US" sz="2800" dirty="0"/>
              <a:t> father of the science of information theory</a:t>
            </a:r>
          </a:p>
          <a:p>
            <a:pPr eaLnBrk="1" hangingPunct="1">
              <a:lnSpc>
                <a:spcPct val="90000"/>
              </a:lnSpc>
              <a:spcAft>
                <a:spcPts val="600"/>
              </a:spcAft>
            </a:pPr>
            <a:r>
              <a:rPr lang="en-US" sz="2800" dirty="0"/>
              <a:t>Computer revolution </a:t>
            </a:r>
            <a:r>
              <a:rPr lang="en-US" sz="2800" dirty="0" err="1">
                <a:sym typeface="Symbol" charset="2"/>
              </a:rPr>
              <a:t></a:t>
            </a:r>
            <a:r>
              <a:rPr lang="en-US" sz="2800" dirty="0"/>
              <a:t> lots of data to protect</a:t>
            </a:r>
          </a:p>
          <a:p>
            <a:pPr eaLnBrk="1" hangingPunct="1">
              <a:lnSpc>
                <a:spcPct val="90000"/>
              </a:lnSpc>
              <a:spcAft>
                <a:spcPts val="600"/>
              </a:spcAft>
            </a:pPr>
            <a:r>
              <a:rPr lang="en-US" sz="2800" dirty="0"/>
              <a:t>Data Encryption Standard (DES), 70’s</a:t>
            </a:r>
          </a:p>
          <a:p>
            <a:pPr eaLnBrk="1" hangingPunct="1">
              <a:lnSpc>
                <a:spcPct val="90000"/>
              </a:lnSpc>
              <a:spcAft>
                <a:spcPts val="600"/>
              </a:spcAft>
            </a:pPr>
            <a:r>
              <a:rPr lang="en-US" sz="2800" dirty="0"/>
              <a:t>Public Key cryptography, 70’s</a:t>
            </a:r>
          </a:p>
          <a:p>
            <a:pPr eaLnBrk="1" hangingPunct="1">
              <a:lnSpc>
                <a:spcPct val="90000"/>
              </a:lnSpc>
              <a:spcAft>
                <a:spcPts val="600"/>
              </a:spcAft>
            </a:pPr>
            <a:r>
              <a:rPr lang="en-US" sz="2800" dirty="0"/>
              <a:t>CRYPTO conferences, 80’s</a:t>
            </a:r>
          </a:p>
          <a:p>
            <a:pPr eaLnBrk="1" hangingPunct="1">
              <a:lnSpc>
                <a:spcPct val="90000"/>
              </a:lnSpc>
              <a:spcAft>
                <a:spcPts val="600"/>
              </a:spcAft>
            </a:pPr>
            <a:r>
              <a:rPr lang="en-US" sz="2800" dirty="0"/>
              <a:t>Advanced Encryption Standard (AES), 90’s</a:t>
            </a:r>
          </a:p>
          <a:p>
            <a:pPr eaLnBrk="1" hangingPunct="1">
              <a:lnSpc>
                <a:spcPct val="90000"/>
              </a:lnSpc>
              <a:spcAft>
                <a:spcPts val="600"/>
              </a:spcAft>
            </a:pPr>
            <a:r>
              <a:rPr lang="en-US" sz="2800" dirty="0"/>
              <a:t>The crypto genie is out of the bottle…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02DF6E89-CA89-1B43-857D-F81058D3C833}" type="slidenum">
              <a:rPr lang="en-US" smtClean="0">
                <a:latin typeface="Times New Roman" charset="0"/>
              </a:rPr>
              <a:pPr/>
              <a:t>36</a:t>
            </a:fld>
            <a:endParaRPr lang="en-US">
              <a:latin typeface="Times New Roman" charset="0"/>
            </a:endParaRPr>
          </a:p>
        </p:txBody>
      </p:sp>
      <p:sp>
        <p:nvSpPr>
          <p:cNvPr id="49155" name="Rectangle 2"/>
          <p:cNvSpPr>
            <a:spLocks noGrp="1" noChangeArrowheads="1"/>
          </p:cNvSpPr>
          <p:nvPr>
            <p:ph type="title"/>
          </p:nvPr>
        </p:nvSpPr>
        <p:spPr>
          <a:xfrm>
            <a:off x="685800" y="381000"/>
            <a:ext cx="7772400" cy="914400"/>
          </a:xfrm>
        </p:spPr>
        <p:txBody>
          <a:bodyPr/>
          <a:lstStyle/>
          <a:p>
            <a:pPr eaLnBrk="1" hangingPunct="1"/>
            <a:r>
              <a:rPr lang="en-US" dirty="0"/>
              <a:t>Claude Shannon</a:t>
            </a:r>
          </a:p>
        </p:txBody>
      </p:sp>
      <p:sp>
        <p:nvSpPr>
          <p:cNvPr id="58371" name="Rectangle 3"/>
          <p:cNvSpPr>
            <a:spLocks noGrp="1" noChangeArrowheads="1"/>
          </p:cNvSpPr>
          <p:nvPr>
            <p:ph type="body" idx="1"/>
          </p:nvPr>
        </p:nvSpPr>
        <p:spPr>
          <a:xfrm>
            <a:off x="685800" y="1524000"/>
            <a:ext cx="8001000" cy="4572000"/>
          </a:xfrm>
        </p:spPr>
        <p:txBody>
          <a:bodyPr/>
          <a:lstStyle/>
          <a:p>
            <a:pPr eaLnBrk="1" hangingPunct="1">
              <a:lnSpc>
                <a:spcPct val="90000"/>
              </a:lnSpc>
              <a:spcAft>
                <a:spcPts val="600"/>
              </a:spcAft>
            </a:pPr>
            <a:r>
              <a:rPr lang="en-US" sz="2800" dirty="0"/>
              <a:t>The founder of Information Theory</a:t>
            </a:r>
            <a:endParaRPr lang="en-US" sz="2800" dirty="0">
              <a:latin typeface="Times-Italic" charset="0"/>
            </a:endParaRPr>
          </a:p>
          <a:p>
            <a:pPr eaLnBrk="1" hangingPunct="1">
              <a:lnSpc>
                <a:spcPct val="90000"/>
              </a:lnSpc>
              <a:spcAft>
                <a:spcPts val="600"/>
              </a:spcAft>
            </a:pPr>
            <a:r>
              <a:rPr lang="en-US" sz="2800" dirty="0"/>
              <a:t>1949 paper:</a:t>
            </a:r>
            <a:r>
              <a:rPr lang="en-US" sz="2800" i="1" dirty="0">
                <a:latin typeface="Times-Italic" charset="0"/>
              </a:rPr>
              <a:t> </a:t>
            </a:r>
            <a:r>
              <a:rPr lang="en-US" sz="2800" i="1" dirty="0">
                <a:latin typeface="Times-Italic" charset="0"/>
                <a:hlinkClick r:id="rId3"/>
              </a:rPr>
              <a:t>Comm. Thy. of Secrecy Systems</a:t>
            </a:r>
            <a:endParaRPr lang="en-US" sz="2800" i="1" dirty="0">
              <a:latin typeface="Times-Italic" charset="0"/>
            </a:endParaRPr>
          </a:p>
          <a:p>
            <a:pPr eaLnBrk="1" hangingPunct="1">
              <a:lnSpc>
                <a:spcPct val="90000"/>
              </a:lnSpc>
              <a:spcAft>
                <a:spcPts val="600"/>
              </a:spcAft>
            </a:pPr>
            <a:r>
              <a:rPr lang="en-US" sz="2800" dirty="0"/>
              <a:t>Fundamental concepts</a:t>
            </a:r>
          </a:p>
          <a:p>
            <a:pPr lvl="1" eaLnBrk="1" hangingPunct="1">
              <a:lnSpc>
                <a:spcPct val="90000"/>
              </a:lnSpc>
              <a:spcAft>
                <a:spcPts val="600"/>
              </a:spcAft>
            </a:pPr>
            <a:r>
              <a:rPr lang="en-US" sz="2400" b="1" dirty="0">
                <a:solidFill>
                  <a:schemeClr val="accent2"/>
                </a:solidFill>
              </a:rPr>
              <a:t>Confusion</a:t>
            </a:r>
            <a:r>
              <a:rPr lang="en-US" sz="2400" dirty="0"/>
              <a:t> </a:t>
            </a:r>
            <a:r>
              <a:rPr lang="en-US" sz="2400" dirty="0" err="1">
                <a:sym typeface="Symbol" charset="2"/>
              </a:rPr>
              <a:t></a:t>
            </a:r>
            <a:r>
              <a:rPr lang="en-US" sz="2400" dirty="0"/>
              <a:t> obscure relationship between plaintext and </a:t>
            </a:r>
            <a:r>
              <a:rPr lang="en-US" sz="2400" dirty="0" err="1"/>
              <a:t>ciphertext</a:t>
            </a:r>
            <a:endParaRPr lang="en-US" sz="2400" dirty="0"/>
          </a:p>
          <a:p>
            <a:pPr lvl="1" eaLnBrk="1" hangingPunct="1">
              <a:lnSpc>
                <a:spcPct val="90000"/>
              </a:lnSpc>
              <a:spcAft>
                <a:spcPts val="600"/>
              </a:spcAft>
            </a:pPr>
            <a:r>
              <a:rPr lang="en-US" sz="2400" b="1" dirty="0">
                <a:solidFill>
                  <a:schemeClr val="accent2"/>
                </a:solidFill>
              </a:rPr>
              <a:t>Diffusion</a:t>
            </a:r>
            <a:r>
              <a:rPr lang="en-US" sz="2400" dirty="0"/>
              <a:t> </a:t>
            </a:r>
            <a:r>
              <a:rPr lang="en-US" sz="2400" dirty="0" err="1">
                <a:sym typeface="Symbol" charset="2"/>
              </a:rPr>
              <a:t></a:t>
            </a:r>
            <a:r>
              <a:rPr lang="en-US" sz="2400" dirty="0"/>
              <a:t> spread plaintext statistics through the </a:t>
            </a:r>
            <a:r>
              <a:rPr lang="en-US" sz="2400" dirty="0" err="1"/>
              <a:t>ciphertext</a:t>
            </a:r>
            <a:endParaRPr lang="en-US" sz="2400" dirty="0"/>
          </a:p>
          <a:p>
            <a:pPr eaLnBrk="1" hangingPunct="1">
              <a:lnSpc>
                <a:spcPct val="90000"/>
              </a:lnSpc>
              <a:spcAft>
                <a:spcPts val="600"/>
              </a:spcAft>
            </a:pPr>
            <a:r>
              <a:rPr lang="en-US" sz="2800" dirty="0"/>
              <a:t>Proved one-time pad is secure</a:t>
            </a:r>
          </a:p>
          <a:p>
            <a:pPr eaLnBrk="1" hangingPunct="1">
              <a:lnSpc>
                <a:spcPct val="90000"/>
              </a:lnSpc>
              <a:spcAft>
                <a:spcPts val="600"/>
              </a:spcAft>
            </a:pPr>
            <a:r>
              <a:rPr lang="en-US" sz="2800" dirty="0"/>
              <a:t>One-time pad is confusion-only, while double transposition is diffusion-only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animEffect transition="in" filter="box(out)">
                                      <p:cBhvr>
                                        <p:cTn id="7" dur="500"/>
                                        <p:tgtEl>
                                          <p:spTgt spid="5837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8371">
                                            <p:txEl>
                                              <p:pRg st="1" end="1"/>
                                            </p:txEl>
                                          </p:spTgt>
                                        </p:tgtEl>
                                        <p:attrNameLst>
                                          <p:attrName>style.visibility</p:attrName>
                                        </p:attrNameLst>
                                      </p:cBhvr>
                                      <p:to>
                                        <p:strVal val="visible"/>
                                      </p:to>
                                    </p:set>
                                    <p:animEffect transition="in" filter="box(out)">
                                      <p:cBhvr>
                                        <p:cTn id="12" dur="500"/>
                                        <p:tgtEl>
                                          <p:spTgt spid="58371">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58371">
                                            <p:txEl>
                                              <p:pRg st="2" end="2"/>
                                            </p:txEl>
                                          </p:spTgt>
                                        </p:tgtEl>
                                        <p:attrNameLst>
                                          <p:attrName>style.visibility</p:attrName>
                                        </p:attrNameLst>
                                      </p:cBhvr>
                                      <p:to>
                                        <p:strVal val="visible"/>
                                      </p:to>
                                    </p:set>
                                    <p:animEffect transition="in" filter="box(out)">
                                      <p:cBhvr>
                                        <p:cTn id="17" dur="500"/>
                                        <p:tgtEl>
                                          <p:spTgt spid="58371">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58371">
                                            <p:txEl>
                                              <p:pRg st="3" end="3"/>
                                            </p:txEl>
                                          </p:spTgt>
                                        </p:tgtEl>
                                        <p:attrNameLst>
                                          <p:attrName>style.visibility</p:attrName>
                                        </p:attrNameLst>
                                      </p:cBhvr>
                                      <p:to>
                                        <p:strVal val="visible"/>
                                      </p:to>
                                    </p:set>
                                    <p:animEffect transition="in" filter="box(out)">
                                      <p:cBhvr>
                                        <p:cTn id="22" dur="500"/>
                                        <p:tgtEl>
                                          <p:spTgt spid="58371">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58371">
                                            <p:txEl>
                                              <p:pRg st="4" end="4"/>
                                            </p:txEl>
                                          </p:spTgt>
                                        </p:tgtEl>
                                        <p:attrNameLst>
                                          <p:attrName>style.visibility</p:attrName>
                                        </p:attrNameLst>
                                      </p:cBhvr>
                                      <p:to>
                                        <p:strVal val="visible"/>
                                      </p:to>
                                    </p:set>
                                    <p:animEffect transition="in" filter="box(out)">
                                      <p:cBhvr>
                                        <p:cTn id="27" dur="500"/>
                                        <p:tgtEl>
                                          <p:spTgt spid="58371">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58371">
                                            <p:txEl>
                                              <p:pRg st="5" end="5"/>
                                            </p:txEl>
                                          </p:spTgt>
                                        </p:tgtEl>
                                        <p:attrNameLst>
                                          <p:attrName>style.visibility</p:attrName>
                                        </p:attrNameLst>
                                      </p:cBhvr>
                                      <p:to>
                                        <p:strVal val="visible"/>
                                      </p:to>
                                    </p:set>
                                    <p:animEffect transition="in" filter="box(out)">
                                      <p:cBhvr>
                                        <p:cTn id="32" dur="500"/>
                                        <p:tgtEl>
                                          <p:spTgt spid="58371">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58371">
                                            <p:txEl>
                                              <p:pRg st="6" end="6"/>
                                            </p:txEl>
                                          </p:spTgt>
                                        </p:tgtEl>
                                        <p:attrNameLst>
                                          <p:attrName>style.visibility</p:attrName>
                                        </p:attrNameLst>
                                      </p:cBhvr>
                                      <p:to>
                                        <p:strVal val="visible"/>
                                      </p:to>
                                    </p:set>
                                    <p:animEffect transition="in" filter="box(out)">
                                      <p:cBhvr>
                                        <p:cTn id="37" dur="500"/>
                                        <p:tgtEl>
                                          <p:spTgt spid="58371">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bldLvl="2"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B7F722E7-745C-CA4A-9027-AF4D0E836525}" type="slidenum">
              <a:rPr lang="en-US" smtClean="0">
                <a:latin typeface="Times New Roman" charset="0"/>
              </a:rPr>
              <a:pPr/>
              <a:t>37</a:t>
            </a:fld>
            <a:endParaRPr lang="en-US">
              <a:latin typeface="Times New Roman" charset="0"/>
            </a:endParaRPr>
          </a:p>
        </p:txBody>
      </p:sp>
      <p:sp>
        <p:nvSpPr>
          <p:cNvPr id="50179" name="Rectangle 2"/>
          <p:cNvSpPr>
            <a:spLocks noGrp="1" noChangeArrowheads="1"/>
          </p:cNvSpPr>
          <p:nvPr>
            <p:ph type="title"/>
          </p:nvPr>
        </p:nvSpPr>
        <p:spPr>
          <a:xfrm>
            <a:off x="685800" y="457200"/>
            <a:ext cx="7772400" cy="914400"/>
          </a:xfrm>
        </p:spPr>
        <p:txBody>
          <a:bodyPr/>
          <a:lstStyle/>
          <a:p>
            <a:pPr eaLnBrk="1" hangingPunct="1"/>
            <a:r>
              <a:rPr lang="en-US"/>
              <a:t>Taxonomy of Cryptography</a:t>
            </a:r>
          </a:p>
        </p:txBody>
      </p:sp>
      <p:sp>
        <p:nvSpPr>
          <p:cNvPr id="50180" name="Rectangle 3"/>
          <p:cNvSpPr>
            <a:spLocks noGrp="1" noChangeArrowheads="1"/>
          </p:cNvSpPr>
          <p:nvPr>
            <p:ph type="body" idx="1"/>
          </p:nvPr>
        </p:nvSpPr>
        <p:spPr>
          <a:xfrm>
            <a:off x="685800" y="1524000"/>
            <a:ext cx="7848600" cy="4648200"/>
          </a:xfrm>
        </p:spPr>
        <p:txBody>
          <a:bodyPr/>
          <a:lstStyle/>
          <a:p>
            <a:pPr eaLnBrk="1" hangingPunct="1"/>
            <a:r>
              <a:rPr lang="en-US" sz="2800" b="1" dirty="0">
                <a:solidFill>
                  <a:schemeClr val="accent2"/>
                </a:solidFill>
              </a:rPr>
              <a:t>Symmetric Key</a:t>
            </a:r>
            <a:endParaRPr lang="en-US" sz="2800" dirty="0"/>
          </a:p>
          <a:p>
            <a:pPr lvl="1" eaLnBrk="1" hangingPunct="1"/>
            <a:r>
              <a:rPr lang="en-US" sz="2400" dirty="0"/>
              <a:t>Same key for encryption and decryption</a:t>
            </a:r>
          </a:p>
          <a:p>
            <a:pPr lvl="1" eaLnBrk="1" hangingPunct="1"/>
            <a:r>
              <a:rPr lang="en-US" sz="2400" dirty="0"/>
              <a:t>Two types: Stream ciphers, Block ciphers</a:t>
            </a:r>
          </a:p>
          <a:p>
            <a:pPr eaLnBrk="1" hangingPunct="1"/>
            <a:r>
              <a:rPr lang="en-US" sz="2800" b="1" dirty="0">
                <a:solidFill>
                  <a:schemeClr val="accent2"/>
                </a:solidFill>
              </a:rPr>
              <a:t>Public Key</a:t>
            </a:r>
            <a:r>
              <a:rPr lang="en-US" sz="2800" dirty="0"/>
              <a:t> (or asymmetric crypto)</a:t>
            </a:r>
          </a:p>
          <a:p>
            <a:pPr lvl="1" eaLnBrk="1" hangingPunct="1"/>
            <a:r>
              <a:rPr lang="en-US" sz="2400" dirty="0"/>
              <a:t>Two keys, one for encryption (public), and one for decryption (private)</a:t>
            </a:r>
          </a:p>
          <a:p>
            <a:pPr lvl="1" eaLnBrk="1" hangingPunct="1"/>
            <a:r>
              <a:rPr lang="en-US" sz="2400" dirty="0"/>
              <a:t>And digital signatures </a:t>
            </a:r>
            <a:r>
              <a:rPr lang="en-US" sz="2400" dirty="0" err="1">
                <a:sym typeface="Symbol" charset="2"/>
              </a:rPr>
              <a:t></a:t>
            </a:r>
            <a:r>
              <a:rPr lang="en-US" sz="2400" dirty="0"/>
              <a:t> nothing comparable in symmetric key crypto</a:t>
            </a:r>
          </a:p>
          <a:p>
            <a:pPr eaLnBrk="1" hangingPunct="1"/>
            <a:r>
              <a:rPr lang="en-US" sz="2800" b="1" dirty="0">
                <a:solidFill>
                  <a:schemeClr val="accent2"/>
                </a:solidFill>
              </a:rPr>
              <a:t>Hash algorithms</a:t>
            </a:r>
          </a:p>
          <a:p>
            <a:pPr lvl="1" eaLnBrk="1" hangingPunct="1"/>
            <a:r>
              <a:rPr lang="en-US" sz="2400" dirty="0"/>
              <a:t>Can be viewed as “one way” crypto</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68B7FF3D-1AE5-3D4D-BC92-E1A216A662DD}" type="slidenum">
              <a:rPr lang="en-US" smtClean="0">
                <a:latin typeface="Times New Roman" charset="0"/>
              </a:rPr>
              <a:pPr/>
              <a:t>38</a:t>
            </a:fld>
            <a:endParaRPr lang="en-US">
              <a:latin typeface="Times New Roman" charset="0"/>
            </a:endParaRPr>
          </a:p>
        </p:txBody>
      </p:sp>
      <p:sp>
        <p:nvSpPr>
          <p:cNvPr id="51203" name="Rectangle 2"/>
          <p:cNvSpPr>
            <a:spLocks noGrp="1" noChangeArrowheads="1"/>
          </p:cNvSpPr>
          <p:nvPr>
            <p:ph type="title"/>
          </p:nvPr>
        </p:nvSpPr>
        <p:spPr>
          <a:xfrm>
            <a:off x="685800" y="228600"/>
            <a:ext cx="7772400" cy="1143000"/>
          </a:xfrm>
        </p:spPr>
        <p:txBody>
          <a:bodyPr/>
          <a:lstStyle/>
          <a:p>
            <a:pPr eaLnBrk="1" hangingPunct="1"/>
            <a:r>
              <a:rPr lang="en-US"/>
              <a:t>Taxonomy of Cryptanalysis</a:t>
            </a:r>
          </a:p>
        </p:txBody>
      </p:sp>
      <p:sp>
        <p:nvSpPr>
          <p:cNvPr id="51204" name="Rectangle 3"/>
          <p:cNvSpPr>
            <a:spLocks noGrp="1" noChangeArrowheads="1"/>
          </p:cNvSpPr>
          <p:nvPr>
            <p:ph type="body" idx="1"/>
          </p:nvPr>
        </p:nvSpPr>
        <p:spPr>
          <a:xfrm>
            <a:off x="533400" y="1447800"/>
            <a:ext cx="8229600" cy="4648200"/>
          </a:xfrm>
        </p:spPr>
        <p:txBody>
          <a:bodyPr/>
          <a:lstStyle/>
          <a:p>
            <a:pPr eaLnBrk="1" hangingPunct="1">
              <a:lnSpc>
                <a:spcPct val="85000"/>
              </a:lnSpc>
              <a:spcAft>
                <a:spcPts val="600"/>
              </a:spcAft>
            </a:pPr>
            <a:r>
              <a:rPr lang="en-US" sz="2800" dirty="0"/>
              <a:t>From perspective of info available to Trudy</a:t>
            </a:r>
          </a:p>
          <a:p>
            <a:pPr lvl="1" eaLnBrk="1" hangingPunct="1">
              <a:lnSpc>
                <a:spcPct val="85000"/>
              </a:lnSpc>
              <a:spcAft>
                <a:spcPts val="600"/>
              </a:spcAft>
            </a:pPr>
            <a:r>
              <a:rPr lang="en-US" sz="2400" dirty="0" err="1"/>
              <a:t>Ciphertext</a:t>
            </a:r>
            <a:r>
              <a:rPr lang="en-US" sz="2400" dirty="0"/>
              <a:t> only</a:t>
            </a:r>
          </a:p>
          <a:p>
            <a:pPr lvl="1" eaLnBrk="1" hangingPunct="1">
              <a:lnSpc>
                <a:spcPct val="85000"/>
              </a:lnSpc>
              <a:spcAft>
                <a:spcPts val="600"/>
              </a:spcAft>
            </a:pPr>
            <a:r>
              <a:rPr lang="en-US" sz="2400" dirty="0"/>
              <a:t>Known plaintext</a:t>
            </a:r>
          </a:p>
          <a:p>
            <a:pPr lvl="1" eaLnBrk="1" hangingPunct="1">
              <a:lnSpc>
                <a:spcPct val="85000"/>
              </a:lnSpc>
              <a:spcAft>
                <a:spcPts val="600"/>
              </a:spcAft>
            </a:pPr>
            <a:r>
              <a:rPr lang="en-US" sz="2400" dirty="0"/>
              <a:t>Chosen plaintext</a:t>
            </a:r>
          </a:p>
          <a:p>
            <a:pPr lvl="2" eaLnBrk="1" hangingPunct="1">
              <a:lnSpc>
                <a:spcPct val="85000"/>
              </a:lnSpc>
              <a:spcAft>
                <a:spcPts val="600"/>
              </a:spcAft>
            </a:pPr>
            <a:r>
              <a:rPr lang="en-US" dirty="0"/>
              <a:t>“Lunchtime attack”</a:t>
            </a:r>
          </a:p>
          <a:p>
            <a:pPr lvl="2" eaLnBrk="1" hangingPunct="1">
              <a:lnSpc>
                <a:spcPct val="85000"/>
              </a:lnSpc>
              <a:spcAft>
                <a:spcPts val="600"/>
              </a:spcAft>
            </a:pPr>
            <a:r>
              <a:rPr lang="en-US" dirty="0"/>
              <a:t>Protocols might encrypt chosen data</a:t>
            </a:r>
          </a:p>
          <a:p>
            <a:pPr lvl="1" eaLnBrk="1" hangingPunct="1">
              <a:lnSpc>
                <a:spcPct val="85000"/>
              </a:lnSpc>
              <a:spcAft>
                <a:spcPts val="600"/>
              </a:spcAft>
            </a:pPr>
            <a:r>
              <a:rPr lang="en-US" sz="2400" dirty="0"/>
              <a:t>Adaptively chosen plaintext</a:t>
            </a:r>
          </a:p>
          <a:p>
            <a:pPr lvl="1" eaLnBrk="1" hangingPunct="1">
              <a:lnSpc>
                <a:spcPct val="85000"/>
              </a:lnSpc>
              <a:spcAft>
                <a:spcPts val="600"/>
              </a:spcAft>
            </a:pPr>
            <a:r>
              <a:rPr lang="en-US" sz="2400" dirty="0"/>
              <a:t>Related key</a:t>
            </a:r>
          </a:p>
          <a:p>
            <a:pPr lvl="1" eaLnBrk="1" hangingPunct="1">
              <a:lnSpc>
                <a:spcPct val="85000"/>
              </a:lnSpc>
              <a:spcAft>
                <a:spcPts val="600"/>
              </a:spcAft>
            </a:pPr>
            <a:r>
              <a:rPr lang="en-US" sz="2400" dirty="0"/>
              <a:t>Forward search (public key crypto)</a:t>
            </a:r>
          </a:p>
          <a:p>
            <a:pPr lvl="1" eaLnBrk="1" hangingPunct="1">
              <a:lnSpc>
                <a:spcPct val="85000"/>
              </a:lnSpc>
              <a:spcAft>
                <a:spcPts val="600"/>
              </a:spcAft>
            </a:pPr>
            <a:r>
              <a:rPr lang="en-US" sz="2400" dirty="0"/>
              <a:t>And others…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6379088D-F5A0-8A42-8062-723709313645}" type="slidenum">
              <a:rPr lang="en-US" smtClean="0">
                <a:latin typeface="Times New Roman" charset="0"/>
              </a:rPr>
              <a:pPr/>
              <a:t>39</a:t>
            </a:fld>
            <a:endParaRPr lang="en-US">
              <a:latin typeface="Times New Roman" charset="0"/>
            </a:endParaRPr>
          </a:p>
        </p:txBody>
      </p:sp>
      <p:sp>
        <p:nvSpPr>
          <p:cNvPr id="52227" name="Rectangle 2"/>
          <p:cNvSpPr>
            <a:spLocks noGrp="1" noChangeArrowheads="1"/>
          </p:cNvSpPr>
          <p:nvPr>
            <p:ph type="title"/>
          </p:nvPr>
        </p:nvSpPr>
        <p:spPr>
          <a:xfrm>
            <a:off x="685800" y="457200"/>
            <a:ext cx="7848600" cy="1905000"/>
          </a:xfrm>
        </p:spPr>
        <p:txBody>
          <a:bodyPr/>
          <a:lstStyle/>
          <a:p>
            <a:pPr eaLnBrk="1" hangingPunct="1"/>
            <a:r>
              <a:rPr lang="en-US"/>
              <a:t>Chapter 3:</a:t>
            </a:r>
            <a:br>
              <a:rPr lang="en-US"/>
            </a:br>
            <a:r>
              <a:rPr lang="en-US"/>
              <a:t>Symmetric Key Crypto</a:t>
            </a:r>
          </a:p>
        </p:txBody>
      </p:sp>
      <p:sp>
        <p:nvSpPr>
          <p:cNvPr id="52228" name="TextBox 5"/>
          <p:cNvSpPr txBox="1">
            <a:spLocks noChangeArrowheads="1"/>
          </p:cNvSpPr>
          <p:nvPr/>
        </p:nvSpPr>
        <p:spPr bwMode="auto">
          <a:xfrm>
            <a:off x="3121025" y="3351213"/>
            <a:ext cx="185738" cy="460375"/>
          </a:xfrm>
          <a:prstGeom prst="rect">
            <a:avLst/>
          </a:prstGeom>
          <a:noFill/>
          <a:ln w="9525">
            <a:noFill/>
            <a:miter lim="800000"/>
            <a:headEnd/>
            <a:tailEnd/>
          </a:ln>
        </p:spPr>
        <p:txBody>
          <a:bodyPr wrap="none">
            <a:prstTxWarp prst="textNoShape">
              <a:avLst/>
            </a:prstTxWarp>
            <a:spAutoFit/>
          </a:bodyPr>
          <a:lstStyle/>
          <a:p>
            <a:endParaRPr lang="en-US"/>
          </a:p>
        </p:txBody>
      </p:sp>
      <p:sp>
        <p:nvSpPr>
          <p:cNvPr id="52229" name="TextBox 6"/>
          <p:cNvSpPr txBox="1">
            <a:spLocks noChangeArrowheads="1"/>
          </p:cNvSpPr>
          <p:nvPr/>
        </p:nvSpPr>
        <p:spPr bwMode="auto">
          <a:xfrm>
            <a:off x="1293813" y="2743200"/>
            <a:ext cx="6707187" cy="830263"/>
          </a:xfrm>
          <a:prstGeom prst="rect">
            <a:avLst/>
          </a:prstGeom>
          <a:noFill/>
          <a:ln w="9525">
            <a:noFill/>
            <a:miter lim="800000"/>
            <a:headEnd/>
            <a:tailEnd/>
          </a:ln>
        </p:spPr>
        <p:txBody>
          <a:bodyPr wrap="none">
            <a:prstTxWarp prst="textNoShape">
              <a:avLst/>
            </a:prstTxWarp>
            <a:spAutoFit/>
          </a:bodyPr>
          <a:lstStyle/>
          <a:p>
            <a:pPr algn="r"/>
            <a:r>
              <a:rPr lang="en-US">
                <a:latin typeface="Times New Roman" charset="0"/>
                <a:ea typeface="Times New Roman" charset="0"/>
                <a:cs typeface="Times New Roman" charset="0"/>
              </a:rPr>
              <a:t>The chief forms of beauty are order and symmetry…</a:t>
            </a:r>
          </a:p>
          <a:p>
            <a:pPr algn="r"/>
            <a:r>
              <a:rPr lang="en-US">
                <a:latin typeface="Times New Roman" charset="0"/>
                <a:ea typeface="Times New Roman" charset="0"/>
                <a:cs typeface="Times New Roman" charset="0"/>
              </a:rPr>
              <a:t>	</a:t>
            </a:r>
            <a:r>
              <a:rPr lang="en-US">
                <a:latin typeface="Times New Roman" charset="0"/>
                <a:ea typeface="Times New Roman" charset="0"/>
                <a:cs typeface="Times New Roman" charset="0"/>
                <a:sym typeface="Symbol" charset="2"/>
              </a:rPr>
              <a:t> </a:t>
            </a:r>
            <a:r>
              <a:rPr lang="en-US">
                <a:latin typeface="Times New Roman" charset="0"/>
                <a:ea typeface="Times New Roman" charset="0"/>
                <a:cs typeface="Times New Roman" charset="0"/>
              </a:rPr>
              <a:t>Aristotle</a:t>
            </a:r>
          </a:p>
        </p:txBody>
      </p:sp>
      <p:sp>
        <p:nvSpPr>
          <p:cNvPr id="52230" name="TextBox 7"/>
          <p:cNvSpPr txBox="1">
            <a:spLocks noChangeArrowheads="1"/>
          </p:cNvSpPr>
          <p:nvPr/>
        </p:nvSpPr>
        <p:spPr bwMode="auto">
          <a:xfrm>
            <a:off x="1208088" y="3810000"/>
            <a:ext cx="6488112" cy="1938338"/>
          </a:xfrm>
          <a:prstGeom prst="rect">
            <a:avLst/>
          </a:prstGeom>
          <a:noFill/>
          <a:ln w="9525">
            <a:noFill/>
            <a:miter lim="800000"/>
            <a:headEnd/>
            <a:tailEnd/>
          </a:ln>
        </p:spPr>
        <p:txBody>
          <a:bodyPr wrap="none">
            <a:prstTxWarp prst="textNoShape">
              <a:avLst/>
            </a:prstTxWarp>
            <a:spAutoFit/>
          </a:bodyPr>
          <a:lstStyle/>
          <a:p>
            <a:pPr algn="r"/>
            <a:r>
              <a:rPr lang="en-US">
                <a:latin typeface="Times New Roman" charset="0"/>
                <a:ea typeface="Times New Roman" charset="0"/>
                <a:cs typeface="Times New Roman" charset="0"/>
              </a:rPr>
              <a:t>“You boil it in sawdust: you salt it in glue:</a:t>
            </a:r>
          </a:p>
          <a:p>
            <a:pPr algn="r"/>
            <a:r>
              <a:rPr lang="en-US">
                <a:latin typeface="Times New Roman" charset="0"/>
                <a:ea typeface="Times New Roman" charset="0"/>
                <a:cs typeface="Times New Roman" charset="0"/>
              </a:rPr>
              <a:t>You condense it with locusts and tape:</a:t>
            </a:r>
          </a:p>
          <a:p>
            <a:pPr algn="r"/>
            <a:r>
              <a:rPr lang="en-US">
                <a:latin typeface="Times New Roman" charset="0"/>
                <a:ea typeface="Times New Roman" charset="0"/>
                <a:cs typeface="Times New Roman" charset="0"/>
              </a:rPr>
              <a:t>Still keeping one principal object in view </a:t>
            </a:r>
            <a:r>
              <a:rPr lang="en-US">
                <a:latin typeface="Times New Roman" charset="0"/>
                <a:ea typeface="Times New Roman" charset="0"/>
                <a:cs typeface="Times New Roman" charset="0"/>
                <a:sym typeface="Symbol" charset="2"/>
              </a:rPr>
              <a:t></a:t>
            </a:r>
            <a:endParaRPr lang="en-US">
              <a:latin typeface="Times New Roman" charset="0"/>
              <a:ea typeface="Times New Roman" charset="0"/>
              <a:cs typeface="Times New Roman" charset="0"/>
            </a:endParaRPr>
          </a:p>
          <a:p>
            <a:pPr algn="r"/>
            <a:r>
              <a:rPr lang="en-US">
                <a:latin typeface="Times New Roman" charset="0"/>
                <a:ea typeface="Times New Roman" charset="0"/>
                <a:cs typeface="Times New Roman" charset="0"/>
              </a:rPr>
              <a:t>To preserve its symmetrical shape.”</a:t>
            </a:r>
          </a:p>
          <a:p>
            <a:pPr algn="r"/>
            <a:r>
              <a:rPr lang="en-US">
                <a:latin typeface="Times New Roman" charset="0"/>
                <a:ea typeface="Times New Roman" charset="0"/>
                <a:cs typeface="Times New Roman" charset="0"/>
              </a:rPr>
              <a:t>	</a:t>
            </a:r>
            <a:r>
              <a:rPr lang="en-US">
                <a:latin typeface="Times New Roman" charset="0"/>
                <a:ea typeface="Times New Roman" charset="0"/>
                <a:cs typeface="Times New Roman" charset="0"/>
                <a:sym typeface="Symbol" charset="2"/>
              </a:rPr>
              <a:t> </a:t>
            </a:r>
            <a:r>
              <a:rPr lang="en-US">
                <a:latin typeface="Times New Roman" charset="0"/>
                <a:ea typeface="Times New Roman" charset="0"/>
                <a:cs typeface="Times New Roman" charset="0"/>
              </a:rPr>
              <a:t>Lewis Carroll, </a:t>
            </a:r>
            <a:r>
              <a:rPr lang="en-US" i="1">
                <a:latin typeface="Times New Roman" charset="0"/>
                <a:ea typeface="Times New Roman" charset="0"/>
                <a:cs typeface="Times New Roman" charset="0"/>
              </a:rPr>
              <a:t>The Hunting of the Snark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8AD14339-D0ED-BB4F-97DA-0F6D33FB40F5}" type="slidenum">
              <a:rPr lang="en-US" smtClean="0">
                <a:latin typeface="Times New Roman" charset="0"/>
              </a:rPr>
              <a:pPr/>
              <a:t>4</a:t>
            </a:fld>
            <a:endParaRPr lang="en-US">
              <a:latin typeface="Times New Roman" charset="0"/>
            </a:endParaRPr>
          </a:p>
        </p:txBody>
      </p:sp>
      <p:sp>
        <p:nvSpPr>
          <p:cNvPr id="16387" name="Rectangle 2"/>
          <p:cNvSpPr>
            <a:spLocks noGrp="1" noChangeArrowheads="1"/>
          </p:cNvSpPr>
          <p:nvPr>
            <p:ph type="title"/>
          </p:nvPr>
        </p:nvSpPr>
        <p:spPr/>
        <p:txBody>
          <a:bodyPr/>
          <a:lstStyle/>
          <a:p>
            <a:pPr eaLnBrk="1" hangingPunct="1"/>
            <a:r>
              <a:rPr lang="en-US"/>
              <a:t>Crypto</a:t>
            </a:r>
          </a:p>
        </p:txBody>
      </p:sp>
      <p:sp>
        <p:nvSpPr>
          <p:cNvPr id="16388" name="Rectangle 3"/>
          <p:cNvSpPr>
            <a:spLocks noGrp="1" noChangeArrowheads="1"/>
          </p:cNvSpPr>
          <p:nvPr>
            <p:ph type="body" idx="1"/>
          </p:nvPr>
        </p:nvSpPr>
        <p:spPr/>
        <p:txBody>
          <a:bodyPr/>
          <a:lstStyle/>
          <a:p>
            <a:pPr eaLnBrk="1" hangingPunct="1">
              <a:lnSpc>
                <a:spcPct val="90000"/>
              </a:lnSpc>
            </a:pPr>
            <a:r>
              <a:rPr lang="en-US" b="1">
                <a:solidFill>
                  <a:schemeClr val="accent2"/>
                </a:solidFill>
              </a:rPr>
              <a:t>Cryptology </a:t>
            </a:r>
            <a:r>
              <a:rPr lang="en-US">
                <a:sym typeface="Symbol" charset="2"/>
              </a:rPr>
              <a:t></a:t>
            </a:r>
            <a:r>
              <a:rPr lang="en-US"/>
              <a:t> The art and science of making and breaking “secret codes”</a:t>
            </a:r>
          </a:p>
          <a:p>
            <a:pPr eaLnBrk="1" hangingPunct="1">
              <a:lnSpc>
                <a:spcPct val="90000"/>
              </a:lnSpc>
            </a:pPr>
            <a:r>
              <a:rPr lang="en-US" b="1">
                <a:solidFill>
                  <a:schemeClr val="accent2"/>
                </a:solidFill>
              </a:rPr>
              <a:t>Cryptography</a:t>
            </a:r>
            <a:r>
              <a:rPr lang="en-US"/>
              <a:t> </a:t>
            </a:r>
            <a:r>
              <a:rPr lang="en-US">
                <a:sym typeface="Symbol" charset="2"/>
              </a:rPr>
              <a:t></a:t>
            </a:r>
            <a:r>
              <a:rPr lang="en-US"/>
              <a:t> making “secret codes”</a:t>
            </a:r>
          </a:p>
          <a:p>
            <a:pPr eaLnBrk="1" hangingPunct="1">
              <a:lnSpc>
                <a:spcPct val="90000"/>
              </a:lnSpc>
            </a:pPr>
            <a:r>
              <a:rPr lang="en-US" b="1">
                <a:solidFill>
                  <a:schemeClr val="accent2"/>
                </a:solidFill>
              </a:rPr>
              <a:t>Cryptanalysis</a:t>
            </a:r>
            <a:r>
              <a:rPr lang="en-US"/>
              <a:t> </a:t>
            </a:r>
            <a:r>
              <a:rPr lang="en-US">
                <a:sym typeface="Symbol" charset="2"/>
              </a:rPr>
              <a:t></a:t>
            </a:r>
            <a:r>
              <a:rPr lang="en-US"/>
              <a:t> breaking “secret codes”</a:t>
            </a:r>
          </a:p>
          <a:p>
            <a:pPr eaLnBrk="1" hangingPunct="1">
              <a:lnSpc>
                <a:spcPct val="90000"/>
              </a:lnSpc>
            </a:pPr>
            <a:r>
              <a:rPr lang="en-US" b="1">
                <a:solidFill>
                  <a:schemeClr val="accent2"/>
                </a:solidFill>
              </a:rPr>
              <a:t>Crypto</a:t>
            </a:r>
            <a:r>
              <a:rPr lang="en-US"/>
              <a:t> </a:t>
            </a:r>
            <a:r>
              <a:rPr lang="en-US">
                <a:sym typeface="Symbol" charset="2"/>
              </a:rPr>
              <a:t></a:t>
            </a:r>
            <a:r>
              <a:rPr lang="en-US"/>
              <a:t> all of the above (and more)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8906AFC4-BFC5-B847-9BEA-4E48D12E61DE}" type="slidenum">
              <a:rPr lang="en-US" smtClean="0">
                <a:latin typeface="Times New Roman" charset="0"/>
              </a:rPr>
              <a:pPr/>
              <a:t>40</a:t>
            </a:fld>
            <a:endParaRPr lang="en-US">
              <a:latin typeface="Times New Roman" charset="0"/>
            </a:endParaRPr>
          </a:p>
        </p:txBody>
      </p:sp>
      <p:sp>
        <p:nvSpPr>
          <p:cNvPr id="53251" name="Rectangle 2"/>
          <p:cNvSpPr>
            <a:spLocks noGrp="1" noChangeArrowheads="1"/>
          </p:cNvSpPr>
          <p:nvPr>
            <p:ph type="title"/>
          </p:nvPr>
        </p:nvSpPr>
        <p:spPr/>
        <p:txBody>
          <a:bodyPr/>
          <a:lstStyle/>
          <a:p>
            <a:pPr eaLnBrk="1" hangingPunct="1"/>
            <a:r>
              <a:rPr lang="en-US"/>
              <a:t>Symmetric Key Crypto</a:t>
            </a:r>
          </a:p>
        </p:txBody>
      </p:sp>
      <p:sp>
        <p:nvSpPr>
          <p:cNvPr id="53252" name="Rectangle 3"/>
          <p:cNvSpPr>
            <a:spLocks noGrp="1" noChangeArrowheads="1"/>
          </p:cNvSpPr>
          <p:nvPr>
            <p:ph type="body" idx="1"/>
          </p:nvPr>
        </p:nvSpPr>
        <p:spPr/>
        <p:txBody>
          <a:bodyPr/>
          <a:lstStyle/>
          <a:p>
            <a:pPr eaLnBrk="1" hangingPunct="1">
              <a:lnSpc>
                <a:spcPct val="90000"/>
              </a:lnSpc>
              <a:spcAft>
                <a:spcPts val="600"/>
              </a:spcAft>
            </a:pPr>
            <a:r>
              <a:rPr lang="en-US" sz="2800" dirty="0"/>
              <a:t>Stream cipher </a:t>
            </a:r>
            <a:r>
              <a:rPr lang="en-US" sz="2800" dirty="0" err="1">
                <a:sym typeface="Symbol" charset="2"/>
              </a:rPr>
              <a:t></a:t>
            </a:r>
            <a:r>
              <a:rPr lang="en-US" sz="2800" dirty="0"/>
              <a:t> based on one-time pad</a:t>
            </a:r>
          </a:p>
          <a:p>
            <a:pPr lvl="1" eaLnBrk="1" hangingPunct="1">
              <a:lnSpc>
                <a:spcPct val="90000"/>
              </a:lnSpc>
              <a:spcAft>
                <a:spcPts val="600"/>
              </a:spcAft>
            </a:pPr>
            <a:r>
              <a:rPr lang="en-US" sz="2400" dirty="0"/>
              <a:t>Except that key is relatively short</a:t>
            </a:r>
          </a:p>
          <a:p>
            <a:pPr lvl="1" eaLnBrk="1" hangingPunct="1">
              <a:lnSpc>
                <a:spcPct val="90000"/>
              </a:lnSpc>
              <a:spcAft>
                <a:spcPts val="600"/>
              </a:spcAft>
            </a:pPr>
            <a:r>
              <a:rPr lang="en-US" sz="2400" dirty="0"/>
              <a:t>Key is stretched into a long </a:t>
            </a:r>
            <a:r>
              <a:rPr lang="en-US" sz="2400" b="1" dirty="0" err="1">
                <a:solidFill>
                  <a:schemeClr val="accent2"/>
                </a:solidFill>
              </a:rPr>
              <a:t>keystream</a:t>
            </a:r>
            <a:endParaRPr lang="en-US" sz="2400" dirty="0"/>
          </a:p>
          <a:p>
            <a:pPr lvl="1" eaLnBrk="1" hangingPunct="1">
              <a:lnSpc>
                <a:spcPct val="90000"/>
              </a:lnSpc>
              <a:spcAft>
                <a:spcPts val="600"/>
              </a:spcAft>
            </a:pPr>
            <a:r>
              <a:rPr lang="en-US" sz="2400" dirty="0" err="1"/>
              <a:t>Keystream</a:t>
            </a:r>
            <a:r>
              <a:rPr lang="en-US" sz="2400" dirty="0"/>
              <a:t> is used just like a one-time pad</a:t>
            </a:r>
          </a:p>
          <a:p>
            <a:pPr eaLnBrk="1" hangingPunct="1">
              <a:lnSpc>
                <a:spcPct val="90000"/>
              </a:lnSpc>
              <a:spcAft>
                <a:spcPts val="600"/>
              </a:spcAft>
            </a:pPr>
            <a:r>
              <a:rPr lang="en-US" sz="2800" dirty="0"/>
              <a:t>Block cipher </a:t>
            </a:r>
            <a:r>
              <a:rPr lang="en-US" sz="2800" dirty="0" err="1">
                <a:sym typeface="Symbol" charset="2"/>
              </a:rPr>
              <a:t></a:t>
            </a:r>
            <a:r>
              <a:rPr lang="en-US" sz="2800" dirty="0"/>
              <a:t> based on codebook concept</a:t>
            </a:r>
          </a:p>
          <a:p>
            <a:pPr lvl="1" eaLnBrk="1" hangingPunct="1">
              <a:lnSpc>
                <a:spcPct val="90000"/>
              </a:lnSpc>
              <a:spcAft>
                <a:spcPts val="600"/>
              </a:spcAft>
            </a:pPr>
            <a:r>
              <a:rPr lang="en-US" sz="2400" dirty="0"/>
              <a:t>Block cipher key determines a codebook</a:t>
            </a:r>
          </a:p>
          <a:p>
            <a:pPr lvl="1" eaLnBrk="1" hangingPunct="1">
              <a:lnSpc>
                <a:spcPct val="90000"/>
              </a:lnSpc>
              <a:spcAft>
                <a:spcPts val="600"/>
              </a:spcAft>
            </a:pPr>
            <a:r>
              <a:rPr lang="en-US" sz="2400" dirty="0"/>
              <a:t>Each key yields a different codebook</a:t>
            </a:r>
          </a:p>
          <a:p>
            <a:pPr lvl="1" eaLnBrk="1" hangingPunct="1">
              <a:lnSpc>
                <a:spcPct val="90000"/>
              </a:lnSpc>
              <a:spcAft>
                <a:spcPts val="600"/>
              </a:spcAft>
            </a:pPr>
            <a:r>
              <a:rPr lang="en-US" sz="2400" dirty="0"/>
              <a:t>Employs both “confusion” and “diffusion”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EFF06CA1-3735-E441-B5DC-20741A50237C}" type="slidenum">
              <a:rPr lang="en-US" smtClean="0">
                <a:latin typeface="Times New Roman" charset="0"/>
              </a:rPr>
              <a:pPr/>
              <a:t>41</a:t>
            </a:fld>
            <a:endParaRPr lang="en-US">
              <a:latin typeface="Times New Roman" charset="0"/>
            </a:endParaRPr>
          </a:p>
        </p:txBody>
      </p:sp>
      <p:sp>
        <p:nvSpPr>
          <p:cNvPr id="54275" name="Rectangle 2"/>
          <p:cNvSpPr>
            <a:spLocks noGrp="1" noChangeArrowheads="1"/>
          </p:cNvSpPr>
          <p:nvPr>
            <p:ph type="title"/>
          </p:nvPr>
        </p:nvSpPr>
        <p:spPr>
          <a:xfrm>
            <a:off x="685800" y="1524000"/>
            <a:ext cx="7772400" cy="1143000"/>
          </a:xfrm>
        </p:spPr>
        <p:txBody>
          <a:bodyPr/>
          <a:lstStyle/>
          <a:p>
            <a:pPr eaLnBrk="1" hangingPunct="1"/>
            <a:r>
              <a:rPr lang="en-US"/>
              <a:t>Stream Ciphers</a:t>
            </a:r>
          </a:p>
        </p:txBody>
      </p:sp>
      <p:pic>
        <p:nvPicPr>
          <p:cNvPr id="54276" name="Picture 5" descr="Wooden bridge over stream.tif                                  00118CF0Macintosh HD                   BC93A1CC:"/>
          <p:cNvPicPr>
            <a:picLocks noChangeAspect="1" noChangeArrowheads="1"/>
          </p:cNvPicPr>
          <p:nvPr/>
        </p:nvPicPr>
        <p:blipFill>
          <a:blip r:embed="rId2"/>
          <a:srcRect/>
          <a:stretch>
            <a:fillRect/>
          </a:stretch>
        </p:blipFill>
        <p:spPr bwMode="auto">
          <a:xfrm>
            <a:off x="3048000" y="2971800"/>
            <a:ext cx="3213100" cy="2182813"/>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A3EA9536-8A98-FF40-A5F3-8138EC035496}" type="slidenum">
              <a:rPr lang="en-US" smtClean="0">
                <a:latin typeface="Times New Roman" charset="0"/>
              </a:rPr>
              <a:pPr/>
              <a:t>42</a:t>
            </a:fld>
            <a:endParaRPr lang="en-US">
              <a:latin typeface="Times New Roman" charset="0"/>
            </a:endParaRPr>
          </a:p>
        </p:txBody>
      </p:sp>
      <p:sp>
        <p:nvSpPr>
          <p:cNvPr id="55299" name="Rectangle 2"/>
          <p:cNvSpPr>
            <a:spLocks noGrp="1" noChangeArrowheads="1"/>
          </p:cNvSpPr>
          <p:nvPr>
            <p:ph type="title"/>
          </p:nvPr>
        </p:nvSpPr>
        <p:spPr>
          <a:xfrm>
            <a:off x="685800" y="457200"/>
            <a:ext cx="7772400" cy="1143000"/>
          </a:xfrm>
        </p:spPr>
        <p:txBody>
          <a:bodyPr/>
          <a:lstStyle/>
          <a:p>
            <a:pPr eaLnBrk="1" hangingPunct="1"/>
            <a:r>
              <a:rPr lang="en-US" dirty="0"/>
              <a:t>Stream Ciphers</a:t>
            </a:r>
          </a:p>
        </p:txBody>
      </p:sp>
      <p:sp>
        <p:nvSpPr>
          <p:cNvPr id="55300" name="Rectangle 3"/>
          <p:cNvSpPr>
            <a:spLocks noGrp="1" noChangeArrowheads="1"/>
          </p:cNvSpPr>
          <p:nvPr>
            <p:ph type="body" idx="1"/>
          </p:nvPr>
        </p:nvSpPr>
        <p:spPr>
          <a:xfrm>
            <a:off x="685800" y="1752600"/>
            <a:ext cx="7696200" cy="4267200"/>
          </a:xfrm>
        </p:spPr>
        <p:txBody>
          <a:bodyPr/>
          <a:lstStyle/>
          <a:p>
            <a:pPr eaLnBrk="1" hangingPunct="1">
              <a:lnSpc>
                <a:spcPct val="90000"/>
              </a:lnSpc>
            </a:pPr>
            <a:r>
              <a:rPr lang="en-US" sz="2800" dirty="0"/>
              <a:t>Once upon a time, not so very long ago, stream ciphers were the king of crypto</a:t>
            </a:r>
          </a:p>
          <a:p>
            <a:pPr eaLnBrk="1" hangingPunct="1">
              <a:lnSpc>
                <a:spcPct val="90000"/>
              </a:lnSpc>
            </a:pPr>
            <a:r>
              <a:rPr lang="en-US" sz="2800" dirty="0"/>
              <a:t>Today, not as popular as block ciphers</a:t>
            </a:r>
          </a:p>
          <a:p>
            <a:pPr eaLnBrk="1" hangingPunct="1">
              <a:lnSpc>
                <a:spcPct val="90000"/>
              </a:lnSpc>
            </a:pPr>
            <a:r>
              <a:rPr lang="en-US" sz="2800" dirty="0"/>
              <a:t>We’ll discuss two stream ciphers…</a:t>
            </a:r>
          </a:p>
          <a:p>
            <a:pPr eaLnBrk="1" hangingPunct="1">
              <a:lnSpc>
                <a:spcPct val="90000"/>
              </a:lnSpc>
            </a:pPr>
            <a:r>
              <a:rPr lang="en-US" sz="2800" dirty="0"/>
              <a:t>A5/1</a:t>
            </a:r>
          </a:p>
          <a:p>
            <a:pPr lvl="1" eaLnBrk="1" hangingPunct="1">
              <a:lnSpc>
                <a:spcPct val="90000"/>
              </a:lnSpc>
            </a:pPr>
            <a:r>
              <a:rPr lang="en-US" sz="2400" dirty="0"/>
              <a:t>Based on shift registers</a:t>
            </a:r>
          </a:p>
          <a:p>
            <a:pPr lvl="1" eaLnBrk="1" hangingPunct="1">
              <a:lnSpc>
                <a:spcPct val="90000"/>
              </a:lnSpc>
            </a:pPr>
            <a:r>
              <a:rPr lang="en-US" sz="2400" dirty="0"/>
              <a:t>Used in GSM mobile phone system</a:t>
            </a:r>
          </a:p>
          <a:p>
            <a:pPr eaLnBrk="1" hangingPunct="1">
              <a:lnSpc>
                <a:spcPct val="90000"/>
              </a:lnSpc>
            </a:pPr>
            <a:r>
              <a:rPr lang="en-US" sz="2800" dirty="0"/>
              <a:t>RC4</a:t>
            </a:r>
          </a:p>
          <a:p>
            <a:pPr lvl="1" eaLnBrk="1" hangingPunct="1">
              <a:lnSpc>
                <a:spcPct val="90000"/>
              </a:lnSpc>
            </a:pPr>
            <a:r>
              <a:rPr lang="en-US" sz="2400" dirty="0"/>
              <a:t>Based on a changing lookup table</a:t>
            </a:r>
          </a:p>
          <a:p>
            <a:pPr lvl="1" eaLnBrk="1" hangingPunct="1">
              <a:lnSpc>
                <a:spcPct val="90000"/>
              </a:lnSpc>
            </a:pPr>
            <a:r>
              <a:rPr lang="en-US" sz="2400" dirty="0"/>
              <a:t>Used many places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E07D91BD-25EE-CE49-9511-2A9DADE48DAD}" type="slidenum">
              <a:rPr lang="en-US" smtClean="0">
                <a:latin typeface="Times New Roman" charset="0"/>
              </a:rPr>
              <a:pPr/>
              <a:t>43</a:t>
            </a:fld>
            <a:endParaRPr lang="en-US">
              <a:latin typeface="Times New Roman" charset="0"/>
            </a:endParaRPr>
          </a:p>
        </p:txBody>
      </p:sp>
      <p:sp>
        <p:nvSpPr>
          <p:cNvPr id="56323" name="Rectangle 2"/>
          <p:cNvSpPr>
            <a:spLocks noGrp="1" noChangeArrowheads="1"/>
          </p:cNvSpPr>
          <p:nvPr>
            <p:ph type="title"/>
          </p:nvPr>
        </p:nvSpPr>
        <p:spPr/>
        <p:txBody>
          <a:bodyPr/>
          <a:lstStyle/>
          <a:p>
            <a:pPr eaLnBrk="1" hangingPunct="1"/>
            <a:r>
              <a:rPr lang="en-US" dirty="0"/>
              <a:t>A5/1: Shift Registers</a:t>
            </a:r>
          </a:p>
        </p:txBody>
      </p:sp>
      <p:sp>
        <p:nvSpPr>
          <p:cNvPr id="56324" name="Rectangle 3"/>
          <p:cNvSpPr>
            <a:spLocks noGrp="1" noChangeArrowheads="1"/>
          </p:cNvSpPr>
          <p:nvPr>
            <p:ph type="body" idx="1"/>
          </p:nvPr>
        </p:nvSpPr>
        <p:spPr/>
        <p:txBody>
          <a:bodyPr/>
          <a:lstStyle/>
          <a:p>
            <a:pPr eaLnBrk="1" hangingPunct="1"/>
            <a:r>
              <a:rPr lang="en-US"/>
              <a:t>A5/1 uses 3 </a:t>
            </a:r>
            <a:r>
              <a:rPr lang="en-US" i="1"/>
              <a:t>shift registers</a:t>
            </a:r>
          </a:p>
          <a:p>
            <a:pPr lvl="1" eaLnBrk="1" hangingPunct="1"/>
            <a:r>
              <a:rPr lang="en-US">
                <a:latin typeface="Times-Roman" charset="0"/>
              </a:rPr>
              <a:t>X</a:t>
            </a:r>
            <a:r>
              <a:rPr lang="en-US"/>
              <a:t>: 19 bits </a:t>
            </a:r>
            <a:r>
              <a:rPr lang="en-US">
                <a:latin typeface="Times New Roman" charset="0"/>
              </a:rPr>
              <a:t>(</a:t>
            </a:r>
            <a:r>
              <a:rPr lang="en-US" i="1">
                <a:latin typeface="Times New Roman" charset="0"/>
              </a:rPr>
              <a:t>x</a:t>
            </a:r>
            <a:r>
              <a:rPr lang="en-US" baseline="-25000">
                <a:latin typeface="Times New Roman" charset="0"/>
              </a:rPr>
              <a:t>0</a:t>
            </a:r>
            <a:r>
              <a:rPr lang="en-US">
                <a:latin typeface="Times New Roman" charset="0"/>
              </a:rPr>
              <a:t>,</a:t>
            </a:r>
            <a:r>
              <a:rPr lang="en-US" i="1">
                <a:latin typeface="Times New Roman" charset="0"/>
                <a:sym typeface="Symbol" charset="2"/>
              </a:rPr>
              <a:t>x</a:t>
            </a:r>
            <a:r>
              <a:rPr lang="en-US" baseline="-25000">
                <a:latin typeface="Times New Roman" charset="0"/>
                <a:sym typeface="Symbol" charset="2"/>
              </a:rPr>
              <a:t>1</a:t>
            </a:r>
            <a:r>
              <a:rPr lang="en-US">
                <a:latin typeface="Times New Roman" charset="0"/>
                <a:sym typeface="Symbol" charset="2"/>
              </a:rPr>
              <a:t>,</a:t>
            </a:r>
            <a:r>
              <a:rPr lang="en-US" i="1">
                <a:latin typeface="Times New Roman" charset="0"/>
                <a:sym typeface="Symbol" charset="2"/>
              </a:rPr>
              <a:t>x</a:t>
            </a:r>
            <a:r>
              <a:rPr lang="en-US" baseline="-25000">
                <a:latin typeface="Times New Roman" charset="0"/>
                <a:sym typeface="Symbol" charset="2"/>
              </a:rPr>
              <a:t>2</a:t>
            </a:r>
            <a:r>
              <a:rPr lang="en-US">
                <a:latin typeface="Times New Roman" charset="0"/>
                <a:sym typeface="Symbol" charset="2"/>
              </a:rPr>
              <a:t>,</a:t>
            </a:r>
            <a:r>
              <a:rPr lang="en-US" baseline="30000">
                <a:latin typeface="Times New Roman" charset="0"/>
                <a:sym typeface="Symbol" charset="2"/>
              </a:rPr>
              <a:t> </a:t>
            </a:r>
            <a:r>
              <a:rPr lang="en-US" i="1">
                <a:latin typeface="Times New Roman" charset="0"/>
                <a:sym typeface="Symbol" charset="2"/>
              </a:rPr>
              <a:t>…,x</a:t>
            </a:r>
            <a:r>
              <a:rPr lang="en-US" baseline="-25000">
                <a:latin typeface="Times New Roman" charset="0"/>
                <a:sym typeface="Symbol" charset="2"/>
              </a:rPr>
              <a:t>18</a:t>
            </a:r>
            <a:r>
              <a:rPr lang="en-US">
                <a:latin typeface="Times New Roman" charset="0"/>
                <a:sym typeface="Symbol" charset="2"/>
              </a:rPr>
              <a:t>)</a:t>
            </a:r>
            <a:endParaRPr lang="en-US" i="1">
              <a:latin typeface="Times New Roman" charset="0"/>
              <a:sym typeface="Symbol" charset="2"/>
            </a:endParaRPr>
          </a:p>
          <a:p>
            <a:pPr lvl="1" eaLnBrk="1" hangingPunct="1"/>
            <a:r>
              <a:rPr lang="en-US">
                <a:latin typeface="Times-Roman" charset="0"/>
              </a:rPr>
              <a:t>Y</a:t>
            </a:r>
            <a:r>
              <a:rPr lang="en-US"/>
              <a:t>: 22 bits </a:t>
            </a:r>
            <a:r>
              <a:rPr lang="en-US">
                <a:latin typeface="Times New Roman" charset="0"/>
              </a:rPr>
              <a:t>(</a:t>
            </a:r>
            <a:r>
              <a:rPr lang="en-US" i="1">
                <a:latin typeface="Times New Roman" charset="0"/>
              </a:rPr>
              <a:t>y</a:t>
            </a:r>
            <a:r>
              <a:rPr lang="en-US" baseline="-25000">
                <a:latin typeface="Times New Roman" charset="0"/>
              </a:rPr>
              <a:t>0</a:t>
            </a:r>
            <a:r>
              <a:rPr lang="en-US">
                <a:latin typeface="Times New Roman" charset="0"/>
              </a:rPr>
              <a:t>,</a:t>
            </a:r>
            <a:r>
              <a:rPr lang="en-US" i="1">
                <a:latin typeface="Times New Roman" charset="0"/>
                <a:sym typeface="Symbol" charset="2"/>
              </a:rPr>
              <a:t>y</a:t>
            </a:r>
            <a:r>
              <a:rPr lang="en-US" baseline="-25000">
                <a:latin typeface="Times New Roman" charset="0"/>
                <a:sym typeface="Symbol" charset="2"/>
              </a:rPr>
              <a:t>1</a:t>
            </a:r>
            <a:r>
              <a:rPr lang="en-US">
                <a:latin typeface="Times New Roman" charset="0"/>
                <a:sym typeface="Symbol" charset="2"/>
              </a:rPr>
              <a:t>,</a:t>
            </a:r>
            <a:r>
              <a:rPr lang="en-US" i="1">
                <a:latin typeface="Times New Roman" charset="0"/>
                <a:sym typeface="Symbol" charset="2"/>
              </a:rPr>
              <a:t>y</a:t>
            </a:r>
            <a:r>
              <a:rPr lang="en-US" baseline="-25000">
                <a:latin typeface="Times New Roman" charset="0"/>
                <a:sym typeface="Symbol" charset="2"/>
              </a:rPr>
              <a:t>2</a:t>
            </a:r>
            <a:r>
              <a:rPr lang="en-US">
                <a:latin typeface="Times New Roman" charset="0"/>
                <a:sym typeface="Symbol" charset="2"/>
              </a:rPr>
              <a:t>,</a:t>
            </a:r>
            <a:r>
              <a:rPr lang="en-US" baseline="30000">
                <a:latin typeface="Times New Roman" charset="0"/>
                <a:sym typeface="Symbol" charset="2"/>
              </a:rPr>
              <a:t> </a:t>
            </a:r>
            <a:r>
              <a:rPr lang="en-US" i="1">
                <a:latin typeface="Times New Roman" charset="0"/>
                <a:sym typeface="Symbol" charset="2"/>
              </a:rPr>
              <a:t>…,y</a:t>
            </a:r>
            <a:r>
              <a:rPr lang="en-US" baseline="-25000">
                <a:latin typeface="Times New Roman" charset="0"/>
                <a:sym typeface="Symbol" charset="2"/>
              </a:rPr>
              <a:t>21</a:t>
            </a:r>
            <a:r>
              <a:rPr lang="en-US">
                <a:latin typeface="Times New Roman" charset="0"/>
                <a:sym typeface="Symbol" charset="2"/>
              </a:rPr>
              <a:t>)</a:t>
            </a:r>
            <a:endParaRPr lang="en-US"/>
          </a:p>
          <a:p>
            <a:pPr lvl="1" eaLnBrk="1" hangingPunct="1"/>
            <a:r>
              <a:rPr lang="en-US">
                <a:latin typeface="Times-Roman" charset="0"/>
              </a:rPr>
              <a:t>Z</a:t>
            </a:r>
            <a:r>
              <a:rPr lang="en-US"/>
              <a:t>: 23 bits </a:t>
            </a:r>
            <a:r>
              <a:rPr lang="en-US">
                <a:latin typeface="Times New Roman" charset="0"/>
              </a:rPr>
              <a:t>(</a:t>
            </a:r>
            <a:r>
              <a:rPr lang="en-US" i="1">
                <a:latin typeface="Times New Roman" charset="0"/>
              </a:rPr>
              <a:t>z</a:t>
            </a:r>
            <a:r>
              <a:rPr lang="en-US" baseline="-25000">
                <a:latin typeface="Times New Roman" charset="0"/>
              </a:rPr>
              <a:t>0</a:t>
            </a:r>
            <a:r>
              <a:rPr lang="en-US">
                <a:latin typeface="Times New Roman" charset="0"/>
              </a:rPr>
              <a:t>,</a:t>
            </a:r>
            <a:r>
              <a:rPr lang="en-US" i="1">
                <a:latin typeface="Times New Roman" charset="0"/>
                <a:sym typeface="Symbol" charset="2"/>
              </a:rPr>
              <a:t>z</a:t>
            </a:r>
            <a:r>
              <a:rPr lang="en-US" baseline="-25000">
                <a:latin typeface="Times New Roman" charset="0"/>
                <a:sym typeface="Symbol" charset="2"/>
              </a:rPr>
              <a:t>1</a:t>
            </a:r>
            <a:r>
              <a:rPr lang="en-US">
                <a:latin typeface="Times New Roman" charset="0"/>
                <a:sym typeface="Symbol" charset="2"/>
              </a:rPr>
              <a:t>,</a:t>
            </a:r>
            <a:r>
              <a:rPr lang="en-US" i="1">
                <a:latin typeface="Times New Roman" charset="0"/>
                <a:sym typeface="Symbol" charset="2"/>
              </a:rPr>
              <a:t>z</a:t>
            </a:r>
            <a:r>
              <a:rPr lang="en-US" baseline="-25000">
                <a:latin typeface="Times New Roman" charset="0"/>
                <a:sym typeface="Symbol" charset="2"/>
              </a:rPr>
              <a:t>2</a:t>
            </a:r>
            <a:r>
              <a:rPr lang="en-US">
                <a:latin typeface="Times New Roman" charset="0"/>
                <a:sym typeface="Symbol" charset="2"/>
              </a:rPr>
              <a:t>,</a:t>
            </a:r>
            <a:r>
              <a:rPr lang="en-US" baseline="30000">
                <a:latin typeface="Times New Roman" charset="0"/>
                <a:sym typeface="Symbol" charset="2"/>
              </a:rPr>
              <a:t> </a:t>
            </a:r>
            <a:r>
              <a:rPr lang="en-US" i="1">
                <a:latin typeface="Times New Roman" charset="0"/>
                <a:sym typeface="Symbol" charset="2"/>
              </a:rPr>
              <a:t>…,z</a:t>
            </a:r>
            <a:r>
              <a:rPr lang="en-US" baseline="-25000">
                <a:latin typeface="Times New Roman" charset="0"/>
                <a:sym typeface="Symbol" charset="2"/>
              </a:rPr>
              <a:t>22</a:t>
            </a:r>
            <a:r>
              <a:rPr lang="en-US">
                <a:latin typeface="Times New Roman" charset="0"/>
                <a:sym typeface="Symbol" charset="2"/>
              </a:rPr>
              <a:t>)</a:t>
            </a:r>
            <a:endParaRPr lang="en-US" sz="2400">
              <a:latin typeface="Times New Roman"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64F25862-CF45-9E44-AFB5-73DEA0FCD715}" type="slidenum">
              <a:rPr lang="en-US" smtClean="0">
                <a:latin typeface="Times New Roman" charset="0"/>
              </a:rPr>
              <a:pPr/>
              <a:t>44</a:t>
            </a:fld>
            <a:endParaRPr lang="en-US">
              <a:latin typeface="Times New Roman" charset="0"/>
            </a:endParaRPr>
          </a:p>
        </p:txBody>
      </p:sp>
      <p:sp>
        <p:nvSpPr>
          <p:cNvPr id="57347" name="Rectangle 2"/>
          <p:cNvSpPr>
            <a:spLocks noGrp="1" noChangeArrowheads="1"/>
          </p:cNvSpPr>
          <p:nvPr>
            <p:ph type="title"/>
          </p:nvPr>
        </p:nvSpPr>
        <p:spPr>
          <a:xfrm>
            <a:off x="685800" y="228600"/>
            <a:ext cx="7772400" cy="1143000"/>
          </a:xfrm>
        </p:spPr>
        <p:txBody>
          <a:bodyPr/>
          <a:lstStyle/>
          <a:p>
            <a:pPr eaLnBrk="1" hangingPunct="1"/>
            <a:r>
              <a:rPr lang="en-US" dirty="0"/>
              <a:t>A5/1: </a:t>
            </a:r>
            <a:r>
              <a:rPr lang="en-US" dirty="0" err="1"/>
              <a:t>Keystream</a:t>
            </a:r>
            <a:endParaRPr lang="en-US" dirty="0"/>
          </a:p>
        </p:txBody>
      </p:sp>
      <p:sp>
        <p:nvSpPr>
          <p:cNvPr id="57348" name="Rectangle 3"/>
          <p:cNvSpPr>
            <a:spLocks noGrp="1" noChangeArrowheads="1"/>
          </p:cNvSpPr>
          <p:nvPr>
            <p:ph type="body" idx="1"/>
          </p:nvPr>
        </p:nvSpPr>
        <p:spPr>
          <a:xfrm>
            <a:off x="685800" y="1371600"/>
            <a:ext cx="7848600" cy="4724400"/>
          </a:xfrm>
        </p:spPr>
        <p:txBody>
          <a:bodyPr/>
          <a:lstStyle/>
          <a:p>
            <a:pPr eaLnBrk="1" hangingPunct="1">
              <a:lnSpc>
                <a:spcPct val="80000"/>
              </a:lnSpc>
            </a:pPr>
            <a:r>
              <a:rPr lang="en-US" sz="2800" dirty="0"/>
              <a:t>At each step: </a:t>
            </a:r>
            <a:r>
              <a:rPr lang="en-US" sz="2800" i="1" dirty="0" err="1">
                <a:latin typeface="Times New Roman" charset="0"/>
              </a:rPr>
              <a:t>m</a:t>
            </a:r>
            <a:r>
              <a:rPr lang="en-US" sz="2800" dirty="0">
                <a:latin typeface="Times New Roman" charset="0"/>
              </a:rPr>
              <a:t> = maj(</a:t>
            </a:r>
            <a:r>
              <a:rPr lang="en-US" sz="2800" i="1" dirty="0">
                <a:latin typeface="Times New Roman" charset="0"/>
                <a:sym typeface="Symbol" charset="2"/>
              </a:rPr>
              <a:t>x</a:t>
            </a:r>
            <a:r>
              <a:rPr lang="en-US" sz="2800" baseline="-25000" dirty="0">
                <a:latin typeface="Times New Roman" charset="0"/>
                <a:sym typeface="Symbol" charset="2"/>
              </a:rPr>
              <a:t>8</a:t>
            </a:r>
            <a:r>
              <a:rPr lang="en-US" sz="2800" dirty="0">
                <a:latin typeface="Times New Roman" charset="0"/>
                <a:sym typeface="Symbol" charset="2"/>
              </a:rPr>
              <a:t>, </a:t>
            </a:r>
            <a:r>
              <a:rPr lang="en-US" sz="2800" i="1" dirty="0">
                <a:latin typeface="Times New Roman" charset="0"/>
                <a:sym typeface="Symbol" charset="2"/>
              </a:rPr>
              <a:t>y</a:t>
            </a:r>
            <a:r>
              <a:rPr lang="en-US" sz="2800" baseline="-25000" dirty="0">
                <a:latin typeface="Times New Roman" charset="0"/>
                <a:sym typeface="Symbol" charset="2"/>
              </a:rPr>
              <a:t>10</a:t>
            </a:r>
            <a:r>
              <a:rPr lang="en-US" sz="2800" dirty="0">
                <a:latin typeface="Times New Roman" charset="0"/>
                <a:sym typeface="Symbol" charset="2"/>
              </a:rPr>
              <a:t>, </a:t>
            </a:r>
            <a:r>
              <a:rPr lang="en-US" sz="2800" i="1" dirty="0">
                <a:latin typeface="Times New Roman" charset="0"/>
                <a:sym typeface="Symbol" charset="2"/>
              </a:rPr>
              <a:t>z</a:t>
            </a:r>
            <a:r>
              <a:rPr lang="en-US" sz="2800" baseline="-25000" dirty="0">
                <a:latin typeface="Times New Roman" charset="0"/>
                <a:sym typeface="Symbol" charset="2"/>
              </a:rPr>
              <a:t>10</a:t>
            </a:r>
            <a:r>
              <a:rPr lang="en-US" sz="2800" dirty="0">
                <a:latin typeface="Times New Roman" charset="0"/>
                <a:sym typeface="Symbol" charset="2"/>
              </a:rPr>
              <a:t>)</a:t>
            </a:r>
            <a:r>
              <a:rPr lang="en-US" sz="2800" dirty="0"/>
              <a:t> </a:t>
            </a:r>
          </a:p>
          <a:p>
            <a:pPr lvl="1" eaLnBrk="1" hangingPunct="1">
              <a:lnSpc>
                <a:spcPct val="80000"/>
              </a:lnSpc>
            </a:pPr>
            <a:r>
              <a:rPr lang="en-US" sz="2400" dirty="0"/>
              <a:t>Examples: </a:t>
            </a:r>
            <a:r>
              <a:rPr lang="en-US" sz="2400" dirty="0">
                <a:latin typeface="Times New Roman" charset="0"/>
              </a:rPr>
              <a:t>maj(0</a:t>
            </a:r>
            <a:r>
              <a:rPr lang="en-US" sz="2400" dirty="0">
                <a:latin typeface="Times New Roman" charset="0"/>
                <a:sym typeface="Symbol" charset="2"/>
              </a:rPr>
              <a:t>,1,0) = 0</a:t>
            </a:r>
            <a:r>
              <a:rPr lang="en-US" sz="2400" dirty="0"/>
              <a:t> and </a:t>
            </a:r>
            <a:r>
              <a:rPr lang="en-US" sz="2400" dirty="0">
                <a:latin typeface="Times New Roman" charset="0"/>
              </a:rPr>
              <a:t>maj(1</a:t>
            </a:r>
            <a:r>
              <a:rPr lang="en-US" sz="2400" dirty="0">
                <a:latin typeface="Times New Roman" charset="0"/>
                <a:sym typeface="Symbol" charset="2"/>
              </a:rPr>
              <a:t>,1,0) = 1</a:t>
            </a:r>
            <a:r>
              <a:rPr lang="en-US" sz="2400" dirty="0"/>
              <a:t> </a:t>
            </a:r>
            <a:endParaRPr lang="en-US" sz="2400" dirty="0">
              <a:sym typeface="Symbol" charset="2"/>
            </a:endParaRPr>
          </a:p>
          <a:p>
            <a:pPr eaLnBrk="1" hangingPunct="1">
              <a:lnSpc>
                <a:spcPct val="80000"/>
              </a:lnSpc>
            </a:pPr>
            <a:r>
              <a:rPr lang="en-US" sz="2800" dirty="0"/>
              <a:t>If </a:t>
            </a:r>
            <a:r>
              <a:rPr lang="en-US" sz="2800" i="1" dirty="0">
                <a:latin typeface="Times New Roman" charset="0"/>
                <a:sym typeface="Symbol" charset="2"/>
              </a:rPr>
              <a:t>x</a:t>
            </a:r>
            <a:r>
              <a:rPr lang="en-US" sz="2800" baseline="-25000" dirty="0">
                <a:latin typeface="Times New Roman" charset="0"/>
                <a:sym typeface="Symbol" charset="2"/>
              </a:rPr>
              <a:t>8</a:t>
            </a:r>
            <a:r>
              <a:rPr lang="en-US" sz="2800" dirty="0">
                <a:latin typeface="Times New Roman" charset="0"/>
                <a:sym typeface="Symbol" charset="2"/>
              </a:rPr>
              <a:t> = </a:t>
            </a:r>
            <a:r>
              <a:rPr lang="en-US" sz="2800" i="1" dirty="0" err="1">
                <a:latin typeface="Times New Roman" charset="0"/>
              </a:rPr>
              <a:t>m</a:t>
            </a:r>
            <a:r>
              <a:rPr lang="en-US" sz="2800" dirty="0"/>
              <a:t> then </a:t>
            </a:r>
            <a:r>
              <a:rPr lang="en-US" sz="2800" dirty="0">
                <a:latin typeface="Times-Roman" charset="0"/>
              </a:rPr>
              <a:t>X</a:t>
            </a:r>
            <a:r>
              <a:rPr lang="en-US" sz="2800" dirty="0"/>
              <a:t> </a:t>
            </a:r>
            <a:r>
              <a:rPr lang="en-US" sz="2800" i="1" dirty="0"/>
              <a:t>steps</a:t>
            </a:r>
            <a:r>
              <a:rPr lang="en-US" sz="2800" dirty="0"/>
              <a:t> </a:t>
            </a:r>
          </a:p>
          <a:p>
            <a:pPr lvl="1" eaLnBrk="1" hangingPunct="1">
              <a:lnSpc>
                <a:spcPct val="80000"/>
              </a:lnSpc>
            </a:pPr>
            <a:r>
              <a:rPr lang="en-US" sz="2400" i="1" dirty="0" err="1">
                <a:latin typeface="Times New Roman" charset="0"/>
              </a:rPr>
              <a:t>t</a:t>
            </a:r>
            <a:r>
              <a:rPr lang="en-US" sz="2400" dirty="0">
                <a:latin typeface="Times New Roman" charset="0"/>
              </a:rPr>
              <a:t> = </a:t>
            </a:r>
            <a:r>
              <a:rPr lang="en-US" sz="2400" i="1" dirty="0">
                <a:latin typeface="Times New Roman" charset="0"/>
              </a:rPr>
              <a:t>x</a:t>
            </a:r>
            <a:r>
              <a:rPr lang="en-US" sz="2400" baseline="-25000" dirty="0">
                <a:latin typeface="Times New Roman" charset="0"/>
              </a:rPr>
              <a:t>13</a:t>
            </a:r>
            <a:r>
              <a:rPr lang="en-US" sz="2400" dirty="0">
                <a:latin typeface="Times New Roman" charset="0"/>
              </a:rPr>
              <a:t> </a:t>
            </a:r>
            <a:r>
              <a:rPr lang="en-US" sz="2400" dirty="0" err="1">
                <a:latin typeface="Times New Roman" charset="0"/>
                <a:sym typeface="Symbol" charset="2"/>
              </a:rPr>
              <a:t></a:t>
            </a:r>
            <a:r>
              <a:rPr lang="en-US" sz="2400" dirty="0">
                <a:latin typeface="Times New Roman" charset="0"/>
                <a:sym typeface="Symbol" charset="2"/>
              </a:rPr>
              <a:t> </a:t>
            </a:r>
            <a:r>
              <a:rPr lang="en-US" sz="2400" i="1" dirty="0">
                <a:latin typeface="Times New Roman" charset="0"/>
                <a:sym typeface="Symbol" charset="2"/>
              </a:rPr>
              <a:t>x</a:t>
            </a:r>
            <a:r>
              <a:rPr lang="en-US" sz="2400" baseline="-25000" dirty="0">
                <a:latin typeface="Times New Roman" charset="0"/>
                <a:sym typeface="Symbol" charset="2"/>
              </a:rPr>
              <a:t>16</a:t>
            </a:r>
            <a:r>
              <a:rPr lang="en-US" sz="2400" dirty="0">
                <a:latin typeface="Times New Roman" charset="0"/>
                <a:sym typeface="Symbol" charset="2"/>
              </a:rPr>
              <a:t> </a:t>
            </a:r>
            <a:r>
              <a:rPr lang="en-US" sz="2400" dirty="0" err="1">
                <a:latin typeface="Times New Roman" charset="0"/>
                <a:sym typeface="Symbol" charset="2"/>
              </a:rPr>
              <a:t></a:t>
            </a:r>
            <a:r>
              <a:rPr lang="en-US" sz="2400" dirty="0">
                <a:latin typeface="Times New Roman" charset="0"/>
                <a:sym typeface="Symbol" charset="2"/>
              </a:rPr>
              <a:t> </a:t>
            </a:r>
            <a:r>
              <a:rPr lang="en-US" sz="2400" i="1" dirty="0">
                <a:latin typeface="Times New Roman" charset="0"/>
                <a:sym typeface="Symbol" charset="2"/>
              </a:rPr>
              <a:t>x</a:t>
            </a:r>
            <a:r>
              <a:rPr lang="en-US" sz="2400" baseline="-25000" dirty="0">
                <a:latin typeface="Times New Roman" charset="0"/>
                <a:sym typeface="Symbol" charset="2"/>
              </a:rPr>
              <a:t>17</a:t>
            </a:r>
            <a:r>
              <a:rPr lang="en-US" sz="2400" dirty="0">
                <a:latin typeface="Times New Roman" charset="0"/>
                <a:sym typeface="Symbol" charset="2"/>
              </a:rPr>
              <a:t> </a:t>
            </a:r>
            <a:r>
              <a:rPr lang="en-US" sz="2400" dirty="0" err="1">
                <a:latin typeface="Times New Roman" charset="0"/>
                <a:sym typeface="Symbol" charset="2"/>
              </a:rPr>
              <a:t></a:t>
            </a:r>
            <a:r>
              <a:rPr lang="en-US" sz="2400" dirty="0">
                <a:latin typeface="Times New Roman" charset="0"/>
                <a:sym typeface="Symbol" charset="2"/>
              </a:rPr>
              <a:t> </a:t>
            </a:r>
            <a:r>
              <a:rPr lang="en-US" sz="2400" i="1" dirty="0">
                <a:latin typeface="Times New Roman" charset="0"/>
                <a:sym typeface="Symbol" charset="2"/>
              </a:rPr>
              <a:t>x</a:t>
            </a:r>
            <a:r>
              <a:rPr lang="en-US" sz="2400" baseline="-25000" dirty="0">
                <a:latin typeface="Times New Roman" charset="0"/>
                <a:sym typeface="Symbol" charset="2"/>
              </a:rPr>
              <a:t>18</a:t>
            </a:r>
            <a:endParaRPr lang="en-US" sz="2400" i="1" dirty="0">
              <a:latin typeface="Times New Roman" charset="0"/>
            </a:endParaRPr>
          </a:p>
          <a:p>
            <a:pPr lvl="1" eaLnBrk="1" hangingPunct="1">
              <a:lnSpc>
                <a:spcPct val="80000"/>
              </a:lnSpc>
            </a:pPr>
            <a:r>
              <a:rPr lang="en-US" sz="2400" i="1" dirty="0">
                <a:latin typeface="Times New Roman" charset="0"/>
              </a:rPr>
              <a:t>x</a:t>
            </a:r>
            <a:r>
              <a:rPr lang="en-US" sz="2400" i="1" baseline="-25000" dirty="0">
                <a:latin typeface="Times New Roman" charset="0"/>
              </a:rPr>
              <a:t>i</a:t>
            </a:r>
            <a:r>
              <a:rPr lang="en-US" sz="2400" dirty="0">
                <a:latin typeface="Times New Roman" charset="0"/>
              </a:rPr>
              <a:t> = </a:t>
            </a:r>
            <a:r>
              <a:rPr lang="en-US" sz="2400" i="1" dirty="0">
                <a:latin typeface="Times New Roman" charset="0"/>
              </a:rPr>
              <a:t>x</a:t>
            </a:r>
            <a:r>
              <a:rPr lang="en-US" sz="2400" i="1" baseline="-25000" dirty="0">
                <a:latin typeface="Times New Roman" charset="0"/>
              </a:rPr>
              <a:t>i</a:t>
            </a:r>
            <a:r>
              <a:rPr lang="en-US" sz="2400" i="1" baseline="-25000" dirty="0">
                <a:latin typeface="Times New Roman" charset="0"/>
                <a:sym typeface="Symbol" charset="2"/>
              </a:rPr>
              <a:t></a:t>
            </a:r>
            <a:r>
              <a:rPr lang="en-US" sz="2400" baseline="-25000" dirty="0">
                <a:latin typeface="Times New Roman" charset="0"/>
              </a:rPr>
              <a:t>1 </a:t>
            </a:r>
            <a:r>
              <a:rPr lang="en-US" sz="2400" dirty="0">
                <a:latin typeface="Times New Roman" charset="0"/>
              </a:rPr>
              <a:t>for </a:t>
            </a:r>
            <a:r>
              <a:rPr lang="en-US" sz="2400" i="1" dirty="0" err="1">
                <a:latin typeface="Times New Roman" charset="0"/>
              </a:rPr>
              <a:t>i</a:t>
            </a:r>
            <a:r>
              <a:rPr lang="en-US" sz="2400" dirty="0">
                <a:latin typeface="Times New Roman" charset="0"/>
              </a:rPr>
              <a:t> = 18,17,…,1 and </a:t>
            </a:r>
            <a:r>
              <a:rPr lang="en-US" sz="2400" i="1" dirty="0">
                <a:latin typeface="Times New Roman" charset="0"/>
              </a:rPr>
              <a:t>x</a:t>
            </a:r>
            <a:r>
              <a:rPr lang="en-US" sz="2400" baseline="-25000" dirty="0">
                <a:latin typeface="Times New Roman" charset="0"/>
              </a:rPr>
              <a:t>0</a:t>
            </a:r>
            <a:r>
              <a:rPr lang="en-US" sz="2400" dirty="0">
                <a:latin typeface="Times New Roman" charset="0"/>
              </a:rPr>
              <a:t> = </a:t>
            </a:r>
            <a:r>
              <a:rPr lang="en-US" sz="2400" i="1" dirty="0" err="1">
                <a:latin typeface="Times New Roman" charset="0"/>
              </a:rPr>
              <a:t>t</a:t>
            </a:r>
            <a:endParaRPr lang="en-US" sz="2400" dirty="0"/>
          </a:p>
          <a:p>
            <a:pPr eaLnBrk="1" hangingPunct="1">
              <a:lnSpc>
                <a:spcPct val="80000"/>
              </a:lnSpc>
            </a:pPr>
            <a:r>
              <a:rPr lang="en-US" sz="2800" dirty="0"/>
              <a:t>If </a:t>
            </a:r>
            <a:r>
              <a:rPr lang="en-US" sz="2800" i="1" dirty="0">
                <a:latin typeface="Times New Roman" charset="0"/>
                <a:sym typeface="Symbol" charset="2"/>
              </a:rPr>
              <a:t>y</a:t>
            </a:r>
            <a:r>
              <a:rPr lang="en-US" sz="2800" baseline="-25000" dirty="0">
                <a:latin typeface="Times New Roman" charset="0"/>
                <a:sym typeface="Symbol" charset="2"/>
              </a:rPr>
              <a:t>10</a:t>
            </a:r>
            <a:r>
              <a:rPr lang="en-US" sz="2800" dirty="0">
                <a:latin typeface="Times New Roman" charset="0"/>
                <a:sym typeface="Symbol" charset="2"/>
              </a:rPr>
              <a:t> = </a:t>
            </a:r>
            <a:r>
              <a:rPr lang="en-US" sz="2800" i="1" dirty="0" err="1">
                <a:latin typeface="Times New Roman" charset="0"/>
              </a:rPr>
              <a:t>m</a:t>
            </a:r>
            <a:r>
              <a:rPr lang="en-US" sz="2800" dirty="0"/>
              <a:t> then </a:t>
            </a:r>
            <a:r>
              <a:rPr lang="en-US" sz="2800" dirty="0">
                <a:latin typeface="Times-Roman" charset="0"/>
              </a:rPr>
              <a:t>Y</a:t>
            </a:r>
            <a:r>
              <a:rPr lang="en-US" sz="2800" dirty="0"/>
              <a:t> </a:t>
            </a:r>
            <a:r>
              <a:rPr lang="en-US" sz="2800" i="1" dirty="0"/>
              <a:t>steps</a:t>
            </a:r>
          </a:p>
          <a:p>
            <a:pPr lvl="1" eaLnBrk="1" hangingPunct="1">
              <a:lnSpc>
                <a:spcPct val="80000"/>
              </a:lnSpc>
            </a:pPr>
            <a:r>
              <a:rPr lang="en-US" sz="2400" i="1" dirty="0" err="1">
                <a:latin typeface="Times New Roman" charset="0"/>
              </a:rPr>
              <a:t>t</a:t>
            </a:r>
            <a:r>
              <a:rPr lang="en-US" sz="2400" dirty="0">
                <a:latin typeface="Times New Roman" charset="0"/>
              </a:rPr>
              <a:t> = </a:t>
            </a:r>
            <a:r>
              <a:rPr lang="en-US" sz="2400" i="1" dirty="0">
                <a:latin typeface="Times New Roman" charset="0"/>
              </a:rPr>
              <a:t>y</a:t>
            </a:r>
            <a:r>
              <a:rPr lang="en-US" sz="2400" baseline="-25000" dirty="0">
                <a:latin typeface="Times New Roman" charset="0"/>
              </a:rPr>
              <a:t>20</a:t>
            </a:r>
            <a:r>
              <a:rPr lang="en-US" sz="2400" dirty="0">
                <a:latin typeface="Times New Roman" charset="0"/>
              </a:rPr>
              <a:t> </a:t>
            </a:r>
            <a:r>
              <a:rPr lang="en-US" sz="2400" dirty="0" err="1">
                <a:latin typeface="Times New Roman" charset="0"/>
                <a:sym typeface="Symbol" charset="2"/>
              </a:rPr>
              <a:t></a:t>
            </a:r>
            <a:r>
              <a:rPr lang="en-US" sz="2400" dirty="0">
                <a:latin typeface="Times New Roman" charset="0"/>
                <a:sym typeface="Symbol" charset="2"/>
              </a:rPr>
              <a:t> </a:t>
            </a:r>
            <a:r>
              <a:rPr lang="en-US" sz="2400" i="1" dirty="0">
                <a:latin typeface="Times New Roman" charset="0"/>
                <a:sym typeface="Symbol" charset="2"/>
              </a:rPr>
              <a:t>y</a:t>
            </a:r>
            <a:r>
              <a:rPr lang="en-US" sz="2400" baseline="-25000" dirty="0">
                <a:latin typeface="Times New Roman" charset="0"/>
                <a:sym typeface="Symbol" charset="2"/>
              </a:rPr>
              <a:t>21</a:t>
            </a:r>
            <a:endParaRPr lang="en-US" sz="2400" i="1" dirty="0">
              <a:latin typeface="Times New Roman" charset="0"/>
            </a:endParaRPr>
          </a:p>
          <a:p>
            <a:pPr lvl="1" eaLnBrk="1" hangingPunct="1">
              <a:lnSpc>
                <a:spcPct val="80000"/>
              </a:lnSpc>
            </a:pPr>
            <a:r>
              <a:rPr lang="en-US" sz="2400" i="1" dirty="0" err="1">
                <a:latin typeface="Times New Roman" charset="0"/>
              </a:rPr>
              <a:t>y</a:t>
            </a:r>
            <a:r>
              <a:rPr lang="en-US" sz="2400" i="1" baseline="-25000" dirty="0" err="1">
                <a:latin typeface="Times New Roman" charset="0"/>
              </a:rPr>
              <a:t>i</a:t>
            </a:r>
            <a:r>
              <a:rPr lang="en-US" sz="2400" dirty="0">
                <a:latin typeface="Times New Roman" charset="0"/>
              </a:rPr>
              <a:t> = </a:t>
            </a:r>
            <a:r>
              <a:rPr lang="en-US" sz="2400" i="1" dirty="0">
                <a:latin typeface="Times New Roman" charset="0"/>
              </a:rPr>
              <a:t>y</a:t>
            </a:r>
            <a:r>
              <a:rPr lang="en-US" sz="2400" i="1" baseline="-25000" dirty="0">
                <a:latin typeface="Times New Roman" charset="0"/>
              </a:rPr>
              <a:t>i</a:t>
            </a:r>
            <a:r>
              <a:rPr lang="en-US" sz="2400" i="1" baseline="-25000" dirty="0">
                <a:latin typeface="Times New Roman" charset="0"/>
                <a:sym typeface="Symbol" charset="2"/>
              </a:rPr>
              <a:t></a:t>
            </a:r>
            <a:r>
              <a:rPr lang="en-US" sz="2400" baseline="-25000" dirty="0">
                <a:latin typeface="Times New Roman" charset="0"/>
              </a:rPr>
              <a:t>1 </a:t>
            </a:r>
            <a:r>
              <a:rPr lang="en-US" sz="2400" dirty="0">
                <a:latin typeface="Times New Roman" charset="0"/>
              </a:rPr>
              <a:t>for </a:t>
            </a:r>
            <a:r>
              <a:rPr lang="en-US" sz="2400" i="1" dirty="0" err="1">
                <a:latin typeface="Times New Roman" charset="0"/>
              </a:rPr>
              <a:t>i</a:t>
            </a:r>
            <a:r>
              <a:rPr lang="en-US" sz="2400" dirty="0">
                <a:latin typeface="Times New Roman" charset="0"/>
              </a:rPr>
              <a:t> = 21,20,…,1 and </a:t>
            </a:r>
            <a:r>
              <a:rPr lang="en-US" sz="2400" i="1" dirty="0">
                <a:latin typeface="Times New Roman" charset="0"/>
              </a:rPr>
              <a:t>y</a:t>
            </a:r>
            <a:r>
              <a:rPr lang="en-US" sz="2400" i="1" baseline="-25000" dirty="0">
                <a:latin typeface="Times New Roman" charset="0"/>
              </a:rPr>
              <a:t>0</a:t>
            </a:r>
            <a:r>
              <a:rPr lang="en-US" sz="2400" i="1" dirty="0">
                <a:latin typeface="Times New Roman" charset="0"/>
              </a:rPr>
              <a:t> =</a:t>
            </a:r>
            <a:r>
              <a:rPr lang="en-US" sz="2400" dirty="0">
                <a:latin typeface="Times New Roman" charset="0"/>
              </a:rPr>
              <a:t> </a:t>
            </a:r>
            <a:r>
              <a:rPr lang="en-US" sz="2400" i="1" dirty="0" err="1">
                <a:latin typeface="Times New Roman" charset="0"/>
              </a:rPr>
              <a:t>t</a:t>
            </a:r>
            <a:endParaRPr lang="en-US" sz="2400" dirty="0"/>
          </a:p>
          <a:p>
            <a:pPr eaLnBrk="1" hangingPunct="1">
              <a:lnSpc>
                <a:spcPct val="80000"/>
              </a:lnSpc>
            </a:pPr>
            <a:r>
              <a:rPr lang="en-US" sz="2800" dirty="0"/>
              <a:t>If </a:t>
            </a:r>
            <a:r>
              <a:rPr lang="en-US" sz="2800" i="1" dirty="0">
                <a:latin typeface="Times New Roman" charset="0"/>
                <a:sym typeface="Symbol" charset="2"/>
              </a:rPr>
              <a:t>z</a:t>
            </a:r>
            <a:r>
              <a:rPr lang="en-US" sz="2800" baseline="-25000" dirty="0">
                <a:latin typeface="Times New Roman" charset="0"/>
                <a:sym typeface="Symbol" charset="2"/>
              </a:rPr>
              <a:t>10</a:t>
            </a:r>
            <a:r>
              <a:rPr lang="en-US" sz="2800" dirty="0">
                <a:latin typeface="Times New Roman" charset="0"/>
                <a:sym typeface="Symbol" charset="2"/>
              </a:rPr>
              <a:t> = </a:t>
            </a:r>
            <a:r>
              <a:rPr lang="en-US" sz="2800" i="1" dirty="0" err="1">
                <a:latin typeface="Times New Roman" charset="0"/>
              </a:rPr>
              <a:t>m</a:t>
            </a:r>
            <a:r>
              <a:rPr lang="en-US" sz="2800" dirty="0"/>
              <a:t> then </a:t>
            </a:r>
            <a:r>
              <a:rPr lang="en-US" sz="2800" dirty="0">
                <a:latin typeface="Times-Roman" charset="0"/>
              </a:rPr>
              <a:t>Z</a:t>
            </a:r>
            <a:r>
              <a:rPr lang="en-US" sz="2800" dirty="0"/>
              <a:t> </a:t>
            </a:r>
            <a:r>
              <a:rPr lang="en-US" sz="2800" i="1" dirty="0"/>
              <a:t>steps</a:t>
            </a:r>
          </a:p>
          <a:p>
            <a:pPr lvl="1" eaLnBrk="1" hangingPunct="1">
              <a:lnSpc>
                <a:spcPct val="80000"/>
              </a:lnSpc>
            </a:pPr>
            <a:r>
              <a:rPr lang="en-US" sz="2400" i="1" dirty="0" err="1">
                <a:latin typeface="Times New Roman" charset="0"/>
              </a:rPr>
              <a:t>t</a:t>
            </a:r>
            <a:r>
              <a:rPr lang="en-US" sz="2400" i="1" dirty="0">
                <a:latin typeface="Times New Roman" charset="0"/>
              </a:rPr>
              <a:t> = </a:t>
            </a:r>
            <a:r>
              <a:rPr lang="en-US" sz="2400" dirty="0">
                <a:latin typeface="Times New Roman" charset="0"/>
              </a:rPr>
              <a:t>z</a:t>
            </a:r>
            <a:r>
              <a:rPr lang="en-US" sz="2400" baseline="-25000" dirty="0">
                <a:latin typeface="Times New Roman" charset="0"/>
              </a:rPr>
              <a:t>7</a:t>
            </a:r>
            <a:r>
              <a:rPr lang="en-US" sz="2400" dirty="0">
                <a:latin typeface="Times New Roman" charset="0"/>
              </a:rPr>
              <a:t> </a:t>
            </a:r>
            <a:r>
              <a:rPr lang="en-US" sz="2400" dirty="0" err="1">
                <a:latin typeface="Times New Roman" charset="0"/>
                <a:sym typeface="Symbol" charset="2"/>
              </a:rPr>
              <a:t></a:t>
            </a:r>
            <a:r>
              <a:rPr lang="en-US" sz="2400" dirty="0">
                <a:latin typeface="Times New Roman" charset="0"/>
                <a:sym typeface="Symbol" charset="2"/>
              </a:rPr>
              <a:t> </a:t>
            </a:r>
            <a:r>
              <a:rPr lang="en-US" sz="2400" i="1" dirty="0">
                <a:latin typeface="Times New Roman" charset="0"/>
                <a:sym typeface="Symbol" charset="2"/>
              </a:rPr>
              <a:t>z</a:t>
            </a:r>
            <a:r>
              <a:rPr lang="en-US" sz="2400" baseline="-25000" dirty="0">
                <a:latin typeface="Times New Roman" charset="0"/>
                <a:sym typeface="Symbol" charset="2"/>
              </a:rPr>
              <a:t>20</a:t>
            </a:r>
            <a:r>
              <a:rPr lang="en-US" sz="2400" dirty="0">
                <a:latin typeface="Times New Roman" charset="0"/>
                <a:sym typeface="Symbol" charset="2"/>
              </a:rPr>
              <a:t> </a:t>
            </a:r>
            <a:r>
              <a:rPr lang="en-US" sz="2400" dirty="0" err="1">
                <a:latin typeface="Times New Roman" charset="0"/>
                <a:sym typeface="Symbol" charset="2"/>
              </a:rPr>
              <a:t></a:t>
            </a:r>
            <a:r>
              <a:rPr lang="en-US" sz="2400" dirty="0">
                <a:latin typeface="Times New Roman" charset="0"/>
                <a:sym typeface="Symbol" charset="2"/>
              </a:rPr>
              <a:t> </a:t>
            </a:r>
            <a:r>
              <a:rPr lang="en-US" sz="2400" i="1" dirty="0">
                <a:latin typeface="Times New Roman" charset="0"/>
                <a:sym typeface="Symbol" charset="2"/>
              </a:rPr>
              <a:t>z</a:t>
            </a:r>
            <a:r>
              <a:rPr lang="en-US" sz="2400" baseline="-25000" dirty="0">
                <a:latin typeface="Times New Roman" charset="0"/>
                <a:sym typeface="Symbol" charset="2"/>
              </a:rPr>
              <a:t>21</a:t>
            </a:r>
            <a:r>
              <a:rPr lang="en-US" sz="2400" dirty="0">
                <a:latin typeface="Times New Roman" charset="0"/>
                <a:sym typeface="Symbol" charset="2"/>
              </a:rPr>
              <a:t> </a:t>
            </a:r>
            <a:r>
              <a:rPr lang="en-US" sz="2400" dirty="0" err="1">
                <a:latin typeface="Times New Roman" charset="0"/>
                <a:sym typeface="Symbol" charset="2"/>
              </a:rPr>
              <a:t></a:t>
            </a:r>
            <a:r>
              <a:rPr lang="en-US" sz="2400" dirty="0">
                <a:latin typeface="Times New Roman" charset="0"/>
                <a:sym typeface="Symbol" charset="2"/>
              </a:rPr>
              <a:t> </a:t>
            </a:r>
            <a:r>
              <a:rPr lang="en-US" sz="2400" i="1" dirty="0">
                <a:latin typeface="Times New Roman" charset="0"/>
                <a:sym typeface="Symbol" charset="2"/>
              </a:rPr>
              <a:t>z</a:t>
            </a:r>
            <a:r>
              <a:rPr lang="en-US" sz="2400" baseline="-25000" dirty="0">
                <a:latin typeface="Times New Roman" charset="0"/>
                <a:sym typeface="Symbol" charset="2"/>
              </a:rPr>
              <a:t>22</a:t>
            </a:r>
            <a:endParaRPr lang="en-US" sz="2400" i="1" dirty="0">
              <a:latin typeface="Times New Roman" charset="0"/>
            </a:endParaRPr>
          </a:p>
          <a:p>
            <a:pPr lvl="1" eaLnBrk="1" hangingPunct="1">
              <a:lnSpc>
                <a:spcPct val="80000"/>
              </a:lnSpc>
            </a:pPr>
            <a:r>
              <a:rPr lang="en-US" sz="2400" i="1" dirty="0" err="1">
                <a:latin typeface="Times New Roman" charset="0"/>
              </a:rPr>
              <a:t>z</a:t>
            </a:r>
            <a:r>
              <a:rPr lang="en-US" sz="2400" i="1" baseline="-25000" dirty="0" err="1">
                <a:latin typeface="Times New Roman" charset="0"/>
              </a:rPr>
              <a:t>i</a:t>
            </a:r>
            <a:r>
              <a:rPr lang="en-US" sz="2400" dirty="0">
                <a:latin typeface="Times New Roman" charset="0"/>
              </a:rPr>
              <a:t> = </a:t>
            </a:r>
            <a:r>
              <a:rPr lang="en-US" sz="2400" i="1" dirty="0">
                <a:latin typeface="Times New Roman" charset="0"/>
              </a:rPr>
              <a:t>z</a:t>
            </a:r>
            <a:r>
              <a:rPr lang="en-US" sz="2400" i="1" baseline="-25000" dirty="0">
                <a:latin typeface="Times New Roman" charset="0"/>
              </a:rPr>
              <a:t>i</a:t>
            </a:r>
            <a:r>
              <a:rPr lang="en-US" sz="2400" i="1" baseline="-25000" dirty="0">
                <a:latin typeface="Times New Roman" charset="0"/>
                <a:sym typeface="Symbol" charset="2"/>
              </a:rPr>
              <a:t></a:t>
            </a:r>
            <a:r>
              <a:rPr lang="en-US" sz="2400" baseline="-25000" dirty="0">
                <a:latin typeface="Times New Roman" charset="0"/>
              </a:rPr>
              <a:t>1 </a:t>
            </a:r>
            <a:r>
              <a:rPr lang="en-US" sz="2400" dirty="0">
                <a:latin typeface="Times New Roman" charset="0"/>
              </a:rPr>
              <a:t>for </a:t>
            </a:r>
            <a:r>
              <a:rPr lang="en-US" sz="2400" i="1" dirty="0" err="1">
                <a:latin typeface="Times New Roman" charset="0"/>
              </a:rPr>
              <a:t>i</a:t>
            </a:r>
            <a:r>
              <a:rPr lang="en-US" sz="2400" dirty="0">
                <a:latin typeface="Times New Roman" charset="0"/>
              </a:rPr>
              <a:t> = 22,21,…,1 and </a:t>
            </a:r>
            <a:r>
              <a:rPr lang="en-US" sz="2400" i="1" dirty="0">
                <a:latin typeface="Times New Roman" charset="0"/>
              </a:rPr>
              <a:t>z</a:t>
            </a:r>
            <a:r>
              <a:rPr lang="en-US" sz="2400" baseline="-25000" dirty="0">
                <a:latin typeface="Times New Roman" charset="0"/>
              </a:rPr>
              <a:t>0</a:t>
            </a:r>
            <a:r>
              <a:rPr lang="en-US" sz="2400" dirty="0">
                <a:latin typeface="Times New Roman" charset="0"/>
              </a:rPr>
              <a:t> = </a:t>
            </a:r>
            <a:r>
              <a:rPr lang="en-US" sz="2400" i="1" dirty="0" err="1">
                <a:latin typeface="Times New Roman" charset="0"/>
              </a:rPr>
              <a:t>t</a:t>
            </a:r>
            <a:endParaRPr lang="en-US" sz="2400" dirty="0"/>
          </a:p>
          <a:p>
            <a:pPr eaLnBrk="1" hangingPunct="1">
              <a:lnSpc>
                <a:spcPct val="80000"/>
              </a:lnSpc>
            </a:pPr>
            <a:r>
              <a:rPr lang="en-US" sz="2800" dirty="0" err="1"/>
              <a:t>Keystream</a:t>
            </a:r>
            <a:r>
              <a:rPr lang="en-US" sz="2800" dirty="0"/>
              <a:t> </a:t>
            </a:r>
            <a:r>
              <a:rPr lang="en-US" sz="2800" b="1" dirty="0">
                <a:solidFill>
                  <a:schemeClr val="hlink"/>
                </a:solidFill>
              </a:rPr>
              <a:t>bit</a:t>
            </a:r>
            <a:r>
              <a:rPr lang="en-US" sz="2800" dirty="0"/>
              <a:t> is </a:t>
            </a:r>
            <a:r>
              <a:rPr lang="en-US" sz="2800" i="1" dirty="0">
                <a:latin typeface="Times New Roman" charset="0"/>
              </a:rPr>
              <a:t>x</a:t>
            </a:r>
            <a:r>
              <a:rPr lang="en-US" sz="2800" baseline="-25000" dirty="0">
                <a:latin typeface="Times New Roman" charset="0"/>
              </a:rPr>
              <a:t>18</a:t>
            </a:r>
            <a:r>
              <a:rPr lang="en-US" sz="2800" dirty="0">
                <a:latin typeface="Times New Roman" charset="0"/>
              </a:rPr>
              <a:t> </a:t>
            </a:r>
            <a:r>
              <a:rPr lang="en-US" sz="2800" dirty="0" err="1">
                <a:latin typeface="Times New Roman" charset="0"/>
                <a:sym typeface="Symbol" charset="2"/>
              </a:rPr>
              <a:t></a:t>
            </a:r>
            <a:r>
              <a:rPr lang="en-US" sz="2800" dirty="0">
                <a:latin typeface="Times New Roman" charset="0"/>
                <a:sym typeface="Symbol" charset="2"/>
              </a:rPr>
              <a:t> </a:t>
            </a:r>
            <a:r>
              <a:rPr lang="en-US" sz="2800" i="1" dirty="0">
                <a:latin typeface="Times New Roman" charset="0"/>
                <a:sym typeface="Symbol" charset="2"/>
              </a:rPr>
              <a:t>y</a:t>
            </a:r>
            <a:r>
              <a:rPr lang="en-US" sz="2800" baseline="-25000" dirty="0">
                <a:latin typeface="Times New Roman" charset="0"/>
                <a:sym typeface="Symbol" charset="2"/>
              </a:rPr>
              <a:t>21</a:t>
            </a:r>
            <a:r>
              <a:rPr lang="en-US" sz="2800" dirty="0">
                <a:latin typeface="Times New Roman" charset="0"/>
                <a:sym typeface="Symbol" charset="2"/>
              </a:rPr>
              <a:t> </a:t>
            </a:r>
            <a:r>
              <a:rPr lang="en-US" sz="2800" dirty="0" err="1">
                <a:latin typeface="Times New Roman" charset="0"/>
                <a:sym typeface="Symbol" charset="2"/>
              </a:rPr>
              <a:t></a:t>
            </a:r>
            <a:r>
              <a:rPr lang="en-US" sz="2800" dirty="0">
                <a:latin typeface="Times New Roman" charset="0"/>
                <a:sym typeface="Symbol" charset="2"/>
              </a:rPr>
              <a:t> </a:t>
            </a:r>
            <a:r>
              <a:rPr lang="en-US" sz="2800" i="1" dirty="0">
                <a:latin typeface="Times New Roman" charset="0"/>
                <a:sym typeface="Symbol" charset="2"/>
              </a:rPr>
              <a:t>z</a:t>
            </a:r>
            <a:r>
              <a:rPr lang="en-US" sz="2800" baseline="-25000" dirty="0">
                <a:latin typeface="Times New Roman" charset="0"/>
                <a:sym typeface="Symbol" charset="2"/>
              </a:rPr>
              <a:t>22</a:t>
            </a:r>
            <a:r>
              <a:rPr lang="en-US" sz="2800" dirty="0">
                <a:latin typeface="Times New Roman" charset="0"/>
                <a:sym typeface="Symbol" charset="2"/>
              </a:rPr>
              <a:t>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6E9BF726-F5D3-8047-89D3-A2A39BAAF856}" type="slidenum">
              <a:rPr lang="en-US" smtClean="0">
                <a:latin typeface="Times New Roman" charset="0"/>
              </a:rPr>
              <a:pPr/>
              <a:t>45</a:t>
            </a:fld>
            <a:endParaRPr lang="en-US">
              <a:latin typeface="Times New Roman" charset="0"/>
            </a:endParaRPr>
          </a:p>
        </p:txBody>
      </p:sp>
      <p:sp>
        <p:nvSpPr>
          <p:cNvPr id="58371" name="Rectangle 2"/>
          <p:cNvSpPr>
            <a:spLocks noGrp="1" noChangeArrowheads="1"/>
          </p:cNvSpPr>
          <p:nvPr>
            <p:ph type="title"/>
          </p:nvPr>
        </p:nvSpPr>
        <p:spPr>
          <a:xfrm>
            <a:off x="685800" y="304800"/>
            <a:ext cx="7696200" cy="609600"/>
          </a:xfrm>
        </p:spPr>
        <p:txBody>
          <a:bodyPr/>
          <a:lstStyle/>
          <a:p>
            <a:pPr eaLnBrk="1" hangingPunct="1"/>
            <a:r>
              <a:rPr lang="en-US"/>
              <a:t>A5/1</a:t>
            </a:r>
          </a:p>
        </p:txBody>
      </p:sp>
      <p:sp>
        <p:nvSpPr>
          <p:cNvPr id="58372" name="Rectangle 3"/>
          <p:cNvSpPr>
            <a:spLocks noGrp="1" noChangeArrowheads="1"/>
          </p:cNvSpPr>
          <p:nvPr>
            <p:ph type="body" idx="1"/>
          </p:nvPr>
        </p:nvSpPr>
        <p:spPr>
          <a:xfrm>
            <a:off x="609600" y="4572000"/>
            <a:ext cx="8229600" cy="1600200"/>
          </a:xfrm>
        </p:spPr>
        <p:txBody>
          <a:bodyPr/>
          <a:lstStyle/>
          <a:p>
            <a:pPr eaLnBrk="1" hangingPunct="1">
              <a:lnSpc>
                <a:spcPct val="70000"/>
              </a:lnSpc>
              <a:spcAft>
                <a:spcPts val="600"/>
              </a:spcAft>
            </a:pPr>
            <a:r>
              <a:rPr lang="en-US" sz="2400" dirty="0"/>
              <a:t>Each variable here is a single bit</a:t>
            </a:r>
          </a:p>
          <a:p>
            <a:pPr eaLnBrk="1" hangingPunct="1">
              <a:lnSpc>
                <a:spcPct val="70000"/>
              </a:lnSpc>
              <a:spcAft>
                <a:spcPts val="600"/>
              </a:spcAft>
            </a:pPr>
            <a:r>
              <a:rPr lang="en-US" sz="2400" dirty="0"/>
              <a:t>Key is used as </a:t>
            </a:r>
            <a:r>
              <a:rPr lang="en-US" sz="2400" b="1" dirty="0">
                <a:solidFill>
                  <a:schemeClr val="hlink"/>
                </a:solidFill>
              </a:rPr>
              <a:t>initial fill</a:t>
            </a:r>
            <a:r>
              <a:rPr lang="en-US" sz="2400" dirty="0"/>
              <a:t> of registers</a:t>
            </a:r>
          </a:p>
          <a:p>
            <a:pPr eaLnBrk="1" hangingPunct="1">
              <a:lnSpc>
                <a:spcPct val="70000"/>
              </a:lnSpc>
              <a:spcAft>
                <a:spcPts val="600"/>
              </a:spcAft>
            </a:pPr>
            <a:r>
              <a:rPr lang="en-US" sz="2400" dirty="0"/>
              <a:t>Each register steps (or not) based on </a:t>
            </a:r>
            <a:r>
              <a:rPr lang="en-US" sz="2400" dirty="0">
                <a:latin typeface="Times New Roman" charset="0"/>
              </a:rPr>
              <a:t>maj</a:t>
            </a:r>
            <a:r>
              <a:rPr lang="en-US" sz="2800" dirty="0">
                <a:latin typeface="Times New Roman" charset="0"/>
              </a:rPr>
              <a:t>(</a:t>
            </a:r>
            <a:r>
              <a:rPr lang="en-US" sz="2800" i="1" dirty="0">
                <a:latin typeface="Times New Roman" charset="0"/>
                <a:sym typeface="Symbol" charset="2"/>
              </a:rPr>
              <a:t>x</a:t>
            </a:r>
            <a:r>
              <a:rPr lang="en-US" sz="2800" baseline="-25000" dirty="0">
                <a:latin typeface="Times New Roman" charset="0"/>
                <a:sym typeface="Symbol" charset="2"/>
              </a:rPr>
              <a:t>8</a:t>
            </a:r>
            <a:r>
              <a:rPr lang="en-US" sz="2800" dirty="0">
                <a:latin typeface="Times New Roman" charset="0"/>
                <a:sym typeface="Symbol" charset="2"/>
              </a:rPr>
              <a:t>, </a:t>
            </a:r>
            <a:r>
              <a:rPr lang="en-US" sz="2800" i="1" dirty="0">
                <a:latin typeface="Times New Roman" charset="0"/>
                <a:sym typeface="Symbol" charset="2"/>
              </a:rPr>
              <a:t>y</a:t>
            </a:r>
            <a:r>
              <a:rPr lang="en-US" sz="2800" baseline="-25000" dirty="0">
                <a:latin typeface="Times New Roman" charset="0"/>
                <a:sym typeface="Symbol" charset="2"/>
              </a:rPr>
              <a:t>10</a:t>
            </a:r>
            <a:r>
              <a:rPr lang="en-US" sz="2800" dirty="0">
                <a:latin typeface="Times New Roman" charset="0"/>
                <a:sym typeface="Symbol" charset="2"/>
              </a:rPr>
              <a:t>, </a:t>
            </a:r>
            <a:r>
              <a:rPr lang="en-US" sz="2800" i="1" dirty="0">
                <a:latin typeface="Times New Roman" charset="0"/>
                <a:sym typeface="Symbol" charset="2"/>
              </a:rPr>
              <a:t>z</a:t>
            </a:r>
            <a:r>
              <a:rPr lang="en-US" sz="2800" baseline="-25000" dirty="0">
                <a:latin typeface="Times New Roman" charset="0"/>
                <a:sym typeface="Symbol" charset="2"/>
              </a:rPr>
              <a:t>10</a:t>
            </a:r>
            <a:r>
              <a:rPr lang="en-US" sz="2800" dirty="0">
                <a:latin typeface="Times New Roman" charset="0"/>
                <a:sym typeface="Symbol" charset="2"/>
              </a:rPr>
              <a:t>)</a:t>
            </a:r>
            <a:endParaRPr lang="en-US" sz="2400" dirty="0"/>
          </a:p>
          <a:p>
            <a:pPr eaLnBrk="1" hangingPunct="1">
              <a:lnSpc>
                <a:spcPct val="70000"/>
              </a:lnSpc>
              <a:spcAft>
                <a:spcPts val="600"/>
              </a:spcAft>
            </a:pPr>
            <a:r>
              <a:rPr lang="en-US" sz="2400" dirty="0" err="1"/>
              <a:t>Keystream</a:t>
            </a:r>
            <a:r>
              <a:rPr lang="en-US" sz="2400" dirty="0"/>
              <a:t> bit is XOR of rightmost bits of registers</a:t>
            </a:r>
          </a:p>
        </p:txBody>
      </p:sp>
      <p:graphicFrame>
        <p:nvGraphicFramePr>
          <p:cNvPr id="497098" name="Group 458"/>
          <p:cNvGraphicFramePr>
            <a:graphicFrameLocks noGrp="1"/>
          </p:cNvGraphicFramePr>
          <p:nvPr/>
        </p:nvGraphicFramePr>
        <p:xfrm>
          <a:off x="914400" y="2438400"/>
          <a:ext cx="6477000" cy="304800"/>
        </p:xfrm>
        <a:graphic>
          <a:graphicData uri="http://schemas.openxmlformats.org/drawingml/2006/table">
            <a:tbl>
              <a:tblPr/>
              <a:tblGrid>
                <a:gridCol w="295275">
                  <a:extLst>
                    <a:ext uri="{9D8B030D-6E8A-4147-A177-3AD203B41FA5}">
                      <a16:colId xmlns:a16="http://schemas.microsoft.com/office/drawing/2014/main" val="20000"/>
                    </a:ext>
                  </a:extLst>
                </a:gridCol>
                <a:gridCol w="293688">
                  <a:extLst>
                    <a:ext uri="{9D8B030D-6E8A-4147-A177-3AD203B41FA5}">
                      <a16:colId xmlns:a16="http://schemas.microsoft.com/office/drawing/2014/main" val="20001"/>
                    </a:ext>
                  </a:extLst>
                </a:gridCol>
                <a:gridCol w="295275">
                  <a:extLst>
                    <a:ext uri="{9D8B030D-6E8A-4147-A177-3AD203B41FA5}">
                      <a16:colId xmlns:a16="http://schemas.microsoft.com/office/drawing/2014/main" val="20002"/>
                    </a:ext>
                  </a:extLst>
                </a:gridCol>
                <a:gridCol w="293687">
                  <a:extLst>
                    <a:ext uri="{9D8B030D-6E8A-4147-A177-3AD203B41FA5}">
                      <a16:colId xmlns:a16="http://schemas.microsoft.com/office/drawing/2014/main" val="20003"/>
                    </a:ext>
                  </a:extLst>
                </a:gridCol>
                <a:gridCol w="295275">
                  <a:extLst>
                    <a:ext uri="{9D8B030D-6E8A-4147-A177-3AD203B41FA5}">
                      <a16:colId xmlns:a16="http://schemas.microsoft.com/office/drawing/2014/main" val="20004"/>
                    </a:ext>
                  </a:extLst>
                </a:gridCol>
                <a:gridCol w="292100">
                  <a:extLst>
                    <a:ext uri="{9D8B030D-6E8A-4147-A177-3AD203B41FA5}">
                      <a16:colId xmlns:a16="http://schemas.microsoft.com/office/drawing/2014/main" val="20005"/>
                    </a:ext>
                  </a:extLst>
                </a:gridCol>
                <a:gridCol w="295275">
                  <a:extLst>
                    <a:ext uri="{9D8B030D-6E8A-4147-A177-3AD203B41FA5}">
                      <a16:colId xmlns:a16="http://schemas.microsoft.com/office/drawing/2014/main" val="20006"/>
                    </a:ext>
                  </a:extLst>
                </a:gridCol>
                <a:gridCol w="293688">
                  <a:extLst>
                    <a:ext uri="{9D8B030D-6E8A-4147-A177-3AD203B41FA5}">
                      <a16:colId xmlns:a16="http://schemas.microsoft.com/office/drawing/2014/main" val="20007"/>
                    </a:ext>
                  </a:extLst>
                </a:gridCol>
                <a:gridCol w="295275">
                  <a:extLst>
                    <a:ext uri="{9D8B030D-6E8A-4147-A177-3AD203B41FA5}">
                      <a16:colId xmlns:a16="http://schemas.microsoft.com/office/drawing/2014/main" val="20008"/>
                    </a:ext>
                  </a:extLst>
                </a:gridCol>
                <a:gridCol w="293687">
                  <a:extLst>
                    <a:ext uri="{9D8B030D-6E8A-4147-A177-3AD203B41FA5}">
                      <a16:colId xmlns:a16="http://schemas.microsoft.com/office/drawing/2014/main" val="20009"/>
                    </a:ext>
                  </a:extLst>
                </a:gridCol>
                <a:gridCol w="295275">
                  <a:extLst>
                    <a:ext uri="{9D8B030D-6E8A-4147-A177-3AD203B41FA5}">
                      <a16:colId xmlns:a16="http://schemas.microsoft.com/office/drawing/2014/main" val="20010"/>
                    </a:ext>
                  </a:extLst>
                </a:gridCol>
                <a:gridCol w="295275">
                  <a:extLst>
                    <a:ext uri="{9D8B030D-6E8A-4147-A177-3AD203B41FA5}">
                      <a16:colId xmlns:a16="http://schemas.microsoft.com/office/drawing/2014/main" val="20011"/>
                    </a:ext>
                  </a:extLst>
                </a:gridCol>
                <a:gridCol w="293688">
                  <a:extLst>
                    <a:ext uri="{9D8B030D-6E8A-4147-A177-3AD203B41FA5}">
                      <a16:colId xmlns:a16="http://schemas.microsoft.com/office/drawing/2014/main" val="20012"/>
                    </a:ext>
                  </a:extLst>
                </a:gridCol>
                <a:gridCol w="295275">
                  <a:extLst>
                    <a:ext uri="{9D8B030D-6E8A-4147-A177-3AD203B41FA5}">
                      <a16:colId xmlns:a16="http://schemas.microsoft.com/office/drawing/2014/main" val="20013"/>
                    </a:ext>
                  </a:extLst>
                </a:gridCol>
                <a:gridCol w="293687">
                  <a:extLst>
                    <a:ext uri="{9D8B030D-6E8A-4147-A177-3AD203B41FA5}">
                      <a16:colId xmlns:a16="http://schemas.microsoft.com/office/drawing/2014/main" val="20014"/>
                    </a:ext>
                  </a:extLst>
                </a:gridCol>
                <a:gridCol w="295275">
                  <a:extLst>
                    <a:ext uri="{9D8B030D-6E8A-4147-A177-3AD203B41FA5}">
                      <a16:colId xmlns:a16="http://schemas.microsoft.com/office/drawing/2014/main" val="20015"/>
                    </a:ext>
                  </a:extLst>
                </a:gridCol>
                <a:gridCol w="292100">
                  <a:extLst>
                    <a:ext uri="{9D8B030D-6E8A-4147-A177-3AD203B41FA5}">
                      <a16:colId xmlns:a16="http://schemas.microsoft.com/office/drawing/2014/main" val="20016"/>
                    </a:ext>
                  </a:extLst>
                </a:gridCol>
                <a:gridCol w="295275">
                  <a:extLst>
                    <a:ext uri="{9D8B030D-6E8A-4147-A177-3AD203B41FA5}">
                      <a16:colId xmlns:a16="http://schemas.microsoft.com/office/drawing/2014/main" val="20017"/>
                    </a:ext>
                  </a:extLst>
                </a:gridCol>
                <a:gridCol w="293688">
                  <a:extLst>
                    <a:ext uri="{9D8B030D-6E8A-4147-A177-3AD203B41FA5}">
                      <a16:colId xmlns:a16="http://schemas.microsoft.com/office/drawing/2014/main" val="20018"/>
                    </a:ext>
                  </a:extLst>
                </a:gridCol>
                <a:gridCol w="295275">
                  <a:extLst>
                    <a:ext uri="{9D8B030D-6E8A-4147-A177-3AD203B41FA5}">
                      <a16:colId xmlns:a16="http://schemas.microsoft.com/office/drawing/2014/main" val="20019"/>
                    </a:ext>
                  </a:extLst>
                </a:gridCol>
                <a:gridCol w="293687">
                  <a:extLst>
                    <a:ext uri="{9D8B030D-6E8A-4147-A177-3AD203B41FA5}">
                      <a16:colId xmlns:a16="http://schemas.microsoft.com/office/drawing/2014/main" val="20020"/>
                    </a:ext>
                  </a:extLst>
                </a:gridCol>
                <a:gridCol w="295275">
                  <a:extLst>
                    <a:ext uri="{9D8B030D-6E8A-4147-A177-3AD203B41FA5}">
                      <a16:colId xmlns:a16="http://schemas.microsoft.com/office/drawing/2014/main" val="20021"/>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y</a:t>
                      </a:r>
                      <a:r>
                        <a:rPr kumimoji="0" lang="en-US" sz="1200" b="0" i="1" u="none" strike="noStrike" cap="none" normalizeH="0" baseline="-25000">
                          <a:ln>
                            <a:noFill/>
                          </a:ln>
                          <a:solidFill>
                            <a:schemeClr val="tx1"/>
                          </a:solidFill>
                          <a:effectLst/>
                          <a:latin typeface="Times New Roman" charset="0"/>
                        </a:rPr>
                        <a:t>0</a:t>
                      </a:r>
                      <a:endParaRPr kumimoji="0" lang="en-US" sz="1200" b="0" i="1" u="none" strike="noStrike" cap="none" normalizeH="0" baseline="0">
                        <a:ln>
                          <a:noFill/>
                        </a:ln>
                        <a:solidFill>
                          <a:schemeClr val="tx1"/>
                        </a:solidFill>
                        <a:effectLst/>
                        <a:latin typeface="Times New Roman" charset="0"/>
                      </a:endParaRPr>
                    </a:p>
                  </a:txBody>
                  <a:tcPr marL="0" marR="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y</a:t>
                      </a:r>
                      <a:r>
                        <a:rPr kumimoji="0" lang="en-US" sz="1200" b="0" i="1" u="none" strike="noStrike" cap="none" normalizeH="0" baseline="-25000">
                          <a:ln>
                            <a:noFill/>
                          </a:ln>
                          <a:solidFill>
                            <a:schemeClr val="tx1"/>
                          </a:solidFill>
                          <a:effectLst/>
                          <a:latin typeface="Times New Roman" charset="0"/>
                        </a:rPr>
                        <a:t>1</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y</a:t>
                      </a:r>
                      <a:r>
                        <a:rPr kumimoji="0" lang="en-US" sz="1200" b="0" i="1" u="none" strike="noStrike" cap="none" normalizeH="0" baseline="-25000">
                          <a:ln>
                            <a:noFill/>
                          </a:ln>
                          <a:solidFill>
                            <a:schemeClr val="tx1"/>
                          </a:solidFill>
                          <a:effectLst/>
                          <a:latin typeface="Times New Roman" charset="0"/>
                        </a:rPr>
                        <a:t>2</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y</a:t>
                      </a:r>
                      <a:r>
                        <a:rPr kumimoji="0" lang="en-US" sz="1200" b="0" i="1" u="none" strike="noStrike" cap="none" normalizeH="0" baseline="-25000">
                          <a:ln>
                            <a:noFill/>
                          </a:ln>
                          <a:solidFill>
                            <a:schemeClr val="tx1"/>
                          </a:solidFill>
                          <a:effectLst/>
                          <a:latin typeface="Times New Roman" charset="0"/>
                        </a:rPr>
                        <a:t>3</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y</a:t>
                      </a:r>
                      <a:r>
                        <a:rPr kumimoji="0" lang="en-US" sz="1200" b="0" i="1" u="none" strike="noStrike" cap="none" normalizeH="0" baseline="-25000">
                          <a:ln>
                            <a:noFill/>
                          </a:ln>
                          <a:solidFill>
                            <a:schemeClr val="tx1"/>
                          </a:solidFill>
                          <a:effectLst/>
                          <a:latin typeface="Times New Roman" charset="0"/>
                        </a:rPr>
                        <a:t>4</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y</a:t>
                      </a:r>
                      <a:r>
                        <a:rPr kumimoji="0" lang="en-US" sz="1200" b="0" i="1" u="none" strike="noStrike" cap="none" normalizeH="0" baseline="-25000">
                          <a:ln>
                            <a:noFill/>
                          </a:ln>
                          <a:solidFill>
                            <a:schemeClr val="tx1"/>
                          </a:solidFill>
                          <a:effectLst/>
                          <a:latin typeface="Times New Roman" charset="0"/>
                        </a:rPr>
                        <a:t>5</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y</a:t>
                      </a:r>
                      <a:r>
                        <a:rPr kumimoji="0" lang="en-US" sz="1200" b="0" i="1" u="none" strike="noStrike" cap="none" normalizeH="0" baseline="-25000">
                          <a:ln>
                            <a:noFill/>
                          </a:ln>
                          <a:solidFill>
                            <a:schemeClr val="tx1"/>
                          </a:solidFill>
                          <a:effectLst/>
                          <a:latin typeface="Times New Roman" charset="0"/>
                        </a:rPr>
                        <a:t>6</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y</a:t>
                      </a:r>
                      <a:r>
                        <a:rPr kumimoji="0" lang="en-US" sz="1200" b="0" i="1" u="none" strike="noStrike" cap="none" normalizeH="0" baseline="-25000">
                          <a:ln>
                            <a:noFill/>
                          </a:ln>
                          <a:solidFill>
                            <a:schemeClr val="tx1"/>
                          </a:solidFill>
                          <a:effectLst/>
                          <a:latin typeface="Times New Roman" charset="0"/>
                        </a:rPr>
                        <a:t>7</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y</a:t>
                      </a:r>
                      <a:r>
                        <a:rPr kumimoji="0" lang="en-US" sz="1200" b="0" i="1" u="none" strike="noStrike" cap="none" normalizeH="0" baseline="-25000">
                          <a:ln>
                            <a:noFill/>
                          </a:ln>
                          <a:solidFill>
                            <a:schemeClr val="tx1"/>
                          </a:solidFill>
                          <a:effectLst/>
                          <a:latin typeface="Times New Roman" charset="0"/>
                        </a:rPr>
                        <a:t>8</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y</a:t>
                      </a:r>
                      <a:r>
                        <a:rPr kumimoji="0" lang="en-US" sz="1200" b="0" i="1" u="none" strike="noStrike" cap="none" normalizeH="0" baseline="-25000">
                          <a:ln>
                            <a:noFill/>
                          </a:ln>
                          <a:solidFill>
                            <a:schemeClr val="tx1"/>
                          </a:solidFill>
                          <a:effectLst/>
                          <a:latin typeface="Times New Roman" charset="0"/>
                        </a:rPr>
                        <a:t>9</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1" i="1" u="none" strike="noStrike" cap="none" normalizeH="0" baseline="0">
                          <a:ln>
                            <a:noFill/>
                          </a:ln>
                          <a:solidFill>
                            <a:srgbClr val="FF0000"/>
                          </a:solidFill>
                          <a:effectLst/>
                          <a:latin typeface="Times New Roman" charset="0"/>
                        </a:rPr>
                        <a:t>y</a:t>
                      </a:r>
                      <a:r>
                        <a:rPr kumimoji="0" lang="en-US" sz="1200" b="1" i="1" u="none" strike="noStrike" cap="none" normalizeH="0" baseline="-25000">
                          <a:ln>
                            <a:noFill/>
                          </a:ln>
                          <a:solidFill>
                            <a:srgbClr val="FF0000"/>
                          </a:solidFill>
                          <a:effectLst/>
                          <a:latin typeface="Times New Roman" charset="0"/>
                        </a:rPr>
                        <a:t>10</a:t>
                      </a:r>
                      <a:endParaRPr kumimoji="0" lang="en-US" sz="1200" b="0" i="1" u="none" strike="noStrike" cap="none" normalizeH="0" baseline="-25000">
                        <a:ln>
                          <a:noFill/>
                        </a:ln>
                        <a:solidFill>
                          <a:schemeClr val="tx1"/>
                        </a:solidFill>
                        <a:effectLst/>
                        <a:latin typeface="Times New Roman"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y</a:t>
                      </a:r>
                      <a:r>
                        <a:rPr kumimoji="0" lang="en-US" sz="1200" b="0" i="1" u="none" strike="noStrike" cap="none" normalizeH="0" baseline="-25000">
                          <a:ln>
                            <a:noFill/>
                          </a:ln>
                          <a:solidFill>
                            <a:schemeClr val="tx1"/>
                          </a:solidFill>
                          <a:effectLst/>
                          <a:latin typeface="Times New Roman" charset="0"/>
                        </a:rPr>
                        <a:t>11</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y</a:t>
                      </a:r>
                      <a:r>
                        <a:rPr kumimoji="0" lang="en-US" sz="1200" b="0" i="1" u="none" strike="noStrike" cap="none" normalizeH="0" baseline="-25000">
                          <a:ln>
                            <a:noFill/>
                          </a:ln>
                          <a:solidFill>
                            <a:schemeClr val="tx1"/>
                          </a:solidFill>
                          <a:effectLst/>
                          <a:latin typeface="Times New Roman" charset="0"/>
                        </a:rPr>
                        <a:t>12</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y</a:t>
                      </a:r>
                      <a:r>
                        <a:rPr kumimoji="0" lang="en-US" sz="1200" b="0" i="1" u="none" strike="noStrike" cap="none" normalizeH="0" baseline="-25000">
                          <a:ln>
                            <a:noFill/>
                          </a:ln>
                          <a:solidFill>
                            <a:schemeClr val="tx1"/>
                          </a:solidFill>
                          <a:effectLst/>
                          <a:latin typeface="Times New Roman" charset="0"/>
                        </a:rPr>
                        <a:t>13</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y</a:t>
                      </a:r>
                      <a:r>
                        <a:rPr kumimoji="0" lang="en-US" sz="1200" b="0" i="1" u="none" strike="noStrike" cap="none" normalizeH="0" baseline="-25000">
                          <a:ln>
                            <a:noFill/>
                          </a:ln>
                          <a:solidFill>
                            <a:schemeClr val="tx1"/>
                          </a:solidFill>
                          <a:effectLst/>
                          <a:latin typeface="Times New Roman" charset="0"/>
                        </a:rPr>
                        <a:t>14</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y</a:t>
                      </a:r>
                      <a:r>
                        <a:rPr kumimoji="0" lang="en-US" sz="1200" b="0" i="1" u="none" strike="noStrike" cap="none" normalizeH="0" baseline="-25000">
                          <a:ln>
                            <a:noFill/>
                          </a:ln>
                          <a:solidFill>
                            <a:schemeClr val="tx1"/>
                          </a:solidFill>
                          <a:effectLst/>
                          <a:latin typeface="Times New Roman" charset="0"/>
                        </a:rPr>
                        <a:t>15</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y</a:t>
                      </a:r>
                      <a:r>
                        <a:rPr kumimoji="0" lang="en-US" sz="1200" b="0" i="1" u="none" strike="noStrike" cap="none" normalizeH="0" baseline="-25000">
                          <a:ln>
                            <a:noFill/>
                          </a:ln>
                          <a:solidFill>
                            <a:schemeClr val="tx1"/>
                          </a:solidFill>
                          <a:effectLst/>
                          <a:latin typeface="Times New Roman" charset="0"/>
                        </a:rPr>
                        <a:t>16</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y</a:t>
                      </a:r>
                      <a:r>
                        <a:rPr kumimoji="0" lang="en-US" sz="1200" b="0" i="1" u="none" strike="noStrike" cap="none" normalizeH="0" baseline="-25000">
                          <a:ln>
                            <a:noFill/>
                          </a:ln>
                          <a:solidFill>
                            <a:schemeClr val="tx1"/>
                          </a:solidFill>
                          <a:effectLst/>
                          <a:latin typeface="Times New Roman" charset="0"/>
                        </a:rPr>
                        <a:t>17</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y</a:t>
                      </a:r>
                      <a:r>
                        <a:rPr kumimoji="0" lang="en-US" sz="1200" b="0" i="1" u="none" strike="noStrike" cap="none" normalizeH="0" baseline="-25000">
                          <a:ln>
                            <a:noFill/>
                          </a:ln>
                          <a:solidFill>
                            <a:schemeClr val="tx1"/>
                          </a:solidFill>
                          <a:effectLst/>
                          <a:latin typeface="Times New Roman" charset="0"/>
                        </a:rPr>
                        <a:t>18</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y</a:t>
                      </a:r>
                      <a:r>
                        <a:rPr kumimoji="0" lang="en-US" sz="1200" b="0" i="1" u="none" strike="noStrike" cap="none" normalizeH="0" baseline="-25000">
                          <a:ln>
                            <a:noFill/>
                          </a:ln>
                          <a:solidFill>
                            <a:schemeClr val="tx1"/>
                          </a:solidFill>
                          <a:effectLst/>
                          <a:latin typeface="Times New Roman" charset="0"/>
                        </a:rPr>
                        <a:t>19</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y</a:t>
                      </a:r>
                      <a:r>
                        <a:rPr kumimoji="0" lang="en-US" sz="1200" b="0" i="1" u="none" strike="noStrike" cap="none" normalizeH="0" baseline="-25000">
                          <a:ln>
                            <a:noFill/>
                          </a:ln>
                          <a:solidFill>
                            <a:schemeClr val="tx1"/>
                          </a:solidFill>
                          <a:effectLst/>
                          <a:latin typeface="Times New Roman" charset="0"/>
                        </a:rPr>
                        <a:t>20</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y</a:t>
                      </a:r>
                      <a:r>
                        <a:rPr kumimoji="0" lang="en-US" sz="1200" b="0" i="1" u="none" strike="noStrike" cap="none" normalizeH="0" baseline="-25000">
                          <a:ln>
                            <a:noFill/>
                          </a:ln>
                          <a:solidFill>
                            <a:schemeClr val="tx1"/>
                          </a:solidFill>
                          <a:effectLst/>
                          <a:latin typeface="Times New Roman" charset="0"/>
                        </a:rPr>
                        <a:t>21</a:t>
                      </a:r>
                      <a:endParaRPr kumimoji="0" lang="en-US" sz="1200" b="0" i="1" u="none" strike="noStrike" cap="none" normalizeH="0" baseline="0">
                        <a:ln>
                          <a:noFill/>
                        </a:ln>
                        <a:solidFill>
                          <a:schemeClr val="tx1"/>
                        </a:solidFill>
                        <a:effectLst/>
                        <a:latin typeface="Times New Roman" charset="0"/>
                      </a:endParaRPr>
                    </a:p>
                  </a:txBody>
                  <a:tcPr marL="0" marR="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497100" name="Group 460"/>
          <p:cNvGraphicFramePr>
            <a:graphicFrameLocks noGrp="1"/>
          </p:cNvGraphicFramePr>
          <p:nvPr/>
        </p:nvGraphicFramePr>
        <p:xfrm>
          <a:off x="914400" y="3581400"/>
          <a:ext cx="6705600" cy="304800"/>
        </p:xfrm>
        <a:graphic>
          <a:graphicData uri="http://schemas.openxmlformats.org/drawingml/2006/table">
            <a:tbl>
              <a:tblPr/>
              <a:tblGrid>
                <a:gridCol w="292100">
                  <a:extLst>
                    <a:ext uri="{9D8B030D-6E8A-4147-A177-3AD203B41FA5}">
                      <a16:colId xmlns:a16="http://schemas.microsoft.com/office/drawing/2014/main" val="20000"/>
                    </a:ext>
                  </a:extLst>
                </a:gridCol>
                <a:gridCol w="290513">
                  <a:extLst>
                    <a:ext uri="{9D8B030D-6E8A-4147-A177-3AD203B41FA5}">
                      <a16:colId xmlns:a16="http://schemas.microsoft.com/office/drawing/2014/main" val="20001"/>
                    </a:ext>
                  </a:extLst>
                </a:gridCol>
                <a:gridCol w="292100">
                  <a:extLst>
                    <a:ext uri="{9D8B030D-6E8A-4147-A177-3AD203B41FA5}">
                      <a16:colId xmlns:a16="http://schemas.microsoft.com/office/drawing/2014/main" val="20002"/>
                    </a:ext>
                  </a:extLst>
                </a:gridCol>
                <a:gridCol w="292100">
                  <a:extLst>
                    <a:ext uri="{9D8B030D-6E8A-4147-A177-3AD203B41FA5}">
                      <a16:colId xmlns:a16="http://schemas.microsoft.com/office/drawing/2014/main" val="20003"/>
                    </a:ext>
                  </a:extLst>
                </a:gridCol>
                <a:gridCol w="292100">
                  <a:extLst>
                    <a:ext uri="{9D8B030D-6E8A-4147-A177-3AD203B41FA5}">
                      <a16:colId xmlns:a16="http://schemas.microsoft.com/office/drawing/2014/main" val="20004"/>
                    </a:ext>
                  </a:extLst>
                </a:gridCol>
                <a:gridCol w="290512">
                  <a:extLst>
                    <a:ext uri="{9D8B030D-6E8A-4147-A177-3AD203B41FA5}">
                      <a16:colId xmlns:a16="http://schemas.microsoft.com/office/drawing/2014/main" val="20005"/>
                    </a:ext>
                  </a:extLst>
                </a:gridCol>
                <a:gridCol w="292100">
                  <a:extLst>
                    <a:ext uri="{9D8B030D-6E8A-4147-A177-3AD203B41FA5}">
                      <a16:colId xmlns:a16="http://schemas.microsoft.com/office/drawing/2014/main" val="20006"/>
                    </a:ext>
                  </a:extLst>
                </a:gridCol>
                <a:gridCol w="292100">
                  <a:extLst>
                    <a:ext uri="{9D8B030D-6E8A-4147-A177-3AD203B41FA5}">
                      <a16:colId xmlns:a16="http://schemas.microsoft.com/office/drawing/2014/main" val="20007"/>
                    </a:ext>
                  </a:extLst>
                </a:gridCol>
                <a:gridCol w="290513">
                  <a:extLst>
                    <a:ext uri="{9D8B030D-6E8A-4147-A177-3AD203B41FA5}">
                      <a16:colId xmlns:a16="http://schemas.microsoft.com/office/drawing/2014/main" val="20008"/>
                    </a:ext>
                  </a:extLst>
                </a:gridCol>
                <a:gridCol w="292100">
                  <a:extLst>
                    <a:ext uri="{9D8B030D-6E8A-4147-A177-3AD203B41FA5}">
                      <a16:colId xmlns:a16="http://schemas.microsoft.com/office/drawing/2014/main" val="20009"/>
                    </a:ext>
                  </a:extLst>
                </a:gridCol>
                <a:gridCol w="292100">
                  <a:extLst>
                    <a:ext uri="{9D8B030D-6E8A-4147-A177-3AD203B41FA5}">
                      <a16:colId xmlns:a16="http://schemas.microsoft.com/office/drawing/2014/main" val="20010"/>
                    </a:ext>
                  </a:extLst>
                </a:gridCol>
                <a:gridCol w="288925">
                  <a:extLst>
                    <a:ext uri="{9D8B030D-6E8A-4147-A177-3AD203B41FA5}">
                      <a16:colId xmlns:a16="http://schemas.microsoft.com/office/drawing/2014/main" val="20011"/>
                    </a:ext>
                  </a:extLst>
                </a:gridCol>
                <a:gridCol w="292100">
                  <a:extLst>
                    <a:ext uri="{9D8B030D-6E8A-4147-A177-3AD203B41FA5}">
                      <a16:colId xmlns:a16="http://schemas.microsoft.com/office/drawing/2014/main" val="20012"/>
                    </a:ext>
                  </a:extLst>
                </a:gridCol>
                <a:gridCol w="292100">
                  <a:extLst>
                    <a:ext uri="{9D8B030D-6E8A-4147-A177-3AD203B41FA5}">
                      <a16:colId xmlns:a16="http://schemas.microsoft.com/office/drawing/2014/main" val="20013"/>
                    </a:ext>
                  </a:extLst>
                </a:gridCol>
                <a:gridCol w="290512">
                  <a:extLst>
                    <a:ext uri="{9D8B030D-6E8A-4147-A177-3AD203B41FA5}">
                      <a16:colId xmlns:a16="http://schemas.microsoft.com/office/drawing/2014/main" val="20014"/>
                    </a:ext>
                  </a:extLst>
                </a:gridCol>
                <a:gridCol w="292100">
                  <a:extLst>
                    <a:ext uri="{9D8B030D-6E8A-4147-A177-3AD203B41FA5}">
                      <a16:colId xmlns:a16="http://schemas.microsoft.com/office/drawing/2014/main" val="20015"/>
                    </a:ext>
                  </a:extLst>
                </a:gridCol>
                <a:gridCol w="292100">
                  <a:extLst>
                    <a:ext uri="{9D8B030D-6E8A-4147-A177-3AD203B41FA5}">
                      <a16:colId xmlns:a16="http://schemas.microsoft.com/office/drawing/2014/main" val="20016"/>
                    </a:ext>
                  </a:extLst>
                </a:gridCol>
                <a:gridCol w="292100">
                  <a:extLst>
                    <a:ext uri="{9D8B030D-6E8A-4147-A177-3AD203B41FA5}">
                      <a16:colId xmlns:a16="http://schemas.microsoft.com/office/drawing/2014/main" val="20017"/>
                    </a:ext>
                  </a:extLst>
                </a:gridCol>
                <a:gridCol w="290513">
                  <a:extLst>
                    <a:ext uri="{9D8B030D-6E8A-4147-A177-3AD203B41FA5}">
                      <a16:colId xmlns:a16="http://schemas.microsoft.com/office/drawing/2014/main" val="20018"/>
                    </a:ext>
                  </a:extLst>
                </a:gridCol>
                <a:gridCol w="292100">
                  <a:extLst>
                    <a:ext uri="{9D8B030D-6E8A-4147-A177-3AD203B41FA5}">
                      <a16:colId xmlns:a16="http://schemas.microsoft.com/office/drawing/2014/main" val="20019"/>
                    </a:ext>
                  </a:extLst>
                </a:gridCol>
                <a:gridCol w="292100">
                  <a:extLst>
                    <a:ext uri="{9D8B030D-6E8A-4147-A177-3AD203B41FA5}">
                      <a16:colId xmlns:a16="http://schemas.microsoft.com/office/drawing/2014/main" val="20020"/>
                    </a:ext>
                  </a:extLst>
                </a:gridCol>
                <a:gridCol w="290512">
                  <a:extLst>
                    <a:ext uri="{9D8B030D-6E8A-4147-A177-3AD203B41FA5}">
                      <a16:colId xmlns:a16="http://schemas.microsoft.com/office/drawing/2014/main" val="20021"/>
                    </a:ext>
                  </a:extLst>
                </a:gridCol>
                <a:gridCol w="292100">
                  <a:extLst>
                    <a:ext uri="{9D8B030D-6E8A-4147-A177-3AD203B41FA5}">
                      <a16:colId xmlns:a16="http://schemas.microsoft.com/office/drawing/2014/main" val="20022"/>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z</a:t>
                      </a:r>
                      <a:r>
                        <a:rPr kumimoji="0" lang="en-US" sz="1200" b="0" i="1" u="none" strike="noStrike" cap="none" normalizeH="0" baseline="-25000">
                          <a:ln>
                            <a:noFill/>
                          </a:ln>
                          <a:solidFill>
                            <a:schemeClr val="tx1"/>
                          </a:solidFill>
                          <a:effectLst/>
                          <a:latin typeface="Times New Roman" charset="0"/>
                        </a:rPr>
                        <a:t>0</a:t>
                      </a:r>
                    </a:p>
                  </a:txBody>
                  <a:tcPr marL="0" marR="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z</a:t>
                      </a:r>
                      <a:r>
                        <a:rPr kumimoji="0" lang="en-US" sz="1200" b="0" i="1" u="none" strike="noStrike" cap="none" normalizeH="0" baseline="-25000">
                          <a:ln>
                            <a:noFill/>
                          </a:ln>
                          <a:solidFill>
                            <a:schemeClr val="tx1"/>
                          </a:solidFill>
                          <a:effectLst/>
                          <a:latin typeface="Times New Roman" charset="0"/>
                        </a:rPr>
                        <a:t>1</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z</a:t>
                      </a:r>
                      <a:r>
                        <a:rPr kumimoji="0" lang="en-US" sz="1200" b="0" i="1" u="none" strike="noStrike" cap="none" normalizeH="0" baseline="-25000">
                          <a:ln>
                            <a:noFill/>
                          </a:ln>
                          <a:solidFill>
                            <a:schemeClr val="tx1"/>
                          </a:solidFill>
                          <a:effectLst/>
                          <a:latin typeface="Times New Roman" charset="0"/>
                        </a:rPr>
                        <a:t>2</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z</a:t>
                      </a:r>
                      <a:r>
                        <a:rPr kumimoji="0" lang="en-US" sz="1200" b="0" i="1" u="none" strike="noStrike" cap="none" normalizeH="0" baseline="-25000">
                          <a:ln>
                            <a:noFill/>
                          </a:ln>
                          <a:solidFill>
                            <a:schemeClr val="tx1"/>
                          </a:solidFill>
                          <a:effectLst/>
                          <a:latin typeface="Times New Roman" charset="0"/>
                        </a:rPr>
                        <a:t>3</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z</a:t>
                      </a:r>
                      <a:r>
                        <a:rPr kumimoji="0" lang="en-US" sz="1200" b="0" i="1" u="none" strike="noStrike" cap="none" normalizeH="0" baseline="-25000">
                          <a:ln>
                            <a:noFill/>
                          </a:ln>
                          <a:solidFill>
                            <a:schemeClr val="tx1"/>
                          </a:solidFill>
                          <a:effectLst/>
                          <a:latin typeface="Times New Roman" charset="0"/>
                        </a:rPr>
                        <a:t>4</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z</a:t>
                      </a:r>
                      <a:r>
                        <a:rPr kumimoji="0" lang="en-US" sz="1200" b="0" i="1" u="none" strike="noStrike" cap="none" normalizeH="0" baseline="-25000">
                          <a:ln>
                            <a:noFill/>
                          </a:ln>
                          <a:solidFill>
                            <a:schemeClr val="tx1"/>
                          </a:solidFill>
                          <a:effectLst/>
                          <a:latin typeface="Times New Roman" charset="0"/>
                        </a:rPr>
                        <a:t>5</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z</a:t>
                      </a:r>
                      <a:r>
                        <a:rPr kumimoji="0" lang="en-US" sz="1200" b="0" i="1" u="none" strike="noStrike" cap="none" normalizeH="0" baseline="-25000">
                          <a:ln>
                            <a:noFill/>
                          </a:ln>
                          <a:solidFill>
                            <a:schemeClr val="tx1"/>
                          </a:solidFill>
                          <a:effectLst/>
                          <a:latin typeface="Times New Roman" charset="0"/>
                        </a:rPr>
                        <a:t>6</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z</a:t>
                      </a:r>
                      <a:r>
                        <a:rPr kumimoji="0" lang="en-US" sz="1200" b="0" i="1" u="none" strike="noStrike" cap="none" normalizeH="0" baseline="-25000">
                          <a:ln>
                            <a:noFill/>
                          </a:ln>
                          <a:solidFill>
                            <a:schemeClr val="tx1"/>
                          </a:solidFill>
                          <a:effectLst/>
                          <a:latin typeface="Times New Roman" charset="0"/>
                        </a:rPr>
                        <a:t>7</a:t>
                      </a:r>
                      <a:endParaRPr kumimoji="0" lang="en-US" sz="1200" b="0" i="1" u="none" strike="noStrike" cap="none" normalizeH="0" baseline="0">
                        <a:ln>
                          <a:noFill/>
                        </a:ln>
                        <a:solidFill>
                          <a:schemeClr val="tx1"/>
                        </a:solidFill>
                        <a:effectLst/>
                        <a:latin typeface="Times New Roman"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z</a:t>
                      </a:r>
                      <a:r>
                        <a:rPr kumimoji="0" lang="en-US" sz="1200" b="0" i="1" u="none" strike="noStrike" cap="none" normalizeH="0" baseline="-25000">
                          <a:ln>
                            <a:noFill/>
                          </a:ln>
                          <a:solidFill>
                            <a:schemeClr val="tx1"/>
                          </a:solidFill>
                          <a:effectLst/>
                          <a:latin typeface="Times New Roman" charset="0"/>
                        </a:rPr>
                        <a:t>8</a:t>
                      </a:r>
                      <a:r>
                        <a:rPr kumimoji="0" lang="en-US" sz="1200" b="0" i="1" u="none" strike="noStrike" cap="none" normalizeH="0" baseline="0">
                          <a:ln>
                            <a:noFill/>
                          </a:ln>
                          <a:solidFill>
                            <a:schemeClr val="tx1"/>
                          </a:solidFill>
                          <a:effectLst/>
                          <a:latin typeface="Times New Roman" charset="0"/>
                        </a:rPr>
                        <a:t> </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z</a:t>
                      </a:r>
                      <a:r>
                        <a:rPr kumimoji="0" lang="en-US" sz="1200" b="0" i="1" u="none" strike="noStrike" cap="none" normalizeH="0" baseline="-25000">
                          <a:ln>
                            <a:noFill/>
                          </a:ln>
                          <a:solidFill>
                            <a:schemeClr val="tx1"/>
                          </a:solidFill>
                          <a:effectLst/>
                          <a:latin typeface="Times New Roman" charset="0"/>
                        </a:rPr>
                        <a:t>9</a:t>
                      </a:r>
                      <a:r>
                        <a:rPr kumimoji="0" lang="en-US" sz="1200" b="0" i="1" u="none" strike="noStrike" cap="none" normalizeH="0" baseline="0">
                          <a:ln>
                            <a:noFill/>
                          </a:ln>
                          <a:solidFill>
                            <a:schemeClr val="tx1"/>
                          </a:solidFill>
                          <a:effectLst/>
                          <a:latin typeface="Times New Roman" charset="0"/>
                        </a:rPr>
                        <a:t> </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1" i="1" u="none" strike="noStrike" cap="none" normalizeH="0" baseline="0">
                          <a:ln>
                            <a:noFill/>
                          </a:ln>
                          <a:solidFill>
                            <a:srgbClr val="FF0000"/>
                          </a:solidFill>
                          <a:effectLst/>
                          <a:latin typeface="Times New Roman" charset="0"/>
                        </a:rPr>
                        <a:t>z</a:t>
                      </a:r>
                      <a:r>
                        <a:rPr kumimoji="0" lang="en-US" sz="1200" b="1" i="1" u="none" strike="noStrike" cap="none" normalizeH="0" baseline="-25000">
                          <a:ln>
                            <a:noFill/>
                          </a:ln>
                          <a:solidFill>
                            <a:srgbClr val="FF0000"/>
                          </a:solidFill>
                          <a:effectLst/>
                          <a:latin typeface="Times New Roman" charset="0"/>
                        </a:rPr>
                        <a:t>10</a:t>
                      </a:r>
                      <a:r>
                        <a:rPr kumimoji="0" lang="en-US" sz="1200" b="0" i="1" u="none" strike="noStrike" cap="none" normalizeH="0" baseline="0">
                          <a:ln>
                            <a:noFill/>
                          </a:ln>
                          <a:solidFill>
                            <a:schemeClr val="tx1"/>
                          </a:solidFill>
                          <a:effectLst/>
                          <a:latin typeface="Times New Roman" charset="0"/>
                        </a:rPr>
                        <a:t> </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z</a:t>
                      </a:r>
                      <a:r>
                        <a:rPr kumimoji="0" lang="en-US" sz="1200" b="0" i="1" u="none" strike="noStrike" cap="none" normalizeH="0" baseline="-25000">
                          <a:ln>
                            <a:noFill/>
                          </a:ln>
                          <a:solidFill>
                            <a:schemeClr val="tx1"/>
                          </a:solidFill>
                          <a:effectLst/>
                          <a:latin typeface="Times New Roman" charset="0"/>
                        </a:rPr>
                        <a:t>11</a:t>
                      </a:r>
                      <a:r>
                        <a:rPr kumimoji="0" lang="en-US" sz="1200" b="0" i="1" u="none" strike="noStrike" cap="none" normalizeH="0" baseline="0">
                          <a:ln>
                            <a:noFill/>
                          </a:ln>
                          <a:solidFill>
                            <a:schemeClr val="tx1"/>
                          </a:solidFill>
                          <a:effectLst/>
                          <a:latin typeface="Times New Roman" charset="0"/>
                        </a:rPr>
                        <a:t> </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z</a:t>
                      </a:r>
                      <a:r>
                        <a:rPr kumimoji="0" lang="en-US" sz="1200" b="0" i="1" u="none" strike="noStrike" cap="none" normalizeH="0" baseline="-25000">
                          <a:ln>
                            <a:noFill/>
                          </a:ln>
                          <a:solidFill>
                            <a:schemeClr val="tx1"/>
                          </a:solidFill>
                          <a:effectLst/>
                          <a:latin typeface="Times New Roman" charset="0"/>
                        </a:rPr>
                        <a:t>12</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z</a:t>
                      </a:r>
                      <a:r>
                        <a:rPr kumimoji="0" lang="en-US" sz="1200" b="0" i="1" u="none" strike="noStrike" cap="none" normalizeH="0" baseline="-25000">
                          <a:ln>
                            <a:noFill/>
                          </a:ln>
                          <a:solidFill>
                            <a:schemeClr val="tx1"/>
                          </a:solidFill>
                          <a:effectLst/>
                          <a:latin typeface="Times New Roman" charset="0"/>
                        </a:rPr>
                        <a:t>13</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z</a:t>
                      </a:r>
                      <a:r>
                        <a:rPr kumimoji="0" lang="en-US" sz="1200" b="0" i="1" u="none" strike="noStrike" cap="none" normalizeH="0" baseline="-25000">
                          <a:ln>
                            <a:noFill/>
                          </a:ln>
                          <a:solidFill>
                            <a:schemeClr val="tx1"/>
                          </a:solidFill>
                          <a:effectLst/>
                          <a:latin typeface="Times New Roman" charset="0"/>
                        </a:rPr>
                        <a:t>14</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z</a:t>
                      </a:r>
                      <a:r>
                        <a:rPr kumimoji="0" lang="en-US" sz="1200" b="0" i="1" u="none" strike="noStrike" cap="none" normalizeH="0" baseline="-25000">
                          <a:ln>
                            <a:noFill/>
                          </a:ln>
                          <a:solidFill>
                            <a:schemeClr val="tx1"/>
                          </a:solidFill>
                          <a:effectLst/>
                          <a:latin typeface="Times New Roman" charset="0"/>
                        </a:rPr>
                        <a:t>15</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z</a:t>
                      </a:r>
                      <a:r>
                        <a:rPr kumimoji="0" lang="en-US" sz="1200" b="0" i="1" u="none" strike="noStrike" cap="none" normalizeH="0" baseline="-25000">
                          <a:ln>
                            <a:noFill/>
                          </a:ln>
                          <a:solidFill>
                            <a:schemeClr val="tx1"/>
                          </a:solidFill>
                          <a:effectLst/>
                          <a:latin typeface="Times New Roman" charset="0"/>
                        </a:rPr>
                        <a:t>16</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z</a:t>
                      </a:r>
                      <a:r>
                        <a:rPr kumimoji="0" lang="en-US" sz="1200" b="0" i="1" u="none" strike="noStrike" cap="none" normalizeH="0" baseline="-25000">
                          <a:ln>
                            <a:noFill/>
                          </a:ln>
                          <a:solidFill>
                            <a:schemeClr val="tx1"/>
                          </a:solidFill>
                          <a:effectLst/>
                          <a:latin typeface="Times New Roman" charset="0"/>
                        </a:rPr>
                        <a:t>17</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z</a:t>
                      </a:r>
                      <a:r>
                        <a:rPr kumimoji="0" lang="en-US" sz="1200" b="0" i="1" u="none" strike="noStrike" cap="none" normalizeH="0" baseline="-25000">
                          <a:ln>
                            <a:noFill/>
                          </a:ln>
                          <a:solidFill>
                            <a:schemeClr val="tx1"/>
                          </a:solidFill>
                          <a:effectLst/>
                          <a:latin typeface="Times New Roman" charset="0"/>
                        </a:rPr>
                        <a:t>18</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z</a:t>
                      </a:r>
                      <a:r>
                        <a:rPr kumimoji="0" lang="en-US" sz="1200" b="0" i="1" u="none" strike="noStrike" cap="none" normalizeH="0" baseline="-25000">
                          <a:ln>
                            <a:noFill/>
                          </a:ln>
                          <a:solidFill>
                            <a:schemeClr val="tx1"/>
                          </a:solidFill>
                          <a:effectLst/>
                          <a:latin typeface="Times New Roman" charset="0"/>
                        </a:rPr>
                        <a:t>19</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z</a:t>
                      </a:r>
                      <a:r>
                        <a:rPr kumimoji="0" lang="en-US" sz="1200" b="0" i="1" u="none" strike="noStrike" cap="none" normalizeH="0" baseline="-25000">
                          <a:ln>
                            <a:noFill/>
                          </a:ln>
                          <a:solidFill>
                            <a:schemeClr val="tx1"/>
                          </a:solidFill>
                          <a:effectLst/>
                          <a:latin typeface="Times New Roman" charset="0"/>
                        </a:rPr>
                        <a:t>20</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z</a:t>
                      </a:r>
                      <a:r>
                        <a:rPr kumimoji="0" lang="en-US" sz="1200" b="0" i="1" u="none" strike="noStrike" cap="none" normalizeH="0" baseline="-25000">
                          <a:ln>
                            <a:noFill/>
                          </a:ln>
                          <a:solidFill>
                            <a:schemeClr val="tx1"/>
                          </a:solidFill>
                          <a:effectLst/>
                          <a:latin typeface="Times New Roman" charset="0"/>
                        </a:rPr>
                        <a:t>21</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z</a:t>
                      </a:r>
                      <a:r>
                        <a:rPr kumimoji="0" lang="en-US" sz="1200" b="0" i="1" u="none" strike="noStrike" cap="none" normalizeH="0" baseline="-25000">
                          <a:ln>
                            <a:noFill/>
                          </a:ln>
                          <a:solidFill>
                            <a:schemeClr val="tx1"/>
                          </a:solidFill>
                          <a:effectLst/>
                          <a:latin typeface="Times New Roman" charset="0"/>
                        </a:rPr>
                        <a:t>22</a:t>
                      </a:r>
                      <a:endParaRPr kumimoji="0" lang="en-US" sz="1200" b="0" i="1" u="none" strike="noStrike" cap="none" normalizeH="0" baseline="0">
                        <a:ln>
                          <a:noFill/>
                        </a:ln>
                        <a:solidFill>
                          <a:schemeClr val="tx1"/>
                        </a:solidFill>
                        <a:effectLst/>
                        <a:latin typeface="Times New Roman" charset="0"/>
                      </a:endParaRPr>
                    </a:p>
                  </a:txBody>
                  <a:tcPr marL="0" marR="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8471" name="Rectangle 391"/>
          <p:cNvSpPr>
            <a:spLocks noChangeArrowheads="1"/>
          </p:cNvSpPr>
          <p:nvPr/>
        </p:nvSpPr>
        <p:spPr bwMode="auto">
          <a:xfrm>
            <a:off x="222250" y="1295400"/>
            <a:ext cx="387350"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X</a:t>
            </a:r>
          </a:p>
        </p:txBody>
      </p:sp>
      <p:sp>
        <p:nvSpPr>
          <p:cNvPr id="58472" name="Rectangle 392"/>
          <p:cNvSpPr>
            <a:spLocks noChangeArrowheads="1"/>
          </p:cNvSpPr>
          <p:nvPr/>
        </p:nvSpPr>
        <p:spPr bwMode="auto">
          <a:xfrm>
            <a:off x="222250" y="2362200"/>
            <a:ext cx="387350"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Y</a:t>
            </a:r>
          </a:p>
        </p:txBody>
      </p:sp>
      <p:sp>
        <p:nvSpPr>
          <p:cNvPr id="58473" name="Rectangle 393"/>
          <p:cNvSpPr>
            <a:spLocks noChangeArrowheads="1"/>
          </p:cNvSpPr>
          <p:nvPr/>
        </p:nvSpPr>
        <p:spPr bwMode="auto">
          <a:xfrm>
            <a:off x="228600" y="3505200"/>
            <a:ext cx="369888"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Z</a:t>
            </a:r>
          </a:p>
        </p:txBody>
      </p:sp>
      <p:sp>
        <p:nvSpPr>
          <p:cNvPr id="58474" name="Text Box 395"/>
          <p:cNvSpPr txBox="1">
            <a:spLocks noChangeArrowheads="1"/>
          </p:cNvSpPr>
          <p:nvPr/>
        </p:nvSpPr>
        <p:spPr bwMode="auto">
          <a:xfrm>
            <a:off x="6019800" y="1828800"/>
            <a:ext cx="379413" cy="396875"/>
          </a:xfrm>
          <a:prstGeom prst="rect">
            <a:avLst/>
          </a:prstGeom>
          <a:noFill/>
          <a:ln w="9525">
            <a:noFill/>
            <a:miter lim="800000"/>
            <a:headEnd/>
            <a:tailEnd/>
          </a:ln>
        </p:spPr>
        <p:txBody>
          <a:bodyPr wrap="none">
            <a:prstTxWarp prst="textNoShape">
              <a:avLst/>
            </a:prstTxWarp>
            <a:spAutoFit/>
          </a:bodyPr>
          <a:lstStyle/>
          <a:p>
            <a:r>
              <a:rPr lang="en-US" sz="2000">
                <a:sym typeface="Symbol" charset="2"/>
              </a:rPr>
              <a:t></a:t>
            </a:r>
            <a:endParaRPr lang="en-US" sz="2000"/>
          </a:p>
        </p:txBody>
      </p:sp>
      <p:sp>
        <p:nvSpPr>
          <p:cNvPr id="58475" name="Text Box 396"/>
          <p:cNvSpPr txBox="1">
            <a:spLocks noChangeArrowheads="1"/>
          </p:cNvSpPr>
          <p:nvPr/>
        </p:nvSpPr>
        <p:spPr bwMode="auto">
          <a:xfrm>
            <a:off x="6783388" y="2895600"/>
            <a:ext cx="379412" cy="396875"/>
          </a:xfrm>
          <a:prstGeom prst="rect">
            <a:avLst/>
          </a:prstGeom>
          <a:noFill/>
          <a:ln w="9525">
            <a:noFill/>
            <a:miter lim="800000"/>
            <a:headEnd/>
            <a:tailEnd/>
          </a:ln>
        </p:spPr>
        <p:txBody>
          <a:bodyPr wrap="none">
            <a:prstTxWarp prst="textNoShape">
              <a:avLst/>
            </a:prstTxWarp>
            <a:spAutoFit/>
          </a:bodyPr>
          <a:lstStyle/>
          <a:p>
            <a:r>
              <a:rPr lang="en-US" sz="2000">
                <a:sym typeface="Symbol" charset="2"/>
              </a:rPr>
              <a:t></a:t>
            </a:r>
            <a:endParaRPr lang="en-US" sz="2000"/>
          </a:p>
        </p:txBody>
      </p:sp>
      <p:sp>
        <p:nvSpPr>
          <p:cNvPr id="58476" name="Text Box 397"/>
          <p:cNvSpPr txBox="1">
            <a:spLocks noChangeArrowheads="1"/>
          </p:cNvSpPr>
          <p:nvPr/>
        </p:nvSpPr>
        <p:spPr bwMode="auto">
          <a:xfrm>
            <a:off x="6705600" y="4038600"/>
            <a:ext cx="379413" cy="396875"/>
          </a:xfrm>
          <a:prstGeom prst="rect">
            <a:avLst/>
          </a:prstGeom>
          <a:noFill/>
          <a:ln w="9525">
            <a:noFill/>
            <a:miter lim="800000"/>
            <a:headEnd/>
            <a:tailEnd/>
          </a:ln>
        </p:spPr>
        <p:txBody>
          <a:bodyPr wrap="none">
            <a:prstTxWarp prst="textNoShape">
              <a:avLst/>
            </a:prstTxWarp>
            <a:spAutoFit/>
          </a:bodyPr>
          <a:lstStyle/>
          <a:p>
            <a:r>
              <a:rPr lang="en-US" sz="2000">
                <a:sym typeface="Symbol" charset="2"/>
              </a:rPr>
              <a:t></a:t>
            </a:r>
            <a:endParaRPr lang="en-US" sz="2000"/>
          </a:p>
        </p:txBody>
      </p:sp>
      <p:sp>
        <p:nvSpPr>
          <p:cNvPr id="58477" name="Text Box 398"/>
          <p:cNvSpPr txBox="1">
            <a:spLocks noChangeArrowheads="1"/>
          </p:cNvSpPr>
          <p:nvPr/>
        </p:nvSpPr>
        <p:spPr bwMode="auto">
          <a:xfrm>
            <a:off x="8077200" y="2422525"/>
            <a:ext cx="379413" cy="396875"/>
          </a:xfrm>
          <a:prstGeom prst="rect">
            <a:avLst/>
          </a:prstGeom>
          <a:noFill/>
          <a:ln w="9525">
            <a:noFill/>
            <a:miter lim="800000"/>
            <a:headEnd/>
            <a:tailEnd/>
          </a:ln>
        </p:spPr>
        <p:txBody>
          <a:bodyPr wrap="none">
            <a:prstTxWarp prst="textNoShape">
              <a:avLst/>
            </a:prstTxWarp>
            <a:spAutoFit/>
          </a:bodyPr>
          <a:lstStyle/>
          <a:p>
            <a:r>
              <a:rPr lang="en-US" sz="2000">
                <a:sym typeface="Symbol" charset="2"/>
              </a:rPr>
              <a:t></a:t>
            </a:r>
            <a:endParaRPr lang="en-US" sz="2000"/>
          </a:p>
        </p:txBody>
      </p:sp>
      <p:sp>
        <p:nvSpPr>
          <p:cNvPr id="58478" name="Rectangle 399"/>
          <p:cNvSpPr>
            <a:spLocks noChangeArrowheads="1"/>
          </p:cNvSpPr>
          <p:nvPr/>
        </p:nvSpPr>
        <p:spPr bwMode="auto">
          <a:xfrm>
            <a:off x="6584950" y="2744788"/>
            <a:ext cx="184150" cy="517525"/>
          </a:xfrm>
          <a:prstGeom prst="rect">
            <a:avLst/>
          </a:prstGeom>
          <a:noFill/>
          <a:ln w="9525">
            <a:noFill/>
            <a:miter lim="800000"/>
            <a:headEnd/>
            <a:tailEnd/>
          </a:ln>
        </p:spPr>
        <p:txBody>
          <a:bodyPr wrap="none">
            <a:prstTxWarp prst="textNoShape">
              <a:avLst/>
            </a:prstTxWarp>
            <a:spAutoFit/>
          </a:bodyPr>
          <a:lstStyle/>
          <a:p>
            <a:endParaRPr lang="en-US"/>
          </a:p>
        </p:txBody>
      </p:sp>
      <p:graphicFrame>
        <p:nvGraphicFramePr>
          <p:cNvPr id="497207" name="Group 567"/>
          <p:cNvGraphicFramePr>
            <a:graphicFrameLocks noGrp="1"/>
          </p:cNvGraphicFramePr>
          <p:nvPr/>
        </p:nvGraphicFramePr>
        <p:xfrm>
          <a:off x="914400" y="1397000"/>
          <a:ext cx="6096000" cy="279400"/>
        </p:xfrm>
        <a:graphic>
          <a:graphicData uri="http://schemas.openxmlformats.org/drawingml/2006/table">
            <a:tbl>
              <a:tblPr/>
              <a:tblGrid>
                <a:gridCol w="320675">
                  <a:extLst>
                    <a:ext uri="{9D8B030D-6E8A-4147-A177-3AD203B41FA5}">
                      <a16:colId xmlns:a16="http://schemas.microsoft.com/office/drawing/2014/main" val="20000"/>
                    </a:ext>
                  </a:extLst>
                </a:gridCol>
                <a:gridCol w="320675">
                  <a:extLst>
                    <a:ext uri="{9D8B030D-6E8A-4147-A177-3AD203B41FA5}">
                      <a16:colId xmlns:a16="http://schemas.microsoft.com/office/drawing/2014/main" val="20001"/>
                    </a:ext>
                  </a:extLst>
                </a:gridCol>
                <a:gridCol w="320675">
                  <a:extLst>
                    <a:ext uri="{9D8B030D-6E8A-4147-A177-3AD203B41FA5}">
                      <a16:colId xmlns:a16="http://schemas.microsoft.com/office/drawing/2014/main" val="20002"/>
                    </a:ext>
                  </a:extLst>
                </a:gridCol>
                <a:gridCol w="320675">
                  <a:extLst>
                    <a:ext uri="{9D8B030D-6E8A-4147-A177-3AD203B41FA5}">
                      <a16:colId xmlns:a16="http://schemas.microsoft.com/office/drawing/2014/main" val="20003"/>
                    </a:ext>
                  </a:extLst>
                </a:gridCol>
                <a:gridCol w="322263">
                  <a:extLst>
                    <a:ext uri="{9D8B030D-6E8A-4147-A177-3AD203B41FA5}">
                      <a16:colId xmlns:a16="http://schemas.microsoft.com/office/drawing/2014/main" val="20004"/>
                    </a:ext>
                  </a:extLst>
                </a:gridCol>
                <a:gridCol w="320675">
                  <a:extLst>
                    <a:ext uri="{9D8B030D-6E8A-4147-A177-3AD203B41FA5}">
                      <a16:colId xmlns:a16="http://schemas.microsoft.com/office/drawing/2014/main" val="20005"/>
                    </a:ext>
                  </a:extLst>
                </a:gridCol>
                <a:gridCol w="320675">
                  <a:extLst>
                    <a:ext uri="{9D8B030D-6E8A-4147-A177-3AD203B41FA5}">
                      <a16:colId xmlns:a16="http://schemas.microsoft.com/office/drawing/2014/main" val="20006"/>
                    </a:ext>
                  </a:extLst>
                </a:gridCol>
                <a:gridCol w="320675">
                  <a:extLst>
                    <a:ext uri="{9D8B030D-6E8A-4147-A177-3AD203B41FA5}">
                      <a16:colId xmlns:a16="http://schemas.microsoft.com/office/drawing/2014/main" val="20007"/>
                    </a:ext>
                  </a:extLst>
                </a:gridCol>
                <a:gridCol w="320675">
                  <a:extLst>
                    <a:ext uri="{9D8B030D-6E8A-4147-A177-3AD203B41FA5}">
                      <a16:colId xmlns:a16="http://schemas.microsoft.com/office/drawing/2014/main" val="20008"/>
                    </a:ext>
                  </a:extLst>
                </a:gridCol>
                <a:gridCol w="320675">
                  <a:extLst>
                    <a:ext uri="{9D8B030D-6E8A-4147-A177-3AD203B41FA5}">
                      <a16:colId xmlns:a16="http://schemas.microsoft.com/office/drawing/2014/main" val="20009"/>
                    </a:ext>
                  </a:extLst>
                </a:gridCol>
                <a:gridCol w="320675">
                  <a:extLst>
                    <a:ext uri="{9D8B030D-6E8A-4147-A177-3AD203B41FA5}">
                      <a16:colId xmlns:a16="http://schemas.microsoft.com/office/drawing/2014/main" val="20010"/>
                    </a:ext>
                  </a:extLst>
                </a:gridCol>
                <a:gridCol w="320675">
                  <a:extLst>
                    <a:ext uri="{9D8B030D-6E8A-4147-A177-3AD203B41FA5}">
                      <a16:colId xmlns:a16="http://schemas.microsoft.com/office/drawing/2014/main" val="20011"/>
                    </a:ext>
                  </a:extLst>
                </a:gridCol>
                <a:gridCol w="320675">
                  <a:extLst>
                    <a:ext uri="{9D8B030D-6E8A-4147-A177-3AD203B41FA5}">
                      <a16:colId xmlns:a16="http://schemas.microsoft.com/office/drawing/2014/main" val="20012"/>
                    </a:ext>
                  </a:extLst>
                </a:gridCol>
                <a:gridCol w="320675">
                  <a:extLst>
                    <a:ext uri="{9D8B030D-6E8A-4147-A177-3AD203B41FA5}">
                      <a16:colId xmlns:a16="http://schemas.microsoft.com/office/drawing/2014/main" val="20013"/>
                    </a:ext>
                  </a:extLst>
                </a:gridCol>
                <a:gridCol w="322262">
                  <a:extLst>
                    <a:ext uri="{9D8B030D-6E8A-4147-A177-3AD203B41FA5}">
                      <a16:colId xmlns:a16="http://schemas.microsoft.com/office/drawing/2014/main" val="20014"/>
                    </a:ext>
                  </a:extLst>
                </a:gridCol>
                <a:gridCol w="320675">
                  <a:extLst>
                    <a:ext uri="{9D8B030D-6E8A-4147-A177-3AD203B41FA5}">
                      <a16:colId xmlns:a16="http://schemas.microsoft.com/office/drawing/2014/main" val="20015"/>
                    </a:ext>
                  </a:extLst>
                </a:gridCol>
                <a:gridCol w="320675">
                  <a:extLst>
                    <a:ext uri="{9D8B030D-6E8A-4147-A177-3AD203B41FA5}">
                      <a16:colId xmlns:a16="http://schemas.microsoft.com/office/drawing/2014/main" val="20016"/>
                    </a:ext>
                  </a:extLst>
                </a:gridCol>
                <a:gridCol w="320675">
                  <a:extLst>
                    <a:ext uri="{9D8B030D-6E8A-4147-A177-3AD203B41FA5}">
                      <a16:colId xmlns:a16="http://schemas.microsoft.com/office/drawing/2014/main" val="20017"/>
                    </a:ext>
                  </a:extLst>
                </a:gridCol>
                <a:gridCol w="320675">
                  <a:extLst>
                    <a:ext uri="{9D8B030D-6E8A-4147-A177-3AD203B41FA5}">
                      <a16:colId xmlns:a16="http://schemas.microsoft.com/office/drawing/2014/main" val="20018"/>
                    </a:ext>
                  </a:extLst>
                </a:gridCol>
              </a:tblGrid>
              <a:tr h="2794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x</a:t>
                      </a:r>
                      <a:r>
                        <a:rPr kumimoji="0" lang="en-US" sz="1200" b="0" i="1" u="none" strike="noStrike" cap="none" normalizeH="0" baseline="-25000">
                          <a:ln>
                            <a:noFill/>
                          </a:ln>
                          <a:solidFill>
                            <a:schemeClr val="tx1"/>
                          </a:solidFill>
                          <a:effectLst/>
                          <a:latin typeface="Times New Roman" charset="0"/>
                        </a:rPr>
                        <a:t>0</a:t>
                      </a:r>
                      <a:endParaRPr kumimoji="0" lang="en-US" sz="1200" b="0" i="0" u="none" strike="noStrike" cap="none" normalizeH="0" baseline="0">
                        <a:ln>
                          <a:noFill/>
                        </a:ln>
                        <a:solidFill>
                          <a:schemeClr val="tx1"/>
                        </a:solidFill>
                        <a:effectLst/>
                        <a:latin typeface="Times New Roman" charset="0"/>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x</a:t>
                      </a:r>
                      <a:r>
                        <a:rPr kumimoji="0" lang="en-US" sz="1200" b="0" i="1" u="none" strike="noStrike" cap="none" normalizeH="0" baseline="-25000">
                          <a:ln>
                            <a:noFill/>
                          </a:ln>
                          <a:solidFill>
                            <a:schemeClr val="tx1"/>
                          </a:solidFill>
                          <a:effectLst/>
                          <a:latin typeface="Times New Roman"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x</a:t>
                      </a:r>
                      <a:r>
                        <a:rPr kumimoji="0" lang="en-US" sz="1200" b="0" i="1" u="none" strike="noStrike" cap="none" normalizeH="0" baseline="-25000">
                          <a:ln>
                            <a:noFill/>
                          </a:ln>
                          <a:solidFill>
                            <a:schemeClr val="tx1"/>
                          </a:solidFill>
                          <a:effectLst/>
                          <a:latin typeface="Times New Roman" charset="0"/>
                        </a:rPr>
                        <a:t>2</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x</a:t>
                      </a:r>
                      <a:r>
                        <a:rPr kumimoji="0" lang="en-US" sz="1200" b="0" i="1" u="none" strike="noStrike" cap="none" normalizeH="0" baseline="-25000">
                          <a:ln>
                            <a:noFill/>
                          </a:ln>
                          <a:solidFill>
                            <a:schemeClr val="tx1"/>
                          </a:solidFill>
                          <a:effectLst/>
                          <a:latin typeface="Times New Roman" charset="0"/>
                        </a:rPr>
                        <a:t>3</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x</a:t>
                      </a:r>
                      <a:r>
                        <a:rPr kumimoji="0" lang="en-US" sz="1200" b="0" i="1" u="none" strike="noStrike" cap="none" normalizeH="0" baseline="-25000">
                          <a:ln>
                            <a:noFill/>
                          </a:ln>
                          <a:solidFill>
                            <a:schemeClr val="tx1"/>
                          </a:solidFill>
                          <a:effectLst/>
                          <a:latin typeface="Times New Roman" charset="0"/>
                        </a:rPr>
                        <a:t>4</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x</a:t>
                      </a:r>
                      <a:r>
                        <a:rPr kumimoji="0" lang="en-US" sz="1200" b="0" i="1" u="none" strike="noStrike" cap="none" normalizeH="0" baseline="-25000">
                          <a:ln>
                            <a:noFill/>
                          </a:ln>
                          <a:solidFill>
                            <a:schemeClr val="tx1"/>
                          </a:solidFill>
                          <a:effectLst/>
                          <a:latin typeface="Times New Roman" charset="0"/>
                        </a:rPr>
                        <a:t>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x</a:t>
                      </a:r>
                      <a:r>
                        <a:rPr kumimoji="0" lang="en-US" sz="1200" b="0" i="1" u="none" strike="noStrike" cap="none" normalizeH="0" baseline="-25000">
                          <a:ln>
                            <a:noFill/>
                          </a:ln>
                          <a:solidFill>
                            <a:schemeClr val="tx1"/>
                          </a:solidFill>
                          <a:effectLst/>
                          <a:latin typeface="Times New Roman" charset="0"/>
                        </a:rPr>
                        <a:t>6</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x</a:t>
                      </a:r>
                      <a:r>
                        <a:rPr kumimoji="0" lang="en-US" sz="1200" b="0" i="1" u="none" strike="noStrike" cap="none" normalizeH="0" baseline="-25000">
                          <a:ln>
                            <a:noFill/>
                          </a:ln>
                          <a:solidFill>
                            <a:schemeClr val="tx1"/>
                          </a:solidFill>
                          <a:effectLst/>
                          <a:latin typeface="Times New Roman" charset="0"/>
                        </a:rPr>
                        <a:t>7</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1" i="1" u="none" strike="noStrike" cap="none" normalizeH="0" baseline="0">
                          <a:ln>
                            <a:noFill/>
                          </a:ln>
                          <a:solidFill>
                            <a:srgbClr val="FF0000"/>
                          </a:solidFill>
                          <a:effectLst/>
                          <a:latin typeface="Times New Roman" charset="0"/>
                        </a:rPr>
                        <a:t>x</a:t>
                      </a:r>
                      <a:r>
                        <a:rPr kumimoji="0" lang="en-US" sz="1200" b="1" i="1" u="none" strike="noStrike" cap="none" normalizeH="0" baseline="-25000">
                          <a:ln>
                            <a:noFill/>
                          </a:ln>
                          <a:solidFill>
                            <a:srgbClr val="FF0000"/>
                          </a:solidFill>
                          <a:effectLst/>
                          <a:latin typeface="Times New Roman" charset="0"/>
                        </a:rPr>
                        <a:t>8</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x</a:t>
                      </a:r>
                      <a:r>
                        <a:rPr kumimoji="0" lang="en-US" sz="1200" b="0" i="1" u="none" strike="noStrike" cap="none" normalizeH="0" baseline="-25000">
                          <a:ln>
                            <a:noFill/>
                          </a:ln>
                          <a:solidFill>
                            <a:schemeClr val="tx1"/>
                          </a:solidFill>
                          <a:effectLst/>
                          <a:latin typeface="Times New Roman" charset="0"/>
                        </a:rPr>
                        <a:t>9</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x</a:t>
                      </a:r>
                      <a:r>
                        <a:rPr kumimoji="0" lang="en-US" sz="1200" b="0" i="1" u="none" strike="noStrike" cap="none" normalizeH="0" baseline="-25000">
                          <a:ln>
                            <a:noFill/>
                          </a:ln>
                          <a:solidFill>
                            <a:schemeClr val="tx1"/>
                          </a:solidFill>
                          <a:effectLst/>
                          <a:latin typeface="Times New Roman" charset="0"/>
                        </a:rPr>
                        <a:t>10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x</a:t>
                      </a:r>
                      <a:r>
                        <a:rPr kumimoji="0" lang="en-US" sz="1200" b="0" i="1" u="none" strike="noStrike" cap="none" normalizeH="0" baseline="-25000">
                          <a:ln>
                            <a:noFill/>
                          </a:ln>
                          <a:solidFill>
                            <a:schemeClr val="tx1"/>
                          </a:solidFill>
                          <a:effectLst/>
                          <a:latin typeface="Times New Roman" charset="0"/>
                        </a:rPr>
                        <a:t>11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x</a:t>
                      </a:r>
                      <a:r>
                        <a:rPr kumimoji="0" lang="en-US" sz="1200" b="0" i="1" u="none" strike="noStrike" cap="none" normalizeH="0" baseline="-25000">
                          <a:ln>
                            <a:noFill/>
                          </a:ln>
                          <a:solidFill>
                            <a:schemeClr val="tx1"/>
                          </a:solidFill>
                          <a:effectLst/>
                          <a:latin typeface="Times New Roman" charset="0"/>
                        </a:rPr>
                        <a:t>12</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x</a:t>
                      </a:r>
                      <a:r>
                        <a:rPr kumimoji="0" lang="en-US" sz="1200" b="0" i="1" u="none" strike="noStrike" cap="none" normalizeH="0" baseline="-25000">
                          <a:ln>
                            <a:noFill/>
                          </a:ln>
                          <a:solidFill>
                            <a:schemeClr val="tx1"/>
                          </a:solidFill>
                          <a:effectLst/>
                          <a:latin typeface="Times New Roman" charset="0"/>
                        </a:rPr>
                        <a:t>13</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x</a:t>
                      </a:r>
                      <a:r>
                        <a:rPr kumimoji="0" lang="en-US" sz="1200" b="0" i="1" u="none" strike="noStrike" cap="none" normalizeH="0" baseline="-25000">
                          <a:ln>
                            <a:noFill/>
                          </a:ln>
                          <a:solidFill>
                            <a:schemeClr val="tx1"/>
                          </a:solidFill>
                          <a:effectLst/>
                          <a:latin typeface="Times New Roman" charset="0"/>
                        </a:rPr>
                        <a:t>14</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x</a:t>
                      </a:r>
                      <a:r>
                        <a:rPr kumimoji="0" lang="en-US" sz="1200" b="0" i="1" u="none" strike="noStrike" cap="none" normalizeH="0" baseline="-25000">
                          <a:ln>
                            <a:noFill/>
                          </a:ln>
                          <a:solidFill>
                            <a:schemeClr val="tx1"/>
                          </a:solidFill>
                          <a:effectLst/>
                          <a:latin typeface="Times New Roman" charset="0"/>
                        </a:rPr>
                        <a:t>15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x</a:t>
                      </a:r>
                      <a:r>
                        <a:rPr kumimoji="0" lang="en-US" sz="1200" b="0" i="1" u="none" strike="noStrike" cap="none" normalizeH="0" baseline="-25000">
                          <a:ln>
                            <a:noFill/>
                          </a:ln>
                          <a:solidFill>
                            <a:schemeClr val="tx1"/>
                          </a:solidFill>
                          <a:effectLst/>
                          <a:latin typeface="Times New Roman" charset="0"/>
                        </a:rPr>
                        <a:t>16</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x</a:t>
                      </a:r>
                      <a:r>
                        <a:rPr kumimoji="0" lang="en-US" sz="1200" b="0" i="1" u="none" strike="noStrike" cap="none" normalizeH="0" baseline="-25000">
                          <a:ln>
                            <a:noFill/>
                          </a:ln>
                          <a:solidFill>
                            <a:schemeClr val="tx1"/>
                          </a:solidFill>
                          <a:effectLst/>
                          <a:latin typeface="Times New Roman" charset="0"/>
                        </a:rPr>
                        <a:t>17</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x</a:t>
                      </a:r>
                      <a:r>
                        <a:rPr kumimoji="0" lang="en-US" sz="1200" b="0" i="1" u="none" strike="noStrike" cap="none" normalizeH="0" baseline="-25000">
                          <a:ln>
                            <a:noFill/>
                          </a:ln>
                          <a:solidFill>
                            <a:schemeClr val="tx1"/>
                          </a:solidFill>
                          <a:effectLst/>
                          <a:latin typeface="Times New Roman" charset="0"/>
                        </a:rPr>
                        <a:t>18</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8521" name="Line 568"/>
          <p:cNvSpPr>
            <a:spLocks noChangeShapeType="1"/>
          </p:cNvSpPr>
          <p:nvPr/>
        </p:nvSpPr>
        <p:spPr bwMode="auto">
          <a:xfrm>
            <a:off x="6172200" y="1676400"/>
            <a:ext cx="0" cy="228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8522" name="Line 569"/>
          <p:cNvSpPr>
            <a:spLocks noChangeShapeType="1"/>
          </p:cNvSpPr>
          <p:nvPr/>
        </p:nvSpPr>
        <p:spPr bwMode="auto">
          <a:xfrm flipH="1">
            <a:off x="6248400" y="1676400"/>
            <a:ext cx="304800" cy="228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8523" name="Line 570"/>
          <p:cNvSpPr>
            <a:spLocks noChangeShapeType="1"/>
          </p:cNvSpPr>
          <p:nvPr/>
        </p:nvSpPr>
        <p:spPr bwMode="auto">
          <a:xfrm flipH="1">
            <a:off x="6324600" y="1676400"/>
            <a:ext cx="533400" cy="304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8524" name="Line 571"/>
          <p:cNvSpPr>
            <a:spLocks noChangeShapeType="1"/>
          </p:cNvSpPr>
          <p:nvPr/>
        </p:nvSpPr>
        <p:spPr bwMode="auto">
          <a:xfrm>
            <a:off x="5181600" y="1676400"/>
            <a:ext cx="914400" cy="228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8525" name="Line 574"/>
          <p:cNvSpPr>
            <a:spLocks noChangeShapeType="1"/>
          </p:cNvSpPr>
          <p:nvPr/>
        </p:nvSpPr>
        <p:spPr bwMode="auto">
          <a:xfrm flipH="1">
            <a:off x="1066800" y="1981200"/>
            <a:ext cx="50292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58526" name="Line 575"/>
          <p:cNvSpPr>
            <a:spLocks noChangeShapeType="1"/>
          </p:cNvSpPr>
          <p:nvPr/>
        </p:nvSpPr>
        <p:spPr bwMode="auto">
          <a:xfrm flipV="1">
            <a:off x="1066800" y="1676400"/>
            <a:ext cx="0" cy="304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8527" name="Line 576"/>
          <p:cNvSpPr>
            <a:spLocks noChangeShapeType="1"/>
          </p:cNvSpPr>
          <p:nvPr/>
        </p:nvSpPr>
        <p:spPr bwMode="auto">
          <a:xfrm>
            <a:off x="6934200" y="2743200"/>
            <a:ext cx="0" cy="228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8528" name="Line 577"/>
          <p:cNvSpPr>
            <a:spLocks noChangeShapeType="1"/>
          </p:cNvSpPr>
          <p:nvPr/>
        </p:nvSpPr>
        <p:spPr bwMode="auto">
          <a:xfrm flipH="1">
            <a:off x="7010400" y="2743200"/>
            <a:ext cx="228600" cy="228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8529" name="Line 578"/>
          <p:cNvSpPr>
            <a:spLocks noChangeShapeType="1"/>
          </p:cNvSpPr>
          <p:nvPr/>
        </p:nvSpPr>
        <p:spPr bwMode="auto">
          <a:xfrm flipH="1">
            <a:off x="1066800" y="3048000"/>
            <a:ext cx="57912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58530" name="Line 579"/>
          <p:cNvSpPr>
            <a:spLocks noChangeShapeType="1"/>
          </p:cNvSpPr>
          <p:nvPr/>
        </p:nvSpPr>
        <p:spPr bwMode="auto">
          <a:xfrm flipV="1">
            <a:off x="1066800" y="2743200"/>
            <a:ext cx="0" cy="304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8531" name="Line 580"/>
          <p:cNvSpPr>
            <a:spLocks noChangeShapeType="1"/>
          </p:cNvSpPr>
          <p:nvPr/>
        </p:nvSpPr>
        <p:spPr bwMode="auto">
          <a:xfrm>
            <a:off x="6858000" y="3886200"/>
            <a:ext cx="0" cy="228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8532" name="Line 581"/>
          <p:cNvSpPr>
            <a:spLocks noChangeShapeType="1"/>
          </p:cNvSpPr>
          <p:nvPr/>
        </p:nvSpPr>
        <p:spPr bwMode="auto">
          <a:xfrm flipH="1">
            <a:off x="6934200" y="3886200"/>
            <a:ext cx="228600" cy="228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8533" name="Line 582"/>
          <p:cNvSpPr>
            <a:spLocks noChangeShapeType="1"/>
          </p:cNvSpPr>
          <p:nvPr/>
        </p:nvSpPr>
        <p:spPr bwMode="auto">
          <a:xfrm flipH="1">
            <a:off x="7010400" y="3886200"/>
            <a:ext cx="457200" cy="304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8534" name="Line 583"/>
          <p:cNvSpPr>
            <a:spLocks noChangeShapeType="1"/>
          </p:cNvSpPr>
          <p:nvPr/>
        </p:nvSpPr>
        <p:spPr bwMode="auto">
          <a:xfrm flipH="1">
            <a:off x="1066800" y="4191000"/>
            <a:ext cx="57150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58535" name="Line 584"/>
          <p:cNvSpPr>
            <a:spLocks noChangeShapeType="1"/>
          </p:cNvSpPr>
          <p:nvPr/>
        </p:nvSpPr>
        <p:spPr bwMode="auto">
          <a:xfrm flipV="1">
            <a:off x="1066800" y="3886200"/>
            <a:ext cx="0" cy="304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8536" name="Line 585"/>
          <p:cNvSpPr>
            <a:spLocks noChangeShapeType="1"/>
          </p:cNvSpPr>
          <p:nvPr/>
        </p:nvSpPr>
        <p:spPr bwMode="auto">
          <a:xfrm>
            <a:off x="7391400" y="2590800"/>
            <a:ext cx="762000"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8537" name="Line 586"/>
          <p:cNvSpPr>
            <a:spLocks noChangeShapeType="1"/>
          </p:cNvSpPr>
          <p:nvPr/>
        </p:nvSpPr>
        <p:spPr bwMode="auto">
          <a:xfrm>
            <a:off x="3124200" y="4038600"/>
            <a:ext cx="3657600" cy="762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8538" name="Line 587"/>
          <p:cNvSpPr>
            <a:spLocks noChangeShapeType="1"/>
          </p:cNvSpPr>
          <p:nvPr/>
        </p:nvSpPr>
        <p:spPr bwMode="auto">
          <a:xfrm flipV="1">
            <a:off x="7620000" y="2667000"/>
            <a:ext cx="533400" cy="1066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8539" name="Line 588"/>
          <p:cNvSpPr>
            <a:spLocks noChangeShapeType="1"/>
          </p:cNvSpPr>
          <p:nvPr/>
        </p:nvSpPr>
        <p:spPr bwMode="auto">
          <a:xfrm>
            <a:off x="7010400" y="1524000"/>
            <a:ext cx="1143000" cy="990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8540" name="Line 589"/>
          <p:cNvSpPr>
            <a:spLocks noChangeShapeType="1"/>
          </p:cNvSpPr>
          <p:nvPr/>
        </p:nvSpPr>
        <p:spPr bwMode="auto">
          <a:xfrm>
            <a:off x="8382000" y="2590800"/>
            <a:ext cx="381000"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8541" name="Line 590"/>
          <p:cNvSpPr>
            <a:spLocks noChangeShapeType="1"/>
          </p:cNvSpPr>
          <p:nvPr/>
        </p:nvSpPr>
        <p:spPr bwMode="auto">
          <a:xfrm>
            <a:off x="3124200" y="3886200"/>
            <a:ext cx="0" cy="1524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9E00BDDD-DED9-DC49-BA10-21F8ED42EFAE}" type="slidenum">
              <a:rPr lang="en-US" smtClean="0">
                <a:latin typeface="Times New Roman" charset="0"/>
              </a:rPr>
              <a:pPr/>
              <a:t>46</a:t>
            </a:fld>
            <a:endParaRPr lang="en-US">
              <a:latin typeface="Times New Roman" charset="0"/>
            </a:endParaRPr>
          </a:p>
        </p:txBody>
      </p:sp>
      <p:sp>
        <p:nvSpPr>
          <p:cNvPr id="59395" name="Rectangle 2"/>
          <p:cNvSpPr>
            <a:spLocks noGrp="1" noChangeArrowheads="1"/>
          </p:cNvSpPr>
          <p:nvPr>
            <p:ph type="title"/>
          </p:nvPr>
        </p:nvSpPr>
        <p:spPr>
          <a:xfrm>
            <a:off x="685800" y="304800"/>
            <a:ext cx="7696200" cy="609600"/>
          </a:xfrm>
        </p:spPr>
        <p:txBody>
          <a:bodyPr/>
          <a:lstStyle/>
          <a:p>
            <a:pPr eaLnBrk="1" hangingPunct="1"/>
            <a:r>
              <a:rPr lang="en-US"/>
              <a:t>A5/1</a:t>
            </a:r>
          </a:p>
        </p:txBody>
      </p:sp>
      <p:sp>
        <p:nvSpPr>
          <p:cNvPr id="507907" name="Rectangle 3"/>
          <p:cNvSpPr>
            <a:spLocks noGrp="1" noChangeArrowheads="1"/>
          </p:cNvSpPr>
          <p:nvPr>
            <p:ph type="body" idx="1"/>
          </p:nvPr>
        </p:nvSpPr>
        <p:spPr>
          <a:xfrm>
            <a:off x="685800" y="4419600"/>
            <a:ext cx="7772400" cy="1752600"/>
          </a:xfrm>
        </p:spPr>
        <p:txBody>
          <a:bodyPr/>
          <a:lstStyle/>
          <a:p>
            <a:pPr eaLnBrk="1" hangingPunct="1">
              <a:lnSpc>
                <a:spcPct val="80000"/>
              </a:lnSpc>
              <a:spcAft>
                <a:spcPts val="600"/>
              </a:spcAft>
            </a:pPr>
            <a:r>
              <a:rPr lang="en-US" sz="2400" dirty="0"/>
              <a:t>In this example, </a:t>
            </a:r>
            <a:r>
              <a:rPr lang="en-US" sz="2400" i="1" dirty="0" err="1">
                <a:latin typeface="Times New Roman" charset="0"/>
              </a:rPr>
              <a:t>m</a:t>
            </a:r>
            <a:r>
              <a:rPr lang="en-US" sz="2400" dirty="0">
                <a:latin typeface="Times New Roman" charset="0"/>
              </a:rPr>
              <a:t> = maj(</a:t>
            </a:r>
            <a:r>
              <a:rPr lang="en-US" sz="2400" i="1" dirty="0">
                <a:latin typeface="Times New Roman" charset="0"/>
                <a:sym typeface="Symbol" charset="2"/>
              </a:rPr>
              <a:t>x</a:t>
            </a:r>
            <a:r>
              <a:rPr lang="en-US" sz="2400" baseline="-25000" dirty="0">
                <a:latin typeface="Times New Roman" charset="0"/>
                <a:sym typeface="Symbol" charset="2"/>
              </a:rPr>
              <a:t>8</a:t>
            </a:r>
            <a:r>
              <a:rPr lang="en-US" sz="2400" dirty="0">
                <a:latin typeface="Times New Roman" charset="0"/>
                <a:sym typeface="Symbol" charset="2"/>
              </a:rPr>
              <a:t>, </a:t>
            </a:r>
            <a:r>
              <a:rPr lang="en-US" sz="2400" i="1" dirty="0">
                <a:latin typeface="Times New Roman" charset="0"/>
                <a:sym typeface="Symbol" charset="2"/>
              </a:rPr>
              <a:t>y</a:t>
            </a:r>
            <a:r>
              <a:rPr lang="en-US" sz="2400" baseline="-25000" dirty="0">
                <a:latin typeface="Times New Roman" charset="0"/>
                <a:sym typeface="Symbol" charset="2"/>
              </a:rPr>
              <a:t>10</a:t>
            </a:r>
            <a:r>
              <a:rPr lang="en-US" sz="2400" dirty="0">
                <a:latin typeface="Times New Roman" charset="0"/>
                <a:sym typeface="Symbol" charset="2"/>
              </a:rPr>
              <a:t>, </a:t>
            </a:r>
            <a:r>
              <a:rPr lang="en-US" sz="2400" i="1" dirty="0">
                <a:latin typeface="Times New Roman" charset="0"/>
                <a:sym typeface="Symbol" charset="2"/>
              </a:rPr>
              <a:t>z</a:t>
            </a:r>
            <a:r>
              <a:rPr lang="en-US" sz="2400" baseline="-25000" dirty="0">
                <a:latin typeface="Times New Roman" charset="0"/>
                <a:sym typeface="Symbol" charset="2"/>
              </a:rPr>
              <a:t>10</a:t>
            </a:r>
            <a:r>
              <a:rPr lang="en-US" sz="2400" dirty="0">
                <a:latin typeface="Times New Roman" charset="0"/>
                <a:sym typeface="Symbol" charset="2"/>
              </a:rPr>
              <a:t>)</a:t>
            </a:r>
            <a:r>
              <a:rPr lang="en-US" sz="2400" dirty="0"/>
              <a:t> </a:t>
            </a:r>
            <a:r>
              <a:rPr lang="en-US" sz="2400" dirty="0">
                <a:latin typeface="Times New Roman" charset="0"/>
              </a:rPr>
              <a:t>= maj(</a:t>
            </a:r>
            <a:r>
              <a:rPr lang="en-US" sz="2400" b="1" dirty="0">
                <a:solidFill>
                  <a:srgbClr val="FF0000"/>
                </a:solidFill>
                <a:latin typeface="Times New Roman" charset="0"/>
                <a:sym typeface="Symbol" charset="2"/>
              </a:rPr>
              <a:t>1</a:t>
            </a:r>
            <a:r>
              <a:rPr lang="en-US" sz="2400" dirty="0">
                <a:latin typeface="Times New Roman" charset="0"/>
                <a:sym typeface="Symbol" charset="2"/>
              </a:rPr>
              <a:t>,</a:t>
            </a:r>
            <a:r>
              <a:rPr lang="en-US" sz="2400" b="1" dirty="0">
                <a:solidFill>
                  <a:srgbClr val="FF0000"/>
                </a:solidFill>
                <a:latin typeface="Times New Roman" charset="0"/>
                <a:sym typeface="Symbol" charset="2"/>
              </a:rPr>
              <a:t>0</a:t>
            </a:r>
            <a:r>
              <a:rPr lang="en-US" sz="2400" dirty="0">
                <a:latin typeface="Times New Roman" charset="0"/>
                <a:sym typeface="Symbol" charset="2"/>
              </a:rPr>
              <a:t>,</a:t>
            </a:r>
            <a:r>
              <a:rPr lang="en-US" sz="2400" b="1" dirty="0">
                <a:solidFill>
                  <a:srgbClr val="FF0000"/>
                </a:solidFill>
                <a:latin typeface="Times New Roman" charset="0"/>
                <a:sym typeface="Symbol" charset="2"/>
              </a:rPr>
              <a:t>1</a:t>
            </a:r>
            <a:r>
              <a:rPr lang="en-US" sz="2400" dirty="0">
                <a:latin typeface="Times New Roman" charset="0"/>
                <a:sym typeface="Symbol" charset="2"/>
              </a:rPr>
              <a:t>) = </a:t>
            </a:r>
            <a:r>
              <a:rPr lang="en-US" sz="2400" b="1" dirty="0">
                <a:solidFill>
                  <a:schemeClr val="hlink"/>
                </a:solidFill>
                <a:latin typeface="Times New Roman" charset="0"/>
                <a:sym typeface="Symbol" charset="2"/>
              </a:rPr>
              <a:t>1</a:t>
            </a:r>
            <a:r>
              <a:rPr lang="en-US" sz="2400" dirty="0"/>
              <a:t> </a:t>
            </a:r>
          </a:p>
          <a:p>
            <a:pPr eaLnBrk="1" hangingPunct="1">
              <a:lnSpc>
                <a:spcPct val="80000"/>
              </a:lnSpc>
              <a:spcAft>
                <a:spcPts val="600"/>
              </a:spcAft>
            </a:pPr>
            <a:r>
              <a:rPr lang="en-US" sz="2400" dirty="0"/>
              <a:t>Register </a:t>
            </a:r>
            <a:r>
              <a:rPr lang="en-US" sz="2400" dirty="0">
                <a:latin typeface="Times-Roman" charset="0"/>
              </a:rPr>
              <a:t>X</a:t>
            </a:r>
            <a:r>
              <a:rPr lang="en-US" sz="2400" dirty="0"/>
              <a:t> steps, </a:t>
            </a:r>
            <a:r>
              <a:rPr lang="en-US" sz="2400" dirty="0">
                <a:latin typeface="Times-Roman" charset="0"/>
              </a:rPr>
              <a:t>Y</a:t>
            </a:r>
            <a:r>
              <a:rPr lang="en-US" sz="2400" dirty="0"/>
              <a:t> does not step, and </a:t>
            </a:r>
            <a:r>
              <a:rPr lang="en-US" sz="2400" dirty="0">
                <a:latin typeface="Times-Roman" charset="0"/>
              </a:rPr>
              <a:t>Z</a:t>
            </a:r>
            <a:r>
              <a:rPr lang="en-US" sz="2400" dirty="0"/>
              <a:t> steps</a:t>
            </a:r>
          </a:p>
          <a:p>
            <a:pPr eaLnBrk="1" hangingPunct="1">
              <a:lnSpc>
                <a:spcPct val="80000"/>
              </a:lnSpc>
              <a:spcAft>
                <a:spcPts val="600"/>
              </a:spcAft>
            </a:pPr>
            <a:r>
              <a:rPr lang="en-US" sz="2400" dirty="0" err="1"/>
              <a:t>Keystream</a:t>
            </a:r>
            <a:r>
              <a:rPr lang="en-US" sz="2400" dirty="0"/>
              <a:t> bit is XOR of right bits of registers</a:t>
            </a:r>
          </a:p>
          <a:p>
            <a:pPr eaLnBrk="1" hangingPunct="1">
              <a:lnSpc>
                <a:spcPct val="80000"/>
              </a:lnSpc>
              <a:spcAft>
                <a:spcPts val="600"/>
              </a:spcAft>
            </a:pPr>
            <a:r>
              <a:rPr lang="en-US" sz="2400" dirty="0"/>
              <a:t>Here, </a:t>
            </a:r>
            <a:r>
              <a:rPr lang="en-US" sz="2400" dirty="0" err="1"/>
              <a:t>keystream</a:t>
            </a:r>
            <a:r>
              <a:rPr lang="en-US" sz="2400" dirty="0"/>
              <a:t> bit will be </a:t>
            </a:r>
            <a:r>
              <a:rPr lang="en-US" sz="2400" dirty="0">
                <a:latin typeface="Times-Roman" charset="0"/>
              </a:rPr>
              <a:t>0 </a:t>
            </a:r>
            <a:r>
              <a:rPr lang="en-US" sz="2400" dirty="0" err="1">
                <a:latin typeface="Times-Roman" charset="0"/>
                <a:sym typeface="Symbol" charset="2"/>
              </a:rPr>
              <a:t></a:t>
            </a:r>
            <a:r>
              <a:rPr lang="en-US" sz="2400" dirty="0">
                <a:latin typeface="Times-Roman" charset="0"/>
                <a:sym typeface="Symbol" charset="2"/>
              </a:rPr>
              <a:t> 1 </a:t>
            </a:r>
            <a:r>
              <a:rPr lang="en-US" sz="2400" dirty="0" err="1">
                <a:latin typeface="Times-Roman" charset="0"/>
                <a:sym typeface="Symbol" charset="2"/>
              </a:rPr>
              <a:t></a:t>
            </a:r>
            <a:r>
              <a:rPr lang="en-US" sz="2400" dirty="0">
                <a:latin typeface="Times-Roman" charset="0"/>
                <a:sym typeface="Symbol" charset="2"/>
              </a:rPr>
              <a:t> 0 = 1</a:t>
            </a:r>
            <a:endParaRPr lang="en-US" sz="2400" dirty="0">
              <a:sym typeface="Symbol" charset="2"/>
            </a:endParaRPr>
          </a:p>
        </p:txBody>
      </p:sp>
      <p:graphicFrame>
        <p:nvGraphicFramePr>
          <p:cNvPr id="508079" name="Group 175"/>
          <p:cNvGraphicFramePr>
            <a:graphicFrameLocks noGrp="1"/>
          </p:cNvGraphicFramePr>
          <p:nvPr/>
        </p:nvGraphicFramePr>
        <p:xfrm>
          <a:off x="914400" y="2438400"/>
          <a:ext cx="6477000" cy="304800"/>
        </p:xfrm>
        <a:graphic>
          <a:graphicData uri="http://schemas.openxmlformats.org/drawingml/2006/table">
            <a:tbl>
              <a:tblPr/>
              <a:tblGrid>
                <a:gridCol w="295275">
                  <a:extLst>
                    <a:ext uri="{9D8B030D-6E8A-4147-A177-3AD203B41FA5}">
                      <a16:colId xmlns:a16="http://schemas.microsoft.com/office/drawing/2014/main" val="20000"/>
                    </a:ext>
                  </a:extLst>
                </a:gridCol>
                <a:gridCol w="293688">
                  <a:extLst>
                    <a:ext uri="{9D8B030D-6E8A-4147-A177-3AD203B41FA5}">
                      <a16:colId xmlns:a16="http://schemas.microsoft.com/office/drawing/2014/main" val="20001"/>
                    </a:ext>
                  </a:extLst>
                </a:gridCol>
                <a:gridCol w="295275">
                  <a:extLst>
                    <a:ext uri="{9D8B030D-6E8A-4147-A177-3AD203B41FA5}">
                      <a16:colId xmlns:a16="http://schemas.microsoft.com/office/drawing/2014/main" val="20002"/>
                    </a:ext>
                  </a:extLst>
                </a:gridCol>
                <a:gridCol w="293687">
                  <a:extLst>
                    <a:ext uri="{9D8B030D-6E8A-4147-A177-3AD203B41FA5}">
                      <a16:colId xmlns:a16="http://schemas.microsoft.com/office/drawing/2014/main" val="20003"/>
                    </a:ext>
                  </a:extLst>
                </a:gridCol>
                <a:gridCol w="295275">
                  <a:extLst>
                    <a:ext uri="{9D8B030D-6E8A-4147-A177-3AD203B41FA5}">
                      <a16:colId xmlns:a16="http://schemas.microsoft.com/office/drawing/2014/main" val="20004"/>
                    </a:ext>
                  </a:extLst>
                </a:gridCol>
                <a:gridCol w="292100">
                  <a:extLst>
                    <a:ext uri="{9D8B030D-6E8A-4147-A177-3AD203B41FA5}">
                      <a16:colId xmlns:a16="http://schemas.microsoft.com/office/drawing/2014/main" val="20005"/>
                    </a:ext>
                  </a:extLst>
                </a:gridCol>
                <a:gridCol w="295275">
                  <a:extLst>
                    <a:ext uri="{9D8B030D-6E8A-4147-A177-3AD203B41FA5}">
                      <a16:colId xmlns:a16="http://schemas.microsoft.com/office/drawing/2014/main" val="20006"/>
                    </a:ext>
                  </a:extLst>
                </a:gridCol>
                <a:gridCol w="293688">
                  <a:extLst>
                    <a:ext uri="{9D8B030D-6E8A-4147-A177-3AD203B41FA5}">
                      <a16:colId xmlns:a16="http://schemas.microsoft.com/office/drawing/2014/main" val="20007"/>
                    </a:ext>
                  </a:extLst>
                </a:gridCol>
                <a:gridCol w="295275">
                  <a:extLst>
                    <a:ext uri="{9D8B030D-6E8A-4147-A177-3AD203B41FA5}">
                      <a16:colId xmlns:a16="http://schemas.microsoft.com/office/drawing/2014/main" val="20008"/>
                    </a:ext>
                  </a:extLst>
                </a:gridCol>
                <a:gridCol w="293687">
                  <a:extLst>
                    <a:ext uri="{9D8B030D-6E8A-4147-A177-3AD203B41FA5}">
                      <a16:colId xmlns:a16="http://schemas.microsoft.com/office/drawing/2014/main" val="20009"/>
                    </a:ext>
                  </a:extLst>
                </a:gridCol>
                <a:gridCol w="295275">
                  <a:extLst>
                    <a:ext uri="{9D8B030D-6E8A-4147-A177-3AD203B41FA5}">
                      <a16:colId xmlns:a16="http://schemas.microsoft.com/office/drawing/2014/main" val="20010"/>
                    </a:ext>
                  </a:extLst>
                </a:gridCol>
                <a:gridCol w="295275">
                  <a:extLst>
                    <a:ext uri="{9D8B030D-6E8A-4147-A177-3AD203B41FA5}">
                      <a16:colId xmlns:a16="http://schemas.microsoft.com/office/drawing/2014/main" val="20011"/>
                    </a:ext>
                  </a:extLst>
                </a:gridCol>
                <a:gridCol w="293688">
                  <a:extLst>
                    <a:ext uri="{9D8B030D-6E8A-4147-A177-3AD203B41FA5}">
                      <a16:colId xmlns:a16="http://schemas.microsoft.com/office/drawing/2014/main" val="20012"/>
                    </a:ext>
                  </a:extLst>
                </a:gridCol>
                <a:gridCol w="295275">
                  <a:extLst>
                    <a:ext uri="{9D8B030D-6E8A-4147-A177-3AD203B41FA5}">
                      <a16:colId xmlns:a16="http://schemas.microsoft.com/office/drawing/2014/main" val="20013"/>
                    </a:ext>
                  </a:extLst>
                </a:gridCol>
                <a:gridCol w="293687">
                  <a:extLst>
                    <a:ext uri="{9D8B030D-6E8A-4147-A177-3AD203B41FA5}">
                      <a16:colId xmlns:a16="http://schemas.microsoft.com/office/drawing/2014/main" val="20014"/>
                    </a:ext>
                  </a:extLst>
                </a:gridCol>
                <a:gridCol w="295275">
                  <a:extLst>
                    <a:ext uri="{9D8B030D-6E8A-4147-A177-3AD203B41FA5}">
                      <a16:colId xmlns:a16="http://schemas.microsoft.com/office/drawing/2014/main" val="20015"/>
                    </a:ext>
                  </a:extLst>
                </a:gridCol>
                <a:gridCol w="292100">
                  <a:extLst>
                    <a:ext uri="{9D8B030D-6E8A-4147-A177-3AD203B41FA5}">
                      <a16:colId xmlns:a16="http://schemas.microsoft.com/office/drawing/2014/main" val="20016"/>
                    </a:ext>
                  </a:extLst>
                </a:gridCol>
                <a:gridCol w="295275">
                  <a:extLst>
                    <a:ext uri="{9D8B030D-6E8A-4147-A177-3AD203B41FA5}">
                      <a16:colId xmlns:a16="http://schemas.microsoft.com/office/drawing/2014/main" val="20017"/>
                    </a:ext>
                  </a:extLst>
                </a:gridCol>
                <a:gridCol w="293688">
                  <a:extLst>
                    <a:ext uri="{9D8B030D-6E8A-4147-A177-3AD203B41FA5}">
                      <a16:colId xmlns:a16="http://schemas.microsoft.com/office/drawing/2014/main" val="20018"/>
                    </a:ext>
                  </a:extLst>
                </a:gridCol>
                <a:gridCol w="295275">
                  <a:extLst>
                    <a:ext uri="{9D8B030D-6E8A-4147-A177-3AD203B41FA5}">
                      <a16:colId xmlns:a16="http://schemas.microsoft.com/office/drawing/2014/main" val="20019"/>
                    </a:ext>
                  </a:extLst>
                </a:gridCol>
                <a:gridCol w="293687">
                  <a:extLst>
                    <a:ext uri="{9D8B030D-6E8A-4147-A177-3AD203B41FA5}">
                      <a16:colId xmlns:a16="http://schemas.microsoft.com/office/drawing/2014/main" val="20020"/>
                    </a:ext>
                  </a:extLst>
                </a:gridCol>
                <a:gridCol w="295275">
                  <a:extLst>
                    <a:ext uri="{9D8B030D-6E8A-4147-A177-3AD203B41FA5}">
                      <a16:colId xmlns:a16="http://schemas.microsoft.com/office/drawing/2014/main" val="20021"/>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1" i="0" u="none" strike="noStrike" cap="none" normalizeH="0" baseline="0">
                          <a:ln>
                            <a:noFill/>
                          </a:ln>
                          <a:solidFill>
                            <a:srgbClr val="FF0000"/>
                          </a:solidFill>
                          <a:effectLst/>
                          <a:latin typeface="Times New Roman" charset="0"/>
                        </a:rPr>
                        <a:t>0</a:t>
                      </a:r>
                      <a:endParaRPr kumimoji="0" lang="en-US" sz="1800" b="0" i="0" u="none" strike="noStrike" cap="none" normalizeH="0" baseline="0">
                        <a:ln>
                          <a:noFill/>
                        </a:ln>
                        <a:solidFill>
                          <a:schemeClr val="tx1"/>
                        </a:solidFill>
                        <a:effectLst/>
                        <a:latin typeface="Times New Roman"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508080" name="Group 176"/>
          <p:cNvGraphicFramePr>
            <a:graphicFrameLocks noGrp="1"/>
          </p:cNvGraphicFramePr>
          <p:nvPr/>
        </p:nvGraphicFramePr>
        <p:xfrm>
          <a:off x="914400" y="3581400"/>
          <a:ext cx="6705600" cy="304800"/>
        </p:xfrm>
        <a:graphic>
          <a:graphicData uri="http://schemas.openxmlformats.org/drawingml/2006/table">
            <a:tbl>
              <a:tblPr/>
              <a:tblGrid>
                <a:gridCol w="292100">
                  <a:extLst>
                    <a:ext uri="{9D8B030D-6E8A-4147-A177-3AD203B41FA5}">
                      <a16:colId xmlns:a16="http://schemas.microsoft.com/office/drawing/2014/main" val="20000"/>
                    </a:ext>
                  </a:extLst>
                </a:gridCol>
                <a:gridCol w="290513">
                  <a:extLst>
                    <a:ext uri="{9D8B030D-6E8A-4147-A177-3AD203B41FA5}">
                      <a16:colId xmlns:a16="http://schemas.microsoft.com/office/drawing/2014/main" val="20001"/>
                    </a:ext>
                  </a:extLst>
                </a:gridCol>
                <a:gridCol w="292100">
                  <a:extLst>
                    <a:ext uri="{9D8B030D-6E8A-4147-A177-3AD203B41FA5}">
                      <a16:colId xmlns:a16="http://schemas.microsoft.com/office/drawing/2014/main" val="20002"/>
                    </a:ext>
                  </a:extLst>
                </a:gridCol>
                <a:gridCol w="292100">
                  <a:extLst>
                    <a:ext uri="{9D8B030D-6E8A-4147-A177-3AD203B41FA5}">
                      <a16:colId xmlns:a16="http://schemas.microsoft.com/office/drawing/2014/main" val="20003"/>
                    </a:ext>
                  </a:extLst>
                </a:gridCol>
                <a:gridCol w="292100">
                  <a:extLst>
                    <a:ext uri="{9D8B030D-6E8A-4147-A177-3AD203B41FA5}">
                      <a16:colId xmlns:a16="http://schemas.microsoft.com/office/drawing/2014/main" val="20004"/>
                    </a:ext>
                  </a:extLst>
                </a:gridCol>
                <a:gridCol w="290512">
                  <a:extLst>
                    <a:ext uri="{9D8B030D-6E8A-4147-A177-3AD203B41FA5}">
                      <a16:colId xmlns:a16="http://schemas.microsoft.com/office/drawing/2014/main" val="20005"/>
                    </a:ext>
                  </a:extLst>
                </a:gridCol>
                <a:gridCol w="292100">
                  <a:extLst>
                    <a:ext uri="{9D8B030D-6E8A-4147-A177-3AD203B41FA5}">
                      <a16:colId xmlns:a16="http://schemas.microsoft.com/office/drawing/2014/main" val="20006"/>
                    </a:ext>
                  </a:extLst>
                </a:gridCol>
                <a:gridCol w="292100">
                  <a:extLst>
                    <a:ext uri="{9D8B030D-6E8A-4147-A177-3AD203B41FA5}">
                      <a16:colId xmlns:a16="http://schemas.microsoft.com/office/drawing/2014/main" val="20007"/>
                    </a:ext>
                  </a:extLst>
                </a:gridCol>
                <a:gridCol w="290513">
                  <a:extLst>
                    <a:ext uri="{9D8B030D-6E8A-4147-A177-3AD203B41FA5}">
                      <a16:colId xmlns:a16="http://schemas.microsoft.com/office/drawing/2014/main" val="20008"/>
                    </a:ext>
                  </a:extLst>
                </a:gridCol>
                <a:gridCol w="292100">
                  <a:extLst>
                    <a:ext uri="{9D8B030D-6E8A-4147-A177-3AD203B41FA5}">
                      <a16:colId xmlns:a16="http://schemas.microsoft.com/office/drawing/2014/main" val="20009"/>
                    </a:ext>
                  </a:extLst>
                </a:gridCol>
                <a:gridCol w="292100">
                  <a:extLst>
                    <a:ext uri="{9D8B030D-6E8A-4147-A177-3AD203B41FA5}">
                      <a16:colId xmlns:a16="http://schemas.microsoft.com/office/drawing/2014/main" val="20010"/>
                    </a:ext>
                  </a:extLst>
                </a:gridCol>
                <a:gridCol w="288925">
                  <a:extLst>
                    <a:ext uri="{9D8B030D-6E8A-4147-A177-3AD203B41FA5}">
                      <a16:colId xmlns:a16="http://schemas.microsoft.com/office/drawing/2014/main" val="20011"/>
                    </a:ext>
                  </a:extLst>
                </a:gridCol>
                <a:gridCol w="292100">
                  <a:extLst>
                    <a:ext uri="{9D8B030D-6E8A-4147-A177-3AD203B41FA5}">
                      <a16:colId xmlns:a16="http://schemas.microsoft.com/office/drawing/2014/main" val="20012"/>
                    </a:ext>
                  </a:extLst>
                </a:gridCol>
                <a:gridCol w="292100">
                  <a:extLst>
                    <a:ext uri="{9D8B030D-6E8A-4147-A177-3AD203B41FA5}">
                      <a16:colId xmlns:a16="http://schemas.microsoft.com/office/drawing/2014/main" val="20013"/>
                    </a:ext>
                  </a:extLst>
                </a:gridCol>
                <a:gridCol w="290512">
                  <a:extLst>
                    <a:ext uri="{9D8B030D-6E8A-4147-A177-3AD203B41FA5}">
                      <a16:colId xmlns:a16="http://schemas.microsoft.com/office/drawing/2014/main" val="20014"/>
                    </a:ext>
                  </a:extLst>
                </a:gridCol>
                <a:gridCol w="292100">
                  <a:extLst>
                    <a:ext uri="{9D8B030D-6E8A-4147-A177-3AD203B41FA5}">
                      <a16:colId xmlns:a16="http://schemas.microsoft.com/office/drawing/2014/main" val="20015"/>
                    </a:ext>
                  </a:extLst>
                </a:gridCol>
                <a:gridCol w="292100">
                  <a:extLst>
                    <a:ext uri="{9D8B030D-6E8A-4147-A177-3AD203B41FA5}">
                      <a16:colId xmlns:a16="http://schemas.microsoft.com/office/drawing/2014/main" val="20016"/>
                    </a:ext>
                  </a:extLst>
                </a:gridCol>
                <a:gridCol w="292100">
                  <a:extLst>
                    <a:ext uri="{9D8B030D-6E8A-4147-A177-3AD203B41FA5}">
                      <a16:colId xmlns:a16="http://schemas.microsoft.com/office/drawing/2014/main" val="20017"/>
                    </a:ext>
                  </a:extLst>
                </a:gridCol>
                <a:gridCol w="290513">
                  <a:extLst>
                    <a:ext uri="{9D8B030D-6E8A-4147-A177-3AD203B41FA5}">
                      <a16:colId xmlns:a16="http://schemas.microsoft.com/office/drawing/2014/main" val="20018"/>
                    </a:ext>
                  </a:extLst>
                </a:gridCol>
                <a:gridCol w="292100">
                  <a:extLst>
                    <a:ext uri="{9D8B030D-6E8A-4147-A177-3AD203B41FA5}">
                      <a16:colId xmlns:a16="http://schemas.microsoft.com/office/drawing/2014/main" val="20019"/>
                    </a:ext>
                  </a:extLst>
                </a:gridCol>
                <a:gridCol w="292100">
                  <a:extLst>
                    <a:ext uri="{9D8B030D-6E8A-4147-A177-3AD203B41FA5}">
                      <a16:colId xmlns:a16="http://schemas.microsoft.com/office/drawing/2014/main" val="20020"/>
                    </a:ext>
                  </a:extLst>
                </a:gridCol>
                <a:gridCol w="290512">
                  <a:extLst>
                    <a:ext uri="{9D8B030D-6E8A-4147-A177-3AD203B41FA5}">
                      <a16:colId xmlns:a16="http://schemas.microsoft.com/office/drawing/2014/main" val="20021"/>
                    </a:ext>
                  </a:extLst>
                </a:gridCol>
                <a:gridCol w="292100">
                  <a:extLst>
                    <a:ext uri="{9D8B030D-6E8A-4147-A177-3AD203B41FA5}">
                      <a16:colId xmlns:a16="http://schemas.microsoft.com/office/drawing/2014/main" val="20022"/>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1" i="0" u="none" strike="noStrike" cap="none" normalizeH="0" baseline="0">
                          <a:ln>
                            <a:noFill/>
                          </a:ln>
                          <a:solidFill>
                            <a:srgbClr val="FF0000"/>
                          </a:solidFill>
                          <a:effectLst/>
                          <a:latin typeface="Times New Roman" charset="0"/>
                        </a:rPr>
                        <a:t>1</a:t>
                      </a:r>
                      <a:endParaRPr kumimoji="0" lang="en-US" sz="1800" b="0" i="0" u="none" strike="noStrike" cap="none" normalizeH="0" baseline="0">
                        <a:ln>
                          <a:noFill/>
                        </a:ln>
                        <a:solidFill>
                          <a:schemeClr val="tx1"/>
                        </a:solidFill>
                        <a:effectLst/>
                        <a:latin typeface="Times New Roman"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9495" name="Rectangle 102"/>
          <p:cNvSpPr>
            <a:spLocks noChangeArrowheads="1"/>
          </p:cNvSpPr>
          <p:nvPr/>
        </p:nvSpPr>
        <p:spPr bwMode="auto">
          <a:xfrm>
            <a:off x="222250" y="1295400"/>
            <a:ext cx="387350"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X</a:t>
            </a:r>
          </a:p>
        </p:txBody>
      </p:sp>
      <p:sp>
        <p:nvSpPr>
          <p:cNvPr id="59496" name="Rectangle 103"/>
          <p:cNvSpPr>
            <a:spLocks noChangeArrowheads="1"/>
          </p:cNvSpPr>
          <p:nvPr/>
        </p:nvSpPr>
        <p:spPr bwMode="auto">
          <a:xfrm>
            <a:off x="222250" y="2362200"/>
            <a:ext cx="387350"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Y</a:t>
            </a:r>
          </a:p>
        </p:txBody>
      </p:sp>
      <p:sp>
        <p:nvSpPr>
          <p:cNvPr id="59497" name="Rectangle 104"/>
          <p:cNvSpPr>
            <a:spLocks noChangeArrowheads="1"/>
          </p:cNvSpPr>
          <p:nvPr/>
        </p:nvSpPr>
        <p:spPr bwMode="auto">
          <a:xfrm>
            <a:off x="228600" y="3505200"/>
            <a:ext cx="369888"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Z</a:t>
            </a:r>
          </a:p>
        </p:txBody>
      </p:sp>
      <p:sp>
        <p:nvSpPr>
          <p:cNvPr id="59498" name="Text Box 105"/>
          <p:cNvSpPr txBox="1">
            <a:spLocks noChangeArrowheads="1"/>
          </p:cNvSpPr>
          <p:nvPr/>
        </p:nvSpPr>
        <p:spPr bwMode="auto">
          <a:xfrm>
            <a:off x="6019800" y="1828800"/>
            <a:ext cx="379413" cy="396875"/>
          </a:xfrm>
          <a:prstGeom prst="rect">
            <a:avLst/>
          </a:prstGeom>
          <a:noFill/>
          <a:ln w="9525">
            <a:noFill/>
            <a:miter lim="800000"/>
            <a:headEnd/>
            <a:tailEnd/>
          </a:ln>
        </p:spPr>
        <p:txBody>
          <a:bodyPr wrap="none">
            <a:prstTxWarp prst="textNoShape">
              <a:avLst/>
            </a:prstTxWarp>
            <a:spAutoFit/>
          </a:bodyPr>
          <a:lstStyle/>
          <a:p>
            <a:r>
              <a:rPr lang="en-US" sz="2000">
                <a:sym typeface="Symbol" charset="2"/>
              </a:rPr>
              <a:t></a:t>
            </a:r>
            <a:endParaRPr lang="en-US" sz="2000"/>
          </a:p>
        </p:txBody>
      </p:sp>
      <p:sp>
        <p:nvSpPr>
          <p:cNvPr id="59499" name="Text Box 106"/>
          <p:cNvSpPr txBox="1">
            <a:spLocks noChangeArrowheads="1"/>
          </p:cNvSpPr>
          <p:nvPr/>
        </p:nvSpPr>
        <p:spPr bwMode="auto">
          <a:xfrm>
            <a:off x="6783388" y="2895600"/>
            <a:ext cx="379412" cy="396875"/>
          </a:xfrm>
          <a:prstGeom prst="rect">
            <a:avLst/>
          </a:prstGeom>
          <a:noFill/>
          <a:ln w="9525">
            <a:noFill/>
            <a:miter lim="800000"/>
            <a:headEnd/>
            <a:tailEnd/>
          </a:ln>
        </p:spPr>
        <p:txBody>
          <a:bodyPr wrap="none">
            <a:prstTxWarp prst="textNoShape">
              <a:avLst/>
            </a:prstTxWarp>
            <a:spAutoFit/>
          </a:bodyPr>
          <a:lstStyle/>
          <a:p>
            <a:r>
              <a:rPr lang="en-US" sz="2000">
                <a:sym typeface="Symbol" charset="2"/>
              </a:rPr>
              <a:t></a:t>
            </a:r>
            <a:endParaRPr lang="en-US" sz="2000"/>
          </a:p>
        </p:txBody>
      </p:sp>
      <p:sp>
        <p:nvSpPr>
          <p:cNvPr id="59500" name="Text Box 107"/>
          <p:cNvSpPr txBox="1">
            <a:spLocks noChangeArrowheads="1"/>
          </p:cNvSpPr>
          <p:nvPr/>
        </p:nvSpPr>
        <p:spPr bwMode="auto">
          <a:xfrm>
            <a:off x="6705600" y="4038600"/>
            <a:ext cx="379413" cy="396875"/>
          </a:xfrm>
          <a:prstGeom prst="rect">
            <a:avLst/>
          </a:prstGeom>
          <a:noFill/>
          <a:ln w="9525">
            <a:noFill/>
            <a:miter lim="800000"/>
            <a:headEnd/>
            <a:tailEnd/>
          </a:ln>
        </p:spPr>
        <p:txBody>
          <a:bodyPr wrap="none">
            <a:prstTxWarp prst="textNoShape">
              <a:avLst/>
            </a:prstTxWarp>
            <a:spAutoFit/>
          </a:bodyPr>
          <a:lstStyle/>
          <a:p>
            <a:r>
              <a:rPr lang="en-US" sz="2000">
                <a:sym typeface="Symbol" charset="2"/>
              </a:rPr>
              <a:t></a:t>
            </a:r>
            <a:endParaRPr lang="en-US" sz="2000"/>
          </a:p>
        </p:txBody>
      </p:sp>
      <p:sp>
        <p:nvSpPr>
          <p:cNvPr id="59501" name="Text Box 108"/>
          <p:cNvSpPr txBox="1">
            <a:spLocks noChangeArrowheads="1"/>
          </p:cNvSpPr>
          <p:nvPr/>
        </p:nvSpPr>
        <p:spPr bwMode="auto">
          <a:xfrm>
            <a:off x="8040688" y="2378075"/>
            <a:ext cx="417512" cy="457200"/>
          </a:xfrm>
          <a:prstGeom prst="rect">
            <a:avLst/>
          </a:prstGeom>
          <a:noFill/>
          <a:ln w="9525">
            <a:noFill/>
            <a:miter lim="800000"/>
            <a:headEnd/>
            <a:tailEnd/>
          </a:ln>
        </p:spPr>
        <p:txBody>
          <a:bodyPr wrap="none">
            <a:prstTxWarp prst="textNoShape">
              <a:avLst/>
            </a:prstTxWarp>
            <a:spAutoFit/>
          </a:bodyPr>
          <a:lstStyle/>
          <a:p>
            <a:r>
              <a:rPr lang="en-US">
                <a:sym typeface="Symbol" charset="2"/>
              </a:rPr>
              <a:t></a:t>
            </a:r>
            <a:endParaRPr lang="en-US" sz="2000"/>
          </a:p>
        </p:txBody>
      </p:sp>
      <p:sp>
        <p:nvSpPr>
          <p:cNvPr id="59502" name="Rectangle 109"/>
          <p:cNvSpPr>
            <a:spLocks noChangeArrowheads="1"/>
          </p:cNvSpPr>
          <p:nvPr/>
        </p:nvSpPr>
        <p:spPr bwMode="auto">
          <a:xfrm>
            <a:off x="6584950" y="2744788"/>
            <a:ext cx="184150" cy="517525"/>
          </a:xfrm>
          <a:prstGeom prst="rect">
            <a:avLst/>
          </a:prstGeom>
          <a:noFill/>
          <a:ln w="9525">
            <a:noFill/>
            <a:miter lim="800000"/>
            <a:headEnd/>
            <a:tailEnd/>
          </a:ln>
        </p:spPr>
        <p:txBody>
          <a:bodyPr wrap="none">
            <a:prstTxWarp prst="textNoShape">
              <a:avLst/>
            </a:prstTxWarp>
            <a:spAutoFit/>
          </a:bodyPr>
          <a:lstStyle/>
          <a:p>
            <a:endParaRPr lang="en-US"/>
          </a:p>
        </p:txBody>
      </p:sp>
      <p:graphicFrame>
        <p:nvGraphicFramePr>
          <p:cNvPr id="508014" name="Group 110"/>
          <p:cNvGraphicFramePr>
            <a:graphicFrameLocks noGrp="1"/>
          </p:cNvGraphicFramePr>
          <p:nvPr/>
        </p:nvGraphicFramePr>
        <p:xfrm>
          <a:off x="914400" y="1397000"/>
          <a:ext cx="6096000" cy="279400"/>
        </p:xfrm>
        <a:graphic>
          <a:graphicData uri="http://schemas.openxmlformats.org/drawingml/2006/table">
            <a:tbl>
              <a:tblPr/>
              <a:tblGrid>
                <a:gridCol w="320675">
                  <a:extLst>
                    <a:ext uri="{9D8B030D-6E8A-4147-A177-3AD203B41FA5}">
                      <a16:colId xmlns:a16="http://schemas.microsoft.com/office/drawing/2014/main" val="20000"/>
                    </a:ext>
                  </a:extLst>
                </a:gridCol>
                <a:gridCol w="320675">
                  <a:extLst>
                    <a:ext uri="{9D8B030D-6E8A-4147-A177-3AD203B41FA5}">
                      <a16:colId xmlns:a16="http://schemas.microsoft.com/office/drawing/2014/main" val="20001"/>
                    </a:ext>
                  </a:extLst>
                </a:gridCol>
                <a:gridCol w="320675">
                  <a:extLst>
                    <a:ext uri="{9D8B030D-6E8A-4147-A177-3AD203B41FA5}">
                      <a16:colId xmlns:a16="http://schemas.microsoft.com/office/drawing/2014/main" val="20002"/>
                    </a:ext>
                  </a:extLst>
                </a:gridCol>
                <a:gridCol w="320675">
                  <a:extLst>
                    <a:ext uri="{9D8B030D-6E8A-4147-A177-3AD203B41FA5}">
                      <a16:colId xmlns:a16="http://schemas.microsoft.com/office/drawing/2014/main" val="20003"/>
                    </a:ext>
                  </a:extLst>
                </a:gridCol>
                <a:gridCol w="322263">
                  <a:extLst>
                    <a:ext uri="{9D8B030D-6E8A-4147-A177-3AD203B41FA5}">
                      <a16:colId xmlns:a16="http://schemas.microsoft.com/office/drawing/2014/main" val="20004"/>
                    </a:ext>
                  </a:extLst>
                </a:gridCol>
                <a:gridCol w="320675">
                  <a:extLst>
                    <a:ext uri="{9D8B030D-6E8A-4147-A177-3AD203B41FA5}">
                      <a16:colId xmlns:a16="http://schemas.microsoft.com/office/drawing/2014/main" val="20005"/>
                    </a:ext>
                  </a:extLst>
                </a:gridCol>
                <a:gridCol w="320675">
                  <a:extLst>
                    <a:ext uri="{9D8B030D-6E8A-4147-A177-3AD203B41FA5}">
                      <a16:colId xmlns:a16="http://schemas.microsoft.com/office/drawing/2014/main" val="20006"/>
                    </a:ext>
                  </a:extLst>
                </a:gridCol>
                <a:gridCol w="320675">
                  <a:extLst>
                    <a:ext uri="{9D8B030D-6E8A-4147-A177-3AD203B41FA5}">
                      <a16:colId xmlns:a16="http://schemas.microsoft.com/office/drawing/2014/main" val="20007"/>
                    </a:ext>
                  </a:extLst>
                </a:gridCol>
                <a:gridCol w="320675">
                  <a:extLst>
                    <a:ext uri="{9D8B030D-6E8A-4147-A177-3AD203B41FA5}">
                      <a16:colId xmlns:a16="http://schemas.microsoft.com/office/drawing/2014/main" val="20008"/>
                    </a:ext>
                  </a:extLst>
                </a:gridCol>
                <a:gridCol w="320675">
                  <a:extLst>
                    <a:ext uri="{9D8B030D-6E8A-4147-A177-3AD203B41FA5}">
                      <a16:colId xmlns:a16="http://schemas.microsoft.com/office/drawing/2014/main" val="20009"/>
                    </a:ext>
                  </a:extLst>
                </a:gridCol>
                <a:gridCol w="320675">
                  <a:extLst>
                    <a:ext uri="{9D8B030D-6E8A-4147-A177-3AD203B41FA5}">
                      <a16:colId xmlns:a16="http://schemas.microsoft.com/office/drawing/2014/main" val="20010"/>
                    </a:ext>
                  </a:extLst>
                </a:gridCol>
                <a:gridCol w="320675">
                  <a:extLst>
                    <a:ext uri="{9D8B030D-6E8A-4147-A177-3AD203B41FA5}">
                      <a16:colId xmlns:a16="http://schemas.microsoft.com/office/drawing/2014/main" val="20011"/>
                    </a:ext>
                  </a:extLst>
                </a:gridCol>
                <a:gridCol w="320675">
                  <a:extLst>
                    <a:ext uri="{9D8B030D-6E8A-4147-A177-3AD203B41FA5}">
                      <a16:colId xmlns:a16="http://schemas.microsoft.com/office/drawing/2014/main" val="20012"/>
                    </a:ext>
                  </a:extLst>
                </a:gridCol>
                <a:gridCol w="320675">
                  <a:extLst>
                    <a:ext uri="{9D8B030D-6E8A-4147-A177-3AD203B41FA5}">
                      <a16:colId xmlns:a16="http://schemas.microsoft.com/office/drawing/2014/main" val="20013"/>
                    </a:ext>
                  </a:extLst>
                </a:gridCol>
                <a:gridCol w="322262">
                  <a:extLst>
                    <a:ext uri="{9D8B030D-6E8A-4147-A177-3AD203B41FA5}">
                      <a16:colId xmlns:a16="http://schemas.microsoft.com/office/drawing/2014/main" val="20014"/>
                    </a:ext>
                  </a:extLst>
                </a:gridCol>
                <a:gridCol w="320675">
                  <a:extLst>
                    <a:ext uri="{9D8B030D-6E8A-4147-A177-3AD203B41FA5}">
                      <a16:colId xmlns:a16="http://schemas.microsoft.com/office/drawing/2014/main" val="20015"/>
                    </a:ext>
                  </a:extLst>
                </a:gridCol>
                <a:gridCol w="320675">
                  <a:extLst>
                    <a:ext uri="{9D8B030D-6E8A-4147-A177-3AD203B41FA5}">
                      <a16:colId xmlns:a16="http://schemas.microsoft.com/office/drawing/2014/main" val="20016"/>
                    </a:ext>
                  </a:extLst>
                </a:gridCol>
                <a:gridCol w="320675">
                  <a:extLst>
                    <a:ext uri="{9D8B030D-6E8A-4147-A177-3AD203B41FA5}">
                      <a16:colId xmlns:a16="http://schemas.microsoft.com/office/drawing/2014/main" val="20017"/>
                    </a:ext>
                  </a:extLst>
                </a:gridCol>
                <a:gridCol w="320675">
                  <a:extLst>
                    <a:ext uri="{9D8B030D-6E8A-4147-A177-3AD203B41FA5}">
                      <a16:colId xmlns:a16="http://schemas.microsoft.com/office/drawing/2014/main" val="20018"/>
                    </a:ext>
                  </a:extLst>
                </a:gridCol>
              </a:tblGrid>
              <a:tr h="2794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1" i="0" u="none" strike="noStrike" cap="none" normalizeH="0" baseline="0">
                          <a:ln>
                            <a:noFill/>
                          </a:ln>
                          <a:solidFill>
                            <a:srgbClr val="FF0000"/>
                          </a:solidFill>
                          <a:effectLst/>
                          <a:latin typeface="Times New Roman"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9545" name="Line 152"/>
          <p:cNvSpPr>
            <a:spLocks noChangeShapeType="1"/>
          </p:cNvSpPr>
          <p:nvPr/>
        </p:nvSpPr>
        <p:spPr bwMode="auto">
          <a:xfrm>
            <a:off x="6172200" y="1676400"/>
            <a:ext cx="0" cy="228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9546" name="Line 153"/>
          <p:cNvSpPr>
            <a:spLocks noChangeShapeType="1"/>
          </p:cNvSpPr>
          <p:nvPr/>
        </p:nvSpPr>
        <p:spPr bwMode="auto">
          <a:xfrm flipH="1">
            <a:off x="6248400" y="1676400"/>
            <a:ext cx="304800" cy="228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9547" name="Line 154"/>
          <p:cNvSpPr>
            <a:spLocks noChangeShapeType="1"/>
          </p:cNvSpPr>
          <p:nvPr/>
        </p:nvSpPr>
        <p:spPr bwMode="auto">
          <a:xfrm flipH="1">
            <a:off x="6324600" y="1676400"/>
            <a:ext cx="533400" cy="304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9548" name="Line 155"/>
          <p:cNvSpPr>
            <a:spLocks noChangeShapeType="1"/>
          </p:cNvSpPr>
          <p:nvPr/>
        </p:nvSpPr>
        <p:spPr bwMode="auto">
          <a:xfrm>
            <a:off x="5181600" y="1676400"/>
            <a:ext cx="914400" cy="228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9549" name="Line 156"/>
          <p:cNvSpPr>
            <a:spLocks noChangeShapeType="1"/>
          </p:cNvSpPr>
          <p:nvPr/>
        </p:nvSpPr>
        <p:spPr bwMode="auto">
          <a:xfrm flipH="1">
            <a:off x="1066800" y="1981200"/>
            <a:ext cx="50292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59550" name="Line 157"/>
          <p:cNvSpPr>
            <a:spLocks noChangeShapeType="1"/>
          </p:cNvSpPr>
          <p:nvPr/>
        </p:nvSpPr>
        <p:spPr bwMode="auto">
          <a:xfrm flipV="1">
            <a:off x="1066800" y="1676400"/>
            <a:ext cx="0" cy="304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9551" name="Line 158"/>
          <p:cNvSpPr>
            <a:spLocks noChangeShapeType="1"/>
          </p:cNvSpPr>
          <p:nvPr/>
        </p:nvSpPr>
        <p:spPr bwMode="auto">
          <a:xfrm>
            <a:off x="6934200" y="2743200"/>
            <a:ext cx="0" cy="228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9552" name="Line 159"/>
          <p:cNvSpPr>
            <a:spLocks noChangeShapeType="1"/>
          </p:cNvSpPr>
          <p:nvPr/>
        </p:nvSpPr>
        <p:spPr bwMode="auto">
          <a:xfrm flipH="1">
            <a:off x="7010400" y="2743200"/>
            <a:ext cx="228600" cy="228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9553" name="Line 160"/>
          <p:cNvSpPr>
            <a:spLocks noChangeShapeType="1"/>
          </p:cNvSpPr>
          <p:nvPr/>
        </p:nvSpPr>
        <p:spPr bwMode="auto">
          <a:xfrm flipH="1">
            <a:off x="1066800" y="3048000"/>
            <a:ext cx="57912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59554" name="Line 161"/>
          <p:cNvSpPr>
            <a:spLocks noChangeShapeType="1"/>
          </p:cNvSpPr>
          <p:nvPr/>
        </p:nvSpPr>
        <p:spPr bwMode="auto">
          <a:xfrm flipV="1">
            <a:off x="1066800" y="2743200"/>
            <a:ext cx="0" cy="304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9555" name="Line 162"/>
          <p:cNvSpPr>
            <a:spLocks noChangeShapeType="1"/>
          </p:cNvSpPr>
          <p:nvPr/>
        </p:nvSpPr>
        <p:spPr bwMode="auto">
          <a:xfrm>
            <a:off x="6858000" y="3886200"/>
            <a:ext cx="0" cy="228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9556" name="Line 163"/>
          <p:cNvSpPr>
            <a:spLocks noChangeShapeType="1"/>
          </p:cNvSpPr>
          <p:nvPr/>
        </p:nvSpPr>
        <p:spPr bwMode="auto">
          <a:xfrm flipH="1">
            <a:off x="6934200" y="3886200"/>
            <a:ext cx="228600" cy="228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9557" name="Line 164"/>
          <p:cNvSpPr>
            <a:spLocks noChangeShapeType="1"/>
          </p:cNvSpPr>
          <p:nvPr/>
        </p:nvSpPr>
        <p:spPr bwMode="auto">
          <a:xfrm flipH="1">
            <a:off x="7010400" y="3886200"/>
            <a:ext cx="457200" cy="304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9558" name="Line 165"/>
          <p:cNvSpPr>
            <a:spLocks noChangeShapeType="1"/>
          </p:cNvSpPr>
          <p:nvPr/>
        </p:nvSpPr>
        <p:spPr bwMode="auto">
          <a:xfrm flipH="1">
            <a:off x="1066800" y="4191000"/>
            <a:ext cx="57150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59559" name="Line 166"/>
          <p:cNvSpPr>
            <a:spLocks noChangeShapeType="1"/>
          </p:cNvSpPr>
          <p:nvPr/>
        </p:nvSpPr>
        <p:spPr bwMode="auto">
          <a:xfrm flipV="1">
            <a:off x="1066800" y="3886200"/>
            <a:ext cx="0" cy="304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9560" name="Line 167"/>
          <p:cNvSpPr>
            <a:spLocks noChangeShapeType="1"/>
          </p:cNvSpPr>
          <p:nvPr/>
        </p:nvSpPr>
        <p:spPr bwMode="auto">
          <a:xfrm>
            <a:off x="7391400" y="2590800"/>
            <a:ext cx="762000"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9561" name="Line 168"/>
          <p:cNvSpPr>
            <a:spLocks noChangeShapeType="1"/>
          </p:cNvSpPr>
          <p:nvPr/>
        </p:nvSpPr>
        <p:spPr bwMode="auto">
          <a:xfrm>
            <a:off x="3124200" y="4038600"/>
            <a:ext cx="3657600" cy="762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9562" name="Line 169"/>
          <p:cNvSpPr>
            <a:spLocks noChangeShapeType="1"/>
          </p:cNvSpPr>
          <p:nvPr/>
        </p:nvSpPr>
        <p:spPr bwMode="auto">
          <a:xfrm flipV="1">
            <a:off x="7620000" y="2667000"/>
            <a:ext cx="533400" cy="1066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9563" name="Line 170"/>
          <p:cNvSpPr>
            <a:spLocks noChangeShapeType="1"/>
          </p:cNvSpPr>
          <p:nvPr/>
        </p:nvSpPr>
        <p:spPr bwMode="auto">
          <a:xfrm>
            <a:off x="7010400" y="1524000"/>
            <a:ext cx="1143000" cy="990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9564" name="Line 171"/>
          <p:cNvSpPr>
            <a:spLocks noChangeShapeType="1"/>
          </p:cNvSpPr>
          <p:nvPr/>
        </p:nvSpPr>
        <p:spPr bwMode="auto">
          <a:xfrm>
            <a:off x="8305800" y="2590800"/>
            <a:ext cx="381000"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9565" name="Line 177"/>
          <p:cNvSpPr>
            <a:spLocks noChangeShapeType="1"/>
          </p:cNvSpPr>
          <p:nvPr/>
        </p:nvSpPr>
        <p:spPr bwMode="auto">
          <a:xfrm>
            <a:off x="3124200" y="3886200"/>
            <a:ext cx="0" cy="1524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07907">
                                            <p:txEl>
                                              <p:pRg st="0" end="0"/>
                                            </p:txEl>
                                          </p:spTgt>
                                        </p:tgtEl>
                                        <p:attrNameLst>
                                          <p:attrName>style.visibility</p:attrName>
                                        </p:attrNameLst>
                                      </p:cBhvr>
                                      <p:to>
                                        <p:strVal val="visible"/>
                                      </p:to>
                                    </p:set>
                                    <p:animEffect transition="in" filter="wipe(left)">
                                      <p:cBhvr>
                                        <p:cTn id="7" dur="500"/>
                                        <p:tgtEl>
                                          <p:spTgt spid="507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07907">
                                            <p:txEl>
                                              <p:pRg st="1" end="1"/>
                                            </p:txEl>
                                          </p:spTgt>
                                        </p:tgtEl>
                                        <p:attrNameLst>
                                          <p:attrName>style.visibility</p:attrName>
                                        </p:attrNameLst>
                                      </p:cBhvr>
                                      <p:to>
                                        <p:strVal val="visible"/>
                                      </p:to>
                                    </p:set>
                                    <p:animEffect transition="in" filter="wipe(left)">
                                      <p:cBhvr>
                                        <p:cTn id="12" dur="500"/>
                                        <p:tgtEl>
                                          <p:spTgt spid="507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07907">
                                            <p:txEl>
                                              <p:pRg st="2" end="2"/>
                                            </p:txEl>
                                          </p:spTgt>
                                        </p:tgtEl>
                                        <p:attrNameLst>
                                          <p:attrName>style.visibility</p:attrName>
                                        </p:attrNameLst>
                                      </p:cBhvr>
                                      <p:to>
                                        <p:strVal val="visible"/>
                                      </p:to>
                                    </p:set>
                                    <p:animEffect transition="in" filter="wipe(left)">
                                      <p:cBhvr>
                                        <p:cTn id="17" dur="500"/>
                                        <p:tgtEl>
                                          <p:spTgt spid="507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07907">
                                            <p:txEl>
                                              <p:pRg st="3" end="3"/>
                                            </p:txEl>
                                          </p:spTgt>
                                        </p:tgtEl>
                                        <p:attrNameLst>
                                          <p:attrName>style.visibility</p:attrName>
                                        </p:attrNameLst>
                                      </p:cBhvr>
                                      <p:to>
                                        <p:strVal val="visible"/>
                                      </p:to>
                                    </p:set>
                                    <p:animEffect transition="in" filter="wipe(left)">
                                      <p:cBhvr>
                                        <p:cTn id="22" dur="500"/>
                                        <p:tgtEl>
                                          <p:spTgt spid="507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7907"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B158269F-32BF-8A47-97B9-9A9B2CAF4F87}" type="slidenum">
              <a:rPr lang="en-US" smtClean="0">
                <a:latin typeface="Times New Roman" charset="0"/>
              </a:rPr>
              <a:pPr/>
              <a:t>47</a:t>
            </a:fld>
            <a:endParaRPr lang="en-US">
              <a:latin typeface="Times New Roman" charset="0"/>
            </a:endParaRPr>
          </a:p>
        </p:txBody>
      </p:sp>
      <p:sp>
        <p:nvSpPr>
          <p:cNvPr id="60419" name="Rectangle 2"/>
          <p:cNvSpPr>
            <a:spLocks noGrp="1" noChangeArrowheads="1"/>
          </p:cNvSpPr>
          <p:nvPr>
            <p:ph type="title"/>
          </p:nvPr>
        </p:nvSpPr>
        <p:spPr/>
        <p:txBody>
          <a:bodyPr/>
          <a:lstStyle/>
          <a:p>
            <a:pPr eaLnBrk="1" hangingPunct="1"/>
            <a:r>
              <a:rPr lang="en-US"/>
              <a:t>Shift Register Crypto</a:t>
            </a:r>
          </a:p>
        </p:txBody>
      </p:sp>
      <p:sp>
        <p:nvSpPr>
          <p:cNvPr id="60420" name="Rectangle 3"/>
          <p:cNvSpPr>
            <a:spLocks noGrp="1" noChangeArrowheads="1"/>
          </p:cNvSpPr>
          <p:nvPr>
            <p:ph type="body" idx="1"/>
          </p:nvPr>
        </p:nvSpPr>
        <p:spPr/>
        <p:txBody>
          <a:bodyPr/>
          <a:lstStyle/>
          <a:p>
            <a:pPr eaLnBrk="1" hangingPunct="1">
              <a:lnSpc>
                <a:spcPct val="90000"/>
              </a:lnSpc>
              <a:spcAft>
                <a:spcPts val="600"/>
              </a:spcAft>
            </a:pPr>
            <a:r>
              <a:rPr lang="en-US" sz="2800" dirty="0"/>
              <a:t>Shift register crypto efficient in hardware</a:t>
            </a:r>
          </a:p>
          <a:p>
            <a:pPr eaLnBrk="1" hangingPunct="1">
              <a:lnSpc>
                <a:spcPct val="90000"/>
              </a:lnSpc>
              <a:spcAft>
                <a:spcPts val="600"/>
              </a:spcAft>
            </a:pPr>
            <a:r>
              <a:rPr lang="en-US" sz="2800" dirty="0"/>
              <a:t>Often, slow if implement in software</a:t>
            </a:r>
          </a:p>
          <a:p>
            <a:pPr eaLnBrk="1" hangingPunct="1">
              <a:lnSpc>
                <a:spcPct val="90000"/>
              </a:lnSpc>
              <a:spcAft>
                <a:spcPts val="600"/>
              </a:spcAft>
            </a:pPr>
            <a:r>
              <a:rPr lang="en-US" sz="2800" dirty="0"/>
              <a:t>In the past, very popular</a:t>
            </a:r>
          </a:p>
          <a:p>
            <a:pPr eaLnBrk="1" hangingPunct="1">
              <a:lnSpc>
                <a:spcPct val="90000"/>
              </a:lnSpc>
              <a:spcAft>
                <a:spcPts val="600"/>
              </a:spcAft>
            </a:pPr>
            <a:r>
              <a:rPr lang="en-US" sz="2800" dirty="0"/>
              <a:t>Today, more is done in software due to fast processors</a:t>
            </a:r>
          </a:p>
          <a:p>
            <a:pPr eaLnBrk="1" hangingPunct="1">
              <a:lnSpc>
                <a:spcPct val="90000"/>
              </a:lnSpc>
              <a:spcAft>
                <a:spcPts val="600"/>
              </a:spcAft>
            </a:pPr>
            <a:r>
              <a:rPr lang="en-US" sz="2800" dirty="0"/>
              <a:t>Shift register crypto still used some</a:t>
            </a:r>
          </a:p>
          <a:p>
            <a:pPr lvl="1" eaLnBrk="1" hangingPunct="1">
              <a:lnSpc>
                <a:spcPct val="90000"/>
              </a:lnSpc>
              <a:spcAft>
                <a:spcPts val="600"/>
              </a:spcAft>
            </a:pPr>
            <a:r>
              <a:rPr lang="en-US" sz="2400" dirty="0"/>
              <a:t>Resource-constrained devices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073B8FE3-DD26-0548-95A9-12375515C9E0}" type="slidenum">
              <a:rPr lang="en-US" smtClean="0">
                <a:latin typeface="Times New Roman" charset="0"/>
              </a:rPr>
              <a:pPr/>
              <a:t>48</a:t>
            </a:fld>
            <a:endParaRPr lang="en-US">
              <a:latin typeface="Times New Roman" charset="0"/>
            </a:endParaRPr>
          </a:p>
        </p:txBody>
      </p:sp>
      <p:sp>
        <p:nvSpPr>
          <p:cNvPr id="61443" name="Rectangle 2"/>
          <p:cNvSpPr>
            <a:spLocks noGrp="1" noChangeArrowheads="1"/>
          </p:cNvSpPr>
          <p:nvPr>
            <p:ph type="title"/>
          </p:nvPr>
        </p:nvSpPr>
        <p:spPr>
          <a:xfrm>
            <a:off x="685800" y="152400"/>
            <a:ext cx="7772400" cy="914400"/>
          </a:xfrm>
        </p:spPr>
        <p:txBody>
          <a:bodyPr/>
          <a:lstStyle/>
          <a:p>
            <a:pPr eaLnBrk="1" hangingPunct="1"/>
            <a:r>
              <a:rPr lang="en-US" dirty="0"/>
              <a:t>RC4</a:t>
            </a:r>
          </a:p>
        </p:txBody>
      </p:sp>
      <p:sp>
        <p:nvSpPr>
          <p:cNvPr id="61444" name="Rectangle 3"/>
          <p:cNvSpPr>
            <a:spLocks noGrp="1" noChangeArrowheads="1"/>
          </p:cNvSpPr>
          <p:nvPr>
            <p:ph type="body" idx="1"/>
          </p:nvPr>
        </p:nvSpPr>
        <p:spPr>
          <a:xfrm>
            <a:off x="685800" y="1143000"/>
            <a:ext cx="7772400" cy="4953000"/>
          </a:xfrm>
        </p:spPr>
        <p:txBody>
          <a:bodyPr/>
          <a:lstStyle/>
          <a:p>
            <a:pPr eaLnBrk="1" hangingPunct="1">
              <a:lnSpc>
                <a:spcPct val="80000"/>
              </a:lnSpc>
              <a:spcAft>
                <a:spcPts val="600"/>
              </a:spcAft>
            </a:pPr>
            <a:r>
              <a:rPr lang="en-US" sz="2800" dirty="0"/>
              <a:t>A self-modifying lookup table</a:t>
            </a:r>
          </a:p>
          <a:p>
            <a:pPr eaLnBrk="1" hangingPunct="1">
              <a:lnSpc>
                <a:spcPct val="80000"/>
              </a:lnSpc>
              <a:spcAft>
                <a:spcPts val="600"/>
              </a:spcAft>
            </a:pPr>
            <a:r>
              <a:rPr lang="en-US" sz="2800" dirty="0"/>
              <a:t>Table always contains a permutation of the byte values </a:t>
            </a:r>
            <a:r>
              <a:rPr lang="en-US" sz="2800" dirty="0">
                <a:latin typeface="Times-Roman" charset="0"/>
              </a:rPr>
              <a:t>0,1,…,255</a:t>
            </a:r>
            <a:endParaRPr lang="en-US" sz="2800" dirty="0"/>
          </a:p>
          <a:p>
            <a:pPr eaLnBrk="1" hangingPunct="1">
              <a:lnSpc>
                <a:spcPct val="80000"/>
              </a:lnSpc>
              <a:spcAft>
                <a:spcPts val="600"/>
              </a:spcAft>
            </a:pPr>
            <a:r>
              <a:rPr lang="en-US" sz="2800" dirty="0"/>
              <a:t>Initialize the permutation using key</a:t>
            </a:r>
          </a:p>
          <a:p>
            <a:pPr eaLnBrk="1" hangingPunct="1">
              <a:lnSpc>
                <a:spcPct val="80000"/>
              </a:lnSpc>
              <a:spcAft>
                <a:spcPts val="600"/>
              </a:spcAft>
            </a:pPr>
            <a:r>
              <a:rPr lang="en-US" sz="2800" dirty="0"/>
              <a:t>At each step, RC4 does the following</a:t>
            </a:r>
          </a:p>
          <a:p>
            <a:pPr lvl="1" eaLnBrk="1" hangingPunct="1">
              <a:lnSpc>
                <a:spcPct val="80000"/>
              </a:lnSpc>
              <a:spcAft>
                <a:spcPts val="600"/>
              </a:spcAft>
            </a:pPr>
            <a:r>
              <a:rPr lang="en-US" sz="2400" dirty="0"/>
              <a:t>Swaps elements in current lookup table</a:t>
            </a:r>
          </a:p>
          <a:p>
            <a:pPr lvl="1" eaLnBrk="1" hangingPunct="1">
              <a:lnSpc>
                <a:spcPct val="80000"/>
              </a:lnSpc>
              <a:spcAft>
                <a:spcPts val="600"/>
              </a:spcAft>
            </a:pPr>
            <a:r>
              <a:rPr lang="en-US" sz="2400" dirty="0"/>
              <a:t>Selects a </a:t>
            </a:r>
            <a:r>
              <a:rPr lang="en-US" sz="2400" dirty="0" err="1"/>
              <a:t>keystream</a:t>
            </a:r>
            <a:r>
              <a:rPr lang="en-US" sz="2400" dirty="0"/>
              <a:t> byte from table</a:t>
            </a:r>
          </a:p>
          <a:p>
            <a:pPr eaLnBrk="1" hangingPunct="1">
              <a:lnSpc>
                <a:spcPct val="80000"/>
              </a:lnSpc>
              <a:spcAft>
                <a:spcPts val="600"/>
              </a:spcAft>
            </a:pPr>
            <a:r>
              <a:rPr lang="en-US" sz="2800" dirty="0"/>
              <a:t>Each step of RC4 produces a </a:t>
            </a:r>
            <a:r>
              <a:rPr lang="en-US" sz="2800" b="1" dirty="0">
                <a:solidFill>
                  <a:schemeClr val="hlink"/>
                </a:solidFill>
              </a:rPr>
              <a:t>byte</a:t>
            </a:r>
            <a:endParaRPr lang="en-US" sz="2800" dirty="0"/>
          </a:p>
          <a:p>
            <a:pPr lvl="1" eaLnBrk="1" hangingPunct="1">
              <a:lnSpc>
                <a:spcPct val="80000"/>
              </a:lnSpc>
              <a:spcAft>
                <a:spcPts val="600"/>
              </a:spcAft>
            </a:pPr>
            <a:r>
              <a:rPr lang="en-US" sz="2400" dirty="0"/>
              <a:t>Efficient in software</a:t>
            </a:r>
          </a:p>
          <a:p>
            <a:pPr eaLnBrk="1" hangingPunct="1">
              <a:lnSpc>
                <a:spcPct val="80000"/>
              </a:lnSpc>
              <a:spcAft>
                <a:spcPts val="600"/>
              </a:spcAft>
            </a:pPr>
            <a:r>
              <a:rPr lang="en-US" sz="2800" dirty="0"/>
              <a:t>Each step of A5/1 produces only a bit</a:t>
            </a:r>
          </a:p>
          <a:p>
            <a:pPr lvl="1" eaLnBrk="1" hangingPunct="1">
              <a:lnSpc>
                <a:spcPct val="80000"/>
              </a:lnSpc>
              <a:spcAft>
                <a:spcPts val="600"/>
              </a:spcAft>
            </a:pPr>
            <a:r>
              <a:rPr lang="en-US" sz="2400" dirty="0"/>
              <a:t>Efficient in hardware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9CE4E490-4BCB-EB4B-BE55-BC0EF7DD839A}" type="slidenum">
              <a:rPr lang="en-US" smtClean="0">
                <a:latin typeface="Times New Roman" charset="0"/>
              </a:rPr>
              <a:pPr/>
              <a:t>49</a:t>
            </a:fld>
            <a:endParaRPr lang="en-US">
              <a:latin typeface="Times New Roman" charset="0"/>
            </a:endParaRPr>
          </a:p>
        </p:txBody>
      </p:sp>
      <p:sp>
        <p:nvSpPr>
          <p:cNvPr id="62467" name="Rectangle 2"/>
          <p:cNvSpPr>
            <a:spLocks noGrp="1" noChangeArrowheads="1"/>
          </p:cNvSpPr>
          <p:nvPr>
            <p:ph type="title"/>
          </p:nvPr>
        </p:nvSpPr>
        <p:spPr>
          <a:xfrm>
            <a:off x="685800" y="381000"/>
            <a:ext cx="7772400" cy="1143000"/>
          </a:xfrm>
        </p:spPr>
        <p:txBody>
          <a:bodyPr/>
          <a:lstStyle/>
          <a:p>
            <a:pPr eaLnBrk="1" hangingPunct="1"/>
            <a:r>
              <a:rPr lang="en-US"/>
              <a:t>RC4 Initialization</a:t>
            </a:r>
          </a:p>
        </p:txBody>
      </p:sp>
      <p:sp>
        <p:nvSpPr>
          <p:cNvPr id="62468" name="Rectangle 3"/>
          <p:cNvSpPr>
            <a:spLocks noGrp="1" noChangeArrowheads="1"/>
          </p:cNvSpPr>
          <p:nvPr>
            <p:ph type="body" idx="1"/>
          </p:nvPr>
        </p:nvSpPr>
        <p:spPr>
          <a:xfrm>
            <a:off x="685800" y="1524000"/>
            <a:ext cx="7772400" cy="4572000"/>
          </a:xfrm>
        </p:spPr>
        <p:txBody>
          <a:bodyPr/>
          <a:lstStyle/>
          <a:p>
            <a:pPr eaLnBrk="1" hangingPunct="1">
              <a:lnSpc>
                <a:spcPct val="90000"/>
              </a:lnSpc>
            </a:pPr>
            <a:r>
              <a:rPr lang="en-US" sz="2400" dirty="0">
                <a:latin typeface="Courier" charset="0"/>
              </a:rPr>
              <a:t>S[] is permutation of 0,1,...,255</a:t>
            </a:r>
          </a:p>
          <a:p>
            <a:pPr eaLnBrk="1" hangingPunct="1">
              <a:lnSpc>
                <a:spcPct val="90000"/>
              </a:lnSpc>
            </a:pPr>
            <a:r>
              <a:rPr lang="en-US" sz="2400" dirty="0">
                <a:latin typeface="Courier" charset="0"/>
              </a:rPr>
              <a:t>key[] contains N bytes of key</a:t>
            </a:r>
          </a:p>
          <a:p>
            <a:pPr eaLnBrk="1" hangingPunct="1">
              <a:lnSpc>
                <a:spcPct val="90000"/>
              </a:lnSpc>
              <a:buFont typeface="Wingdings" charset="2"/>
              <a:buNone/>
            </a:pPr>
            <a:endParaRPr lang="en-US" sz="1000" dirty="0">
              <a:latin typeface="Courier" charset="0"/>
            </a:endParaRPr>
          </a:p>
          <a:p>
            <a:pPr eaLnBrk="1" hangingPunct="1">
              <a:lnSpc>
                <a:spcPct val="90000"/>
              </a:lnSpc>
              <a:buFont typeface="Wingdings" charset="2"/>
              <a:buNone/>
            </a:pPr>
            <a:r>
              <a:rPr lang="en-US" sz="2000" dirty="0">
                <a:latin typeface="Courier" charset="0"/>
              </a:rPr>
              <a:t>		for </a:t>
            </a:r>
            <a:r>
              <a:rPr lang="en-US" sz="2000" dirty="0" err="1">
                <a:latin typeface="Courier" charset="0"/>
              </a:rPr>
              <a:t>i</a:t>
            </a:r>
            <a:r>
              <a:rPr lang="en-US" sz="2000" dirty="0">
                <a:latin typeface="Courier" charset="0"/>
              </a:rPr>
              <a:t> = 0 to 255</a:t>
            </a:r>
          </a:p>
          <a:p>
            <a:pPr eaLnBrk="1" hangingPunct="1">
              <a:lnSpc>
                <a:spcPct val="90000"/>
              </a:lnSpc>
              <a:buFont typeface="Wingdings" charset="2"/>
              <a:buNone/>
            </a:pPr>
            <a:r>
              <a:rPr lang="en-US" sz="2000" dirty="0">
                <a:latin typeface="Courier" charset="0"/>
              </a:rPr>
              <a:t>			</a:t>
            </a:r>
            <a:r>
              <a:rPr lang="en-US" sz="2000" dirty="0" err="1">
                <a:latin typeface="Courier" charset="0"/>
              </a:rPr>
              <a:t>S[i</a:t>
            </a:r>
            <a:r>
              <a:rPr lang="en-US" sz="2000" dirty="0">
                <a:latin typeface="Courier" charset="0"/>
              </a:rPr>
              <a:t>] = </a:t>
            </a:r>
            <a:r>
              <a:rPr lang="en-US" sz="2000" dirty="0" err="1">
                <a:latin typeface="Courier" charset="0"/>
              </a:rPr>
              <a:t>i</a:t>
            </a:r>
            <a:endParaRPr lang="en-US" sz="2000" dirty="0">
              <a:latin typeface="Courier" charset="0"/>
            </a:endParaRPr>
          </a:p>
          <a:p>
            <a:pPr eaLnBrk="1" hangingPunct="1">
              <a:lnSpc>
                <a:spcPct val="90000"/>
              </a:lnSpc>
              <a:buFont typeface="Wingdings" charset="2"/>
              <a:buNone/>
            </a:pPr>
            <a:r>
              <a:rPr lang="en-US" sz="2000" dirty="0">
                <a:latin typeface="Courier" charset="0"/>
              </a:rPr>
              <a:t>			</a:t>
            </a:r>
            <a:r>
              <a:rPr lang="en-US" sz="2000" dirty="0" err="1">
                <a:latin typeface="Courier" charset="0"/>
              </a:rPr>
              <a:t>K[i</a:t>
            </a:r>
            <a:r>
              <a:rPr lang="en-US" sz="2000" dirty="0">
                <a:latin typeface="Courier" charset="0"/>
              </a:rPr>
              <a:t>] = </a:t>
            </a:r>
            <a:r>
              <a:rPr lang="en-US" sz="2000" dirty="0" err="1">
                <a:latin typeface="Courier" charset="0"/>
              </a:rPr>
              <a:t>key[i</a:t>
            </a:r>
            <a:r>
              <a:rPr lang="en-US" sz="2000" dirty="0">
                <a:latin typeface="Courier" charset="0"/>
              </a:rPr>
              <a:t> (mod N)]</a:t>
            </a:r>
          </a:p>
          <a:p>
            <a:pPr eaLnBrk="1" hangingPunct="1">
              <a:lnSpc>
                <a:spcPct val="90000"/>
              </a:lnSpc>
              <a:buFont typeface="Wingdings" charset="2"/>
              <a:buNone/>
            </a:pPr>
            <a:r>
              <a:rPr lang="en-US" sz="2000" dirty="0">
                <a:latin typeface="Courier" charset="0"/>
              </a:rPr>
              <a:t>		next </a:t>
            </a:r>
            <a:r>
              <a:rPr lang="en-US" sz="2000" dirty="0" err="1">
                <a:latin typeface="Courier" charset="0"/>
              </a:rPr>
              <a:t>i</a:t>
            </a:r>
            <a:endParaRPr lang="en-US" sz="2000" dirty="0">
              <a:latin typeface="Courier" charset="0"/>
            </a:endParaRPr>
          </a:p>
          <a:p>
            <a:pPr eaLnBrk="1" hangingPunct="1">
              <a:lnSpc>
                <a:spcPct val="90000"/>
              </a:lnSpc>
              <a:buFont typeface="Wingdings" charset="2"/>
              <a:buNone/>
            </a:pPr>
            <a:r>
              <a:rPr lang="en-US" sz="2000" dirty="0">
                <a:latin typeface="Courier" charset="0"/>
              </a:rPr>
              <a:t>		</a:t>
            </a:r>
            <a:r>
              <a:rPr lang="en-US" sz="2000" dirty="0" err="1">
                <a:latin typeface="Courier" charset="0"/>
              </a:rPr>
              <a:t>j</a:t>
            </a:r>
            <a:r>
              <a:rPr lang="en-US" sz="2000" dirty="0">
                <a:latin typeface="Courier" charset="0"/>
              </a:rPr>
              <a:t> = 0</a:t>
            </a:r>
          </a:p>
          <a:p>
            <a:pPr eaLnBrk="1" hangingPunct="1">
              <a:lnSpc>
                <a:spcPct val="90000"/>
              </a:lnSpc>
              <a:buFont typeface="Wingdings" charset="2"/>
              <a:buNone/>
            </a:pPr>
            <a:r>
              <a:rPr lang="en-US" sz="2000" dirty="0">
                <a:latin typeface="Courier" charset="0"/>
              </a:rPr>
              <a:t>		for </a:t>
            </a:r>
            <a:r>
              <a:rPr lang="en-US" sz="2000" dirty="0" err="1">
                <a:latin typeface="Courier" charset="0"/>
              </a:rPr>
              <a:t>i</a:t>
            </a:r>
            <a:r>
              <a:rPr lang="en-US" sz="2000" dirty="0">
                <a:latin typeface="Courier" charset="0"/>
              </a:rPr>
              <a:t> = 0 to 255</a:t>
            </a:r>
          </a:p>
          <a:p>
            <a:pPr eaLnBrk="1" hangingPunct="1">
              <a:lnSpc>
                <a:spcPct val="90000"/>
              </a:lnSpc>
              <a:buFont typeface="Wingdings" charset="2"/>
              <a:buNone/>
            </a:pPr>
            <a:r>
              <a:rPr lang="en-US" sz="2000" dirty="0">
                <a:latin typeface="Courier" charset="0"/>
              </a:rPr>
              <a:t>			</a:t>
            </a:r>
            <a:r>
              <a:rPr lang="en-US" sz="2000" dirty="0" err="1">
                <a:latin typeface="Courier" charset="0"/>
              </a:rPr>
              <a:t>j</a:t>
            </a:r>
            <a:r>
              <a:rPr lang="en-US" sz="2000" dirty="0">
                <a:latin typeface="Courier" charset="0"/>
              </a:rPr>
              <a:t> = (</a:t>
            </a:r>
            <a:r>
              <a:rPr lang="en-US" sz="2000" dirty="0" err="1">
                <a:latin typeface="Courier" charset="0"/>
              </a:rPr>
              <a:t>j</a:t>
            </a:r>
            <a:r>
              <a:rPr lang="en-US" sz="2000" dirty="0">
                <a:latin typeface="Courier" charset="0"/>
              </a:rPr>
              <a:t> + </a:t>
            </a:r>
            <a:r>
              <a:rPr lang="en-US" sz="2000" dirty="0" err="1">
                <a:latin typeface="Courier" charset="0"/>
              </a:rPr>
              <a:t>S[i</a:t>
            </a:r>
            <a:r>
              <a:rPr lang="en-US" sz="2000" dirty="0">
                <a:latin typeface="Courier" charset="0"/>
              </a:rPr>
              <a:t>] + </a:t>
            </a:r>
            <a:r>
              <a:rPr lang="en-US" sz="2000" dirty="0" err="1">
                <a:latin typeface="Courier" charset="0"/>
              </a:rPr>
              <a:t>K[i</a:t>
            </a:r>
            <a:r>
              <a:rPr lang="en-US" sz="2000" dirty="0">
                <a:latin typeface="Courier" charset="0"/>
              </a:rPr>
              <a:t>]) mod 256</a:t>
            </a:r>
          </a:p>
          <a:p>
            <a:pPr eaLnBrk="1" hangingPunct="1">
              <a:lnSpc>
                <a:spcPct val="90000"/>
              </a:lnSpc>
              <a:buFont typeface="Wingdings" charset="2"/>
              <a:buNone/>
            </a:pPr>
            <a:r>
              <a:rPr lang="en-US" sz="2000" dirty="0">
                <a:latin typeface="Courier" charset="0"/>
              </a:rPr>
              <a:t>			</a:t>
            </a:r>
            <a:r>
              <a:rPr lang="en-US" sz="2000" dirty="0" err="1">
                <a:latin typeface="Courier" charset="0"/>
              </a:rPr>
              <a:t>swap(S[i</a:t>
            </a:r>
            <a:r>
              <a:rPr lang="en-US" sz="2000" dirty="0">
                <a:latin typeface="Courier" charset="0"/>
              </a:rPr>
              <a:t>], </a:t>
            </a:r>
            <a:r>
              <a:rPr lang="en-US" sz="2000" dirty="0" err="1">
                <a:latin typeface="Courier" charset="0"/>
              </a:rPr>
              <a:t>S[j</a:t>
            </a:r>
            <a:r>
              <a:rPr lang="en-US" sz="2000" dirty="0">
                <a:latin typeface="Courier" charset="0"/>
              </a:rPr>
              <a:t>])</a:t>
            </a:r>
          </a:p>
          <a:p>
            <a:pPr eaLnBrk="1" hangingPunct="1">
              <a:lnSpc>
                <a:spcPct val="90000"/>
              </a:lnSpc>
              <a:buFont typeface="Wingdings" charset="2"/>
              <a:buNone/>
            </a:pPr>
            <a:r>
              <a:rPr lang="en-US" sz="2000" dirty="0">
                <a:latin typeface="Courier" charset="0"/>
              </a:rPr>
              <a:t>		next </a:t>
            </a:r>
            <a:r>
              <a:rPr lang="en-US" sz="2000">
                <a:latin typeface="Courier" charset="0"/>
              </a:rPr>
              <a:t>i</a:t>
            </a:r>
          </a:p>
          <a:p>
            <a:pPr eaLnBrk="1" hangingPunct="1">
              <a:lnSpc>
                <a:spcPct val="90000"/>
              </a:lnSpc>
              <a:buFont typeface="Wingdings" charset="2"/>
              <a:buNone/>
            </a:pPr>
            <a:r>
              <a:rPr lang="en-US" sz="2000" dirty="0">
                <a:latin typeface="Courier" charset="0"/>
              </a:rPr>
              <a:t>		</a:t>
            </a:r>
            <a:r>
              <a:rPr lang="en-US" sz="2000" dirty="0" err="1">
                <a:latin typeface="Courier" charset="0"/>
              </a:rPr>
              <a:t>i</a:t>
            </a:r>
            <a:r>
              <a:rPr lang="en-US" sz="2000" dirty="0">
                <a:latin typeface="Courier" charset="0"/>
              </a:rPr>
              <a:t> = </a:t>
            </a:r>
            <a:r>
              <a:rPr lang="en-US" sz="2000" dirty="0" err="1">
                <a:latin typeface="Courier" charset="0"/>
              </a:rPr>
              <a:t>j</a:t>
            </a:r>
            <a:r>
              <a:rPr lang="en-US" sz="2000" dirty="0">
                <a:latin typeface="Courier" charset="0"/>
              </a:rPr>
              <a:t> = 0</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7F069D46-BB23-7841-B9FA-F498C19DF3C8}" type="slidenum">
              <a:rPr lang="en-US" smtClean="0">
                <a:latin typeface="Times New Roman" charset="0"/>
              </a:rPr>
              <a:pPr/>
              <a:t>5</a:t>
            </a:fld>
            <a:endParaRPr lang="en-US">
              <a:latin typeface="Times New Roman" charset="0"/>
            </a:endParaRPr>
          </a:p>
        </p:txBody>
      </p:sp>
      <p:sp>
        <p:nvSpPr>
          <p:cNvPr id="17411" name="Rectangle 2"/>
          <p:cNvSpPr>
            <a:spLocks noGrp="1" noChangeArrowheads="1"/>
          </p:cNvSpPr>
          <p:nvPr>
            <p:ph type="title"/>
          </p:nvPr>
        </p:nvSpPr>
        <p:spPr>
          <a:xfrm>
            <a:off x="685800" y="381000"/>
            <a:ext cx="7772400" cy="1143000"/>
          </a:xfrm>
        </p:spPr>
        <p:txBody>
          <a:bodyPr/>
          <a:lstStyle/>
          <a:p>
            <a:pPr eaLnBrk="1" hangingPunct="1"/>
            <a:r>
              <a:rPr lang="en-US"/>
              <a:t>How to Speak Crypto</a:t>
            </a:r>
          </a:p>
        </p:txBody>
      </p:sp>
      <p:sp>
        <p:nvSpPr>
          <p:cNvPr id="17412" name="Rectangle 3"/>
          <p:cNvSpPr>
            <a:spLocks noGrp="1" noChangeArrowheads="1"/>
          </p:cNvSpPr>
          <p:nvPr>
            <p:ph type="body" idx="1"/>
          </p:nvPr>
        </p:nvSpPr>
        <p:spPr>
          <a:xfrm>
            <a:off x="609600" y="1752600"/>
            <a:ext cx="8229600" cy="4343400"/>
          </a:xfrm>
        </p:spPr>
        <p:txBody>
          <a:bodyPr/>
          <a:lstStyle/>
          <a:p>
            <a:pPr eaLnBrk="1" hangingPunct="1">
              <a:lnSpc>
                <a:spcPct val="85000"/>
              </a:lnSpc>
            </a:pPr>
            <a:r>
              <a:rPr lang="en-US" sz="2800" dirty="0"/>
              <a:t>A </a:t>
            </a:r>
            <a:r>
              <a:rPr lang="en-US" sz="2800" i="1" dirty="0">
                <a:solidFill>
                  <a:schemeClr val="accent2"/>
                </a:solidFill>
              </a:rPr>
              <a:t>cipher</a:t>
            </a:r>
            <a:r>
              <a:rPr lang="en-US" sz="2800" dirty="0"/>
              <a:t> or </a:t>
            </a:r>
            <a:r>
              <a:rPr lang="en-US" sz="2800" i="1" dirty="0">
                <a:solidFill>
                  <a:schemeClr val="accent2"/>
                </a:solidFill>
              </a:rPr>
              <a:t>cryptosystem</a:t>
            </a:r>
            <a:r>
              <a:rPr lang="en-US" sz="2800" dirty="0"/>
              <a:t> is used to </a:t>
            </a:r>
            <a:r>
              <a:rPr lang="en-US" sz="2800" i="1" dirty="0">
                <a:solidFill>
                  <a:schemeClr val="accent2"/>
                </a:solidFill>
              </a:rPr>
              <a:t>encrypt </a:t>
            </a:r>
            <a:r>
              <a:rPr lang="en-US" sz="2800" i="1" dirty="0"/>
              <a:t> </a:t>
            </a:r>
            <a:r>
              <a:rPr lang="en-US" sz="2800" dirty="0"/>
              <a:t>the </a:t>
            </a:r>
            <a:r>
              <a:rPr lang="en-US" sz="2800" i="1" dirty="0">
                <a:solidFill>
                  <a:schemeClr val="accent2"/>
                </a:solidFill>
              </a:rPr>
              <a:t>plaintext </a:t>
            </a:r>
            <a:endParaRPr lang="en-US" sz="2800" dirty="0"/>
          </a:p>
          <a:p>
            <a:pPr eaLnBrk="1" hangingPunct="1">
              <a:lnSpc>
                <a:spcPct val="85000"/>
              </a:lnSpc>
            </a:pPr>
            <a:r>
              <a:rPr lang="en-US" sz="2800" dirty="0"/>
              <a:t>The result of encryption is </a:t>
            </a:r>
            <a:r>
              <a:rPr lang="en-US" sz="2800" i="1" dirty="0" err="1">
                <a:solidFill>
                  <a:schemeClr val="accent2"/>
                </a:solidFill>
              </a:rPr>
              <a:t>ciphertext</a:t>
            </a:r>
            <a:r>
              <a:rPr lang="en-US" sz="2800" i="1" dirty="0">
                <a:solidFill>
                  <a:srgbClr val="FF0000"/>
                </a:solidFill>
              </a:rPr>
              <a:t> </a:t>
            </a:r>
            <a:r>
              <a:rPr lang="en-US" sz="2800" dirty="0"/>
              <a:t>  </a:t>
            </a:r>
          </a:p>
          <a:p>
            <a:pPr eaLnBrk="1" hangingPunct="1">
              <a:lnSpc>
                <a:spcPct val="85000"/>
              </a:lnSpc>
            </a:pPr>
            <a:r>
              <a:rPr lang="en-US" sz="2800" dirty="0"/>
              <a:t>We </a:t>
            </a:r>
            <a:r>
              <a:rPr lang="en-US" sz="2800" i="1" dirty="0">
                <a:solidFill>
                  <a:schemeClr val="accent2"/>
                </a:solidFill>
              </a:rPr>
              <a:t>decrypt</a:t>
            </a:r>
            <a:r>
              <a:rPr lang="en-US" sz="2800" i="1" dirty="0">
                <a:solidFill>
                  <a:srgbClr val="FF0000"/>
                </a:solidFill>
              </a:rPr>
              <a:t> </a:t>
            </a:r>
            <a:r>
              <a:rPr lang="en-US" sz="2800" dirty="0" err="1"/>
              <a:t>ciphertext</a:t>
            </a:r>
            <a:r>
              <a:rPr lang="en-US" sz="2800" dirty="0"/>
              <a:t> to recover plaintext</a:t>
            </a:r>
          </a:p>
          <a:p>
            <a:pPr eaLnBrk="1" hangingPunct="1">
              <a:lnSpc>
                <a:spcPct val="85000"/>
              </a:lnSpc>
            </a:pPr>
            <a:r>
              <a:rPr lang="en-US" sz="2800" dirty="0"/>
              <a:t>A </a:t>
            </a:r>
            <a:r>
              <a:rPr lang="en-US" sz="2800" i="1" dirty="0">
                <a:solidFill>
                  <a:schemeClr val="accent2"/>
                </a:solidFill>
              </a:rPr>
              <a:t>key</a:t>
            </a:r>
            <a:r>
              <a:rPr lang="en-US" sz="2800" i="1" dirty="0">
                <a:solidFill>
                  <a:srgbClr val="FF0000"/>
                </a:solidFill>
              </a:rPr>
              <a:t> </a:t>
            </a:r>
            <a:r>
              <a:rPr lang="en-US" sz="2800" dirty="0"/>
              <a:t>is used to configure a cryptosystem</a:t>
            </a:r>
          </a:p>
          <a:p>
            <a:pPr eaLnBrk="1" hangingPunct="1">
              <a:lnSpc>
                <a:spcPct val="85000"/>
              </a:lnSpc>
            </a:pPr>
            <a:r>
              <a:rPr lang="en-US" sz="2800" dirty="0"/>
              <a:t>A </a:t>
            </a:r>
            <a:r>
              <a:rPr lang="en-US" sz="2800" i="1" dirty="0">
                <a:solidFill>
                  <a:schemeClr val="accent2"/>
                </a:solidFill>
              </a:rPr>
              <a:t>symmetric key</a:t>
            </a:r>
            <a:r>
              <a:rPr lang="en-US" sz="2800" i="1" dirty="0"/>
              <a:t> </a:t>
            </a:r>
            <a:r>
              <a:rPr lang="en-US" sz="2800" dirty="0"/>
              <a:t>cryptosystem uses the same key to encrypt as to decrypt</a:t>
            </a:r>
          </a:p>
          <a:p>
            <a:pPr eaLnBrk="1" hangingPunct="1">
              <a:lnSpc>
                <a:spcPct val="85000"/>
              </a:lnSpc>
            </a:pPr>
            <a:r>
              <a:rPr lang="en-US" sz="2800" dirty="0"/>
              <a:t>A </a:t>
            </a:r>
            <a:r>
              <a:rPr lang="en-US" sz="2800" i="1" dirty="0">
                <a:solidFill>
                  <a:schemeClr val="accent2"/>
                </a:solidFill>
              </a:rPr>
              <a:t>public key</a:t>
            </a:r>
            <a:r>
              <a:rPr lang="en-US" sz="2800" i="1" dirty="0"/>
              <a:t> </a:t>
            </a:r>
            <a:r>
              <a:rPr lang="en-US" sz="2800" dirty="0"/>
              <a:t>cryptosystem uses a </a:t>
            </a:r>
            <a:r>
              <a:rPr lang="en-US" sz="2800" i="1" dirty="0">
                <a:solidFill>
                  <a:schemeClr val="accent2"/>
                </a:solidFill>
              </a:rPr>
              <a:t>public key</a:t>
            </a:r>
            <a:r>
              <a:rPr lang="en-US" sz="2800" dirty="0"/>
              <a:t>  to encrypt and a </a:t>
            </a:r>
            <a:r>
              <a:rPr lang="en-US" sz="2800" i="1" dirty="0">
                <a:solidFill>
                  <a:schemeClr val="accent2"/>
                </a:solidFill>
              </a:rPr>
              <a:t>private key</a:t>
            </a:r>
            <a:r>
              <a:rPr lang="en-US" sz="2800" dirty="0"/>
              <a:t> to decrypt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43B6A93C-1BF7-764A-8E03-451B23F1771C}" type="slidenum">
              <a:rPr lang="en-US" smtClean="0">
                <a:latin typeface="Times New Roman" charset="0"/>
              </a:rPr>
              <a:pPr/>
              <a:t>50</a:t>
            </a:fld>
            <a:endParaRPr lang="en-US">
              <a:latin typeface="Times New Roman" charset="0"/>
            </a:endParaRPr>
          </a:p>
        </p:txBody>
      </p:sp>
      <p:sp>
        <p:nvSpPr>
          <p:cNvPr id="63491" name="Rectangle 2"/>
          <p:cNvSpPr>
            <a:spLocks noGrp="1" noChangeArrowheads="1"/>
          </p:cNvSpPr>
          <p:nvPr>
            <p:ph type="title"/>
          </p:nvPr>
        </p:nvSpPr>
        <p:spPr/>
        <p:txBody>
          <a:bodyPr/>
          <a:lstStyle/>
          <a:p>
            <a:pPr eaLnBrk="1" hangingPunct="1"/>
            <a:r>
              <a:rPr lang="en-US"/>
              <a:t>RC4 Keystream</a:t>
            </a:r>
          </a:p>
        </p:txBody>
      </p:sp>
      <p:sp>
        <p:nvSpPr>
          <p:cNvPr id="63492" name="Rectangle 3"/>
          <p:cNvSpPr>
            <a:spLocks noGrp="1" noChangeArrowheads="1"/>
          </p:cNvSpPr>
          <p:nvPr>
            <p:ph type="body" idx="1"/>
          </p:nvPr>
        </p:nvSpPr>
        <p:spPr/>
        <p:txBody>
          <a:bodyPr/>
          <a:lstStyle/>
          <a:p>
            <a:pPr eaLnBrk="1" hangingPunct="1">
              <a:lnSpc>
                <a:spcPct val="90000"/>
              </a:lnSpc>
              <a:spcAft>
                <a:spcPts val="600"/>
              </a:spcAft>
            </a:pPr>
            <a:r>
              <a:rPr lang="en-US" sz="2800" dirty="0"/>
              <a:t>For each </a:t>
            </a:r>
            <a:r>
              <a:rPr lang="en-US" sz="2800" dirty="0" err="1"/>
              <a:t>keystream</a:t>
            </a:r>
            <a:r>
              <a:rPr lang="en-US" sz="2800" dirty="0"/>
              <a:t> byte, swap elements in table and select byte</a:t>
            </a:r>
          </a:p>
          <a:p>
            <a:pPr eaLnBrk="1" hangingPunct="1">
              <a:lnSpc>
                <a:spcPct val="90000"/>
              </a:lnSpc>
              <a:spcAft>
                <a:spcPts val="0"/>
              </a:spcAft>
              <a:buFont typeface="Wingdings" charset="2"/>
              <a:buNone/>
            </a:pPr>
            <a:r>
              <a:rPr lang="en-US" sz="2000" dirty="0">
                <a:latin typeface="Courier" charset="0"/>
              </a:rPr>
              <a:t>		</a:t>
            </a:r>
            <a:r>
              <a:rPr lang="en-US" sz="2000" dirty="0" err="1">
                <a:latin typeface="Courier" charset="0"/>
              </a:rPr>
              <a:t>i</a:t>
            </a:r>
            <a:r>
              <a:rPr lang="en-US" sz="2000" dirty="0">
                <a:latin typeface="Courier" charset="0"/>
              </a:rPr>
              <a:t> = (</a:t>
            </a:r>
            <a:r>
              <a:rPr lang="en-US" sz="2000" dirty="0" err="1">
                <a:latin typeface="Courier" charset="0"/>
              </a:rPr>
              <a:t>i</a:t>
            </a:r>
            <a:r>
              <a:rPr lang="en-US" sz="2000" dirty="0">
                <a:latin typeface="Courier" charset="0"/>
              </a:rPr>
              <a:t> + 1) mod 256</a:t>
            </a:r>
          </a:p>
          <a:p>
            <a:pPr eaLnBrk="1" hangingPunct="1">
              <a:lnSpc>
                <a:spcPct val="90000"/>
              </a:lnSpc>
              <a:spcAft>
                <a:spcPts val="0"/>
              </a:spcAft>
              <a:buFont typeface="Wingdings" charset="2"/>
              <a:buNone/>
            </a:pPr>
            <a:r>
              <a:rPr lang="en-US" sz="2000" dirty="0">
                <a:latin typeface="Courier" charset="0"/>
              </a:rPr>
              <a:t>		</a:t>
            </a:r>
            <a:r>
              <a:rPr lang="en-US" sz="2000" dirty="0" err="1">
                <a:latin typeface="Courier" charset="0"/>
              </a:rPr>
              <a:t>j</a:t>
            </a:r>
            <a:r>
              <a:rPr lang="en-US" sz="2000" dirty="0">
                <a:latin typeface="Courier" charset="0"/>
              </a:rPr>
              <a:t> = (</a:t>
            </a:r>
            <a:r>
              <a:rPr lang="en-US" sz="2000" dirty="0" err="1">
                <a:latin typeface="Courier" charset="0"/>
              </a:rPr>
              <a:t>j</a:t>
            </a:r>
            <a:r>
              <a:rPr lang="en-US" sz="2000" dirty="0">
                <a:latin typeface="Courier" charset="0"/>
              </a:rPr>
              <a:t> + </a:t>
            </a:r>
            <a:r>
              <a:rPr lang="en-US" sz="2000" dirty="0" err="1">
                <a:latin typeface="Courier" charset="0"/>
              </a:rPr>
              <a:t>S[i</a:t>
            </a:r>
            <a:r>
              <a:rPr lang="en-US" sz="2000" dirty="0">
                <a:latin typeface="Courier" charset="0"/>
              </a:rPr>
              <a:t>]) mod 256</a:t>
            </a:r>
          </a:p>
          <a:p>
            <a:pPr eaLnBrk="1" hangingPunct="1">
              <a:lnSpc>
                <a:spcPct val="90000"/>
              </a:lnSpc>
              <a:spcAft>
                <a:spcPts val="0"/>
              </a:spcAft>
              <a:buFont typeface="Wingdings" charset="2"/>
              <a:buNone/>
            </a:pPr>
            <a:r>
              <a:rPr lang="en-US" sz="2000" dirty="0">
                <a:latin typeface="Courier" charset="0"/>
              </a:rPr>
              <a:t>		</a:t>
            </a:r>
            <a:r>
              <a:rPr lang="en-US" sz="2000" dirty="0" err="1">
                <a:latin typeface="Courier" charset="0"/>
              </a:rPr>
              <a:t>swap(S[i</a:t>
            </a:r>
            <a:r>
              <a:rPr lang="en-US" sz="2000" dirty="0">
                <a:latin typeface="Courier" charset="0"/>
              </a:rPr>
              <a:t>], </a:t>
            </a:r>
            <a:r>
              <a:rPr lang="en-US" sz="2000" dirty="0" err="1">
                <a:latin typeface="Courier" charset="0"/>
              </a:rPr>
              <a:t>S[j</a:t>
            </a:r>
            <a:r>
              <a:rPr lang="en-US" sz="2000" dirty="0">
                <a:latin typeface="Courier" charset="0"/>
              </a:rPr>
              <a:t>])</a:t>
            </a:r>
          </a:p>
          <a:p>
            <a:pPr eaLnBrk="1" hangingPunct="1">
              <a:lnSpc>
                <a:spcPct val="90000"/>
              </a:lnSpc>
              <a:spcAft>
                <a:spcPts val="0"/>
              </a:spcAft>
              <a:buFont typeface="Wingdings" charset="2"/>
              <a:buNone/>
            </a:pPr>
            <a:r>
              <a:rPr lang="en-US" sz="2000" dirty="0">
                <a:latin typeface="Courier" charset="0"/>
              </a:rPr>
              <a:t>		</a:t>
            </a:r>
            <a:r>
              <a:rPr lang="en-US" sz="2000" dirty="0" err="1">
                <a:latin typeface="Courier" charset="0"/>
              </a:rPr>
              <a:t>t</a:t>
            </a:r>
            <a:r>
              <a:rPr lang="en-US" sz="2000" dirty="0">
                <a:latin typeface="Courier" charset="0"/>
              </a:rPr>
              <a:t> = (</a:t>
            </a:r>
            <a:r>
              <a:rPr lang="en-US" sz="2000" dirty="0" err="1">
                <a:latin typeface="Courier" charset="0"/>
              </a:rPr>
              <a:t>S[i</a:t>
            </a:r>
            <a:r>
              <a:rPr lang="en-US" sz="2000" dirty="0">
                <a:latin typeface="Courier" charset="0"/>
              </a:rPr>
              <a:t>] + </a:t>
            </a:r>
            <a:r>
              <a:rPr lang="en-US" sz="2000" dirty="0" err="1">
                <a:latin typeface="Courier" charset="0"/>
              </a:rPr>
              <a:t>S[j</a:t>
            </a:r>
            <a:r>
              <a:rPr lang="en-US" sz="2000" dirty="0">
                <a:latin typeface="Courier" charset="0"/>
              </a:rPr>
              <a:t>]) mod 256</a:t>
            </a:r>
          </a:p>
          <a:p>
            <a:pPr eaLnBrk="1" hangingPunct="1">
              <a:lnSpc>
                <a:spcPct val="90000"/>
              </a:lnSpc>
              <a:spcAft>
                <a:spcPts val="0"/>
              </a:spcAft>
              <a:buFont typeface="Wingdings" charset="2"/>
              <a:buNone/>
            </a:pPr>
            <a:r>
              <a:rPr lang="en-US" sz="2000" dirty="0">
                <a:latin typeface="Courier" charset="0"/>
              </a:rPr>
              <a:t>		</a:t>
            </a:r>
            <a:r>
              <a:rPr lang="en-US" sz="2000" dirty="0" err="1">
                <a:latin typeface="Courier" charset="0"/>
              </a:rPr>
              <a:t>keystreamByte</a:t>
            </a:r>
            <a:r>
              <a:rPr lang="en-US" sz="2000" dirty="0">
                <a:latin typeface="Courier" charset="0"/>
              </a:rPr>
              <a:t> = </a:t>
            </a:r>
            <a:r>
              <a:rPr lang="en-US" sz="2000" dirty="0" err="1">
                <a:latin typeface="Courier" charset="0"/>
              </a:rPr>
              <a:t>S[t</a:t>
            </a:r>
            <a:r>
              <a:rPr lang="en-US" sz="2000" dirty="0">
                <a:latin typeface="Courier" charset="0"/>
              </a:rPr>
              <a:t>]</a:t>
            </a:r>
          </a:p>
          <a:p>
            <a:pPr eaLnBrk="1" hangingPunct="1">
              <a:lnSpc>
                <a:spcPct val="90000"/>
              </a:lnSpc>
              <a:spcAft>
                <a:spcPts val="600"/>
              </a:spcAft>
            </a:pPr>
            <a:r>
              <a:rPr lang="en-US" sz="2800" dirty="0"/>
              <a:t>Use </a:t>
            </a:r>
            <a:r>
              <a:rPr lang="en-US" sz="2800" dirty="0" err="1"/>
              <a:t>keystream</a:t>
            </a:r>
            <a:r>
              <a:rPr lang="en-US" sz="2800" dirty="0"/>
              <a:t> bytes like a one-time pad</a:t>
            </a:r>
          </a:p>
          <a:p>
            <a:pPr eaLnBrk="1" hangingPunct="1">
              <a:lnSpc>
                <a:spcPct val="90000"/>
              </a:lnSpc>
              <a:spcAft>
                <a:spcPts val="600"/>
              </a:spcAft>
            </a:pPr>
            <a:r>
              <a:rPr lang="en-US" sz="2800" b="1" dirty="0">
                <a:solidFill>
                  <a:schemeClr val="accent2"/>
                </a:solidFill>
              </a:rPr>
              <a:t>Note:</a:t>
            </a:r>
            <a:r>
              <a:rPr lang="en-US" sz="2800" dirty="0"/>
              <a:t> first 256 bytes should be discarded</a:t>
            </a:r>
          </a:p>
          <a:p>
            <a:pPr lvl="1" eaLnBrk="1" hangingPunct="1">
              <a:lnSpc>
                <a:spcPct val="90000"/>
              </a:lnSpc>
              <a:spcAft>
                <a:spcPts val="600"/>
              </a:spcAft>
            </a:pPr>
            <a:r>
              <a:rPr lang="en-US" sz="2400" dirty="0"/>
              <a:t>Otherwise, related key attack exists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A3574FED-E4DC-5B49-8C62-D3463D0D69FB}" type="slidenum">
              <a:rPr lang="en-US" smtClean="0">
                <a:latin typeface="Times New Roman" charset="0"/>
              </a:rPr>
              <a:pPr/>
              <a:t>51</a:t>
            </a:fld>
            <a:endParaRPr lang="en-US">
              <a:latin typeface="Times New Roman" charset="0"/>
            </a:endParaRPr>
          </a:p>
        </p:txBody>
      </p:sp>
      <p:sp>
        <p:nvSpPr>
          <p:cNvPr id="64515" name="Rectangle 2"/>
          <p:cNvSpPr>
            <a:spLocks noGrp="1" noChangeArrowheads="1"/>
          </p:cNvSpPr>
          <p:nvPr>
            <p:ph type="title"/>
          </p:nvPr>
        </p:nvSpPr>
        <p:spPr/>
        <p:txBody>
          <a:bodyPr/>
          <a:lstStyle/>
          <a:p>
            <a:pPr eaLnBrk="1" hangingPunct="1"/>
            <a:r>
              <a:rPr lang="en-US"/>
              <a:t>Stream Ciphers</a:t>
            </a:r>
          </a:p>
        </p:txBody>
      </p:sp>
      <p:sp>
        <p:nvSpPr>
          <p:cNvPr id="493571" name="Rectangle 3"/>
          <p:cNvSpPr>
            <a:spLocks noGrp="1" noChangeArrowheads="1"/>
          </p:cNvSpPr>
          <p:nvPr>
            <p:ph type="body" idx="1"/>
          </p:nvPr>
        </p:nvSpPr>
        <p:spPr>
          <a:xfrm>
            <a:off x="685800" y="1752600"/>
            <a:ext cx="7772400" cy="4267200"/>
          </a:xfrm>
        </p:spPr>
        <p:txBody>
          <a:bodyPr/>
          <a:lstStyle/>
          <a:p>
            <a:pPr eaLnBrk="1" hangingPunct="1">
              <a:spcAft>
                <a:spcPts val="600"/>
              </a:spcAft>
            </a:pPr>
            <a:r>
              <a:rPr lang="en-US" sz="2800" dirty="0"/>
              <a:t>Stream ciphers were popular in the past</a:t>
            </a:r>
          </a:p>
          <a:p>
            <a:pPr lvl="1" eaLnBrk="1" hangingPunct="1">
              <a:spcAft>
                <a:spcPts val="600"/>
              </a:spcAft>
            </a:pPr>
            <a:r>
              <a:rPr lang="en-US" sz="2400" dirty="0"/>
              <a:t>Efficient in hardware</a:t>
            </a:r>
          </a:p>
          <a:p>
            <a:pPr lvl="1" eaLnBrk="1" hangingPunct="1">
              <a:spcAft>
                <a:spcPts val="600"/>
              </a:spcAft>
            </a:pPr>
            <a:r>
              <a:rPr lang="en-US" sz="2400" dirty="0"/>
              <a:t>Speed was needed to keep up with voice, etc.</a:t>
            </a:r>
          </a:p>
          <a:p>
            <a:pPr lvl="1" eaLnBrk="1" hangingPunct="1">
              <a:spcAft>
                <a:spcPts val="600"/>
              </a:spcAft>
            </a:pPr>
            <a:r>
              <a:rPr lang="en-US" sz="2400" dirty="0"/>
              <a:t>Today, processors are fast, so software-based crypto is usually more than fast enough</a:t>
            </a:r>
          </a:p>
          <a:p>
            <a:pPr eaLnBrk="1" hangingPunct="1">
              <a:spcAft>
                <a:spcPts val="600"/>
              </a:spcAft>
            </a:pPr>
            <a:r>
              <a:rPr lang="en-US" sz="2800" dirty="0"/>
              <a:t>Future of stream ciphers?</a:t>
            </a:r>
          </a:p>
          <a:p>
            <a:pPr lvl="1" eaLnBrk="1" hangingPunct="1">
              <a:spcAft>
                <a:spcPts val="600"/>
              </a:spcAft>
            </a:pPr>
            <a:r>
              <a:rPr lang="en-US" sz="2400" dirty="0"/>
              <a:t>Shamir declared “the death of stream ciphers”</a:t>
            </a:r>
          </a:p>
          <a:p>
            <a:pPr lvl="1" eaLnBrk="1" hangingPunct="1">
              <a:spcAft>
                <a:spcPts val="600"/>
              </a:spcAft>
            </a:pPr>
            <a:r>
              <a:rPr lang="en-US" sz="2400" dirty="0"/>
              <a:t>May be greatly exaggerated…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93571">
                                            <p:txEl>
                                              <p:pRg st="0" end="0"/>
                                            </p:txEl>
                                          </p:spTgt>
                                        </p:tgtEl>
                                        <p:attrNameLst>
                                          <p:attrName>style.visibility</p:attrName>
                                        </p:attrNameLst>
                                      </p:cBhvr>
                                      <p:to>
                                        <p:strVal val="visible"/>
                                      </p:to>
                                    </p:set>
                                    <p:anim calcmode="lin" valueType="num">
                                      <p:cBhvr additive="base">
                                        <p:cTn id="7" dur="500" fill="hold"/>
                                        <p:tgtEl>
                                          <p:spTgt spid="4935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9357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93571">
                                            <p:txEl>
                                              <p:pRg st="1" end="1"/>
                                            </p:txEl>
                                          </p:spTgt>
                                        </p:tgtEl>
                                        <p:attrNameLst>
                                          <p:attrName>style.visibility</p:attrName>
                                        </p:attrNameLst>
                                      </p:cBhvr>
                                      <p:to>
                                        <p:strVal val="visible"/>
                                      </p:to>
                                    </p:set>
                                    <p:anim calcmode="lin" valueType="num">
                                      <p:cBhvr additive="base">
                                        <p:cTn id="13" dur="500" fill="hold"/>
                                        <p:tgtEl>
                                          <p:spTgt spid="49357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9357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93571">
                                            <p:txEl>
                                              <p:pRg st="2" end="2"/>
                                            </p:txEl>
                                          </p:spTgt>
                                        </p:tgtEl>
                                        <p:attrNameLst>
                                          <p:attrName>style.visibility</p:attrName>
                                        </p:attrNameLst>
                                      </p:cBhvr>
                                      <p:to>
                                        <p:strVal val="visible"/>
                                      </p:to>
                                    </p:set>
                                    <p:anim calcmode="lin" valueType="num">
                                      <p:cBhvr additive="base">
                                        <p:cTn id="19" dur="500" fill="hold"/>
                                        <p:tgtEl>
                                          <p:spTgt spid="49357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9357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93571">
                                            <p:txEl>
                                              <p:pRg st="3" end="3"/>
                                            </p:txEl>
                                          </p:spTgt>
                                        </p:tgtEl>
                                        <p:attrNameLst>
                                          <p:attrName>style.visibility</p:attrName>
                                        </p:attrNameLst>
                                      </p:cBhvr>
                                      <p:to>
                                        <p:strVal val="visible"/>
                                      </p:to>
                                    </p:set>
                                    <p:anim calcmode="lin" valueType="num">
                                      <p:cBhvr additive="base">
                                        <p:cTn id="25" dur="500" fill="hold"/>
                                        <p:tgtEl>
                                          <p:spTgt spid="49357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93571">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93571">
                                            <p:txEl>
                                              <p:pRg st="4" end="4"/>
                                            </p:txEl>
                                          </p:spTgt>
                                        </p:tgtEl>
                                        <p:attrNameLst>
                                          <p:attrName>style.visibility</p:attrName>
                                        </p:attrNameLst>
                                      </p:cBhvr>
                                      <p:to>
                                        <p:strVal val="visible"/>
                                      </p:to>
                                    </p:set>
                                    <p:anim calcmode="lin" valueType="num">
                                      <p:cBhvr additive="base">
                                        <p:cTn id="31" dur="500" fill="hold"/>
                                        <p:tgtEl>
                                          <p:spTgt spid="49357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93571">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93571">
                                            <p:txEl>
                                              <p:pRg st="5" end="5"/>
                                            </p:txEl>
                                          </p:spTgt>
                                        </p:tgtEl>
                                        <p:attrNameLst>
                                          <p:attrName>style.visibility</p:attrName>
                                        </p:attrNameLst>
                                      </p:cBhvr>
                                      <p:to>
                                        <p:strVal val="visible"/>
                                      </p:to>
                                    </p:set>
                                    <p:anim calcmode="lin" valueType="num">
                                      <p:cBhvr additive="base">
                                        <p:cTn id="37" dur="500" fill="hold"/>
                                        <p:tgtEl>
                                          <p:spTgt spid="49357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93571">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93571">
                                            <p:txEl>
                                              <p:pRg st="6" end="6"/>
                                            </p:txEl>
                                          </p:spTgt>
                                        </p:tgtEl>
                                        <p:attrNameLst>
                                          <p:attrName>style.visibility</p:attrName>
                                        </p:attrNameLst>
                                      </p:cBhvr>
                                      <p:to>
                                        <p:strVal val="visible"/>
                                      </p:to>
                                    </p:set>
                                    <p:anim calcmode="lin" valueType="num">
                                      <p:cBhvr additive="base">
                                        <p:cTn id="43" dur="500" fill="hold"/>
                                        <p:tgtEl>
                                          <p:spTgt spid="493571">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93571">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3571" grpId="0" build="p" bldLvl="2"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012C3A19-F781-5142-AE02-73F76C411C29}" type="slidenum">
              <a:rPr lang="en-US" smtClean="0">
                <a:latin typeface="Times New Roman" charset="0"/>
              </a:rPr>
              <a:pPr/>
              <a:t>52</a:t>
            </a:fld>
            <a:endParaRPr lang="en-US">
              <a:latin typeface="Times New Roman" charset="0"/>
            </a:endParaRPr>
          </a:p>
        </p:txBody>
      </p:sp>
      <p:sp>
        <p:nvSpPr>
          <p:cNvPr id="65539" name="Rectangle 2"/>
          <p:cNvSpPr>
            <a:spLocks noGrp="1" noChangeArrowheads="1"/>
          </p:cNvSpPr>
          <p:nvPr>
            <p:ph type="title"/>
          </p:nvPr>
        </p:nvSpPr>
        <p:spPr>
          <a:xfrm>
            <a:off x="685800" y="1676400"/>
            <a:ext cx="7772400" cy="1143000"/>
          </a:xfrm>
        </p:spPr>
        <p:txBody>
          <a:bodyPr/>
          <a:lstStyle/>
          <a:p>
            <a:pPr eaLnBrk="1" hangingPunct="1"/>
            <a:r>
              <a:rPr lang="en-US"/>
              <a:t>Block Ciphers</a:t>
            </a:r>
          </a:p>
        </p:txBody>
      </p:sp>
      <p:pic>
        <p:nvPicPr>
          <p:cNvPr id="65540" name="Picture 5" descr="toy blocks 4.tif                                               00118CF0Macintosh HD                   BC93A1CC:"/>
          <p:cNvPicPr>
            <a:picLocks noChangeAspect="1" noChangeArrowheads="1"/>
          </p:cNvPicPr>
          <p:nvPr/>
        </p:nvPicPr>
        <p:blipFill>
          <a:blip r:embed="rId2"/>
          <a:srcRect/>
          <a:stretch>
            <a:fillRect/>
          </a:stretch>
        </p:blipFill>
        <p:spPr bwMode="auto">
          <a:xfrm>
            <a:off x="3606800" y="3048000"/>
            <a:ext cx="2184400" cy="2276475"/>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B8FA935B-7A13-3844-88E6-74D4E8486660}" type="slidenum">
              <a:rPr lang="en-US" smtClean="0">
                <a:latin typeface="Times New Roman" charset="0"/>
              </a:rPr>
              <a:pPr/>
              <a:t>53</a:t>
            </a:fld>
            <a:endParaRPr lang="en-US">
              <a:latin typeface="Times New Roman" charset="0"/>
            </a:endParaRPr>
          </a:p>
        </p:txBody>
      </p:sp>
      <p:sp>
        <p:nvSpPr>
          <p:cNvPr id="66563" name="Rectangle 2"/>
          <p:cNvSpPr>
            <a:spLocks noGrp="1" noChangeArrowheads="1"/>
          </p:cNvSpPr>
          <p:nvPr>
            <p:ph type="title"/>
          </p:nvPr>
        </p:nvSpPr>
        <p:spPr/>
        <p:txBody>
          <a:bodyPr/>
          <a:lstStyle/>
          <a:p>
            <a:pPr eaLnBrk="1" hangingPunct="1"/>
            <a:r>
              <a:rPr lang="en-US"/>
              <a:t>(Iterated) Block Cipher</a:t>
            </a:r>
          </a:p>
        </p:txBody>
      </p:sp>
      <p:sp>
        <p:nvSpPr>
          <p:cNvPr id="66564" name="Rectangle 3"/>
          <p:cNvSpPr>
            <a:spLocks noGrp="1" noChangeArrowheads="1"/>
          </p:cNvSpPr>
          <p:nvPr>
            <p:ph type="body" idx="1"/>
          </p:nvPr>
        </p:nvSpPr>
        <p:spPr/>
        <p:txBody>
          <a:bodyPr/>
          <a:lstStyle/>
          <a:p>
            <a:pPr eaLnBrk="1" hangingPunct="1">
              <a:lnSpc>
                <a:spcPct val="90000"/>
              </a:lnSpc>
              <a:spcAft>
                <a:spcPts val="600"/>
              </a:spcAft>
            </a:pPr>
            <a:r>
              <a:rPr lang="en-US" dirty="0"/>
              <a:t>Plaintext and </a:t>
            </a:r>
            <a:r>
              <a:rPr lang="en-US" dirty="0" err="1"/>
              <a:t>ciphertext</a:t>
            </a:r>
            <a:r>
              <a:rPr lang="en-US" dirty="0"/>
              <a:t> consist of fixed-sized blocks</a:t>
            </a:r>
          </a:p>
          <a:p>
            <a:pPr eaLnBrk="1" hangingPunct="1">
              <a:lnSpc>
                <a:spcPct val="90000"/>
              </a:lnSpc>
              <a:spcAft>
                <a:spcPts val="600"/>
              </a:spcAft>
            </a:pPr>
            <a:r>
              <a:rPr lang="en-US" dirty="0" err="1"/>
              <a:t>Ciphertext</a:t>
            </a:r>
            <a:r>
              <a:rPr lang="en-US" dirty="0"/>
              <a:t> obtained from plaintext by iterating a </a:t>
            </a:r>
            <a:r>
              <a:rPr lang="en-US" b="1" dirty="0">
                <a:solidFill>
                  <a:schemeClr val="accent2"/>
                </a:solidFill>
              </a:rPr>
              <a:t>round function</a:t>
            </a:r>
            <a:endParaRPr lang="en-US" dirty="0"/>
          </a:p>
          <a:p>
            <a:pPr eaLnBrk="1" hangingPunct="1">
              <a:lnSpc>
                <a:spcPct val="90000"/>
              </a:lnSpc>
              <a:spcAft>
                <a:spcPts val="600"/>
              </a:spcAft>
            </a:pPr>
            <a:r>
              <a:rPr lang="en-US" dirty="0"/>
              <a:t>Input to round function consists of </a:t>
            </a:r>
            <a:r>
              <a:rPr lang="en-US" b="1" i="1" dirty="0"/>
              <a:t>key</a:t>
            </a:r>
            <a:r>
              <a:rPr lang="en-US" dirty="0"/>
              <a:t> and </a:t>
            </a:r>
            <a:r>
              <a:rPr lang="en-US" b="1" i="1" dirty="0"/>
              <a:t>output</a:t>
            </a:r>
            <a:r>
              <a:rPr lang="en-US" dirty="0"/>
              <a:t> of previous round</a:t>
            </a:r>
          </a:p>
          <a:p>
            <a:pPr eaLnBrk="1" hangingPunct="1">
              <a:lnSpc>
                <a:spcPct val="90000"/>
              </a:lnSpc>
              <a:spcAft>
                <a:spcPts val="600"/>
              </a:spcAft>
            </a:pPr>
            <a:r>
              <a:rPr lang="en-US" dirty="0"/>
              <a:t>Usually implemented in software</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B77287BF-1CE8-7C44-92DD-FEFAF79751A0}" type="slidenum">
              <a:rPr lang="en-US" smtClean="0">
                <a:latin typeface="Times New Roman" charset="0"/>
              </a:rPr>
              <a:pPr/>
              <a:t>54</a:t>
            </a:fld>
            <a:endParaRPr lang="en-US">
              <a:latin typeface="Times New Roman" charset="0"/>
            </a:endParaRPr>
          </a:p>
        </p:txBody>
      </p:sp>
      <p:sp>
        <p:nvSpPr>
          <p:cNvPr id="67587" name="Rectangle 2"/>
          <p:cNvSpPr>
            <a:spLocks noGrp="1" noChangeArrowheads="1"/>
          </p:cNvSpPr>
          <p:nvPr>
            <p:ph type="title"/>
          </p:nvPr>
        </p:nvSpPr>
        <p:spPr>
          <a:xfrm>
            <a:off x="685800" y="381000"/>
            <a:ext cx="7772400" cy="1143000"/>
          </a:xfrm>
        </p:spPr>
        <p:txBody>
          <a:bodyPr/>
          <a:lstStyle/>
          <a:p>
            <a:pPr eaLnBrk="1" hangingPunct="1"/>
            <a:r>
              <a:rPr lang="en-US"/>
              <a:t>Feistel Cipher: Encryption</a:t>
            </a:r>
          </a:p>
        </p:txBody>
      </p:sp>
      <p:sp>
        <p:nvSpPr>
          <p:cNvPr id="67588" name="Rectangle 3"/>
          <p:cNvSpPr>
            <a:spLocks noGrp="1" noChangeArrowheads="1"/>
          </p:cNvSpPr>
          <p:nvPr>
            <p:ph type="body" idx="1"/>
          </p:nvPr>
        </p:nvSpPr>
        <p:spPr>
          <a:xfrm>
            <a:off x="685800" y="1600200"/>
            <a:ext cx="8153400" cy="4572000"/>
          </a:xfrm>
        </p:spPr>
        <p:txBody>
          <a:bodyPr/>
          <a:lstStyle/>
          <a:p>
            <a:pPr eaLnBrk="1" hangingPunct="1">
              <a:lnSpc>
                <a:spcPct val="90000"/>
              </a:lnSpc>
              <a:spcAft>
                <a:spcPts val="600"/>
              </a:spcAft>
            </a:pPr>
            <a:r>
              <a:rPr lang="en-US" sz="2800" b="1" dirty="0" err="1">
                <a:solidFill>
                  <a:schemeClr val="accent2"/>
                </a:solidFill>
              </a:rPr>
              <a:t>Feistel</a:t>
            </a:r>
            <a:r>
              <a:rPr lang="en-US" sz="2800" b="1" dirty="0">
                <a:solidFill>
                  <a:schemeClr val="accent2"/>
                </a:solidFill>
              </a:rPr>
              <a:t> cipher</a:t>
            </a:r>
            <a:r>
              <a:rPr lang="en-US" sz="2800" dirty="0"/>
              <a:t> is a type of block cipher, not a specific block cipher</a:t>
            </a:r>
          </a:p>
          <a:p>
            <a:pPr eaLnBrk="1" hangingPunct="1">
              <a:lnSpc>
                <a:spcPct val="90000"/>
              </a:lnSpc>
              <a:spcAft>
                <a:spcPts val="600"/>
              </a:spcAft>
            </a:pPr>
            <a:r>
              <a:rPr lang="en-US" sz="2800" dirty="0"/>
              <a:t>Split plaintext block into left and right halves: </a:t>
            </a:r>
            <a:r>
              <a:rPr lang="en-US" sz="2800" dirty="0">
                <a:latin typeface="Times-Roman" charset="0"/>
              </a:rPr>
              <a:t>P </a:t>
            </a:r>
            <a:r>
              <a:rPr lang="en-US" sz="2800" dirty="0"/>
              <a:t>= </a:t>
            </a:r>
            <a:r>
              <a:rPr lang="en-US" sz="2800" dirty="0">
                <a:latin typeface="Times-Roman" charset="0"/>
              </a:rPr>
              <a:t>(L</a:t>
            </a:r>
            <a:r>
              <a:rPr lang="en-US" sz="2800" baseline="-25000" dirty="0">
                <a:latin typeface="Times-Roman" charset="0"/>
              </a:rPr>
              <a:t>0</a:t>
            </a:r>
            <a:r>
              <a:rPr lang="en-US" sz="2800" dirty="0">
                <a:latin typeface="Times-Roman" charset="0"/>
              </a:rPr>
              <a:t>,R</a:t>
            </a:r>
            <a:r>
              <a:rPr lang="en-US" sz="2800" baseline="-25000" dirty="0">
                <a:latin typeface="Times-Roman" charset="0"/>
              </a:rPr>
              <a:t>0</a:t>
            </a:r>
            <a:r>
              <a:rPr lang="en-US" sz="2800" dirty="0">
                <a:latin typeface="Times-Roman" charset="0"/>
              </a:rPr>
              <a:t>)</a:t>
            </a:r>
            <a:endParaRPr lang="en-US" sz="2800" dirty="0">
              <a:latin typeface="Courier" charset="0"/>
            </a:endParaRPr>
          </a:p>
          <a:p>
            <a:pPr eaLnBrk="1" hangingPunct="1">
              <a:lnSpc>
                <a:spcPct val="90000"/>
              </a:lnSpc>
              <a:spcAft>
                <a:spcPts val="600"/>
              </a:spcAft>
            </a:pPr>
            <a:r>
              <a:rPr lang="en-US" sz="2800" dirty="0"/>
              <a:t>For each round </a:t>
            </a:r>
            <a:r>
              <a:rPr lang="en-US" sz="2800" dirty="0" err="1">
                <a:latin typeface="Times-Roman" charset="0"/>
              </a:rPr>
              <a:t>i</a:t>
            </a:r>
            <a:r>
              <a:rPr lang="en-US" sz="2800" dirty="0">
                <a:latin typeface="Times-Roman" charset="0"/>
              </a:rPr>
              <a:t> = 1,2,...,</a:t>
            </a:r>
            <a:r>
              <a:rPr lang="en-US" sz="2800" dirty="0" err="1">
                <a:latin typeface="Times-Roman" charset="0"/>
              </a:rPr>
              <a:t>n</a:t>
            </a:r>
            <a:r>
              <a:rPr lang="en-US" sz="2800" dirty="0"/>
              <a:t>, compute</a:t>
            </a:r>
          </a:p>
          <a:p>
            <a:pPr eaLnBrk="1" hangingPunct="1">
              <a:lnSpc>
                <a:spcPct val="90000"/>
              </a:lnSpc>
              <a:spcAft>
                <a:spcPts val="0"/>
              </a:spcAft>
              <a:buFont typeface="Wingdings" charset="2"/>
              <a:buNone/>
            </a:pPr>
            <a:r>
              <a:rPr lang="en-US" sz="2800" dirty="0">
                <a:latin typeface="Times-Roman" charset="0"/>
              </a:rPr>
              <a:t>	L</a:t>
            </a:r>
            <a:r>
              <a:rPr lang="en-US" sz="2800" baseline="-25000" dirty="0">
                <a:latin typeface="Times-Roman" charset="0"/>
              </a:rPr>
              <a:t>i</a:t>
            </a:r>
            <a:r>
              <a:rPr lang="en-US" sz="2800" dirty="0">
                <a:latin typeface="Times-Roman" charset="0"/>
              </a:rPr>
              <a:t>= R</a:t>
            </a:r>
            <a:r>
              <a:rPr lang="en-US" sz="2800" baseline="-25000" dirty="0">
                <a:latin typeface="Times-Roman" charset="0"/>
              </a:rPr>
              <a:t>i</a:t>
            </a:r>
            <a:r>
              <a:rPr lang="en-US" sz="2800" baseline="-25000" dirty="0">
                <a:latin typeface="Times-Roman" charset="0"/>
                <a:sym typeface="Symbol" charset="2"/>
              </a:rPr>
              <a:t></a:t>
            </a:r>
            <a:r>
              <a:rPr lang="en-US" sz="2800" baseline="-25000" dirty="0">
                <a:latin typeface="Times-Roman" charset="0"/>
              </a:rPr>
              <a:t>1</a:t>
            </a:r>
            <a:r>
              <a:rPr lang="en-US" sz="2800" dirty="0">
                <a:latin typeface="Times-Roman" charset="0"/>
              </a:rPr>
              <a:t> </a:t>
            </a:r>
          </a:p>
          <a:p>
            <a:pPr eaLnBrk="1" hangingPunct="1">
              <a:lnSpc>
                <a:spcPct val="90000"/>
              </a:lnSpc>
              <a:spcAft>
                <a:spcPts val="0"/>
              </a:spcAft>
              <a:buFont typeface="Wingdings" charset="2"/>
              <a:buNone/>
            </a:pPr>
            <a:r>
              <a:rPr lang="en-US" sz="2800" dirty="0">
                <a:latin typeface="Times-Roman" charset="0"/>
              </a:rPr>
              <a:t>	</a:t>
            </a:r>
            <a:r>
              <a:rPr lang="en-US" sz="2800" dirty="0" err="1">
                <a:latin typeface="Times-Roman" charset="0"/>
              </a:rPr>
              <a:t>R</a:t>
            </a:r>
            <a:r>
              <a:rPr lang="en-US" sz="2800" baseline="-25000" dirty="0" err="1">
                <a:latin typeface="Times-Roman" charset="0"/>
              </a:rPr>
              <a:t>i</a:t>
            </a:r>
            <a:r>
              <a:rPr lang="en-US" sz="2800" dirty="0">
                <a:latin typeface="Times-Roman" charset="0"/>
              </a:rPr>
              <a:t>= L</a:t>
            </a:r>
            <a:r>
              <a:rPr lang="en-US" sz="2800" baseline="-25000" dirty="0">
                <a:latin typeface="Times-Roman" charset="0"/>
              </a:rPr>
              <a:t>i</a:t>
            </a:r>
            <a:r>
              <a:rPr lang="en-US" sz="2800" baseline="-25000" dirty="0">
                <a:latin typeface="Times-Roman" charset="0"/>
                <a:sym typeface="Symbol" charset="2"/>
              </a:rPr>
              <a:t></a:t>
            </a:r>
            <a:r>
              <a:rPr lang="en-US" sz="2800" baseline="-25000" dirty="0">
                <a:latin typeface="Times-Roman" charset="0"/>
              </a:rPr>
              <a:t>1</a:t>
            </a:r>
            <a:r>
              <a:rPr lang="en-US" sz="2800" dirty="0">
                <a:latin typeface="Times-Roman" charset="0"/>
              </a:rPr>
              <a:t> </a:t>
            </a:r>
            <a:r>
              <a:rPr lang="en-US" sz="2800" dirty="0" err="1">
                <a:latin typeface="Times-Roman" charset="0"/>
                <a:sym typeface="Symbol" charset="2"/>
              </a:rPr>
              <a:t></a:t>
            </a:r>
            <a:r>
              <a:rPr lang="en-US" sz="2800" dirty="0">
                <a:latin typeface="Times-Roman" charset="0"/>
                <a:sym typeface="Symbol" charset="2"/>
              </a:rPr>
              <a:t> </a:t>
            </a:r>
            <a:r>
              <a:rPr lang="en-US" sz="2800" dirty="0">
                <a:latin typeface="Times-Roman" charset="0"/>
              </a:rPr>
              <a:t>F(R</a:t>
            </a:r>
            <a:r>
              <a:rPr lang="en-US" sz="2800" baseline="-25000" dirty="0">
                <a:latin typeface="Times-Roman" charset="0"/>
              </a:rPr>
              <a:t>i</a:t>
            </a:r>
            <a:r>
              <a:rPr lang="en-US" sz="2800" baseline="-25000" dirty="0">
                <a:latin typeface="Times-Roman" charset="0"/>
                <a:sym typeface="Symbol" charset="2"/>
              </a:rPr>
              <a:t></a:t>
            </a:r>
            <a:r>
              <a:rPr lang="en-US" sz="2800" baseline="-25000" dirty="0">
                <a:latin typeface="Times-Roman" charset="0"/>
              </a:rPr>
              <a:t>1</a:t>
            </a:r>
            <a:r>
              <a:rPr lang="en-US" sz="2800" dirty="0">
                <a:latin typeface="Times-Roman" charset="0"/>
              </a:rPr>
              <a:t>,K</a:t>
            </a:r>
            <a:r>
              <a:rPr lang="en-US" sz="2800" baseline="-25000" dirty="0">
                <a:latin typeface="Times-Roman" charset="0"/>
              </a:rPr>
              <a:t>i</a:t>
            </a:r>
            <a:r>
              <a:rPr lang="en-US" sz="2800" dirty="0">
                <a:latin typeface="Times-Roman" charset="0"/>
              </a:rPr>
              <a:t>)</a:t>
            </a:r>
          </a:p>
          <a:p>
            <a:pPr eaLnBrk="1" hangingPunct="1">
              <a:lnSpc>
                <a:spcPct val="90000"/>
              </a:lnSpc>
              <a:spcAft>
                <a:spcPts val="600"/>
              </a:spcAft>
              <a:buFont typeface="Wingdings" charset="2"/>
              <a:buNone/>
            </a:pPr>
            <a:r>
              <a:rPr lang="en-US" sz="2800" dirty="0">
                <a:latin typeface="Courier" charset="0"/>
              </a:rPr>
              <a:t>	</a:t>
            </a:r>
            <a:r>
              <a:rPr lang="en-US" sz="2800" dirty="0"/>
              <a:t>where </a:t>
            </a:r>
            <a:r>
              <a:rPr lang="en-US" sz="2800" dirty="0">
                <a:latin typeface="Times-Roman" charset="0"/>
              </a:rPr>
              <a:t>F</a:t>
            </a:r>
            <a:r>
              <a:rPr lang="en-US" sz="2800" dirty="0"/>
              <a:t> is </a:t>
            </a:r>
            <a:r>
              <a:rPr lang="en-US" sz="2800" b="1" dirty="0">
                <a:solidFill>
                  <a:schemeClr val="accent2"/>
                </a:solidFill>
              </a:rPr>
              <a:t>round function</a:t>
            </a:r>
            <a:r>
              <a:rPr lang="en-US" sz="2800" i="1" dirty="0"/>
              <a:t> </a:t>
            </a:r>
            <a:r>
              <a:rPr lang="en-US" sz="2800" dirty="0"/>
              <a:t>and </a:t>
            </a:r>
            <a:r>
              <a:rPr lang="en-US" sz="2800" dirty="0" err="1">
                <a:latin typeface="Times-Roman" charset="0"/>
              </a:rPr>
              <a:t>K</a:t>
            </a:r>
            <a:r>
              <a:rPr lang="en-US" sz="2800" baseline="-25000" dirty="0" err="1">
                <a:latin typeface="Times-Roman" charset="0"/>
              </a:rPr>
              <a:t>i</a:t>
            </a:r>
            <a:r>
              <a:rPr lang="en-US" sz="2800" dirty="0"/>
              <a:t> is </a:t>
            </a:r>
            <a:r>
              <a:rPr lang="en-US" sz="2800" b="1" dirty="0" err="1">
                <a:solidFill>
                  <a:schemeClr val="accent2"/>
                </a:solidFill>
              </a:rPr>
              <a:t>subkey</a:t>
            </a:r>
            <a:endParaRPr lang="en-US" sz="2800" dirty="0"/>
          </a:p>
          <a:p>
            <a:pPr eaLnBrk="1" hangingPunct="1">
              <a:lnSpc>
                <a:spcPct val="90000"/>
              </a:lnSpc>
              <a:spcAft>
                <a:spcPts val="600"/>
              </a:spcAft>
            </a:pPr>
            <a:r>
              <a:rPr lang="en-US" sz="2800" dirty="0" err="1"/>
              <a:t>Ciphertext</a:t>
            </a:r>
            <a:r>
              <a:rPr lang="en-US" sz="2800" dirty="0"/>
              <a:t>: </a:t>
            </a:r>
            <a:r>
              <a:rPr lang="en-US" sz="2800" dirty="0">
                <a:latin typeface="Times-Roman" charset="0"/>
              </a:rPr>
              <a:t>C</a:t>
            </a:r>
            <a:r>
              <a:rPr lang="en-US" sz="2800" dirty="0"/>
              <a:t> = </a:t>
            </a:r>
            <a:r>
              <a:rPr lang="en-US" sz="2800" dirty="0">
                <a:latin typeface="Times-Roman" charset="0"/>
              </a:rPr>
              <a:t>(</a:t>
            </a:r>
            <a:r>
              <a:rPr lang="en-US" sz="2800" dirty="0" err="1">
                <a:latin typeface="Times-Roman" charset="0"/>
              </a:rPr>
              <a:t>L</a:t>
            </a:r>
            <a:r>
              <a:rPr lang="en-US" sz="2800" baseline="-25000" dirty="0" err="1">
                <a:latin typeface="Times-Roman" charset="0"/>
              </a:rPr>
              <a:t>n</a:t>
            </a:r>
            <a:r>
              <a:rPr lang="en-US" sz="2800" dirty="0" err="1">
                <a:latin typeface="Times-Roman" charset="0"/>
              </a:rPr>
              <a:t>,R</a:t>
            </a:r>
            <a:r>
              <a:rPr lang="en-US" sz="2800" baseline="-25000" dirty="0" err="1">
                <a:latin typeface="Times-Roman" charset="0"/>
              </a:rPr>
              <a:t>n</a:t>
            </a:r>
            <a:r>
              <a:rPr lang="en-US" sz="2800" dirty="0">
                <a:latin typeface="Times-Roman" charset="0"/>
              </a:rPr>
              <a: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5333F0CE-E365-0641-AA23-447C5E4DBB2A}" type="slidenum">
              <a:rPr lang="en-US" smtClean="0">
                <a:latin typeface="Times New Roman" charset="0"/>
              </a:rPr>
              <a:pPr/>
              <a:t>55</a:t>
            </a:fld>
            <a:endParaRPr lang="en-US">
              <a:latin typeface="Times New Roman" charset="0"/>
            </a:endParaRPr>
          </a:p>
        </p:txBody>
      </p:sp>
      <p:sp>
        <p:nvSpPr>
          <p:cNvPr id="68611" name="Rectangle 2"/>
          <p:cNvSpPr>
            <a:spLocks noGrp="1" noChangeArrowheads="1"/>
          </p:cNvSpPr>
          <p:nvPr>
            <p:ph type="title"/>
          </p:nvPr>
        </p:nvSpPr>
        <p:spPr>
          <a:xfrm>
            <a:off x="685800" y="381000"/>
            <a:ext cx="7772400" cy="1143000"/>
          </a:xfrm>
        </p:spPr>
        <p:txBody>
          <a:bodyPr/>
          <a:lstStyle/>
          <a:p>
            <a:pPr eaLnBrk="1" hangingPunct="1"/>
            <a:r>
              <a:rPr lang="en-US"/>
              <a:t>Feistel Cipher: Decryption</a:t>
            </a:r>
          </a:p>
        </p:txBody>
      </p:sp>
      <p:sp>
        <p:nvSpPr>
          <p:cNvPr id="68612" name="Rectangle 3"/>
          <p:cNvSpPr>
            <a:spLocks noGrp="1" noChangeArrowheads="1"/>
          </p:cNvSpPr>
          <p:nvPr>
            <p:ph type="body" idx="1"/>
          </p:nvPr>
        </p:nvSpPr>
        <p:spPr>
          <a:xfrm>
            <a:off x="685800" y="1676400"/>
            <a:ext cx="7772400" cy="4267200"/>
          </a:xfrm>
        </p:spPr>
        <p:txBody>
          <a:bodyPr/>
          <a:lstStyle/>
          <a:p>
            <a:pPr eaLnBrk="1" hangingPunct="1">
              <a:lnSpc>
                <a:spcPct val="90000"/>
              </a:lnSpc>
              <a:spcAft>
                <a:spcPts val="600"/>
              </a:spcAft>
            </a:pPr>
            <a:r>
              <a:rPr lang="en-US" sz="2800" dirty="0"/>
              <a:t>Start with </a:t>
            </a:r>
            <a:r>
              <a:rPr lang="en-US" sz="2800" dirty="0" err="1"/>
              <a:t>ciphertext</a:t>
            </a:r>
            <a:r>
              <a:rPr lang="en-US" sz="2800" dirty="0"/>
              <a:t> </a:t>
            </a:r>
            <a:r>
              <a:rPr lang="en-US" sz="2800" dirty="0">
                <a:latin typeface="Times-Roman" charset="0"/>
              </a:rPr>
              <a:t>C =</a:t>
            </a:r>
            <a:r>
              <a:rPr lang="en-US" sz="2800" dirty="0"/>
              <a:t> </a:t>
            </a:r>
            <a:r>
              <a:rPr lang="en-US" sz="2800" dirty="0">
                <a:latin typeface="Times-Roman" charset="0"/>
              </a:rPr>
              <a:t>(</a:t>
            </a:r>
            <a:r>
              <a:rPr lang="en-US" sz="2800" dirty="0" err="1">
                <a:latin typeface="Times-Roman" charset="0"/>
              </a:rPr>
              <a:t>L</a:t>
            </a:r>
            <a:r>
              <a:rPr lang="en-US" sz="2800" baseline="-25000" dirty="0" err="1">
                <a:latin typeface="Times-Roman" charset="0"/>
              </a:rPr>
              <a:t>n</a:t>
            </a:r>
            <a:r>
              <a:rPr lang="en-US" sz="2800" dirty="0" err="1">
                <a:latin typeface="Times-Roman" charset="0"/>
              </a:rPr>
              <a:t>,R</a:t>
            </a:r>
            <a:r>
              <a:rPr lang="en-US" sz="2800" baseline="-25000" dirty="0" err="1">
                <a:latin typeface="Times-Roman" charset="0"/>
              </a:rPr>
              <a:t>n</a:t>
            </a:r>
            <a:r>
              <a:rPr lang="en-US" sz="2800" dirty="0">
                <a:latin typeface="Times-Roman" charset="0"/>
              </a:rPr>
              <a:t>)</a:t>
            </a:r>
          </a:p>
          <a:p>
            <a:pPr eaLnBrk="1" hangingPunct="1">
              <a:lnSpc>
                <a:spcPct val="90000"/>
              </a:lnSpc>
              <a:spcAft>
                <a:spcPts val="600"/>
              </a:spcAft>
            </a:pPr>
            <a:r>
              <a:rPr lang="en-US" sz="2800" dirty="0"/>
              <a:t>For each round </a:t>
            </a:r>
            <a:r>
              <a:rPr lang="en-US" sz="2800" dirty="0" err="1">
                <a:latin typeface="Times-Roman"/>
                <a:cs typeface="Times-Roman"/>
              </a:rPr>
              <a:t>i</a:t>
            </a:r>
            <a:r>
              <a:rPr lang="en-US" sz="2800" dirty="0">
                <a:latin typeface="Times-Roman"/>
                <a:cs typeface="Times-Roman"/>
              </a:rPr>
              <a:t> </a:t>
            </a:r>
            <a:r>
              <a:rPr lang="en-US" sz="2800" dirty="0">
                <a:latin typeface="Times-Roman" charset="0"/>
              </a:rPr>
              <a:t>= n,n</a:t>
            </a:r>
            <a:r>
              <a:rPr lang="en-US" sz="2800" dirty="0">
                <a:latin typeface="Times-Roman" charset="0"/>
                <a:sym typeface="Symbol" charset="2"/>
              </a:rPr>
              <a:t></a:t>
            </a:r>
            <a:r>
              <a:rPr lang="en-US" sz="2800" dirty="0">
                <a:latin typeface="Times-Roman" charset="0"/>
              </a:rPr>
              <a:t>1,…,1</a:t>
            </a:r>
            <a:r>
              <a:rPr lang="en-US" sz="2800" dirty="0"/>
              <a:t>, compute</a:t>
            </a:r>
          </a:p>
          <a:p>
            <a:pPr eaLnBrk="1" hangingPunct="1">
              <a:lnSpc>
                <a:spcPct val="90000"/>
              </a:lnSpc>
              <a:spcAft>
                <a:spcPts val="0"/>
              </a:spcAft>
              <a:buFont typeface="Wingdings" charset="2"/>
              <a:buNone/>
            </a:pPr>
            <a:r>
              <a:rPr lang="en-US" sz="2800" dirty="0">
                <a:latin typeface="Times-Roman" charset="0"/>
              </a:rPr>
              <a:t>	R</a:t>
            </a:r>
            <a:r>
              <a:rPr lang="en-US" sz="2800" baseline="-25000" dirty="0">
                <a:latin typeface="Times-Roman" charset="0"/>
              </a:rPr>
              <a:t>i</a:t>
            </a:r>
            <a:r>
              <a:rPr lang="en-US" sz="2800" baseline="-25000" dirty="0">
                <a:latin typeface="Times-Roman" charset="0"/>
                <a:sym typeface="Symbol" charset="2"/>
              </a:rPr>
              <a:t></a:t>
            </a:r>
            <a:r>
              <a:rPr lang="en-US" sz="2800" baseline="-25000" dirty="0">
                <a:latin typeface="Times-Roman" charset="0"/>
              </a:rPr>
              <a:t>1</a:t>
            </a:r>
            <a:r>
              <a:rPr lang="en-US" sz="2800" dirty="0">
                <a:latin typeface="Times-Roman" charset="0"/>
              </a:rPr>
              <a:t> = L</a:t>
            </a:r>
            <a:r>
              <a:rPr lang="en-US" sz="2800" baseline="-25000" dirty="0">
                <a:latin typeface="Times-Roman" charset="0"/>
              </a:rPr>
              <a:t>i</a:t>
            </a:r>
            <a:endParaRPr lang="en-US" sz="2800" dirty="0">
              <a:latin typeface="Times-Roman" charset="0"/>
            </a:endParaRPr>
          </a:p>
          <a:p>
            <a:pPr eaLnBrk="1" hangingPunct="1">
              <a:lnSpc>
                <a:spcPct val="90000"/>
              </a:lnSpc>
              <a:spcAft>
                <a:spcPts val="0"/>
              </a:spcAft>
              <a:buFont typeface="Wingdings" charset="2"/>
              <a:buNone/>
            </a:pPr>
            <a:r>
              <a:rPr lang="en-US" sz="2800" dirty="0">
                <a:latin typeface="Times-Roman" charset="0"/>
              </a:rPr>
              <a:t>	L</a:t>
            </a:r>
            <a:r>
              <a:rPr lang="en-US" sz="2800" baseline="-25000" dirty="0">
                <a:latin typeface="Times-Roman" charset="0"/>
              </a:rPr>
              <a:t>i</a:t>
            </a:r>
            <a:r>
              <a:rPr lang="en-US" sz="2800" baseline="-25000" dirty="0">
                <a:latin typeface="Times-Roman" charset="0"/>
                <a:sym typeface="Symbol" charset="2"/>
              </a:rPr>
              <a:t></a:t>
            </a:r>
            <a:r>
              <a:rPr lang="en-US" sz="2800" baseline="-25000" dirty="0">
                <a:latin typeface="Times-Roman" charset="0"/>
              </a:rPr>
              <a:t>1</a:t>
            </a:r>
            <a:r>
              <a:rPr lang="en-US" sz="2800" dirty="0">
                <a:latin typeface="Times-Roman" charset="0"/>
              </a:rPr>
              <a:t> = </a:t>
            </a:r>
            <a:r>
              <a:rPr lang="en-US" sz="2800" dirty="0" err="1">
                <a:latin typeface="Times-Roman" charset="0"/>
              </a:rPr>
              <a:t>R</a:t>
            </a:r>
            <a:r>
              <a:rPr lang="en-US" sz="2800" baseline="-25000" dirty="0" err="1">
                <a:latin typeface="Times-Roman" charset="0"/>
              </a:rPr>
              <a:t>i</a:t>
            </a:r>
            <a:r>
              <a:rPr lang="en-US" sz="2800" dirty="0">
                <a:latin typeface="Times-Roman" charset="0"/>
              </a:rPr>
              <a:t> </a:t>
            </a:r>
            <a:r>
              <a:rPr lang="en-US" sz="2800" dirty="0" err="1">
                <a:latin typeface="Times-Roman" charset="0"/>
                <a:sym typeface="Symbol" charset="2"/>
              </a:rPr>
              <a:t></a:t>
            </a:r>
            <a:r>
              <a:rPr lang="en-US" sz="2800" dirty="0">
                <a:latin typeface="Times-Roman" charset="0"/>
                <a:sym typeface="Symbol" charset="2"/>
              </a:rPr>
              <a:t> </a:t>
            </a:r>
            <a:r>
              <a:rPr lang="en-US" sz="2800" dirty="0">
                <a:latin typeface="Times-Roman" charset="0"/>
              </a:rPr>
              <a:t>F(R</a:t>
            </a:r>
            <a:r>
              <a:rPr lang="en-US" sz="2800" baseline="-25000" dirty="0">
                <a:latin typeface="Times-Roman" charset="0"/>
              </a:rPr>
              <a:t>i</a:t>
            </a:r>
            <a:r>
              <a:rPr lang="en-US" sz="2800" baseline="-25000" dirty="0">
                <a:latin typeface="Times-Roman" charset="0"/>
                <a:sym typeface="Symbol" charset="2"/>
              </a:rPr>
              <a:t></a:t>
            </a:r>
            <a:r>
              <a:rPr lang="en-US" sz="2800" baseline="-25000" dirty="0">
                <a:latin typeface="Times-Roman" charset="0"/>
              </a:rPr>
              <a:t>1</a:t>
            </a:r>
            <a:r>
              <a:rPr lang="en-US" sz="2800" dirty="0">
                <a:latin typeface="Times-Roman" charset="0"/>
              </a:rPr>
              <a:t>,K</a:t>
            </a:r>
            <a:r>
              <a:rPr lang="en-US" sz="2800" baseline="-25000" dirty="0">
                <a:latin typeface="Times-Roman" charset="0"/>
              </a:rPr>
              <a:t>i</a:t>
            </a:r>
            <a:r>
              <a:rPr lang="en-US" sz="2800" dirty="0">
                <a:latin typeface="Times-Roman" charset="0"/>
              </a:rPr>
              <a:t>)</a:t>
            </a:r>
          </a:p>
          <a:p>
            <a:pPr eaLnBrk="1" hangingPunct="1">
              <a:lnSpc>
                <a:spcPct val="90000"/>
              </a:lnSpc>
              <a:spcAft>
                <a:spcPts val="600"/>
              </a:spcAft>
              <a:buFont typeface="Wingdings" charset="2"/>
              <a:buNone/>
            </a:pPr>
            <a:r>
              <a:rPr lang="en-US" sz="2800" dirty="0">
                <a:latin typeface="Courier" charset="0"/>
              </a:rPr>
              <a:t>	</a:t>
            </a:r>
            <a:r>
              <a:rPr lang="en-US" sz="2800" dirty="0"/>
              <a:t>where </a:t>
            </a:r>
            <a:r>
              <a:rPr lang="en-US" sz="2800" dirty="0">
                <a:latin typeface="Times-Roman" charset="0"/>
              </a:rPr>
              <a:t>F</a:t>
            </a:r>
            <a:r>
              <a:rPr lang="en-US" sz="2800" dirty="0"/>
              <a:t> is round function</a:t>
            </a:r>
            <a:r>
              <a:rPr lang="en-US" sz="2800" i="1" dirty="0"/>
              <a:t> </a:t>
            </a:r>
            <a:r>
              <a:rPr lang="en-US" sz="2800" dirty="0"/>
              <a:t>and </a:t>
            </a:r>
            <a:r>
              <a:rPr lang="en-US" sz="2800" dirty="0" err="1">
                <a:latin typeface="Times-Roman" charset="0"/>
              </a:rPr>
              <a:t>K</a:t>
            </a:r>
            <a:r>
              <a:rPr lang="en-US" sz="2800" baseline="-25000" dirty="0" err="1">
                <a:latin typeface="Times-Roman" charset="0"/>
              </a:rPr>
              <a:t>i</a:t>
            </a:r>
            <a:r>
              <a:rPr lang="en-US" sz="2800" dirty="0"/>
              <a:t> is </a:t>
            </a:r>
            <a:r>
              <a:rPr lang="en-US" sz="2800" dirty="0" err="1"/>
              <a:t>subkey</a:t>
            </a:r>
            <a:endParaRPr lang="en-US" sz="2800" dirty="0"/>
          </a:p>
          <a:p>
            <a:pPr eaLnBrk="1" hangingPunct="1">
              <a:lnSpc>
                <a:spcPct val="90000"/>
              </a:lnSpc>
              <a:spcAft>
                <a:spcPts val="600"/>
              </a:spcAft>
            </a:pPr>
            <a:r>
              <a:rPr lang="en-US" sz="2800" dirty="0"/>
              <a:t>Plaintext: </a:t>
            </a:r>
            <a:r>
              <a:rPr lang="en-US" sz="2800" dirty="0">
                <a:latin typeface="Times-Roman" charset="0"/>
              </a:rPr>
              <a:t>P</a:t>
            </a:r>
            <a:r>
              <a:rPr lang="en-US" sz="2800" dirty="0"/>
              <a:t> </a:t>
            </a:r>
            <a:r>
              <a:rPr lang="en-US" sz="2800" dirty="0">
                <a:latin typeface="Times-Roman" charset="0"/>
              </a:rPr>
              <a:t>=</a:t>
            </a:r>
            <a:r>
              <a:rPr lang="en-US" sz="2800" dirty="0"/>
              <a:t> </a:t>
            </a:r>
            <a:r>
              <a:rPr lang="en-US" sz="2800" dirty="0">
                <a:latin typeface="Times-Roman" charset="0"/>
              </a:rPr>
              <a:t>(L</a:t>
            </a:r>
            <a:r>
              <a:rPr lang="en-US" sz="2800" baseline="-25000" dirty="0">
                <a:latin typeface="Times-Roman" charset="0"/>
              </a:rPr>
              <a:t>0</a:t>
            </a:r>
            <a:r>
              <a:rPr lang="en-US" sz="2800" dirty="0">
                <a:latin typeface="Times-Roman" charset="0"/>
              </a:rPr>
              <a:t>,R</a:t>
            </a:r>
            <a:r>
              <a:rPr lang="en-US" sz="2800" baseline="-25000" dirty="0">
                <a:latin typeface="Times-Roman" charset="0"/>
              </a:rPr>
              <a:t>0</a:t>
            </a:r>
            <a:r>
              <a:rPr lang="en-US" sz="2800" dirty="0">
                <a:latin typeface="Times-Roman" charset="0"/>
              </a:rPr>
              <a:t>)</a:t>
            </a:r>
          </a:p>
          <a:p>
            <a:pPr eaLnBrk="1" hangingPunct="1">
              <a:lnSpc>
                <a:spcPct val="90000"/>
              </a:lnSpc>
              <a:spcAft>
                <a:spcPts val="600"/>
              </a:spcAft>
            </a:pPr>
            <a:r>
              <a:rPr lang="en-US" sz="2800" dirty="0"/>
              <a:t>Formula “works” for any function </a:t>
            </a:r>
            <a:r>
              <a:rPr lang="en-US" sz="2800" dirty="0">
                <a:latin typeface="Times-Roman" charset="0"/>
              </a:rPr>
              <a:t>F</a:t>
            </a:r>
          </a:p>
          <a:p>
            <a:pPr lvl="1" eaLnBrk="1" hangingPunct="1">
              <a:lnSpc>
                <a:spcPct val="90000"/>
              </a:lnSpc>
              <a:spcAft>
                <a:spcPts val="600"/>
              </a:spcAft>
            </a:pPr>
            <a:r>
              <a:rPr lang="en-US" sz="2400" dirty="0"/>
              <a:t>But only secure for certain functions </a:t>
            </a:r>
            <a:r>
              <a:rPr lang="en-US" sz="2400" dirty="0">
                <a:latin typeface="Times-Roman" charset="0"/>
              </a:rPr>
              <a:t>F</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40CD7F9C-E4EE-5946-BC3B-B1B1844FC4B1}" type="slidenum">
              <a:rPr lang="en-US" smtClean="0">
                <a:latin typeface="Times New Roman" charset="0"/>
              </a:rPr>
              <a:pPr/>
              <a:t>56</a:t>
            </a:fld>
            <a:endParaRPr lang="en-US">
              <a:latin typeface="Times New Roman" charset="0"/>
            </a:endParaRPr>
          </a:p>
        </p:txBody>
      </p:sp>
      <p:sp>
        <p:nvSpPr>
          <p:cNvPr id="69635" name="Rectangle 2"/>
          <p:cNvSpPr>
            <a:spLocks noGrp="1" noChangeArrowheads="1"/>
          </p:cNvSpPr>
          <p:nvPr>
            <p:ph type="title"/>
          </p:nvPr>
        </p:nvSpPr>
        <p:spPr/>
        <p:txBody>
          <a:bodyPr/>
          <a:lstStyle/>
          <a:p>
            <a:pPr eaLnBrk="1" hangingPunct="1"/>
            <a:r>
              <a:rPr lang="en-US"/>
              <a:t>Data Encryption Standard</a:t>
            </a:r>
          </a:p>
        </p:txBody>
      </p:sp>
      <p:sp>
        <p:nvSpPr>
          <p:cNvPr id="69636" name="Rectangle 3"/>
          <p:cNvSpPr>
            <a:spLocks noGrp="1" noChangeArrowheads="1"/>
          </p:cNvSpPr>
          <p:nvPr>
            <p:ph type="body" idx="1"/>
          </p:nvPr>
        </p:nvSpPr>
        <p:spPr>
          <a:xfrm>
            <a:off x="685800" y="1905000"/>
            <a:ext cx="7772400" cy="4114800"/>
          </a:xfrm>
        </p:spPr>
        <p:txBody>
          <a:bodyPr/>
          <a:lstStyle/>
          <a:p>
            <a:pPr eaLnBrk="1" hangingPunct="1">
              <a:lnSpc>
                <a:spcPct val="90000"/>
              </a:lnSpc>
              <a:spcAft>
                <a:spcPts val="600"/>
              </a:spcAft>
            </a:pPr>
            <a:r>
              <a:rPr lang="en-US" sz="2800" b="1" dirty="0">
                <a:solidFill>
                  <a:schemeClr val="hlink"/>
                </a:solidFill>
              </a:rPr>
              <a:t>DES</a:t>
            </a:r>
            <a:r>
              <a:rPr lang="en-US" sz="2800" dirty="0"/>
              <a:t> developed in 1970’s</a:t>
            </a:r>
          </a:p>
          <a:p>
            <a:pPr eaLnBrk="1" hangingPunct="1">
              <a:lnSpc>
                <a:spcPct val="90000"/>
              </a:lnSpc>
              <a:spcAft>
                <a:spcPts val="600"/>
              </a:spcAft>
            </a:pPr>
            <a:r>
              <a:rPr lang="en-US" sz="2800" dirty="0"/>
              <a:t>Based on IBM’s Lucifer cipher</a:t>
            </a:r>
          </a:p>
          <a:p>
            <a:pPr eaLnBrk="1" hangingPunct="1">
              <a:lnSpc>
                <a:spcPct val="90000"/>
              </a:lnSpc>
              <a:spcAft>
                <a:spcPts val="600"/>
              </a:spcAft>
            </a:pPr>
            <a:r>
              <a:rPr lang="en-US" sz="2800" dirty="0"/>
              <a:t>DES was U.S. government standard</a:t>
            </a:r>
          </a:p>
          <a:p>
            <a:pPr eaLnBrk="1" hangingPunct="1">
              <a:lnSpc>
                <a:spcPct val="90000"/>
              </a:lnSpc>
              <a:spcAft>
                <a:spcPts val="600"/>
              </a:spcAft>
            </a:pPr>
            <a:r>
              <a:rPr lang="en-US" sz="2800" dirty="0"/>
              <a:t>DES development was controversial</a:t>
            </a:r>
          </a:p>
          <a:p>
            <a:pPr lvl="1" eaLnBrk="1" hangingPunct="1">
              <a:lnSpc>
                <a:spcPct val="90000"/>
              </a:lnSpc>
              <a:spcAft>
                <a:spcPts val="600"/>
              </a:spcAft>
            </a:pPr>
            <a:r>
              <a:rPr lang="en-US" sz="2400" dirty="0"/>
              <a:t>NSA secretly involved</a:t>
            </a:r>
          </a:p>
          <a:p>
            <a:pPr lvl="1" eaLnBrk="1" hangingPunct="1">
              <a:lnSpc>
                <a:spcPct val="90000"/>
              </a:lnSpc>
              <a:spcAft>
                <a:spcPts val="600"/>
              </a:spcAft>
            </a:pPr>
            <a:r>
              <a:rPr lang="en-US" sz="2400" dirty="0"/>
              <a:t>Design process was secret</a:t>
            </a:r>
          </a:p>
          <a:p>
            <a:pPr lvl="1" eaLnBrk="1" hangingPunct="1">
              <a:lnSpc>
                <a:spcPct val="90000"/>
              </a:lnSpc>
              <a:spcAft>
                <a:spcPts val="600"/>
              </a:spcAft>
            </a:pPr>
            <a:r>
              <a:rPr lang="en-US" sz="2400" dirty="0"/>
              <a:t>Key length reduced from 128 to 56 bits</a:t>
            </a:r>
          </a:p>
          <a:p>
            <a:pPr lvl="1" eaLnBrk="1" hangingPunct="1">
              <a:lnSpc>
                <a:spcPct val="90000"/>
              </a:lnSpc>
              <a:spcAft>
                <a:spcPts val="600"/>
              </a:spcAft>
            </a:pPr>
            <a:r>
              <a:rPr lang="en-US" sz="2400" dirty="0"/>
              <a:t>Subtle changes to Lucifer algorithm</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F28197E3-BED4-4044-97CB-89EEAEC1892A}" type="slidenum">
              <a:rPr lang="en-US" smtClean="0">
                <a:latin typeface="Times New Roman" charset="0"/>
              </a:rPr>
              <a:pPr/>
              <a:t>57</a:t>
            </a:fld>
            <a:endParaRPr lang="en-US">
              <a:latin typeface="Times New Roman" charset="0"/>
            </a:endParaRPr>
          </a:p>
        </p:txBody>
      </p:sp>
      <p:sp>
        <p:nvSpPr>
          <p:cNvPr id="70659" name="Rectangle 2"/>
          <p:cNvSpPr>
            <a:spLocks noGrp="1" noChangeArrowheads="1"/>
          </p:cNvSpPr>
          <p:nvPr>
            <p:ph type="title"/>
          </p:nvPr>
        </p:nvSpPr>
        <p:spPr>
          <a:xfrm>
            <a:off x="685800" y="457200"/>
            <a:ext cx="7772400" cy="1143000"/>
          </a:xfrm>
        </p:spPr>
        <p:txBody>
          <a:bodyPr/>
          <a:lstStyle/>
          <a:p>
            <a:pPr eaLnBrk="1" hangingPunct="1"/>
            <a:r>
              <a:rPr lang="en-US"/>
              <a:t>DES Numerology</a:t>
            </a:r>
          </a:p>
        </p:txBody>
      </p:sp>
      <p:sp>
        <p:nvSpPr>
          <p:cNvPr id="70660" name="Rectangle 3"/>
          <p:cNvSpPr>
            <a:spLocks noGrp="1" noChangeArrowheads="1"/>
          </p:cNvSpPr>
          <p:nvPr>
            <p:ph type="body" idx="1"/>
          </p:nvPr>
        </p:nvSpPr>
        <p:spPr>
          <a:xfrm>
            <a:off x="685800" y="1600200"/>
            <a:ext cx="7772400" cy="4191000"/>
          </a:xfrm>
        </p:spPr>
        <p:txBody>
          <a:bodyPr/>
          <a:lstStyle/>
          <a:p>
            <a:pPr eaLnBrk="1" hangingPunct="1">
              <a:lnSpc>
                <a:spcPct val="95000"/>
              </a:lnSpc>
              <a:spcAft>
                <a:spcPts val="600"/>
              </a:spcAft>
            </a:pPr>
            <a:r>
              <a:rPr lang="en-US" sz="2800" dirty="0"/>
              <a:t>DES is a </a:t>
            </a:r>
            <a:r>
              <a:rPr lang="en-US" sz="2800" dirty="0" err="1"/>
              <a:t>Feistel</a:t>
            </a:r>
            <a:r>
              <a:rPr lang="en-US" sz="2800" dirty="0"/>
              <a:t> cipher with…</a:t>
            </a:r>
          </a:p>
          <a:p>
            <a:pPr lvl="1" eaLnBrk="1" hangingPunct="1">
              <a:lnSpc>
                <a:spcPct val="95000"/>
              </a:lnSpc>
              <a:spcAft>
                <a:spcPts val="600"/>
              </a:spcAft>
            </a:pPr>
            <a:r>
              <a:rPr lang="en-US" sz="2400" dirty="0"/>
              <a:t>64 bit block length</a:t>
            </a:r>
          </a:p>
          <a:p>
            <a:pPr lvl="1" eaLnBrk="1" hangingPunct="1">
              <a:lnSpc>
                <a:spcPct val="95000"/>
              </a:lnSpc>
              <a:spcAft>
                <a:spcPts val="600"/>
              </a:spcAft>
            </a:pPr>
            <a:r>
              <a:rPr lang="en-US" sz="2400" dirty="0"/>
              <a:t>56 bit key length</a:t>
            </a:r>
          </a:p>
          <a:p>
            <a:pPr lvl="1" eaLnBrk="1" hangingPunct="1">
              <a:lnSpc>
                <a:spcPct val="95000"/>
              </a:lnSpc>
              <a:spcAft>
                <a:spcPts val="600"/>
              </a:spcAft>
            </a:pPr>
            <a:r>
              <a:rPr lang="en-US" sz="2400" dirty="0"/>
              <a:t>16 rounds</a:t>
            </a:r>
          </a:p>
          <a:p>
            <a:pPr lvl="1" eaLnBrk="1" hangingPunct="1">
              <a:lnSpc>
                <a:spcPct val="95000"/>
              </a:lnSpc>
              <a:spcAft>
                <a:spcPts val="600"/>
              </a:spcAft>
            </a:pPr>
            <a:r>
              <a:rPr lang="en-US" sz="2400" dirty="0"/>
              <a:t>48 bits of key used each round (</a:t>
            </a:r>
            <a:r>
              <a:rPr lang="en-US" sz="2400" dirty="0" err="1"/>
              <a:t>subkey</a:t>
            </a:r>
            <a:r>
              <a:rPr lang="en-US" sz="2400" dirty="0"/>
              <a:t>)</a:t>
            </a:r>
          </a:p>
          <a:p>
            <a:pPr eaLnBrk="1" hangingPunct="1">
              <a:lnSpc>
                <a:spcPct val="95000"/>
              </a:lnSpc>
              <a:spcAft>
                <a:spcPts val="600"/>
              </a:spcAft>
            </a:pPr>
            <a:r>
              <a:rPr lang="en-US" sz="2800" dirty="0"/>
              <a:t>Each round is simple (for a block cipher)</a:t>
            </a:r>
          </a:p>
          <a:p>
            <a:pPr eaLnBrk="1" hangingPunct="1">
              <a:lnSpc>
                <a:spcPct val="95000"/>
              </a:lnSpc>
              <a:spcAft>
                <a:spcPts val="600"/>
              </a:spcAft>
            </a:pPr>
            <a:r>
              <a:rPr lang="en-US" sz="2800" dirty="0"/>
              <a:t>Security depends heavily on “S-boxes”</a:t>
            </a:r>
          </a:p>
          <a:p>
            <a:pPr lvl="1" eaLnBrk="1" hangingPunct="1">
              <a:lnSpc>
                <a:spcPct val="95000"/>
              </a:lnSpc>
              <a:spcAft>
                <a:spcPts val="600"/>
              </a:spcAft>
            </a:pPr>
            <a:r>
              <a:rPr lang="en-US" sz="2400" dirty="0"/>
              <a:t>Each S-boxes maps 6 bits to 4 bits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796CF003-8A65-2A4A-B06F-7C155D4D74C2}" type="slidenum">
              <a:rPr lang="en-US" smtClean="0">
                <a:latin typeface="Times New Roman" charset="0"/>
              </a:rPr>
              <a:pPr/>
              <a:t>58</a:t>
            </a:fld>
            <a:endParaRPr lang="en-US">
              <a:latin typeface="Times New Roman" charset="0"/>
            </a:endParaRPr>
          </a:p>
        </p:txBody>
      </p:sp>
      <p:sp>
        <p:nvSpPr>
          <p:cNvPr id="71683" name="Rectangle 2"/>
          <p:cNvSpPr>
            <a:spLocks noChangeArrowheads="1"/>
          </p:cNvSpPr>
          <p:nvPr/>
        </p:nvSpPr>
        <p:spPr bwMode="auto">
          <a:xfrm>
            <a:off x="263525" y="152400"/>
            <a:ext cx="457200" cy="4572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71684" name="Rectangle 3"/>
          <p:cNvSpPr>
            <a:spLocks noChangeArrowheads="1"/>
          </p:cNvSpPr>
          <p:nvPr/>
        </p:nvSpPr>
        <p:spPr bwMode="auto">
          <a:xfrm>
            <a:off x="339725" y="152400"/>
            <a:ext cx="354013"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L</a:t>
            </a:r>
          </a:p>
        </p:txBody>
      </p:sp>
      <p:sp>
        <p:nvSpPr>
          <p:cNvPr id="71685" name="Rectangle 4"/>
          <p:cNvSpPr>
            <a:spLocks noChangeArrowheads="1"/>
          </p:cNvSpPr>
          <p:nvPr/>
        </p:nvSpPr>
        <p:spPr bwMode="auto">
          <a:xfrm>
            <a:off x="1804988" y="152400"/>
            <a:ext cx="404812"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R</a:t>
            </a:r>
          </a:p>
        </p:txBody>
      </p:sp>
      <p:sp>
        <p:nvSpPr>
          <p:cNvPr id="71686" name="Rectangle 5"/>
          <p:cNvSpPr>
            <a:spLocks noChangeArrowheads="1"/>
          </p:cNvSpPr>
          <p:nvPr/>
        </p:nvSpPr>
        <p:spPr bwMode="auto">
          <a:xfrm>
            <a:off x="1752600" y="152400"/>
            <a:ext cx="457200" cy="4572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71687" name="Line 6"/>
          <p:cNvSpPr>
            <a:spLocks noChangeShapeType="1"/>
          </p:cNvSpPr>
          <p:nvPr/>
        </p:nvSpPr>
        <p:spPr bwMode="auto">
          <a:xfrm>
            <a:off x="1981200" y="609600"/>
            <a:ext cx="0" cy="609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71688" name="Rectangle 7"/>
          <p:cNvSpPr>
            <a:spLocks noChangeArrowheads="1"/>
          </p:cNvSpPr>
          <p:nvPr/>
        </p:nvSpPr>
        <p:spPr bwMode="auto">
          <a:xfrm>
            <a:off x="1420813" y="1322388"/>
            <a:ext cx="1017587"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expand</a:t>
            </a:r>
            <a:endParaRPr lang="en-US"/>
          </a:p>
        </p:txBody>
      </p:sp>
      <p:sp>
        <p:nvSpPr>
          <p:cNvPr id="71689" name="Rectangle 8"/>
          <p:cNvSpPr>
            <a:spLocks noChangeArrowheads="1"/>
          </p:cNvSpPr>
          <p:nvPr/>
        </p:nvSpPr>
        <p:spPr bwMode="auto">
          <a:xfrm>
            <a:off x="5673725" y="1295400"/>
            <a:ext cx="1143000" cy="5334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71690" name="Rectangle 9"/>
          <p:cNvSpPr>
            <a:spLocks noChangeArrowheads="1"/>
          </p:cNvSpPr>
          <p:nvPr/>
        </p:nvSpPr>
        <p:spPr bwMode="auto">
          <a:xfrm>
            <a:off x="5886450" y="1346200"/>
            <a:ext cx="649288"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shift</a:t>
            </a:r>
          </a:p>
        </p:txBody>
      </p:sp>
      <p:sp>
        <p:nvSpPr>
          <p:cNvPr id="71691" name="Rectangle 10"/>
          <p:cNvSpPr>
            <a:spLocks noChangeArrowheads="1"/>
          </p:cNvSpPr>
          <p:nvPr/>
        </p:nvSpPr>
        <p:spPr bwMode="auto">
          <a:xfrm>
            <a:off x="3844925" y="1295400"/>
            <a:ext cx="1143000" cy="5334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71692" name="Rectangle 11"/>
          <p:cNvSpPr>
            <a:spLocks noChangeArrowheads="1"/>
          </p:cNvSpPr>
          <p:nvPr/>
        </p:nvSpPr>
        <p:spPr bwMode="auto">
          <a:xfrm>
            <a:off x="4038600" y="1346200"/>
            <a:ext cx="649288"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shift</a:t>
            </a:r>
            <a:endParaRPr lang="en-US">
              <a:latin typeface="Times-Roman" charset="0"/>
            </a:endParaRPr>
          </a:p>
        </p:txBody>
      </p:sp>
      <p:sp>
        <p:nvSpPr>
          <p:cNvPr id="71693" name="Rectangle 12"/>
          <p:cNvSpPr>
            <a:spLocks noChangeArrowheads="1"/>
          </p:cNvSpPr>
          <p:nvPr/>
        </p:nvSpPr>
        <p:spPr bwMode="auto">
          <a:xfrm>
            <a:off x="4979988" y="76200"/>
            <a:ext cx="658812"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key</a:t>
            </a:r>
          </a:p>
        </p:txBody>
      </p:sp>
      <p:sp>
        <p:nvSpPr>
          <p:cNvPr id="71694" name="Rectangle 13"/>
          <p:cNvSpPr>
            <a:spLocks noChangeArrowheads="1"/>
          </p:cNvSpPr>
          <p:nvPr/>
        </p:nvSpPr>
        <p:spPr bwMode="auto">
          <a:xfrm>
            <a:off x="4191000" y="76200"/>
            <a:ext cx="2362200" cy="5334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71695" name="Rectangle 14"/>
          <p:cNvSpPr>
            <a:spLocks noChangeArrowheads="1"/>
          </p:cNvSpPr>
          <p:nvPr/>
        </p:nvSpPr>
        <p:spPr bwMode="auto">
          <a:xfrm>
            <a:off x="4999038" y="5751513"/>
            <a:ext cx="658812"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key</a:t>
            </a:r>
          </a:p>
        </p:txBody>
      </p:sp>
      <p:sp>
        <p:nvSpPr>
          <p:cNvPr id="71696" name="Rectangle 15"/>
          <p:cNvSpPr>
            <a:spLocks noChangeArrowheads="1"/>
          </p:cNvSpPr>
          <p:nvPr/>
        </p:nvSpPr>
        <p:spPr bwMode="auto">
          <a:xfrm>
            <a:off x="4191000" y="5715000"/>
            <a:ext cx="2362200" cy="5334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71697" name="Rectangle 16"/>
          <p:cNvSpPr>
            <a:spLocks noChangeArrowheads="1"/>
          </p:cNvSpPr>
          <p:nvPr/>
        </p:nvSpPr>
        <p:spPr bwMode="auto">
          <a:xfrm>
            <a:off x="1482725" y="4267200"/>
            <a:ext cx="1031875" cy="3810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71698" name="Rectangle 17"/>
          <p:cNvSpPr>
            <a:spLocks noChangeArrowheads="1"/>
          </p:cNvSpPr>
          <p:nvPr/>
        </p:nvSpPr>
        <p:spPr bwMode="auto">
          <a:xfrm>
            <a:off x="1492250" y="3214688"/>
            <a:ext cx="1022350" cy="366712"/>
          </a:xfrm>
          <a:prstGeom prst="rect">
            <a:avLst/>
          </a:prstGeom>
          <a:noFill/>
          <a:ln w="9525">
            <a:noFill/>
            <a:miter lim="800000"/>
            <a:headEnd/>
            <a:tailEnd/>
          </a:ln>
        </p:spPr>
        <p:txBody>
          <a:bodyPr wrap="none">
            <a:prstTxWarp prst="textNoShape">
              <a:avLst/>
            </a:prstTxWarp>
            <a:spAutoFit/>
          </a:bodyPr>
          <a:lstStyle/>
          <a:p>
            <a:r>
              <a:rPr lang="en-US" sz="1800">
                <a:latin typeface="Times-Roman" charset="0"/>
              </a:rPr>
              <a:t>S-boxes</a:t>
            </a:r>
            <a:endParaRPr lang="en-US"/>
          </a:p>
        </p:txBody>
      </p:sp>
      <p:sp>
        <p:nvSpPr>
          <p:cNvPr id="71699" name="Rectangle 18"/>
          <p:cNvSpPr>
            <a:spLocks noChangeArrowheads="1"/>
          </p:cNvSpPr>
          <p:nvPr/>
        </p:nvSpPr>
        <p:spPr bwMode="auto">
          <a:xfrm>
            <a:off x="4724400" y="2465388"/>
            <a:ext cx="1285875"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compress</a:t>
            </a:r>
          </a:p>
        </p:txBody>
      </p:sp>
      <p:sp>
        <p:nvSpPr>
          <p:cNvPr id="71700" name="Line 19"/>
          <p:cNvSpPr>
            <a:spLocks noChangeShapeType="1"/>
          </p:cNvSpPr>
          <p:nvPr/>
        </p:nvSpPr>
        <p:spPr bwMode="auto">
          <a:xfrm>
            <a:off x="4835525" y="609600"/>
            <a:ext cx="0" cy="685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71701" name="Line 20"/>
          <p:cNvSpPr>
            <a:spLocks noChangeShapeType="1"/>
          </p:cNvSpPr>
          <p:nvPr/>
        </p:nvSpPr>
        <p:spPr bwMode="auto">
          <a:xfrm>
            <a:off x="5902325" y="609600"/>
            <a:ext cx="0" cy="685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71702" name="Line 21"/>
          <p:cNvSpPr>
            <a:spLocks noChangeShapeType="1"/>
          </p:cNvSpPr>
          <p:nvPr/>
        </p:nvSpPr>
        <p:spPr bwMode="auto">
          <a:xfrm>
            <a:off x="4835525" y="1828800"/>
            <a:ext cx="0" cy="5334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71703" name="Line 22"/>
          <p:cNvSpPr>
            <a:spLocks noChangeShapeType="1"/>
          </p:cNvSpPr>
          <p:nvPr/>
        </p:nvSpPr>
        <p:spPr bwMode="auto">
          <a:xfrm>
            <a:off x="5902325" y="1828800"/>
            <a:ext cx="0" cy="5334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71704" name="Line 23"/>
          <p:cNvSpPr>
            <a:spLocks noChangeShapeType="1"/>
          </p:cNvSpPr>
          <p:nvPr/>
        </p:nvSpPr>
        <p:spPr bwMode="auto">
          <a:xfrm flipH="1">
            <a:off x="2103438" y="2514600"/>
            <a:ext cx="2468562"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71705" name="Line 24"/>
          <p:cNvSpPr>
            <a:spLocks noChangeShapeType="1"/>
          </p:cNvSpPr>
          <p:nvPr/>
        </p:nvSpPr>
        <p:spPr bwMode="auto">
          <a:xfrm>
            <a:off x="1981200" y="1752600"/>
            <a:ext cx="0" cy="609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71706" name="Line 25"/>
          <p:cNvSpPr>
            <a:spLocks noChangeShapeType="1"/>
          </p:cNvSpPr>
          <p:nvPr/>
        </p:nvSpPr>
        <p:spPr bwMode="auto">
          <a:xfrm flipH="1">
            <a:off x="1981200" y="5410200"/>
            <a:ext cx="0" cy="4572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71707" name="Rectangle 26"/>
          <p:cNvSpPr>
            <a:spLocks noChangeArrowheads="1"/>
          </p:cNvSpPr>
          <p:nvPr/>
        </p:nvSpPr>
        <p:spPr bwMode="auto">
          <a:xfrm>
            <a:off x="263525" y="5867400"/>
            <a:ext cx="457200" cy="4572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71708" name="Rectangle 27"/>
          <p:cNvSpPr>
            <a:spLocks noChangeArrowheads="1"/>
          </p:cNvSpPr>
          <p:nvPr/>
        </p:nvSpPr>
        <p:spPr bwMode="auto">
          <a:xfrm>
            <a:off x="339725" y="5867400"/>
            <a:ext cx="354013"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L</a:t>
            </a:r>
          </a:p>
        </p:txBody>
      </p:sp>
      <p:sp>
        <p:nvSpPr>
          <p:cNvPr id="71709" name="Rectangle 28"/>
          <p:cNvSpPr>
            <a:spLocks noChangeArrowheads="1"/>
          </p:cNvSpPr>
          <p:nvPr/>
        </p:nvSpPr>
        <p:spPr bwMode="auto">
          <a:xfrm>
            <a:off x="1804988" y="5867400"/>
            <a:ext cx="404812"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R</a:t>
            </a:r>
          </a:p>
        </p:txBody>
      </p:sp>
      <p:sp>
        <p:nvSpPr>
          <p:cNvPr id="71710" name="Rectangle 29"/>
          <p:cNvSpPr>
            <a:spLocks noChangeArrowheads="1"/>
          </p:cNvSpPr>
          <p:nvPr/>
        </p:nvSpPr>
        <p:spPr bwMode="auto">
          <a:xfrm>
            <a:off x="1752600" y="5867400"/>
            <a:ext cx="457200" cy="4572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71711" name="Line 30"/>
          <p:cNvSpPr>
            <a:spLocks noChangeShapeType="1"/>
          </p:cNvSpPr>
          <p:nvPr/>
        </p:nvSpPr>
        <p:spPr bwMode="auto">
          <a:xfrm>
            <a:off x="492125" y="609600"/>
            <a:ext cx="727075" cy="46482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71712" name="Line 31"/>
          <p:cNvSpPr>
            <a:spLocks noChangeShapeType="1"/>
          </p:cNvSpPr>
          <p:nvPr/>
        </p:nvSpPr>
        <p:spPr bwMode="auto">
          <a:xfrm>
            <a:off x="1219200" y="5257800"/>
            <a:ext cx="650875"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71713" name="Line 32"/>
          <p:cNvSpPr>
            <a:spLocks noChangeShapeType="1"/>
          </p:cNvSpPr>
          <p:nvPr/>
        </p:nvSpPr>
        <p:spPr bwMode="auto">
          <a:xfrm flipH="1">
            <a:off x="1143000" y="838200"/>
            <a:ext cx="8382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71714" name="Line 33"/>
          <p:cNvSpPr>
            <a:spLocks noChangeShapeType="1"/>
          </p:cNvSpPr>
          <p:nvPr/>
        </p:nvSpPr>
        <p:spPr bwMode="auto">
          <a:xfrm flipH="1">
            <a:off x="492125" y="838200"/>
            <a:ext cx="650875" cy="50292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71715" name="Line 34"/>
          <p:cNvSpPr>
            <a:spLocks noChangeShapeType="1"/>
          </p:cNvSpPr>
          <p:nvPr/>
        </p:nvSpPr>
        <p:spPr bwMode="auto">
          <a:xfrm>
            <a:off x="4378325" y="1828800"/>
            <a:ext cx="0" cy="38862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71716" name="Line 35"/>
          <p:cNvSpPr>
            <a:spLocks noChangeShapeType="1"/>
          </p:cNvSpPr>
          <p:nvPr/>
        </p:nvSpPr>
        <p:spPr bwMode="auto">
          <a:xfrm>
            <a:off x="6359525" y="1828800"/>
            <a:ext cx="0" cy="38862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71717" name="Rectangle 36"/>
          <p:cNvSpPr>
            <a:spLocks noChangeArrowheads="1"/>
          </p:cNvSpPr>
          <p:nvPr/>
        </p:nvSpPr>
        <p:spPr bwMode="auto">
          <a:xfrm>
            <a:off x="6400800" y="3363913"/>
            <a:ext cx="493713" cy="446087"/>
          </a:xfrm>
          <a:prstGeom prst="rect">
            <a:avLst/>
          </a:prstGeom>
          <a:noFill/>
          <a:ln w="9525">
            <a:noFill/>
            <a:miter lim="800000"/>
            <a:headEnd/>
            <a:tailEnd/>
          </a:ln>
        </p:spPr>
        <p:txBody>
          <a:bodyPr wrap="none">
            <a:prstTxWarp prst="textNoShape">
              <a:avLst/>
            </a:prstTxWarp>
            <a:spAutoFit/>
          </a:bodyPr>
          <a:lstStyle/>
          <a:p>
            <a:r>
              <a:rPr lang="en-US" sz="2000"/>
              <a:t>28</a:t>
            </a:r>
          </a:p>
        </p:txBody>
      </p:sp>
      <p:sp>
        <p:nvSpPr>
          <p:cNvPr id="71718" name="Rectangle 37"/>
          <p:cNvSpPr>
            <a:spLocks noChangeArrowheads="1"/>
          </p:cNvSpPr>
          <p:nvPr/>
        </p:nvSpPr>
        <p:spPr bwMode="auto">
          <a:xfrm>
            <a:off x="3886200" y="3363913"/>
            <a:ext cx="493713" cy="446087"/>
          </a:xfrm>
          <a:prstGeom prst="rect">
            <a:avLst/>
          </a:prstGeom>
          <a:noFill/>
          <a:ln w="9525">
            <a:noFill/>
            <a:miter lim="800000"/>
            <a:headEnd/>
            <a:tailEnd/>
          </a:ln>
        </p:spPr>
        <p:txBody>
          <a:bodyPr wrap="none">
            <a:prstTxWarp prst="textNoShape">
              <a:avLst/>
            </a:prstTxWarp>
            <a:spAutoFit/>
          </a:bodyPr>
          <a:lstStyle/>
          <a:p>
            <a:r>
              <a:rPr lang="en-US" sz="2000"/>
              <a:t>28</a:t>
            </a:r>
          </a:p>
        </p:txBody>
      </p:sp>
      <p:sp>
        <p:nvSpPr>
          <p:cNvPr id="71719" name="Rectangle 38"/>
          <p:cNvSpPr>
            <a:spLocks noChangeArrowheads="1"/>
          </p:cNvSpPr>
          <p:nvPr/>
        </p:nvSpPr>
        <p:spPr bwMode="auto">
          <a:xfrm>
            <a:off x="5943600" y="685800"/>
            <a:ext cx="493713" cy="446088"/>
          </a:xfrm>
          <a:prstGeom prst="rect">
            <a:avLst/>
          </a:prstGeom>
          <a:noFill/>
          <a:ln w="9525">
            <a:noFill/>
            <a:miter lim="800000"/>
            <a:headEnd/>
            <a:tailEnd/>
          </a:ln>
        </p:spPr>
        <p:txBody>
          <a:bodyPr wrap="none">
            <a:prstTxWarp prst="textNoShape">
              <a:avLst/>
            </a:prstTxWarp>
            <a:spAutoFit/>
          </a:bodyPr>
          <a:lstStyle/>
          <a:p>
            <a:r>
              <a:rPr lang="en-US" sz="2000"/>
              <a:t>28</a:t>
            </a:r>
          </a:p>
        </p:txBody>
      </p:sp>
      <p:sp>
        <p:nvSpPr>
          <p:cNvPr id="71720" name="Rectangle 39"/>
          <p:cNvSpPr>
            <a:spLocks noChangeArrowheads="1"/>
          </p:cNvSpPr>
          <p:nvPr/>
        </p:nvSpPr>
        <p:spPr bwMode="auto">
          <a:xfrm>
            <a:off x="4343400" y="685800"/>
            <a:ext cx="493713" cy="446088"/>
          </a:xfrm>
          <a:prstGeom prst="rect">
            <a:avLst/>
          </a:prstGeom>
          <a:noFill/>
          <a:ln w="9525">
            <a:noFill/>
            <a:miter lim="800000"/>
            <a:headEnd/>
            <a:tailEnd/>
          </a:ln>
        </p:spPr>
        <p:txBody>
          <a:bodyPr wrap="none">
            <a:prstTxWarp prst="textNoShape">
              <a:avLst/>
            </a:prstTxWarp>
            <a:spAutoFit/>
          </a:bodyPr>
          <a:lstStyle/>
          <a:p>
            <a:r>
              <a:rPr lang="en-US" sz="2000"/>
              <a:t>28</a:t>
            </a:r>
          </a:p>
        </p:txBody>
      </p:sp>
      <p:sp>
        <p:nvSpPr>
          <p:cNvPr id="71721" name="Rectangle 40"/>
          <p:cNvSpPr>
            <a:spLocks noChangeArrowheads="1"/>
          </p:cNvSpPr>
          <p:nvPr/>
        </p:nvSpPr>
        <p:spPr bwMode="auto">
          <a:xfrm>
            <a:off x="5410200" y="1763713"/>
            <a:ext cx="493713" cy="446087"/>
          </a:xfrm>
          <a:prstGeom prst="rect">
            <a:avLst/>
          </a:prstGeom>
          <a:noFill/>
          <a:ln w="9525">
            <a:noFill/>
            <a:miter lim="800000"/>
            <a:headEnd/>
            <a:tailEnd/>
          </a:ln>
        </p:spPr>
        <p:txBody>
          <a:bodyPr wrap="none">
            <a:prstTxWarp prst="textNoShape">
              <a:avLst/>
            </a:prstTxWarp>
            <a:spAutoFit/>
          </a:bodyPr>
          <a:lstStyle/>
          <a:p>
            <a:r>
              <a:rPr lang="en-US" sz="2000"/>
              <a:t>28</a:t>
            </a:r>
          </a:p>
        </p:txBody>
      </p:sp>
      <p:sp>
        <p:nvSpPr>
          <p:cNvPr id="71722" name="Rectangle 41"/>
          <p:cNvSpPr>
            <a:spLocks noChangeArrowheads="1"/>
          </p:cNvSpPr>
          <p:nvPr/>
        </p:nvSpPr>
        <p:spPr bwMode="auto">
          <a:xfrm>
            <a:off x="4835525" y="1763713"/>
            <a:ext cx="493713" cy="446087"/>
          </a:xfrm>
          <a:prstGeom prst="rect">
            <a:avLst/>
          </a:prstGeom>
          <a:noFill/>
          <a:ln w="9525">
            <a:noFill/>
            <a:miter lim="800000"/>
            <a:headEnd/>
            <a:tailEnd/>
          </a:ln>
        </p:spPr>
        <p:txBody>
          <a:bodyPr wrap="none">
            <a:prstTxWarp prst="textNoShape">
              <a:avLst/>
            </a:prstTxWarp>
            <a:spAutoFit/>
          </a:bodyPr>
          <a:lstStyle/>
          <a:p>
            <a:r>
              <a:rPr lang="en-US" sz="2000"/>
              <a:t>28</a:t>
            </a:r>
          </a:p>
        </p:txBody>
      </p:sp>
      <p:sp>
        <p:nvSpPr>
          <p:cNvPr id="71723" name="Rectangle 42"/>
          <p:cNvSpPr>
            <a:spLocks noChangeArrowheads="1"/>
          </p:cNvSpPr>
          <p:nvPr/>
        </p:nvSpPr>
        <p:spPr bwMode="auto">
          <a:xfrm>
            <a:off x="3087688" y="2514600"/>
            <a:ext cx="493712" cy="446088"/>
          </a:xfrm>
          <a:prstGeom prst="rect">
            <a:avLst/>
          </a:prstGeom>
          <a:noFill/>
          <a:ln w="9525">
            <a:noFill/>
            <a:miter lim="800000"/>
            <a:headEnd/>
            <a:tailEnd/>
          </a:ln>
        </p:spPr>
        <p:txBody>
          <a:bodyPr wrap="none">
            <a:prstTxWarp prst="textNoShape">
              <a:avLst/>
            </a:prstTxWarp>
            <a:spAutoFit/>
          </a:bodyPr>
          <a:lstStyle/>
          <a:p>
            <a:r>
              <a:rPr lang="en-US" sz="2000"/>
              <a:t>48</a:t>
            </a:r>
          </a:p>
        </p:txBody>
      </p:sp>
      <p:sp>
        <p:nvSpPr>
          <p:cNvPr id="71724" name="Rectangle 43"/>
          <p:cNvSpPr>
            <a:spLocks noChangeArrowheads="1"/>
          </p:cNvSpPr>
          <p:nvPr/>
        </p:nvSpPr>
        <p:spPr bwMode="auto">
          <a:xfrm>
            <a:off x="2016125" y="609600"/>
            <a:ext cx="493713" cy="446088"/>
          </a:xfrm>
          <a:prstGeom prst="rect">
            <a:avLst/>
          </a:prstGeom>
          <a:noFill/>
          <a:ln w="9525">
            <a:noFill/>
            <a:miter lim="800000"/>
            <a:headEnd/>
            <a:tailEnd/>
          </a:ln>
        </p:spPr>
        <p:txBody>
          <a:bodyPr wrap="none">
            <a:prstTxWarp prst="textNoShape">
              <a:avLst/>
            </a:prstTxWarp>
            <a:spAutoFit/>
          </a:bodyPr>
          <a:lstStyle/>
          <a:p>
            <a:r>
              <a:rPr lang="en-US" sz="2000"/>
              <a:t>32</a:t>
            </a:r>
          </a:p>
        </p:txBody>
      </p:sp>
      <p:sp>
        <p:nvSpPr>
          <p:cNvPr id="71725" name="Rectangle 44"/>
          <p:cNvSpPr>
            <a:spLocks noChangeArrowheads="1"/>
          </p:cNvSpPr>
          <p:nvPr/>
        </p:nvSpPr>
        <p:spPr bwMode="auto">
          <a:xfrm>
            <a:off x="2020888" y="1752600"/>
            <a:ext cx="493712" cy="446088"/>
          </a:xfrm>
          <a:prstGeom prst="rect">
            <a:avLst/>
          </a:prstGeom>
          <a:noFill/>
          <a:ln w="9525">
            <a:noFill/>
            <a:miter lim="800000"/>
            <a:headEnd/>
            <a:tailEnd/>
          </a:ln>
        </p:spPr>
        <p:txBody>
          <a:bodyPr wrap="none">
            <a:prstTxWarp prst="textNoShape">
              <a:avLst/>
            </a:prstTxWarp>
            <a:spAutoFit/>
          </a:bodyPr>
          <a:lstStyle/>
          <a:p>
            <a:r>
              <a:rPr lang="en-US" sz="2000"/>
              <a:t>48</a:t>
            </a:r>
          </a:p>
        </p:txBody>
      </p:sp>
      <p:sp>
        <p:nvSpPr>
          <p:cNvPr id="71726" name="Rectangle 45"/>
          <p:cNvSpPr>
            <a:spLocks noChangeArrowheads="1"/>
          </p:cNvSpPr>
          <p:nvPr/>
        </p:nvSpPr>
        <p:spPr bwMode="auto">
          <a:xfrm>
            <a:off x="2057400" y="3733800"/>
            <a:ext cx="493713" cy="446088"/>
          </a:xfrm>
          <a:prstGeom prst="rect">
            <a:avLst/>
          </a:prstGeom>
          <a:noFill/>
          <a:ln w="9525">
            <a:noFill/>
            <a:miter lim="800000"/>
            <a:headEnd/>
            <a:tailEnd/>
          </a:ln>
        </p:spPr>
        <p:txBody>
          <a:bodyPr wrap="none">
            <a:prstTxWarp prst="textNoShape">
              <a:avLst/>
            </a:prstTxWarp>
            <a:spAutoFit/>
          </a:bodyPr>
          <a:lstStyle/>
          <a:p>
            <a:r>
              <a:rPr lang="en-US" sz="2000"/>
              <a:t>32</a:t>
            </a:r>
          </a:p>
        </p:txBody>
      </p:sp>
      <p:sp>
        <p:nvSpPr>
          <p:cNvPr id="71727" name="Rectangle 46"/>
          <p:cNvSpPr>
            <a:spLocks noChangeArrowheads="1"/>
          </p:cNvSpPr>
          <p:nvPr/>
        </p:nvSpPr>
        <p:spPr bwMode="auto">
          <a:xfrm>
            <a:off x="2057400" y="5410200"/>
            <a:ext cx="493713" cy="446088"/>
          </a:xfrm>
          <a:prstGeom prst="rect">
            <a:avLst/>
          </a:prstGeom>
          <a:noFill/>
          <a:ln w="9525">
            <a:noFill/>
            <a:miter lim="800000"/>
            <a:headEnd/>
            <a:tailEnd/>
          </a:ln>
        </p:spPr>
        <p:txBody>
          <a:bodyPr wrap="none">
            <a:prstTxWarp prst="textNoShape">
              <a:avLst/>
            </a:prstTxWarp>
            <a:spAutoFit/>
          </a:bodyPr>
          <a:lstStyle/>
          <a:p>
            <a:r>
              <a:rPr lang="en-US" sz="2000"/>
              <a:t>32</a:t>
            </a:r>
          </a:p>
        </p:txBody>
      </p:sp>
      <p:sp>
        <p:nvSpPr>
          <p:cNvPr id="71728" name="Rectangle 47"/>
          <p:cNvSpPr>
            <a:spLocks noChangeArrowheads="1"/>
          </p:cNvSpPr>
          <p:nvPr/>
        </p:nvSpPr>
        <p:spPr bwMode="auto">
          <a:xfrm>
            <a:off x="152400" y="1828800"/>
            <a:ext cx="493713" cy="446088"/>
          </a:xfrm>
          <a:prstGeom prst="rect">
            <a:avLst/>
          </a:prstGeom>
          <a:noFill/>
          <a:ln w="9525">
            <a:noFill/>
            <a:miter lim="800000"/>
            <a:headEnd/>
            <a:tailEnd/>
          </a:ln>
        </p:spPr>
        <p:txBody>
          <a:bodyPr wrap="none">
            <a:prstTxWarp prst="textNoShape">
              <a:avLst/>
            </a:prstTxWarp>
            <a:spAutoFit/>
          </a:bodyPr>
          <a:lstStyle/>
          <a:p>
            <a:r>
              <a:rPr lang="en-US" sz="2000"/>
              <a:t>32</a:t>
            </a:r>
          </a:p>
        </p:txBody>
      </p:sp>
      <p:sp>
        <p:nvSpPr>
          <p:cNvPr id="71729" name="Rectangle 48"/>
          <p:cNvSpPr>
            <a:spLocks noChangeArrowheads="1"/>
          </p:cNvSpPr>
          <p:nvPr/>
        </p:nvSpPr>
        <p:spPr bwMode="auto">
          <a:xfrm>
            <a:off x="152400" y="4419600"/>
            <a:ext cx="493713" cy="446088"/>
          </a:xfrm>
          <a:prstGeom prst="rect">
            <a:avLst/>
          </a:prstGeom>
          <a:noFill/>
          <a:ln w="9525">
            <a:noFill/>
            <a:miter lim="800000"/>
            <a:headEnd/>
            <a:tailEnd/>
          </a:ln>
        </p:spPr>
        <p:txBody>
          <a:bodyPr wrap="none">
            <a:prstTxWarp prst="textNoShape">
              <a:avLst/>
            </a:prstTxWarp>
            <a:spAutoFit/>
          </a:bodyPr>
          <a:lstStyle/>
          <a:p>
            <a:r>
              <a:rPr lang="en-US" sz="2000"/>
              <a:t>32</a:t>
            </a:r>
          </a:p>
        </p:txBody>
      </p:sp>
      <p:sp>
        <p:nvSpPr>
          <p:cNvPr id="71730" name="Rectangle 49"/>
          <p:cNvSpPr>
            <a:spLocks noChangeArrowheads="1"/>
          </p:cNvSpPr>
          <p:nvPr/>
        </p:nvSpPr>
        <p:spPr bwMode="auto">
          <a:xfrm>
            <a:off x="7086600" y="1371600"/>
            <a:ext cx="1828800" cy="3209925"/>
          </a:xfrm>
          <a:prstGeom prst="rect">
            <a:avLst/>
          </a:prstGeom>
          <a:noFill/>
          <a:ln w="9525">
            <a:noFill/>
            <a:miter lim="800000"/>
            <a:headEnd/>
            <a:tailEnd/>
          </a:ln>
        </p:spPr>
        <p:txBody>
          <a:bodyPr>
            <a:prstTxWarp prst="textNoShape">
              <a:avLst/>
            </a:prstTxWarp>
            <a:spAutoFit/>
          </a:bodyPr>
          <a:lstStyle/>
          <a:p>
            <a:pPr algn="ctr"/>
            <a:r>
              <a:rPr lang="en-US" sz="4400">
                <a:solidFill>
                  <a:schemeClr val="accent2"/>
                </a:solidFill>
              </a:rPr>
              <a:t>One</a:t>
            </a:r>
          </a:p>
          <a:p>
            <a:pPr algn="ctr"/>
            <a:r>
              <a:rPr lang="en-US" sz="4400">
                <a:solidFill>
                  <a:schemeClr val="accent2"/>
                </a:solidFill>
              </a:rPr>
              <a:t>Round</a:t>
            </a:r>
          </a:p>
          <a:p>
            <a:pPr algn="ctr"/>
            <a:r>
              <a:rPr lang="en-US" sz="4400">
                <a:solidFill>
                  <a:schemeClr val="accent2"/>
                </a:solidFill>
              </a:rPr>
              <a:t> of</a:t>
            </a:r>
          </a:p>
          <a:p>
            <a:pPr algn="ctr"/>
            <a:r>
              <a:rPr lang="en-US" sz="4400">
                <a:solidFill>
                  <a:schemeClr val="accent2"/>
                </a:solidFill>
              </a:rPr>
              <a:t>DES</a:t>
            </a:r>
          </a:p>
        </p:txBody>
      </p:sp>
      <p:sp>
        <p:nvSpPr>
          <p:cNvPr id="71731" name="Rectangle 50"/>
          <p:cNvSpPr>
            <a:spLocks noChangeArrowheads="1"/>
          </p:cNvSpPr>
          <p:nvPr/>
        </p:nvSpPr>
        <p:spPr bwMode="auto">
          <a:xfrm>
            <a:off x="2020888" y="2590800"/>
            <a:ext cx="493712" cy="446088"/>
          </a:xfrm>
          <a:prstGeom prst="rect">
            <a:avLst/>
          </a:prstGeom>
          <a:noFill/>
          <a:ln w="9525">
            <a:noFill/>
            <a:miter lim="800000"/>
            <a:headEnd/>
            <a:tailEnd/>
          </a:ln>
        </p:spPr>
        <p:txBody>
          <a:bodyPr wrap="none">
            <a:prstTxWarp prst="textNoShape">
              <a:avLst/>
            </a:prstTxWarp>
            <a:spAutoFit/>
          </a:bodyPr>
          <a:lstStyle/>
          <a:p>
            <a:r>
              <a:rPr lang="en-US" sz="2000"/>
              <a:t>48</a:t>
            </a:r>
          </a:p>
        </p:txBody>
      </p:sp>
      <p:sp>
        <p:nvSpPr>
          <p:cNvPr id="71732" name="Rectangle 51"/>
          <p:cNvSpPr>
            <a:spLocks noChangeArrowheads="1"/>
          </p:cNvSpPr>
          <p:nvPr/>
        </p:nvSpPr>
        <p:spPr bwMode="auto">
          <a:xfrm>
            <a:off x="2057400" y="4659313"/>
            <a:ext cx="493713" cy="446087"/>
          </a:xfrm>
          <a:prstGeom prst="rect">
            <a:avLst/>
          </a:prstGeom>
          <a:noFill/>
          <a:ln w="9525">
            <a:noFill/>
            <a:miter lim="800000"/>
            <a:headEnd/>
            <a:tailEnd/>
          </a:ln>
        </p:spPr>
        <p:txBody>
          <a:bodyPr wrap="none">
            <a:prstTxWarp prst="textNoShape">
              <a:avLst/>
            </a:prstTxWarp>
            <a:spAutoFit/>
          </a:bodyPr>
          <a:lstStyle/>
          <a:p>
            <a:r>
              <a:rPr lang="en-US" sz="2000"/>
              <a:t>32</a:t>
            </a:r>
          </a:p>
        </p:txBody>
      </p:sp>
      <p:sp>
        <p:nvSpPr>
          <p:cNvPr id="71733" name="AutoShape 52"/>
          <p:cNvSpPr>
            <a:spLocks noChangeArrowheads="1"/>
          </p:cNvSpPr>
          <p:nvPr/>
        </p:nvSpPr>
        <p:spPr bwMode="auto">
          <a:xfrm flipV="1">
            <a:off x="1143000" y="1219200"/>
            <a:ext cx="1600200" cy="5334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71734" name="AutoShape 53"/>
          <p:cNvSpPr>
            <a:spLocks noChangeArrowheads="1"/>
          </p:cNvSpPr>
          <p:nvPr/>
        </p:nvSpPr>
        <p:spPr bwMode="auto">
          <a:xfrm>
            <a:off x="4495800" y="2362200"/>
            <a:ext cx="1676400" cy="6096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71735" name="Rectangle 54"/>
          <p:cNvSpPr>
            <a:spLocks noChangeArrowheads="1"/>
          </p:cNvSpPr>
          <p:nvPr/>
        </p:nvSpPr>
        <p:spPr bwMode="auto">
          <a:xfrm>
            <a:off x="3149600" y="1981200"/>
            <a:ext cx="431800"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K</a:t>
            </a:r>
            <a:r>
              <a:rPr lang="en-US" baseline="-25000">
                <a:latin typeface="Times-Roman" charset="0"/>
              </a:rPr>
              <a:t>i</a:t>
            </a:r>
            <a:endParaRPr lang="en-US">
              <a:latin typeface="Times-Roman" charset="0"/>
            </a:endParaRPr>
          </a:p>
        </p:txBody>
      </p:sp>
      <p:sp>
        <p:nvSpPr>
          <p:cNvPr id="71736" name="Rectangle 55"/>
          <p:cNvSpPr>
            <a:spLocks noChangeArrowheads="1"/>
          </p:cNvSpPr>
          <p:nvPr/>
        </p:nvSpPr>
        <p:spPr bwMode="auto">
          <a:xfrm>
            <a:off x="1593850" y="4281488"/>
            <a:ext cx="768350" cy="366712"/>
          </a:xfrm>
          <a:prstGeom prst="rect">
            <a:avLst/>
          </a:prstGeom>
          <a:noFill/>
          <a:ln w="9525">
            <a:noFill/>
            <a:miter lim="800000"/>
            <a:headEnd/>
            <a:tailEnd/>
          </a:ln>
        </p:spPr>
        <p:txBody>
          <a:bodyPr wrap="none">
            <a:prstTxWarp prst="textNoShape">
              <a:avLst/>
            </a:prstTxWarp>
            <a:spAutoFit/>
          </a:bodyPr>
          <a:lstStyle/>
          <a:p>
            <a:r>
              <a:rPr lang="en-US" sz="1800">
                <a:latin typeface="Times-Roman" charset="0"/>
              </a:rPr>
              <a:t>P box</a:t>
            </a:r>
            <a:endParaRPr lang="en-US"/>
          </a:p>
        </p:txBody>
      </p:sp>
      <p:sp>
        <p:nvSpPr>
          <p:cNvPr id="71737" name="AutoShape 56"/>
          <p:cNvSpPr>
            <a:spLocks noChangeArrowheads="1"/>
          </p:cNvSpPr>
          <p:nvPr/>
        </p:nvSpPr>
        <p:spPr bwMode="auto">
          <a:xfrm>
            <a:off x="1143000" y="3124200"/>
            <a:ext cx="1676400" cy="6096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71738" name="Line 57"/>
          <p:cNvSpPr>
            <a:spLocks noChangeShapeType="1"/>
          </p:cNvSpPr>
          <p:nvPr/>
        </p:nvSpPr>
        <p:spPr bwMode="auto">
          <a:xfrm>
            <a:off x="1981200" y="2590800"/>
            <a:ext cx="0" cy="5334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71739" name="Line 58"/>
          <p:cNvSpPr>
            <a:spLocks noChangeShapeType="1"/>
          </p:cNvSpPr>
          <p:nvPr/>
        </p:nvSpPr>
        <p:spPr bwMode="auto">
          <a:xfrm>
            <a:off x="1981200" y="3733800"/>
            <a:ext cx="0" cy="5334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71740" name="Line 59"/>
          <p:cNvSpPr>
            <a:spLocks noChangeShapeType="1"/>
          </p:cNvSpPr>
          <p:nvPr/>
        </p:nvSpPr>
        <p:spPr bwMode="auto">
          <a:xfrm>
            <a:off x="1981200" y="4648200"/>
            <a:ext cx="0" cy="5334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71741" name="Rectangle 60"/>
          <p:cNvSpPr>
            <a:spLocks noChangeArrowheads="1"/>
          </p:cNvSpPr>
          <p:nvPr/>
        </p:nvSpPr>
        <p:spPr bwMode="auto">
          <a:xfrm>
            <a:off x="1752600" y="5029200"/>
            <a:ext cx="417512" cy="457200"/>
          </a:xfrm>
          <a:prstGeom prst="rect">
            <a:avLst/>
          </a:prstGeom>
          <a:noFill/>
          <a:ln w="9525">
            <a:noFill/>
            <a:miter lim="800000"/>
            <a:headEnd/>
            <a:tailEnd/>
          </a:ln>
        </p:spPr>
        <p:txBody>
          <a:bodyPr wrap="none">
            <a:prstTxWarp prst="textNoShape">
              <a:avLst/>
            </a:prstTxWarp>
            <a:spAutoFit/>
          </a:bodyPr>
          <a:lstStyle/>
          <a:p>
            <a:r>
              <a:rPr lang="en-US" dirty="0" err="1">
                <a:sym typeface="Symbol" charset="2"/>
              </a:rPr>
              <a:t></a:t>
            </a:r>
            <a:endParaRPr lang="en-US" dirty="0"/>
          </a:p>
        </p:txBody>
      </p:sp>
      <p:sp>
        <p:nvSpPr>
          <p:cNvPr id="71742" name="Rectangle 61"/>
          <p:cNvSpPr>
            <a:spLocks noChangeArrowheads="1"/>
          </p:cNvSpPr>
          <p:nvPr/>
        </p:nvSpPr>
        <p:spPr bwMode="auto">
          <a:xfrm>
            <a:off x="1792288" y="2209800"/>
            <a:ext cx="417512" cy="457200"/>
          </a:xfrm>
          <a:prstGeom prst="rect">
            <a:avLst/>
          </a:prstGeom>
          <a:noFill/>
          <a:ln w="9525">
            <a:noFill/>
            <a:miter lim="800000"/>
            <a:headEnd/>
            <a:tailEnd/>
          </a:ln>
        </p:spPr>
        <p:txBody>
          <a:bodyPr wrap="none">
            <a:prstTxWarp prst="textNoShape">
              <a:avLst/>
            </a:prstTxWarp>
            <a:spAutoFit/>
          </a:bodyPr>
          <a:lstStyle/>
          <a:p>
            <a:r>
              <a:rPr lang="en-US">
                <a:sym typeface="Symbol" charset="2"/>
              </a:rPr>
              <a:t></a:t>
            </a:r>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AD1DDB1A-3BFC-BD45-AB86-5A0F8DEA72BD}" type="slidenum">
              <a:rPr lang="en-US" smtClean="0">
                <a:latin typeface="Times New Roman" charset="0"/>
              </a:rPr>
              <a:pPr/>
              <a:t>59</a:t>
            </a:fld>
            <a:endParaRPr lang="en-US">
              <a:latin typeface="Times New Roman" charset="0"/>
            </a:endParaRPr>
          </a:p>
        </p:txBody>
      </p:sp>
      <p:sp>
        <p:nvSpPr>
          <p:cNvPr id="72707" name="Rectangle 2"/>
          <p:cNvSpPr>
            <a:spLocks noGrp="1" noChangeArrowheads="1"/>
          </p:cNvSpPr>
          <p:nvPr>
            <p:ph type="title"/>
          </p:nvPr>
        </p:nvSpPr>
        <p:spPr/>
        <p:txBody>
          <a:bodyPr/>
          <a:lstStyle/>
          <a:p>
            <a:pPr eaLnBrk="1" hangingPunct="1"/>
            <a:r>
              <a:rPr lang="en-US"/>
              <a:t>DES Expansion Permutation</a:t>
            </a:r>
          </a:p>
        </p:txBody>
      </p:sp>
      <p:sp>
        <p:nvSpPr>
          <p:cNvPr id="72708" name="Rectangle 3"/>
          <p:cNvSpPr>
            <a:spLocks noGrp="1" noChangeArrowheads="1"/>
          </p:cNvSpPr>
          <p:nvPr>
            <p:ph type="body" idx="1"/>
          </p:nvPr>
        </p:nvSpPr>
        <p:spPr/>
        <p:txBody>
          <a:bodyPr/>
          <a:lstStyle/>
          <a:p>
            <a:pPr eaLnBrk="1" hangingPunct="1"/>
            <a:r>
              <a:rPr lang="en-US"/>
              <a:t>Input 32 bits</a:t>
            </a:r>
          </a:p>
          <a:p>
            <a:pPr eaLnBrk="1" hangingPunct="1">
              <a:buFont typeface="Wingdings" charset="2"/>
              <a:buNone/>
            </a:pPr>
            <a:r>
              <a:rPr lang="en-US" sz="2000">
                <a:latin typeface="Courier" charset="0"/>
              </a:rPr>
              <a:t>	 0  1  2  3  4  5  6  7  8  9 10 11 12 13 14 15</a:t>
            </a:r>
          </a:p>
          <a:p>
            <a:pPr eaLnBrk="1" hangingPunct="1">
              <a:buFont typeface="Wingdings" charset="2"/>
              <a:buNone/>
            </a:pPr>
            <a:r>
              <a:rPr lang="en-US" sz="2000">
                <a:latin typeface="Courier" charset="0"/>
              </a:rPr>
              <a:t>	16 17 18 19 20 21 22 23 24 25 26 27 28 29 30 31</a:t>
            </a:r>
          </a:p>
          <a:p>
            <a:pPr eaLnBrk="1" hangingPunct="1"/>
            <a:r>
              <a:rPr lang="en-US"/>
              <a:t>Output 48 bits</a:t>
            </a:r>
          </a:p>
          <a:p>
            <a:pPr eaLnBrk="1" hangingPunct="1">
              <a:buFont typeface="Wingdings" charset="2"/>
              <a:buNone/>
            </a:pPr>
            <a:r>
              <a:rPr lang="en-US" sz="2000">
                <a:latin typeface="Courier" charset="0"/>
              </a:rPr>
              <a:t>	31  0  1  2  3  4  3  4  5  6  7  8</a:t>
            </a:r>
          </a:p>
          <a:p>
            <a:pPr eaLnBrk="1" hangingPunct="1">
              <a:buFont typeface="Wingdings" charset="2"/>
              <a:buNone/>
            </a:pPr>
            <a:r>
              <a:rPr lang="en-US" sz="2000">
                <a:latin typeface="Courier" charset="0"/>
              </a:rPr>
              <a:t>	 7  8  9 10 11 12 11 12 13 14 15 16</a:t>
            </a:r>
          </a:p>
          <a:p>
            <a:pPr eaLnBrk="1" hangingPunct="1">
              <a:buFont typeface="Wingdings" charset="2"/>
              <a:buNone/>
            </a:pPr>
            <a:r>
              <a:rPr lang="en-US" sz="2000">
                <a:latin typeface="Courier" charset="0"/>
              </a:rPr>
              <a:t>	15 16 17 18 19 20 19 20 21 22 23 24</a:t>
            </a:r>
          </a:p>
          <a:p>
            <a:pPr eaLnBrk="1" hangingPunct="1">
              <a:buFont typeface="Wingdings" charset="2"/>
              <a:buNone/>
            </a:pPr>
            <a:r>
              <a:rPr lang="en-US" sz="2000">
                <a:latin typeface="Courier" charset="0"/>
              </a:rPr>
              <a:t>	23 24 25 26 27 28 27 28 29 30 31  0</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7C943832-E9C2-D64C-9666-81B5D336AC7E}" type="slidenum">
              <a:rPr lang="en-US" smtClean="0">
                <a:latin typeface="Times New Roman" charset="0"/>
              </a:rPr>
              <a:pPr/>
              <a:t>6</a:t>
            </a:fld>
            <a:endParaRPr lang="en-US">
              <a:latin typeface="Times New Roman" charset="0"/>
            </a:endParaRPr>
          </a:p>
        </p:txBody>
      </p:sp>
      <p:sp>
        <p:nvSpPr>
          <p:cNvPr id="18435" name="Rectangle 2"/>
          <p:cNvSpPr>
            <a:spLocks noGrp="1" noChangeArrowheads="1"/>
          </p:cNvSpPr>
          <p:nvPr>
            <p:ph type="title"/>
          </p:nvPr>
        </p:nvSpPr>
        <p:spPr>
          <a:xfrm>
            <a:off x="685800" y="304800"/>
            <a:ext cx="7772400" cy="990600"/>
          </a:xfrm>
        </p:spPr>
        <p:txBody>
          <a:bodyPr/>
          <a:lstStyle/>
          <a:p>
            <a:pPr eaLnBrk="1" hangingPunct="1"/>
            <a:r>
              <a:rPr lang="en-US"/>
              <a:t>Crypto</a:t>
            </a:r>
          </a:p>
        </p:txBody>
      </p:sp>
      <p:sp>
        <p:nvSpPr>
          <p:cNvPr id="197635" name="Rectangle 3"/>
          <p:cNvSpPr>
            <a:spLocks noGrp="1" noChangeArrowheads="1"/>
          </p:cNvSpPr>
          <p:nvPr>
            <p:ph type="body" idx="1"/>
          </p:nvPr>
        </p:nvSpPr>
        <p:spPr>
          <a:xfrm>
            <a:off x="685800" y="1371600"/>
            <a:ext cx="7848600" cy="4724400"/>
          </a:xfrm>
        </p:spPr>
        <p:txBody>
          <a:bodyPr/>
          <a:lstStyle/>
          <a:p>
            <a:pPr eaLnBrk="1" hangingPunct="1">
              <a:lnSpc>
                <a:spcPct val="90000"/>
              </a:lnSpc>
              <a:spcAft>
                <a:spcPts val="600"/>
              </a:spcAft>
            </a:pPr>
            <a:r>
              <a:rPr lang="en-US" sz="2800" dirty="0"/>
              <a:t>Basic assumptions</a:t>
            </a:r>
          </a:p>
          <a:p>
            <a:pPr lvl="1" eaLnBrk="1" hangingPunct="1">
              <a:lnSpc>
                <a:spcPct val="90000"/>
              </a:lnSpc>
              <a:spcAft>
                <a:spcPts val="600"/>
              </a:spcAft>
            </a:pPr>
            <a:r>
              <a:rPr lang="en-US" sz="2400" dirty="0"/>
              <a:t>The system is completely known to the attacker</a:t>
            </a:r>
          </a:p>
          <a:p>
            <a:pPr lvl="1" eaLnBrk="1" hangingPunct="1">
              <a:lnSpc>
                <a:spcPct val="90000"/>
              </a:lnSpc>
              <a:spcAft>
                <a:spcPts val="600"/>
              </a:spcAft>
            </a:pPr>
            <a:r>
              <a:rPr lang="en-US" sz="2400" dirty="0"/>
              <a:t>Only the key is secret</a:t>
            </a:r>
          </a:p>
          <a:p>
            <a:pPr lvl="1" eaLnBrk="1" hangingPunct="1">
              <a:lnSpc>
                <a:spcPct val="90000"/>
              </a:lnSpc>
              <a:spcAft>
                <a:spcPts val="600"/>
              </a:spcAft>
            </a:pPr>
            <a:r>
              <a:rPr lang="en-US" sz="2400" dirty="0"/>
              <a:t>That is, crypto algorithms are not secret</a:t>
            </a:r>
          </a:p>
          <a:p>
            <a:pPr eaLnBrk="1" hangingPunct="1">
              <a:lnSpc>
                <a:spcPct val="90000"/>
              </a:lnSpc>
              <a:spcAft>
                <a:spcPts val="600"/>
              </a:spcAft>
            </a:pPr>
            <a:r>
              <a:rPr lang="en-US" sz="2800" dirty="0"/>
              <a:t>This is known as </a:t>
            </a:r>
            <a:r>
              <a:rPr lang="en-US" sz="2800" b="1" dirty="0" err="1">
                <a:solidFill>
                  <a:schemeClr val="accent2"/>
                </a:solidFill>
              </a:rPr>
              <a:t>Kerckhoffs</a:t>
            </a:r>
            <a:r>
              <a:rPr lang="en-US" sz="2800" b="1" dirty="0">
                <a:solidFill>
                  <a:schemeClr val="accent2"/>
                </a:solidFill>
              </a:rPr>
              <a:t>’ Principle</a:t>
            </a:r>
            <a:endParaRPr lang="en-US" sz="2400" dirty="0"/>
          </a:p>
          <a:p>
            <a:pPr eaLnBrk="1" hangingPunct="1">
              <a:lnSpc>
                <a:spcPct val="90000"/>
              </a:lnSpc>
              <a:spcAft>
                <a:spcPts val="600"/>
              </a:spcAft>
            </a:pPr>
            <a:r>
              <a:rPr lang="en-US" sz="2800" dirty="0"/>
              <a:t>Why do we make this assumption?</a:t>
            </a:r>
          </a:p>
          <a:p>
            <a:pPr lvl="1" eaLnBrk="1" hangingPunct="1">
              <a:lnSpc>
                <a:spcPct val="90000"/>
              </a:lnSpc>
              <a:spcAft>
                <a:spcPts val="600"/>
              </a:spcAft>
            </a:pPr>
            <a:r>
              <a:rPr lang="en-US" sz="2400" dirty="0"/>
              <a:t>Experience has shown that secret algorithms are weak when exposed</a:t>
            </a:r>
          </a:p>
          <a:p>
            <a:pPr lvl="1" eaLnBrk="1" hangingPunct="1">
              <a:lnSpc>
                <a:spcPct val="90000"/>
              </a:lnSpc>
              <a:spcAft>
                <a:spcPts val="600"/>
              </a:spcAft>
            </a:pPr>
            <a:r>
              <a:rPr lang="en-US" sz="2400" dirty="0"/>
              <a:t>Secret algorithms never remain secret</a:t>
            </a:r>
          </a:p>
          <a:p>
            <a:pPr lvl="1" eaLnBrk="1" hangingPunct="1">
              <a:lnSpc>
                <a:spcPct val="90000"/>
              </a:lnSpc>
              <a:spcAft>
                <a:spcPts val="600"/>
              </a:spcAft>
            </a:pPr>
            <a:r>
              <a:rPr lang="en-US" sz="2400" dirty="0"/>
              <a:t>Better to find weaknesses beforehand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0" fill="hold" grpId="0" nodeType="clickEffect">
                                  <p:stCondLst>
                                    <p:cond delay="0"/>
                                  </p:stCondLst>
                                  <p:childTnLst>
                                    <p:set>
                                      <p:cBhvr>
                                        <p:cTn id="6" dur="1" fill="hold">
                                          <p:stCondLst>
                                            <p:cond delay="499"/>
                                          </p:stCondLst>
                                        </p:cTn>
                                        <p:tgtEl>
                                          <p:spTgt spid="1976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entr" presetSubtype="0" fill="hold" grpId="0" nodeType="clickEffect">
                                  <p:stCondLst>
                                    <p:cond delay="0"/>
                                  </p:stCondLst>
                                  <p:childTnLst>
                                    <p:set>
                                      <p:cBhvr>
                                        <p:cTn id="10" dur="1" fill="hold">
                                          <p:stCondLst>
                                            <p:cond delay="499"/>
                                          </p:stCondLst>
                                        </p:cTn>
                                        <p:tgtEl>
                                          <p:spTgt spid="1976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entr" presetSubtype="0" fill="hold" grpId="0" nodeType="clickEffect">
                                  <p:stCondLst>
                                    <p:cond delay="0"/>
                                  </p:stCondLst>
                                  <p:childTnLst>
                                    <p:set>
                                      <p:cBhvr>
                                        <p:cTn id="14" dur="1" fill="hold">
                                          <p:stCondLst>
                                            <p:cond delay="499"/>
                                          </p:stCondLst>
                                        </p:cTn>
                                        <p:tgtEl>
                                          <p:spTgt spid="1976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entr" presetSubtype="0" fill="hold" grpId="0" nodeType="clickEffect">
                                  <p:stCondLst>
                                    <p:cond delay="0"/>
                                  </p:stCondLst>
                                  <p:childTnLst>
                                    <p:set>
                                      <p:cBhvr>
                                        <p:cTn id="18" dur="1" fill="hold">
                                          <p:stCondLst>
                                            <p:cond delay="499"/>
                                          </p:stCondLst>
                                        </p:cTn>
                                        <p:tgtEl>
                                          <p:spTgt spid="1976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0" presetClass="entr" presetSubtype="0" fill="hold" grpId="0" nodeType="clickEffect">
                                  <p:stCondLst>
                                    <p:cond delay="0"/>
                                  </p:stCondLst>
                                  <p:childTnLst>
                                    <p:set>
                                      <p:cBhvr>
                                        <p:cTn id="22" dur="1" fill="hold">
                                          <p:stCondLst>
                                            <p:cond delay="499"/>
                                          </p:stCondLst>
                                        </p:cTn>
                                        <p:tgtEl>
                                          <p:spTgt spid="19763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entr" presetSubtype="0" fill="hold" grpId="0" nodeType="clickEffect">
                                  <p:stCondLst>
                                    <p:cond delay="0"/>
                                  </p:stCondLst>
                                  <p:childTnLst>
                                    <p:set>
                                      <p:cBhvr>
                                        <p:cTn id="26" dur="1" fill="hold">
                                          <p:stCondLst>
                                            <p:cond delay="499"/>
                                          </p:stCondLst>
                                        </p:cTn>
                                        <p:tgtEl>
                                          <p:spTgt spid="19763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0" presetClass="entr" presetSubtype="0" fill="hold" grpId="0" nodeType="clickEffect">
                                  <p:stCondLst>
                                    <p:cond delay="0"/>
                                  </p:stCondLst>
                                  <p:childTnLst>
                                    <p:set>
                                      <p:cBhvr>
                                        <p:cTn id="30" dur="1" fill="hold">
                                          <p:stCondLst>
                                            <p:cond delay="499"/>
                                          </p:stCondLst>
                                        </p:cTn>
                                        <p:tgtEl>
                                          <p:spTgt spid="19763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0" presetClass="entr" presetSubtype="0" fill="hold" grpId="0" nodeType="clickEffect">
                                  <p:stCondLst>
                                    <p:cond delay="0"/>
                                  </p:stCondLst>
                                  <p:childTnLst>
                                    <p:set>
                                      <p:cBhvr>
                                        <p:cTn id="34" dur="1" fill="hold">
                                          <p:stCondLst>
                                            <p:cond delay="499"/>
                                          </p:stCondLst>
                                        </p:cTn>
                                        <p:tgtEl>
                                          <p:spTgt spid="19763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0" presetClass="entr" presetSubtype="0" fill="hold" grpId="0" nodeType="clickEffect">
                                  <p:stCondLst>
                                    <p:cond delay="0"/>
                                  </p:stCondLst>
                                  <p:childTnLst>
                                    <p:set>
                                      <p:cBhvr>
                                        <p:cTn id="38" dur="1" fill="hold">
                                          <p:stCondLst>
                                            <p:cond delay="499"/>
                                          </p:stCondLst>
                                        </p:cTn>
                                        <p:tgtEl>
                                          <p:spTgt spid="1976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build="p" bldLvl="2"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5482F747-10A1-6F4F-BE82-C903AE782123}" type="slidenum">
              <a:rPr lang="en-US" smtClean="0">
                <a:latin typeface="Times New Roman" charset="0"/>
              </a:rPr>
              <a:pPr/>
              <a:t>60</a:t>
            </a:fld>
            <a:endParaRPr lang="en-US">
              <a:latin typeface="Times New Roman" charset="0"/>
            </a:endParaRPr>
          </a:p>
        </p:txBody>
      </p:sp>
      <p:sp>
        <p:nvSpPr>
          <p:cNvPr id="73731" name="Rectangle 2"/>
          <p:cNvSpPr>
            <a:spLocks noGrp="1" noChangeArrowheads="1"/>
          </p:cNvSpPr>
          <p:nvPr>
            <p:ph type="title"/>
          </p:nvPr>
        </p:nvSpPr>
        <p:spPr/>
        <p:txBody>
          <a:bodyPr/>
          <a:lstStyle/>
          <a:p>
            <a:pPr eaLnBrk="1" hangingPunct="1"/>
            <a:r>
              <a:rPr lang="en-US"/>
              <a:t>DES S-box</a:t>
            </a:r>
          </a:p>
        </p:txBody>
      </p:sp>
      <p:sp>
        <p:nvSpPr>
          <p:cNvPr id="73732" name="Rectangle 3"/>
          <p:cNvSpPr>
            <a:spLocks noGrp="1" noChangeArrowheads="1"/>
          </p:cNvSpPr>
          <p:nvPr>
            <p:ph type="body" idx="1"/>
          </p:nvPr>
        </p:nvSpPr>
        <p:spPr>
          <a:xfrm>
            <a:off x="685800" y="1828800"/>
            <a:ext cx="8077200" cy="4038600"/>
          </a:xfrm>
        </p:spPr>
        <p:txBody>
          <a:bodyPr/>
          <a:lstStyle/>
          <a:p>
            <a:pPr eaLnBrk="1" hangingPunct="1">
              <a:lnSpc>
                <a:spcPct val="90000"/>
              </a:lnSpc>
            </a:pPr>
            <a:r>
              <a:rPr lang="en-US" dirty="0"/>
              <a:t>8 “substitution boxes” or S-boxes</a:t>
            </a:r>
          </a:p>
          <a:p>
            <a:pPr eaLnBrk="1" hangingPunct="1">
              <a:lnSpc>
                <a:spcPct val="90000"/>
              </a:lnSpc>
            </a:pPr>
            <a:r>
              <a:rPr lang="en-US" dirty="0"/>
              <a:t>Each S-box maps 6 bits to 4 bits</a:t>
            </a:r>
          </a:p>
          <a:p>
            <a:pPr eaLnBrk="1" hangingPunct="1">
              <a:lnSpc>
                <a:spcPct val="90000"/>
              </a:lnSpc>
            </a:pPr>
            <a:r>
              <a:rPr lang="en-US" dirty="0"/>
              <a:t>S-box number 1</a:t>
            </a:r>
          </a:p>
          <a:p>
            <a:pPr eaLnBrk="1" hangingPunct="1">
              <a:lnSpc>
                <a:spcPct val="90000"/>
              </a:lnSpc>
              <a:buNone/>
            </a:pPr>
            <a:endParaRPr lang="en-US" sz="1200" dirty="0"/>
          </a:p>
          <a:p>
            <a:pPr eaLnBrk="1" hangingPunct="1">
              <a:lnSpc>
                <a:spcPct val="90000"/>
              </a:lnSpc>
              <a:buFont typeface="Wingdings" charset="2"/>
              <a:buNone/>
            </a:pPr>
            <a:r>
              <a:rPr lang="en-US" sz="2000" dirty="0"/>
              <a:t>input bits (0,5)	</a:t>
            </a:r>
          </a:p>
          <a:p>
            <a:pPr eaLnBrk="1" hangingPunct="1">
              <a:lnSpc>
                <a:spcPct val="90000"/>
              </a:lnSpc>
              <a:buFont typeface="Wingdings" charset="2"/>
              <a:buNone/>
            </a:pPr>
            <a:r>
              <a:rPr lang="en-US" sz="2000" dirty="0" err="1">
                <a:sym typeface="Symbol" charset="2"/>
              </a:rPr>
              <a:t></a:t>
            </a:r>
            <a:r>
              <a:rPr lang="en-US" sz="2000" dirty="0"/>
              <a:t>			            input bits (1,2,3,4)</a:t>
            </a:r>
            <a:endParaRPr lang="en-US" dirty="0"/>
          </a:p>
          <a:p>
            <a:pPr eaLnBrk="1" hangingPunct="1">
              <a:lnSpc>
                <a:spcPct val="90000"/>
              </a:lnSpc>
              <a:buFont typeface="Wingdings" charset="2"/>
              <a:buNone/>
            </a:pPr>
            <a:r>
              <a:rPr lang="en-US" sz="1200" dirty="0">
                <a:latin typeface="Courier" charset="0"/>
              </a:rPr>
              <a:t>   | 0000 0001 0010 0011 0100 0101 0110 0111 1000 1001 1010 1011 1100 1101 1110 1111</a:t>
            </a:r>
          </a:p>
          <a:p>
            <a:pPr eaLnBrk="1" hangingPunct="1">
              <a:lnSpc>
                <a:spcPct val="90000"/>
              </a:lnSpc>
              <a:buFont typeface="Wingdings" charset="2"/>
              <a:buNone/>
            </a:pPr>
            <a:r>
              <a:rPr lang="en-US" sz="1200" dirty="0">
                <a:latin typeface="Courier" charset="0"/>
              </a:rPr>
              <a:t>------------------------------------------------------------------------------------</a:t>
            </a:r>
          </a:p>
          <a:p>
            <a:pPr eaLnBrk="1" hangingPunct="1">
              <a:lnSpc>
                <a:spcPct val="90000"/>
              </a:lnSpc>
              <a:buFont typeface="Wingdings" charset="2"/>
              <a:buNone/>
            </a:pPr>
            <a:r>
              <a:rPr lang="en-US" sz="1200" dirty="0">
                <a:latin typeface="Courier" charset="0"/>
              </a:rPr>
              <a:t>00 | 1110 0100 1101 0001 0010 1111 1011 1000 0011 1010 0110 1100 0101 1001 0000 0111</a:t>
            </a:r>
          </a:p>
          <a:p>
            <a:pPr eaLnBrk="1" hangingPunct="1">
              <a:lnSpc>
                <a:spcPct val="90000"/>
              </a:lnSpc>
              <a:buFont typeface="Wingdings" charset="2"/>
              <a:buNone/>
            </a:pPr>
            <a:r>
              <a:rPr lang="en-US" sz="1200" dirty="0">
                <a:latin typeface="Courier" charset="0"/>
              </a:rPr>
              <a:t>01 | 0000 1111 0111 0100 1110 0010 1101 0001 1010 0110 1100 1011 1001 0101 0011 1000</a:t>
            </a:r>
          </a:p>
          <a:p>
            <a:pPr eaLnBrk="1" hangingPunct="1">
              <a:lnSpc>
                <a:spcPct val="90000"/>
              </a:lnSpc>
              <a:buFont typeface="Wingdings" charset="2"/>
              <a:buNone/>
            </a:pPr>
            <a:r>
              <a:rPr lang="en-US" sz="1200" dirty="0">
                <a:latin typeface="Courier" charset="0"/>
              </a:rPr>
              <a:t>10 | 0100 0001 1110 1000 1101 0110 0010 1011 1111 1100 1001 0111 0011 1010 0101 0000</a:t>
            </a:r>
          </a:p>
          <a:p>
            <a:pPr eaLnBrk="1" hangingPunct="1">
              <a:lnSpc>
                <a:spcPct val="90000"/>
              </a:lnSpc>
              <a:buFont typeface="Wingdings" charset="2"/>
              <a:buNone/>
            </a:pPr>
            <a:r>
              <a:rPr lang="en-US" sz="1200" dirty="0">
                <a:latin typeface="Courier" charset="0"/>
              </a:rPr>
              <a:t>11 | 1111 1100 1000 0010 0100 1001 0001 0111 0101 1011 0011 1110 1010 0000 0110 1101</a:t>
            </a:r>
            <a:endParaRPr lang="en-US" sz="12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9BD74A9C-3F85-4A4C-9ABD-5823807D14B5}" type="slidenum">
              <a:rPr lang="en-US" smtClean="0">
                <a:latin typeface="Times New Roman" charset="0"/>
              </a:rPr>
              <a:pPr/>
              <a:t>61</a:t>
            </a:fld>
            <a:endParaRPr lang="en-US">
              <a:latin typeface="Times New Roman" charset="0"/>
            </a:endParaRPr>
          </a:p>
        </p:txBody>
      </p:sp>
      <p:sp>
        <p:nvSpPr>
          <p:cNvPr id="74755" name="Rectangle 2"/>
          <p:cNvSpPr>
            <a:spLocks noGrp="1" noChangeArrowheads="1"/>
          </p:cNvSpPr>
          <p:nvPr>
            <p:ph type="title"/>
          </p:nvPr>
        </p:nvSpPr>
        <p:spPr/>
        <p:txBody>
          <a:bodyPr/>
          <a:lstStyle/>
          <a:p>
            <a:pPr eaLnBrk="1" hangingPunct="1"/>
            <a:r>
              <a:rPr lang="en-US"/>
              <a:t>DES P-box</a:t>
            </a:r>
          </a:p>
        </p:txBody>
      </p:sp>
      <p:sp>
        <p:nvSpPr>
          <p:cNvPr id="74756" name="Rectangle 3"/>
          <p:cNvSpPr>
            <a:spLocks noGrp="1" noChangeArrowheads="1"/>
          </p:cNvSpPr>
          <p:nvPr>
            <p:ph type="body" idx="1"/>
          </p:nvPr>
        </p:nvSpPr>
        <p:spPr/>
        <p:txBody>
          <a:bodyPr/>
          <a:lstStyle/>
          <a:p>
            <a:pPr eaLnBrk="1" hangingPunct="1"/>
            <a:r>
              <a:rPr lang="en-US" dirty="0"/>
              <a:t>Input 32 bits</a:t>
            </a:r>
          </a:p>
          <a:p>
            <a:pPr eaLnBrk="1" hangingPunct="1">
              <a:buFont typeface="Wingdings" charset="2"/>
              <a:buNone/>
            </a:pPr>
            <a:r>
              <a:rPr lang="en-US" sz="2000" dirty="0">
                <a:latin typeface="Courier" charset="0"/>
              </a:rPr>
              <a:t>	 0  1  2  3  4  5  6  7  8  9 10 11 12 13 14 15</a:t>
            </a:r>
          </a:p>
          <a:p>
            <a:pPr eaLnBrk="1" hangingPunct="1">
              <a:buFont typeface="Wingdings" charset="2"/>
              <a:buNone/>
            </a:pPr>
            <a:r>
              <a:rPr lang="en-US" sz="2000" dirty="0">
                <a:latin typeface="Courier" charset="0"/>
              </a:rPr>
              <a:t>	16 17 18 19 20 21 22 23 24 25 26 27 28 29 30 31</a:t>
            </a:r>
          </a:p>
          <a:p>
            <a:pPr eaLnBrk="1" hangingPunct="1">
              <a:buNone/>
            </a:pPr>
            <a:endParaRPr lang="en-US" sz="1600" dirty="0"/>
          </a:p>
          <a:p>
            <a:pPr eaLnBrk="1" hangingPunct="1"/>
            <a:r>
              <a:rPr lang="en-US" dirty="0"/>
              <a:t>Output 32 bits</a:t>
            </a:r>
          </a:p>
          <a:p>
            <a:pPr eaLnBrk="1" hangingPunct="1">
              <a:buFont typeface="Wingdings" charset="2"/>
              <a:buNone/>
            </a:pPr>
            <a:r>
              <a:rPr lang="en-US" sz="2000" dirty="0">
                <a:latin typeface="Courier" charset="0"/>
              </a:rPr>
              <a:t>	15  6 19 20 28 11 27 16  0 14 22 25  4 17 30  9</a:t>
            </a:r>
          </a:p>
          <a:p>
            <a:pPr eaLnBrk="1" hangingPunct="1">
              <a:buFont typeface="Wingdings" charset="2"/>
              <a:buNone/>
            </a:pPr>
            <a:r>
              <a:rPr lang="en-US" sz="2000" dirty="0">
                <a:latin typeface="Courier" charset="0"/>
              </a:rPr>
              <a:t>	 1  7 23 13 31 26  2  8 18 12 29  5 21 10  3 24</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F382F986-BA3A-5D46-A813-301E678FAE32}" type="slidenum">
              <a:rPr lang="en-US" smtClean="0">
                <a:latin typeface="Times New Roman" charset="0"/>
              </a:rPr>
              <a:pPr/>
              <a:t>62</a:t>
            </a:fld>
            <a:endParaRPr lang="en-US">
              <a:latin typeface="Times New Roman" charset="0"/>
            </a:endParaRPr>
          </a:p>
        </p:txBody>
      </p:sp>
      <p:sp>
        <p:nvSpPr>
          <p:cNvPr id="75779" name="Rectangle 2"/>
          <p:cNvSpPr>
            <a:spLocks noGrp="1" noChangeArrowheads="1"/>
          </p:cNvSpPr>
          <p:nvPr>
            <p:ph type="title"/>
          </p:nvPr>
        </p:nvSpPr>
        <p:spPr/>
        <p:txBody>
          <a:bodyPr/>
          <a:lstStyle/>
          <a:p>
            <a:pPr eaLnBrk="1" hangingPunct="1"/>
            <a:r>
              <a:rPr lang="en-US"/>
              <a:t>DES Subkey</a:t>
            </a:r>
          </a:p>
        </p:txBody>
      </p:sp>
      <p:sp>
        <p:nvSpPr>
          <p:cNvPr id="75780" name="Rectangle 3"/>
          <p:cNvSpPr>
            <a:spLocks noGrp="1" noChangeArrowheads="1"/>
          </p:cNvSpPr>
          <p:nvPr>
            <p:ph type="body" idx="1"/>
          </p:nvPr>
        </p:nvSpPr>
        <p:spPr>
          <a:xfrm>
            <a:off x="685800" y="1752600"/>
            <a:ext cx="7772400" cy="4191000"/>
          </a:xfrm>
        </p:spPr>
        <p:txBody>
          <a:bodyPr/>
          <a:lstStyle/>
          <a:p>
            <a:pPr eaLnBrk="1" hangingPunct="1">
              <a:lnSpc>
                <a:spcPct val="90000"/>
              </a:lnSpc>
            </a:pPr>
            <a:r>
              <a:rPr lang="en-US" sz="2800"/>
              <a:t>56 bit DES key, numbered 0,1,2,…,55</a:t>
            </a:r>
          </a:p>
          <a:p>
            <a:pPr eaLnBrk="1" hangingPunct="1">
              <a:lnSpc>
                <a:spcPct val="90000"/>
              </a:lnSpc>
            </a:pPr>
            <a:r>
              <a:rPr lang="en-US" sz="2800"/>
              <a:t>Left half key bits, </a:t>
            </a:r>
            <a:r>
              <a:rPr lang="en-US" sz="2800">
                <a:latin typeface="Courier" charset="0"/>
              </a:rPr>
              <a:t>LK</a:t>
            </a:r>
            <a:endParaRPr lang="en-US" sz="2800"/>
          </a:p>
          <a:p>
            <a:pPr eaLnBrk="1" hangingPunct="1">
              <a:lnSpc>
                <a:spcPct val="90000"/>
              </a:lnSpc>
              <a:buFont typeface="Wingdings" charset="2"/>
              <a:buNone/>
            </a:pPr>
            <a:r>
              <a:rPr lang="en-US" sz="2000">
                <a:latin typeface="Courier" charset="0"/>
              </a:rPr>
              <a:t>			49 42 35 28 21 14  7  </a:t>
            </a:r>
          </a:p>
          <a:p>
            <a:pPr eaLnBrk="1" hangingPunct="1">
              <a:lnSpc>
                <a:spcPct val="90000"/>
              </a:lnSpc>
              <a:buFont typeface="Wingdings" charset="2"/>
              <a:buNone/>
            </a:pPr>
            <a:r>
              <a:rPr lang="en-US" sz="2000">
                <a:latin typeface="Courier" charset="0"/>
              </a:rPr>
              <a:t>			 0 50 43 36 29 22 15</a:t>
            </a:r>
          </a:p>
          <a:p>
            <a:pPr eaLnBrk="1" hangingPunct="1">
              <a:lnSpc>
                <a:spcPct val="90000"/>
              </a:lnSpc>
              <a:buFont typeface="Wingdings" charset="2"/>
              <a:buNone/>
            </a:pPr>
            <a:r>
              <a:rPr lang="en-US" sz="2000">
                <a:latin typeface="Courier" charset="0"/>
              </a:rPr>
              <a:t>			 8  1 51 44 37 30 23</a:t>
            </a:r>
          </a:p>
          <a:p>
            <a:pPr eaLnBrk="1" hangingPunct="1">
              <a:lnSpc>
                <a:spcPct val="90000"/>
              </a:lnSpc>
              <a:buFont typeface="Wingdings" charset="2"/>
              <a:buNone/>
            </a:pPr>
            <a:r>
              <a:rPr lang="en-US" sz="2000">
                <a:latin typeface="Courier" charset="0"/>
              </a:rPr>
              <a:t>			16  9  2 52 45 38 31</a:t>
            </a:r>
          </a:p>
          <a:p>
            <a:pPr eaLnBrk="1" hangingPunct="1">
              <a:lnSpc>
                <a:spcPct val="90000"/>
              </a:lnSpc>
            </a:pPr>
            <a:r>
              <a:rPr lang="en-US" sz="2800"/>
              <a:t>Right half key bits, </a:t>
            </a:r>
            <a:r>
              <a:rPr lang="en-US" sz="2800">
                <a:latin typeface="Courier" charset="0"/>
              </a:rPr>
              <a:t>RK</a:t>
            </a:r>
            <a:r>
              <a:rPr lang="en-US" sz="2800"/>
              <a:t> </a:t>
            </a:r>
          </a:p>
          <a:p>
            <a:pPr eaLnBrk="1" hangingPunct="1">
              <a:lnSpc>
                <a:spcPct val="90000"/>
              </a:lnSpc>
              <a:buFont typeface="Wingdings" charset="2"/>
              <a:buNone/>
            </a:pPr>
            <a:r>
              <a:rPr lang="en-US" sz="2000">
                <a:latin typeface="Courier" charset="0"/>
              </a:rPr>
              <a:t>			55 48 41 34 27 20 13</a:t>
            </a:r>
          </a:p>
          <a:p>
            <a:pPr eaLnBrk="1" hangingPunct="1">
              <a:lnSpc>
                <a:spcPct val="90000"/>
              </a:lnSpc>
              <a:buFont typeface="Wingdings" charset="2"/>
              <a:buNone/>
            </a:pPr>
            <a:r>
              <a:rPr lang="en-US" sz="2000">
                <a:latin typeface="Courier" charset="0"/>
              </a:rPr>
              <a:t>			 6 54 47 40 33 26 19</a:t>
            </a:r>
          </a:p>
          <a:p>
            <a:pPr eaLnBrk="1" hangingPunct="1">
              <a:lnSpc>
                <a:spcPct val="90000"/>
              </a:lnSpc>
              <a:buFont typeface="Wingdings" charset="2"/>
              <a:buNone/>
            </a:pPr>
            <a:r>
              <a:rPr lang="en-US" sz="2000">
                <a:latin typeface="Courier" charset="0"/>
              </a:rPr>
              <a:t>			12  5 53 46 39 32 25</a:t>
            </a:r>
          </a:p>
          <a:p>
            <a:pPr eaLnBrk="1" hangingPunct="1">
              <a:lnSpc>
                <a:spcPct val="90000"/>
              </a:lnSpc>
              <a:buFont typeface="Wingdings" charset="2"/>
              <a:buNone/>
            </a:pPr>
            <a:r>
              <a:rPr lang="en-US" sz="2000">
                <a:latin typeface="Courier" charset="0"/>
              </a:rPr>
              <a:t>			18 11  4 24 17 10  3</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162BEA32-5DCA-4D4B-B795-3669F809BEDE}" type="slidenum">
              <a:rPr lang="en-US" smtClean="0">
                <a:latin typeface="Times New Roman" charset="0"/>
              </a:rPr>
              <a:pPr/>
              <a:t>63</a:t>
            </a:fld>
            <a:endParaRPr lang="en-US">
              <a:latin typeface="Times New Roman" charset="0"/>
            </a:endParaRPr>
          </a:p>
        </p:txBody>
      </p:sp>
      <p:sp>
        <p:nvSpPr>
          <p:cNvPr id="76803" name="Rectangle 2"/>
          <p:cNvSpPr>
            <a:spLocks noGrp="1" noChangeArrowheads="1"/>
          </p:cNvSpPr>
          <p:nvPr>
            <p:ph type="title"/>
          </p:nvPr>
        </p:nvSpPr>
        <p:spPr/>
        <p:txBody>
          <a:bodyPr/>
          <a:lstStyle/>
          <a:p>
            <a:pPr eaLnBrk="1" hangingPunct="1"/>
            <a:r>
              <a:rPr lang="en-US"/>
              <a:t>DES Subkey</a:t>
            </a:r>
          </a:p>
        </p:txBody>
      </p:sp>
      <p:sp>
        <p:nvSpPr>
          <p:cNvPr id="76804" name="Rectangle 3"/>
          <p:cNvSpPr>
            <a:spLocks noGrp="1" noChangeArrowheads="1"/>
          </p:cNvSpPr>
          <p:nvPr>
            <p:ph type="body" idx="1"/>
          </p:nvPr>
        </p:nvSpPr>
        <p:spPr>
          <a:xfrm>
            <a:off x="685800" y="1981200"/>
            <a:ext cx="7772400" cy="4114800"/>
          </a:xfrm>
        </p:spPr>
        <p:txBody>
          <a:bodyPr/>
          <a:lstStyle/>
          <a:p>
            <a:pPr eaLnBrk="1" hangingPunct="1">
              <a:spcAft>
                <a:spcPts val="600"/>
              </a:spcAft>
            </a:pPr>
            <a:r>
              <a:rPr lang="en-US" sz="2800" dirty="0"/>
              <a:t>For rounds </a:t>
            </a:r>
            <a:r>
              <a:rPr lang="en-US" sz="2800" dirty="0" err="1">
                <a:latin typeface="Courier" charset="0"/>
              </a:rPr>
              <a:t>i</a:t>
            </a:r>
            <a:r>
              <a:rPr lang="en-US" sz="2800" dirty="0">
                <a:latin typeface="Courier" charset="0"/>
              </a:rPr>
              <a:t>=1,2,...,16</a:t>
            </a:r>
          </a:p>
          <a:p>
            <a:pPr lvl="1" eaLnBrk="1" hangingPunct="1">
              <a:spcAft>
                <a:spcPts val="600"/>
              </a:spcAft>
            </a:pPr>
            <a:r>
              <a:rPr lang="en-US" sz="2400" dirty="0"/>
              <a:t>Let </a:t>
            </a:r>
            <a:r>
              <a:rPr lang="en-US" sz="2400" dirty="0">
                <a:latin typeface="Times-Roman" charset="0"/>
              </a:rPr>
              <a:t>LK = (LK</a:t>
            </a:r>
            <a:r>
              <a:rPr lang="en-US" sz="2400" dirty="0">
                <a:latin typeface="Courier" charset="0"/>
              </a:rPr>
              <a:t> </a:t>
            </a:r>
            <a:r>
              <a:rPr lang="en-US" sz="2400" dirty="0"/>
              <a:t>circular shift left by</a:t>
            </a:r>
            <a:r>
              <a:rPr lang="en-US" sz="2400" dirty="0">
                <a:latin typeface="Courier" charset="0"/>
              </a:rPr>
              <a:t> </a:t>
            </a:r>
            <a:r>
              <a:rPr lang="en-US" sz="2400" dirty="0" err="1">
                <a:latin typeface="Times-Roman" charset="0"/>
              </a:rPr>
              <a:t>r</a:t>
            </a:r>
            <a:r>
              <a:rPr lang="en-US" sz="2400" baseline="-25000" dirty="0" err="1">
                <a:latin typeface="Times-Roman" charset="0"/>
              </a:rPr>
              <a:t>i</a:t>
            </a:r>
            <a:r>
              <a:rPr lang="en-US" sz="2400" dirty="0">
                <a:latin typeface="Times-Roman" charset="0"/>
              </a:rPr>
              <a:t>)</a:t>
            </a:r>
          </a:p>
          <a:p>
            <a:pPr lvl="1" eaLnBrk="1" hangingPunct="1">
              <a:spcAft>
                <a:spcPts val="600"/>
              </a:spcAft>
            </a:pPr>
            <a:r>
              <a:rPr lang="en-US" sz="2400" dirty="0"/>
              <a:t>Let </a:t>
            </a:r>
            <a:r>
              <a:rPr lang="en-US" sz="2400" dirty="0">
                <a:latin typeface="Times-Roman" charset="0"/>
              </a:rPr>
              <a:t>RK = (RK</a:t>
            </a:r>
            <a:r>
              <a:rPr lang="en-US" sz="2400" dirty="0">
                <a:latin typeface="Courier" charset="0"/>
              </a:rPr>
              <a:t> </a:t>
            </a:r>
            <a:r>
              <a:rPr lang="en-US" sz="2400" dirty="0"/>
              <a:t>circular shift left by</a:t>
            </a:r>
            <a:r>
              <a:rPr lang="en-US" sz="2400" dirty="0">
                <a:latin typeface="Courier" charset="0"/>
              </a:rPr>
              <a:t> </a:t>
            </a:r>
            <a:r>
              <a:rPr lang="en-US" sz="2400" dirty="0" err="1">
                <a:latin typeface="Times-Roman" charset="0"/>
              </a:rPr>
              <a:t>r</a:t>
            </a:r>
            <a:r>
              <a:rPr lang="en-US" sz="2400" baseline="-25000" dirty="0" err="1">
                <a:latin typeface="Times-Roman" charset="0"/>
              </a:rPr>
              <a:t>i</a:t>
            </a:r>
            <a:r>
              <a:rPr lang="en-US" sz="2400" dirty="0">
                <a:latin typeface="Times-Roman" charset="0"/>
              </a:rPr>
              <a:t>)</a:t>
            </a:r>
          </a:p>
          <a:p>
            <a:pPr lvl="1" eaLnBrk="1" hangingPunct="1">
              <a:spcAft>
                <a:spcPts val="600"/>
              </a:spcAft>
            </a:pPr>
            <a:r>
              <a:rPr lang="en-US" sz="2400" dirty="0"/>
              <a:t>Left half of </a:t>
            </a:r>
            <a:r>
              <a:rPr lang="en-US" sz="2400" dirty="0" err="1"/>
              <a:t>subkey</a:t>
            </a:r>
            <a:r>
              <a:rPr lang="en-US" sz="2400" dirty="0"/>
              <a:t> </a:t>
            </a:r>
            <a:r>
              <a:rPr lang="en-US" sz="2400" dirty="0" err="1">
                <a:latin typeface="Times-Roman" charset="0"/>
              </a:rPr>
              <a:t>K</a:t>
            </a:r>
            <a:r>
              <a:rPr lang="en-US" sz="2400" baseline="-25000" dirty="0" err="1">
                <a:latin typeface="Times-Roman" charset="0"/>
              </a:rPr>
              <a:t>i</a:t>
            </a:r>
            <a:r>
              <a:rPr lang="en-US" sz="2400" dirty="0"/>
              <a:t> is of </a:t>
            </a:r>
            <a:r>
              <a:rPr lang="en-US" sz="2400" dirty="0">
                <a:latin typeface="Times-Roman" charset="0"/>
              </a:rPr>
              <a:t>LK</a:t>
            </a:r>
            <a:r>
              <a:rPr lang="en-US" sz="2400" dirty="0"/>
              <a:t> bits</a:t>
            </a:r>
          </a:p>
          <a:p>
            <a:pPr eaLnBrk="1" hangingPunct="1">
              <a:spcAft>
                <a:spcPts val="0"/>
              </a:spcAft>
              <a:buFont typeface="Wingdings" charset="2"/>
              <a:buNone/>
            </a:pPr>
            <a:r>
              <a:rPr lang="en-US" sz="1800" dirty="0">
                <a:latin typeface="Courier" charset="0"/>
              </a:rPr>
              <a:t>		13 16 10 23  0  4  2 27 14  5 20  9</a:t>
            </a:r>
          </a:p>
          <a:p>
            <a:pPr eaLnBrk="1" hangingPunct="1">
              <a:spcAft>
                <a:spcPts val="0"/>
              </a:spcAft>
              <a:buFont typeface="Wingdings" charset="2"/>
              <a:buNone/>
            </a:pPr>
            <a:r>
              <a:rPr lang="en-US" sz="1800" dirty="0">
                <a:latin typeface="Courier" charset="0"/>
              </a:rPr>
              <a:t>		22 18 11  3 25  7 15  6 26 19 12  1</a:t>
            </a:r>
          </a:p>
          <a:p>
            <a:pPr lvl="1" eaLnBrk="1" hangingPunct="1">
              <a:spcAft>
                <a:spcPts val="600"/>
              </a:spcAft>
            </a:pPr>
            <a:r>
              <a:rPr lang="en-US" sz="2400" dirty="0"/>
              <a:t>Right half of </a:t>
            </a:r>
            <a:r>
              <a:rPr lang="en-US" sz="2400" dirty="0" err="1"/>
              <a:t>subkey</a:t>
            </a:r>
            <a:r>
              <a:rPr lang="en-US" sz="2400" dirty="0"/>
              <a:t> </a:t>
            </a:r>
            <a:r>
              <a:rPr lang="en-US" sz="2400" dirty="0" err="1">
                <a:latin typeface="Times-Roman" charset="0"/>
              </a:rPr>
              <a:t>K</a:t>
            </a:r>
            <a:r>
              <a:rPr lang="en-US" sz="2400" baseline="-25000" dirty="0" err="1">
                <a:latin typeface="Times-Roman" charset="0"/>
              </a:rPr>
              <a:t>i</a:t>
            </a:r>
            <a:r>
              <a:rPr lang="en-US" sz="2400" dirty="0"/>
              <a:t> is </a:t>
            </a:r>
            <a:r>
              <a:rPr lang="en-US" sz="2400" dirty="0">
                <a:latin typeface="Times-Roman" charset="0"/>
              </a:rPr>
              <a:t>RK</a:t>
            </a:r>
            <a:r>
              <a:rPr lang="en-US" sz="2400" dirty="0"/>
              <a:t> bits</a:t>
            </a:r>
            <a:endParaRPr lang="en-US" sz="2400" dirty="0">
              <a:latin typeface="Courier" charset="0"/>
            </a:endParaRPr>
          </a:p>
          <a:p>
            <a:pPr eaLnBrk="1" hangingPunct="1">
              <a:spcAft>
                <a:spcPts val="0"/>
              </a:spcAft>
              <a:buFont typeface="Wingdings" charset="2"/>
              <a:buNone/>
            </a:pPr>
            <a:r>
              <a:rPr lang="en-US" sz="1800" dirty="0">
                <a:latin typeface="Courier" charset="0"/>
              </a:rPr>
              <a:t>		12 23  2  8 18 26  1 11 22 16  4 19</a:t>
            </a:r>
          </a:p>
          <a:p>
            <a:pPr eaLnBrk="1" hangingPunct="1">
              <a:spcAft>
                <a:spcPts val="0"/>
              </a:spcAft>
              <a:buFont typeface="Wingdings" charset="2"/>
              <a:buNone/>
            </a:pPr>
            <a:r>
              <a:rPr lang="en-US" sz="1800" dirty="0">
                <a:latin typeface="Courier" charset="0"/>
              </a:rPr>
              <a:t>		15 20 10 27  5 24 17 13 21  7  0  3</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90B10C46-A091-554A-9F8D-961C549EDE9F}" type="slidenum">
              <a:rPr lang="en-US" smtClean="0">
                <a:latin typeface="Times New Roman" charset="0"/>
              </a:rPr>
              <a:pPr/>
              <a:t>64</a:t>
            </a:fld>
            <a:endParaRPr lang="en-US">
              <a:latin typeface="Times New Roman" charset="0"/>
            </a:endParaRPr>
          </a:p>
        </p:txBody>
      </p:sp>
      <p:sp>
        <p:nvSpPr>
          <p:cNvPr id="77827" name="Rectangle 2"/>
          <p:cNvSpPr>
            <a:spLocks noGrp="1" noChangeArrowheads="1"/>
          </p:cNvSpPr>
          <p:nvPr>
            <p:ph type="title"/>
          </p:nvPr>
        </p:nvSpPr>
        <p:spPr/>
        <p:txBody>
          <a:bodyPr/>
          <a:lstStyle/>
          <a:p>
            <a:pPr eaLnBrk="1" hangingPunct="1"/>
            <a:r>
              <a:rPr lang="en-US"/>
              <a:t>DES Subkey</a:t>
            </a:r>
          </a:p>
        </p:txBody>
      </p:sp>
      <p:sp>
        <p:nvSpPr>
          <p:cNvPr id="77828" name="Rectangle 3"/>
          <p:cNvSpPr>
            <a:spLocks noGrp="1" noChangeArrowheads="1"/>
          </p:cNvSpPr>
          <p:nvPr>
            <p:ph type="body" idx="1"/>
          </p:nvPr>
        </p:nvSpPr>
        <p:spPr>
          <a:xfrm>
            <a:off x="685800" y="1981200"/>
            <a:ext cx="7772400" cy="3733800"/>
          </a:xfrm>
        </p:spPr>
        <p:txBody>
          <a:bodyPr/>
          <a:lstStyle/>
          <a:p>
            <a:pPr eaLnBrk="1" hangingPunct="1">
              <a:lnSpc>
                <a:spcPct val="90000"/>
              </a:lnSpc>
              <a:spcAft>
                <a:spcPts val="600"/>
              </a:spcAft>
            </a:pPr>
            <a:r>
              <a:rPr lang="en-US" sz="2800" dirty="0"/>
              <a:t>For rounds </a:t>
            </a:r>
            <a:r>
              <a:rPr lang="en-US" sz="2800" dirty="0">
                <a:latin typeface="Times-Roman" charset="0"/>
              </a:rPr>
              <a:t>1, 2, 9</a:t>
            </a:r>
            <a:r>
              <a:rPr lang="en-US" sz="2800" dirty="0"/>
              <a:t> and </a:t>
            </a:r>
            <a:r>
              <a:rPr lang="en-US" sz="2800" dirty="0">
                <a:latin typeface="Times-Roman" charset="0"/>
              </a:rPr>
              <a:t>16</a:t>
            </a:r>
            <a:r>
              <a:rPr lang="en-US" sz="2800" dirty="0"/>
              <a:t> the shift </a:t>
            </a:r>
            <a:r>
              <a:rPr lang="en-US" sz="2800" dirty="0" err="1">
                <a:latin typeface="Times-Roman" charset="0"/>
              </a:rPr>
              <a:t>r</a:t>
            </a:r>
            <a:r>
              <a:rPr lang="en-US" sz="2800" baseline="-25000" dirty="0" err="1">
                <a:latin typeface="Times-Roman" charset="0"/>
              </a:rPr>
              <a:t>i</a:t>
            </a:r>
            <a:r>
              <a:rPr lang="en-US" sz="2800" dirty="0"/>
              <a:t> is </a:t>
            </a:r>
            <a:r>
              <a:rPr lang="en-US" sz="2800" dirty="0">
                <a:latin typeface="Times-Roman" charset="0"/>
              </a:rPr>
              <a:t>1</a:t>
            </a:r>
            <a:r>
              <a:rPr lang="en-US" sz="2800" dirty="0"/>
              <a:t>, and in all other rounds </a:t>
            </a:r>
            <a:r>
              <a:rPr lang="en-US" sz="2800" dirty="0" err="1">
                <a:latin typeface="Times-Roman" charset="0"/>
              </a:rPr>
              <a:t>r</a:t>
            </a:r>
            <a:r>
              <a:rPr lang="en-US" sz="2800" baseline="-25000" dirty="0" err="1">
                <a:latin typeface="Times-Roman" charset="0"/>
              </a:rPr>
              <a:t>i</a:t>
            </a:r>
            <a:r>
              <a:rPr lang="en-US" sz="2800" dirty="0"/>
              <a:t> is </a:t>
            </a:r>
            <a:r>
              <a:rPr lang="en-US" sz="2800" dirty="0">
                <a:latin typeface="Times-Roman" charset="0"/>
              </a:rPr>
              <a:t>2</a:t>
            </a:r>
          </a:p>
          <a:p>
            <a:pPr eaLnBrk="1" hangingPunct="1">
              <a:lnSpc>
                <a:spcPct val="90000"/>
              </a:lnSpc>
              <a:spcAft>
                <a:spcPts val="600"/>
              </a:spcAft>
            </a:pPr>
            <a:r>
              <a:rPr lang="en-US" sz="2800" dirty="0"/>
              <a:t>Bits </a:t>
            </a:r>
            <a:r>
              <a:rPr lang="en-US" sz="2800" dirty="0">
                <a:latin typeface="Times-Roman" charset="0"/>
              </a:rPr>
              <a:t>8,17,21,24</a:t>
            </a:r>
            <a:r>
              <a:rPr lang="en-US" sz="2800" dirty="0"/>
              <a:t> of </a:t>
            </a:r>
            <a:r>
              <a:rPr lang="en-US" sz="2800" dirty="0">
                <a:latin typeface="Times-Roman" charset="0"/>
              </a:rPr>
              <a:t>LK</a:t>
            </a:r>
            <a:r>
              <a:rPr lang="en-US" sz="2800" dirty="0"/>
              <a:t> omitted each round</a:t>
            </a:r>
          </a:p>
          <a:p>
            <a:pPr eaLnBrk="1" hangingPunct="1">
              <a:lnSpc>
                <a:spcPct val="90000"/>
              </a:lnSpc>
              <a:spcAft>
                <a:spcPts val="600"/>
              </a:spcAft>
            </a:pPr>
            <a:r>
              <a:rPr lang="en-US" sz="2800" dirty="0"/>
              <a:t>Bits </a:t>
            </a:r>
            <a:r>
              <a:rPr lang="en-US" sz="2800" dirty="0">
                <a:latin typeface="Times-Roman" charset="0"/>
              </a:rPr>
              <a:t>6,9,14,25</a:t>
            </a:r>
            <a:r>
              <a:rPr lang="en-US" sz="2800" dirty="0"/>
              <a:t> of </a:t>
            </a:r>
            <a:r>
              <a:rPr lang="en-US" sz="2800" dirty="0">
                <a:latin typeface="Times-Roman" charset="0"/>
              </a:rPr>
              <a:t>RK</a:t>
            </a:r>
            <a:r>
              <a:rPr lang="en-US" sz="2800" dirty="0"/>
              <a:t> omitted each round</a:t>
            </a:r>
          </a:p>
          <a:p>
            <a:pPr eaLnBrk="1" hangingPunct="1">
              <a:lnSpc>
                <a:spcPct val="90000"/>
              </a:lnSpc>
              <a:spcAft>
                <a:spcPts val="600"/>
              </a:spcAft>
            </a:pPr>
            <a:r>
              <a:rPr lang="en-US" sz="2800" b="1" dirty="0">
                <a:solidFill>
                  <a:schemeClr val="accent2"/>
                </a:solidFill>
              </a:rPr>
              <a:t>Compression permutation</a:t>
            </a:r>
            <a:r>
              <a:rPr lang="en-US" sz="2800" dirty="0"/>
              <a:t> yields </a:t>
            </a:r>
            <a:r>
              <a:rPr lang="en-US" sz="2800" dirty="0">
                <a:latin typeface="Times-Roman" charset="0"/>
              </a:rPr>
              <a:t>48</a:t>
            </a:r>
            <a:r>
              <a:rPr lang="en-US" sz="2800" dirty="0"/>
              <a:t> bit </a:t>
            </a:r>
            <a:r>
              <a:rPr lang="en-US" sz="2800" dirty="0" err="1"/>
              <a:t>subkey</a:t>
            </a:r>
            <a:r>
              <a:rPr lang="en-US" sz="2800" dirty="0"/>
              <a:t> </a:t>
            </a:r>
            <a:r>
              <a:rPr lang="en-US" sz="2800" dirty="0" err="1">
                <a:latin typeface="Times-Roman" charset="0"/>
              </a:rPr>
              <a:t>K</a:t>
            </a:r>
            <a:r>
              <a:rPr lang="en-US" sz="2800" baseline="-25000" dirty="0" err="1">
                <a:latin typeface="Times-Roman" charset="0"/>
              </a:rPr>
              <a:t>i</a:t>
            </a:r>
            <a:r>
              <a:rPr lang="en-US" sz="2800" dirty="0"/>
              <a:t> from </a:t>
            </a:r>
            <a:r>
              <a:rPr lang="en-US" sz="2800" dirty="0">
                <a:latin typeface="Times-Roman" charset="0"/>
              </a:rPr>
              <a:t>56</a:t>
            </a:r>
            <a:r>
              <a:rPr lang="en-US" sz="2800" dirty="0"/>
              <a:t> bits of </a:t>
            </a:r>
            <a:r>
              <a:rPr lang="en-US" sz="2800" dirty="0">
                <a:latin typeface="Times-Roman" charset="0"/>
              </a:rPr>
              <a:t>LK</a:t>
            </a:r>
            <a:r>
              <a:rPr lang="en-US" sz="2800" dirty="0"/>
              <a:t> and </a:t>
            </a:r>
            <a:r>
              <a:rPr lang="en-US" sz="2800" dirty="0">
                <a:latin typeface="Times-Roman" charset="0"/>
              </a:rPr>
              <a:t>RK</a:t>
            </a:r>
            <a:endParaRPr lang="en-US" sz="2800" dirty="0">
              <a:latin typeface="Courier" charset="0"/>
            </a:endParaRPr>
          </a:p>
          <a:p>
            <a:pPr eaLnBrk="1" hangingPunct="1">
              <a:lnSpc>
                <a:spcPct val="90000"/>
              </a:lnSpc>
              <a:spcAft>
                <a:spcPts val="600"/>
              </a:spcAft>
            </a:pPr>
            <a:r>
              <a:rPr lang="en-US" sz="2800" b="1" dirty="0">
                <a:solidFill>
                  <a:schemeClr val="accent2"/>
                </a:solidFill>
              </a:rPr>
              <a:t>Key schedule</a:t>
            </a:r>
            <a:r>
              <a:rPr lang="en-US" sz="2800" b="1" dirty="0"/>
              <a:t> </a:t>
            </a:r>
            <a:r>
              <a:rPr lang="en-US" sz="2800" dirty="0"/>
              <a:t>generates </a:t>
            </a:r>
            <a:r>
              <a:rPr lang="en-US" sz="2800" dirty="0" err="1"/>
              <a:t>subkey</a:t>
            </a:r>
            <a:endParaRPr lang="en-US" sz="28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C4A4F712-3967-7848-AA33-F503FF5E49AE}" type="slidenum">
              <a:rPr lang="en-US" smtClean="0">
                <a:latin typeface="Times New Roman" charset="0"/>
              </a:rPr>
              <a:pPr/>
              <a:t>65</a:t>
            </a:fld>
            <a:endParaRPr lang="en-US">
              <a:latin typeface="Times New Roman" charset="0"/>
            </a:endParaRPr>
          </a:p>
        </p:txBody>
      </p:sp>
      <p:sp>
        <p:nvSpPr>
          <p:cNvPr id="78851" name="Rectangle 2"/>
          <p:cNvSpPr>
            <a:spLocks noGrp="1" noChangeArrowheads="1"/>
          </p:cNvSpPr>
          <p:nvPr>
            <p:ph type="title"/>
          </p:nvPr>
        </p:nvSpPr>
        <p:spPr/>
        <p:txBody>
          <a:bodyPr/>
          <a:lstStyle/>
          <a:p>
            <a:pPr eaLnBrk="1" hangingPunct="1"/>
            <a:r>
              <a:rPr lang="en-US"/>
              <a:t>DES Last Word (Almost)</a:t>
            </a:r>
          </a:p>
        </p:txBody>
      </p:sp>
      <p:sp>
        <p:nvSpPr>
          <p:cNvPr id="78852" name="Rectangle 3"/>
          <p:cNvSpPr>
            <a:spLocks noGrp="1" noChangeArrowheads="1"/>
          </p:cNvSpPr>
          <p:nvPr>
            <p:ph type="body" idx="1"/>
          </p:nvPr>
        </p:nvSpPr>
        <p:spPr>
          <a:xfrm>
            <a:off x="685800" y="1905000"/>
            <a:ext cx="7772400" cy="4114800"/>
          </a:xfrm>
        </p:spPr>
        <p:txBody>
          <a:bodyPr/>
          <a:lstStyle/>
          <a:p>
            <a:pPr eaLnBrk="1" hangingPunct="1">
              <a:spcAft>
                <a:spcPts val="600"/>
              </a:spcAft>
            </a:pPr>
            <a:r>
              <a:rPr lang="en-US" dirty="0"/>
              <a:t>An initial permutation before round 1</a:t>
            </a:r>
          </a:p>
          <a:p>
            <a:pPr eaLnBrk="1" hangingPunct="1">
              <a:spcAft>
                <a:spcPts val="600"/>
              </a:spcAft>
            </a:pPr>
            <a:r>
              <a:rPr lang="en-US" dirty="0"/>
              <a:t>Halves are swapped after last round</a:t>
            </a:r>
          </a:p>
          <a:p>
            <a:pPr eaLnBrk="1" hangingPunct="1">
              <a:spcAft>
                <a:spcPts val="600"/>
              </a:spcAft>
            </a:pPr>
            <a:r>
              <a:rPr lang="en-US" dirty="0"/>
              <a:t>A final permutation (inverse of initial perm) applied to </a:t>
            </a:r>
            <a:r>
              <a:rPr lang="en-US" dirty="0">
                <a:latin typeface="Times-Roman" charset="0"/>
              </a:rPr>
              <a:t>(R</a:t>
            </a:r>
            <a:r>
              <a:rPr lang="en-US" baseline="-25000" dirty="0">
                <a:latin typeface="Times-Roman" charset="0"/>
              </a:rPr>
              <a:t>16</a:t>
            </a:r>
            <a:r>
              <a:rPr lang="en-US" dirty="0">
                <a:latin typeface="Times-Roman" charset="0"/>
              </a:rPr>
              <a:t>,L</a:t>
            </a:r>
            <a:r>
              <a:rPr lang="en-US" baseline="-25000" dirty="0">
                <a:latin typeface="Times-Roman" charset="0"/>
              </a:rPr>
              <a:t>16</a:t>
            </a:r>
            <a:r>
              <a:rPr lang="en-US" dirty="0">
                <a:latin typeface="Times-Roman" charset="0"/>
              </a:rPr>
              <a:t>)</a:t>
            </a:r>
            <a:r>
              <a:rPr lang="en-US" dirty="0"/>
              <a:t> </a:t>
            </a:r>
            <a:endParaRPr lang="en-US" dirty="0">
              <a:latin typeface="Courier" charset="0"/>
            </a:endParaRPr>
          </a:p>
          <a:p>
            <a:pPr eaLnBrk="1" hangingPunct="1">
              <a:spcAft>
                <a:spcPts val="600"/>
              </a:spcAft>
            </a:pPr>
            <a:r>
              <a:rPr lang="en-US" dirty="0"/>
              <a:t>None of this serves security purpose</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9B19FC67-4D8F-0842-8557-2A303BAC8422}" type="slidenum">
              <a:rPr lang="en-US" smtClean="0">
                <a:latin typeface="Times New Roman" charset="0"/>
              </a:rPr>
              <a:pPr/>
              <a:t>66</a:t>
            </a:fld>
            <a:endParaRPr lang="en-US">
              <a:latin typeface="Times New Roman" charset="0"/>
            </a:endParaRPr>
          </a:p>
        </p:txBody>
      </p:sp>
      <p:sp>
        <p:nvSpPr>
          <p:cNvPr id="79875" name="Rectangle 2"/>
          <p:cNvSpPr>
            <a:spLocks noGrp="1" noChangeArrowheads="1"/>
          </p:cNvSpPr>
          <p:nvPr>
            <p:ph type="title"/>
          </p:nvPr>
        </p:nvSpPr>
        <p:spPr/>
        <p:txBody>
          <a:bodyPr/>
          <a:lstStyle/>
          <a:p>
            <a:pPr eaLnBrk="1" hangingPunct="1"/>
            <a:r>
              <a:rPr lang="en-US"/>
              <a:t>Security of DES</a:t>
            </a:r>
          </a:p>
        </p:txBody>
      </p:sp>
      <p:sp>
        <p:nvSpPr>
          <p:cNvPr id="201731" name="Rectangle 3"/>
          <p:cNvSpPr>
            <a:spLocks noGrp="1" noChangeArrowheads="1"/>
          </p:cNvSpPr>
          <p:nvPr>
            <p:ph type="body" idx="1"/>
          </p:nvPr>
        </p:nvSpPr>
        <p:spPr>
          <a:xfrm>
            <a:off x="685800" y="1905000"/>
            <a:ext cx="7772400" cy="4114800"/>
          </a:xfrm>
        </p:spPr>
        <p:txBody>
          <a:bodyPr/>
          <a:lstStyle/>
          <a:p>
            <a:pPr eaLnBrk="1" hangingPunct="1">
              <a:lnSpc>
                <a:spcPct val="90000"/>
              </a:lnSpc>
              <a:spcAft>
                <a:spcPts val="600"/>
              </a:spcAft>
            </a:pPr>
            <a:r>
              <a:rPr lang="en-US" sz="2800" dirty="0"/>
              <a:t>Security depends heavily on S-boxes</a:t>
            </a:r>
          </a:p>
          <a:p>
            <a:pPr lvl="1" eaLnBrk="1" hangingPunct="1">
              <a:lnSpc>
                <a:spcPct val="90000"/>
              </a:lnSpc>
              <a:spcAft>
                <a:spcPts val="600"/>
              </a:spcAft>
            </a:pPr>
            <a:r>
              <a:rPr lang="en-US" sz="2400" dirty="0"/>
              <a:t>Everything else in DES is linear</a:t>
            </a:r>
          </a:p>
          <a:p>
            <a:pPr eaLnBrk="1" hangingPunct="1">
              <a:lnSpc>
                <a:spcPct val="90000"/>
              </a:lnSpc>
              <a:spcAft>
                <a:spcPts val="600"/>
              </a:spcAft>
            </a:pPr>
            <a:r>
              <a:rPr lang="en-US" sz="2800" dirty="0"/>
              <a:t>Thirty+ years of intense analysis has revealed no “back door”</a:t>
            </a:r>
          </a:p>
          <a:p>
            <a:pPr eaLnBrk="1" hangingPunct="1">
              <a:lnSpc>
                <a:spcPct val="90000"/>
              </a:lnSpc>
              <a:spcAft>
                <a:spcPts val="600"/>
              </a:spcAft>
            </a:pPr>
            <a:r>
              <a:rPr lang="en-US" sz="2800" dirty="0"/>
              <a:t>Attacks, essentially exhaustive key search</a:t>
            </a:r>
          </a:p>
          <a:p>
            <a:pPr eaLnBrk="1" hangingPunct="1">
              <a:lnSpc>
                <a:spcPct val="90000"/>
              </a:lnSpc>
              <a:spcAft>
                <a:spcPts val="600"/>
              </a:spcAft>
            </a:pPr>
            <a:r>
              <a:rPr lang="en-US" sz="2800" b="1" dirty="0">
                <a:solidFill>
                  <a:schemeClr val="accent2"/>
                </a:solidFill>
              </a:rPr>
              <a:t>Inescapable conclusions</a:t>
            </a:r>
            <a:r>
              <a:rPr lang="en-US" sz="2800" dirty="0"/>
              <a:t> </a:t>
            </a:r>
          </a:p>
          <a:p>
            <a:pPr lvl="1" eaLnBrk="1" hangingPunct="1">
              <a:lnSpc>
                <a:spcPct val="90000"/>
              </a:lnSpc>
              <a:spcAft>
                <a:spcPts val="600"/>
              </a:spcAft>
            </a:pPr>
            <a:r>
              <a:rPr lang="en-US" sz="2400" dirty="0"/>
              <a:t>Designers of DES knew what they were doing</a:t>
            </a:r>
          </a:p>
          <a:p>
            <a:pPr lvl="1" eaLnBrk="1" hangingPunct="1">
              <a:lnSpc>
                <a:spcPct val="90000"/>
              </a:lnSpc>
              <a:spcAft>
                <a:spcPts val="600"/>
              </a:spcAft>
            </a:pPr>
            <a:r>
              <a:rPr lang="en-US" sz="2400" dirty="0"/>
              <a:t>Designers of DES were way ahead of their time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01731">
                                            <p:txEl>
                                              <p:pRg st="0" end="0"/>
                                            </p:txEl>
                                          </p:spTgt>
                                        </p:tgtEl>
                                        <p:attrNameLst>
                                          <p:attrName>style.visibility</p:attrName>
                                        </p:attrNameLst>
                                      </p:cBhvr>
                                      <p:to>
                                        <p:strVal val="visible"/>
                                      </p:to>
                                    </p:set>
                                    <p:animEffect transition="in" filter="box(out)">
                                      <p:cBhvr>
                                        <p:cTn id="7" dur="500"/>
                                        <p:tgtEl>
                                          <p:spTgt spid="20173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par>
                                <p:cTn id="8" presetID="4" presetClass="entr" presetSubtype="32" fill="hold" grpId="0" nodeType="withEffect">
                                  <p:stCondLst>
                                    <p:cond delay="0"/>
                                  </p:stCondLst>
                                  <p:childTnLst>
                                    <p:set>
                                      <p:cBhvr>
                                        <p:cTn id="9" dur="1" fill="hold">
                                          <p:stCondLst>
                                            <p:cond delay="0"/>
                                          </p:stCondLst>
                                        </p:cTn>
                                        <p:tgtEl>
                                          <p:spTgt spid="201731">
                                            <p:txEl>
                                              <p:pRg st="1" end="1"/>
                                            </p:txEl>
                                          </p:spTgt>
                                        </p:tgtEl>
                                        <p:attrNameLst>
                                          <p:attrName>style.visibility</p:attrName>
                                        </p:attrNameLst>
                                      </p:cBhvr>
                                      <p:to>
                                        <p:strVal val="visible"/>
                                      </p:to>
                                    </p:set>
                                    <p:animEffect transition="in" filter="box(out)">
                                      <p:cBhvr>
                                        <p:cTn id="10" dur="500"/>
                                        <p:tgtEl>
                                          <p:spTgt spid="201731">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2" name="Camera"/>
                                        </p:tgtEl>
                                      </p:cMediaNode>
                                    </p:audio>
                                  </p:subTnLst>
                                </p:cTn>
                              </p:par>
                            </p:childTnLst>
                          </p:cTn>
                        </p:par>
                      </p:childTnLst>
                    </p:cTn>
                  </p:par>
                  <p:par>
                    <p:cTn id="11" fill="hold">
                      <p:stCondLst>
                        <p:cond delay="indefinite"/>
                      </p:stCondLst>
                      <p:childTnLst>
                        <p:par>
                          <p:cTn id="12" fill="hold">
                            <p:stCondLst>
                              <p:cond delay="0"/>
                            </p:stCondLst>
                            <p:childTnLst>
                              <p:par>
                                <p:cTn id="13" presetID="4" presetClass="entr" presetSubtype="32" fill="hold" grpId="0" nodeType="clickEffect">
                                  <p:stCondLst>
                                    <p:cond delay="0"/>
                                  </p:stCondLst>
                                  <p:childTnLst>
                                    <p:set>
                                      <p:cBhvr>
                                        <p:cTn id="14" dur="1" fill="hold">
                                          <p:stCondLst>
                                            <p:cond delay="0"/>
                                          </p:stCondLst>
                                        </p:cTn>
                                        <p:tgtEl>
                                          <p:spTgt spid="201731">
                                            <p:txEl>
                                              <p:pRg st="2" end="2"/>
                                            </p:txEl>
                                          </p:spTgt>
                                        </p:tgtEl>
                                        <p:attrNameLst>
                                          <p:attrName>style.visibility</p:attrName>
                                        </p:attrNameLst>
                                      </p:cBhvr>
                                      <p:to>
                                        <p:strVal val="visible"/>
                                      </p:to>
                                    </p:set>
                                    <p:animEffect transition="in" filter="box(out)">
                                      <p:cBhvr>
                                        <p:cTn id="15" dur="500"/>
                                        <p:tgtEl>
                                          <p:spTgt spid="201731">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Camera"/>
                                        </p:tgtEl>
                                      </p:cMediaNode>
                                    </p:audio>
                                  </p:subTnLst>
                                </p:cTn>
                              </p:par>
                            </p:childTnLst>
                          </p:cTn>
                        </p:par>
                      </p:childTnLst>
                    </p:cTn>
                  </p:par>
                  <p:par>
                    <p:cTn id="16" fill="hold">
                      <p:stCondLst>
                        <p:cond delay="indefinite"/>
                      </p:stCondLst>
                      <p:childTnLst>
                        <p:par>
                          <p:cTn id="17" fill="hold">
                            <p:stCondLst>
                              <p:cond delay="0"/>
                            </p:stCondLst>
                            <p:childTnLst>
                              <p:par>
                                <p:cTn id="18" presetID="4" presetClass="entr" presetSubtype="32" fill="hold" grpId="0" nodeType="clickEffect">
                                  <p:stCondLst>
                                    <p:cond delay="0"/>
                                  </p:stCondLst>
                                  <p:childTnLst>
                                    <p:set>
                                      <p:cBhvr>
                                        <p:cTn id="19" dur="1" fill="hold">
                                          <p:stCondLst>
                                            <p:cond delay="0"/>
                                          </p:stCondLst>
                                        </p:cTn>
                                        <p:tgtEl>
                                          <p:spTgt spid="201731">
                                            <p:txEl>
                                              <p:pRg st="3" end="3"/>
                                            </p:txEl>
                                          </p:spTgt>
                                        </p:tgtEl>
                                        <p:attrNameLst>
                                          <p:attrName>style.visibility</p:attrName>
                                        </p:attrNameLst>
                                      </p:cBhvr>
                                      <p:to>
                                        <p:strVal val="visible"/>
                                      </p:to>
                                    </p:set>
                                    <p:animEffect transition="in" filter="box(out)">
                                      <p:cBhvr>
                                        <p:cTn id="20" dur="500"/>
                                        <p:tgtEl>
                                          <p:spTgt spid="201731">
                                            <p:txEl>
                                              <p:pRg st="3" end="3"/>
                                            </p:txEl>
                                          </p:spTgt>
                                        </p:tgtEl>
                                      </p:cBhvr>
                                    </p:animEffect>
                                  </p:childTnLst>
                                  <p:subTnLst>
                                    <p:audio>
                                      <p:cMediaNode>
                                        <p:cTn display="0" masterRel="sameClick">
                                          <p:stCondLst>
                                            <p:cond evt="begin" delay="0">
                                              <p:tn val="18"/>
                                            </p:cond>
                                          </p:stCondLst>
                                          <p:endCondLst>
                                            <p:cond evt="onStopAudio" delay="0">
                                              <p:tgtEl>
                                                <p:sldTgt/>
                                              </p:tgtEl>
                                            </p:cond>
                                          </p:endCondLst>
                                        </p:cTn>
                                        <p:tgtEl>
                                          <p:sndTgt r:embed="rId2" name="Camera"/>
                                        </p:tgtEl>
                                      </p:cMediaNode>
                                    </p:audio>
                                  </p:subTnLst>
                                </p:cTn>
                              </p:par>
                            </p:childTnLst>
                          </p:cTn>
                        </p:par>
                      </p:childTnLst>
                    </p:cTn>
                  </p:par>
                  <p:par>
                    <p:cTn id="21" fill="hold">
                      <p:stCondLst>
                        <p:cond delay="indefinite"/>
                      </p:stCondLst>
                      <p:childTnLst>
                        <p:par>
                          <p:cTn id="22" fill="hold">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201731">
                                            <p:txEl>
                                              <p:pRg st="4" end="4"/>
                                            </p:txEl>
                                          </p:spTgt>
                                        </p:tgtEl>
                                        <p:attrNameLst>
                                          <p:attrName>style.visibility</p:attrName>
                                        </p:attrNameLst>
                                      </p:cBhvr>
                                      <p:to>
                                        <p:strVal val="visible"/>
                                      </p:to>
                                    </p:set>
                                    <p:animEffect transition="in" filter="box(out)">
                                      <p:cBhvr>
                                        <p:cTn id="25" dur="500"/>
                                        <p:tgtEl>
                                          <p:spTgt spid="201731">
                                            <p:txEl>
                                              <p:pRg st="4" end="4"/>
                                            </p:txEl>
                                          </p:spTgt>
                                        </p:tgtEl>
                                      </p:cBhvr>
                                    </p:animEffect>
                                  </p:childTnLst>
                                  <p:subTnLst>
                                    <p:audio>
                                      <p:cMediaNode>
                                        <p:cTn display="0" masterRel="sameClick">
                                          <p:stCondLst>
                                            <p:cond evt="begin" delay="0">
                                              <p:tn val="23"/>
                                            </p:cond>
                                          </p:stCondLst>
                                          <p:endCondLst>
                                            <p:cond evt="onStopAudio" delay="0">
                                              <p:tgtEl>
                                                <p:sldTgt/>
                                              </p:tgtEl>
                                            </p:cond>
                                          </p:endCondLst>
                                        </p:cTn>
                                        <p:tgtEl>
                                          <p:sndTgt r:embed="rId2" name="Camera"/>
                                        </p:tgtEl>
                                      </p:cMediaNode>
                                    </p:audio>
                                  </p:subTnLst>
                                </p:cTn>
                              </p:par>
                              <p:par>
                                <p:cTn id="26" presetID="4" presetClass="entr" presetSubtype="32" fill="hold" grpId="0" nodeType="withEffect">
                                  <p:stCondLst>
                                    <p:cond delay="0"/>
                                  </p:stCondLst>
                                  <p:childTnLst>
                                    <p:set>
                                      <p:cBhvr>
                                        <p:cTn id="27" dur="1" fill="hold">
                                          <p:stCondLst>
                                            <p:cond delay="0"/>
                                          </p:stCondLst>
                                        </p:cTn>
                                        <p:tgtEl>
                                          <p:spTgt spid="201731">
                                            <p:txEl>
                                              <p:pRg st="5" end="5"/>
                                            </p:txEl>
                                          </p:spTgt>
                                        </p:tgtEl>
                                        <p:attrNameLst>
                                          <p:attrName>style.visibility</p:attrName>
                                        </p:attrNameLst>
                                      </p:cBhvr>
                                      <p:to>
                                        <p:strVal val="visible"/>
                                      </p:to>
                                    </p:set>
                                    <p:animEffect transition="in" filter="box(out)">
                                      <p:cBhvr>
                                        <p:cTn id="28" dur="500"/>
                                        <p:tgtEl>
                                          <p:spTgt spid="201731">
                                            <p:txEl>
                                              <p:pRg st="5" end="5"/>
                                            </p:txEl>
                                          </p:spTgt>
                                        </p:tgtEl>
                                      </p:cBhvr>
                                    </p:animEffect>
                                  </p:childTnLst>
                                  <p:subTnLst>
                                    <p:audio>
                                      <p:cMediaNode>
                                        <p:cTn display="0" masterRel="sameClick">
                                          <p:stCondLst>
                                            <p:cond evt="begin" delay="0">
                                              <p:tn val="26"/>
                                            </p:cond>
                                          </p:stCondLst>
                                          <p:endCondLst>
                                            <p:cond evt="onStopAudio" delay="0">
                                              <p:tgtEl>
                                                <p:sldTgt/>
                                              </p:tgtEl>
                                            </p:cond>
                                          </p:endCondLst>
                                        </p:cTn>
                                        <p:tgtEl>
                                          <p:sndTgt r:embed="rId2" name="Camera"/>
                                        </p:tgtEl>
                                      </p:cMediaNode>
                                    </p:audio>
                                  </p:subTnLst>
                                </p:cTn>
                              </p:par>
                              <p:par>
                                <p:cTn id="29" presetID="4" presetClass="entr" presetSubtype="32" fill="hold" grpId="0" nodeType="withEffect">
                                  <p:stCondLst>
                                    <p:cond delay="0"/>
                                  </p:stCondLst>
                                  <p:childTnLst>
                                    <p:set>
                                      <p:cBhvr>
                                        <p:cTn id="30" dur="1" fill="hold">
                                          <p:stCondLst>
                                            <p:cond delay="0"/>
                                          </p:stCondLst>
                                        </p:cTn>
                                        <p:tgtEl>
                                          <p:spTgt spid="201731">
                                            <p:txEl>
                                              <p:pRg st="6" end="6"/>
                                            </p:txEl>
                                          </p:spTgt>
                                        </p:tgtEl>
                                        <p:attrNameLst>
                                          <p:attrName>style.visibility</p:attrName>
                                        </p:attrNameLst>
                                      </p:cBhvr>
                                      <p:to>
                                        <p:strVal val="visible"/>
                                      </p:to>
                                    </p:set>
                                    <p:animEffect transition="in" filter="box(out)">
                                      <p:cBhvr>
                                        <p:cTn id="31" dur="500"/>
                                        <p:tgtEl>
                                          <p:spTgt spid="201731">
                                            <p:txEl>
                                              <p:pRg st="6" end="6"/>
                                            </p:txEl>
                                          </p:spTgt>
                                        </p:tgtEl>
                                      </p:cBhvr>
                                    </p:animEffect>
                                  </p:childTnLst>
                                  <p:subTnLst>
                                    <p:audio>
                                      <p:cMediaNode>
                                        <p:cTn display="0" masterRel="sameClick">
                                          <p:stCondLst>
                                            <p:cond evt="begin" delay="0">
                                              <p:tn val="29"/>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1" grpId="0" build="p"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BC1E8A0F-50AA-2449-89EE-667D3D5FEE62}" type="slidenum">
              <a:rPr lang="en-US" smtClean="0">
                <a:latin typeface="Times New Roman" charset="0"/>
              </a:rPr>
              <a:pPr/>
              <a:t>67</a:t>
            </a:fld>
            <a:endParaRPr lang="en-US">
              <a:latin typeface="Times New Roman" charset="0"/>
            </a:endParaRPr>
          </a:p>
        </p:txBody>
      </p:sp>
      <p:sp>
        <p:nvSpPr>
          <p:cNvPr id="80899" name="Rectangle 2"/>
          <p:cNvSpPr>
            <a:spLocks noGrp="1" noChangeArrowheads="1"/>
          </p:cNvSpPr>
          <p:nvPr>
            <p:ph type="title"/>
          </p:nvPr>
        </p:nvSpPr>
        <p:spPr>
          <a:xfrm>
            <a:off x="685800" y="457200"/>
            <a:ext cx="7772400" cy="1143000"/>
          </a:xfrm>
        </p:spPr>
        <p:txBody>
          <a:bodyPr/>
          <a:lstStyle/>
          <a:p>
            <a:pPr eaLnBrk="1" hangingPunct="1"/>
            <a:r>
              <a:rPr lang="en-US" dirty="0"/>
              <a:t>Block Cipher Notation</a:t>
            </a:r>
          </a:p>
        </p:txBody>
      </p:sp>
      <p:sp>
        <p:nvSpPr>
          <p:cNvPr id="80900" name="Rectangle 3"/>
          <p:cNvSpPr>
            <a:spLocks noGrp="1" noChangeArrowheads="1"/>
          </p:cNvSpPr>
          <p:nvPr>
            <p:ph type="body" idx="1"/>
          </p:nvPr>
        </p:nvSpPr>
        <p:spPr>
          <a:xfrm>
            <a:off x="685800" y="1676400"/>
            <a:ext cx="8153400" cy="4419600"/>
          </a:xfrm>
        </p:spPr>
        <p:txBody>
          <a:bodyPr/>
          <a:lstStyle/>
          <a:p>
            <a:pPr eaLnBrk="1" hangingPunct="1">
              <a:lnSpc>
                <a:spcPct val="90000"/>
              </a:lnSpc>
              <a:spcAft>
                <a:spcPts val="600"/>
              </a:spcAft>
            </a:pPr>
            <a:r>
              <a:rPr lang="en-US" sz="2800" dirty="0">
                <a:latin typeface="Times-Roman"/>
                <a:cs typeface="Times-Roman"/>
              </a:rPr>
              <a:t>P =</a:t>
            </a:r>
            <a:r>
              <a:rPr lang="en-US" sz="2800" dirty="0"/>
              <a:t> plaintext block </a:t>
            </a:r>
          </a:p>
          <a:p>
            <a:pPr eaLnBrk="1" hangingPunct="1">
              <a:lnSpc>
                <a:spcPct val="90000"/>
              </a:lnSpc>
              <a:spcAft>
                <a:spcPts val="600"/>
              </a:spcAft>
            </a:pPr>
            <a:r>
              <a:rPr lang="en-US" sz="2800" dirty="0">
                <a:latin typeface="Times-Roman"/>
                <a:cs typeface="Times-Roman"/>
              </a:rPr>
              <a:t>C =</a:t>
            </a:r>
            <a:r>
              <a:rPr lang="en-US" sz="2800" dirty="0"/>
              <a:t> </a:t>
            </a:r>
            <a:r>
              <a:rPr lang="en-US" sz="2800" dirty="0" err="1"/>
              <a:t>ciphertext</a:t>
            </a:r>
            <a:r>
              <a:rPr lang="en-US" sz="2800" dirty="0"/>
              <a:t> block</a:t>
            </a:r>
          </a:p>
          <a:p>
            <a:pPr eaLnBrk="1" hangingPunct="1">
              <a:lnSpc>
                <a:spcPct val="90000"/>
              </a:lnSpc>
              <a:spcAft>
                <a:spcPts val="600"/>
              </a:spcAft>
            </a:pPr>
            <a:r>
              <a:rPr lang="en-US" sz="2800" dirty="0"/>
              <a:t>Encrypt </a:t>
            </a:r>
            <a:r>
              <a:rPr lang="en-US" sz="2800" dirty="0">
                <a:latin typeface="Times-Roman" charset="0"/>
              </a:rPr>
              <a:t>P</a:t>
            </a:r>
            <a:r>
              <a:rPr lang="en-US" sz="2800" dirty="0"/>
              <a:t> with key </a:t>
            </a:r>
            <a:r>
              <a:rPr lang="en-US" sz="2800" dirty="0">
                <a:latin typeface="Times-Roman" charset="0"/>
              </a:rPr>
              <a:t>K</a:t>
            </a:r>
            <a:r>
              <a:rPr lang="en-US" sz="2800" dirty="0"/>
              <a:t> to get </a:t>
            </a:r>
            <a:r>
              <a:rPr lang="en-US" sz="2800" dirty="0" err="1"/>
              <a:t>ciphertext</a:t>
            </a:r>
            <a:r>
              <a:rPr lang="en-US" sz="2800" dirty="0"/>
              <a:t> </a:t>
            </a:r>
            <a:r>
              <a:rPr lang="en-US" sz="2800" dirty="0">
                <a:latin typeface="Times-Roman" charset="0"/>
              </a:rPr>
              <a:t>C</a:t>
            </a:r>
            <a:endParaRPr lang="en-US" sz="2800" dirty="0"/>
          </a:p>
          <a:p>
            <a:pPr lvl="1" eaLnBrk="1" hangingPunct="1">
              <a:lnSpc>
                <a:spcPct val="90000"/>
              </a:lnSpc>
              <a:spcAft>
                <a:spcPts val="600"/>
              </a:spcAft>
            </a:pPr>
            <a:r>
              <a:rPr lang="en-US" sz="2400" dirty="0">
                <a:latin typeface="Times-Roman" charset="0"/>
              </a:rPr>
              <a:t>C = E(P, K)</a:t>
            </a:r>
          </a:p>
          <a:p>
            <a:pPr eaLnBrk="1" hangingPunct="1">
              <a:lnSpc>
                <a:spcPct val="90000"/>
              </a:lnSpc>
              <a:spcAft>
                <a:spcPts val="600"/>
              </a:spcAft>
            </a:pPr>
            <a:r>
              <a:rPr lang="en-US" sz="2800" dirty="0"/>
              <a:t>Decrypt </a:t>
            </a:r>
            <a:r>
              <a:rPr lang="en-US" sz="2800" dirty="0">
                <a:latin typeface="Times-Roman" charset="0"/>
              </a:rPr>
              <a:t>C</a:t>
            </a:r>
            <a:r>
              <a:rPr lang="en-US" sz="2800" dirty="0"/>
              <a:t> with key </a:t>
            </a:r>
            <a:r>
              <a:rPr lang="en-US" sz="2800" dirty="0">
                <a:latin typeface="Times-Roman" charset="0"/>
              </a:rPr>
              <a:t>K</a:t>
            </a:r>
            <a:r>
              <a:rPr lang="en-US" sz="2800" dirty="0"/>
              <a:t> to get plaintext </a:t>
            </a:r>
            <a:r>
              <a:rPr lang="en-US" sz="2800" dirty="0">
                <a:latin typeface="Times-Roman" charset="0"/>
              </a:rPr>
              <a:t>P</a:t>
            </a:r>
            <a:endParaRPr lang="en-US" sz="2800" dirty="0"/>
          </a:p>
          <a:p>
            <a:pPr lvl="1" eaLnBrk="1" hangingPunct="1">
              <a:lnSpc>
                <a:spcPct val="90000"/>
              </a:lnSpc>
              <a:spcAft>
                <a:spcPts val="600"/>
              </a:spcAft>
            </a:pPr>
            <a:r>
              <a:rPr lang="en-US" sz="2400" dirty="0">
                <a:latin typeface="Times-Roman" charset="0"/>
              </a:rPr>
              <a:t>P = D(C, K)</a:t>
            </a:r>
          </a:p>
          <a:p>
            <a:pPr eaLnBrk="1" hangingPunct="1">
              <a:lnSpc>
                <a:spcPct val="90000"/>
              </a:lnSpc>
              <a:spcAft>
                <a:spcPts val="600"/>
              </a:spcAft>
            </a:pPr>
            <a:r>
              <a:rPr lang="en-US" sz="2800" dirty="0"/>
              <a:t>Note: </a:t>
            </a:r>
            <a:r>
              <a:rPr lang="en-US" sz="2800" dirty="0">
                <a:latin typeface="Times-Roman" charset="0"/>
              </a:rPr>
              <a:t>P = D(E(P, K), K)</a:t>
            </a:r>
            <a:r>
              <a:rPr lang="en-US" sz="2800" dirty="0"/>
              <a:t> and </a:t>
            </a:r>
            <a:r>
              <a:rPr lang="en-US" sz="2800" dirty="0">
                <a:latin typeface="Times-Roman" charset="0"/>
              </a:rPr>
              <a:t>C = E(D(C, K), K)</a:t>
            </a:r>
          </a:p>
          <a:p>
            <a:pPr lvl="1" eaLnBrk="1" hangingPunct="1">
              <a:lnSpc>
                <a:spcPct val="90000"/>
              </a:lnSpc>
              <a:spcAft>
                <a:spcPts val="600"/>
              </a:spcAft>
            </a:pPr>
            <a:r>
              <a:rPr lang="en-US" sz="2400" dirty="0"/>
              <a:t>But </a:t>
            </a:r>
            <a:r>
              <a:rPr lang="en-US" sz="2400" dirty="0">
                <a:latin typeface="Times-Roman" charset="0"/>
              </a:rPr>
              <a:t>P </a:t>
            </a:r>
            <a:r>
              <a:rPr lang="en-US" sz="2400" dirty="0" err="1">
                <a:latin typeface="Times-Roman" charset="0"/>
                <a:sym typeface="Symbol" charset="2"/>
              </a:rPr>
              <a:t></a:t>
            </a:r>
            <a:r>
              <a:rPr lang="en-US" sz="2400" dirty="0">
                <a:latin typeface="Times-Roman" charset="0"/>
              </a:rPr>
              <a:t> D(E(P, K</a:t>
            </a:r>
            <a:r>
              <a:rPr lang="en-US" sz="2400" baseline="-25000" dirty="0">
                <a:latin typeface="Times-Roman" charset="0"/>
              </a:rPr>
              <a:t>1</a:t>
            </a:r>
            <a:r>
              <a:rPr lang="en-US" sz="2400" dirty="0">
                <a:latin typeface="Times-Roman" charset="0"/>
              </a:rPr>
              <a:t>), K</a:t>
            </a:r>
            <a:r>
              <a:rPr lang="en-US" sz="2400" baseline="-25000" dirty="0">
                <a:latin typeface="Times-Roman" charset="0"/>
              </a:rPr>
              <a:t>2</a:t>
            </a:r>
            <a:r>
              <a:rPr lang="en-US" sz="2400" dirty="0">
                <a:latin typeface="Times-Roman" charset="0"/>
              </a:rPr>
              <a:t>)</a:t>
            </a:r>
            <a:r>
              <a:rPr lang="en-US" sz="2400" dirty="0"/>
              <a:t> and </a:t>
            </a:r>
            <a:r>
              <a:rPr lang="en-US" sz="2400" dirty="0">
                <a:latin typeface="Times-Roman" charset="0"/>
              </a:rPr>
              <a:t>C </a:t>
            </a:r>
            <a:r>
              <a:rPr lang="en-US" sz="2400" dirty="0" err="1">
                <a:latin typeface="Times-Roman" charset="0"/>
                <a:sym typeface="Symbol" charset="2"/>
              </a:rPr>
              <a:t></a:t>
            </a:r>
            <a:r>
              <a:rPr lang="en-US" sz="2400" dirty="0">
                <a:latin typeface="Times-Roman" charset="0"/>
              </a:rPr>
              <a:t> E(D(C, K</a:t>
            </a:r>
            <a:r>
              <a:rPr lang="en-US" sz="2400" baseline="-25000" dirty="0">
                <a:latin typeface="Times-Roman" charset="0"/>
              </a:rPr>
              <a:t>1</a:t>
            </a:r>
            <a:r>
              <a:rPr lang="en-US" sz="2400" dirty="0">
                <a:latin typeface="Times-Roman" charset="0"/>
              </a:rPr>
              <a:t>), K</a:t>
            </a:r>
            <a:r>
              <a:rPr lang="en-US" sz="2400" baseline="-25000" dirty="0">
                <a:latin typeface="Times-Roman" charset="0"/>
              </a:rPr>
              <a:t>2</a:t>
            </a:r>
            <a:r>
              <a:rPr lang="en-US" sz="2400" dirty="0">
                <a:latin typeface="Times-Roman" charset="0"/>
              </a:rPr>
              <a:t>)</a:t>
            </a:r>
            <a:r>
              <a:rPr lang="en-US" sz="2400" dirty="0"/>
              <a:t> when </a:t>
            </a:r>
            <a:r>
              <a:rPr lang="en-US" sz="2400" dirty="0">
                <a:latin typeface="Times-Roman" charset="0"/>
              </a:rPr>
              <a:t>K</a:t>
            </a:r>
            <a:r>
              <a:rPr lang="en-US" sz="2400" baseline="-25000" dirty="0">
                <a:latin typeface="Times-Roman" charset="0"/>
              </a:rPr>
              <a:t>1</a:t>
            </a:r>
            <a:r>
              <a:rPr lang="en-US" sz="2400" dirty="0"/>
              <a:t> </a:t>
            </a:r>
            <a:r>
              <a:rPr lang="en-US" sz="2400" dirty="0" err="1">
                <a:latin typeface="Times-Roman" charset="0"/>
                <a:sym typeface="Symbol" charset="2"/>
              </a:rPr>
              <a:t></a:t>
            </a:r>
            <a:r>
              <a:rPr lang="en-US" sz="2400" dirty="0"/>
              <a:t> </a:t>
            </a:r>
            <a:r>
              <a:rPr lang="en-US" sz="2400" dirty="0">
                <a:latin typeface="Times-Roman" charset="0"/>
              </a:rPr>
              <a:t>K</a:t>
            </a:r>
            <a:r>
              <a:rPr lang="en-US" sz="2400" baseline="-25000" dirty="0">
                <a:latin typeface="Times-Roman" charset="0"/>
              </a:rPr>
              <a:t>2</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567121DC-186E-0D47-990E-CACDDFDB41E9}" type="slidenum">
              <a:rPr lang="en-US" smtClean="0">
                <a:latin typeface="Times New Roman" charset="0"/>
              </a:rPr>
              <a:pPr/>
              <a:t>68</a:t>
            </a:fld>
            <a:endParaRPr lang="en-US">
              <a:latin typeface="Times New Roman" charset="0"/>
            </a:endParaRPr>
          </a:p>
        </p:txBody>
      </p:sp>
      <p:sp>
        <p:nvSpPr>
          <p:cNvPr id="81923" name="Rectangle 2"/>
          <p:cNvSpPr>
            <a:spLocks noGrp="1" noChangeArrowheads="1"/>
          </p:cNvSpPr>
          <p:nvPr>
            <p:ph type="title"/>
          </p:nvPr>
        </p:nvSpPr>
        <p:spPr>
          <a:xfrm>
            <a:off x="685800" y="457200"/>
            <a:ext cx="7772400" cy="1143000"/>
          </a:xfrm>
        </p:spPr>
        <p:txBody>
          <a:bodyPr/>
          <a:lstStyle/>
          <a:p>
            <a:pPr eaLnBrk="1" hangingPunct="1"/>
            <a:r>
              <a:rPr lang="en-US"/>
              <a:t>Triple DES</a:t>
            </a:r>
          </a:p>
        </p:txBody>
      </p:sp>
      <p:sp>
        <p:nvSpPr>
          <p:cNvPr id="163843" name="Rectangle 3"/>
          <p:cNvSpPr>
            <a:spLocks noGrp="1" noChangeArrowheads="1"/>
          </p:cNvSpPr>
          <p:nvPr>
            <p:ph type="body" idx="1"/>
          </p:nvPr>
        </p:nvSpPr>
        <p:spPr>
          <a:xfrm>
            <a:off x="685800" y="1600200"/>
            <a:ext cx="7848600" cy="4419600"/>
          </a:xfrm>
        </p:spPr>
        <p:txBody>
          <a:bodyPr/>
          <a:lstStyle/>
          <a:p>
            <a:pPr eaLnBrk="1" hangingPunct="1">
              <a:lnSpc>
                <a:spcPct val="90000"/>
              </a:lnSpc>
              <a:spcAft>
                <a:spcPts val="600"/>
              </a:spcAft>
            </a:pPr>
            <a:r>
              <a:rPr lang="en-US" sz="2800" dirty="0"/>
              <a:t>Today, 56 bit DES key is too small</a:t>
            </a:r>
          </a:p>
          <a:p>
            <a:pPr lvl="1" eaLnBrk="1" hangingPunct="1">
              <a:lnSpc>
                <a:spcPct val="90000"/>
              </a:lnSpc>
              <a:spcAft>
                <a:spcPts val="600"/>
              </a:spcAft>
            </a:pPr>
            <a:r>
              <a:rPr lang="en-US" sz="2400" dirty="0"/>
              <a:t>Exhaustive key search is feasible</a:t>
            </a:r>
          </a:p>
          <a:p>
            <a:pPr eaLnBrk="1" hangingPunct="1">
              <a:lnSpc>
                <a:spcPct val="90000"/>
              </a:lnSpc>
              <a:spcAft>
                <a:spcPts val="600"/>
              </a:spcAft>
            </a:pPr>
            <a:r>
              <a:rPr lang="en-US" sz="2800" dirty="0"/>
              <a:t>But DES is everywhere, so what to do?</a:t>
            </a:r>
          </a:p>
          <a:p>
            <a:pPr eaLnBrk="1" hangingPunct="1">
              <a:lnSpc>
                <a:spcPct val="90000"/>
              </a:lnSpc>
              <a:spcAft>
                <a:spcPts val="600"/>
              </a:spcAft>
            </a:pPr>
            <a:r>
              <a:rPr lang="en-US" sz="2800" b="1" dirty="0">
                <a:solidFill>
                  <a:schemeClr val="hlink"/>
                </a:solidFill>
              </a:rPr>
              <a:t>Triple DES</a:t>
            </a:r>
            <a:r>
              <a:rPr lang="en-US" sz="2800" dirty="0"/>
              <a:t> or </a:t>
            </a:r>
            <a:r>
              <a:rPr lang="en-US" sz="2800" b="1" dirty="0">
                <a:solidFill>
                  <a:schemeClr val="hlink"/>
                </a:solidFill>
              </a:rPr>
              <a:t>3DES</a:t>
            </a:r>
            <a:r>
              <a:rPr lang="en-US" sz="2800" dirty="0"/>
              <a:t> (112 bit key)</a:t>
            </a:r>
          </a:p>
          <a:p>
            <a:pPr lvl="1" eaLnBrk="1" hangingPunct="1">
              <a:lnSpc>
                <a:spcPct val="90000"/>
              </a:lnSpc>
              <a:spcAft>
                <a:spcPts val="600"/>
              </a:spcAft>
            </a:pPr>
            <a:r>
              <a:rPr lang="en-US" sz="2400" dirty="0"/>
              <a:t> </a:t>
            </a:r>
            <a:r>
              <a:rPr lang="en-US" sz="2400" dirty="0">
                <a:latin typeface="Times-Roman" charset="0"/>
              </a:rPr>
              <a:t>C = E(D(E(P,K</a:t>
            </a:r>
            <a:r>
              <a:rPr lang="en-US" sz="2400" baseline="-25000" dirty="0">
                <a:latin typeface="Times-Roman" charset="0"/>
              </a:rPr>
              <a:t>1</a:t>
            </a:r>
            <a:r>
              <a:rPr lang="en-US" sz="2400" dirty="0">
                <a:latin typeface="Times-Roman" charset="0"/>
              </a:rPr>
              <a:t>),K</a:t>
            </a:r>
            <a:r>
              <a:rPr lang="en-US" sz="2400" baseline="-25000" dirty="0">
                <a:latin typeface="Times-Roman" charset="0"/>
              </a:rPr>
              <a:t>2</a:t>
            </a:r>
            <a:r>
              <a:rPr lang="en-US" sz="2400" dirty="0">
                <a:latin typeface="Times-Roman" charset="0"/>
              </a:rPr>
              <a:t>),K</a:t>
            </a:r>
            <a:r>
              <a:rPr lang="en-US" sz="2400" baseline="-25000" dirty="0">
                <a:latin typeface="Times-Roman" charset="0"/>
              </a:rPr>
              <a:t>1</a:t>
            </a:r>
            <a:r>
              <a:rPr lang="en-US" sz="2400" dirty="0">
                <a:latin typeface="Times-Roman" charset="0"/>
              </a:rPr>
              <a:t>)</a:t>
            </a:r>
          </a:p>
          <a:p>
            <a:pPr lvl="1" eaLnBrk="1" hangingPunct="1">
              <a:lnSpc>
                <a:spcPct val="90000"/>
              </a:lnSpc>
              <a:spcAft>
                <a:spcPts val="600"/>
              </a:spcAft>
            </a:pPr>
            <a:r>
              <a:rPr lang="en-US" sz="2400" dirty="0"/>
              <a:t> </a:t>
            </a:r>
            <a:r>
              <a:rPr lang="en-US" sz="2400" dirty="0">
                <a:latin typeface="Times-Roman" charset="0"/>
              </a:rPr>
              <a:t>P = D(E(D(C,K</a:t>
            </a:r>
            <a:r>
              <a:rPr lang="en-US" sz="2400" baseline="-25000" dirty="0">
                <a:latin typeface="Times-Roman" charset="0"/>
              </a:rPr>
              <a:t>1</a:t>
            </a:r>
            <a:r>
              <a:rPr lang="en-US" sz="2400" dirty="0">
                <a:latin typeface="Times-Roman" charset="0"/>
              </a:rPr>
              <a:t>),K</a:t>
            </a:r>
            <a:r>
              <a:rPr lang="en-US" sz="2400" baseline="-25000" dirty="0">
                <a:latin typeface="Times-Roman" charset="0"/>
              </a:rPr>
              <a:t>2</a:t>
            </a:r>
            <a:r>
              <a:rPr lang="en-US" sz="2400" dirty="0">
                <a:latin typeface="Times-Roman" charset="0"/>
              </a:rPr>
              <a:t>),K</a:t>
            </a:r>
            <a:r>
              <a:rPr lang="en-US" sz="2400" baseline="-25000" dirty="0">
                <a:latin typeface="Times-Roman" charset="0"/>
              </a:rPr>
              <a:t>1</a:t>
            </a:r>
            <a:r>
              <a:rPr lang="en-US" sz="2400" dirty="0">
                <a:latin typeface="Times-Roman" charset="0"/>
              </a:rPr>
              <a:t>)</a:t>
            </a:r>
          </a:p>
          <a:p>
            <a:pPr eaLnBrk="1" hangingPunct="1">
              <a:lnSpc>
                <a:spcPct val="90000"/>
              </a:lnSpc>
              <a:spcAft>
                <a:spcPts val="600"/>
              </a:spcAft>
            </a:pPr>
            <a:r>
              <a:rPr lang="en-US" sz="2800" dirty="0"/>
              <a:t>Why </a:t>
            </a:r>
            <a:r>
              <a:rPr lang="en-US" sz="2800" dirty="0">
                <a:latin typeface="Times-Roman" charset="0"/>
              </a:rPr>
              <a:t>Encrypt-Decrypt-Encrypt </a:t>
            </a:r>
            <a:r>
              <a:rPr lang="en-US" sz="2800" dirty="0"/>
              <a:t>with 2 keys?</a:t>
            </a:r>
          </a:p>
          <a:p>
            <a:pPr lvl="1" eaLnBrk="1" hangingPunct="1">
              <a:lnSpc>
                <a:spcPct val="90000"/>
              </a:lnSpc>
              <a:spcAft>
                <a:spcPts val="600"/>
              </a:spcAft>
            </a:pPr>
            <a:r>
              <a:rPr lang="en-US" sz="2400" dirty="0"/>
              <a:t>Backward compatible: </a:t>
            </a:r>
            <a:r>
              <a:rPr lang="en-US" sz="2400" dirty="0">
                <a:latin typeface="Times-Roman" charset="0"/>
              </a:rPr>
              <a:t>E(D(E(P,K),K),K) = E(P,K)</a:t>
            </a:r>
            <a:endParaRPr lang="en-US" sz="2400" dirty="0"/>
          </a:p>
          <a:p>
            <a:pPr lvl="1" eaLnBrk="1" hangingPunct="1">
              <a:lnSpc>
                <a:spcPct val="90000"/>
              </a:lnSpc>
              <a:spcAft>
                <a:spcPts val="600"/>
              </a:spcAft>
            </a:pPr>
            <a:r>
              <a:rPr lang="en-US" sz="2400" dirty="0"/>
              <a:t>And 112 bits is enough</a:t>
            </a:r>
            <a:endParaRPr lang="en-US" sz="2400" dirty="0">
              <a:latin typeface="Times-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63843">
                                            <p:txEl>
                                              <p:pRg st="0" end="0"/>
                                            </p:txEl>
                                          </p:spTgt>
                                        </p:tgtEl>
                                        <p:attrNameLst>
                                          <p:attrName>style.visibility</p:attrName>
                                        </p:attrNameLst>
                                      </p:cBhvr>
                                      <p:to>
                                        <p:strVal val="visible"/>
                                      </p:to>
                                    </p:set>
                                    <p:animEffect transition="in" filter="box(out)">
                                      <p:cBhvr>
                                        <p:cTn id="7" dur="500"/>
                                        <p:tgtEl>
                                          <p:spTgt spid="16384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63843">
                                            <p:txEl>
                                              <p:pRg st="1" end="1"/>
                                            </p:txEl>
                                          </p:spTgt>
                                        </p:tgtEl>
                                        <p:attrNameLst>
                                          <p:attrName>style.visibility</p:attrName>
                                        </p:attrNameLst>
                                      </p:cBhvr>
                                      <p:to>
                                        <p:strVal val="visible"/>
                                      </p:to>
                                    </p:set>
                                    <p:animEffect transition="in" filter="box(out)">
                                      <p:cBhvr>
                                        <p:cTn id="12" dur="500"/>
                                        <p:tgtEl>
                                          <p:spTgt spid="163843">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63843">
                                            <p:txEl>
                                              <p:pRg st="2" end="2"/>
                                            </p:txEl>
                                          </p:spTgt>
                                        </p:tgtEl>
                                        <p:attrNameLst>
                                          <p:attrName>style.visibility</p:attrName>
                                        </p:attrNameLst>
                                      </p:cBhvr>
                                      <p:to>
                                        <p:strVal val="visible"/>
                                      </p:to>
                                    </p:set>
                                    <p:animEffect transition="in" filter="box(out)">
                                      <p:cBhvr>
                                        <p:cTn id="17" dur="500"/>
                                        <p:tgtEl>
                                          <p:spTgt spid="163843">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63843">
                                            <p:txEl>
                                              <p:pRg st="3" end="3"/>
                                            </p:txEl>
                                          </p:spTgt>
                                        </p:tgtEl>
                                        <p:attrNameLst>
                                          <p:attrName>style.visibility</p:attrName>
                                        </p:attrNameLst>
                                      </p:cBhvr>
                                      <p:to>
                                        <p:strVal val="visible"/>
                                      </p:to>
                                    </p:set>
                                    <p:animEffect transition="in" filter="box(out)">
                                      <p:cBhvr>
                                        <p:cTn id="22" dur="500"/>
                                        <p:tgtEl>
                                          <p:spTgt spid="163843">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63843">
                                            <p:txEl>
                                              <p:pRg st="4" end="4"/>
                                            </p:txEl>
                                          </p:spTgt>
                                        </p:tgtEl>
                                        <p:attrNameLst>
                                          <p:attrName>style.visibility</p:attrName>
                                        </p:attrNameLst>
                                      </p:cBhvr>
                                      <p:to>
                                        <p:strVal val="visible"/>
                                      </p:to>
                                    </p:set>
                                    <p:animEffect transition="in" filter="box(out)">
                                      <p:cBhvr>
                                        <p:cTn id="27" dur="500"/>
                                        <p:tgtEl>
                                          <p:spTgt spid="163843">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63843">
                                            <p:txEl>
                                              <p:pRg st="5" end="5"/>
                                            </p:txEl>
                                          </p:spTgt>
                                        </p:tgtEl>
                                        <p:attrNameLst>
                                          <p:attrName>style.visibility</p:attrName>
                                        </p:attrNameLst>
                                      </p:cBhvr>
                                      <p:to>
                                        <p:strVal val="visible"/>
                                      </p:to>
                                    </p:set>
                                    <p:animEffect transition="in" filter="box(out)">
                                      <p:cBhvr>
                                        <p:cTn id="32" dur="500"/>
                                        <p:tgtEl>
                                          <p:spTgt spid="163843">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63843">
                                            <p:txEl>
                                              <p:pRg st="6" end="6"/>
                                            </p:txEl>
                                          </p:spTgt>
                                        </p:tgtEl>
                                        <p:attrNameLst>
                                          <p:attrName>style.visibility</p:attrName>
                                        </p:attrNameLst>
                                      </p:cBhvr>
                                      <p:to>
                                        <p:strVal val="visible"/>
                                      </p:to>
                                    </p:set>
                                    <p:animEffect transition="in" filter="box(out)">
                                      <p:cBhvr>
                                        <p:cTn id="37" dur="500"/>
                                        <p:tgtEl>
                                          <p:spTgt spid="163843">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63843">
                                            <p:txEl>
                                              <p:pRg st="7" end="7"/>
                                            </p:txEl>
                                          </p:spTgt>
                                        </p:tgtEl>
                                        <p:attrNameLst>
                                          <p:attrName>style.visibility</p:attrName>
                                        </p:attrNameLst>
                                      </p:cBhvr>
                                      <p:to>
                                        <p:strVal val="visible"/>
                                      </p:to>
                                    </p:set>
                                    <p:animEffect transition="in" filter="box(out)">
                                      <p:cBhvr>
                                        <p:cTn id="42" dur="500"/>
                                        <p:tgtEl>
                                          <p:spTgt spid="163843">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163843">
                                            <p:txEl>
                                              <p:pRg st="8" end="8"/>
                                            </p:txEl>
                                          </p:spTgt>
                                        </p:tgtEl>
                                        <p:attrNameLst>
                                          <p:attrName>style.visibility</p:attrName>
                                        </p:attrNameLst>
                                      </p:cBhvr>
                                      <p:to>
                                        <p:strVal val="visible"/>
                                      </p:to>
                                    </p:set>
                                    <p:animEffect transition="in" filter="box(out)">
                                      <p:cBhvr>
                                        <p:cTn id="47" dur="500"/>
                                        <p:tgtEl>
                                          <p:spTgt spid="163843">
                                            <p:txEl>
                                              <p:pRg st="8" end="8"/>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3" grpId="0" build="p" bldLvl="2"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B813EDEC-71D2-7543-B98C-9E8C0C73A579}" type="slidenum">
              <a:rPr lang="en-US" smtClean="0">
                <a:latin typeface="Times New Roman" charset="0"/>
              </a:rPr>
              <a:pPr/>
              <a:t>69</a:t>
            </a:fld>
            <a:endParaRPr lang="en-US">
              <a:latin typeface="Times New Roman" charset="0"/>
            </a:endParaRPr>
          </a:p>
        </p:txBody>
      </p:sp>
      <p:sp>
        <p:nvSpPr>
          <p:cNvPr id="82947" name="Rectangle 2"/>
          <p:cNvSpPr>
            <a:spLocks noGrp="1" noChangeArrowheads="1"/>
          </p:cNvSpPr>
          <p:nvPr>
            <p:ph type="title"/>
          </p:nvPr>
        </p:nvSpPr>
        <p:spPr>
          <a:xfrm>
            <a:off x="685800" y="228600"/>
            <a:ext cx="7772400" cy="1143000"/>
          </a:xfrm>
        </p:spPr>
        <p:txBody>
          <a:bodyPr/>
          <a:lstStyle/>
          <a:p>
            <a:pPr eaLnBrk="1" hangingPunct="1"/>
            <a:r>
              <a:rPr lang="en-US"/>
              <a:t>3DES</a:t>
            </a:r>
          </a:p>
        </p:txBody>
      </p:sp>
      <p:sp>
        <p:nvSpPr>
          <p:cNvPr id="164867" name="Rectangle 3"/>
          <p:cNvSpPr>
            <a:spLocks noGrp="1" noChangeArrowheads="1"/>
          </p:cNvSpPr>
          <p:nvPr>
            <p:ph type="body" idx="1"/>
          </p:nvPr>
        </p:nvSpPr>
        <p:spPr>
          <a:xfrm>
            <a:off x="685800" y="1371600"/>
            <a:ext cx="7924800" cy="4800600"/>
          </a:xfrm>
        </p:spPr>
        <p:txBody>
          <a:bodyPr/>
          <a:lstStyle/>
          <a:p>
            <a:pPr eaLnBrk="1" hangingPunct="1">
              <a:lnSpc>
                <a:spcPct val="90000"/>
              </a:lnSpc>
              <a:spcAft>
                <a:spcPts val="600"/>
              </a:spcAft>
            </a:pPr>
            <a:r>
              <a:rPr lang="en-US" sz="2800" dirty="0"/>
              <a:t>Why not </a:t>
            </a:r>
            <a:r>
              <a:rPr lang="en-US" sz="2800" dirty="0">
                <a:latin typeface="Times-Roman" charset="0"/>
              </a:rPr>
              <a:t>C = E(E(P,K),K)</a:t>
            </a:r>
            <a:r>
              <a:rPr lang="en-US" sz="2800" dirty="0"/>
              <a:t> ?</a:t>
            </a:r>
          </a:p>
          <a:p>
            <a:pPr lvl="1" eaLnBrk="1" hangingPunct="1">
              <a:lnSpc>
                <a:spcPct val="90000"/>
              </a:lnSpc>
              <a:spcAft>
                <a:spcPts val="600"/>
              </a:spcAft>
            </a:pPr>
            <a:r>
              <a:rPr lang="en-US" sz="2400" dirty="0"/>
              <a:t>Trick question --- it’s still just 56 bit key</a:t>
            </a:r>
          </a:p>
          <a:p>
            <a:pPr eaLnBrk="1" hangingPunct="1">
              <a:lnSpc>
                <a:spcPct val="90000"/>
              </a:lnSpc>
              <a:spcAft>
                <a:spcPts val="600"/>
              </a:spcAft>
            </a:pPr>
            <a:r>
              <a:rPr lang="en-US" sz="2800" dirty="0"/>
              <a:t>Why not </a:t>
            </a:r>
            <a:r>
              <a:rPr lang="en-US" sz="2800" dirty="0">
                <a:latin typeface="Times-Roman" charset="0"/>
              </a:rPr>
              <a:t>C = E(E(P,K</a:t>
            </a:r>
            <a:r>
              <a:rPr lang="en-US" sz="2800" baseline="-25000" dirty="0">
                <a:latin typeface="Times-Roman" charset="0"/>
              </a:rPr>
              <a:t>1</a:t>
            </a:r>
            <a:r>
              <a:rPr lang="en-US" sz="2800" dirty="0">
                <a:latin typeface="Times-Roman" charset="0"/>
              </a:rPr>
              <a:t>),K</a:t>
            </a:r>
            <a:r>
              <a:rPr lang="en-US" sz="2800" baseline="-25000" dirty="0">
                <a:latin typeface="Times-Roman" charset="0"/>
              </a:rPr>
              <a:t>2</a:t>
            </a:r>
            <a:r>
              <a:rPr lang="en-US" sz="2800" dirty="0">
                <a:latin typeface="Times-Roman" charset="0"/>
              </a:rPr>
              <a:t>)</a:t>
            </a:r>
            <a:r>
              <a:rPr lang="en-US" sz="2800" dirty="0"/>
              <a:t> ?</a:t>
            </a:r>
          </a:p>
          <a:p>
            <a:pPr eaLnBrk="1" hangingPunct="1">
              <a:lnSpc>
                <a:spcPct val="90000"/>
              </a:lnSpc>
              <a:spcAft>
                <a:spcPts val="600"/>
              </a:spcAft>
            </a:pPr>
            <a:r>
              <a:rPr lang="en-US" sz="2800" dirty="0"/>
              <a:t>A (semi-practical) </a:t>
            </a:r>
            <a:r>
              <a:rPr lang="en-US" sz="2800" b="1" dirty="0">
                <a:solidFill>
                  <a:schemeClr val="accent2"/>
                </a:solidFill>
              </a:rPr>
              <a:t>known plaintext</a:t>
            </a:r>
            <a:r>
              <a:rPr lang="en-US" sz="2800" dirty="0"/>
              <a:t> attack</a:t>
            </a:r>
          </a:p>
          <a:p>
            <a:pPr lvl="1" eaLnBrk="1" hangingPunct="1">
              <a:lnSpc>
                <a:spcPct val="90000"/>
              </a:lnSpc>
              <a:spcAft>
                <a:spcPts val="600"/>
              </a:spcAft>
            </a:pPr>
            <a:r>
              <a:rPr lang="en-US" sz="2400" dirty="0"/>
              <a:t>Pre-compute table of </a:t>
            </a:r>
            <a:r>
              <a:rPr lang="en-US" sz="2400" dirty="0">
                <a:latin typeface="Times-Roman" charset="0"/>
              </a:rPr>
              <a:t>E(P,K</a:t>
            </a:r>
            <a:r>
              <a:rPr lang="en-US" sz="2400" baseline="-25000" dirty="0">
                <a:latin typeface="Times-Roman" charset="0"/>
              </a:rPr>
              <a:t>1</a:t>
            </a:r>
            <a:r>
              <a:rPr lang="en-US" sz="2400" dirty="0">
                <a:latin typeface="Times-Roman" charset="0"/>
              </a:rPr>
              <a:t>)</a:t>
            </a:r>
            <a:r>
              <a:rPr lang="en-US" sz="2400" dirty="0"/>
              <a:t> for every possible key </a:t>
            </a:r>
            <a:r>
              <a:rPr lang="en-US" sz="2400" dirty="0">
                <a:latin typeface="Times-Roman" charset="0"/>
              </a:rPr>
              <a:t>K</a:t>
            </a:r>
            <a:r>
              <a:rPr lang="en-US" sz="2400" baseline="-25000" dirty="0">
                <a:latin typeface="Times-Roman" charset="0"/>
              </a:rPr>
              <a:t>1</a:t>
            </a:r>
            <a:r>
              <a:rPr lang="en-US" sz="2400" dirty="0"/>
              <a:t> (resulting table has 2</a:t>
            </a:r>
            <a:r>
              <a:rPr lang="en-US" sz="2400" baseline="30000" dirty="0"/>
              <a:t>56</a:t>
            </a:r>
            <a:r>
              <a:rPr lang="en-US" sz="2400" dirty="0"/>
              <a:t> entries) </a:t>
            </a:r>
          </a:p>
          <a:p>
            <a:pPr lvl="1" eaLnBrk="1" hangingPunct="1">
              <a:lnSpc>
                <a:spcPct val="90000"/>
              </a:lnSpc>
              <a:spcAft>
                <a:spcPts val="600"/>
              </a:spcAft>
            </a:pPr>
            <a:r>
              <a:rPr lang="en-US" sz="2400" dirty="0"/>
              <a:t>Then for each possible </a:t>
            </a:r>
            <a:r>
              <a:rPr lang="en-US" sz="2400" dirty="0">
                <a:latin typeface="Times-Roman" charset="0"/>
              </a:rPr>
              <a:t>K</a:t>
            </a:r>
            <a:r>
              <a:rPr lang="en-US" sz="2400" baseline="-25000" dirty="0">
                <a:latin typeface="Times-Roman" charset="0"/>
              </a:rPr>
              <a:t>2</a:t>
            </a:r>
            <a:r>
              <a:rPr lang="en-US" sz="2400" dirty="0"/>
              <a:t> compute </a:t>
            </a:r>
            <a:r>
              <a:rPr lang="en-US" sz="2400" dirty="0">
                <a:latin typeface="Times-Roman" charset="0"/>
              </a:rPr>
              <a:t>D(C,K</a:t>
            </a:r>
            <a:r>
              <a:rPr lang="en-US" sz="2400" baseline="-25000" dirty="0">
                <a:latin typeface="Times-Roman" charset="0"/>
              </a:rPr>
              <a:t>2</a:t>
            </a:r>
            <a:r>
              <a:rPr lang="en-US" sz="2400" dirty="0">
                <a:latin typeface="Times-Roman" charset="0"/>
              </a:rPr>
              <a:t>)</a:t>
            </a:r>
            <a:r>
              <a:rPr lang="en-US" sz="2400" dirty="0"/>
              <a:t> until a match in table is found</a:t>
            </a:r>
          </a:p>
          <a:p>
            <a:pPr lvl="1" eaLnBrk="1" hangingPunct="1">
              <a:lnSpc>
                <a:spcPct val="90000"/>
              </a:lnSpc>
              <a:spcAft>
                <a:spcPts val="600"/>
              </a:spcAft>
            </a:pPr>
            <a:r>
              <a:rPr lang="en-US" sz="2400" dirty="0"/>
              <a:t>When match is found, have </a:t>
            </a:r>
            <a:r>
              <a:rPr lang="en-US" sz="2400" dirty="0">
                <a:latin typeface="Times-Roman" charset="0"/>
              </a:rPr>
              <a:t>E(P,K</a:t>
            </a:r>
            <a:r>
              <a:rPr lang="en-US" sz="2400" baseline="-25000" dirty="0">
                <a:latin typeface="Times-Roman" charset="0"/>
              </a:rPr>
              <a:t>1</a:t>
            </a:r>
            <a:r>
              <a:rPr lang="en-US" sz="2400" dirty="0">
                <a:latin typeface="Times-Roman" charset="0"/>
              </a:rPr>
              <a:t>) = D(C,K</a:t>
            </a:r>
            <a:r>
              <a:rPr lang="en-US" sz="2400" baseline="-25000" dirty="0">
                <a:latin typeface="Times-Roman" charset="0"/>
              </a:rPr>
              <a:t>2</a:t>
            </a:r>
            <a:r>
              <a:rPr lang="en-US" sz="2400" dirty="0">
                <a:latin typeface="Times-Roman" charset="0"/>
              </a:rPr>
              <a:t>)</a:t>
            </a:r>
          </a:p>
          <a:p>
            <a:pPr lvl="1" eaLnBrk="1" hangingPunct="1">
              <a:lnSpc>
                <a:spcPct val="90000"/>
              </a:lnSpc>
              <a:spcAft>
                <a:spcPts val="600"/>
              </a:spcAft>
            </a:pPr>
            <a:r>
              <a:rPr lang="en-US" sz="2400" dirty="0"/>
              <a:t>Result gives us keys: </a:t>
            </a:r>
            <a:r>
              <a:rPr lang="en-US" sz="2400" dirty="0">
                <a:latin typeface="Times-Roman" charset="0"/>
              </a:rPr>
              <a:t>C = E(E(P,K</a:t>
            </a:r>
            <a:r>
              <a:rPr lang="en-US" sz="2400" baseline="-25000" dirty="0">
                <a:latin typeface="Times-Roman" charset="0"/>
              </a:rPr>
              <a:t>1</a:t>
            </a:r>
            <a:r>
              <a:rPr lang="en-US" sz="2400" dirty="0">
                <a:latin typeface="Times-Roman" charset="0"/>
              </a:rPr>
              <a:t>),K</a:t>
            </a:r>
            <a:r>
              <a:rPr lang="en-US" sz="2400" baseline="-25000" dirty="0">
                <a:latin typeface="Times-Roman" charset="0"/>
              </a:rPr>
              <a:t>2</a:t>
            </a:r>
            <a:r>
              <a:rPr lang="en-US" sz="2400" dirty="0">
                <a:latin typeface="Times-Roman" charset="0"/>
              </a:rPr>
              <a:t>)</a:t>
            </a:r>
            <a:r>
              <a:rPr lang="en-US" sz="240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4867">
                                            <p:txEl>
                                              <p:pRg st="0" end="0"/>
                                            </p:txEl>
                                          </p:spTgt>
                                        </p:tgtEl>
                                        <p:attrNameLst>
                                          <p:attrName>style.visibility</p:attrName>
                                        </p:attrNameLst>
                                      </p:cBhvr>
                                      <p:to>
                                        <p:strVal val="visible"/>
                                      </p:to>
                                    </p:set>
                                    <p:anim calcmode="lin" valueType="num">
                                      <p:cBhvr additive="base">
                                        <p:cTn id="7" dur="500" fill="hold"/>
                                        <p:tgtEl>
                                          <p:spTgt spid="1648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486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4867">
                                            <p:txEl>
                                              <p:pRg st="1" end="1"/>
                                            </p:txEl>
                                          </p:spTgt>
                                        </p:tgtEl>
                                        <p:attrNameLst>
                                          <p:attrName>style.visibility</p:attrName>
                                        </p:attrNameLst>
                                      </p:cBhvr>
                                      <p:to>
                                        <p:strVal val="visible"/>
                                      </p:to>
                                    </p:set>
                                    <p:anim calcmode="lin" valueType="num">
                                      <p:cBhvr additive="base">
                                        <p:cTn id="13" dur="500" fill="hold"/>
                                        <p:tgtEl>
                                          <p:spTgt spid="1648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486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4867">
                                            <p:txEl>
                                              <p:pRg st="2" end="2"/>
                                            </p:txEl>
                                          </p:spTgt>
                                        </p:tgtEl>
                                        <p:attrNameLst>
                                          <p:attrName>style.visibility</p:attrName>
                                        </p:attrNameLst>
                                      </p:cBhvr>
                                      <p:to>
                                        <p:strVal val="visible"/>
                                      </p:to>
                                    </p:set>
                                    <p:anim calcmode="lin" valueType="num">
                                      <p:cBhvr additive="base">
                                        <p:cTn id="19" dur="500" fill="hold"/>
                                        <p:tgtEl>
                                          <p:spTgt spid="1648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4867">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4867">
                                            <p:txEl>
                                              <p:pRg st="3" end="3"/>
                                            </p:txEl>
                                          </p:spTgt>
                                        </p:tgtEl>
                                        <p:attrNameLst>
                                          <p:attrName>style.visibility</p:attrName>
                                        </p:attrNameLst>
                                      </p:cBhvr>
                                      <p:to>
                                        <p:strVal val="visible"/>
                                      </p:to>
                                    </p:set>
                                    <p:anim calcmode="lin" valueType="num">
                                      <p:cBhvr additive="base">
                                        <p:cTn id="25" dur="500" fill="hold"/>
                                        <p:tgtEl>
                                          <p:spTgt spid="16486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4867">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64867">
                                            <p:txEl>
                                              <p:pRg st="4" end="4"/>
                                            </p:txEl>
                                          </p:spTgt>
                                        </p:tgtEl>
                                        <p:attrNameLst>
                                          <p:attrName>style.visibility</p:attrName>
                                        </p:attrNameLst>
                                      </p:cBhvr>
                                      <p:to>
                                        <p:strVal val="visible"/>
                                      </p:to>
                                    </p:set>
                                    <p:anim calcmode="lin" valueType="num">
                                      <p:cBhvr additive="base">
                                        <p:cTn id="31" dur="500" fill="hold"/>
                                        <p:tgtEl>
                                          <p:spTgt spid="16486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64867">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64867">
                                            <p:txEl>
                                              <p:pRg st="5" end="5"/>
                                            </p:txEl>
                                          </p:spTgt>
                                        </p:tgtEl>
                                        <p:attrNameLst>
                                          <p:attrName>style.visibility</p:attrName>
                                        </p:attrNameLst>
                                      </p:cBhvr>
                                      <p:to>
                                        <p:strVal val="visible"/>
                                      </p:to>
                                    </p:set>
                                    <p:anim calcmode="lin" valueType="num">
                                      <p:cBhvr additive="base">
                                        <p:cTn id="37" dur="500" fill="hold"/>
                                        <p:tgtEl>
                                          <p:spTgt spid="16486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64867">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64867">
                                            <p:txEl>
                                              <p:pRg st="6" end="6"/>
                                            </p:txEl>
                                          </p:spTgt>
                                        </p:tgtEl>
                                        <p:attrNameLst>
                                          <p:attrName>style.visibility</p:attrName>
                                        </p:attrNameLst>
                                      </p:cBhvr>
                                      <p:to>
                                        <p:strVal val="visible"/>
                                      </p:to>
                                    </p:set>
                                    <p:anim calcmode="lin" valueType="num">
                                      <p:cBhvr additive="base">
                                        <p:cTn id="43" dur="500" fill="hold"/>
                                        <p:tgtEl>
                                          <p:spTgt spid="164867">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64867">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
                                        </p:tgtEl>
                                      </p:cMediaNode>
                                    </p:audio>
                                  </p:sub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64867">
                                            <p:txEl>
                                              <p:pRg st="7" end="7"/>
                                            </p:txEl>
                                          </p:spTgt>
                                        </p:tgtEl>
                                        <p:attrNameLst>
                                          <p:attrName>style.visibility</p:attrName>
                                        </p:attrNameLst>
                                      </p:cBhvr>
                                      <p:to>
                                        <p:strVal val="visible"/>
                                      </p:to>
                                    </p:set>
                                    <p:anim calcmode="lin" valueType="num">
                                      <p:cBhvr additive="base">
                                        <p:cTn id="49" dur="500" fill="hold"/>
                                        <p:tgtEl>
                                          <p:spTgt spid="164867">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64867">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2"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7" grpId="0" build="p" bldLvl="2"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D111B5A8-DA3F-CB42-A529-80EB0B2D585A}" type="slidenum">
              <a:rPr lang="en-US" smtClean="0">
                <a:latin typeface="Times New Roman" charset="0"/>
              </a:rPr>
              <a:pPr/>
              <a:t>7</a:t>
            </a:fld>
            <a:endParaRPr lang="en-US">
              <a:latin typeface="Times New Roman" charset="0"/>
            </a:endParaRPr>
          </a:p>
        </p:txBody>
      </p:sp>
      <p:sp>
        <p:nvSpPr>
          <p:cNvPr id="19459" name="Rectangle 2"/>
          <p:cNvSpPr>
            <a:spLocks noGrp="1" noChangeArrowheads="1"/>
          </p:cNvSpPr>
          <p:nvPr>
            <p:ph type="title"/>
          </p:nvPr>
        </p:nvSpPr>
        <p:spPr/>
        <p:txBody>
          <a:bodyPr/>
          <a:lstStyle/>
          <a:p>
            <a:pPr eaLnBrk="1" hangingPunct="1"/>
            <a:r>
              <a:rPr lang="en-US"/>
              <a:t>Crypto as Black Box</a:t>
            </a:r>
          </a:p>
        </p:txBody>
      </p:sp>
      <p:sp>
        <p:nvSpPr>
          <p:cNvPr id="19460" name="Rectangle 4"/>
          <p:cNvSpPr>
            <a:spLocks noChangeArrowheads="1"/>
          </p:cNvSpPr>
          <p:nvPr/>
        </p:nvSpPr>
        <p:spPr bwMode="auto">
          <a:xfrm>
            <a:off x="2133600" y="3581400"/>
            <a:ext cx="1143000" cy="609600"/>
          </a:xfrm>
          <a:prstGeom prst="rect">
            <a:avLst/>
          </a:prstGeom>
          <a:solidFill>
            <a:schemeClr val="tx2">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19461" name="Rectangle 5"/>
          <p:cNvSpPr>
            <a:spLocks noChangeArrowheads="1"/>
          </p:cNvSpPr>
          <p:nvPr/>
        </p:nvSpPr>
        <p:spPr bwMode="auto">
          <a:xfrm>
            <a:off x="5830888" y="3581400"/>
            <a:ext cx="1219200" cy="609600"/>
          </a:xfrm>
          <a:prstGeom prst="rect">
            <a:avLst/>
          </a:prstGeom>
          <a:solidFill>
            <a:schemeClr val="tx2">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19462" name="Rectangle 6"/>
          <p:cNvSpPr>
            <a:spLocks noChangeArrowheads="1"/>
          </p:cNvSpPr>
          <p:nvPr/>
        </p:nvSpPr>
        <p:spPr bwMode="auto">
          <a:xfrm>
            <a:off x="76200" y="3668713"/>
            <a:ext cx="1295400" cy="446087"/>
          </a:xfrm>
          <a:prstGeom prst="rect">
            <a:avLst/>
          </a:prstGeom>
          <a:noFill/>
          <a:ln w="9525">
            <a:noFill/>
            <a:miter lim="800000"/>
            <a:headEnd/>
            <a:tailEnd/>
          </a:ln>
        </p:spPr>
        <p:txBody>
          <a:bodyPr>
            <a:prstTxWarp prst="textNoShape">
              <a:avLst/>
            </a:prstTxWarp>
            <a:spAutoFit/>
          </a:bodyPr>
          <a:lstStyle/>
          <a:p>
            <a:r>
              <a:rPr lang="en-US" sz="2000"/>
              <a:t>plaintext</a:t>
            </a:r>
          </a:p>
        </p:txBody>
      </p:sp>
      <p:sp>
        <p:nvSpPr>
          <p:cNvPr id="19463" name="Rectangle 8"/>
          <p:cNvSpPr>
            <a:spLocks noChangeArrowheads="1"/>
          </p:cNvSpPr>
          <p:nvPr/>
        </p:nvSpPr>
        <p:spPr bwMode="auto">
          <a:xfrm>
            <a:off x="6096000" y="2286000"/>
            <a:ext cx="838200" cy="517525"/>
          </a:xfrm>
          <a:prstGeom prst="rect">
            <a:avLst/>
          </a:prstGeom>
          <a:noFill/>
          <a:ln w="9525">
            <a:noFill/>
            <a:miter lim="800000"/>
            <a:headEnd/>
            <a:tailEnd/>
          </a:ln>
        </p:spPr>
        <p:txBody>
          <a:bodyPr>
            <a:prstTxWarp prst="textNoShape">
              <a:avLst/>
            </a:prstTxWarp>
            <a:spAutoFit/>
          </a:bodyPr>
          <a:lstStyle/>
          <a:p>
            <a:r>
              <a:rPr lang="en-US"/>
              <a:t>key</a:t>
            </a:r>
          </a:p>
        </p:txBody>
      </p:sp>
      <p:sp>
        <p:nvSpPr>
          <p:cNvPr id="19464" name="Rectangle 9"/>
          <p:cNvSpPr>
            <a:spLocks noChangeArrowheads="1"/>
          </p:cNvSpPr>
          <p:nvPr/>
        </p:nvSpPr>
        <p:spPr bwMode="auto">
          <a:xfrm>
            <a:off x="2438400" y="2301875"/>
            <a:ext cx="819150" cy="517525"/>
          </a:xfrm>
          <a:prstGeom prst="rect">
            <a:avLst/>
          </a:prstGeom>
          <a:noFill/>
          <a:ln w="9525">
            <a:noFill/>
            <a:miter lim="800000"/>
            <a:headEnd/>
            <a:tailEnd/>
          </a:ln>
        </p:spPr>
        <p:txBody>
          <a:bodyPr>
            <a:prstTxWarp prst="textNoShape">
              <a:avLst/>
            </a:prstTxWarp>
            <a:spAutoFit/>
          </a:bodyPr>
          <a:lstStyle/>
          <a:p>
            <a:r>
              <a:rPr lang="en-US"/>
              <a:t>key</a:t>
            </a:r>
          </a:p>
        </p:txBody>
      </p:sp>
      <p:sp>
        <p:nvSpPr>
          <p:cNvPr id="19465" name="Rectangle 10"/>
          <p:cNvSpPr>
            <a:spLocks noChangeArrowheads="1"/>
          </p:cNvSpPr>
          <p:nvPr/>
        </p:nvSpPr>
        <p:spPr bwMode="auto">
          <a:xfrm>
            <a:off x="7848600" y="3657600"/>
            <a:ext cx="1295400" cy="446088"/>
          </a:xfrm>
          <a:prstGeom prst="rect">
            <a:avLst/>
          </a:prstGeom>
          <a:noFill/>
          <a:ln w="9525">
            <a:noFill/>
            <a:miter lim="800000"/>
            <a:headEnd/>
            <a:tailEnd/>
          </a:ln>
        </p:spPr>
        <p:txBody>
          <a:bodyPr>
            <a:prstTxWarp prst="textNoShape">
              <a:avLst/>
            </a:prstTxWarp>
            <a:spAutoFit/>
          </a:bodyPr>
          <a:lstStyle/>
          <a:p>
            <a:r>
              <a:rPr lang="en-US" sz="2000"/>
              <a:t>plaintext</a:t>
            </a:r>
          </a:p>
        </p:txBody>
      </p:sp>
      <p:sp>
        <p:nvSpPr>
          <p:cNvPr id="19466" name="Rectangle 11"/>
          <p:cNvSpPr>
            <a:spLocks noChangeArrowheads="1"/>
          </p:cNvSpPr>
          <p:nvPr/>
        </p:nvSpPr>
        <p:spPr bwMode="auto">
          <a:xfrm>
            <a:off x="3810000" y="4114800"/>
            <a:ext cx="1524000" cy="446088"/>
          </a:xfrm>
          <a:prstGeom prst="rect">
            <a:avLst/>
          </a:prstGeom>
          <a:noFill/>
          <a:ln w="9525">
            <a:noFill/>
            <a:miter lim="800000"/>
            <a:headEnd/>
            <a:tailEnd/>
          </a:ln>
        </p:spPr>
        <p:txBody>
          <a:bodyPr>
            <a:prstTxWarp prst="textNoShape">
              <a:avLst/>
            </a:prstTxWarp>
            <a:spAutoFit/>
          </a:bodyPr>
          <a:lstStyle/>
          <a:p>
            <a:r>
              <a:rPr lang="en-US" sz="2000"/>
              <a:t>ciphertext</a:t>
            </a:r>
          </a:p>
        </p:txBody>
      </p:sp>
      <p:sp>
        <p:nvSpPr>
          <p:cNvPr id="19467" name="Line 12"/>
          <p:cNvSpPr>
            <a:spLocks noChangeShapeType="1"/>
          </p:cNvSpPr>
          <p:nvPr/>
        </p:nvSpPr>
        <p:spPr bwMode="auto">
          <a:xfrm>
            <a:off x="1295400" y="3886200"/>
            <a:ext cx="838200"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468" name="Rectangle 18"/>
          <p:cNvSpPr>
            <a:spLocks noChangeArrowheads="1"/>
          </p:cNvSpPr>
          <p:nvPr/>
        </p:nvSpPr>
        <p:spPr bwMode="auto">
          <a:xfrm>
            <a:off x="2589213" y="5284788"/>
            <a:ext cx="184150" cy="517525"/>
          </a:xfrm>
          <a:prstGeom prst="rect">
            <a:avLst/>
          </a:prstGeom>
          <a:noFill/>
          <a:ln w="9525">
            <a:noFill/>
            <a:miter lim="800000"/>
            <a:headEnd/>
            <a:tailEnd/>
          </a:ln>
        </p:spPr>
        <p:txBody>
          <a:bodyPr wrap="none">
            <a:prstTxWarp prst="textNoShape">
              <a:avLst/>
            </a:prstTxWarp>
            <a:spAutoFit/>
          </a:bodyPr>
          <a:lstStyle/>
          <a:p>
            <a:endParaRPr lang="en-US"/>
          </a:p>
        </p:txBody>
      </p:sp>
      <p:sp>
        <p:nvSpPr>
          <p:cNvPr id="19469" name="Line 22"/>
          <p:cNvSpPr>
            <a:spLocks noChangeShapeType="1"/>
          </p:cNvSpPr>
          <p:nvPr/>
        </p:nvSpPr>
        <p:spPr bwMode="auto">
          <a:xfrm>
            <a:off x="7046913" y="3886200"/>
            <a:ext cx="838200"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470" name="Line 23"/>
          <p:cNvSpPr>
            <a:spLocks noChangeShapeType="1"/>
          </p:cNvSpPr>
          <p:nvPr/>
        </p:nvSpPr>
        <p:spPr bwMode="auto">
          <a:xfrm>
            <a:off x="2743200" y="2743200"/>
            <a:ext cx="0" cy="8382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471" name="Line 24"/>
          <p:cNvSpPr>
            <a:spLocks noChangeShapeType="1"/>
          </p:cNvSpPr>
          <p:nvPr/>
        </p:nvSpPr>
        <p:spPr bwMode="auto">
          <a:xfrm>
            <a:off x="6400800" y="2743200"/>
            <a:ext cx="0" cy="8382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472" name="Rectangle 25"/>
          <p:cNvSpPr>
            <a:spLocks noChangeArrowheads="1"/>
          </p:cNvSpPr>
          <p:nvPr/>
        </p:nvSpPr>
        <p:spPr bwMode="auto">
          <a:xfrm>
            <a:off x="762000" y="5105400"/>
            <a:ext cx="7805141" cy="584776"/>
          </a:xfrm>
          <a:prstGeom prst="rect">
            <a:avLst/>
          </a:prstGeom>
          <a:noFill/>
          <a:ln w="9525">
            <a:noFill/>
            <a:miter lim="800000"/>
            <a:headEnd/>
            <a:tailEnd/>
          </a:ln>
        </p:spPr>
        <p:txBody>
          <a:bodyPr wrap="none">
            <a:prstTxWarp prst="textNoShape">
              <a:avLst/>
            </a:prstTxWarp>
            <a:spAutoFit/>
          </a:bodyPr>
          <a:lstStyle/>
          <a:p>
            <a:r>
              <a:rPr lang="en-US" sz="3200" dirty="0"/>
              <a:t>A generic view of symmetric key crypto</a:t>
            </a:r>
          </a:p>
        </p:txBody>
      </p:sp>
      <p:sp>
        <p:nvSpPr>
          <p:cNvPr id="19473" name="Rectangle 26"/>
          <p:cNvSpPr>
            <a:spLocks noChangeArrowheads="1"/>
          </p:cNvSpPr>
          <p:nvPr/>
        </p:nvSpPr>
        <p:spPr bwMode="auto">
          <a:xfrm>
            <a:off x="2179638" y="3657600"/>
            <a:ext cx="1096962" cy="446088"/>
          </a:xfrm>
          <a:prstGeom prst="rect">
            <a:avLst/>
          </a:prstGeom>
          <a:noFill/>
          <a:ln w="9525">
            <a:noFill/>
            <a:miter lim="800000"/>
            <a:headEnd/>
            <a:tailEnd/>
          </a:ln>
        </p:spPr>
        <p:txBody>
          <a:bodyPr wrap="none">
            <a:prstTxWarp prst="textNoShape">
              <a:avLst/>
            </a:prstTxWarp>
            <a:spAutoFit/>
          </a:bodyPr>
          <a:lstStyle/>
          <a:p>
            <a:r>
              <a:rPr lang="en-US" sz="2000"/>
              <a:t>encrypt</a:t>
            </a:r>
          </a:p>
        </p:txBody>
      </p:sp>
      <p:sp>
        <p:nvSpPr>
          <p:cNvPr id="19474" name="Rectangle 27"/>
          <p:cNvSpPr>
            <a:spLocks noChangeArrowheads="1"/>
          </p:cNvSpPr>
          <p:nvPr/>
        </p:nvSpPr>
        <p:spPr bwMode="auto">
          <a:xfrm>
            <a:off x="5897563" y="3668713"/>
            <a:ext cx="1112837" cy="446087"/>
          </a:xfrm>
          <a:prstGeom prst="rect">
            <a:avLst/>
          </a:prstGeom>
          <a:noFill/>
          <a:ln w="9525">
            <a:noFill/>
            <a:miter lim="800000"/>
            <a:headEnd/>
            <a:tailEnd/>
          </a:ln>
        </p:spPr>
        <p:txBody>
          <a:bodyPr wrap="none">
            <a:prstTxWarp prst="textNoShape">
              <a:avLst/>
            </a:prstTxWarp>
            <a:spAutoFit/>
          </a:bodyPr>
          <a:lstStyle/>
          <a:p>
            <a:r>
              <a:rPr lang="en-US" sz="2000"/>
              <a:t>decrypt</a:t>
            </a:r>
          </a:p>
        </p:txBody>
      </p:sp>
      <p:sp>
        <p:nvSpPr>
          <p:cNvPr id="19475" name="Line 31"/>
          <p:cNvSpPr>
            <a:spLocks noChangeShapeType="1"/>
          </p:cNvSpPr>
          <p:nvPr/>
        </p:nvSpPr>
        <p:spPr bwMode="auto">
          <a:xfrm>
            <a:off x="3276600" y="3886200"/>
            <a:ext cx="381000" cy="228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476" name="Line 32"/>
          <p:cNvSpPr>
            <a:spLocks noChangeShapeType="1"/>
          </p:cNvSpPr>
          <p:nvPr/>
        </p:nvSpPr>
        <p:spPr bwMode="auto">
          <a:xfrm flipV="1">
            <a:off x="5446713" y="3886200"/>
            <a:ext cx="381000" cy="228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477" name="Line 33"/>
          <p:cNvSpPr>
            <a:spLocks noChangeShapeType="1"/>
          </p:cNvSpPr>
          <p:nvPr/>
        </p:nvSpPr>
        <p:spPr bwMode="auto">
          <a:xfrm flipV="1">
            <a:off x="3657600" y="3810000"/>
            <a:ext cx="304800" cy="304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478" name="Line 34"/>
          <p:cNvSpPr>
            <a:spLocks noChangeShapeType="1"/>
          </p:cNvSpPr>
          <p:nvPr/>
        </p:nvSpPr>
        <p:spPr bwMode="auto">
          <a:xfrm flipV="1">
            <a:off x="4249738" y="3810000"/>
            <a:ext cx="304800" cy="304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479" name="Line 35"/>
          <p:cNvSpPr>
            <a:spLocks noChangeShapeType="1"/>
          </p:cNvSpPr>
          <p:nvPr/>
        </p:nvSpPr>
        <p:spPr bwMode="auto">
          <a:xfrm flipV="1">
            <a:off x="4862513" y="3811588"/>
            <a:ext cx="304800" cy="304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480" name="Line 36"/>
          <p:cNvSpPr>
            <a:spLocks noChangeShapeType="1"/>
          </p:cNvSpPr>
          <p:nvPr/>
        </p:nvSpPr>
        <p:spPr bwMode="auto">
          <a:xfrm>
            <a:off x="3957638" y="3829050"/>
            <a:ext cx="304800" cy="304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481" name="Line 37"/>
          <p:cNvSpPr>
            <a:spLocks noChangeShapeType="1"/>
          </p:cNvSpPr>
          <p:nvPr/>
        </p:nvSpPr>
        <p:spPr bwMode="auto">
          <a:xfrm>
            <a:off x="4551363" y="3829050"/>
            <a:ext cx="304800" cy="304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482" name="Line 38"/>
          <p:cNvSpPr>
            <a:spLocks noChangeShapeType="1"/>
          </p:cNvSpPr>
          <p:nvPr/>
        </p:nvSpPr>
        <p:spPr bwMode="auto">
          <a:xfrm>
            <a:off x="5164138" y="3829050"/>
            <a:ext cx="304800" cy="304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D261130C-02D8-BB4C-8229-7FE0ACF06482}" type="slidenum">
              <a:rPr lang="en-US" smtClean="0">
                <a:latin typeface="Times New Roman" charset="0"/>
              </a:rPr>
              <a:pPr/>
              <a:t>70</a:t>
            </a:fld>
            <a:endParaRPr lang="en-US">
              <a:latin typeface="Times New Roman" charset="0"/>
            </a:endParaRPr>
          </a:p>
        </p:txBody>
      </p:sp>
      <p:sp>
        <p:nvSpPr>
          <p:cNvPr id="83971" name="Rectangle 2"/>
          <p:cNvSpPr>
            <a:spLocks noGrp="1" noChangeArrowheads="1"/>
          </p:cNvSpPr>
          <p:nvPr>
            <p:ph type="title"/>
          </p:nvPr>
        </p:nvSpPr>
        <p:spPr>
          <a:xfrm>
            <a:off x="381000" y="457200"/>
            <a:ext cx="8534400" cy="1219200"/>
          </a:xfrm>
        </p:spPr>
        <p:txBody>
          <a:bodyPr/>
          <a:lstStyle/>
          <a:p>
            <a:pPr eaLnBrk="1" hangingPunct="1"/>
            <a:r>
              <a:rPr lang="en-US" dirty="0"/>
              <a:t>Advanced Encryption Standard</a:t>
            </a:r>
          </a:p>
        </p:txBody>
      </p:sp>
      <p:sp>
        <p:nvSpPr>
          <p:cNvPr id="83972" name="Rectangle 3"/>
          <p:cNvSpPr>
            <a:spLocks noGrp="1" noChangeArrowheads="1"/>
          </p:cNvSpPr>
          <p:nvPr>
            <p:ph type="body" idx="1"/>
          </p:nvPr>
        </p:nvSpPr>
        <p:spPr>
          <a:xfrm>
            <a:off x="685800" y="1752600"/>
            <a:ext cx="7848600" cy="4343400"/>
          </a:xfrm>
        </p:spPr>
        <p:txBody>
          <a:bodyPr/>
          <a:lstStyle/>
          <a:p>
            <a:pPr eaLnBrk="1" hangingPunct="1">
              <a:lnSpc>
                <a:spcPct val="90000"/>
              </a:lnSpc>
              <a:spcAft>
                <a:spcPts val="600"/>
              </a:spcAft>
            </a:pPr>
            <a:r>
              <a:rPr lang="en-US" sz="2800" dirty="0"/>
              <a:t>Replacement for DES</a:t>
            </a:r>
          </a:p>
          <a:p>
            <a:pPr eaLnBrk="1" hangingPunct="1">
              <a:lnSpc>
                <a:spcPct val="90000"/>
              </a:lnSpc>
              <a:spcAft>
                <a:spcPts val="600"/>
              </a:spcAft>
            </a:pPr>
            <a:r>
              <a:rPr lang="en-US" sz="2800" dirty="0"/>
              <a:t>AES competition (late 90’s)</a:t>
            </a:r>
          </a:p>
          <a:p>
            <a:pPr lvl="1" eaLnBrk="1" hangingPunct="1">
              <a:lnSpc>
                <a:spcPct val="90000"/>
              </a:lnSpc>
              <a:spcAft>
                <a:spcPts val="600"/>
              </a:spcAft>
            </a:pPr>
            <a:r>
              <a:rPr lang="en-US" sz="2400" dirty="0"/>
              <a:t>NSA openly involved</a:t>
            </a:r>
          </a:p>
          <a:p>
            <a:pPr lvl="1" eaLnBrk="1" hangingPunct="1">
              <a:lnSpc>
                <a:spcPct val="90000"/>
              </a:lnSpc>
              <a:spcAft>
                <a:spcPts val="600"/>
              </a:spcAft>
            </a:pPr>
            <a:r>
              <a:rPr lang="en-US" sz="2400" dirty="0"/>
              <a:t>Transparent process</a:t>
            </a:r>
          </a:p>
          <a:p>
            <a:pPr lvl="1" eaLnBrk="1" hangingPunct="1">
              <a:lnSpc>
                <a:spcPct val="90000"/>
              </a:lnSpc>
              <a:spcAft>
                <a:spcPts val="600"/>
              </a:spcAft>
            </a:pPr>
            <a:r>
              <a:rPr lang="en-US" sz="2400" dirty="0"/>
              <a:t>Many strong algorithms proposed</a:t>
            </a:r>
          </a:p>
          <a:p>
            <a:pPr lvl="1" eaLnBrk="1" hangingPunct="1">
              <a:lnSpc>
                <a:spcPct val="90000"/>
              </a:lnSpc>
              <a:spcAft>
                <a:spcPts val="600"/>
              </a:spcAft>
            </a:pPr>
            <a:r>
              <a:rPr lang="en-US" sz="2400" dirty="0" err="1"/>
              <a:t>Rijndael</a:t>
            </a:r>
            <a:r>
              <a:rPr lang="en-US" sz="2400" dirty="0"/>
              <a:t> Algorithm ultimately selected (pronounced like “Rain Doll” or “Rhine Doll”)</a:t>
            </a:r>
          </a:p>
          <a:p>
            <a:pPr eaLnBrk="1" hangingPunct="1">
              <a:lnSpc>
                <a:spcPct val="90000"/>
              </a:lnSpc>
              <a:spcAft>
                <a:spcPts val="600"/>
              </a:spcAft>
            </a:pPr>
            <a:r>
              <a:rPr lang="en-US" sz="2800" dirty="0"/>
              <a:t>Iterated block cipher (like DES)</a:t>
            </a:r>
          </a:p>
          <a:p>
            <a:pPr eaLnBrk="1" hangingPunct="1">
              <a:lnSpc>
                <a:spcPct val="90000"/>
              </a:lnSpc>
              <a:spcAft>
                <a:spcPts val="600"/>
              </a:spcAft>
            </a:pPr>
            <a:r>
              <a:rPr lang="en-US" sz="2800" dirty="0"/>
              <a:t>Not a </a:t>
            </a:r>
            <a:r>
              <a:rPr lang="en-US" sz="2800" dirty="0" err="1"/>
              <a:t>Feistel</a:t>
            </a:r>
            <a:r>
              <a:rPr lang="en-US" sz="2800" dirty="0"/>
              <a:t> cipher (unlike DES)</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67F52909-0511-FA40-A24E-AB6DC4C0C1A6}" type="slidenum">
              <a:rPr lang="en-US" smtClean="0">
                <a:latin typeface="Times New Roman" charset="0"/>
              </a:rPr>
              <a:pPr/>
              <a:t>71</a:t>
            </a:fld>
            <a:endParaRPr lang="en-US">
              <a:latin typeface="Times New Roman" charset="0"/>
            </a:endParaRPr>
          </a:p>
        </p:txBody>
      </p:sp>
      <p:sp>
        <p:nvSpPr>
          <p:cNvPr id="84995" name="Rectangle 2"/>
          <p:cNvSpPr>
            <a:spLocks noGrp="1" noChangeArrowheads="1"/>
          </p:cNvSpPr>
          <p:nvPr>
            <p:ph type="title"/>
          </p:nvPr>
        </p:nvSpPr>
        <p:spPr>
          <a:xfrm>
            <a:off x="685800" y="457200"/>
            <a:ext cx="7772400" cy="1143000"/>
          </a:xfrm>
        </p:spPr>
        <p:txBody>
          <a:bodyPr/>
          <a:lstStyle/>
          <a:p>
            <a:pPr eaLnBrk="1" hangingPunct="1"/>
            <a:r>
              <a:rPr lang="en-US" dirty="0"/>
              <a:t>AES Overview</a:t>
            </a:r>
          </a:p>
        </p:txBody>
      </p:sp>
      <p:sp>
        <p:nvSpPr>
          <p:cNvPr id="84996" name="Rectangle 3"/>
          <p:cNvSpPr>
            <a:spLocks noGrp="1" noChangeArrowheads="1"/>
          </p:cNvSpPr>
          <p:nvPr>
            <p:ph type="body" idx="1"/>
          </p:nvPr>
        </p:nvSpPr>
        <p:spPr>
          <a:xfrm>
            <a:off x="609600" y="1752600"/>
            <a:ext cx="8229600" cy="4267200"/>
          </a:xfrm>
        </p:spPr>
        <p:txBody>
          <a:bodyPr/>
          <a:lstStyle/>
          <a:p>
            <a:pPr eaLnBrk="1" hangingPunct="1">
              <a:lnSpc>
                <a:spcPct val="90000"/>
              </a:lnSpc>
            </a:pPr>
            <a:r>
              <a:rPr lang="en-US" b="1" dirty="0">
                <a:solidFill>
                  <a:schemeClr val="accent2"/>
                </a:solidFill>
              </a:rPr>
              <a:t>Block size:</a:t>
            </a:r>
            <a:r>
              <a:rPr lang="en-US" dirty="0"/>
              <a:t> 128 bits (others in </a:t>
            </a:r>
            <a:r>
              <a:rPr lang="en-US" dirty="0" err="1"/>
              <a:t>Rijndael</a:t>
            </a:r>
            <a:r>
              <a:rPr lang="en-US" dirty="0"/>
              <a:t>)</a:t>
            </a:r>
          </a:p>
          <a:p>
            <a:pPr eaLnBrk="1" hangingPunct="1">
              <a:lnSpc>
                <a:spcPct val="90000"/>
              </a:lnSpc>
            </a:pPr>
            <a:r>
              <a:rPr lang="en-US" b="1" dirty="0">
                <a:solidFill>
                  <a:schemeClr val="accent2"/>
                </a:solidFill>
              </a:rPr>
              <a:t>Key length:</a:t>
            </a:r>
            <a:r>
              <a:rPr lang="en-US" dirty="0"/>
              <a:t> 128, 192 or 256 bits (independent of block size)</a:t>
            </a:r>
          </a:p>
          <a:p>
            <a:pPr eaLnBrk="1" hangingPunct="1">
              <a:lnSpc>
                <a:spcPct val="90000"/>
              </a:lnSpc>
            </a:pPr>
            <a:r>
              <a:rPr lang="en-US" dirty="0"/>
              <a:t>10 to 14 rounds (depends on key length)</a:t>
            </a:r>
          </a:p>
          <a:p>
            <a:pPr eaLnBrk="1" hangingPunct="1">
              <a:lnSpc>
                <a:spcPct val="90000"/>
              </a:lnSpc>
            </a:pPr>
            <a:r>
              <a:rPr lang="en-US" dirty="0"/>
              <a:t>Each round uses 4 functions (3 “layers”)</a:t>
            </a:r>
          </a:p>
          <a:p>
            <a:pPr lvl="1" eaLnBrk="1" hangingPunct="1">
              <a:lnSpc>
                <a:spcPct val="90000"/>
              </a:lnSpc>
            </a:pPr>
            <a:r>
              <a:rPr lang="en-US" sz="2400" dirty="0" err="1"/>
              <a:t>ByteSub</a:t>
            </a:r>
            <a:r>
              <a:rPr lang="en-US" sz="2400" dirty="0"/>
              <a:t> (nonlinear layer)</a:t>
            </a:r>
          </a:p>
          <a:p>
            <a:pPr lvl="1" eaLnBrk="1" hangingPunct="1">
              <a:lnSpc>
                <a:spcPct val="90000"/>
              </a:lnSpc>
            </a:pPr>
            <a:r>
              <a:rPr lang="en-US" sz="2400" dirty="0" err="1"/>
              <a:t>ShiftRow</a:t>
            </a:r>
            <a:r>
              <a:rPr lang="en-US" sz="2400" dirty="0"/>
              <a:t> (linear mixing layer)</a:t>
            </a:r>
          </a:p>
          <a:p>
            <a:pPr lvl="1" eaLnBrk="1" hangingPunct="1">
              <a:lnSpc>
                <a:spcPct val="90000"/>
              </a:lnSpc>
            </a:pPr>
            <a:r>
              <a:rPr lang="en-US" sz="2400" dirty="0" err="1"/>
              <a:t>MixColumn</a:t>
            </a:r>
            <a:r>
              <a:rPr lang="en-US" sz="2400" dirty="0"/>
              <a:t> (nonlinear layer)</a:t>
            </a:r>
          </a:p>
          <a:p>
            <a:pPr lvl="1" eaLnBrk="1" hangingPunct="1">
              <a:lnSpc>
                <a:spcPct val="90000"/>
              </a:lnSpc>
            </a:pPr>
            <a:r>
              <a:rPr lang="en-US" sz="2400" dirty="0" err="1"/>
              <a:t>AddRoundKey</a:t>
            </a:r>
            <a:r>
              <a:rPr lang="en-US" sz="2400" dirty="0"/>
              <a:t> (key addition layer)</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3793205E-A558-3342-86C2-396D222F5997}" type="slidenum">
              <a:rPr lang="en-US" smtClean="0">
                <a:latin typeface="Times New Roman" charset="0"/>
              </a:rPr>
              <a:pPr/>
              <a:t>72</a:t>
            </a:fld>
            <a:endParaRPr lang="en-US">
              <a:latin typeface="Times New Roman" charset="0"/>
            </a:endParaRPr>
          </a:p>
        </p:txBody>
      </p:sp>
      <p:sp>
        <p:nvSpPr>
          <p:cNvPr id="86019" name="Rectangle 2"/>
          <p:cNvSpPr>
            <a:spLocks noGrp="1" noChangeArrowheads="1"/>
          </p:cNvSpPr>
          <p:nvPr>
            <p:ph type="title"/>
          </p:nvPr>
        </p:nvSpPr>
        <p:spPr/>
        <p:txBody>
          <a:bodyPr/>
          <a:lstStyle/>
          <a:p>
            <a:pPr eaLnBrk="1" hangingPunct="1"/>
            <a:r>
              <a:rPr lang="en-US"/>
              <a:t>AES ByteSub</a:t>
            </a:r>
          </a:p>
        </p:txBody>
      </p:sp>
      <p:sp>
        <p:nvSpPr>
          <p:cNvPr id="86020" name="Rectangle 3"/>
          <p:cNvSpPr>
            <a:spLocks noGrp="1" noChangeArrowheads="1"/>
          </p:cNvSpPr>
          <p:nvPr>
            <p:ph type="body" idx="1"/>
          </p:nvPr>
        </p:nvSpPr>
        <p:spPr>
          <a:xfrm>
            <a:off x="685800" y="4267200"/>
            <a:ext cx="7772400" cy="1447800"/>
          </a:xfrm>
        </p:spPr>
        <p:txBody>
          <a:bodyPr/>
          <a:lstStyle/>
          <a:p>
            <a:pPr eaLnBrk="1" hangingPunct="1">
              <a:lnSpc>
                <a:spcPct val="90000"/>
              </a:lnSpc>
            </a:pPr>
            <a:r>
              <a:rPr lang="en-US" sz="2800" dirty="0" err="1"/>
              <a:t>ByteSub</a:t>
            </a:r>
            <a:r>
              <a:rPr lang="en-US" sz="2800" dirty="0"/>
              <a:t> is AES’s “S-box”</a:t>
            </a:r>
          </a:p>
          <a:p>
            <a:pPr eaLnBrk="1" hangingPunct="1">
              <a:lnSpc>
                <a:spcPct val="90000"/>
              </a:lnSpc>
            </a:pPr>
            <a:r>
              <a:rPr lang="en-US" sz="2800" dirty="0"/>
              <a:t>Can be viewed as nonlinear (but invertible) composition of two math operations</a:t>
            </a:r>
          </a:p>
          <a:p>
            <a:pPr lvl="1" eaLnBrk="1" hangingPunct="1">
              <a:lnSpc>
                <a:spcPct val="90000"/>
              </a:lnSpc>
            </a:pPr>
            <a:endParaRPr lang="en-US" sz="2400" dirty="0"/>
          </a:p>
        </p:txBody>
      </p:sp>
      <p:sp>
        <p:nvSpPr>
          <p:cNvPr id="86022" name="Rectangle 5"/>
          <p:cNvSpPr>
            <a:spLocks noChangeArrowheads="1"/>
          </p:cNvSpPr>
          <p:nvPr/>
        </p:nvSpPr>
        <p:spPr bwMode="auto">
          <a:xfrm>
            <a:off x="685800" y="1828800"/>
            <a:ext cx="7772400" cy="6096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Char char="q"/>
            </a:pPr>
            <a:r>
              <a:rPr lang="en-US" sz="2800" dirty="0"/>
              <a:t>Treat 128 bit block as 4x6 byte array</a:t>
            </a:r>
          </a:p>
        </p:txBody>
      </p:sp>
      <p:pic>
        <p:nvPicPr>
          <p:cNvPr id="7" name="Picture 6" descr="ttt.jpg"/>
          <p:cNvPicPr>
            <a:picLocks noChangeAspect="1"/>
          </p:cNvPicPr>
          <p:nvPr/>
        </p:nvPicPr>
        <p:blipFill>
          <a:blip r:embed="rId2"/>
          <a:stretch>
            <a:fillRect/>
          </a:stretch>
        </p:blipFill>
        <p:spPr>
          <a:xfrm>
            <a:off x="985325" y="2514600"/>
            <a:ext cx="6634675" cy="1466850"/>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E5D09D90-4980-FF48-9BFB-602775B908BF}" type="slidenum">
              <a:rPr lang="en-US" smtClean="0">
                <a:latin typeface="Times New Roman" charset="0"/>
              </a:rPr>
              <a:pPr/>
              <a:t>73</a:t>
            </a:fld>
            <a:endParaRPr lang="en-US">
              <a:latin typeface="Times New Roman" charset="0"/>
            </a:endParaRPr>
          </a:p>
        </p:txBody>
      </p:sp>
      <p:pic>
        <p:nvPicPr>
          <p:cNvPr id="87043" name="Picture 7" descr="bytesub.tif                                                    000675D6Macintosh HD                   BC93A1CC:"/>
          <p:cNvPicPr>
            <a:picLocks noChangeAspect="1" noChangeArrowheads="1"/>
          </p:cNvPicPr>
          <p:nvPr/>
        </p:nvPicPr>
        <p:blipFill>
          <a:blip r:embed="rId2"/>
          <a:srcRect/>
          <a:stretch>
            <a:fillRect/>
          </a:stretch>
        </p:blipFill>
        <p:spPr bwMode="auto">
          <a:xfrm>
            <a:off x="1752600" y="2057400"/>
            <a:ext cx="5943600" cy="3754438"/>
          </a:xfrm>
          <a:prstGeom prst="rect">
            <a:avLst/>
          </a:prstGeom>
          <a:noFill/>
          <a:ln w="9525">
            <a:noFill/>
            <a:miter lim="800000"/>
            <a:headEnd/>
            <a:tailEnd/>
          </a:ln>
        </p:spPr>
      </p:pic>
      <p:sp>
        <p:nvSpPr>
          <p:cNvPr id="87044" name="Rectangle 2"/>
          <p:cNvSpPr>
            <a:spLocks noGrp="1" noChangeArrowheads="1"/>
          </p:cNvSpPr>
          <p:nvPr>
            <p:ph type="title"/>
          </p:nvPr>
        </p:nvSpPr>
        <p:spPr/>
        <p:txBody>
          <a:bodyPr/>
          <a:lstStyle/>
          <a:p>
            <a:pPr eaLnBrk="1" hangingPunct="1"/>
            <a:r>
              <a:rPr lang="en-US"/>
              <a:t>AES “S-box”</a:t>
            </a:r>
          </a:p>
        </p:txBody>
      </p:sp>
      <p:sp>
        <p:nvSpPr>
          <p:cNvPr id="87045" name="Rectangle 5"/>
          <p:cNvSpPr>
            <a:spLocks noChangeArrowheads="1"/>
          </p:cNvSpPr>
          <p:nvPr/>
        </p:nvSpPr>
        <p:spPr bwMode="auto">
          <a:xfrm>
            <a:off x="974725" y="3494088"/>
            <a:ext cx="1006475" cy="1154112"/>
          </a:xfrm>
          <a:prstGeom prst="rect">
            <a:avLst/>
          </a:prstGeom>
          <a:noFill/>
          <a:ln w="9525">
            <a:noFill/>
            <a:miter lim="800000"/>
            <a:headEnd/>
            <a:tailEnd/>
          </a:ln>
        </p:spPr>
        <p:txBody>
          <a:bodyPr wrap="none">
            <a:prstTxWarp prst="textNoShape">
              <a:avLst/>
            </a:prstTxWarp>
            <a:spAutoFit/>
          </a:bodyPr>
          <a:lstStyle/>
          <a:p>
            <a:r>
              <a:rPr lang="en-US" sz="2000"/>
              <a:t>First 4</a:t>
            </a:r>
          </a:p>
          <a:p>
            <a:r>
              <a:rPr lang="en-US" sz="2000"/>
              <a:t>bits of</a:t>
            </a:r>
          </a:p>
          <a:p>
            <a:r>
              <a:rPr lang="en-US" sz="2000"/>
              <a:t>input</a:t>
            </a:r>
          </a:p>
        </p:txBody>
      </p:sp>
      <p:sp>
        <p:nvSpPr>
          <p:cNvPr id="87046" name="Rectangle 6"/>
          <p:cNvSpPr>
            <a:spLocks noChangeArrowheads="1"/>
          </p:cNvSpPr>
          <p:nvPr/>
        </p:nvSpPr>
        <p:spPr bwMode="auto">
          <a:xfrm>
            <a:off x="3495675" y="1752600"/>
            <a:ext cx="2474913" cy="446088"/>
          </a:xfrm>
          <a:prstGeom prst="rect">
            <a:avLst/>
          </a:prstGeom>
          <a:noFill/>
          <a:ln w="9525">
            <a:noFill/>
            <a:miter lim="800000"/>
            <a:headEnd/>
            <a:tailEnd/>
          </a:ln>
        </p:spPr>
        <p:txBody>
          <a:bodyPr wrap="none">
            <a:prstTxWarp prst="textNoShape">
              <a:avLst/>
            </a:prstTxWarp>
            <a:spAutoFit/>
          </a:bodyPr>
          <a:lstStyle/>
          <a:p>
            <a:r>
              <a:rPr lang="en-US" sz="2000"/>
              <a:t>Last 4 bits of input</a:t>
            </a:r>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7BC09AFF-4697-F448-97D8-712F9D6E138B}" type="slidenum">
              <a:rPr lang="en-US" smtClean="0">
                <a:latin typeface="Times New Roman" charset="0"/>
              </a:rPr>
              <a:pPr/>
              <a:t>74</a:t>
            </a:fld>
            <a:endParaRPr lang="en-US">
              <a:latin typeface="Times New Roman" charset="0"/>
            </a:endParaRPr>
          </a:p>
        </p:txBody>
      </p:sp>
      <p:sp>
        <p:nvSpPr>
          <p:cNvPr id="88067" name="Rectangle 2"/>
          <p:cNvSpPr>
            <a:spLocks noGrp="1" noChangeArrowheads="1"/>
          </p:cNvSpPr>
          <p:nvPr>
            <p:ph type="title"/>
          </p:nvPr>
        </p:nvSpPr>
        <p:spPr/>
        <p:txBody>
          <a:bodyPr/>
          <a:lstStyle/>
          <a:p>
            <a:pPr eaLnBrk="1" hangingPunct="1"/>
            <a:r>
              <a:rPr lang="en-US"/>
              <a:t>AES ShiftRow</a:t>
            </a:r>
          </a:p>
        </p:txBody>
      </p:sp>
      <p:sp>
        <p:nvSpPr>
          <p:cNvPr id="88068" name="Rectangle 3"/>
          <p:cNvSpPr>
            <a:spLocks noGrp="1" noChangeArrowheads="1"/>
          </p:cNvSpPr>
          <p:nvPr>
            <p:ph type="body" idx="1"/>
          </p:nvPr>
        </p:nvSpPr>
        <p:spPr/>
        <p:txBody>
          <a:bodyPr/>
          <a:lstStyle/>
          <a:p>
            <a:pPr eaLnBrk="1" hangingPunct="1"/>
            <a:r>
              <a:rPr lang="en-US"/>
              <a:t>Cyclic shift rows</a:t>
            </a:r>
          </a:p>
        </p:txBody>
      </p:sp>
      <p:pic>
        <p:nvPicPr>
          <p:cNvPr id="6" name="Picture 5" descr="ttt2.jpg"/>
          <p:cNvPicPr>
            <a:picLocks noChangeAspect="1"/>
          </p:cNvPicPr>
          <p:nvPr/>
        </p:nvPicPr>
        <p:blipFill>
          <a:blip r:embed="rId2"/>
          <a:stretch>
            <a:fillRect/>
          </a:stretch>
        </p:blipFill>
        <p:spPr>
          <a:xfrm>
            <a:off x="1066800" y="2819400"/>
            <a:ext cx="6685387" cy="1587500"/>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7F8AF617-8F1A-1841-86B8-98A6CC7592A4}" type="slidenum">
              <a:rPr lang="en-US" smtClean="0">
                <a:latin typeface="Times New Roman" charset="0"/>
              </a:rPr>
              <a:pPr/>
              <a:t>75</a:t>
            </a:fld>
            <a:endParaRPr lang="en-US">
              <a:latin typeface="Times New Roman" charset="0"/>
            </a:endParaRPr>
          </a:p>
        </p:txBody>
      </p:sp>
      <p:sp>
        <p:nvSpPr>
          <p:cNvPr id="89091" name="Rectangle 2"/>
          <p:cNvSpPr>
            <a:spLocks noGrp="1" noChangeArrowheads="1"/>
          </p:cNvSpPr>
          <p:nvPr>
            <p:ph type="title"/>
          </p:nvPr>
        </p:nvSpPr>
        <p:spPr/>
        <p:txBody>
          <a:bodyPr/>
          <a:lstStyle/>
          <a:p>
            <a:pPr eaLnBrk="1" hangingPunct="1"/>
            <a:r>
              <a:rPr lang="en-US"/>
              <a:t>AES MixColumn</a:t>
            </a:r>
          </a:p>
        </p:txBody>
      </p:sp>
      <p:sp>
        <p:nvSpPr>
          <p:cNvPr id="89092" name="Rectangle 3"/>
          <p:cNvSpPr>
            <a:spLocks noGrp="1" noChangeArrowheads="1"/>
          </p:cNvSpPr>
          <p:nvPr>
            <p:ph type="body" idx="1"/>
          </p:nvPr>
        </p:nvSpPr>
        <p:spPr>
          <a:xfrm>
            <a:off x="685800" y="5257800"/>
            <a:ext cx="7772400" cy="838200"/>
          </a:xfrm>
        </p:spPr>
        <p:txBody>
          <a:bodyPr/>
          <a:lstStyle/>
          <a:p>
            <a:pPr eaLnBrk="1" hangingPunct="1"/>
            <a:r>
              <a:rPr lang="en-US"/>
              <a:t>Implemented as a (big) lookup table</a:t>
            </a:r>
          </a:p>
        </p:txBody>
      </p:sp>
      <p:sp>
        <p:nvSpPr>
          <p:cNvPr id="89094" name="Rectangle 5"/>
          <p:cNvSpPr>
            <a:spLocks noChangeArrowheads="1"/>
          </p:cNvSpPr>
          <p:nvPr/>
        </p:nvSpPr>
        <p:spPr bwMode="auto">
          <a:xfrm>
            <a:off x="685800" y="1828800"/>
            <a:ext cx="7772400" cy="11430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accent2"/>
              </a:buClr>
              <a:buSzPct val="75000"/>
              <a:buFont typeface="Wingdings" charset="2"/>
              <a:buChar char="q"/>
            </a:pPr>
            <a:r>
              <a:rPr lang="en-US" sz="3200" dirty="0"/>
              <a:t>Invertible, linear operation applied to each column</a:t>
            </a:r>
          </a:p>
        </p:txBody>
      </p:sp>
      <p:pic>
        <p:nvPicPr>
          <p:cNvPr id="7" name="Picture 6" descr="ttt3.jpg"/>
          <p:cNvPicPr>
            <a:picLocks noChangeAspect="1"/>
          </p:cNvPicPr>
          <p:nvPr/>
        </p:nvPicPr>
        <p:blipFill>
          <a:blip r:embed="rId2"/>
          <a:stretch>
            <a:fillRect/>
          </a:stretch>
        </p:blipFill>
        <p:spPr>
          <a:xfrm>
            <a:off x="1524000" y="3505200"/>
            <a:ext cx="5345983" cy="1304925"/>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ttt4.jpg"/>
          <p:cNvPicPr>
            <a:picLocks noChangeAspect="1"/>
          </p:cNvPicPr>
          <p:nvPr/>
        </p:nvPicPr>
        <p:blipFill>
          <a:blip r:embed="rId2"/>
          <a:stretch>
            <a:fillRect/>
          </a:stretch>
        </p:blipFill>
        <p:spPr>
          <a:xfrm>
            <a:off x="990600" y="2598844"/>
            <a:ext cx="6630987" cy="1439756"/>
          </a:xfrm>
          <a:prstGeom prst="rect">
            <a:avLst/>
          </a:prstGeom>
        </p:spPr>
      </p:pic>
      <p:sp>
        <p:nvSpPr>
          <p:cNvPr id="9011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BA4F5815-6637-3943-B0C8-F23FD73EEFFC}" type="slidenum">
              <a:rPr lang="en-US" smtClean="0">
                <a:latin typeface="Times New Roman" charset="0"/>
              </a:rPr>
              <a:pPr/>
              <a:t>76</a:t>
            </a:fld>
            <a:endParaRPr lang="en-US">
              <a:latin typeface="Times New Roman" charset="0"/>
            </a:endParaRPr>
          </a:p>
        </p:txBody>
      </p:sp>
      <p:sp>
        <p:nvSpPr>
          <p:cNvPr id="90115" name="Rectangle 2"/>
          <p:cNvSpPr>
            <a:spLocks noGrp="1" noChangeArrowheads="1"/>
          </p:cNvSpPr>
          <p:nvPr>
            <p:ph type="title"/>
          </p:nvPr>
        </p:nvSpPr>
        <p:spPr/>
        <p:txBody>
          <a:bodyPr/>
          <a:lstStyle/>
          <a:p>
            <a:pPr eaLnBrk="1" hangingPunct="1"/>
            <a:r>
              <a:rPr lang="en-US"/>
              <a:t>AES AddRoundKey</a:t>
            </a:r>
          </a:p>
        </p:txBody>
      </p:sp>
      <p:sp>
        <p:nvSpPr>
          <p:cNvPr id="90116" name="Rectangle 3"/>
          <p:cNvSpPr>
            <a:spLocks noGrp="1" noChangeArrowheads="1"/>
          </p:cNvSpPr>
          <p:nvPr>
            <p:ph type="body" idx="1"/>
          </p:nvPr>
        </p:nvSpPr>
        <p:spPr>
          <a:xfrm>
            <a:off x="685800" y="4572000"/>
            <a:ext cx="7772400" cy="1219200"/>
          </a:xfrm>
        </p:spPr>
        <p:txBody>
          <a:bodyPr/>
          <a:lstStyle/>
          <a:p>
            <a:pPr eaLnBrk="1" hangingPunct="1">
              <a:lnSpc>
                <a:spcPct val="90000"/>
              </a:lnSpc>
            </a:pPr>
            <a:r>
              <a:rPr lang="en-US"/>
              <a:t>RoundKey (subkey) determined by </a:t>
            </a:r>
            <a:r>
              <a:rPr lang="en-US" b="1">
                <a:solidFill>
                  <a:schemeClr val="accent2"/>
                </a:solidFill>
              </a:rPr>
              <a:t>key schedule</a:t>
            </a:r>
            <a:r>
              <a:rPr lang="en-US"/>
              <a:t> algorithm</a:t>
            </a:r>
          </a:p>
        </p:txBody>
      </p:sp>
      <p:sp>
        <p:nvSpPr>
          <p:cNvPr id="90117" name="Rectangle 5"/>
          <p:cNvSpPr>
            <a:spLocks noChangeArrowheads="1"/>
          </p:cNvSpPr>
          <p:nvPr/>
        </p:nvSpPr>
        <p:spPr bwMode="auto">
          <a:xfrm>
            <a:off x="685800" y="1828800"/>
            <a:ext cx="7772400" cy="7620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accent2"/>
              </a:buClr>
              <a:buSzPct val="75000"/>
              <a:buFont typeface="Wingdings" charset="2"/>
              <a:buChar char="q"/>
            </a:pPr>
            <a:r>
              <a:rPr lang="en-US" sz="3200"/>
              <a:t>XOR subkey with block</a:t>
            </a:r>
          </a:p>
        </p:txBody>
      </p:sp>
      <p:sp>
        <p:nvSpPr>
          <p:cNvPr id="90119" name="Rectangle 7"/>
          <p:cNvSpPr>
            <a:spLocks noChangeArrowheads="1"/>
          </p:cNvSpPr>
          <p:nvPr/>
        </p:nvSpPr>
        <p:spPr bwMode="auto">
          <a:xfrm>
            <a:off x="1573213" y="3902075"/>
            <a:ext cx="941387" cy="517525"/>
          </a:xfrm>
          <a:prstGeom prst="rect">
            <a:avLst/>
          </a:prstGeom>
          <a:noFill/>
          <a:ln w="9525">
            <a:noFill/>
            <a:miter lim="800000"/>
            <a:headEnd/>
            <a:tailEnd/>
          </a:ln>
        </p:spPr>
        <p:txBody>
          <a:bodyPr wrap="none">
            <a:prstTxWarp prst="textNoShape">
              <a:avLst/>
            </a:prstTxWarp>
            <a:spAutoFit/>
          </a:bodyPr>
          <a:lstStyle/>
          <a:p>
            <a:r>
              <a:rPr lang="en-US" dirty="0"/>
              <a:t>Block</a:t>
            </a:r>
          </a:p>
        </p:txBody>
      </p:sp>
      <p:sp>
        <p:nvSpPr>
          <p:cNvPr id="90120" name="Rectangle 8"/>
          <p:cNvSpPr>
            <a:spLocks noChangeArrowheads="1"/>
          </p:cNvSpPr>
          <p:nvPr/>
        </p:nvSpPr>
        <p:spPr bwMode="auto">
          <a:xfrm>
            <a:off x="3657600" y="3902075"/>
            <a:ext cx="1225550" cy="517525"/>
          </a:xfrm>
          <a:prstGeom prst="rect">
            <a:avLst/>
          </a:prstGeom>
          <a:noFill/>
          <a:ln w="9525">
            <a:noFill/>
            <a:miter lim="800000"/>
            <a:headEnd/>
            <a:tailEnd/>
          </a:ln>
        </p:spPr>
        <p:txBody>
          <a:bodyPr wrap="none">
            <a:prstTxWarp prst="textNoShape">
              <a:avLst/>
            </a:prstTxWarp>
            <a:spAutoFit/>
          </a:bodyPr>
          <a:lstStyle/>
          <a:p>
            <a:r>
              <a:rPr lang="en-US" dirty="0" err="1"/>
              <a:t>Subkey</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A0347829-0CA5-6B44-A663-1DBEC979CF03}" type="slidenum">
              <a:rPr lang="en-US" smtClean="0">
                <a:latin typeface="Times New Roman" charset="0"/>
              </a:rPr>
              <a:pPr/>
              <a:t>77</a:t>
            </a:fld>
            <a:endParaRPr lang="en-US">
              <a:latin typeface="Times New Roman" charset="0"/>
            </a:endParaRPr>
          </a:p>
        </p:txBody>
      </p:sp>
      <p:sp>
        <p:nvSpPr>
          <p:cNvPr id="91139" name="Rectangle 2"/>
          <p:cNvSpPr>
            <a:spLocks noGrp="1" noChangeArrowheads="1"/>
          </p:cNvSpPr>
          <p:nvPr>
            <p:ph type="title"/>
          </p:nvPr>
        </p:nvSpPr>
        <p:spPr>
          <a:xfrm>
            <a:off x="685800" y="457200"/>
            <a:ext cx="7772400" cy="1143000"/>
          </a:xfrm>
        </p:spPr>
        <p:txBody>
          <a:bodyPr/>
          <a:lstStyle/>
          <a:p>
            <a:pPr eaLnBrk="1" hangingPunct="1"/>
            <a:r>
              <a:rPr lang="en-US"/>
              <a:t>AES Decryption</a:t>
            </a:r>
          </a:p>
        </p:txBody>
      </p:sp>
      <p:sp>
        <p:nvSpPr>
          <p:cNvPr id="91140" name="Rectangle 3"/>
          <p:cNvSpPr>
            <a:spLocks noGrp="1" noChangeArrowheads="1"/>
          </p:cNvSpPr>
          <p:nvPr>
            <p:ph type="body" idx="1"/>
          </p:nvPr>
        </p:nvSpPr>
        <p:spPr>
          <a:xfrm>
            <a:off x="685800" y="1676400"/>
            <a:ext cx="7696200" cy="4419600"/>
          </a:xfrm>
        </p:spPr>
        <p:txBody>
          <a:bodyPr/>
          <a:lstStyle/>
          <a:p>
            <a:pPr eaLnBrk="1" hangingPunct="1">
              <a:lnSpc>
                <a:spcPct val="90000"/>
              </a:lnSpc>
              <a:spcAft>
                <a:spcPts val="600"/>
              </a:spcAft>
            </a:pPr>
            <a:r>
              <a:rPr lang="en-US" sz="2800" dirty="0"/>
              <a:t>To decrypt, process must be invertible</a:t>
            </a:r>
          </a:p>
          <a:p>
            <a:pPr eaLnBrk="1" hangingPunct="1">
              <a:lnSpc>
                <a:spcPct val="90000"/>
              </a:lnSpc>
              <a:spcAft>
                <a:spcPts val="600"/>
              </a:spcAft>
            </a:pPr>
            <a:r>
              <a:rPr lang="en-US" sz="2800" dirty="0"/>
              <a:t>Inverse of </a:t>
            </a:r>
            <a:r>
              <a:rPr lang="en-US" sz="2800" dirty="0" err="1"/>
              <a:t>MixAddRoundKey</a:t>
            </a:r>
            <a:r>
              <a:rPr lang="en-US" sz="2800" dirty="0"/>
              <a:t> is easy, since “</a:t>
            </a:r>
            <a:r>
              <a:rPr lang="en-US" sz="2800" dirty="0" err="1">
                <a:sym typeface="Symbol" charset="2"/>
              </a:rPr>
              <a:t></a:t>
            </a:r>
            <a:r>
              <a:rPr lang="en-US" sz="2800" dirty="0">
                <a:sym typeface="Symbol" charset="2"/>
              </a:rPr>
              <a:t>”</a:t>
            </a:r>
            <a:r>
              <a:rPr lang="en-US" sz="2800" dirty="0"/>
              <a:t> is its own inverse</a:t>
            </a:r>
          </a:p>
          <a:p>
            <a:pPr eaLnBrk="1" hangingPunct="1">
              <a:lnSpc>
                <a:spcPct val="90000"/>
              </a:lnSpc>
              <a:spcAft>
                <a:spcPts val="600"/>
              </a:spcAft>
            </a:pPr>
            <a:r>
              <a:rPr lang="en-US" sz="2800" dirty="0" err="1"/>
              <a:t>MixColumn</a:t>
            </a:r>
            <a:r>
              <a:rPr lang="en-US" sz="2800" dirty="0"/>
              <a:t> is invertible (inverse is also implemented as a lookup table)</a:t>
            </a:r>
          </a:p>
          <a:p>
            <a:pPr eaLnBrk="1" hangingPunct="1">
              <a:lnSpc>
                <a:spcPct val="90000"/>
              </a:lnSpc>
              <a:spcAft>
                <a:spcPts val="600"/>
              </a:spcAft>
            </a:pPr>
            <a:r>
              <a:rPr lang="en-US" sz="2800" dirty="0"/>
              <a:t>Inverse of </a:t>
            </a:r>
            <a:r>
              <a:rPr lang="en-US" sz="2800" dirty="0" err="1"/>
              <a:t>ShiftRow</a:t>
            </a:r>
            <a:r>
              <a:rPr lang="en-US" sz="2800" dirty="0"/>
              <a:t> is easy (cyclic shift the other direction)</a:t>
            </a:r>
          </a:p>
          <a:p>
            <a:pPr eaLnBrk="1" hangingPunct="1">
              <a:lnSpc>
                <a:spcPct val="90000"/>
              </a:lnSpc>
              <a:spcAft>
                <a:spcPts val="600"/>
              </a:spcAft>
            </a:pPr>
            <a:r>
              <a:rPr lang="en-US" sz="2800" dirty="0" err="1"/>
              <a:t>ByteSub</a:t>
            </a:r>
            <a:r>
              <a:rPr lang="en-US" sz="2800" dirty="0"/>
              <a:t> is invertible (inverse is also implemented as a lookup table)</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8807167D-AE21-DC42-9A21-A42FED61B7E1}" type="slidenum">
              <a:rPr lang="en-US" smtClean="0">
                <a:latin typeface="Times New Roman" charset="0"/>
              </a:rPr>
              <a:pPr/>
              <a:t>78</a:t>
            </a:fld>
            <a:endParaRPr lang="en-US">
              <a:latin typeface="Times New Roman" charset="0"/>
            </a:endParaRPr>
          </a:p>
        </p:txBody>
      </p:sp>
      <p:sp>
        <p:nvSpPr>
          <p:cNvPr id="92163" name="Rectangle 2"/>
          <p:cNvSpPr>
            <a:spLocks noGrp="1" noChangeArrowheads="1"/>
          </p:cNvSpPr>
          <p:nvPr>
            <p:ph type="title"/>
          </p:nvPr>
        </p:nvSpPr>
        <p:spPr/>
        <p:txBody>
          <a:bodyPr/>
          <a:lstStyle/>
          <a:p>
            <a:pPr eaLnBrk="1" hangingPunct="1"/>
            <a:r>
              <a:rPr lang="en-US"/>
              <a:t>A Few Other Block Ciphers</a:t>
            </a:r>
          </a:p>
        </p:txBody>
      </p:sp>
      <p:sp>
        <p:nvSpPr>
          <p:cNvPr id="92164" name="Rectangle 3"/>
          <p:cNvSpPr>
            <a:spLocks noGrp="1" noChangeArrowheads="1"/>
          </p:cNvSpPr>
          <p:nvPr>
            <p:ph type="body" idx="1"/>
          </p:nvPr>
        </p:nvSpPr>
        <p:spPr/>
        <p:txBody>
          <a:bodyPr/>
          <a:lstStyle/>
          <a:p>
            <a:pPr eaLnBrk="1" hangingPunct="1"/>
            <a:r>
              <a:rPr lang="en-US"/>
              <a:t>Briefly…</a:t>
            </a:r>
          </a:p>
          <a:p>
            <a:pPr lvl="1" eaLnBrk="1" hangingPunct="1"/>
            <a:r>
              <a:rPr lang="en-US"/>
              <a:t>IDEA</a:t>
            </a:r>
          </a:p>
          <a:p>
            <a:pPr lvl="1" eaLnBrk="1" hangingPunct="1"/>
            <a:r>
              <a:rPr lang="en-US"/>
              <a:t>Blowfish</a:t>
            </a:r>
          </a:p>
          <a:p>
            <a:pPr lvl="1" eaLnBrk="1" hangingPunct="1"/>
            <a:r>
              <a:rPr lang="en-US"/>
              <a:t>RC6</a:t>
            </a:r>
          </a:p>
          <a:p>
            <a:pPr eaLnBrk="1" hangingPunct="1"/>
            <a:r>
              <a:rPr lang="en-US"/>
              <a:t>More detailed…</a:t>
            </a:r>
          </a:p>
          <a:p>
            <a:pPr lvl="1" eaLnBrk="1" hangingPunct="1"/>
            <a:r>
              <a:rPr lang="en-US"/>
              <a:t>TEA</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8B66FC4A-EC22-C24B-A6D5-9A0E08DE9CAA}" type="slidenum">
              <a:rPr lang="en-US" smtClean="0">
                <a:latin typeface="Times New Roman" charset="0"/>
              </a:rPr>
              <a:pPr/>
              <a:t>79</a:t>
            </a:fld>
            <a:endParaRPr lang="en-US">
              <a:latin typeface="Times New Roman" charset="0"/>
            </a:endParaRPr>
          </a:p>
        </p:txBody>
      </p:sp>
      <p:sp>
        <p:nvSpPr>
          <p:cNvPr id="93187" name="Rectangle 2"/>
          <p:cNvSpPr>
            <a:spLocks noGrp="1" noChangeArrowheads="1"/>
          </p:cNvSpPr>
          <p:nvPr>
            <p:ph type="title"/>
          </p:nvPr>
        </p:nvSpPr>
        <p:spPr/>
        <p:txBody>
          <a:bodyPr/>
          <a:lstStyle/>
          <a:p>
            <a:pPr eaLnBrk="1" hangingPunct="1"/>
            <a:r>
              <a:rPr lang="en-US"/>
              <a:t>IDEA</a:t>
            </a:r>
          </a:p>
        </p:txBody>
      </p:sp>
      <p:sp>
        <p:nvSpPr>
          <p:cNvPr id="93188" name="Rectangle 3"/>
          <p:cNvSpPr>
            <a:spLocks noGrp="1" noChangeArrowheads="1"/>
          </p:cNvSpPr>
          <p:nvPr>
            <p:ph type="body" idx="1"/>
          </p:nvPr>
        </p:nvSpPr>
        <p:spPr/>
        <p:txBody>
          <a:bodyPr/>
          <a:lstStyle/>
          <a:p>
            <a:pPr eaLnBrk="1" hangingPunct="1">
              <a:lnSpc>
                <a:spcPct val="90000"/>
              </a:lnSpc>
              <a:spcAft>
                <a:spcPts val="600"/>
              </a:spcAft>
            </a:pPr>
            <a:r>
              <a:rPr lang="en-US" dirty="0"/>
              <a:t>Invented by James Massey</a:t>
            </a:r>
          </a:p>
          <a:p>
            <a:pPr lvl="1" eaLnBrk="1" hangingPunct="1">
              <a:lnSpc>
                <a:spcPct val="90000"/>
              </a:lnSpc>
              <a:spcAft>
                <a:spcPts val="600"/>
              </a:spcAft>
            </a:pPr>
            <a:r>
              <a:rPr lang="en-US" dirty="0"/>
              <a:t>One of the giants of modern crypto</a:t>
            </a:r>
          </a:p>
          <a:p>
            <a:pPr eaLnBrk="1" hangingPunct="1">
              <a:lnSpc>
                <a:spcPct val="90000"/>
              </a:lnSpc>
              <a:spcAft>
                <a:spcPts val="600"/>
              </a:spcAft>
            </a:pPr>
            <a:r>
              <a:rPr lang="en-US" dirty="0"/>
              <a:t>IDEA has 64-bit block, 128-bit key</a:t>
            </a:r>
          </a:p>
          <a:p>
            <a:pPr eaLnBrk="1" hangingPunct="1">
              <a:lnSpc>
                <a:spcPct val="90000"/>
              </a:lnSpc>
              <a:spcAft>
                <a:spcPts val="600"/>
              </a:spcAft>
            </a:pPr>
            <a:r>
              <a:rPr lang="en-US" dirty="0"/>
              <a:t>IDEA uses </a:t>
            </a:r>
            <a:r>
              <a:rPr lang="en-US" b="1" dirty="0">
                <a:solidFill>
                  <a:schemeClr val="hlink"/>
                </a:solidFill>
              </a:rPr>
              <a:t>mixed-mode arithmetic</a:t>
            </a:r>
          </a:p>
          <a:p>
            <a:pPr eaLnBrk="1" hangingPunct="1">
              <a:lnSpc>
                <a:spcPct val="90000"/>
              </a:lnSpc>
              <a:spcAft>
                <a:spcPts val="600"/>
              </a:spcAft>
            </a:pPr>
            <a:r>
              <a:rPr lang="en-US" dirty="0"/>
              <a:t>Combine different math operations</a:t>
            </a:r>
          </a:p>
          <a:p>
            <a:pPr lvl="1" eaLnBrk="1" hangingPunct="1">
              <a:lnSpc>
                <a:spcPct val="90000"/>
              </a:lnSpc>
              <a:spcAft>
                <a:spcPts val="600"/>
              </a:spcAft>
            </a:pPr>
            <a:r>
              <a:rPr lang="en-US" dirty="0"/>
              <a:t>IDEA the first to use this approach</a:t>
            </a:r>
          </a:p>
          <a:p>
            <a:pPr lvl="1" eaLnBrk="1" hangingPunct="1">
              <a:lnSpc>
                <a:spcPct val="90000"/>
              </a:lnSpc>
              <a:spcAft>
                <a:spcPts val="600"/>
              </a:spcAft>
            </a:pPr>
            <a:r>
              <a:rPr lang="en-US" dirty="0"/>
              <a:t>Frequently used today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68368049-4EBF-8042-A111-17E777338B66}" type="slidenum">
              <a:rPr lang="en-US" smtClean="0">
                <a:latin typeface="Times New Roman" charset="0"/>
              </a:rPr>
              <a:pPr/>
              <a:t>8</a:t>
            </a:fld>
            <a:endParaRPr lang="en-US">
              <a:latin typeface="Times New Roman" charset="0"/>
            </a:endParaRPr>
          </a:p>
        </p:txBody>
      </p:sp>
      <p:sp>
        <p:nvSpPr>
          <p:cNvPr id="20483" name="Rectangle 2"/>
          <p:cNvSpPr>
            <a:spLocks noGrp="1" noChangeArrowheads="1"/>
          </p:cNvSpPr>
          <p:nvPr>
            <p:ph type="title"/>
          </p:nvPr>
        </p:nvSpPr>
        <p:spPr>
          <a:xfrm>
            <a:off x="533400" y="609600"/>
            <a:ext cx="7924800" cy="1143000"/>
          </a:xfrm>
        </p:spPr>
        <p:txBody>
          <a:bodyPr/>
          <a:lstStyle/>
          <a:p>
            <a:pPr eaLnBrk="1" hangingPunct="1"/>
            <a:r>
              <a:rPr lang="en-US"/>
              <a:t>Simple Substitution</a:t>
            </a:r>
          </a:p>
        </p:txBody>
      </p:sp>
      <p:sp>
        <p:nvSpPr>
          <p:cNvPr id="20484" name="Rectangle 3"/>
          <p:cNvSpPr>
            <a:spLocks noGrp="1" noChangeArrowheads="1"/>
          </p:cNvSpPr>
          <p:nvPr>
            <p:ph type="body" idx="1"/>
          </p:nvPr>
        </p:nvSpPr>
        <p:spPr>
          <a:xfrm>
            <a:off x="685800" y="1828800"/>
            <a:ext cx="7848600" cy="1295400"/>
          </a:xfrm>
        </p:spPr>
        <p:txBody>
          <a:bodyPr/>
          <a:lstStyle/>
          <a:p>
            <a:pPr eaLnBrk="1" hangingPunct="1">
              <a:lnSpc>
                <a:spcPct val="90000"/>
              </a:lnSpc>
            </a:pPr>
            <a:r>
              <a:rPr lang="en-US"/>
              <a:t>Plaintext: </a:t>
            </a:r>
            <a:r>
              <a:rPr lang="en-US">
                <a:solidFill>
                  <a:srgbClr val="FF0000"/>
                </a:solidFill>
                <a:latin typeface="Times-Roman" charset="0"/>
              </a:rPr>
              <a:t>fourscoreandsevenyearsago</a:t>
            </a:r>
          </a:p>
          <a:p>
            <a:pPr eaLnBrk="1" hangingPunct="1">
              <a:lnSpc>
                <a:spcPct val="90000"/>
              </a:lnSpc>
            </a:pPr>
            <a:r>
              <a:rPr lang="en-US"/>
              <a:t>Key:</a:t>
            </a:r>
            <a:r>
              <a:rPr lang="en-US">
                <a:solidFill>
                  <a:srgbClr val="FF0000"/>
                </a:solidFill>
                <a:latin typeface="Times-Roman" charset="0"/>
              </a:rPr>
              <a:t> </a:t>
            </a:r>
          </a:p>
        </p:txBody>
      </p:sp>
      <p:graphicFrame>
        <p:nvGraphicFramePr>
          <p:cNvPr id="21621" name="Group 117"/>
          <p:cNvGraphicFramePr>
            <a:graphicFrameLocks noGrp="1"/>
          </p:cNvGraphicFramePr>
          <p:nvPr/>
        </p:nvGraphicFramePr>
        <p:xfrm>
          <a:off x="1752600" y="3048000"/>
          <a:ext cx="6553195" cy="1219200"/>
        </p:xfrm>
        <a:graphic>
          <a:graphicData uri="http://schemas.openxmlformats.org/drawingml/2006/table">
            <a:tbl>
              <a:tblPr/>
              <a:tblGrid>
                <a:gridCol w="228579">
                  <a:extLst>
                    <a:ext uri="{9D8B030D-6E8A-4147-A177-3AD203B41FA5}">
                      <a16:colId xmlns:a16="http://schemas.microsoft.com/office/drawing/2014/main" val="20000"/>
                    </a:ext>
                  </a:extLst>
                </a:gridCol>
                <a:gridCol w="243988">
                  <a:extLst>
                    <a:ext uri="{9D8B030D-6E8A-4147-A177-3AD203B41FA5}">
                      <a16:colId xmlns:a16="http://schemas.microsoft.com/office/drawing/2014/main" val="20001"/>
                    </a:ext>
                  </a:extLst>
                </a:gridCol>
                <a:gridCol w="264305">
                  <a:extLst>
                    <a:ext uri="{9D8B030D-6E8A-4147-A177-3AD203B41FA5}">
                      <a16:colId xmlns:a16="http://schemas.microsoft.com/office/drawing/2014/main" val="20002"/>
                    </a:ext>
                  </a:extLst>
                </a:gridCol>
                <a:gridCol w="262725">
                  <a:extLst>
                    <a:ext uri="{9D8B030D-6E8A-4147-A177-3AD203B41FA5}">
                      <a16:colId xmlns:a16="http://schemas.microsoft.com/office/drawing/2014/main" val="20003"/>
                    </a:ext>
                  </a:extLst>
                </a:gridCol>
                <a:gridCol w="265889">
                  <a:extLst>
                    <a:ext uri="{9D8B030D-6E8A-4147-A177-3AD203B41FA5}">
                      <a16:colId xmlns:a16="http://schemas.microsoft.com/office/drawing/2014/main" val="20004"/>
                    </a:ext>
                  </a:extLst>
                </a:gridCol>
                <a:gridCol w="264306">
                  <a:extLst>
                    <a:ext uri="{9D8B030D-6E8A-4147-A177-3AD203B41FA5}">
                      <a16:colId xmlns:a16="http://schemas.microsoft.com/office/drawing/2014/main" val="20005"/>
                    </a:ext>
                  </a:extLst>
                </a:gridCol>
                <a:gridCol w="265889">
                  <a:extLst>
                    <a:ext uri="{9D8B030D-6E8A-4147-A177-3AD203B41FA5}">
                      <a16:colId xmlns:a16="http://schemas.microsoft.com/office/drawing/2014/main" val="20006"/>
                    </a:ext>
                  </a:extLst>
                </a:gridCol>
                <a:gridCol w="264305">
                  <a:extLst>
                    <a:ext uri="{9D8B030D-6E8A-4147-A177-3AD203B41FA5}">
                      <a16:colId xmlns:a16="http://schemas.microsoft.com/office/drawing/2014/main" val="20007"/>
                    </a:ext>
                  </a:extLst>
                </a:gridCol>
                <a:gridCol w="262725">
                  <a:extLst>
                    <a:ext uri="{9D8B030D-6E8A-4147-A177-3AD203B41FA5}">
                      <a16:colId xmlns:a16="http://schemas.microsoft.com/office/drawing/2014/main" val="20008"/>
                    </a:ext>
                  </a:extLst>
                </a:gridCol>
                <a:gridCol w="265889">
                  <a:extLst>
                    <a:ext uri="{9D8B030D-6E8A-4147-A177-3AD203B41FA5}">
                      <a16:colId xmlns:a16="http://schemas.microsoft.com/office/drawing/2014/main" val="20009"/>
                    </a:ext>
                  </a:extLst>
                </a:gridCol>
                <a:gridCol w="264306">
                  <a:extLst>
                    <a:ext uri="{9D8B030D-6E8A-4147-A177-3AD203B41FA5}">
                      <a16:colId xmlns:a16="http://schemas.microsoft.com/office/drawing/2014/main" val="20010"/>
                    </a:ext>
                  </a:extLst>
                </a:gridCol>
                <a:gridCol w="262725">
                  <a:extLst>
                    <a:ext uri="{9D8B030D-6E8A-4147-A177-3AD203B41FA5}">
                      <a16:colId xmlns:a16="http://schemas.microsoft.com/office/drawing/2014/main" val="20011"/>
                    </a:ext>
                  </a:extLst>
                </a:gridCol>
                <a:gridCol w="265889">
                  <a:extLst>
                    <a:ext uri="{9D8B030D-6E8A-4147-A177-3AD203B41FA5}">
                      <a16:colId xmlns:a16="http://schemas.microsoft.com/office/drawing/2014/main" val="20012"/>
                    </a:ext>
                  </a:extLst>
                </a:gridCol>
                <a:gridCol w="262725">
                  <a:extLst>
                    <a:ext uri="{9D8B030D-6E8A-4147-A177-3AD203B41FA5}">
                      <a16:colId xmlns:a16="http://schemas.microsoft.com/office/drawing/2014/main" val="20013"/>
                    </a:ext>
                  </a:extLst>
                </a:gridCol>
                <a:gridCol w="264305">
                  <a:extLst>
                    <a:ext uri="{9D8B030D-6E8A-4147-A177-3AD203B41FA5}">
                      <a16:colId xmlns:a16="http://schemas.microsoft.com/office/drawing/2014/main" val="20014"/>
                    </a:ext>
                  </a:extLst>
                </a:gridCol>
                <a:gridCol w="265889">
                  <a:extLst>
                    <a:ext uri="{9D8B030D-6E8A-4147-A177-3AD203B41FA5}">
                      <a16:colId xmlns:a16="http://schemas.microsoft.com/office/drawing/2014/main" val="20015"/>
                    </a:ext>
                  </a:extLst>
                </a:gridCol>
                <a:gridCol w="262725">
                  <a:extLst>
                    <a:ext uri="{9D8B030D-6E8A-4147-A177-3AD203B41FA5}">
                      <a16:colId xmlns:a16="http://schemas.microsoft.com/office/drawing/2014/main" val="20016"/>
                    </a:ext>
                  </a:extLst>
                </a:gridCol>
                <a:gridCol w="264306">
                  <a:extLst>
                    <a:ext uri="{9D8B030D-6E8A-4147-A177-3AD203B41FA5}">
                      <a16:colId xmlns:a16="http://schemas.microsoft.com/office/drawing/2014/main" val="20017"/>
                    </a:ext>
                  </a:extLst>
                </a:gridCol>
                <a:gridCol w="265889">
                  <a:extLst>
                    <a:ext uri="{9D8B030D-6E8A-4147-A177-3AD203B41FA5}">
                      <a16:colId xmlns:a16="http://schemas.microsoft.com/office/drawing/2014/main" val="20018"/>
                    </a:ext>
                  </a:extLst>
                </a:gridCol>
                <a:gridCol w="264305">
                  <a:extLst>
                    <a:ext uri="{9D8B030D-6E8A-4147-A177-3AD203B41FA5}">
                      <a16:colId xmlns:a16="http://schemas.microsoft.com/office/drawing/2014/main" val="20019"/>
                    </a:ext>
                  </a:extLst>
                </a:gridCol>
                <a:gridCol w="265889">
                  <a:extLst>
                    <a:ext uri="{9D8B030D-6E8A-4147-A177-3AD203B41FA5}">
                      <a16:colId xmlns:a16="http://schemas.microsoft.com/office/drawing/2014/main" val="20020"/>
                    </a:ext>
                  </a:extLst>
                </a:gridCol>
                <a:gridCol w="262725">
                  <a:extLst>
                    <a:ext uri="{9D8B030D-6E8A-4147-A177-3AD203B41FA5}">
                      <a16:colId xmlns:a16="http://schemas.microsoft.com/office/drawing/2014/main" val="20021"/>
                    </a:ext>
                  </a:extLst>
                </a:gridCol>
                <a:gridCol w="264306">
                  <a:extLst>
                    <a:ext uri="{9D8B030D-6E8A-4147-A177-3AD203B41FA5}">
                      <a16:colId xmlns:a16="http://schemas.microsoft.com/office/drawing/2014/main" val="20022"/>
                    </a:ext>
                  </a:extLst>
                </a:gridCol>
                <a:gridCol w="264305">
                  <a:extLst>
                    <a:ext uri="{9D8B030D-6E8A-4147-A177-3AD203B41FA5}">
                      <a16:colId xmlns:a16="http://schemas.microsoft.com/office/drawing/2014/main" val="20023"/>
                    </a:ext>
                  </a:extLst>
                </a:gridCol>
                <a:gridCol w="264306">
                  <a:extLst>
                    <a:ext uri="{9D8B030D-6E8A-4147-A177-3AD203B41FA5}">
                      <a16:colId xmlns:a16="http://schemas.microsoft.com/office/drawing/2014/main" val="20024"/>
                    </a:ext>
                  </a:extLst>
                </a:gridCol>
              </a:tblGrid>
              <a:tr h="6096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a</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b</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c</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d</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e</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f</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g</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h</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i</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j</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k</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l</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m</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n</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o</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p</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q</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r</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s</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t</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u</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v</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w</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x</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y</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96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D</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E</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F</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G</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H</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I</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J</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K</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L</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M</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N</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O</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P</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Q</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R</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S</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T</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U</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V</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W</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X</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Y</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Z</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A</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B</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21619" name="Group 115"/>
          <p:cNvGraphicFramePr>
            <a:graphicFrameLocks noGrp="1"/>
          </p:cNvGraphicFramePr>
          <p:nvPr/>
        </p:nvGraphicFramePr>
        <p:xfrm>
          <a:off x="8305800" y="3048000"/>
          <a:ext cx="381000" cy="1219200"/>
        </p:xfrm>
        <a:graphic>
          <a:graphicData uri="http://schemas.openxmlformats.org/drawingml/2006/table">
            <a:tbl>
              <a:tblPr/>
              <a:tblGrid>
                <a:gridCol w="381000">
                  <a:extLst>
                    <a:ext uri="{9D8B030D-6E8A-4147-A177-3AD203B41FA5}">
                      <a16:colId xmlns:a16="http://schemas.microsoft.com/office/drawing/2014/main" val="20000"/>
                    </a:ext>
                  </a:extLst>
                </a:gridCol>
              </a:tblGrid>
              <a:tr h="6096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z</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96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C</a:t>
                      </a: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0573" name="Rectangle 116"/>
          <p:cNvSpPr>
            <a:spLocks noChangeArrowheads="1"/>
          </p:cNvSpPr>
          <p:nvPr/>
        </p:nvSpPr>
        <p:spPr bwMode="auto">
          <a:xfrm>
            <a:off x="685800" y="4419600"/>
            <a:ext cx="7772400" cy="16764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Char char="q"/>
            </a:pPr>
            <a:r>
              <a:rPr lang="en-US" sz="3200"/>
              <a:t>Ciphertext: </a:t>
            </a:r>
          </a:p>
          <a:p>
            <a:pPr marL="342900" indent="-342900">
              <a:lnSpc>
                <a:spcPct val="90000"/>
              </a:lnSpc>
              <a:spcBef>
                <a:spcPct val="20000"/>
              </a:spcBef>
              <a:buClr>
                <a:schemeClr val="accent2"/>
              </a:buClr>
              <a:buSzPct val="75000"/>
              <a:buFont typeface="Wingdings" charset="2"/>
              <a:buNone/>
            </a:pPr>
            <a:r>
              <a:rPr lang="en-US" sz="3200">
                <a:solidFill>
                  <a:srgbClr val="FF0000"/>
                </a:solidFill>
                <a:latin typeface="Times-Roman" charset="0"/>
              </a:rPr>
              <a:t>	IRXUVFRUHDQGVHYHQBHDUVDJR</a:t>
            </a:r>
          </a:p>
          <a:p>
            <a:pPr marL="342900" indent="-342900">
              <a:lnSpc>
                <a:spcPct val="90000"/>
              </a:lnSpc>
              <a:spcBef>
                <a:spcPct val="20000"/>
              </a:spcBef>
              <a:buClr>
                <a:schemeClr val="accent2"/>
              </a:buClr>
              <a:buSzPct val="75000"/>
              <a:buFont typeface="Wingdings" charset="2"/>
              <a:buChar char="q"/>
            </a:pPr>
            <a:r>
              <a:rPr lang="en-US" sz="3200"/>
              <a:t>Shift by 3 is “Caesar’s cipher”</a:t>
            </a:r>
            <a:endParaRPr lang="en-US" sz="3200">
              <a:solidFill>
                <a:srgbClr val="FF0000"/>
              </a:solidFill>
              <a:latin typeface="Times-Roman" charset="0"/>
            </a:endParaRPr>
          </a:p>
        </p:txBody>
      </p:sp>
      <p:sp>
        <p:nvSpPr>
          <p:cNvPr id="20574" name="Rectangle 118"/>
          <p:cNvSpPr>
            <a:spLocks noChangeArrowheads="1"/>
          </p:cNvSpPr>
          <p:nvPr/>
        </p:nvSpPr>
        <p:spPr bwMode="auto">
          <a:xfrm>
            <a:off x="457200" y="3124200"/>
            <a:ext cx="1247775" cy="446087"/>
          </a:xfrm>
          <a:prstGeom prst="rect">
            <a:avLst/>
          </a:prstGeom>
          <a:noFill/>
          <a:ln w="9525">
            <a:noFill/>
            <a:miter lim="800000"/>
            <a:headEnd/>
            <a:tailEnd/>
          </a:ln>
        </p:spPr>
        <p:txBody>
          <a:bodyPr wrap="none">
            <a:prstTxWarp prst="textNoShape">
              <a:avLst/>
            </a:prstTxWarp>
            <a:spAutoFit/>
          </a:bodyPr>
          <a:lstStyle/>
          <a:p>
            <a:r>
              <a:rPr lang="en-US" sz="2000" dirty="0"/>
              <a:t>Plaintext</a:t>
            </a:r>
          </a:p>
        </p:txBody>
      </p:sp>
      <p:sp>
        <p:nvSpPr>
          <p:cNvPr id="20575" name="Rectangle 119"/>
          <p:cNvSpPr>
            <a:spLocks noChangeArrowheads="1"/>
          </p:cNvSpPr>
          <p:nvPr/>
        </p:nvSpPr>
        <p:spPr bwMode="auto">
          <a:xfrm>
            <a:off x="228600" y="3657600"/>
            <a:ext cx="1481138" cy="446088"/>
          </a:xfrm>
          <a:prstGeom prst="rect">
            <a:avLst/>
          </a:prstGeom>
          <a:noFill/>
          <a:ln w="9525">
            <a:noFill/>
            <a:miter lim="800000"/>
            <a:headEnd/>
            <a:tailEnd/>
          </a:ln>
        </p:spPr>
        <p:txBody>
          <a:bodyPr wrap="none">
            <a:prstTxWarp prst="textNoShape">
              <a:avLst/>
            </a:prstTxWarp>
            <a:spAutoFit/>
          </a:bodyPr>
          <a:lstStyle/>
          <a:p>
            <a:r>
              <a:rPr lang="en-US" sz="2000" dirty="0" err="1"/>
              <a:t>Ciphertext</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5CE9FF33-99C7-604F-A6BB-2AB739A56C9A}" type="slidenum">
              <a:rPr lang="en-US" smtClean="0">
                <a:latin typeface="Times New Roman" charset="0"/>
              </a:rPr>
              <a:pPr/>
              <a:t>80</a:t>
            </a:fld>
            <a:endParaRPr lang="en-US">
              <a:latin typeface="Times New Roman" charset="0"/>
            </a:endParaRPr>
          </a:p>
        </p:txBody>
      </p:sp>
      <p:sp>
        <p:nvSpPr>
          <p:cNvPr id="94211" name="Rectangle 2"/>
          <p:cNvSpPr>
            <a:spLocks noGrp="1" noChangeArrowheads="1"/>
          </p:cNvSpPr>
          <p:nvPr>
            <p:ph type="title"/>
          </p:nvPr>
        </p:nvSpPr>
        <p:spPr>
          <a:xfrm>
            <a:off x="685800" y="228600"/>
            <a:ext cx="7772400" cy="1143000"/>
          </a:xfrm>
        </p:spPr>
        <p:txBody>
          <a:bodyPr/>
          <a:lstStyle/>
          <a:p>
            <a:pPr eaLnBrk="1" hangingPunct="1"/>
            <a:r>
              <a:rPr lang="en-US"/>
              <a:t>Blowfish</a:t>
            </a:r>
          </a:p>
        </p:txBody>
      </p:sp>
      <p:sp>
        <p:nvSpPr>
          <p:cNvPr id="94212" name="Rectangle 3"/>
          <p:cNvSpPr>
            <a:spLocks noGrp="1" noChangeArrowheads="1"/>
          </p:cNvSpPr>
          <p:nvPr>
            <p:ph type="body" idx="1"/>
          </p:nvPr>
        </p:nvSpPr>
        <p:spPr>
          <a:xfrm>
            <a:off x="685800" y="1447800"/>
            <a:ext cx="7924800" cy="4724400"/>
          </a:xfrm>
        </p:spPr>
        <p:txBody>
          <a:bodyPr/>
          <a:lstStyle/>
          <a:p>
            <a:pPr eaLnBrk="1" hangingPunct="1">
              <a:lnSpc>
                <a:spcPct val="85000"/>
              </a:lnSpc>
              <a:spcAft>
                <a:spcPts val="600"/>
              </a:spcAft>
            </a:pPr>
            <a:r>
              <a:rPr lang="en-US" sz="2800" dirty="0"/>
              <a:t>Blowfish encrypts 64-bit blocks</a:t>
            </a:r>
          </a:p>
          <a:p>
            <a:pPr eaLnBrk="1" hangingPunct="1">
              <a:lnSpc>
                <a:spcPct val="85000"/>
              </a:lnSpc>
              <a:spcAft>
                <a:spcPts val="600"/>
              </a:spcAft>
            </a:pPr>
            <a:r>
              <a:rPr lang="en-US" sz="2800" dirty="0"/>
              <a:t>Key is variable length, up to 448 bits</a:t>
            </a:r>
          </a:p>
          <a:p>
            <a:pPr eaLnBrk="1" hangingPunct="1">
              <a:lnSpc>
                <a:spcPct val="85000"/>
              </a:lnSpc>
              <a:spcAft>
                <a:spcPts val="600"/>
              </a:spcAft>
            </a:pPr>
            <a:r>
              <a:rPr lang="en-US" sz="2800" dirty="0"/>
              <a:t>Invented by Bruce </a:t>
            </a:r>
            <a:r>
              <a:rPr lang="en-US" sz="2800" dirty="0" err="1"/>
              <a:t>Schneier</a:t>
            </a:r>
            <a:endParaRPr lang="en-US" sz="2800" dirty="0"/>
          </a:p>
          <a:p>
            <a:pPr eaLnBrk="1" hangingPunct="1">
              <a:lnSpc>
                <a:spcPct val="85000"/>
              </a:lnSpc>
              <a:spcAft>
                <a:spcPts val="600"/>
              </a:spcAft>
            </a:pPr>
            <a:r>
              <a:rPr lang="en-US" sz="2800" dirty="0"/>
              <a:t>Almost a </a:t>
            </a:r>
            <a:r>
              <a:rPr lang="en-US" sz="2800" dirty="0" err="1"/>
              <a:t>Feistel</a:t>
            </a:r>
            <a:r>
              <a:rPr lang="en-US" sz="2800" dirty="0"/>
              <a:t> cipher</a:t>
            </a:r>
          </a:p>
          <a:p>
            <a:pPr lvl="1" eaLnBrk="1" hangingPunct="1">
              <a:lnSpc>
                <a:spcPct val="85000"/>
              </a:lnSpc>
              <a:spcAft>
                <a:spcPts val="0"/>
              </a:spcAft>
              <a:buFontTx/>
              <a:buNone/>
            </a:pPr>
            <a:r>
              <a:rPr lang="en-US" sz="2400" dirty="0">
                <a:latin typeface="Times-Roman" charset="0"/>
              </a:rPr>
              <a:t>	</a:t>
            </a:r>
            <a:r>
              <a:rPr lang="en-US" sz="2400" dirty="0" err="1">
                <a:latin typeface="Times-Roman" charset="0"/>
              </a:rPr>
              <a:t>R</a:t>
            </a:r>
            <a:r>
              <a:rPr lang="en-US" sz="2400" baseline="-25000" dirty="0" err="1">
                <a:latin typeface="Times-Roman" charset="0"/>
              </a:rPr>
              <a:t>i</a:t>
            </a:r>
            <a:r>
              <a:rPr lang="en-US" sz="2400" dirty="0">
                <a:latin typeface="Times-Roman" charset="0"/>
              </a:rPr>
              <a:t> = L</a:t>
            </a:r>
            <a:r>
              <a:rPr lang="en-US" sz="2400" baseline="-25000" dirty="0">
                <a:latin typeface="Times-Roman" charset="0"/>
              </a:rPr>
              <a:t>i</a:t>
            </a:r>
            <a:r>
              <a:rPr lang="en-US" sz="2400" baseline="-25000" dirty="0">
                <a:latin typeface="Times-Roman" charset="0"/>
                <a:sym typeface="Symbol" charset="2"/>
              </a:rPr>
              <a:t></a:t>
            </a:r>
            <a:r>
              <a:rPr lang="en-US" sz="2400" baseline="-25000" dirty="0">
                <a:latin typeface="Times-Roman" charset="0"/>
              </a:rPr>
              <a:t>1</a:t>
            </a:r>
            <a:r>
              <a:rPr lang="en-US" sz="2400" dirty="0">
                <a:latin typeface="Times-Roman" charset="0"/>
              </a:rPr>
              <a:t> </a:t>
            </a:r>
            <a:r>
              <a:rPr lang="en-US" sz="2400" dirty="0" err="1">
                <a:latin typeface="Times-Roman" charset="0"/>
                <a:sym typeface="Symbol" charset="2"/>
              </a:rPr>
              <a:t></a:t>
            </a:r>
            <a:r>
              <a:rPr lang="en-US" sz="2400" dirty="0">
                <a:latin typeface="Times-Roman" charset="0"/>
              </a:rPr>
              <a:t> </a:t>
            </a:r>
            <a:r>
              <a:rPr lang="en-US" sz="2400" dirty="0" err="1">
                <a:latin typeface="Times-Roman" charset="0"/>
              </a:rPr>
              <a:t>K</a:t>
            </a:r>
            <a:r>
              <a:rPr lang="en-US" sz="2400" baseline="-25000" dirty="0" err="1">
                <a:latin typeface="Times-Roman" charset="0"/>
              </a:rPr>
              <a:t>i</a:t>
            </a:r>
            <a:endParaRPr lang="en-US" sz="2400" dirty="0">
              <a:latin typeface="Times-Roman" charset="0"/>
            </a:endParaRPr>
          </a:p>
          <a:p>
            <a:pPr lvl="1" eaLnBrk="1" hangingPunct="1">
              <a:lnSpc>
                <a:spcPct val="85000"/>
              </a:lnSpc>
              <a:spcAft>
                <a:spcPts val="0"/>
              </a:spcAft>
              <a:buFontTx/>
              <a:buNone/>
            </a:pPr>
            <a:r>
              <a:rPr lang="en-US" sz="2400" dirty="0">
                <a:latin typeface="Times-Roman" charset="0"/>
              </a:rPr>
              <a:t>	L</a:t>
            </a:r>
            <a:r>
              <a:rPr lang="en-US" sz="2400" baseline="-25000" dirty="0">
                <a:latin typeface="Times-Roman" charset="0"/>
              </a:rPr>
              <a:t>i</a:t>
            </a:r>
            <a:r>
              <a:rPr lang="en-US" sz="2400" dirty="0">
                <a:latin typeface="Times-Roman" charset="0"/>
              </a:rPr>
              <a:t> = R</a:t>
            </a:r>
            <a:r>
              <a:rPr lang="en-US" sz="2400" baseline="-25000" dirty="0">
                <a:latin typeface="Times-Roman" charset="0"/>
              </a:rPr>
              <a:t>i</a:t>
            </a:r>
            <a:r>
              <a:rPr lang="en-US" sz="2400" baseline="-25000" dirty="0">
                <a:latin typeface="Times-Roman" charset="0"/>
                <a:sym typeface="Symbol" charset="2"/>
              </a:rPr>
              <a:t></a:t>
            </a:r>
            <a:r>
              <a:rPr lang="en-US" sz="2400" baseline="-25000" dirty="0">
                <a:latin typeface="Times-Roman" charset="0"/>
              </a:rPr>
              <a:t>1</a:t>
            </a:r>
            <a:r>
              <a:rPr lang="en-US" sz="2400" dirty="0">
                <a:latin typeface="Times-Roman" charset="0"/>
              </a:rPr>
              <a:t> </a:t>
            </a:r>
            <a:r>
              <a:rPr lang="en-US" sz="2400" dirty="0" err="1">
                <a:latin typeface="Times-Roman" charset="0"/>
                <a:sym typeface="Symbol" charset="2"/>
              </a:rPr>
              <a:t></a:t>
            </a:r>
            <a:r>
              <a:rPr lang="en-US" sz="2400" dirty="0">
                <a:latin typeface="Times-Roman" charset="0"/>
              </a:rPr>
              <a:t> F(L</a:t>
            </a:r>
            <a:r>
              <a:rPr lang="en-US" sz="2400" baseline="-25000" dirty="0">
                <a:latin typeface="Times-Roman" charset="0"/>
              </a:rPr>
              <a:t>i</a:t>
            </a:r>
            <a:r>
              <a:rPr lang="en-US" sz="2400" baseline="-25000" dirty="0">
                <a:latin typeface="Times-Roman" charset="0"/>
                <a:sym typeface="Symbol" charset="2"/>
              </a:rPr>
              <a:t></a:t>
            </a:r>
            <a:r>
              <a:rPr lang="en-US" sz="2400" baseline="-25000" dirty="0">
                <a:latin typeface="Times-Roman" charset="0"/>
              </a:rPr>
              <a:t>1</a:t>
            </a:r>
            <a:r>
              <a:rPr lang="en-US" sz="2400" dirty="0">
                <a:latin typeface="Times-Roman" charset="0"/>
              </a:rPr>
              <a:t> </a:t>
            </a:r>
            <a:r>
              <a:rPr lang="en-US" sz="2400" dirty="0" err="1">
                <a:latin typeface="Times-Roman" charset="0"/>
                <a:sym typeface="Symbol" charset="2"/>
              </a:rPr>
              <a:t></a:t>
            </a:r>
            <a:r>
              <a:rPr lang="en-US" sz="2400" dirty="0">
                <a:latin typeface="Times-Roman" charset="0"/>
              </a:rPr>
              <a:t> </a:t>
            </a:r>
            <a:r>
              <a:rPr lang="en-US" sz="2400" dirty="0" err="1">
                <a:latin typeface="Times-Roman" charset="0"/>
              </a:rPr>
              <a:t>K</a:t>
            </a:r>
            <a:r>
              <a:rPr lang="en-US" sz="2400" baseline="-25000" dirty="0" err="1">
                <a:latin typeface="Times-Roman" charset="0"/>
              </a:rPr>
              <a:t>i</a:t>
            </a:r>
            <a:r>
              <a:rPr lang="en-US" sz="2400" dirty="0">
                <a:latin typeface="Times-Roman" charset="0"/>
              </a:rPr>
              <a:t>)</a:t>
            </a:r>
          </a:p>
          <a:p>
            <a:pPr eaLnBrk="1" hangingPunct="1">
              <a:lnSpc>
                <a:spcPct val="85000"/>
              </a:lnSpc>
              <a:spcAft>
                <a:spcPts val="600"/>
              </a:spcAft>
            </a:pPr>
            <a:r>
              <a:rPr lang="en-US" sz="2800" dirty="0"/>
              <a:t>The round function </a:t>
            </a:r>
            <a:r>
              <a:rPr lang="en-US" sz="2800" dirty="0">
                <a:latin typeface="Times-Roman" charset="0"/>
              </a:rPr>
              <a:t>F</a:t>
            </a:r>
            <a:r>
              <a:rPr lang="en-US" sz="2800" dirty="0"/>
              <a:t> uses 4 S-boxes</a:t>
            </a:r>
          </a:p>
          <a:p>
            <a:pPr lvl="1" eaLnBrk="1" hangingPunct="1">
              <a:lnSpc>
                <a:spcPct val="85000"/>
              </a:lnSpc>
              <a:spcAft>
                <a:spcPts val="600"/>
              </a:spcAft>
            </a:pPr>
            <a:r>
              <a:rPr lang="en-US" sz="2400" dirty="0"/>
              <a:t>Each S-box maps 8 bits to 32 bits</a:t>
            </a:r>
          </a:p>
          <a:p>
            <a:pPr eaLnBrk="1" hangingPunct="1">
              <a:lnSpc>
                <a:spcPct val="85000"/>
              </a:lnSpc>
              <a:spcAft>
                <a:spcPts val="600"/>
              </a:spcAft>
            </a:pPr>
            <a:r>
              <a:rPr lang="en-US" sz="2800" b="1" dirty="0">
                <a:solidFill>
                  <a:schemeClr val="hlink"/>
                </a:solidFill>
              </a:rPr>
              <a:t>Key-dependent S-boxes</a:t>
            </a:r>
          </a:p>
          <a:p>
            <a:pPr lvl="1" eaLnBrk="1" hangingPunct="1">
              <a:lnSpc>
                <a:spcPct val="85000"/>
              </a:lnSpc>
              <a:spcAft>
                <a:spcPts val="600"/>
              </a:spcAft>
            </a:pPr>
            <a:r>
              <a:rPr lang="en-US" sz="2400" dirty="0"/>
              <a:t>S-boxes determined by the key</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23E3DC6A-A11F-7E40-BF0D-B3F694B2CB0C}" type="slidenum">
              <a:rPr lang="en-US" smtClean="0">
                <a:latin typeface="Times New Roman" charset="0"/>
              </a:rPr>
              <a:pPr/>
              <a:t>81</a:t>
            </a:fld>
            <a:endParaRPr lang="en-US">
              <a:latin typeface="Times New Roman" charset="0"/>
            </a:endParaRPr>
          </a:p>
        </p:txBody>
      </p:sp>
      <p:sp>
        <p:nvSpPr>
          <p:cNvPr id="95235" name="Rectangle 2"/>
          <p:cNvSpPr>
            <a:spLocks noGrp="1" noChangeArrowheads="1"/>
          </p:cNvSpPr>
          <p:nvPr>
            <p:ph type="title"/>
          </p:nvPr>
        </p:nvSpPr>
        <p:spPr/>
        <p:txBody>
          <a:bodyPr/>
          <a:lstStyle/>
          <a:p>
            <a:pPr eaLnBrk="1" hangingPunct="1"/>
            <a:r>
              <a:rPr lang="en-US"/>
              <a:t>RC6</a:t>
            </a:r>
          </a:p>
        </p:txBody>
      </p:sp>
      <p:sp>
        <p:nvSpPr>
          <p:cNvPr id="95236" name="Rectangle 3"/>
          <p:cNvSpPr>
            <a:spLocks noGrp="1" noChangeArrowheads="1"/>
          </p:cNvSpPr>
          <p:nvPr>
            <p:ph type="body" idx="1"/>
          </p:nvPr>
        </p:nvSpPr>
        <p:spPr/>
        <p:txBody>
          <a:bodyPr/>
          <a:lstStyle/>
          <a:p>
            <a:pPr eaLnBrk="1" hangingPunct="1">
              <a:lnSpc>
                <a:spcPct val="90000"/>
              </a:lnSpc>
              <a:spcAft>
                <a:spcPts val="600"/>
              </a:spcAft>
            </a:pPr>
            <a:r>
              <a:rPr lang="en-US" sz="2800" dirty="0"/>
              <a:t>Invented by Ron </a:t>
            </a:r>
            <a:r>
              <a:rPr lang="en-US" sz="2800" dirty="0" err="1"/>
              <a:t>Rivest</a:t>
            </a:r>
            <a:endParaRPr lang="en-US" sz="2800" dirty="0"/>
          </a:p>
          <a:p>
            <a:pPr eaLnBrk="1" hangingPunct="1">
              <a:lnSpc>
                <a:spcPct val="90000"/>
              </a:lnSpc>
              <a:spcAft>
                <a:spcPts val="600"/>
              </a:spcAft>
            </a:pPr>
            <a:r>
              <a:rPr lang="en-US" sz="2800" dirty="0"/>
              <a:t>Variables</a:t>
            </a:r>
          </a:p>
          <a:p>
            <a:pPr lvl="1" eaLnBrk="1" hangingPunct="1">
              <a:lnSpc>
                <a:spcPct val="90000"/>
              </a:lnSpc>
              <a:spcAft>
                <a:spcPts val="600"/>
              </a:spcAft>
            </a:pPr>
            <a:r>
              <a:rPr lang="en-US" sz="2400" dirty="0"/>
              <a:t>Block size</a:t>
            </a:r>
          </a:p>
          <a:p>
            <a:pPr lvl="1" eaLnBrk="1" hangingPunct="1">
              <a:lnSpc>
                <a:spcPct val="90000"/>
              </a:lnSpc>
              <a:spcAft>
                <a:spcPts val="600"/>
              </a:spcAft>
            </a:pPr>
            <a:r>
              <a:rPr lang="en-US" sz="2400" dirty="0"/>
              <a:t>Key size</a:t>
            </a:r>
          </a:p>
          <a:p>
            <a:pPr lvl="1" eaLnBrk="1" hangingPunct="1">
              <a:lnSpc>
                <a:spcPct val="90000"/>
              </a:lnSpc>
              <a:spcAft>
                <a:spcPts val="600"/>
              </a:spcAft>
            </a:pPr>
            <a:r>
              <a:rPr lang="en-US" sz="2400" dirty="0"/>
              <a:t>Number of rounds</a:t>
            </a:r>
          </a:p>
          <a:p>
            <a:pPr eaLnBrk="1" hangingPunct="1">
              <a:lnSpc>
                <a:spcPct val="90000"/>
              </a:lnSpc>
              <a:spcAft>
                <a:spcPts val="600"/>
              </a:spcAft>
            </a:pPr>
            <a:r>
              <a:rPr lang="en-US" sz="2800" dirty="0"/>
              <a:t>An AES finalist</a:t>
            </a:r>
          </a:p>
          <a:p>
            <a:pPr eaLnBrk="1" hangingPunct="1">
              <a:lnSpc>
                <a:spcPct val="90000"/>
              </a:lnSpc>
              <a:spcAft>
                <a:spcPts val="600"/>
              </a:spcAft>
            </a:pPr>
            <a:r>
              <a:rPr lang="en-US" sz="2800" dirty="0"/>
              <a:t>Uses </a:t>
            </a:r>
            <a:r>
              <a:rPr lang="en-US" sz="2800" b="1" dirty="0">
                <a:solidFill>
                  <a:schemeClr val="hlink"/>
                </a:solidFill>
              </a:rPr>
              <a:t>data dependent rotations</a:t>
            </a:r>
            <a:r>
              <a:rPr lang="en-US" sz="2800" dirty="0"/>
              <a:t> </a:t>
            </a:r>
          </a:p>
          <a:p>
            <a:pPr lvl="1" eaLnBrk="1" hangingPunct="1">
              <a:lnSpc>
                <a:spcPct val="90000"/>
              </a:lnSpc>
              <a:spcAft>
                <a:spcPts val="600"/>
              </a:spcAft>
            </a:pPr>
            <a:r>
              <a:rPr lang="en-US" sz="2400" dirty="0"/>
              <a:t>Unusual for algorithm to depend on plaintext</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C9611723-59A9-E34D-A711-79A03FA1D94B}" type="slidenum">
              <a:rPr lang="en-US" smtClean="0">
                <a:latin typeface="Times New Roman" charset="0"/>
              </a:rPr>
              <a:pPr/>
              <a:t>82</a:t>
            </a:fld>
            <a:endParaRPr lang="en-US">
              <a:latin typeface="Times New Roman" charset="0"/>
            </a:endParaRPr>
          </a:p>
        </p:txBody>
      </p:sp>
      <p:sp>
        <p:nvSpPr>
          <p:cNvPr id="96259" name="Rectangle 2"/>
          <p:cNvSpPr>
            <a:spLocks noGrp="1" noChangeArrowheads="1"/>
          </p:cNvSpPr>
          <p:nvPr>
            <p:ph type="title"/>
          </p:nvPr>
        </p:nvSpPr>
        <p:spPr/>
        <p:txBody>
          <a:bodyPr/>
          <a:lstStyle/>
          <a:p>
            <a:pPr eaLnBrk="1" hangingPunct="1"/>
            <a:r>
              <a:rPr lang="en-US" dirty="0"/>
              <a:t>Time for TEA</a:t>
            </a:r>
          </a:p>
        </p:txBody>
      </p:sp>
      <p:sp>
        <p:nvSpPr>
          <p:cNvPr id="96260" name="Rectangle 3"/>
          <p:cNvSpPr>
            <a:spLocks noGrp="1" noChangeArrowheads="1"/>
          </p:cNvSpPr>
          <p:nvPr>
            <p:ph type="body" idx="1"/>
          </p:nvPr>
        </p:nvSpPr>
        <p:spPr>
          <a:xfrm>
            <a:off x="685800" y="1828800"/>
            <a:ext cx="7848600" cy="4114800"/>
          </a:xfrm>
        </p:spPr>
        <p:txBody>
          <a:bodyPr/>
          <a:lstStyle/>
          <a:p>
            <a:pPr eaLnBrk="1" hangingPunct="1"/>
            <a:r>
              <a:rPr lang="en-US" dirty="0"/>
              <a:t>Tiny Encryption Algorithm (TEA)</a:t>
            </a:r>
          </a:p>
          <a:p>
            <a:pPr eaLnBrk="1" hangingPunct="1"/>
            <a:r>
              <a:rPr lang="en-US" dirty="0"/>
              <a:t>64 bit block, 128 bit key</a:t>
            </a:r>
          </a:p>
          <a:p>
            <a:pPr eaLnBrk="1" hangingPunct="1"/>
            <a:r>
              <a:rPr lang="en-US" dirty="0"/>
              <a:t>Assumes 32-bit arithmetic</a:t>
            </a:r>
          </a:p>
          <a:p>
            <a:pPr eaLnBrk="1" hangingPunct="1"/>
            <a:r>
              <a:rPr lang="en-US" dirty="0"/>
              <a:t>Number of rounds is variable (32 is considered secure)</a:t>
            </a:r>
          </a:p>
          <a:p>
            <a:pPr eaLnBrk="1" hangingPunct="1"/>
            <a:r>
              <a:rPr lang="en-US" dirty="0"/>
              <a:t>Uses “weak” round function, so large number of rounds required</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CBD0799A-CD17-B54F-9B6E-CA534C01C3A9}" type="slidenum">
              <a:rPr lang="en-US" smtClean="0">
                <a:latin typeface="Times New Roman" charset="0"/>
              </a:rPr>
              <a:pPr/>
              <a:t>83</a:t>
            </a:fld>
            <a:endParaRPr lang="en-US">
              <a:latin typeface="Times New Roman" charset="0"/>
            </a:endParaRPr>
          </a:p>
        </p:txBody>
      </p:sp>
      <p:sp>
        <p:nvSpPr>
          <p:cNvPr id="97283" name="Rectangle 2"/>
          <p:cNvSpPr>
            <a:spLocks noGrp="1" noChangeArrowheads="1"/>
          </p:cNvSpPr>
          <p:nvPr>
            <p:ph type="title"/>
          </p:nvPr>
        </p:nvSpPr>
        <p:spPr>
          <a:xfrm>
            <a:off x="685800" y="304800"/>
            <a:ext cx="7772400" cy="1143000"/>
          </a:xfrm>
        </p:spPr>
        <p:txBody>
          <a:bodyPr/>
          <a:lstStyle/>
          <a:p>
            <a:pPr eaLnBrk="1" hangingPunct="1"/>
            <a:r>
              <a:rPr lang="en-US"/>
              <a:t>TEA Encryption</a:t>
            </a:r>
          </a:p>
        </p:txBody>
      </p:sp>
      <p:sp>
        <p:nvSpPr>
          <p:cNvPr id="97284" name="Rectangle 3"/>
          <p:cNvSpPr>
            <a:spLocks noGrp="1" noChangeArrowheads="1"/>
          </p:cNvSpPr>
          <p:nvPr>
            <p:ph type="body" idx="1"/>
          </p:nvPr>
        </p:nvSpPr>
        <p:spPr>
          <a:xfrm>
            <a:off x="685800" y="1447800"/>
            <a:ext cx="7848600" cy="4572000"/>
          </a:xfrm>
        </p:spPr>
        <p:txBody>
          <a:bodyPr/>
          <a:lstStyle/>
          <a:p>
            <a:pPr eaLnBrk="1" hangingPunct="1">
              <a:lnSpc>
                <a:spcPct val="90000"/>
              </a:lnSpc>
              <a:buFont typeface="Wingdings" charset="2"/>
              <a:buNone/>
            </a:pPr>
            <a:r>
              <a:rPr lang="en-US"/>
              <a:t>Assuming 32 rounds:</a:t>
            </a:r>
            <a:endParaRPr lang="en-US">
              <a:latin typeface="Courier" charset="0"/>
            </a:endParaRPr>
          </a:p>
          <a:p>
            <a:pPr lvl="1" eaLnBrk="1" hangingPunct="1">
              <a:lnSpc>
                <a:spcPct val="90000"/>
              </a:lnSpc>
              <a:buFontTx/>
              <a:buNone/>
            </a:pPr>
            <a:r>
              <a:rPr lang="en-US" sz="2400">
                <a:latin typeface="Times-Roman" charset="0"/>
              </a:rPr>
              <a:t>(K[0],K[1],K[2],K[3]) = 128 bit key</a:t>
            </a:r>
          </a:p>
          <a:p>
            <a:pPr lvl="1" eaLnBrk="1" hangingPunct="1">
              <a:lnSpc>
                <a:spcPct val="90000"/>
              </a:lnSpc>
              <a:buFontTx/>
              <a:buNone/>
            </a:pPr>
            <a:r>
              <a:rPr lang="en-US" sz="2400">
                <a:latin typeface="Times-Roman" charset="0"/>
              </a:rPr>
              <a:t>(L,R) = plaintext (64-bit block)</a:t>
            </a:r>
          </a:p>
          <a:p>
            <a:pPr lvl="1" eaLnBrk="1" hangingPunct="1">
              <a:lnSpc>
                <a:spcPct val="90000"/>
              </a:lnSpc>
              <a:buFontTx/>
              <a:buNone/>
            </a:pPr>
            <a:r>
              <a:rPr lang="en-US" sz="2400">
                <a:latin typeface="Times-Roman" charset="0"/>
              </a:rPr>
              <a:t>delta = 0x9e3779b9</a:t>
            </a:r>
          </a:p>
          <a:p>
            <a:pPr lvl="1" eaLnBrk="1" hangingPunct="1">
              <a:lnSpc>
                <a:spcPct val="90000"/>
              </a:lnSpc>
              <a:buFontTx/>
              <a:buNone/>
            </a:pPr>
            <a:r>
              <a:rPr lang="en-US" sz="2400">
                <a:latin typeface="Times-Roman" charset="0"/>
              </a:rPr>
              <a:t>sum = 0</a:t>
            </a:r>
          </a:p>
          <a:p>
            <a:pPr lvl="1" eaLnBrk="1" hangingPunct="1">
              <a:lnSpc>
                <a:spcPct val="90000"/>
              </a:lnSpc>
              <a:buFontTx/>
              <a:buNone/>
            </a:pPr>
            <a:r>
              <a:rPr lang="en-US" sz="2400">
                <a:latin typeface="Times-Roman" charset="0"/>
              </a:rPr>
              <a:t>for i = 1 to 32</a:t>
            </a:r>
          </a:p>
          <a:p>
            <a:pPr lvl="1" eaLnBrk="1" hangingPunct="1">
              <a:lnSpc>
                <a:spcPct val="90000"/>
              </a:lnSpc>
              <a:buFontTx/>
              <a:buNone/>
            </a:pPr>
            <a:r>
              <a:rPr lang="en-US" sz="2400">
                <a:latin typeface="Times-Roman" charset="0"/>
              </a:rPr>
              <a:t>     sum += delta</a:t>
            </a:r>
          </a:p>
          <a:p>
            <a:pPr lvl="1" eaLnBrk="1" hangingPunct="1">
              <a:lnSpc>
                <a:spcPct val="90000"/>
              </a:lnSpc>
              <a:buFontTx/>
              <a:buNone/>
            </a:pPr>
            <a:r>
              <a:rPr lang="en-US" sz="2400">
                <a:latin typeface="Times-Roman" charset="0"/>
              </a:rPr>
              <a:t>     L += ((R&lt;&lt;4)+K[0])^(R+sum)^((R&gt;&gt;5)+K[1])</a:t>
            </a:r>
          </a:p>
          <a:p>
            <a:pPr lvl="1" eaLnBrk="1" hangingPunct="1">
              <a:lnSpc>
                <a:spcPct val="90000"/>
              </a:lnSpc>
              <a:buFontTx/>
              <a:buNone/>
            </a:pPr>
            <a:r>
              <a:rPr lang="en-US" sz="2400">
                <a:latin typeface="Times-Roman" charset="0"/>
              </a:rPr>
              <a:t>	 R += ((L&lt;&lt;4)+K[2])^(L+sum)^((L&gt;&gt;5)+K[3])</a:t>
            </a:r>
          </a:p>
          <a:p>
            <a:pPr lvl="1" eaLnBrk="1" hangingPunct="1">
              <a:lnSpc>
                <a:spcPct val="90000"/>
              </a:lnSpc>
              <a:buFontTx/>
              <a:buNone/>
            </a:pPr>
            <a:r>
              <a:rPr lang="en-US" sz="2400">
                <a:latin typeface="Times-Roman" charset="0"/>
              </a:rPr>
              <a:t>next i</a:t>
            </a:r>
          </a:p>
          <a:p>
            <a:pPr lvl="1" eaLnBrk="1" hangingPunct="1">
              <a:lnSpc>
                <a:spcPct val="90000"/>
              </a:lnSpc>
              <a:buFontTx/>
              <a:buNone/>
            </a:pPr>
            <a:r>
              <a:rPr lang="en-US" sz="2400">
                <a:latin typeface="Times-Roman" charset="0"/>
              </a:rPr>
              <a:t>ciphertext = (L,R) </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92D44FB2-316F-2046-8228-EBB6CB9FF9F2}" type="slidenum">
              <a:rPr lang="en-US" smtClean="0">
                <a:latin typeface="Times New Roman" charset="0"/>
              </a:rPr>
              <a:pPr/>
              <a:t>84</a:t>
            </a:fld>
            <a:endParaRPr lang="en-US">
              <a:latin typeface="Times New Roman" charset="0"/>
            </a:endParaRPr>
          </a:p>
        </p:txBody>
      </p:sp>
      <p:sp>
        <p:nvSpPr>
          <p:cNvPr id="98307" name="Rectangle 2"/>
          <p:cNvSpPr>
            <a:spLocks noGrp="1" noChangeArrowheads="1"/>
          </p:cNvSpPr>
          <p:nvPr>
            <p:ph type="title"/>
          </p:nvPr>
        </p:nvSpPr>
        <p:spPr>
          <a:xfrm>
            <a:off x="685800" y="304800"/>
            <a:ext cx="7772400" cy="1143000"/>
          </a:xfrm>
        </p:spPr>
        <p:txBody>
          <a:bodyPr/>
          <a:lstStyle/>
          <a:p>
            <a:pPr eaLnBrk="1" hangingPunct="1"/>
            <a:r>
              <a:rPr lang="en-US"/>
              <a:t>TEA Decryption</a:t>
            </a:r>
          </a:p>
        </p:txBody>
      </p:sp>
      <p:sp>
        <p:nvSpPr>
          <p:cNvPr id="98308" name="Rectangle 3"/>
          <p:cNvSpPr>
            <a:spLocks noGrp="1" noChangeArrowheads="1"/>
          </p:cNvSpPr>
          <p:nvPr>
            <p:ph type="body" idx="1"/>
          </p:nvPr>
        </p:nvSpPr>
        <p:spPr>
          <a:xfrm>
            <a:off x="685800" y="1447800"/>
            <a:ext cx="7772400" cy="4572000"/>
          </a:xfrm>
        </p:spPr>
        <p:txBody>
          <a:bodyPr/>
          <a:lstStyle/>
          <a:p>
            <a:pPr eaLnBrk="1" hangingPunct="1">
              <a:lnSpc>
                <a:spcPct val="90000"/>
              </a:lnSpc>
              <a:buFont typeface="Wingdings" charset="2"/>
              <a:buNone/>
            </a:pPr>
            <a:r>
              <a:rPr lang="en-US" dirty="0"/>
              <a:t>Assuming 32 rounds:</a:t>
            </a:r>
          </a:p>
          <a:p>
            <a:pPr lvl="1" eaLnBrk="1" hangingPunct="1">
              <a:lnSpc>
                <a:spcPct val="90000"/>
              </a:lnSpc>
              <a:buFontTx/>
              <a:buNone/>
            </a:pPr>
            <a:r>
              <a:rPr lang="en-US" sz="2400" dirty="0">
                <a:latin typeface="Times-Roman" charset="0"/>
              </a:rPr>
              <a:t>(K[0],K[1],K[2],K[3]) = 128 bit key</a:t>
            </a:r>
          </a:p>
          <a:p>
            <a:pPr lvl="1" eaLnBrk="1" hangingPunct="1">
              <a:lnSpc>
                <a:spcPct val="90000"/>
              </a:lnSpc>
              <a:buFontTx/>
              <a:buNone/>
            </a:pPr>
            <a:r>
              <a:rPr lang="en-US" sz="2400" dirty="0">
                <a:latin typeface="Times-Roman" charset="0"/>
              </a:rPr>
              <a:t>(L,R) = </a:t>
            </a:r>
            <a:r>
              <a:rPr lang="en-US" sz="2400" dirty="0" err="1">
                <a:latin typeface="Times-Roman" charset="0"/>
              </a:rPr>
              <a:t>ciphertext</a:t>
            </a:r>
            <a:r>
              <a:rPr lang="en-US" sz="2400" dirty="0">
                <a:latin typeface="Times-Roman" charset="0"/>
              </a:rPr>
              <a:t> (64-bit block)</a:t>
            </a:r>
          </a:p>
          <a:p>
            <a:pPr lvl="1" eaLnBrk="1" hangingPunct="1">
              <a:lnSpc>
                <a:spcPct val="90000"/>
              </a:lnSpc>
              <a:buFontTx/>
              <a:buNone/>
            </a:pPr>
            <a:r>
              <a:rPr lang="en-US" sz="2400" dirty="0">
                <a:latin typeface="Times-Roman" charset="0"/>
              </a:rPr>
              <a:t>delta = 0x9e3779b9</a:t>
            </a:r>
          </a:p>
          <a:p>
            <a:pPr lvl="1" eaLnBrk="1" hangingPunct="1">
              <a:lnSpc>
                <a:spcPct val="90000"/>
              </a:lnSpc>
              <a:buFontTx/>
              <a:buNone/>
            </a:pPr>
            <a:r>
              <a:rPr lang="en-US" sz="2400" dirty="0">
                <a:latin typeface="Times-Roman" charset="0"/>
              </a:rPr>
              <a:t>sum = delta &lt;&lt; 5</a:t>
            </a:r>
          </a:p>
          <a:p>
            <a:pPr lvl="1" eaLnBrk="1" hangingPunct="1">
              <a:lnSpc>
                <a:spcPct val="90000"/>
              </a:lnSpc>
              <a:buFontTx/>
              <a:buNone/>
            </a:pPr>
            <a:r>
              <a:rPr lang="en-US" sz="2400" dirty="0">
                <a:latin typeface="Times-Roman" charset="0"/>
              </a:rPr>
              <a:t>for </a:t>
            </a:r>
            <a:r>
              <a:rPr lang="en-US" sz="2400" dirty="0" err="1">
                <a:latin typeface="Times-Roman" charset="0"/>
              </a:rPr>
              <a:t>i</a:t>
            </a:r>
            <a:r>
              <a:rPr lang="en-US" sz="2400" dirty="0">
                <a:latin typeface="Times-Roman" charset="0"/>
              </a:rPr>
              <a:t> = 1 to 32</a:t>
            </a:r>
          </a:p>
          <a:p>
            <a:pPr lvl="1" eaLnBrk="1" hangingPunct="1">
              <a:lnSpc>
                <a:spcPct val="90000"/>
              </a:lnSpc>
              <a:buFontTx/>
              <a:buNone/>
            </a:pPr>
            <a:r>
              <a:rPr lang="en-US" sz="2400" dirty="0">
                <a:latin typeface="Times-Roman" charset="0"/>
              </a:rPr>
              <a:t>     R </a:t>
            </a:r>
            <a:r>
              <a:rPr lang="en-US" sz="2400" dirty="0" err="1">
                <a:latin typeface="Times-Roman" charset="0"/>
                <a:sym typeface="Symbol" charset="2"/>
              </a:rPr>
              <a:t></a:t>
            </a:r>
            <a:r>
              <a:rPr lang="en-US" sz="2400" dirty="0">
                <a:latin typeface="Times-Roman" charset="0"/>
              </a:rPr>
              <a:t>= ((L&lt;&lt;4)+K[2])^(L+sum)^((L&gt;&gt;5)+K[3])</a:t>
            </a:r>
          </a:p>
          <a:p>
            <a:pPr lvl="1" eaLnBrk="1" hangingPunct="1">
              <a:lnSpc>
                <a:spcPct val="90000"/>
              </a:lnSpc>
              <a:buFontTx/>
              <a:buNone/>
            </a:pPr>
            <a:r>
              <a:rPr lang="en-US" sz="2400" dirty="0">
                <a:latin typeface="Times-Roman" charset="0"/>
              </a:rPr>
              <a:t>     L </a:t>
            </a:r>
            <a:r>
              <a:rPr lang="en-US" sz="2400" dirty="0" err="1">
                <a:latin typeface="Times-Roman" charset="0"/>
                <a:sym typeface="Symbol" charset="2"/>
              </a:rPr>
              <a:t></a:t>
            </a:r>
            <a:r>
              <a:rPr lang="en-US" sz="2400" dirty="0">
                <a:latin typeface="Times-Roman" charset="0"/>
              </a:rPr>
              <a:t>= ((R&lt;&lt;4)+K[0])^(R+sum)^((R&gt;&gt;5)+K[1])</a:t>
            </a:r>
          </a:p>
          <a:p>
            <a:pPr lvl="1" eaLnBrk="1" hangingPunct="1">
              <a:lnSpc>
                <a:spcPct val="90000"/>
              </a:lnSpc>
              <a:buFontTx/>
              <a:buNone/>
            </a:pPr>
            <a:r>
              <a:rPr lang="en-US" sz="2400" dirty="0">
                <a:latin typeface="Times-Roman" charset="0"/>
              </a:rPr>
              <a:t>	 sum </a:t>
            </a:r>
            <a:r>
              <a:rPr lang="en-US" sz="2400" dirty="0" err="1">
                <a:latin typeface="Times-Roman" charset="0"/>
                <a:sym typeface="Symbol" charset="2"/>
              </a:rPr>
              <a:t></a:t>
            </a:r>
            <a:r>
              <a:rPr lang="en-US" sz="2400" dirty="0">
                <a:latin typeface="Times-Roman" charset="0"/>
              </a:rPr>
              <a:t>= delta</a:t>
            </a:r>
          </a:p>
          <a:p>
            <a:pPr lvl="1" eaLnBrk="1" hangingPunct="1">
              <a:lnSpc>
                <a:spcPct val="90000"/>
              </a:lnSpc>
              <a:buFontTx/>
              <a:buNone/>
            </a:pPr>
            <a:r>
              <a:rPr lang="en-US" sz="2400" dirty="0">
                <a:latin typeface="Times-Roman" charset="0"/>
              </a:rPr>
              <a:t>next </a:t>
            </a:r>
            <a:r>
              <a:rPr lang="en-US" sz="2400" dirty="0" err="1">
                <a:latin typeface="Times-Roman" charset="0"/>
              </a:rPr>
              <a:t>i</a:t>
            </a:r>
            <a:endParaRPr lang="en-US" sz="2400" dirty="0">
              <a:latin typeface="Times-Roman" charset="0"/>
            </a:endParaRPr>
          </a:p>
          <a:p>
            <a:pPr lvl="1" eaLnBrk="1" hangingPunct="1">
              <a:lnSpc>
                <a:spcPct val="90000"/>
              </a:lnSpc>
              <a:buFontTx/>
              <a:buNone/>
            </a:pPr>
            <a:r>
              <a:rPr lang="en-US" sz="2400" dirty="0">
                <a:latin typeface="Times-Roman" charset="0"/>
              </a:rPr>
              <a:t>plaintext = (L,R) </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9B6261B5-9CA0-864C-BC43-C392E358683B}" type="slidenum">
              <a:rPr lang="en-US" smtClean="0">
                <a:latin typeface="Times New Roman" charset="0"/>
              </a:rPr>
              <a:pPr/>
              <a:t>85</a:t>
            </a:fld>
            <a:endParaRPr lang="en-US">
              <a:latin typeface="Times New Roman" charset="0"/>
            </a:endParaRPr>
          </a:p>
        </p:txBody>
      </p:sp>
      <p:sp>
        <p:nvSpPr>
          <p:cNvPr id="99331" name="Rectangle 2"/>
          <p:cNvSpPr>
            <a:spLocks noGrp="1" noChangeArrowheads="1"/>
          </p:cNvSpPr>
          <p:nvPr>
            <p:ph type="title"/>
          </p:nvPr>
        </p:nvSpPr>
        <p:spPr/>
        <p:txBody>
          <a:bodyPr/>
          <a:lstStyle/>
          <a:p>
            <a:pPr eaLnBrk="1" hangingPunct="1"/>
            <a:r>
              <a:rPr lang="en-US" dirty="0"/>
              <a:t>TEA Comments</a:t>
            </a:r>
          </a:p>
        </p:txBody>
      </p:sp>
      <p:sp>
        <p:nvSpPr>
          <p:cNvPr id="89091" name="Rectangle 3"/>
          <p:cNvSpPr>
            <a:spLocks noGrp="1" noChangeArrowheads="1"/>
          </p:cNvSpPr>
          <p:nvPr>
            <p:ph type="body" idx="1"/>
          </p:nvPr>
        </p:nvSpPr>
        <p:spPr>
          <a:xfrm>
            <a:off x="685800" y="1676400"/>
            <a:ext cx="7772400" cy="4419600"/>
          </a:xfrm>
        </p:spPr>
        <p:txBody>
          <a:bodyPr/>
          <a:lstStyle/>
          <a:p>
            <a:pPr eaLnBrk="1" hangingPunct="1">
              <a:lnSpc>
                <a:spcPct val="90000"/>
              </a:lnSpc>
              <a:spcAft>
                <a:spcPts val="600"/>
              </a:spcAft>
            </a:pPr>
            <a:r>
              <a:rPr lang="en-US" sz="2800" b="1" dirty="0">
                <a:solidFill>
                  <a:schemeClr val="accent2"/>
                </a:solidFill>
              </a:rPr>
              <a:t>Almost</a:t>
            </a:r>
            <a:r>
              <a:rPr lang="en-US" sz="2800" dirty="0"/>
              <a:t> a </a:t>
            </a:r>
            <a:r>
              <a:rPr lang="en-US" sz="2800" dirty="0" err="1"/>
              <a:t>Feistel</a:t>
            </a:r>
            <a:r>
              <a:rPr lang="en-US" sz="2800" dirty="0"/>
              <a:t> cipher</a:t>
            </a:r>
          </a:p>
          <a:p>
            <a:pPr lvl="1" eaLnBrk="1" hangingPunct="1">
              <a:lnSpc>
                <a:spcPct val="90000"/>
              </a:lnSpc>
              <a:spcAft>
                <a:spcPts val="600"/>
              </a:spcAft>
            </a:pPr>
            <a:r>
              <a:rPr lang="en-US" sz="2400" dirty="0"/>
              <a:t>Uses + and - instead of </a:t>
            </a:r>
            <a:r>
              <a:rPr lang="en-US" sz="2400" dirty="0" err="1">
                <a:sym typeface="Symbol" charset="2"/>
              </a:rPr>
              <a:t></a:t>
            </a:r>
            <a:r>
              <a:rPr lang="en-US" sz="2400" dirty="0"/>
              <a:t> (XOR)</a:t>
            </a:r>
          </a:p>
          <a:p>
            <a:pPr eaLnBrk="1" hangingPunct="1">
              <a:lnSpc>
                <a:spcPct val="90000"/>
              </a:lnSpc>
              <a:spcAft>
                <a:spcPts val="600"/>
              </a:spcAft>
            </a:pPr>
            <a:r>
              <a:rPr lang="en-US" sz="2800" dirty="0"/>
              <a:t>Simple, easy to implement, fast, low memory requirement, etc.</a:t>
            </a:r>
          </a:p>
          <a:p>
            <a:pPr eaLnBrk="1" hangingPunct="1">
              <a:lnSpc>
                <a:spcPct val="90000"/>
              </a:lnSpc>
              <a:spcAft>
                <a:spcPts val="600"/>
              </a:spcAft>
            </a:pPr>
            <a:r>
              <a:rPr lang="en-US" sz="2800" dirty="0"/>
              <a:t>Possibly a “related key” attack</a:t>
            </a:r>
          </a:p>
          <a:p>
            <a:pPr eaLnBrk="1" hangingPunct="1">
              <a:lnSpc>
                <a:spcPct val="90000"/>
              </a:lnSpc>
              <a:spcAft>
                <a:spcPts val="600"/>
              </a:spcAft>
            </a:pPr>
            <a:r>
              <a:rPr lang="en-US" sz="2800" dirty="0" err="1"/>
              <a:t>eXtended</a:t>
            </a:r>
            <a:r>
              <a:rPr lang="en-US" sz="2800" dirty="0"/>
              <a:t> TEA (XTEA) eliminates related key attack (slightly more complex)</a:t>
            </a:r>
          </a:p>
          <a:p>
            <a:pPr eaLnBrk="1" hangingPunct="1">
              <a:lnSpc>
                <a:spcPct val="90000"/>
              </a:lnSpc>
              <a:spcAft>
                <a:spcPts val="600"/>
              </a:spcAft>
            </a:pPr>
            <a:r>
              <a:rPr lang="en-US" sz="2800" dirty="0"/>
              <a:t>Simplified TEA (STEA) </a:t>
            </a:r>
            <a:r>
              <a:rPr lang="en-US" sz="2800" dirty="0" err="1">
                <a:sym typeface="Symbol" charset="2"/>
              </a:rPr>
              <a:t></a:t>
            </a:r>
            <a:r>
              <a:rPr lang="en-US" sz="2800" dirty="0"/>
              <a:t> insecure version used as an example for cryptanalysis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anim calcmode="lin" valueType="num">
                                      <p:cBhvr additive="base">
                                        <p:cTn id="7" dur="500" fill="hold"/>
                                        <p:tgtEl>
                                          <p:spTgt spid="890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909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9091">
                                            <p:txEl>
                                              <p:pRg st="1" end="1"/>
                                            </p:txEl>
                                          </p:spTgt>
                                        </p:tgtEl>
                                        <p:attrNameLst>
                                          <p:attrName>style.visibility</p:attrName>
                                        </p:attrNameLst>
                                      </p:cBhvr>
                                      <p:to>
                                        <p:strVal val="visible"/>
                                      </p:to>
                                    </p:set>
                                    <p:anim calcmode="lin" valueType="num">
                                      <p:cBhvr additive="base">
                                        <p:cTn id="13" dur="500" fill="hold"/>
                                        <p:tgtEl>
                                          <p:spTgt spid="8909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909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9091">
                                            <p:txEl>
                                              <p:pRg st="2" end="2"/>
                                            </p:txEl>
                                          </p:spTgt>
                                        </p:tgtEl>
                                        <p:attrNameLst>
                                          <p:attrName>style.visibility</p:attrName>
                                        </p:attrNameLst>
                                      </p:cBhvr>
                                      <p:to>
                                        <p:strVal val="visible"/>
                                      </p:to>
                                    </p:set>
                                    <p:anim calcmode="lin" valueType="num">
                                      <p:cBhvr additive="base">
                                        <p:cTn id="19" dur="500" fill="hold"/>
                                        <p:tgtEl>
                                          <p:spTgt spid="8909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909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9091">
                                            <p:txEl>
                                              <p:pRg st="3" end="3"/>
                                            </p:txEl>
                                          </p:spTgt>
                                        </p:tgtEl>
                                        <p:attrNameLst>
                                          <p:attrName>style.visibility</p:attrName>
                                        </p:attrNameLst>
                                      </p:cBhvr>
                                      <p:to>
                                        <p:strVal val="visible"/>
                                      </p:to>
                                    </p:set>
                                    <p:anim calcmode="lin" valueType="num">
                                      <p:cBhvr additive="base">
                                        <p:cTn id="25" dur="500" fill="hold"/>
                                        <p:tgtEl>
                                          <p:spTgt spid="8909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9091">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9091">
                                            <p:txEl>
                                              <p:pRg st="4" end="4"/>
                                            </p:txEl>
                                          </p:spTgt>
                                        </p:tgtEl>
                                        <p:attrNameLst>
                                          <p:attrName>style.visibility</p:attrName>
                                        </p:attrNameLst>
                                      </p:cBhvr>
                                      <p:to>
                                        <p:strVal val="visible"/>
                                      </p:to>
                                    </p:set>
                                    <p:anim calcmode="lin" valueType="num">
                                      <p:cBhvr additive="base">
                                        <p:cTn id="31" dur="500" fill="hold"/>
                                        <p:tgtEl>
                                          <p:spTgt spid="8909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9091">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9091">
                                            <p:txEl>
                                              <p:pRg st="5" end="5"/>
                                            </p:txEl>
                                          </p:spTgt>
                                        </p:tgtEl>
                                        <p:attrNameLst>
                                          <p:attrName>style.visibility</p:attrName>
                                        </p:attrNameLst>
                                      </p:cBhvr>
                                      <p:to>
                                        <p:strVal val="visible"/>
                                      </p:to>
                                    </p:set>
                                    <p:anim calcmode="lin" valueType="num">
                                      <p:cBhvr additive="base">
                                        <p:cTn id="37" dur="500" fill="hold"/>
                                        <p:tgtEl>
                                          <p:spTgt spid="8909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89091">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bldLvl="2"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627B8E84-14D5-554E-A51A-975C92831949}" type="slidenum">
              <a:rPr lang="en-US" smtClean="0">
                <a:latin typeface="Times New Roman" charset="0"/>
              </a:rPr>
              <a:pPr/>
              <a:t>86</a:t>
            </a:fld>
            <a:endParaRPr lang="en-US">
              <a:latin typeface="Times New Roman" charset="0"/>
            </a:endParaRPr>
          </a:p>
        </p:txBody>
      </p:sp>
      <p:sp>
        <p:nvSpPr>
          <p:cNvPr id="100355" name="Rectangle 2"/>
          <p:cNvSpPr>
            <a:spLocks noGrp="1" noChangeArrowheads="1"/>
          </p:cNvSpPr>
          <p:nvPr>
            <p:ph type="title"/>
          </p:nvPr>
        </p:nvSpPr>
        <p:spPr>
          <a:xfrm>
            <a:off x="685800" y="1981200"/>
            <a:ext cx="7772400" cy="1143000"/>
          </a:xfrm>
        </p:spPr>
        <p:txBody>
          <a:bodyPr/>
          <a:lstStyle/>
          <a:p>
            <a:pPr eaLnBrk="1" hangingPunct="1"/>
            <a:r>
              <a:rPr lang="en-US"/>
              <a:t>Block Cipher Modes</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9E6F58E7-7E66-B348-8F5A-B18B59F6E401}" type="slidenum">
              <a:rPr lang="en-US" smtClean="0">
                <a:latin typeface="Times New Roman" charset="0"/>
              </a:rPr>
              <a:pPr/>
              <a:t>87</a:t>
            </a:fld>
            <a:endParaRPr lang="en-US">
              <a:latin typeface="Times New Roman" charset="0"/>
            </a:endParaRPr>
          </a:p>
        </p:txBody>
      </p:sp>
      <p:sp>
        <p:nvSpPr>
          <p:cNvPr id="101379" name="Rectangle 2"/>
          <p:cNvSpPr>
            <a:spLocks noGrp="1" noChangeArrowheads="1"/>
          </p:cNvSpPr>
          <p:nvPr>
            <p:ph type="title"/>
          </p:nvPr>
        </p:nvSpPr>
        <p:spPr>
          <a:xfrm>
            <a:off x="685800" y="533400"/>
            <a:ext cx="7772400" cy="1143000"/>
          </a:xfrm>
        </p:spPr>
        <p:txBody>
          <a:bodyPr/>
          <a:lstStyle/>
          <a:p>
            <a:pPr eaLnBrk="1" hangingPunct="1"/>
            <a:r>
              <a:rPr lang="en-US" dirty="0"/>
              <a:t>Multiple Blocks</a:t>
            </a:r>
          </a:p>
        </p:txBody>
      </p:sp>
      <p:sp>
        <p:nvSpPr>
          <p:cNvPr id="101380" name="Rectangle 3"/>
          <p:cNvSpPr>
            <a:spLocks noGrp="1" noChangeArrowheads="1"/>
          </p:cNvSpPr>
          <p:nvPr>
            <p:ph type="body" idx="1"/>
          </p:nvPr>
        </p:nvSpPr>
        <p:spPr>
          <a:xfrm>
            <a:off x="685800" y="1676400"/>
            <a:ext cx="7772400" cy="4267200"/>
          </a:xfrm>
        </p:spPr>
        <p:txBody>
          <a:bodyPr/>
          <a:lstStyle/>
          <a:p>
            <a:pPr eaLnBrk="1" hangingPunct="1">
              <a:spcAft>
                <a:spcPts val="600"/>
              </a:spcAft>
            </a:pPr>
            <a:r>
              <a:rPr lang="en-US" sz="2800" dirty="0"/>
              <a:t>How to encrypt multiple blocks?</a:t>
            </a:r>
          </a:p>
          <a:p>
            <a:pPr eaLnBrk="1" hangingPunct="1">
              <a:spcAft>
                <a:spcPts val="600"/>
              </a:spcAft>
            </a:pPr>
            <a:r>
              <a:rPr lang="en-US" sz="2800" dirty="0"/>
              <a:t>Do we need a new key for each block?</a:t>
            </a:r>
          </a:p>
          <a:p>
            <a:pPr lvl="1" eaLnBrk="1" hangingPunct="1">
              <a:spcAft>
                <a:spcPts val="600"/>
              </a:spcAft>
            </a:pPr>
            <a:r>
              <a:rPr lang="en-US" sz="2400" dirty="0"/>
              <a:t>As bad as (or worse than) a one-time pad!</a:t>
            </a:r>
          </a:p>
          <a:p>
            <a:pPr eaLnBrk="1" hangingPunct="1">
              <a:spcAft>
                <a:spcPts val="600"/>
              </a:spcAft>
            </a:pPr>
            <a:r>
              <a:rPr lang="en-US" sz="2800" dirty="0"/>
              <a:t>Encrypt each block independently?</a:t>
            </a:r>
          </a:p>
          <a:p>
            <a:pPr eaLnBrk="1" hangingPunct="1">
              <a:spcAft>
                <a:spcPts val="600"/>
              </a:spcAft>
            </a:pPr>
            <a:r>
              <a:rPr lang="en-US" sz="2800" dirty="0"/>
              <a:t>Make encryption depend on previous block?</a:t>
            </a:r>
          </a:p>
          <a:p>
            <a:pPr lvl="1" eaLnBrk="1" hangingPunct="1">
              <a:spcAft>
                <a:spcPts val="600"/>
              </a:spcAft>
            </a:pPr>
            <a:r>
              <a:rPr lang="en-US" sz="2400" dirty="0"/>
              <a:t>That is, can we “chain” the blocks together?</a:t>
            </a:r>
          </a:p>
          <a:p>
            <a:pPr eaLnBrk="1" hangingPunct="1">
              <a:spcAft>
                <a:spcPts val="600"/>
              </a:spcAft>
            </a:pPr>
            <a:r>
              <a:rPr lang="en-US" sz="2800" dirty="0"/>
              <a:t>How to handle partial blocks?</a:t>
            </a:r>
          </a:p>
          <a:p>
            <a:pPr lvl="1" eaLnBrk="1" hangingPunct="1">
              <a:spcAft>
                <a:spcPts val="600"/>
              </a:spcAft>
            </a:pPr>
            <a:r>
              <a:rPr lang="en-US" sz="2400" dirty="0"/>
              <a:t>We won’t discuss this issue</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0224E8E5-0957-704D-8E0C-656C43F363C1}" type="slidenum">
              <a:rPr lang="en-US" smtClean="0">
                <a:latin typeface="Times New Roman" charset="0"/>
              </a:rPr>
              <a:pPr/>
              <a:t>88</a:t>
            </a:fld>
            <a:endParaRPr lang="en-US">
              <a:latin typeface="Times New Roman" charset="0"/>
            </a:endParaRPr>
          </a:p>
        </p:txBody>
      </p:sp>
      <p:sp>
        <p:nvSpPr>
          <p:cNvPr id="102403" name="Rectangle 2"/>
          <p:cNvSpPr>
            <a:spLocks noGrp="1" noChangeArrowheads="1"/>
          </p:cNvSpPr>
          <p:nvPr>
            <p:ph type="title"/>
          </p:nvPr>
        </p:nvSpPr>
        <p:spPr>
          <a:xfrm>
            <a:off x="685800" y="304800"/>
            <a:ext cx="7772400" cy="1143000"/>
          </a:xfrm>
        </p:spPr>
        <p:txBody>
          <a:bodyPr/>
          <a:lstStyle/>
          <a:p>
            <a:pPr eaLnBrk="1" hangingPunct="1"/>
            <a:r>
              <a:rPr lang="en-US" dirty="0"/>
              <a:t>Modes of Operation</a:t>
            </a:r>
          </a:p>
        </p:txBody>
      </p:sp>
      <p:sp>
        <p:nvSpPr>
          <p:cNvPr id="102404" name="Rectangle 3"/>
          <p:cNvSpPr>
            <a:spLocks noGrp="1" noChangeArrowheads="1"/>
          </p:cNvSpPr>
          <p:nvPr>
            <p:ph type="body" idx="1"/>
          </p:nvPr>
        </p:nvSpPr>
        <p:spPr>
          <a:xfrm>
            <a:off x="685800" y="1524000"/>
            <a:ext cx="7696200" cy="4572000"/>
          </a:xfrm>
        </p:spPr>
        <p:txBody>
          <a:bodyPr/>
          <a:lstStyle/>
          <a:p>
            <a:pPr eaLnBrk="1" hangingPunct="1">
              <a:lnSpc>
                <a:spcPct val="80000"/>
              </a:lnSpc>
              <a:spcAft>
                <a:spcPts val="600"/>
              </a:spcAft>
            </a:pPr>
            <a:r>
              <a:rPr lang="en-US" sz="2800" dirty="0"/>
              <a:t>Many modes </a:t>
            </a:r>
            <a:r>
              <a:rPr lang="en-US" dirty="0" err="1">
                <a:sym typeface="Symbol" charset="2"/>
              </a:rPr>
              <a:t></a:t>
            </a:r>
            <a:r>
              <a:rPr lang="en-US" sz="2800" dirty="0"/>
              <a:t> we discuss 3 most popular</a:t>
            </a:r>
          </a:p>
          <a:p>
            <a:pPr eaLnBrk="1" hangingPunct="1">
              <a:lnSpc>
                <a:spcPct val="80000"/>
              </a:lnSpc>
              <a:spcAft>
                <a:spcPts val="600"/>
              </a:spcAft>
            </a:pPr>
            <a:r>
              <a:rPr lang="en-US" sz="2800" dirty="0"/>
              <a:t>Electronic Codebook (</a:t>
            </a:r>
            <a:r>
              <a:rPr lang="en-US" sz="2800" b="1" dirty="0">
                <a:solidFill>
                  <a:schemeClr val="accent2"/>
                </a:solidFill>
              </a:rPr>
              <a:t>ECB</a:t>
            </a:r>
            <a:r>
              <a:rPr lang="en-US" sz="2800" dirty="0"/>
              <a:t>) mode</a:t>
            </a:r>
          </a:p>
          <a:p>
            <a:pPr lvl="1" eaLnBrk="1" hangingPunct="1">
              <a:lnSpc>
                <a:spcPct val="80000"/>
              </a:lnSpc>
              <a:spcAft>
                <a:spcPts val="600"/>
              </a:spcAft>
            </a:pPr>
            <a:r>
              <a:rPr lang="en-US" sz="2400" dirty="0"/>
              <a:t>Encrypt each block independently</a:t>
            </a:r>
          </a:p>
          <a:p>
            <a:pPr lvl="1" eaLnBrk="1" hangingPunct="1">
              <a:lnSpc>
                <a:spcPct val="80000"/>
              </a:lnSpc>
              <a:spcAft>
                <a:spcPts val="600"/>
              </a:spcAft>
            </a:pPr>
            <a:r>
              <a:rPr lang="en-US" sz="2400" dirty="0"/>
              <a:t>Most obvious, but has a serious weakness</a:t>
            </a:r>
          </a:p>
          <a:p>
            <a:pPr eaLnBrk="1" hangingPunct="1">
              <a:lnSpc>
                <a:spcPct val="80000"/>
              </a:lnSpc>
              <a:spcAft>
                <a:spcPts val="600"/>
              </a:spcAft>
            </a:pPr>
            <a:r>
              <a:rPr lang="en-US" sz="2800" dirty="0"/>
              <a:t>Cipher Block Chaining (</a:t>
            </a:r>
            <a:r>
              <a:rPr lang="en-US" sz="2800" b="1" dirty="0">
                <a:solidFill>
                  <a:schemeClr val="accent2"/>
                </a:solidFill>
              </a:rPr>
              <a:t>CBC</a:t>
            </a:r>
            <a:r>
              <a:rPr lang="en-US" sz="2800" dirty="0"/>
              <a:t>) mode</a:t>
            </a:r>
          </a:p>
          <a:p>
            <a:pPr lvl="1" eaLnBrk="1" hangingPunct="1">
              <a:lnSpc>
                <a:spcPct val="80000"/>
              </a:lnSpc>
              <a:spcAft>
                <a:spcPts val="600"/>
              </a:spcAft>
            </a:pPr>
            <a:r>
              <a:rPr lang="en-US" sz="2400" dirty="0"/>
              <a:t>Chain the blocks together</a:t>
            </a:r>
          </a:p>
          <a:p>
            <a:pPr lvl="1" eaLnBrk="1" hangingPunct="1">
              <a:lnSpc>
                <a:spcPct val="80000"/>
              </a:lnSpc>
              <a:spcAft>
                <a:spcPts val="600"/>
              </a:spcAft>
            </a:pPr>
            <a:r>
              <a:rPr lang="en-US" sz="2400" dirty="0"/>
              <a:t>More secure than ECB, virtually no extra work</a:t>
            </a:r>
          </a:p>
          <a:p>
            <a:pPr eaLnBrk="1" hangingPunct="1">
              <a:lnSpc>
                <a:spcPct val="80000"/>
              </a:lnSpc>
              <a:spcAft>
                <a:spcPts val="600"/>
              </a:spcAft>
            </a:pPr>
            <a:r>
              <a:rPr lang="en-US" sz="2800" dirty="0"/>
              <a:t>Counter Mode (</a:t>
            </a:r>
            <a:r>
              <a:rPr lang="en-US" sz="2800" b="1" dirty="0">
                <a:solidFill>
                  <a:schemeClr val="accent2"/>
                </a:solidFill>
              </a:rPr>
              <a:t>CTR</a:t>
            </a:r>
            <a:r>
              <a:rPr lang="en-US" sz="2800" dirty="0"/>
              <a:t>) mode</a:t>
            </a:r>
          </a:p>
          <a:p>
            <a:pPr lvl="1" eaLnBrk="1" hangingPunct="1">
              <a:lnSpc>
                <a:spcPct val="80000"/>
              </a:lnSpc>
              <a:spcAft>
                <a:spcPts val="600"/>
              </a:spcAft>
            </a:pPr>
            <a:r>
              <a:rPr lang="en-US" sz="2400" dirty="0"/>
              <a:t>Block ciphers acts like a stream cipher</a:t>
            </a:r>
          </a:p>
          <a:p>
            <a:pPr lvl="1" eaLnBrk="1" hangingPunct="1">
              <a:lnSpc>
                <a:spcPct val="80000"/>
              </a:lnSpc>
              <a:spcAft>
                <a:spcPts val="600"/>
              </a:spcAft>
            </a:pPr>
            <a:r>
              <a:rPr lang="en-US" sz="2400" dirty="0"/>
              <a:t>Popular for random access</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11CA7C06-78FD-0D42-973D-24FB0E1B19CA}" type="slidenum">
              <a:rPr lang="en-US" smtClean="0">
                <a:latin typeface="Times New Roman" charset="0"/>
              </a:rPr>
              <a:pPr/>
              <a:t>89</a:t>
            </a:fld>
            <a:endParaRPr lang="en-US">
              <a:latin typeface="Times New Roman" charset="0"/>
            </a:endParaRPr>
          </a:p>
        </p:txBody>
      </p:sp>
      <p:sp>
        <p:nvSpPr>
          <p:cNvPr id="103427" name="Rectangle 2"/>
          <p:cNvSpPr>
            <a:spLocks noGrp="1" noChangeArrowheads="1"/>
          </p:cNvSpPr>
          <p:nvPr>
            <p:ph type="title"/>
          </p:nvPr>
        </p:nvSpPr>
        <p:spPr>
          <a:xfrm>
            <a:off x="685800" y="381000"/>
            <a:ext cx="7772400" cy="990600"/>
          </a:xfrm>
        </p:spPr>
        <p:txBody>
          <a:bodyPr/>
          <a:lstStyle/>
          <a:p>
            <a:pPr eaLnBrk="1" hangingPunct="1"/>
            <a:r>
              <a:rPr lang="en-US"/>
              <a:t>ECB Mode</a:t>
            </a:r>
          </a:p>
        </p:txBody>
      </p:sp>
      <p:sp>
        <p:nvSpPr>
          <p:cNvPr id="103428" name="Rectangle 3"/>
          <p:cNvSpPr>
            <a:spLocks noGrp="1" noChangeArrowheads="1"/>
          </p:cNvSpPr>
          <p:nvPr>
            <p:ph type="body" idx="1"/>
          </p:nvPr>
        </p:nvSpPr>
        <p:spPr>
          <a:xfrm>
            <a:off x="685800" y="1447800"/>
            <a:ext cx="7848600" cy="4724400"/>
          </a:xfrm>
        </p:spPr>
        <p:txBody>
          <a:bodyPr/>
          <a:lstStyle/>
          <a:p>
            <a:pPr eaLnBrk="1" hangingPunct="1">
              <a:lnSpc>
                <a:spcPct val="90000"/>
              </a:lnSpc>
              <a:spcAft>
                <a:spcPts val="600"/>
              </a:spcAft>
            </a:pPr>
            <a:r>
              <a:rPr lang="en-US" sz="2800" dirty="0"/>
              <a:t>Notation: </a:t>
            </a:r>
            <a:r>
              <a:rPr lang="en-US" sz="2800" dirty="0">
                <a:latin typeface="Times-Roman" charset="0"/>
              </a:rPr>
              <a:t>C = E(P,K)</a:t>
            </a:r>
          </a:p>
          <a:p>
            <a:pPr eaLnBrk="1" hangingPunct="1">
              <a:lnSpc>
                <a:spcPct val="90000"/>
              </a:lnSpc>
              <a:spcAft>
                <a:spcPts val="600"/>
              </a:spcAft>
            </a:pPr>
            <a:r>
              <a:rPr lang="en-US" sz="2800" dirty="0"/>
              <a:t>Given plaintext </a:t>
            </a:r>
            <a:r>
              <a:rPr lang="en-US" sz="2800" dirty="0">
                <a:latin typeface="Times-Roman" charset="0"/>
              </a:rPr>
              <a:t>P</a:t>
            </a:r>
            <a:r>
              <a:rPr lang="en-US" sz="2800" baseline="-25000" dirty="0">
                <a:latin typeface="Times-Roman" charset="0"/>
              </a:rPr>
              <a:t>0</a:t>
            </a:r>
            <a:r>
              <a:rPr lang="en-US" sz="2800" dirty="0">
                <a:latin typeface="Times-Roman" charset="0"/>
              </a:rPr>
              <a:t>,P</a:t>
            </a:r>
            <a:r>
              <a:rPr lang="en-US" sz="2800" baseline="-25000" dirty="0">
                <a:latin typeface="Times-Roman" charset="0"/>
              </a:rPr>
              <a:t>1</a:t>
            </a:r>
            <a:r>
              <a:rPr lang="en-US" sz="2800" dirty="0">
                <a:latin typeface="Times-Roman" charset="0"/>
              </a:rPr>
              <a:t>,…,P</a:t>
            </a:r>
            <a:r>
              <a:rPr lang="en-US" sz="2800" baseline="-25000" dirty="0">
                <a:latin typeface="Times-Roman" charset="0"/>
              </a:rPr>
              <a:t>m</a:t>
            </a:r>
            <a:r>
              <a:rPr lang="en-US" sz="2800" dirty="0">
                <a:latin typeface="Times-Roman" charset="0"/>
              </a:rPr>
              <a:t>,…</a:t>
            </a:r>
          </a:p>
          <a:p>
            <a:pPr eaLnBrk="1" hangingPunct="1">
              <a:lnSpc>
                <a:spcPct val="90000"/>
              </a:lnSpc>
              <a:spcAft>
                <a:spcPts val="600"/>
              </a:spcAft>
            </a:pPr>
            <a:r>
              <a:rPr lang="en-US" sz="2800" dirty="0"/>
              <a:t>Most obvious way to use a block cipher:</a:t>
            </a:r>
          </a:p>
          <a:p>
            <a:pPr eaLnBrk="1" hangingPunct="1">
              <a:lnSpc>
                <a:spcPct val="90000"/>
              </a:lnSpc>
              <a:spcAft>
                <a:spcPts val="0"/>
              </a:spcAft>
              <a:buFont typeface="Wingdings" charset="2"/>
              <a:buNone/>
            </a:pPr>
            <a:r>
              <a:rPr lang="en-US" sz="2400" dirty="0"/>
              <a:t>	</a:t>
            </a:r>
            <a:r>
              <a:rPr lang="en-US" sz="2400" b="1" dirty="0">
                <a:solidFill>
                  <a:schemeClr val="accent2"/>
                </a:solidFill>
              </a:rPr>
              <a:t>Encrypt</a:t>
            </a:r>
            <a:r>
              <a:rPr lang="en-US" sz="2400" dirty="0">
                <a:solidFill>
                  <a:schemeClr val="accent2"/>
                </a:solidFill>
              </a:rPr>
              <a:t> 			</a:t>
            </a:r>
            <a:r>
              <a:rPr lang="en-US" sz="2400" b="1" dirty="0">
                <a:solidFill>
                  <a:schemeClr val="accent2"/>
                </a:solidFill>
              </a:rPr>
              <a:t>Decrypt</a:t>
            </a:r>
            <a:endParaRPr lang="en-US" sz="2400" dirty="0"/>
          </a:p>
          <a:p>
            <a:pPr eaLnBrk="1" hangingPunct="1">
              <a:lnSpc>
                <a:spcPct val="90000"/>
              </a:lnSpc>
              <a:spcAft>
                <a:spcPts val="0"/>
              </a:spcAft>
              <a:buFont typeface="Wingdings" charset="2"/>
              <a:buNone/>
            </a:pPr>
            <a:r>
              <a:rPr lang="en-US" sz="2400" dirty="0">
                <a:latin typeface="Times-Roman" charset="0"/>
              </a:rPr>
              <a:t>	C</a:t>
            </a:r>
            <a:r>
              <a:rPr lang="en-US" sz="2400" baseline="-25000" dirty="0">
                <a:latin typeface="Times-Roman" charset="0"/>
              </a:rPr>
              <a:t>0 </a:t>
            </a:r>
            <a:r>
              <a:rPr lang="en-US" sz="2400" dirty="0">
                <a:latin typeface="Times-Roman" charset="0"/>
              </a:rPr>
              <a:t>= E(P</a:t>
            </a:r>
            <a:r>
              <a:rPr lang="en-US" sz="2400" baseline="-25000" dirty="0">
                <a:latin typeface="Times-Roman" charset="0"/>
              </a:rPr>
              <a:t>0</a:t>
            </a:r>
            <a:r>
              <a:rPr lang="en-US" sz="2400" dirty="0">
                <a:latin typeface="Times-Roman" charset="0"/>
              </a:rPr>
              <a:t>, K)		P</a:t>
            </a:r>
            <a:r>
              <a:rPr lang="en-US" sz="2400" baseline="-25000" dirty="0">
                <a:latin typeface="Times-Roman" charset="0"/>
              </a:rPr>
              <a:t>0 </a:t>
            </a:r>
            <a:r>
              <a:rPr lang="en-US" sz="2400" dirty="0">
                <a:latin typeface="Times-Roman" charset="0"/>
              </a:rPr>
              <a:t>= D(C</a:t>
            </a:r>
            <a:r>
              <a:rPr lang="en-US" sz="2400" baseline="-25000" dirty="0">
                <a:latin typeface="Times-Roman" charset="0"/>
              </a:rPr>
              <a:t>0</a:t>
            </a:r>
            <a:r>
              <a:rPr lang="en-US" sz="2400" dirty="0">
                <a:latin typeface="Times-Roman" charset="0"/>
              </a:rPr>
              <a:t>, K) </a:t>
            </a:r>
          </a:p>
          <a:p>
            <a:pPr eaLnBrk="1" hangingPunct="1">
              <a:lnSpc>
                <a:spcPct val="90000"/>
              </a:lnSpc>
              <a:spcAft>
                <a:spcPts val="0"/>
              </a:spcAft>
              <a:buFont typeface="Wingdings" charset="2"/>
              <a:buNone/>
            </a:pPr>
            <a:r>
              <a:rPr lang="en-US" sz="2400" dirty="0">
                <a:latin typeface="Times-Roman" charset="0"/>
              </a:rPr>
              <a:t>	C</a:t>
            </a:r>
            <a:r>
              <a:rPr lang="en-US" sz="2400" baseline="-25000" dirty="0">
                <a:latin typeface="Times-Roman" charset="0"/>
              </a:rPr>
              <a:t>1 </a:t>
            </a:r>
            <a:r>
              <a:rPr lang="en-US" sz="2400" dirty="0">
                <a:latin typeface="Times-Roman" charset="0"/>
              </a:rPr>
              <a:t>= E(P</a:t>
            </a:r>
            <a:r>
              <a:rPr lang="en-US" sz="2400" baseline="-25000" dirty="0">
                <a:latin typeface="Times-Roman" charset="0"/>
              </a:rPr>
              <a:t>1</a:t>
            </a:r>
            <a:r>
              <a:rPr lang="en-US" sz="2400" dirty="0">
                <a:latin typeface="Times-Roman" charset="0"/>
              </a:rPr>
              <a:t>, K)		P</a:t>
            </a:r>
            <a:r>
              <a:rPr lang="en-US" sz="2400" baseline="-25000" dirty="0">
                <a:latin typeface="Times-Roman" charset="0"/>
              </a:rPr>
              <a:t>1 </a:t>
            </a:r>
            <a:r>
              <a:rPr lang="en-US" sz="2400" dirty="0">
                <a:latin typeface="Times-Roman" charset="0"/>
              </a:rPr>
              <a:t>= D(C</a:t>
            </a:r>
            <a:r>
              <a:rPr lang="en-US" sz="2400" baseline="-25000" dirty="0">
                <a:latin typeface="Times-Roman" charset="0"/>
              </a:rPr>
              <a:t>1</a:t>
            </a:r>
            <a:r>
              <a:rPr lang="en-US" sz="2400" dirty="0">
                <a:latin typeface="Times-Roman" charset="0"/>
              </a:rPr>
              <a:t>, K)</a:t>
            </a:r>
          </a:p>
          <a:p>
            <a:pPr eaLnBrk="1" hangingPunct="1">
              <a:lnSpc>
                <a:spcPct val="90000"/>
              </a:lnSpc>
              <a:spcAft>
                <a:spcPts val="0"/>
              </a:spcAft>
              <a:buFont typeface="Wingdings" charset="2"/>
              <a:buNone/>
            </a:pPr>
            <a:r>
              <a:rPr lang="en-US" sz="2400" dirty="0">
                <a:latin typeface="Times-Roman" charset="0"/>
              </a:rPr>
              <a:t>	C</a:t>
            </a:r>
            <a:r>
              <a:rPr lang="en-US" sz="2400" baseline="-25000" dirty="0">
                <a:latin typeface="Times-Roman" charset="0"/>
              </a:rPr>
              <a:t>2 </a:t>
            </a:r>
            <a:r>
              <a:rPr lang="en-US" sz="2400" dirty="0">
                <a:latin typeface="Times-Roman" charset="0"/>
              </a:rPr>
              <a:t>= E(P</a:t>
            </a:r>
            <a:r>
              <a:rPr lang="en-US" sz="2400" baseline="-25000" dirty="0">
                <a:latin typeface="Times-Roman" charset="0"/>
              </a:rPr>
              <a:t>2</a:t>
            </a:r>
            <a:r>
              <a:rPr lang="en-US" sz="2400" dirty="0">
                <a:latin typeface="Times-Roman" charset="0"/>
              </a:rPr>
              <a:t>, K)  …		P</a:t>
            </a:r>
            <a:r>
              <a:rPr lang="en-US" sz="2400" baseline="-25000" dirty="0">
                <a:latin typeface="Times-Roman" charset="0"/>
              </a:rPr>
              <a:t>2 </a:t>
            </a:r>
            <a:r>
              <a:rPr lang="en-US" sz="2400" dirty="0">
                <a:latin typeface="Times-Roman" charset="0"/>
              </a:rPr>
              <a:t>= D(C</a:t>
            </a:r>
            <a:r>
              <a:rPr lang="en-US" sz="2400" baseline="-25000" dirty="0">
                <a:latin typeface="Times-Roman" charset="0"/>
              </a:rPr>
              <a:t>2</a:t>
            </a:r>
            <a:r>
              <a:rPr lang="en-US" sz="2400" dirty="0">
                <a:latin typeface="Times-Roman" charset="0"/>
              </a:rPr>
              <a:t>, K)  …</a:t>
            </a:r>
          </a:p>
          <a:p>
            <a:pPr eaLnBrk="1" hangingPunct="1">
              <a:lnSpc>
                <a:spcPct val="90000"/>
              </a:lnSpc>
              <a:spcAft>
                <a:spcPts val="600"/>
              </a:spcAft>
            </a:pPr>
            <a:r>
              <a:rPr lang="en-US" sz="2800" dirty="0"/>
              <a:t>For fixed key </a:t>
            </a:r>
            <a:r>
              <a:rPr lang="en-US" sz="2800" dirty="0">
                <a:latin typeface="Times-Roman" charset="0"/>
              </a:rPr>
              <a:t>K</a:t>
            </a:r>
            <a:r>
              <a:rPr lang="en-US" sz="2800" dirty="0"/>
              <a:t>, this is “electronic” version of a codebook cipher (without additive)</a:t>
            </a:r>
          </a:p>
          <a:p>
            <a:pPr lvl="1" eaLnBrk="1" hangingPunct="1">
              <a:lnSpc>
                <a:spcPct val="90000"/>
              </a:lnSpc>
              <a:spcAft>
                <a:spcPts val="600"/>
              </a:spcAft>
            </a:pPr>
            <a:r>
              <a:rPr lang="en-US" sz="2400" dirty="0"/>
              <a:t>With a different codebook for each key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A96FC27C-4AD1-7F42-ADBC-A095A1DB3AED}" type="slidenum">
              <a:rPr lang="en-US" smtClean="0">
                <a:latin typeface="Times New Roman" charset="0"/>
              </a:rPr>
              <a:pPr/>
              <a:t>9</a:t>
            </a:fld>
            <a:endParaRPr lang="en-US">
              <a:latin typeface="Times New Roman" charset="0"/>
            </a:endParaRPr>
          </a:p>
        </p:txBody>
      </p:sp>
      <p:sp>
        <p:nvSpPr>
          <p:cNvPr id="21507" name="Rectangle 2"/>
          <p:cNvSpPr>
            <a:spLocks noGrp="1" noChangeArrowheads="1"/>
          </p:cNvSpPr>
          <p:nvPr>
            <p:ph type="title"/>
          </p:nvPr>
        </p:nvSpPr>
        <p:spPr>
          <a:xfrm>
            <a:off x="533400" y="457200"/>
            <a:ext cx="8077200" cy="990600"/>
          </a:xfrm>
        </p:spPr>
        <p:txBody>
          <a:bodyPr/>
          <a:lstStyle/>
          <a:p>
            <a:pPr eaLnBrk="1" hangingPunct="1"/>
            <a:r>
              <a:rPr lang="en-US" dirty="0" err="1"/>
              <a:t>Ceasar’s</a:t>
            </a:r>
            <a:r>
              <a:rPr lang="en-US" dirty="0"/>
              <a:t> Cipher Decryption</a:t>
            </a:r>
          </a:p>
        </p:txBody>
      </p:sp>
      <p:sp>
        <p:nvSpPr>
          <p:cNvPr id="169987" name="Rectangle 3"/>
          <p:cNvSpPr>
            <a:spLocks noGrp="1" noChangeArrowheads="1"/>
          </p:cNvSpPr>
          <p:nvPr>
            <p:ph type="body" idx="1"/>
          </p:nvPr>
        </p:nvSpPr>
        <p:spPr>
          <a:xfrm>
            <a:off x="685800" y="5410200"/>
            <a:ext cx="8077200" cy="838200"/>
          </a:xfrm>
        </p:spPr>
        <p:txBody>
          <a:bodyPr/>
          <a:lstStyle/>
          <a:p>
            <a:pPr eaLnBrk="1" hangingPunct="1">
              <a:lnSpc>
                <a:spcPct val="90000"/>
              </a:lnSpc>
            </a:pPr>
            <a:r>
              <a:rPr lang="en-US" dirty="0"/>
              <a:t>Plaintext: </a:t>
            </a:r>
            <a:r>
              <a:rPr lang="en-US" sz="3600" dirty="0" err="1">
                <a:solidFill>
                  <a:srgbClr val="FF0000"/>
                </a:solidFill>
                <a:latin typeface="Times-Roman" charset="0"/>
              </a:rPr>
              <a:t>spongebobsquarepants</a:t>
            </a:r>
            <a:endParaRPr lang="en-US" sz="3600" dirty="0">
              <a:solidFill>
                <a:srgbClr val="FF0000"/>
              </a:solidFill>
              <a:latin typeface="Times-Roman" charset="0"/>
            </a:endParaRPr>
          </a:p>
        </p:txBody>
      </p:sp>
      <p:graphicFrame>
        <p:nvGraphicFramePr>
          <p:cNvPr id="169988" name="Group 4"/>
          <p:cNvGraphicFramePr>
            <a:graphicFrameLocks noGrp="1"/>
          </p:cNvGraphicFramePr>
          <p:nvPr/>
        </p:nvGraphicFramePr>
        <p:xfrm>
          <a:off x="1752599" y="2819400"/>
          <a:ext cx="6615432" cy="1219200"/>
        </p:xfrm>
        <a:graphic>
          <a:graphicData uri="http://schemas.openxmlformats.org/drawingml/2006/table">
            <a:tbl>
              <a:tblPr/>
              <a:tblGrid>
                <a:gridCol w="209638">
                  <a:extLst>
                    <a:ext uri="{9D8B030D-6E8A-4147-A177-3AD203B41FA5}">
                      <a16:colId xmlns:a16="http://schemas.microsoft.com/office/drawing/2014/main" val="20000"/>
                    </a:ext>
                  </a:extLst>
                </a:gridCol>
                <a:gridCol w="266842">
                  <a:extLst>
                    <a:ext uri="{9D8B030D-6E8A-4147-A177-3AD203B41FA5}">
                      <a16:colId xmlns:a16="http://schemas.microsoft.com/office/drawing/2014/main" val="20001"/>
                    </a:ext>
                  </a:extLst>
                </a:gridCol>
                <a:gridCol w="266841">
                  <a:extLst>
                    <a:ext uri="{9D8B030D-6E8A-4147-A177-3AD203B41FA5}">
                      <a16:colId xmlns:a16="http://schemas.microsoft.com/office/drawing/2014/main" val="20002"/>
                    </a:ext>
                  </a:extLst>
                </a:gridCol>
                <a:gridCol w="265244">
                  <a:extLst>
                    <a:ext uri="{9D8B030D-6E8A-4147-A177-3AD203B41FA5}">
                      <a16:colId xmlns:a16="http://schemas.microsoft.com/office/drawing/2014/main" val="20003"/>
                    </a:ext>
                  </a:extLst>
                </a:gridCol>
                <a:gridCol w="268439">
                  <a:extLst>
                    <a:ext uri="{9D8B030D-6E8A-4147-A177-3AD203B41FA5}">
                      <a16:colId xmlns:a16="http://schemas.microsoft.com/office/drawing/2014/main" val="20004"/>
                    </a:ext>
                  </a:extLst>
                </a:gridCol>
                <a:gridCol w="266842">
                  <a:extLst>
                    <a:ext uri="{9D8B030D-6E8A-4147-A177-3AD203B41FA5}">
                      <a16:colId xmlns:a16="http://schemas.microsoft.com/office/drawing/2014/main" val="20005"/>
                    </a:ext>
                  </a:extLst>
                </a:gridCol>
                <a:gridCol w="268439">
                  <a:extLst>
                    <a:ext uri="{9D8B030D-6E8A-4147-A177-3AD203B41FA5}">
                      <a16:colId xmlns:a16="http://schemas.microsoft.com/office/drawing/2014/main" val="20006"/>
                    </a:ext>
                  </a:extLst>
                </a:gridCol>
                <a:gridCol w="266841">
                  <a:extLst>
                    <a:ext uri="{9D8B030D-6E8A-4147-A177-3AD203B41FA5}">
                      <a16:colId xmlns:a16="http://schemas.microsoft.com/office/drawing/2014/main" val="20007"/>
                    </a:ext>
                  </a:extLst>
                </a:gridCol>
                <a:gridCol w="265244">
                  <a:extLst>
                    <a:ext uri="{9D8B030D-6E8A-4147-A177-3AD203B41FA5}">
                      <a16:colId xmlns:a16="http://schemas.microsoft.com/office/drawing/2014/main" val="20008"/>
                    </a:ext>
                  </a:extLst>
                </a:gridCol>
                <a:gridCol w="268439">
                  <a:extLst>
                    <a:ext uri="{9D8B030D-6E8A-4147-A177-3AD203B41FA5}">
                      <a16:colId xmlns:a16="http://schemas.microsoft.com/office/drawing/2014/main" val="20009"/>
                    </a:ext>
                  </a:extLst>
                </a:gridCol>
                <a:gridCol w="266842">
                  <a:extLst>
                    <a:ext uri="{9D8B030D-6E8A-4147-A177-3AD203B41FA5}">
                      <a16:colId xmlns:a16="http://schemas.microsoft.com/office/drawing/2014/main" val="20010"/>
                    </a:ext>
                  </a:extLst>
                </a:gridCol>
                <a:gridCol w="265244">
                  <a:extLst>
                    <a:ext uri="{9D8B030D-6E8A-4147-A177-3AD203B41FA5}">
                      <a16:colId xmlns:a16="http://schemas.microsoft.com/office/drawing/2014/main" val="20011"/>
                    </a:ext>
                  </a:extLst>
                </a:gridCol>
                <a:gridCol w="268439">
                  <a:extLst>
                    <a:ext uri="{9D8B030D-6E8A-4147-A177-3AD203B41FA5}">
                      <a16:colId xmlns:a16="http://schemas.microsoft.com/office/drawing/2014/main" val="20012"/>
                    </a:ext>
                  </a:extLst>
                </a:gridCol>
                <a:gridCol w="265244">
                  <a:extLst>
                    <a:ext uri="{9D8B030D-6E8A-4147-A177-3AD203B41FA5}">
                      <a16:colId xmlns:a16="http://schemas.microsoft.com/office/drawing/2014/main" val="20013"/>
                    </a:ext>
                  </a:extLst>
                </a:gridCol>
                <a:gridCol w="266841">
                  <a:extLst>
                    <a:ext uri="{9D8B030D-6E8A-4147-A177-3AD203B41FA5}">
                      <a16:colId xmlns:a16="http://schemas.microsoft.com/office/drawing/2014/main" val="20014"/>
                    </a:ext>
                  </a:extLst>
                </a:gridCol>
                <a:gridCol w="268439">
                  <a:extLst>
                    <a:ext uri="{9D8B030D-6E8A-4147-A177-3AD203B41FA5}">
                      <a16:colId xmlns:a16="http://schemas.microsoft.com/office/drawing/2014/main" val="20015"/>
                    </a:ext>
                  </a:extLst>
                </a:gridCol>
                <a:gridCol w="265244">
                  <a:extLst>
                    <a:ext uri="{9D8B030D-6E8A-4147-A177-3AD203B41FA5}">
                      <a16:colId xmlns:a16="http://schemas.microsoft.com/office/drawing/2014/main" val="20016"/>
                    </a:ext>
                  </a:extLst>
                </a:gridCol>
                <a:gridCol w="266842">
                  <a:extLst>
                    <a:ext uri="{9D8B030D-6E8A-4147-A177-3AD203B41FA5}">
                      <a16:colId xmlns:a16="http://schemas.microsoft.com/office/drawing/2014/main" val="20017"/>
                    </a:ext>
                  </a:extLst>
                </a:gridCol>
                <a:gridCol w="268439">
                  <a:extLst>
                    <a:ext uri="{9D8B030D-6E8A-4147-A177-3AD203B41FA5}">
                      <a16:colId xmlns:a16="http://schemas.microsoft.com/office/drawing/2014/main" val="20018"/>
                    </a:ext>
                  </a:extLst>
                </a:gridCol>
                <a:gridCol w="266841">
                  <a:extLst>
                    <a:ext uri="{9D8B030D-6E8A-4147-A177-3AD203B41FA5}">
                      <a16:colId xmlns:a16="http://schemas.microsoft.com/office/drawing/2014/main" val="20019"/>
                    </a:ext>
                  </a:extLst>
                </a:gridCol>
                <a:gridCol w="268439">
                  <a:extLst>
                    <a:ext uri="{9D8B030D-6E8A-4147-A177-3AD203B41FA5}">
                      <a16:colId xmlns:a16="http://schemas.microsoft.com/office/drawing/2014/main" val="20020"/>
                    </a:ext>
                  </a:extLst>
                </a:gridCol>
                <a:gridCol w="265244">
                  <a:extLst>
                    <a:ext uri="{9D8B030D-6E8A-4147-A177-3AD203B41FA5}">
                      <a16:colId xmlns:a16="http://schemas.microsoft.com/office/drawing/2014/main" val="20021"/>
                    </a:ext>
                  </a:extLst>
                </a:gridCol>
                <a:gridCol w="266842">
                  <a:extLst>
                    <a:ext uri="{9D8B030D-6E8A-4147-A177-3AD203B41FA5}">
                      <a16:colId xmlns:a16="http://schemas.microsoft.com/office/drawing/2014/main" val="20022"/>
                    </a:ext>
                  </a:extLst>
                </a:gridCol>
                <a:gridCol w="266841">
                  <a:extLst>
                    <a:ext uri="{9D8B030D-6E8A-4147-A177-3AD203B41FA5}">
                      <a16:colId xmlns:a16="http://schemas.microsoft.com/office/drawing/2014/main" val="20023"/>
                    </a:ext>
                  </a:extLst>
                </a:gridCol>
                <a:gridCol w="266842">
                  <a:extLst>
                    <a:ext uri="{9D8B030D-6E8A-4147-A177-3AD203B41FA5}">
                      <a16:colId xmlns:a16="http://schemas.microsoft.com/office/drawing/2014/main" val="20024"/>
                    </a:ext>
                  </a:extLst>
                </a:gridCol>
              </a:tblGrid>
              <a:tr h="6096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a</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b</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c</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d</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e</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f</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g</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h</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i</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j</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k</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l</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m</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n</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o</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p</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q</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r</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s</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t</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u</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v</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w</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x</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y</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96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D</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E</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F</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G</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H</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I</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J</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K</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L</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M</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N</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O</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P</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Q</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R</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S</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T</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U</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V</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W</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X</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Y</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Z</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A</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B</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70068" name="Group 84"/>
          <p:cNvGraphicFramePr>
            <a:graphicFrameLocks noGrp="1"/>
          </p:cNvGraphicFramePr>
          <p:nvPr/>
        </p:nvGraphicFramePr>
        <p:xfrm>
          <a:off x="8382000" y="2819400"/>
          <a:ext cx="381000" cy="1219200"/>
        </p:xfrm>
        <a:graphic>
          <a:graphicData uri="http://schemas.openxmlformats.org/drawingml/2006/table">
            <a:tbl>
              <a:tblPr/>
              <a:tblGrid>
                <a:gridCol w="381000">
                  <a:extLst>
                    <a:ext uri="{9D8B030D-6E8A-4147-A177-3AD203B41FA5}">
                      <a16:colId xmlns:a16="http://schemas.microsoft.com/office/drawing/2014/main" val="20000"/>
                    </a:ext>
                  </a:extLst>
                </a:gridCol>
              </a:tblGrid>
              <a:tr h="6096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z</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96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C</a:t>
                      </a: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1597" name="Rectangle 93"/>
          <p:cNvSpPr>
            <a:spLocks noChangeArrowheads="1"/>
          </p:cNvSpPr>
          <p:nvPr/>
        </p:nvSpPr>
        <p:spPr bwMode="auto">
          <a:xfrm>
            <a:off x="457200" y="2971800"/>
            <a:ext cx="1247775" cy="446088"/>
          </a:xfrm>
          <a:prstGeom prst="rect">
            <a:avLst/>
          </a:prstGeom>
          <a:noFill/>
          <a:ln w="9525">
            <a:noFill/>
            <a:miter lim="800000"/>
            <a:headEnd/>
            <a:tailEnd/>
          </a:ln>
        </p:spPr>
        <p:txBody>
          <a:bodyPr wrap="none">
            <a:prstTxWarp prst="textNoShape">
              <a:avLst/>
            </a:prstTxWarp>
            <a:spAutoFit/>
          </a:bodyPr>
          <a:lstStyle/>
          <a:p>
            <a:r>
              <a:rPr lang="en-US" sz="2000"/>
              <a:t>Plaintext</a:t>
            </a:r>
          </a:p>
        </p:txBody>
      </p:sp>
      <p:sp>
        <p:nvSpPr>
          <p:cNvPr id="21598" name="Rectangle 94"/>
          <p:cNvSpPr>
            <a:spLocks noChangeArrowheads="1"/>
          </p:cNvSpPr>
          <p:nvPr/>
        </p:nvSpPr>
        <p:spPr bwMode="auto">
          <a:xfrm>
            <a:off x="228600" y="3505200"/>
            <a:ext cx="1481138" cy="446088"/>
          </a:xfrm>
          <a:prstGeom prst="rect">
            <a:avLst/>
          </a:prstGeom>
          <a:noFill/>
          <a:ln w="9525">
            <a:noFill/>
            <a:miter lim="800000"/>
            <a:headEnd/>
            <a:tailEnd/>
          </a:ln>
        </p:spPr>
        <p:txBody>
          <a:bodyPr wrap="none">
            <a:prstTxWarp prst="textNoShape">
              <a:avLst/>
            </a:prstTxWarp>
            <a:spAutoFit/>
          </a:bodyPr>
          <a:lstStyle/>
          <a:p>
            <a:r>
              <a:rPr lang="en-US" sz="2000"/>
              <a:t>Ciphertext</a:t>
            </a:r>
            <a:endParaRPr lang="en-US"/>
          </a:p>
        </p:txBody>
      </p:sp>
      <p:sp>
        <p:nvSpPr>
          <p:cNvPr id="21599" name="Rectangle 97"/>
          <p:cNvSpPr>
            <a:spLocks noChangeArrowheads="1"/>
          </p:cNvSpPr>
          <p:nvPr/>
        </p:nvSpPr>
        <p:spPr bwMode="auto">
          <a:xfrm>
            <a:off x="685800" y="1600200"/>
            <a:ext cx="7924800" cy="3505200"/>
          </a:xfrm>
          <a:prstGeom prst="rect">
            <a:avLst/>
          </a:prstGeom>
          <a:noFill/>
          <a:ln w="9525">
            <a:noFill/>
            <a:miter lim="800000"/>
            <a:headEnd/>
            <a:tailEnd/>
          </a:ln>
        </p:spPr>
        <p:txBody>
          <a:bodyPr>
            <a:prstTxWarp prst="textNoShape">
              <a:avLst/>
            </a:prstTxWarp>
          </a:bodyPr>
          <a:lstStyle/>
          <a:p>
            <a:pPr marL="342900" indent="-342900">
              <a:lnSpc>
                <a:spcPct val="80000"/>
              </a:lnSpc>
              <a:spcBef>
                <a:spcPct val="20000"/>
              </a:spcBef>
              <a:buClr>
                <a:schemeClr val="accent2"/>
              </a:buClr>
              <a:buSzPct val="75000"/>
              <a:buFont typeface="Wingdings" charset="2"/>
              <a:buChar char="q"/>
            </a:pPr>
            <a:r>
              <a:rPr lang="en-US" sz="3200" dirty="0"/>
              <a:t>Suppose we know a </a:t>
            </a:r>
            <a:r>
              <a:rPr lang="en-US" sz="3200" dirty="0" err="1"/>
              <a:t>Ceasar’s</a:t>
            </a:r>
            <a:r>
              <a:rPr lang="en-US" sz="3200" dirty="0"/>
              <a:t> cipher is being used:</a:t>
            </a:r>
          </a:p>
          <a:p>
            <a:pPr marL="342900" indent="-342900">
              <a:lnSpc>
                <a:spcPct val="80000"/>
              </a:lnSpc>
              <a:spcBef>
                <a:spcPct val="20000"/>
              </a:spcBef>
              <a:buClr>
                <a:schemeClr val="accent2"/>
              </a:buClr>
              <a:buSzPct val="75000"/>
              <a:buFont typeface="Wingdings" charset="2"/>
              <a:buChar char="q"/>
            </a:pPr>
            <a:endParaRPr lang="en-US" sz="3200" dirty="0"/>
          </a:p>
          <a:p>
            <a:pPr marL="342900" indent="-342900">
              <a:lnSpc>
                <a:spcPct val="80000"/>
              </a:lnSpc>
              <a:spcBef>
                <a:spcPct val="20000"/>
              </a:spcBef>
              <a:buClr>
                <a:schemeClr val="accent2"/>
              </a:buClr>
              <a:buSzPct val="75000"/>
              <a:buFont typeface="Wingdings" charset="2"/>
              <a:buChar char="q"/>
            </a:pPr>
            <a:endParaRPr lang="en-US" sz="3200" dirty="0"/>
          </a:p>
          <a:p>
            <a:pPr marL="342900" indent="-342900">
              <a:lnSpc>
                <a:spcPct val="80000"/>
              </a:lnSpc>
              <a:spcBef>
                <a:spcPct val="20000"/>
              </a:spcBef>
              <a:buClr>
                <a:schemeClr val="accent2"/>
              </a:buClr>
              <a:buSzPct val="75000"/>
              <a:buFont typeface="Wingdings" charset="2"/>
              <a:buChar char="q"/>
            </a:pPr>
            <a:endParaRPr lang="en-US" sz="3200" dirty="0"/>
          </a:p>
          <a:p>
            <a:pPr marL="342900" indent="-342900">
              <a:lnSpc>
                <a:spcPct val="80000"/>
              </a:lnSpc>
              <a:spcBef>
                <a:spcPct val="20000"/>
              </a:spcBef>
              <a:buClr>
                <a:schemeClr val="accent2"/>
              </a:buClr>
              <a:buSzPct val="75000"/>
              <a:buFont typeface="Wingdings" charset="2"/>
              <a:buChar char="q"/>
            </a:pPr>
            <a:endParaRPr lang="en-US" sz="3200" dirty="0"/>
          </a:p>
          <a:p>
            <a:pPr marL="342900" indent="-342900">
              <a:lnSpc>
                <a:spcPct val="80000"/>
              </a:lnSpc>
              <a:spcBef>
                <a:spcPct val="20000"/>
              </a:spcBef>
              <a:buClr>
                <a:schemeClr val="accent2"/>
              </a:buClr>
              <a:buSzPct val="75000"/>
              <a:buFont typeface="Wingdings" charset="2"/>
              <a:buChar char="q"/>
            </a:pPr>
            <a:r>
              <a:rPr lang="en-US" sz="3200" dirty="0"/>
              <a:t>Given </a:t>
            </a:r>
            <a:r>
              <a:rPr lang="en-US" sz="3200" dirty="0" err="1"/>
              <a:t>ciphertext</a:t>
            </a:r>
            <a:r>
              <a:rPr lang="en-US" sz="3200" dirty="0"/>
              <a:t>:</a:t>
            </a:r>
          </a:p>
          <a:p>
            <a:pPr marL="342900" indent="-342900">
              <a:lnSpc>
                <a:spcPct val="80000"/>
              </a:lnSpc>
              <a:spcBef>
                <a:spcPct val="20000"/>
              </a:spcBef>
              <a:buClr>
                <a:schemeClr val="accent2"/>
              </a:buClr>
              <a:buSzPct val="75000"/>
            </a:pPr>
            <a:r>
              <a:rPr lang="en-US" sz="3200" dirty="0"/>
              <a:t>	</a:t>
            </a:r>
            <a:r>
              <a:rPr lang="en-US" sz="3200" dirty="0">
                <a:solidFill>
                  <a:srgbClr val="FF0000"/>
                </a:solidFill>
                <a:latin typeface="Times-Roman" charset="0"/>
              </a:rPr>
              <a:t>VSRQJHEREVTXDUHSDQWV</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iterate type="lt">
                                    <p:tmPct val="100000"/>
                                  </p:iterate>
                                  <p:childTnLst>
                                    <p:set>
                                      <p:cBhvr>
                                        <p:cTn id="6" dur="1" fill="hold">
                                          <p:stCondLst>
                                            <p:cond delay="0"/>
                                          </p:stCondLst>
                                        </p:cTn>
                                        <p:tgtEl>
                                          <p:spTgt spid="169987">
                                            <p:txEl>
                                              <p:pRg st="0" end="0"/>
                                            </p:txEl>
                                          </p:spTgt>
                                        </p:tgtEl>
                                        <p:attrNameLst>
                                          <p:attrName>style.visibility</p:attrName>
                                        </p:attrNameLst>
                                      </p:cBhvr>
                                      <p:to>
                                        <p:strVal val="visible"/>
                                      </p:to>
                                    </p:set>
                                    <p:anim calcmode="lin" valueType="num">
                                      <p:cBhvr additive="base">
                                        <p:cTn id="7" dur="75" fill="hold"/>
                                        <p:tgtEl>
                                          <p:spTgt spid="169987">
                                            <p:txEl>
                                              <p:pRg st="0" end="0"/>
                                            </p:txEl>
                                          </p:spTgt>
                                        </p:tgtEl>
                                        <p:attrNameLst>
                                          <p:attrName>ppt_x</p:attrName>
                                        </p:attrNameLst>
                                      </p:cBhvr>
                                      <p:tavLst>
                                        <p:tav tm="0">
                                          <p:val>
                                            <p:strVal val="1+#ppt_w/2"/>
                                          </p:val>
                                        </p:tav>
                                        <p:tav tm="100000">
                                          <p:val>
                                            <p:strVal val="#ppt_x"/>
                                          </p:val>
                                        </p:tav>
                                      </p:tavLst>
                                    </p:anim>
                                    <p:anim calcmode="lin" valueType="num">
                                      <p:cBhvr additive="base">
                                        <p:cTn id="8" dur="75" fill="hold"/>
                                        <p:tgtEl>
                                          <p:spTgt spid="16998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Arrow"/>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7" grpId="0" build="p"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D24A4E88-5CEF-9443-9931-55F45ED32632}" type="slidenum">
              <a:rPr lang="en-US" smtClean="0">
                <a:latin typeface="Times New Roman" charset="0"/>
              </a:rPr>
              <a:pPr/>
              <a:t>90</a:t>
            </a:fld>
            <a:endParaRPr lang="en-US">
              <a:latin typeface="Times New Roman" charset="0"/>
            </a:endParaRPr>
          </a:p>
        </p:txBody>
      </p:sp>
      <p:sp>
        <p:nvSpPr>
          <p:cNvPr id="104451" name="Rectangle 2"/>
          <p:cNvSpPr>
            <a:spLocks noGrp="1" noChangeArrowheads="1"/>
          </p:cNvSpPr>
          <p:nvPr>
            <p:ph type="title"/>
          </p:nvPr>
        </p:nvSpPr>
        <p:spPr>
          <a:xfrm>
            <a:off x="685800" y="457200"/>
            <a:ext cx="7772400" cy="1143000"/>
          </a:xfrm>
        </p:spPr>
        <p:txBody>
          <a:bodyPr/>
          <a:lstStyle/>
          <a:p>
            <a:pPr eaLnBrk="1" hangingPunct="1"/>
            <a:r>
              <a:rPr lang="en-US"/>
              <a:t>ECB Cut and Paste</a:t>
            </a:r>
          </a:p>
        </p:txBody>
      </p:sp>
      <p:sp>
        <p:nvSpPr>
          <p:cNvPr id="93187" name="Rectangle 3"/>
          <p:cNvSpPr>
            <a:spLocks noGrp="1" noChangeArrowheads="1"/>
          </p:cNvSpPr>
          <p:nvPr>
            <p:ph type="body" idx="1"/>
          </p:nvPr>
        </p:nvSpPr>
        <p:spPr>
          <a:xfrm>
            <a:off x="685800" y="1600200"/>
            <a:ext cx="8001000" cy="4495800"/>
          </a:xfrm>
        </p:spPr>
        <p:txBody>
          <a:bodyPr/>
          <a:lstStyle/>
          <a:p>
            <a:pPr eaLnBrk="1" hangingPunct="1">
              <a:lnSpc>
                <a:spcPct val="90000"/>
              </a:lnSpc>
            </a:pPr>
            <a:r>
              <a:rPr lang="en-US" sz="2800" dirty="0"/>
              <a:t>Suppose plaintext is </a:t>
            </a:r>
          </a:p>
          <a:p>
            <a:pPr eaLnBrk="1" hangingPunct="1">
              <a:lnSpc>
                <a:spcPct val="90000"/>
              </a:lnSpc>
              <a:buFont typeface="Wingdings" charset="2"/>
              <a:buNone/>
            </a:pPr>
            <a:r>
              <a:rPr lang="en-US" sz="2800" dirty="0">
                <a:latin typeface="Courier" charset="0"/>
              </a:rPr>
              <a:t>		Alice digs Bob. Trudy digs Tom.</a:t>
            </a:r>
          </a:p>
          <a:p>
            <a:pPr eaLnBrk="1" hangingPunct="1">
              <a:lnSpc>
                <a:spcPct val="90000"/>
              </a:lnSpc>
            </a:pPr>
            <a:r>
              <a:rPr lang="en-US" sz="2800" dirty="0"/>
              <a:t>Assuming 64-bit blocks and 8-bit ASCII:</a:t>
            </a:r>
          </a:p>
          <a:p>
            <a:pPr eaLnBrk="1" hangingPunct="1">
              <a:lnSpc>
                <a:spcPct val="90000"/>
              </a:lnSpc>
              <a:buFont typeface="Wingdings" charset="2"/>
              <a:buNone/>
            </a:pPr>
            <a:r>
              <a:rPr lang="en-US" sz="2800" dirty="0">
                <a:latin typeface="Courier" charset="0"/>
              </a:rPr>
              <a:t>	</a:t>
            </a:r>
            <a:r>
              <a:rPr lang="en-US" sz="2800" dirty="0">
                <a:latin typeface="Times-Roman" charset="0"/>
              </a:rPr>
              <a:t>P</a:t>
            </a:r>
            <a:r>
              <a:rPr lang="en-US" sz="2800" baseline="-25000" dirty="0">
                <a:latin typeface="Times-Roman" charset="0"/>
              </a:rPr>
              <a:t>0 </a:t>
            </a:r>
            <a:r>
              <a:rPr lang="en-US" sz="2800" dirty="0">
                <a:latin typeface="Times-Roman" charset="0"/>
              </a:rPr>
              <a:t>= “</a:t>
            </a:r>
            <a:r>
              <a:rPr lang="en-US" sz="2800" dirty="0">
                <a:latin typeface="Courier" charset="0"/>
              </a:rPr>
              <a:t>Alice </a:t>
            </a:r>
            <a:r>
              <a:rPr lang="en-US" sz="2800" dirty="0" err="1">
                <a:latin typeface="Courier" charset="0"/>
              </a:rPr>
              <a:t>di</a:t>
            </a:r>
            <a:r>
              <a:rPr lang="en-US" sz="2800" dirty="0">
                <a:latin typeface="Times-Roman" charset="0"/>
              </a:rPr>
              <a:t>”, P</a:t>
            </a:r>
            <a:r>
              <a:rPr lang="en-US" sz="2800" baseline="-25000" dirty="0">
                <a:latin typeface="Times-Roman" charset="0"/>
              </a:rPr>
              <a:t>1 </a:t>
            </a:r>
            <a:r>
              <a:rPr lang="en-US" sz="2800" dirty="0">
                <a:latin typeface="Times-Roman" charset="0"/>
              </a:rPr>
              <a:t>= “</a:t>
            </a:r>
            <a:r>
              <a:rPr lang="en-US" sz="2800" dirty="0" err="1">
                <a:latin typeface="Courier" charset="0"/>
              </a:rPr>
              <a:t>gs</a:t>
            </a:r>
            <a:r>
              <a:rPr lang="en-US" sz="2800" dirty="0">
                <a:latin typeface="Courier" charset="0"/>
              </a:rPr>
              <a:t> Bob. </a:t>
            </a:r>
            <a:r>
              <a:rPr lang="en-US" sz="2800" dirty="0">
                <a:latin typeface="Times-Roman" charset="0"/>
              </a:rPr>
              <a:t>”,</a:t>
            </a:r>
            <a:endParaRPr lang="en-US" sz="2800" dirty="0">
              <a:latin typeface="Courier" charset="0"/>
            </a:endParaRPr>
          </a:p>
          <a:p>
            <a:pPr eaLnBrk="1" hangingPunct="1">
              <a:lnSpc>
                <a:spcPct val="90000"/>
              </a:lnSpc>
              <a:buFont typeface="Wingdings" charset="2"/>
              <a:buNone/>
            </a:pPr>
            <a:r>
              <a:rPr lang="en-US" sz="2800" dirty="0">
                <a:latin typeface="Courier" charset="0"/>
              </a:rPr>
              <a:t>	</a:t>
            </a:r>
            <a:r>
              <a:rPr lang="en-US" sz="2800" dirty="0">
                <a:latin typeface="Times-Roman" charset="0"/>
              </a:rPr>
              <a:t>P</a:t>
            </a:r>
            <a:r>
              <a:rPr lang="en-US" sz="2800" baseline="-25000" dirty="0">
                <a:latin typeface="Times-Roman" charset="0"/>
              </a:rPr>
              <a:t>2 </a:t>
            </a:r>
            <a:r>
              <a:rPr lang="en-US" sz="2800" dirty="0">
                <a:latin typeface="Times-Roman" charset="0"/>
              </a:rPr>
              <a:t>= “</a:t>
            </a:r>
            <a:r>
              <a:rPr lang="en-US" sz="2800" dirty="0">
                <a:latin typeface="Courier" charset="0"/>
              </a:rPr>
              <a:t>Trudy </a:t>
            </a:r>
            <a:r>
              <a:rPr lang="en-US" sz="2800" dirty="0" err="1">
                <a:latin typeface="Courier" charset="0"/>
              </a:rPr>
              <a:t>di</a:t>
            </a:r>
            <a:r>
              <a:rPr lang="en-US" sz="2800" dirty="0">
                <a:latin typeface="Times-Roman" charset="0"/>
              </a:rPr>
              <a:t>”, P</a:t>
            </a:r>
            <a:r>
              <a:rPr lang="en-US" sz="2800" baseline="-25000" dirty="0">
                <a:latin typeface="Times-Roman" charset="0"/>
              </a:rPr>
              <a:t>3 </a:t>
            </a:r>
            <a:r>
              <a:rPr lang="en-US" sz="2800" dirty="0">
                <a:latin typeface="Times-Roman" charset="0"/>
              </a:rPr>
              <a:t>= “</a:t>
            </a:r>
            <a:r>
              <a:rPr lang="en-US" sz="2800" dirty="0" err="1">
                <a:latin typeface="Courier" charset="0"/>
              </a:rPr>
              <a:t>gs</a:t>
            </a:r>
            <a:r>
              <a:rPr lang="en-US" sz="2800" dirty="0">
                <a:latin typeface="Courier" charset="0"/>
              </a:rPr>
              <a:t> Tom. </a:t>
            </a:r>
            <a:r>
              <a:rPr lang="en-US" sz="2800" dirty="0">
                <a:latin typeface="Times-Roman" charset="0"/>
              </a:rPr>
              <a:t>”</a:t>
            </a:r>
          </a:p>
          <a:p>
            <a:pPr eaLnBrk="1" hangingPunct="1">
              <a:lnSpc>
                <a:spcPct val="90000"/>
              </a:lnSpc>
            </a:pPr>
            <a:r>
              <a:rPr lang="en-US" sz="2800" dirty="0" err="1"/>
              <a:t>Ciphertext</a:t>
            </a:r>
            <a:r>
              <a:rPr lang="en-US" sz="2800" dirty="0"/>
              <a:t>: </a:t>
            </a:r>
            <a:r>
              <a:rPr lang="en-US" sz="2800" dirty="0">
                <a:latin typeface="Times-Roman" charset="0"/>
              </a:rPr>
              <a:t>C</a:t>
            </a:r>
            <a:r>
              <a:rPr lang="en-US" sz="2800" baseline="-25000" dirty="0">
                <a:latin typeface="Times-Roman" charset="0"/>
              </a:rPr>
              <a:t>0</a:t>
            </a:r>
            <a:r>
              <a:rPr lang="en-US" sz="2800" dirty="0">
                <a:latin typeface="Times-Roman" charset="0"/>
              </a:rPr>
              <a:t>,C</a:t>
            </a:r>
            <a:r>
              <a:rPr lang="en-US" sz="2800" baseline="-25000" dirty="0">
                <a:latin typeface="Times-Roman" charset="0"/>
              </a:rPr>
              <a:t>1</a:t>
            </a:r>
            <a:r>
              <a:rPr lang="en-US" sz="2800" dirty="0">
                <a:latin typeface="Times-Roman" charset="0"/>
              </a:rPr>
              <a:t>,C</a:t>
            </a:r>
            <a:r>
              <a:rPr lang="en-US" sz="2800" baseline="-25000" dirty="0">
                <a:latin typeface="Times-Roman" charset="0"/>
              </a:rPr>
              <a:t>2</a:t>
            </a:r>
            <a:r>
              <a:rPr lang="en-US" sz="2800" dirty="0">
                <a:latin typeface="Times-Roman" charset="0"/>
              </a:rPr>
              <a:t>,C</a:t>
            </a:r>
            <a:r>
              <a:rPr lang="en-US" sz="2800" baseline="-25000" dirty="0">
                <a:latin typeface="Times-Roman" charset="0"/>
              </a:rPr>
              <a:t>3</a:t>
            </a:r>
          </a:p>
          <a:p>
            <a:pPr eaLnBrk="1" hangingPunct="1">
              <a:lnSpc>
                <a:spcPct val="90000"/>
              </a:lnSpc>
            </a:pPr>
            <a:r>
              <a:rPr lang="en-US" sz="2800" dirty="0"/>
              <a:t>Trudy cuts and pastes: </a:t>
            </a:r>
            <a:r>
              <a:rPr lang="en-US" sz="2800" dirty="0">
                <a:latin typeface="Times-Roman" charset="0"/>
              </a:rPr>
              <a:t>C</a:t>
            </a:r>
            <a:r>
              <a:rPr lang="en-US" sz="2800" baseline="-25000" dirty="0">
                <a:latin typeface="Times-Roman" charset="0"/>
              </a:rPr>
              <a:t>0</a:t>
            </a:r>
            <a:r>
              <a:rPr lang="en-US" sz="2800" dirty="0">
                <a:latin typeface="Times-Roman" charset="0"/>
              </a:rPr>
              <a:t>,C</a:t>
            </a:r>
            <a:r>
              <a:rPr lang="en-US" sz="2800" baseline="-25000" dirty="0">
                <a:latin typeface="Times-Roman" charset="0"/>
              </a:rPr>
              <a:t>3</a:t>
            </a:r>
            <a:r>
              <a:rPr lang="en-US" sz="2800" dirty="0">
                <a:latin typeface="Times-Roman" charset="0"/>
              </a:rPr>
              <a:t>,C</a:t>
            </a:r>
            <a:r>
              <a:rPr lang="en-US" sz="2800" baseline="-25000" dirty="0">
                <a:latin typeface="Times-Roman" charset="0"/>
              </a:rPr>
              <a:t>2</a:t>
            </a:r>
            <a:r>
              <a:rPr lang="en-US" sz="2800" dirty="0">
                <a:latin typeface="Times-Roman" charset="0"/>
              </a:rPr>
              <a:t>,C</a:t>
            </a:r>
            <a:r>
              <a:rPr lang="en-US" sz="2800" baseline="-25000" dirty="0">
                <a:latin typeface="Times-Roman" charset="0"/>
              </a:rPr>
              <a:t>1</a:t>
            </a:r>
            <a:endParaRPr lang="en-US" sz="2400" baseline="-25000" dirty="0">
              <a:latin typeface="Times-Roman" charset="0"/>
            </a:endParaRPr>
          </a:p>
          <a:p>
            <a:pPr eaLnBrk="1" hangingPunct="1">
              <a:lnSpc>
                <a:spcPct val="90000"/>
              </a:lnSpc>
            </a:pPr>
            <a:r>
              <a:rPr lang="en-US" sz="2800" dirty="0"/>
              <a:t>Decrypts as</a:t>
            </a:r>
          </a:p>
          <a:p>
            <a:pPr eaLnBrk="1" hangingPunct="1">
              <a:lnSpc>
                <a:spcPct val="90000"/>
              </a:lnSpc>
              <a:buFont typeface="Wingdings" charset="2"/>
              <a:buNone/>
            </a:pPr>
            <a:r>
              <a:rPr lang="en-US" sz="2800" dirty="0">
                <a:latin typeface="Courier" charset="0"/>
              </a:rPr>
              <a:t>		Alice digs Tom. Trudy digs Bob.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93187">
                                            <p:txEl>
                                              <p:pRg st="0" end="0"/>
                                            </p:txEl>
                                          </p:spTgt>
                                        </p:tgtEl>
                                        <p:attrNameLst>
                                          <p:attrName>style.visibility</p:attrName>
                                        </p:attrNameLst>
                                      </p:cBhvr>
                                      <p:to>
                                        <p:strVal val="visible"/>
                                      </p:to>
                                    </p:set>
                                    <p:animEffect transition="in" filter="wipe(up)">
                                      <p:cBhvr>
                                        <p:cTn id="7" dur="75"/>
                                        <p:tgtEl>
                                          <p:spTgt spid="9318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riter"/>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93187">
                                            <p:txEl>
                                              <p:pRg st="1" end="1"/>
                                            </p:txEl>
                                          </p:spTgt>
                                        </p:tgtEl>
                                        <p:attrNameLst>
                                          <p:attrName>style.visibility</p:attrName>
                                        </p:attrNameLst>
                                      </p:cBhvr>
                                      <p:to>
                                        <p:strVal val="visible"/>
                                      </p:to>
                                    </p:set>
                                    <p:animEffect transition="in" filter="wipe(up)">
                                      <p:cBhvr>
                                        <p:cTn id="12" dur="75"/>
                                        <p:tgtEl>
                                          <p:spTgt spid="93187">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riter"/>
                                        </p:tgtEl>
                                      </p:cMediaNode>
                                    </p:audio>
                                  </p:sub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93187">
                                            <p:txEl>
                                              <p:pRg st="2" end="2"/>
                                            </p:txEl>
                                          </p:spTgt>
                                        </p:tgtEl>
                                        <p:attrNameLst>
                                          <p:attrName>style.visibility</p:attrName>
                                        </p:attrNameLst>
                                      </p:cBhvr>
                                      <p:to>
                                        <p:strVal val="visible"/>
                                      </p:to>
                                    </p:set>
                                    <p:animEffect transition="in" filter="wipe(up)">
                                      <p:cBhvr>
                                        <p:cTn id="17" dur="75"/>
                                        <p:tgtEl>
                                          <p:spTgt spid="93187">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riter"/>
                                        </p:tgtEl>
                                      </p:cMediaNode>
                                    </p:audio>
                                  </p:sub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93187">
                                            <p:txEl>
                                              <p:pRg st="3" end="3"/>
                                            </p:txEl>
                                          </p:spTgt>
                                        </p:tgtEl>
                                        <p:attrNameLst>
                                          <p:attrName>style.visibility</p:attrName>
                                        </p:attrNameLst>
                                      </p:cBhvr>
                                      <p:to>
                                        <p:strVal val="visible"/>
                                      </p:to>
                                    </p:set>
                                    <p:animEffect transition="in" filter="wipe(up)">
                                      <p:cBhvr>
                                        <p:cTn id="22" dur="75"/>
                                        <p:tgtEl>
                                          <p:spTgt spid="93187">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Typewriter"/>
                                        </p:tgtEl>
                                      </p:cMediaNode>
                                    </p:audio>
                                  </p:sub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iterate type="lt">
                                    <p:tmPct val="100000"/>
                                  </p:iterate>
                                  <p:childTnLst>
                                    <p:set>
                                      <p:cBhvr>
                                        <p:cTn id="26" dur="1" fill="hold">
                                          <p:stCondLst>
                                            <p:cond delay="0"/>
                                          </p:stCondLst>
                                        </p:cTn>
                                        <p:tgtEl>
                                          <p:spTgt spid="93187">
                                            <p:txEl>
                                              <p:pRg st="4" end="4"/>
                                            </p:txEl>
                                          </p:spTgt>
                                        </p:tgtEl>
                                        <p:attrNameLst>
                                          <p:attrName>style.visibility</p:attrName>
                                        </p:attrNameLst>
                                      </p:cBhvr>
                                      <p:to>
                                        <p:strVal val="visible"/>
                                      </p:to>
                                    </p:set>
                                    <p:animEffect transition="in" filter="wipe(up)">
                                      <p:cBhvr>
                                        <p:cTn id="27" dur="75"/>
                                        <p:tgtEl>
                                          <p:spTgt spid="93187">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Typewriter"/>
                                        </p:tgtEl>
                                      </p:cMediaNode>
                                    </p:audio>
                                  </p:sub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iterate type="lt">
                                    <p:tmPct val="100000"/>
                                  </p:iterate>
                                  <p:childTnLst>
                                    <p:set>
                                      <p:cBhvr>
                                        <p:cTn id="31" dur="1" fill="hold">
                                          <p:stCondLst>
                                            <p:cond delay="0"/>
                                          </p:stCondLst>
                                        </p:cTn>
                                        <p:tgtEl>
                                          <p:spTgt spid="93187">
                                            <p:txEl>
                                              <p:pRg st="5" end="5"/>
                                            </p:txEl>
                                          </p:spTgt>
                                        </p:tgtEl>
                                        <p:attrNameLst>
                                          <p:attrName>style.visibility</p:attrName>
                                        </p:attrNameLst>
                                      </p:cBhvr>
                                      <p:to>
                                        <p:strVal val="visible"/>
                                      </p:to>
                                    </p:set>
                                    <p:animEffect transition="in" filter="wipe(up)">
                                      <p:cBhvr>
                                        <p:cTn id="32" dur="75"/>
                                        <p:tgtEl>
                                          <p:spTgt spid="93187">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Typewriter"/>
                                        </p:tgtEl>
                                      </p:cMediaNode>
                                    </p:audio>
                                  </p:sub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iterate type="lt">
                                    <p:tmPct val="100000"/>
                                  </p:iterate>
                                  <p:childTnLst>
                                    <p:set>
                                      <p:cBhvr>
                                        <p:cTn id="36" dur="1" fill="hold">
                                          <p:stCondLst>
                                            <p:cond delay="0"/>
                                          </p:stCondLst>
                                        </p:cTn>
                                        <p:tgtEl>
                                          <p:spTgt spid="93187">
                                            <p:txEl>
                                              <p:pRg st="6" end="6"/>
                                            </p:txEl>
                                          </p:spTgt>
                                        </p:tgtEl>
                                        <p:attrNameLst>
                                          <p:attrName>style.visibility</p:attrName>
                                        </p:attrNameLst>
                                      </p:cBhvr>
                                      <p:to>
                                        <p:strVal val="visible"/>
                                      </p:to>
                                    </p:set>
                                    <p:animEffect transition="in" filter="wipe(up)">
                                      <p:cBhvr>
                                        <p:cTn id="37" dur="75"/>
                                        <p:tgtEl>
                                          <p:spTgt spid="93187">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Typewriter"/>
                                        </p:tgtEl>
                                      </p:cMediaNode>
                                    </p:audio>
                                  </p:sub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iterate type="lt">
                                    <p:tmPct val="100000"/>
                                  </p:iterate>
                                  <p:childTnLst>
                                    <p:set>
                                      <p:cBhvr>
                                        <p:cTn id="41" dur="1" fill="hold">
                                          <p:stCondLst>
                                            <p:cond delay="0"/>
                                          </p:stCondLst>
                                        </p:cTn>
                                        <p:tgtEl>
                                          <p:spTgt spid="93187">
                                            <p:txEl>
                                              <p:pRg st="7" end="7"/>
                                            </p:txEl>
                                          </p:spTgt>
                                        </p:tgtEl>
                                        <p:attrNameLst>
                                          <p:attrName>style.visibility</p:attrName>
                                        </p:attrNameLst>
                                      </p:cBhvr>
                                      <p:to>
                                        <p:strVal val="visible"/>
                                      </p:to>
                                    </p:set>
                                    <p:animEffect transition="in" filter="wipe(up)">
                                      <p:cBhvr>
                                        <p:cTn id="42" dur="75"/>
                                        <p:tgtEl>
                                          <p:spTgt spid="93187">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Typewriter"/>
                                        </p:tgtEl>
                                      </p:cMediaNode>
                                    </p:audio>
                                  </p:sub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iterate type="lt">
                                    <p:tmPct val="100000"/>
                                  </p:iterate>
                                  <p:childTnLst>
                                    <p:set>
                                      <p:cBhvr>
                                        <p:cTn id="46" dur="1" fill="hold">
                                          <p:stCondLst>
                                            <p:cond delay="0"/>
                                          </p:stCondLst>
                                        </p:cTn>
                                        <p:tgtEl>
                                          <p:spTgt spid="93187">
                                            <p:txEl>
                                              <p:pRg st="8" end="8"/>
                                            </p:txEl>
                                          </p:spTgt>
                                        </p:tgtEl>
                                        <p:attrNameLst>
                                          <p:attrName>style.visibility</p:attrName>
                                        </p:attrNameLst>
                                      </p:cBhvr>
                                      <p:to>
                                        <p:strVal val="visible"/>
                                      </p:to>
                                    </p:set>
                                    <p:animEffect transition="in" filter="wipe(up)">
                                      <p:cBhvr>
                                        <p:cTn id="47" dur="75"/>
                                        <p:tgtEl>
                                          <p:spTgt spid="93187">
                                            <p:txEl>
                                              <p:pRg st="8" end="8"/>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2" name="Typewriter"/>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build="p"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22D09D89-2FF1-1F4F-BAC9-90EC472F7D67}" type="slidenum">
              <a:rPr lang="en-US" smtClean="0">
                <a:latin typeface="Times New Roman" charset="0"/>
              </a:rPr>
              <a:pPr/>
              <a:t>91</a:t>
            </a:fld>
            <a:endParaRPr lang="en-US">
              <a:latin typeface="Times New Roman" charset="0"/>
            </a:endParaRPr>
          </a:p>
        </p:txBody>
      </p:sp>
      <p:sp>
        <p:nvSpPr>
          <p:cNvPr id="105475" name="Rectangle 2"/>
          <p:cNvSpPr>
            <a:spLocks noGrp="1" noChangeArrowheads="1"/>
          </p:cNvSpPr>
          <p:nvPr>
            <p:ph type="title"/>
          </p:nvPr>
        </p:nvSpPr>
        <p:spPr/>
        <p:txBody>
          <a:bodyPr/>
          <a:lstStyle/>
          <a:p>
            <a:pPr eaLnBrk="1" hangingPunct="1"/>
            <a:r>
              <a:rPr lang="en-US"/>
              <a:t>ECB Weakness</a:t>
            </a:r>
          </a:p>
        </p:txBody>
      </p:sp>
      <p:sp>
        <p:nvSpPr>
          <p:cNvPr id="92163" name="Rectangle 3"/>
          <p:cNvSpPr>
            <a:spLocks noGrp="1" noChangeArrowheads="1"/>
          </p:cNvSpPr>
          <p:nvPr>
            <p:ph type="body" idx="1"/>
          </p:nvPr>
        </p:nvSpPr>
        <p:spPr/>
        <p:txBody>
          <a:bodyPr/>
          <a:lstStyle/>
          <a:p>
            <a:pPr eaLnBrk="1" hangingPunct="1">
              <a:spcAft>
                <a:spcPts val="600"/>
              </a:spcAft>
            </a:pPr>
            <a:r>
              <a:rPr lang="en-US" dirty="0"/>
              <a:t>Suppose </a:t>
            </a:r>
            <a:r>
              <a:rPr lang="en-US" dirty="0">
                <a:latin typeface="Times-Roman" charset="0"/>
              </a:rPr>
              <a:t>P</a:t>
            </a:r>
            <a:r>
              <a:rPr lang="en-US" baseline="-25000" dirty="0">
                <a:latin typeface="Times-Roman" charset="0"/>
              </a:rPr>
              <a:t>i </a:t>
            </a:r>
            <a:r>
              <a:rPr lang="en-US" dirty="0">
                <a:latin typeface="Times-Roman" charset="0"/>
              </a:rPr>
              <a:t>= </a:t>
            </a:r>
            <a:r>
              <a:rPr lang="en-US" dirty="0" err="1">
                <a:latin typeface="Times-Roman" charset="0"/>
              </a:rPr>
              <a:t>P</a:t>
            </a:r>
            <a:r>
              <a:rPr lang="en-US" baseline="-25000" dirty="0" err="1">
                <a:latin typeface="Times-Roman" charset="0"/>
              </a:rPr>
              <a:t>j</a:t>
            </a:r>
            <a:endParaRPr lang="en-US" dirty="0">
              <a:latin typeface="Times-Roman" charset="0"/>
            </a:endParaRPr>
          </a:p>
          <a:p>
            <a:pPr eaLnBrk="1" hangingPunct="1">
              <a:spcAft>
                <a:spcPts val="600"/>
              </a:spcAft>
            </a:pPr>
            <a:r>
              <a:rPr lang="en-US" dirty="0"/>
              <a:t>Then </a:t>
            </a:r>
            <a:r>
              <a:rPr lang="en-US" dirty="0" err="1">
                <a:latin typeface="Times-Roman" charset="0"/>
              </a:rPr>
              <a:t>C</a:t>
            </a:r>
            <a:r>
              <a:rPr lang="en-US" baseline="-25000" dirty="0" err="1">
                <a:latin typeface="Times-Roman" charset="0"/>
              </a:rPr>
              <a:t>i</a:t>
            </a:r>
            <a:r>
              <a:rPr lang="en-US" baseline="-25000" dirty="0">
                <a:latin typeface="Times-Roman" charset="0"/>
              </a:rPr>
              <a:t> </a:t>
            </a:r>
            <a:r>
              <a:rPr lang="en-US" dirty="0">
                <a:latin typeface="Times-Roman" charset="0"/>
              </a:rPr>
              <a:t>= </a:t>
            </a:r>
            <a:r>
              <a:rPr lang="en-US" dirty="0" err="1">
                <a:latin typeface="Times-Roman" charset="0"/>
              </a:rPr>
              <a:t>C</a:t>
            </a:r>
            <a:r>
              <a:rPr lang="en-US" baseline="-25000" dirty="0" err="1">
                <a:latin typeface="Times-Roman" charset="0"/>
              </a:rPr>
              <a:t>j</a:t>
            </a:r>
            <a:r>
              <a:rPr lang="en-US" dirty="0"/>
              <a:t> and Trudy knows </a:t>
            </a:r>
            <a:r>
              <a:rPr lang="en-US" dirty="0">
                <a:latin typeface="Times-Roman" charset="0"/>
              </a:rPr>
              <a:t>P</a:t>
            </a:r>
            <a:r>
              <a:rPr lang="en-US" baseline="-25000" dirty="0">
                <a:latin typeface="Times-Roman" charset="0"/>
              </a:rPr>
              <a:t>i </a:t>
            </a:r>
            <a:r>
              <a:rPr lang="en-US" dirty="0">
                <a:latin typeface="Times-Roman" charset="0"/>
              </a:rPr>
              <a:t>= </a:t>
            </a:r>
            <a:r>
              <a:rPr lang="en-US" dirty="0" err="1">
                <a:latin typeface="Times-Roman" charset="0"/>
              </a:rPr>
              <a:t>P</a:t>
            </a:r>
            <a:r>
              <a:rPr lang="en-US" baseline="-25000" dirty="0" err="1">
                <a:latin typeface="Times-Roman" charset="0"/>
              </a:rPr>
              <a:t>j</a:t>
            </a:r>
            <a:endParaRPr lang="en-US" dirty="0"/>
          </a:p>
          <a:p>
            <a:pPr eaLnBrk="1" hangingPunct="1">
              <a:spcAft>
                <a:spcPts val="600"/>
              </a:spcAft>
            </a:pPr>
            <a:r>
              <a:rPr lang="en-US" dirty="0"/>
              <a:t>This gives Trudy some information, even if she does not know </a:t>
            </a:r>
            <a:r>
              <a:rPr lang="en-US" dirty="0">
                <a:latin typeface="Times-Roman" charset="0"/>
              </a:rPr>
              <a:t>P</a:t>
            </a:r>
            <a:r>
              <a:rPr lang="en-US" baseline="-25000" dirty="0">
                <a:latin typeface="Times-Roman" charset="0"/>
              </a:rPr>
              <a:t>i</a:t>
            </a:r>
            <a:r>
              <a:rPr lang="en-US" dirty="0"/>
              <a:t> or </a:t>
            </a:r>
            <a:r>
              <a:rPr lang="en-US" dirty="0" err="1">
                <a:latin typeface="Times-Roman" charset="0"/>
              </a:rPr>
              <a:t>P</a:t>
            </a:r>
            <a:r>
              <a:rPr lang="en-US" baseline="-25000" dirty="0" err="1">
                <a:latin typeface="Times-Roman" charset="0"/>
              </a:rPr>
              <a:t>j</a:t>
            </a:r>
            <a:endParaRPr lang="en-US" baseline="-25000" dirty="0">
              <a:latin typeface="Courier" charset="0"/>
            </a:endParaRPr>
          </a:p>
          <a:p>
            <a:pPr eaLnBrk="1" hangingPunct="1">
              <a:spcAft>
                <a:spcPts val="600"/>
              </a:spcAft>
            </a:pPr>
            <a:r>
              <a:rPr lang="en-US" dirty="0"/>
              <a:t>Trudy might know </a:t>
            </a:r>
            <a:r>
              <a:rPr lang="en-US" dirty="0">
                <a:latin typeface="Times-Roman" charset="0"/>
              </a:rPr>
              <a:t>P</a:t>
            </a:r>
            <a:r>
              <a:rPr lang="en-US" baseline="-25000" dirty="0">
                <a:latin typeface="Times-Roman" charset="0"/>
              </a:rPr>
              <a:t>i</a:t>
            </a:r>
            <a:endParaRPr lang="en-US" dirty="0">
              <a:latin typeface="Times-Roman" charset="0"/>
            </a:endParaRPr>
          </a:p>
          <a:p>
            <a:pPr eaLnBrk="1" hangingPunct="1">
              <a:spcAft>
                <a:spcPts val="600"/>
              </a:spcAft>
            </a:pPr>
            <a:r>
              <a:rPr lang="en-US" dirty="0"/>
              <a:t>Is this a serious issue?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92163">
                                            <p:txEl>
                                              <p:pRg st="0" end="0"/>
                                            </p:txEl>
                                          </p:spTgt>
                                        </p:tgtEl>
                                        <p:attrNameLst>
                                          <p:attrName>style.visibility</p:attrName>
                                        </p:attrNameLst>
                                      </p:cBhvr>
                                      <p:to>
                                        <p:strVal val="visible"/>
                                      </p:to>
                                    </p:set>
                                    <p:animEffect transition="in" filter="box(out)">
                                      <p:cBhvr>
                                        <p:cTn id="7" dur="500"/>
                                        <p:tgtEl>
                                          <p:spTgt spid="9216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92163">
                                            <p:txEl>
                                              <p:pRg st="1" end="1"/>
                                            </p:txEl>
                                          </p:spTgt>
                                        </p:tgtEl>
                                        <p:attrNameLst>
                                          <p:attrName>style.visibility</p:attrName>
                                        </p:attrNameLst>
                                      </p:cBhvr>
                                      <p:to>
                                        <p:strVal val="visible"/>
                                      </p:to>
                                    </p:set>
                                    <p:animEffect transition="in" filter="box(out)">
                                      <p:cBhvr>
                                        <p:cTn id="12" dur="500"/>
                                        <p:tgtEl>
                                          <p:spTgt spid="92163">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92163">
                                            <p:txEl>
                                              <p:pRg st="2" end="2"/>
                                            </p:txEl>
                                          </p:spTgt>
                                        </p:tgtEl>
                                        <p:attrNameLst>
                                          <p:attrName>style.visibility</p:attrName>
                                        </p:attrNameLst>
                                      </p:cBhvr>
                                      <p:to>
                                        <p:strVal val="visible"/>
                                      </p:to>
                                    </p:set>
                                    <p:animEffect transition="in" filter="box(out)">
                                      <p:cBhvr>
                                        <p:cTn id="17" dur="500"/>
                                        <p:tgtEl>
                                          <p:spTgt spid="92163">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92163">
                                            <p:txEl>
                                              <p:pRg st="3" end="3"/>
                                            </p:txEl>
                                          </p:spTgt>
                                        </p:tgtEl>
                                        <p:attrNameLst>
                                          <p:attrName>style.visibility</p:attrName>
                                        </p:attrNameLst>
                                      </p:cBhvr>
                                      <p:to>
                                        <p:strVal val="visible"/>
                                      </p:to>
                                    </p:set>
                                    <p:animEffect transition="in" filter="box(out)">
                                      <p:cBhvr>
                                        <p:cTn id="22" dur="500"/>
                                        <p:tgtEl>
                                          <p:spTgt spid="92163">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92163">
                                            <p:txEl>
                                              <p:pRg st="4" end="4"/>
                                            </p:txEl>
                                          </p:spTgt>
                                        </p:tgtEl>
                                        <p:attrNameLst>
                                          <p:attrName>style.visibility</p:attrName>
                                        </p:attrNameLst>
                                      </p:cBhvr>
                                      <p:to>
                                        <p:strVal val="visible"/>
                                      </p:to>
                                    </p:set>
                                    <p:animEffect transition="in" filter="box(out)">
                                      <p:cBhvr>
                                        <p:cTn id="27" dur="500"/>
                                        <p:tgtEl>
                                          <p:spTgt spid="92163">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build="p"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49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139B3C41-B68A-6748-87DC-32C2B7FB43A6}" type="slidenum">
              <a:rPr lang="en-US" smtClean="0">
                <a:latin typeface="Times New Roman" charset="0"/>
              </a:rPr>
              <a:pPr/>
              <a:t>92</a:t>
            </a:fld>
            <a:endParaRPr lang="en-US">
              <a:latin typeface="Times New Roman" charset="0"/>
            </a:endParaRPr>
          </a:p>
        </p:txBody>
      </p:sp>
      <p:sp>
        <p:nvSpPr>
          <p:cNvPr id="106499" name="Rectangle 2"/>
          <p:cNvSpPr>
            <a:spLocks noGrp="1" noChangeArrowheads="1"/>
          </p:cNvSpPr>
          <p:nvPr>
            <p:ph type="title"/>
          </p:nvPr>
        </p:nvSpPr>
        <p:spPr>
          <a:xfrm>
            <a:off x="762000" y="152400"/>
            <a:ext cx="7696200" cy="990600"/>
          </a:xfrm>
        </p:spPr>
        <p:txBody>
          <a:bodyPr/>
          <a:lstStyle/>
          <a:p>
            <a:pPr eaLnBrk="1" hangingPunct="1"/>
            <a:r>
              <a:rPr lang="en-US"/>
              <a:t>Alice Hates ECB Mode</a:t>
            </a:r>
          </a:p>
        </p:txBody>
      </p:sp>
      <p:sp>
        <p:nvSpPr>
          <p:cNvPr id="106500" name="Rectangle 6"/>
          <p:cNvSpPr>
            <a:spLocks noGrp="1" noChangeArrowheads="1"/>
          </p:cNvSpPr>
          <p:nvPr>
            <p:ph type="body" idx="1"/>
          </p:nvPr>
        </p:nvSpPr>
        <p:spPr>
          <a:xfrm>
            <a:off x="457200" y="1143000"/>
            <a:ext cx="8458200" cy="457200"/>
          </a:xfrm>
          <a:noFill/>
        </p:spPr>
        <p:txBody>
          <a:bodyPr/>
          <a:lstStyle/>
          <a:p>
            <a:pPr eaLnBrk="1" hangingPunct="1">
              <a:lnSpc>
                <a:spcPct val="90000"/>
              </a:lnSpc>
            </a:pPr>
            <a:r>
              <a:rPr lang="en-US" sz="2400" dirty="0"/>
              <a:t>Alice’s uncompressed image, and ECB encrypted (TEA)</a:t>
            </a:r>
          </a:p>
        </p:txBody>
      </p:sp>
      <p:sp>
        <p:nvSpPr>
          <p:cNvPr id="300040" name="Rectangle 8"/>
          <p:cNvSpPr>
            <a:spLocks noChangeArrowheads="1"/>
          </p:cNvSpPr>
          <p:nvPr/>
        </p:nvSpPr>
        <p:spPr bwMode="auto">
          <a:xfrm>
            <a:off x="457200" y="5257800"/>
            <a:ext cx="7924800" cy="9144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spcAft>
                <a:spcPts val="600"/>
              </a:spcAft>
              <a:buClr>
                <a:schemeClr val="accent2"/>
              </a:buClr>
              <a:buSzPct val="75000"/>
              <a:buFont typeface="Wingdings" charset="2"/>
              <a:buChar char="q"/>
            </a:pPr>
            <a:r>
              <a:rPr lang="en-US" dirty="0"/>
              <a:t>Why does this happen?</a:t>
            </a:r>
          </a:p>
          <a:p>
            <a:pPr marL="342900" indent="-342900">
              <a:lnSpc>
                <a:spcPct val="90000"/>
              </a:lnSpc>
              <a:spcBef>
                <a:spcPct val="20000"/>
              </a:spcBef>
              <a:spcAft>
                <a:spcPts val="600"/>
              </a:spcAft>
              <a:buClr>
                <a:schemeClr val="accent2"/>
              </a:buClr>
              <a:buSzPct val="75000"/>
              <a:buFont typeface="Wingdings" charset="2"/>
              <a:buChar char="q"/>
            </a:pPr>
            <a:r>
              <a:rPr lang="en-US" dirty="0"/>
              <a:t>Same plaintext yields same </a:t>
            </a:r>
            <a:r>
              <a:rPr lang="en-US" dirty="0" err="1"/>
              <a:t>ciphertext</a:t>
            </a:r>
            <a:r>
              <a:rPr lang="en-US" dirty="0"/>
              <a:t>!</a:t>
            </a:r>
          </a:p>
        </p:txBody>
      </p:sp>
      <p:pic>
        <p:nvPicPr>
          <p:cNvPr id="106502" name="Picture 14" descr="alices2ECB.tif                                                 000675D6Macintosh HD                   BC93A1CC:"/>
          <p:cNvPicPr>
            <a:picLocks noChangeAspect="1" noChangeArrowheads="1"/>
          </p:cNvPicPr>
          <p:nvPr/>
        </p:nvPicPr>
        <p:blipFill>
          <a:blip r:embed="rId2"/>
          <a:srcRect/>
          <a:stretch>
            <a:fillRect/>
          </a:stretch>
        </p:blipFill>
        <p:spPr bwMode="auto">
          <a:xfrm>
            <a:off x="2133600" y="1601788"/>
            <a:ext cx="4954588" cy="365601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0040">
                                            <p:txEl>
                                              <p:pRg st="0" end="0"/>
                                            </p:txEl>
                                          </p:spTgt>
                                        </p:tgtEl>
                                        <p:attrNameLst>
                                          <p:attrName>style.visibility</p:attrName>
                                        </p:attrNameLst>
                                      </p:cBhvr>
                                      <p:to>
                                        <p:strVal val="visible"/>
                                      </p:to>
                                    </p:set>
                                    <p:anim calcmode="lin" valueType="num">
                                      <p:cBhvr additive="base">
                                        <p:cTn id="7" dur="500" fill="hold"/>
                                        <p:tgtEl>
                                          <p:spTgt spid="30004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004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0040">
                                            <p:txEl>
                                              <p:pRg st="1" end="1"/>
                                            </p:txEl>
                                          </p:spTgt>
                                        </p:tgtEl>
                                        <p:attrNameLst>
                                          <p:attrName>style.visibility</p:attrName>
                                        </p:attrNameLst>
                                      </p:cBhvr>
                                      <p:to>
                                        <p:strVal val="visible"/>
                                      </p:to>
                                    </p:set>
                                    <p:anim calcmode="lin" valueType="num">
                                      <p:cBhvr additive="base">
                                        <p:cTn id="13" dur="500" fill="hold"/>
                                        <p:tgtEl>
                                          <p:spTgt spid="30004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00040">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40" grpId="0" build="p"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795AEE67-F25C-9F4E-8258-39E3545F61FA}" type="slidenum">
              <a:rPr lang="en-US" smtClean="0">
                <a:latin typeface="Times New Roman" charset="0"/>
              </a:rPr>
              <a:pPr/>
              <a:t>93</a:t>
            </a:fld>
            <a:endParaRPr lang="en-US">
              <a:latin typeface="Times New Roman" charset="0"/>
            </a:endParaRPr>
          </a:p>
        </p:txBody>
      </p:sp>
      <p:sp>
        <p:nvSpPr>
          <p:cNvPr id="107523" name="Rectangle 2"/>
          <p:cNvSpPr>
            <a:spLocks noGrp="1" noChangeArrowheads="1"/>
          </p:cNvSpPr>
          <p:nvPr>
            <p:ph type="title"/>
          </p:nvPr>
        </p:nvSpPr>
        <p:spPr>
          <a:xfrm>
            <a:off x="685800" y="381000"/>
            <a:ext cx="7772400" cy="1143000"/>
          </a:xfrm>
        </p:spPr>
        <p:txBody>
          <a:bodyPr/>
          <a:lstStyle/>
          <a:p>
            <a:pPr eaLnBrk="1" hangingPunct="1"/>
            <a:r>
              <a:rPr lang="en-US" dirty="0"/>
              <a:t>CBC Mode</a:t>
            </a:r>
          </a:p>
        </p:txBody>
      </p:sp>
      <p:sp>
        <p:nvSpPr>
          <p:cNvPr id="107524" name="Rectangle 3"/>
          <p:cNvSpPr>
            <a:spLocks noGrp="1" noChangeArrowheads="1"/>
          </p:cNvSpPr>
          <p:nvPr>
            <p:ph type="body" idx="1"/>
          </p:nvPr>
        </p:nvSpPr>
        <p:spPr>
          <a:xfrm>
            <a:off x="685800" y="1600200"/>
            <a:ext cx="8077200" cy="4495800"/>
          </a:xfrm>
        </p:spPr>
        <p:txBody>
          <a:bodyPr/>
          <a:lstStyle/>
          <a:p>
            <a:pPr eaLnBrk="1" hangingPunct="1">
              <a:lnSpc>
                <a:spcPct val="90000"/>
              </a:lnSpc>
              <a:spcAft>
                <a:spcPts val="600"/>
              </a:spcAft>
            </a:pPr>
            <a:r>
              <a:rPr lang="en-US" sz="2800" dirty="0"/>
              <a:t>Blocks are “chained” together</a:t>
            </a:r>
          </a:p>
          <a:p>
            <a:pPr eaLnBrk="1" hangingPunct="1">
              <a:lnSpc>
                <a:spcPct val="90000"/>
              </a:lnSpc>
              <a:spcAft>
                <a:spcPts val="600"/>
              </a:spcAft>
            </a:pPr>
            <a:r>
              <a:rPr lang="en-US" sz="2800" dirty="0"/>
              <a:t>A random initialization vector, or </a:t>
            </a:r>
            <a:r>
              <a:rPr lang="en-US" sz="2800" dirty="0">
                <a:latin typeface="Times-Roman" charset="0"/>
              </a:rPr>
              <a:t>IV</a:t>
            </a:r>
            <a:r>
              <a:rPr lang="en-US" sz="2800" dirty="0"/>
              <a:t>, is required to initialize CBC mode</a:t>
            </a:r>
          </a:p>
          <a:p>
            <a:pPr eaLnBrk="1" hangingPunct="1">
              <a:lnSpc>
                <a:spcPct val="90000"/>
              </a:lnSpc>
              <a:spcAft>
                <a:spcPts val="600"/>
              </a:spcAft>
            </a:pPr>
            <a:r>
              <a:rPr lang="en-US" sz="2800" dirty="0">
                <a:latin typeface="Times-Roman" charset="0"/>
              </a:rPr>
              <a:t>IV</a:t>
            </a:r>
            <a:r>
              <a:rPr lang="en-US" sz="2800" dirty="0"/>
              <a:t> is random, but not secret</a:t>
            </a:r>
          </a:p>
          <a:p>
            <a:pPr eaLnBrk="1" hangingPunct="1">
              <a:lnSpc>
                <a:spcPct val="90000"/>
              </a:lnSpc>
              <a:buNone/>
            </a:pPr>
            <a:r>
              <a:rPr lang="en-US" sz="2800" dirty="0"/>
              <a:t>	</a:t>
            </a:r>
            <a:r>
              <a:rPr lang="en-US" sz="2800" b="1" dirty="0">
                <a:solidFill>
                  <a:schemeClr val="hlink"/>
                </a:solidFill>
              </a:rPr>
              <a:t>Encryption</a:t>
            </a:r>
            <a:r>
              <a:rPr lang="en-US" sz="2800" dirty="0">
                <a:solidFill>
                  <a:schemeClr val="hlink"/>
                </a:solidFill>
                <a:latin typeface="Courier" charset="0"/>
              </a:rPr>
              <a:t> 			</a:t>
            </a:r>
            <a:r>
              <a:rPr lang="en-US" sz="2800" b="1" dirty="0">
                <a:solidFill>
                  <a:schemeClr val="hlink"/>
                </a:solidFill>
              </a:rPr>
              <a:t>Decryption</a:t>
            </a:r>
            <a:endParaRPr lang="en-US" sz="2800" dirty="0">
              <a:latin typeface="Courier" charset="0"/>
            </a:endParaRPr>
          </a:p>
          <a:p>
            <a:pPr eaLnBrk="1" hangingPunct="1">
              <a:lnSpc>
                <a:spcPct val="90000"/>
              </a:lnSpc>
              <a:buNone/>
            </a:pPr>
            <a:r>
              <a:rPr lang="en-US" sz="2800" dirty="0">
                <a:latin typeface="Times-Roman" charset="0"/>
              </a:rPr>
              <a:t>	</a:t>
            </a:r>
            <a:r>
              <a:rPr lang="en-US" sz="2400" dirty="0">
                <a:latin typeface="Times-Roman" charset="0"/>
              </a:rPr>
              <a:t>C</a:t>
            </a:r>
            <a:r>
              <a:rPr lang="en-US" sz="2400" baseline="-25000" dirty="0">
                <a:latin typeface="Times-Roman" charset="0"/>
              </a:rPr>
              <a:t>0 </a:t>
            </a:r>
            <a:r>
              <a:rPr lang="en-US" sz="2400" dirty="0">
                <a:latin typeface="Times-Roman" charset="0"/>
              </a:rPr>
              <a:t>= E(IV </a:t>
            </a:r>
            <a:r>
              <a:rPr lang="en-US" sz="2400" dirty="0" err="1">
                <a:latin typeface="Times-Roman" charset="0"/>
                <a:sym typeface="Symbol" charset="2"/>
              </a:rPr>
              <a:t></a:t>
            </a:r>
            <a:r>
              <a:rPr lang="en-US" sz="2400" dirty="0">
                <a:latin typeface="Times-Roman" charset="0"/>
                <a:sym typeface="Symbol" charset="2"/>
              </a:rPr>
              <a:t> </a:t>
            </a:r>
            <a:r>
              <a:rPr lang="en-US" sz="2400" dirty="0">
                <a:latin typeface="Times-Roman" charset="0"/>
              </a:rPr>
              <a:t>P</a:t>
            </a:r>
            <a:r>
              <a:rPr lang="en-US" sz="2400" baseline="-25000" dirty="0">
                <a:latin typeface="Times-Roman" charset="0"/>
              </a:rPr>
              <a:t>0</a:t>
            </a:r>
            <a:r>
              <a:rPr lang="en-US" sz="2400" dirty="0">
                <a:latin typeface="Times-Roman" charset="0"/>
              </a:rPr>
              <a:t>, K),		P</a:t>
            </a:r>
            <a:r>
              <a:rPr lang="en-US" sz="2400" baseline="-25000" dirty="0">
                <a:latin typeface="Times-Roman" charset="0"/>
              </a:rPr>
              <a:t>0 </a:t>
            </a:r>
            <a:r>
              <a:rPr lang="en-US" sz="2400" dirty="0">
                <a:latin typeface="Times-Roman" charset="0"/>
              </a:rPr>
              <a:t>= IV </a:t>
            </a:r>
            <a:r>
              <a:rPr lang="en-US" sz="2400" dirty="0" err="1">
                <a:latin typeface="Times-Roman" charset="0"/>
                <a:sym typeface="Symbol" charset="2"/>
              </a:rPr>
              <a:t></a:t>
            </a:r>
            <a:r>
              <a:rPr lang="en-US" sz="2400" dirty="0">
                <a:latin typeface="Times-Roman" charset="0"/>
                <a:sym typeface="Symbol" charset="2"/>
              </a:rPr>
              <a:t> </a:t>
            </a:r>
            <a:r>
              <a:rPr lang="en-US" sz="2400" dirty="0">
                <a:latin typeface="Times-Roman" charset="0"/>
              </a:rPr>
              <a:t>D(C</a:t>
            </a:r>
            <a:r>
              <a:rPr lang="en-US" sz="2400" baseline="-25000" dirty="0">
                <a:latin typeface="Times-Roman" charset="0"/>
              </a:rPr>
              <a:t>0</a:t>
            </a:r>
            <a:r>
              <a:rPr lang="en-US" sz="2400" dirty="0">
                <a:latin typeface="Times-Roman" charset="0"/>
              </a:rPr>
              <a:t>, K),</a:t>
            </a:r>
          </a:p>
          <a:p>
            <a:pPr eaLnBrk="1" hangingPunct="1">
              <a:lnSpc>
                <a:spcPct val="90000"/>
              </a:lnSpc>
              <a:buNone/>
            </a:pPr>
            <a:r>
              <a:rPr lang="en-US" sz="2400" dirty="0">
                <a:latin typeface="Times-Roman" charset="0"/>
              </a:rPr>
              <a:t>	C</a:t>
            </a:r>
            <a:r>
              <a:rPr lang="en-US" sz="2400" baseline="-25000" dirty="0">
                <a:latin typeface="Times-Roman" charset="0"/>
              </a:rPr>
              <a:t>1 </a:t>
            </a:r>
            <a:r>
              <a:rPr lang="en-US" sz="2400" dirty="0">
                <a:latin typeface="Times-Roman" charset="0"/>
              </a:rPr>
              <a:t>= E(C</a:t>
            </a:r>
            <a:r>
              <a:rPr lang="en-US" sz="2400" baseline="-25000" dirty="0">
                <a:latin typeface="Times-Roman" charset="0"/>
              </a:rPr>
              <a:t>0 </a:t>
            </a:r>
            <a:r>
              <a:rPr lang="en-US" sz="2400" dirty="0" err="1">
                <a:latin typeface="Times-Roman" charset="0"/>
                <a:sym typeface="Symbol" charset="2"/>
              </a:rPr>
              <a:t></a:t>
            </a:r>
            <a:r>
              <a:rPr lang="en-US" sz="2400" dirty="0">
                <a:latin typeface="Times-Roman" charset="0"/>
                <a:sym typeface="Symbol" charset="2"/>
              </a:rPr>
              <a:t> </a:t>
            </a:r>
            <a:r>
              <a:rPr lang="en-US" sz="2400" dirty="0">
                <a:latin typeface="Times-Roman" charset="0"/>
              </a:rPr>
              <a:t>P</a:t>
            </a:r>
            <a:r>
              <a:rPr lang="en-US" sz="2400" baseline="-25000" dirty="0">
                <a:latin typeface="Times-Roman" charset="0"/>
              </a:rPr>
              <a:t>1</a:t>
            </a:r>
            <a:r>
              <a:rPr lang="en-US" sz="2400" dirty="0">
                <a:latin typeface="Times-Roman" charset="0"/>
              </a:rPr>
              <a:t>, K),			P</a:t>
            </a:r>
            <a:r>
              <a:rPr lang="en-US" sz="2400" baseline="-25000" dirty="0">
                <a:latin typeface="Times-Roman" charset="0"/>
              </a:rPr>
              <a:t>1 </a:t>
            </a:r>
            <a:r>
              <a:rPr lang="en-US" sz="2400" dirty="0">
                <a:latin typeface="Times-Roman" charset="0"/>
              </a:rPr>
              <a:t>= C</a:t>
            </a:r>
            <a:r>
              <a:rPr lang="en-US" sz="2400" baseline="-25000" dirty="0">
                <a:latin typeface="Times-Roman" charset="0"/>
              </a:rPr>
              <a:t>0 </a:t>
            </a:r>
            <a:r>
              <a:rPr lang="en-US" sz="2400" dirty="0" err="1">
                <a:latin typeface="Times-Roman" charset="0"/>
                <a:sym typeface="Symbol" charset="2"/>
              </a:rPr>
              <a:t></a:t>
            </a:r>
            <a:r>
              <a:rPr lang="en-US" sz="2400" dirty="0">
                <a:latin typeface="Times-Roman" charset="0"/>
                <a:sym typeface="Symbol" charset="2"/>
              </a:rPr>
              <a:t> </a:t>
            </a:r>
            <a:r>
              <a:rPr lang="en-US" sz="2400" dirty="0">
                <a:latin typeface="Times-Roman" charset="0"/>
              </a:rPr>
              <a:t>D(C</a:t>
            </a:r>
            <a:r>
              <a:rPr lang="en-US" sz="2400" baseline="-25000" dirty="0">
                <a:latin typeface="Times-Roman" charset="0"/>
              </a:rPr>
              <a:t>1</a:t>
            </a:r>
            <a:r>
              <a:rPr lang="en-US" sz="2400" dirty="0">
                <a:latin typeface="Times-Roman" charset="0"/>
              </a:rPr>
              <a:t>, K),</a:t>
            </a:r>
          </a:p>
          <a:p>
            <a:pPr eaLnBrk="1" hangingPunct="1">
              <a:lnSpc>
                <a:spcPct val="90000"/>
              </a:lnSpc>
              <a:spcAft>
                <a:spcPts val="1200"/>
              </a:spcAft>
              <a:buNone/>
            </a:pPr>
            <a:r>
              <a:rPr lang="en-US" sz="2400" dirty="0">
                <a:latin typeface="Times-Roman" charset="0"/>
              </a:rPr>
              <a:t>	C</a:t>
            </a:r>
            <a:r>
              <a:rPr lang="en-US" sz="2400" baseline="-25000" dirty="0">
                <a:latin typeface="Times-Roman" charset="0"/>
              </a:rPr>
              <a:t>2 </a:t>
            </a:r>
            <a:r>
              <a:rPr lang="en-US" sz="2400" dirty="0">
                <a:latin typeface="Times-Roman" charset="0"/>
              </a:rPr>
              <a:t>= E(C</a:t>
            </a:r>
            <a:r>
              <a:rPr lang="en-US" sz="2400" baseline="-25000" dirty="0">
                <a:latin typeface="Times-Roman" charset="0"/>
              </a:rPr>
              <a:t>1 </a:t>
            </a:r>
            <a:r>
              <a:rPr lang="en-US" sz="2400" dirty="0" err="1">
                <a:latin typeface="Times-Roman" charset="0"/>
                <a:sym typeface="Symbol" charset="2"/>
              </a:rPr>
              <a:t></a:t>
            </a:r>
            <a:r>
              <a:rPr lang="en-US" sz="2400" dirty="0">
                <a:latin typeface="Times-Roman" charset="0"/>
                <a:sym typeface="Symbol" charset="2"/>
              </a:rPr>
              <a:t> </a:t>
            </a:r>
            <a:r>
              <a:rPr lang="en-US" sz="2400" dirty="0">
                <a:latin typeface="Times-Roman" charset="0"/>
              </a:rPr>
              <a:t>P</a:t>
            </a:r>
            <a:r>
              <a:rPr lang="en-US" sz="2400" baseline="-25000" dirty="0">
                <a:latin typeface="Times-Roman" charset="0"/>
              </a:rPr>
              <a:t>2</a:t>
            </a:r>
            <a:r>
              <a:rPr lang="en-US" sz="2400" dirty="0">
                <a:latin typeface="Times-Roman" charset="0"/>
              </a:rPr>
              <a:t>, K),…		P</a:t>
            </a:r>
            <a:r>
              <a:rPr lang="en-US" sz="2400" baseline="-25000" dirty="0">
                <a:latin typeface="Times-Roman" charset="0"/>
              </a:rPr>
              <a:t>2 </a:t>
            </a:r>
            <a:r>
              <a:rPr lang="en-US" sz="2400" dirty="0">
                <a:latin typeface="Times-Roman" charset="0"/>
              </a:rPr>
              <a:t>= C</a:t>
            </a:r>
            <a:r>
              <a:rPr lang="en-US" sz="2400" baseline="-25000" dirty="0">
                <a:latin typeface="Times-Roman" charset="0"/>
              </a:rPr>
              <a:t>1 </a:t>
            </a:r>
            <a:r>
              <a:rPr lang="en-US" sz="2400" dirty="0" err="1">
                <a:latin typeface="Times-Roman" charset="0"/>
                <a:sym typeface="Symbol" charset="2"/>
              </a:rPr>
              <a:t></a:t>
            </a:r>
            <a:r>
              <a:rPr lang="en-US" sz="2400" dirty="0">
                <a:latin typeface="Times-Roman" charset="0"/>
                <a:sym typeface="Symbol" charset="2"/>
              </a:rPr>
              <a:t> </a:t>
            </a:r>
            <a:r>
              <a:rPr lang="en-US" sz="2400" dirty="0">
                <a:latin typeface="Times-Roman" charset="0"/>
              </a:rPr>
              <a:t>D(C</a:t>
            </a:r>
            <a:r>
              <a:rPr lang="en-US" sz="2400" baseline="-25000" dirty="0">
                <a:latin typeface="Times-Roman" charset="0"/>
              </a:rPr>
              <a:t>2</a:t>
            </a:r>
            <a:r>
              <a:rPr lang="en-US" sz="2400" dirty="0">
                <a:latin typeface="Times-Roman" charset="0"/>
              </a:rPr>
              <a:t>, K),…</a:t>
            </a:r>
            <a:endParaRPr lang="en-US" sz="2800" dirty="0">
              <a:latin typeface="Times-Roman" charset="0"/>
            </a:endParaRPr>
          </a:p>
          <a:p>
            <a:pPr eaLnBrk="1" hangingPunct="1">
              <a:lnSpc>
                <a:spcPct val="90000"/>
              </a:lnSpc>
              <a:spcAft>
                <a:spcPts val="1200"/>
              </a:spcAft>
            </a:pPr>
            <a:r>
              <a:rPr lang="en-US" sz="2800" dirty="0"/>
              <a:t>Analogous to classic codebook </a:t>
            </a:r>
            <a:r>
              <a:rPr lang="en-US" sz="2800" i="1" dirty="0"/>
              <a:t>with additive</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9B6A2928-7D73-DA4B-84DA-8A2E701B0D1D}" type="slidenum">
              <a:rPr lang="en-US" smtClean="0">
                <a:latin typeface="Times New Roman" charset="0"/>
              </a:rPr>
              <a:pPr/>
              <a:t>94</a:t>
            </a:fld>
            <a:endParaRPr lang="en-US">
              <a:latin typeface="Times New Roman" charset="0"/>
            </a:endParaRPr>
          </a:p>
        </p:txBody>
      </p:sp>
      <p:sp>
        <p:nvSpPr>
          <p:cNvPr id="108547" name="Rectangle 2"/>
          <p:cNvSpPr>
            <a:spLocks noGrp="1" noChangeArrowheads="1"/>
          </p:cNvSpPr>
          <p:nvPr>
            <p:ph type="title"/>
          </p:nvPr>
        </p:nvSpPr>
        <p:spPr/>
        <p:txBody>
          <a:bodyPr/>
          <a:lstStyle/>
          <a:p>
            <a:pPr eaLnBrk="1" hangingPunct="1"/>
            <a:r>
              <a:rPr lang="en-US"/>
              <a:t>CBC Mode</a:t>
            </a:r>
          </a:p>
        </p:txBody>
      </p:sp>
      <p:sp>
        <p:nvSpPr>
          <p:cNvPr id="96259" name="Rectangle 3"/>
          <p:cNvSpPr>
            <a:spLocks noGrp="1" noChangeArrowheads="1"/>
          </p:cNvSpPr>
          <p:nvPr>
            <p:ph type="body" idx="1"/>
          </p:nvPr>
        </p:nvSpPr>
        <p:spPr/>
        <p:txBody>
          <a:bodyPr/>
          <a:lstStyle/>
          <a:p>
            <a:pPr eaLnBrk="1" hangingPunct="1">
              <a:lnSpc>
                <a:spcPct val="90000"/>
              </a:lnSpc>
              <a:spcAft>
                <a:spcPts val="600"/>
              </a:spcAft>
            </a:pPr>
            <a:r>
              <a:rPr lang="en-US" sz="2800" dirty="0"/>
              <a:t>Identical plaintext blocks yield different </a:t>
            </a:r>
            <a:r>
              <a:rPr lang="en-US" sz="2800" dirty="0" err="1"/>
              <a:t>ciphertext</a:t>
            </a:r>
            <a:r>
              <a:rPr lang="en-US" sz="2800" dirty="0"/>
              <a:t> blocks </a:t>
            </a:r>
            <a:r>
              <a:rPr lang="en-US" sz="2800" dirty="0" err="1">
                <a:sym typeface="Symbol" charset="2"/>
              </a:rPr>
              <a:t></a:t>
            </a:r>
            <a:r>
              <a:rPr lang="en-US" sz="2800" dirty="0"/>
              <a:t> this is good!</a:t>
            </a:r>
          </a:p>
          <a:p>
            <a:pPr eaLnBrk="1" hangingPunct="1">
              <a:lnSpc>
                <a:spcPct val="90000"/>
              </a:lnSpc>
              <a:spcAft>
                <a:spcPts val="600"/>
              </a:spcAft>
            </a:pPr>
            <a:r>
              <a:rPr lang="en-US" sz="2800" dirty="0"/>
              <a:t>If </a:t>
            </a:r>
            <a:r>
              <a:rPr lang="en-US" sz="2800" dirty="0">
                <a:latin typeface="Times-Roman" charset="0"/>
              </a:rPr>
              <a:t>C</a:t>
            </a:r>
            <a:r>
              <a:rPr lang="en-US" sz="2800" baseline="-25000" dirty="0">
                <a:latin typeface="Times-Roman" charset="0"/>
              </a:rPr>
              <a:t>1</a:t>
            </a:r>
            <a:r>
              <a:rPr lang="en-US" sz="2800" dirty="0"/>
              <a:t> is garbled to, say, </a:t>
            </a:r>
            <a:r>
              <a:rPr lang="en-US" sz="2800" dirty="0">
                <a:latin typeface="Times-Roman" charset="0"/>
              </a:rPr>
              <a:t>G</a:t>
            </a:r>
            <a:r>
              <a:rPr lang="en-US" sz="2800" dirty="0"/>
              <a:t> then</a:t>
            </a:r>
          </a:p>
          <a:p>
            <a:pPr eaLnBrk="1" hangingPunct="1">
              <a:lnSpc>
                <a:spcPct val="90000"/>
              </a:lnSpc>
              <a:spcAft>
                <a:spcPts val="600"/>
              </a:spcAft>
              <a:buFont typeface="Wingdings" charset="2"/>
              <a:buNone/>
            </a:pPr>
            <a:r>
              <a:rPr lang="en-US" sz="2000" dirty="0">
                <a:latin typeface="Courier" charset="0"/>
              </a:rPr>
              <a:t>	</a:t>
            </a:r>
            <a:r>
              <a:rPr lang="en-US" sz="2800" dirty="0">
                <a:latin typeface="Times-Roman" charset="0"/>
              </a:rPr>
              <a:t>P</a:t>
            </a:r>
            <a:r>
              <a:rPr lang="en-US" sz="2800" baseline="-25000" dirty="0">
                <a:latin typeface="Times-Roman" charset="0"/>
              </a:rPr>
              <a:t>1 </a:t>
            </a:r>
            <a:r>
              <a:rPr lang="en-US" sz="2800" dirty="0" err="1">
                <a:latin typeface="Times-Roman" charset="0"/>
                <a:sym typeface="Symbol" charset="2"/>
              </a:rPr>
              <a:t></a:t>
            </a:r>
            <a:r>
              <a:rPr lang="en-US" sz="2800" dirty="0">
                <a:latin typeface="Times-Roman" charset="0"/>
                <a:sym typeface="Symbol" charset="2"/>
              </a:rPr>
              <a:t> </a:t>
            </a:r>
            <a:r>
              <a:rPr lang="en-US" sz="2800" dirty="0">
                <a:latin typeface="Times-Roman" charset="0"/>
              </a:rPr>
              <a:t>C</a:t>
            </a:r>
            <a:r>
              <a:rPr lang="en-US" sz="2800" baseline="-25000" dirty="0">
                <a:latin typeface="Times-Roman" charset="0"/>
              </a:rPr>
              <a:t>0 </a:t>
            </a:r>
            <a:r>
              <a:rPr lang="en-US" sz="2800" dirty="0" err="1">
                <a:latin typeface="Times-Roman" charset="0"/>
                <a:sym typeface="Symbol" charset="2"/>
              </a:rPr>
              <a:t></a:t>
            </a:r>
            <a:r>
              <a:rPr lang="en-US" sz="2800" dirty="0">
                <a:latin typeface="Times-Roman" charset="0"/>
                <a:sym typeface="Symbol" charset="2"/>
              </a:rPr>
              <a:t> </a:t>
            </a:r>
            <a:r>
              <a:rPr lang="en-US" sz="2800" dirty="0">
                <a:latin typeface="Times-Roman" charset="0"/>
              </a:rPr>
              <a:t>D(G, K), P</a:t>
            </a:r>
            <a:r>
              <a:rPr lang="en-US" sz="2800" baseline="-25000" dirty="0">
                <a:latin typeface="Times-Roman" charset="0"/>
              </a:rPr>
              <a:t>2 </a:t>
            </a:r>
            <a:r>
              <a:rPr lang="en-US" sz="2800" dirty="0" err="1">
                <a:latin typeface="Times-Roman" charset="0"/>
                <a:sym typeface="Symbol" charset="2"/>
              </a:rPr>
              <a:t></a:t>
            </a:r>
            <a:r>
              <a:rPr lang="en-US" sz="2800" dirty="0">
                <a:latin typeface="Times-Roman" charset="0"/>
                <a:sym typeface="Symbol" charset="2"/>
              </a:rPr>
              <a:t> </a:t>
            </a:r>
            <a:r>
              <a:rPr lang="en-US" sz="2800" dirty="0">
                <a:latin typeface="Times-Roman" charset="0"/>
              </a:rPr>
              <a:t>G </a:t>
            </a:r>
            <a:r>
              <a:rPr lang="en-US" sz="2800" dirty="0" err="1">
                <a:latin typeface="Times-Roman" charset="0"/>
                <a:sym typeface="Symbol" charset="2"/>
              </a:rPr>
              <a:t></a:t>
            </a:r>
            <a:r>
              <a:rPr lang="en-US" sz="2800" dirty="0">
                <a:latin typeface="Times-Roman" charset="0"/>
                <a:sym typeface="Symbol" charset="2"/>
              </a:rPr>
              <a:t> </a:t>
            </a:r>
            <a:r>
              <a:rPr lang="en-US" sz="2800" dirty="0">
                <a:latin typeface="Times-Roman" charset="0"/>
              </a:rPr>
              <a:t>D(C</a:t>
            </a:r>
            <a:r>
              <a:rPr lang="en-US" sz="2800" baseline="-25000" dirty="0">
                <a:latin typeface="Times-Roman" charset="0"/>
              </a:rPr>
              <a:t>2</a:t>
            </a:r>
            <a:r>
              <a:rPr lang="en-US" sz="2800" dirty="0">
                <a:latin typeface="Times-Roman" charset="0"/>
              </a:rPr>
              <a:t>, K)</a:t>
            </a:r>
            <a:endParaRPr lang="en-US" sz="2000" dirty="0">
              <a:latin typeface="Times-Roman" charset="0"/>
            </a:endParaRPr>
          </a:p>
          <a:p>
            <a:pPr eaLnBrk="1" hangingPunct="1">
              <a:lnSpc>
                <a:spcPct val="90000"/>
              </a:lnSpc>
              <a:spcAft>
                <a:spcPts val="600"/>
              </a:spcAft>
            </a:pPr>
            <a:r>
              <a:rPr lang="en-US" sz="2800" dirty="0"/>
              <a:t>But </a:t>
            </a:r>
            <a:r>
              <a:rPr lang="en-US" sz="2800" dirty="0">
                <a:latin typeface="Times-Roman" charset="0"/>
              </a:rPr>
              <a:t>P</a:t>
            </a:r>
            <a:r>
              <a:rPr lang="en-US" sz="2800" baseline="-25000" dirty="0">
                <a:latin typeface="Times-Roman" charset="0"/>
              </a:rPr>
              <a:t>3 </a:t>
            </a:r>
            <a:r>
              <a:rPr lang="en-US" sz="2800" dirty="0">
                <a:latin typeface="Times-Roman" charset="0"/>
              </a:rPr>
              <a:t>= C</a:t>
            </a:r>
            <a:r>
              <a:rPr lang="en-US" sz="2800" baseline="-25000" dirty="0">
                <a:latin typeface="Times-Roman" charset="0"/>
              </a:rPr>
              <a:t>2 </a:t>
            </a:r>
            <a:r>
              <a:rPr lang="en-US" sz="2800" dirty="0" err="1">
                <a:latin typeface="Times-Roman" charset="0"/>
                <a:sym typeface="Symbol" charset="2"/>
              </a:rPr>
              <a:t></a:t>
            </a:r>
            <a:r>
              <a:rPr lang="en-US" sz="2800" dirty="0">
                <a:latin typeface="Times-Roman" charset="0"/>
                <a:sym typeface="Symbol" charset="2"/>
              </a:rPr>
              <a:t> </a:t>
            </a:r>
            <a:r>
              <a:rPr lang="en-US" sz="2800" dirty="0">
                <a:latin typeface="Times-Roman" charset="0"/>
              </a:rPr>
              <a:t>D(C</a:t>
            </a:r>
            <a:r>
              <a:rPr lang="en-US" sz="2800" baseline="-25000" dirty="0">
                <a:latin typeface="Times-Roman" charset="0"/>
              </a:rPr>
              <a:t>3</a:t>
            </a:r>
            <a:r>
              <a:rPr lang="en-US" sz="2800" dirty="0">
                <a:latin typeface="Times-Roman" charset="0"/>
              </a:rPr>
              <a:t>, K), P</a:t>
            </a:r>
            <a:r>
              <a:rPr lang="en-US" sz="2800" baseline="-25000" dirty="0">
                <a:latin typeface="Times-Roman" charset="0"/>
              </a:rPr>
              <a:t>4 </a:t>
            </a:r>
            <a:r>
              <a:rPr lang="en-US" sz="2800" dirty="0">
                <a:latin typeface="Times-Roman" charset="0"/>
              </a:rPr>
              <a:t>= C</a:t>
            </a:r>
            <a:r>
              <a:rPr lang="en-US" sz="2800" baseline="-25000" dirty="0">
                <a:latin typeface="Times-Roman" charset="0"/>
              </a:rPr>
              <a:t>3 </a:t>
            </a:r>
            <a:r>
              <a:rPr lang="en-US" sz="2800" dirty="0" err="1">
                <a:latin typeface="Times-Roman" charset="0"/>
                <a:sym typeface="Symbol" charset="2"/>
              </a:rPr>
              <a:t></a:t>
            </a:r>
            <a:r>
              <a:rPr lang="en-US" sz="2800" dirty="0">
                <a:latin typeface="Times-Roman" charset="0"/>
                <a:sym typeface="Symbol" charset="2"/>
              </a:rPr>
              <a:t> </a:t>
            </a:r>
            <a:r>
              <a:rPr lang="en-US" sz="2800" dirty="0">
                <a:latin typeface="Times-Roman" charset="0"/>
              </a:rPr>
              <a:t>D(C</a:t>
            </a:r>
            <a:r>
              <a:rPr lang="en-US" sz="2800" baseline="-25000" dirty="0">
                <a:latin typeface="Times-Roman" charset="0"/>
              </a:rPr>
              <a:t>4</a:t>
            </a:r>
            <a:r>
              <a:rPr lang="en-US" sz="2800" dirty="0">
                <a:latin typeface="Times-Roman" charset="0"/>
              </a:rPr>
              <a:t>, K),…</a:t>
            </a:r>
            <a:endParaRPr lang="en-US" sz="2400" dirty="0">
              <a:latin typeface="Times-Roman" charset="0"/>
            </a:endParaRPr>
          </a:p>
          <a:p>
            <a:pPr eaLnBrk="1" hangingPunct="1">
              <a:lnSpc>
                <a:spcPct val="90000"/>
              </a:lnSpc>
              <a:spcAft>
                <a:spcPts val="600"/>
              </a:spcAft>
            </a:pPr>
            <a:r>
              <a:rPr lang="en-US" sz="2800" dirty="0"/>
              <a:t>Automatically recovers from errors!</a:t>
            </a:r>
          </a:p>
          <a:p>
            <a:pPr eaLnBrk="1" hangingPunct="1">
              <a:lnSpc>
                <a:spcPct val="90000"/>
              </a:lnSpc>
              <a:spcAft>
                <a:spcPts val="600"/>
              </a:spcAft>
            </a:pPr>
            <a:r>
              <a:rPr lang="en-US" sz="2800" dirty="0"/>
              <a:t>Cut and paste is still possible, but more complex (and will cause garbles)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anim calcmode="lin" valueType="num">
                                      <p:cBhvr additive="base">
                                        <p:cTn id="7" dur="500" fill="hold"/>
                                        <p:tgtEl>
                                          <p:spTgt spid="962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625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6259">
                                            <p:txEl>
                                              <p:pRg st="1" end="1"/>
                                            </p:txEl>
                                          </p:spTgt>
                                        </p:tgtEl>
                                        <p:attrNameLst>
                                          <p:attrName>style.visibility</p:attrName>
                                        </p:attrNameLst>
                                      </p:cBhvr>
                                      <p:to>
                                        <p:strVal val="visible"/>
                                      </p:to>
                                    </p:set>
                                    <p:anim calcmode="lin" valueType="num">
                                      <p:cBhvr additive="base">
                                        <p:cTn id="13" dur="500" fill="hold"/>
                                        <p:tgtEl>
                                          <p:spTgt spid="962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625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6259">
                                            <p:txEl>
                                              <p:pRg st="2" end="2"/>
                                            </p:txEl>
                                          </p:spTgt>
                                        </p:tgtEl>
                                        <p:attrNameLst>
                                          <p:attrName>style.visibility</p:attrName>
                                        </p:attrNameLst>
                                      </p:cBhvr>
                                      <p:to>
                                        <p:strVal val="visible"/>
                                      </p:to>
                                    </p:set>
                                    <p:anim calcmode="lin" valueType="num">
                                      <p:cBhvr additive="base">
                                        <p:cTn id="19" dur="500" fill="hold"/>
                                        <p:tgtEl>
                                          <p:spTgt spid="9625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625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6259">
                                            <p:txEl>
                                              <p:pRg st="3" end="3"/>
                                            </p:txEl>
                                          </p:spTgt>
                                        </p:tgtEl>
                                        <p:attrNameLst>
                                          <p:attrName>style.visibility</p:attrName>
                                        </p:attrNameLst>
                                      </p:cBhvr>
                                      <p:to>
                                        <p:strVal val="visible"/>
                                      </p:to>
                                    </p:set>
                                    <p:anim calcmode="lin" valueType="num">
                                      <p:cBhvr additive="base">
                                        <p:cTn id="25" dur="500" fill="hold"/>
                                        <p:tgtEl>
                                          <p:spTgt spid="9625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6259">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96259">
                                            <p:txEl>
                                              <p:pRg st="4" end="4"/>
                                            </p:txEl>
                                          </p:spTgt>
                                        </p:tgtEl>
                                        <p:attrNameLst>
                                          <p:attrName>style.visibility</p:attrName>
                                        </p:attrNameLst>
                                      </p:cBhvr>
                                      <p:to>
                                        <p:strVal val="visible"/>
                                      </p:to>
                                    </p:set>
                                    <p:anim calcmode="lin" valueType="num">
                                      <p:cBhvr additive="base">
                                        <p:cTn id="31" dur="500" fill="hold"/>
                                        <p:tgtEl>
                                          <p:spTgt spid="9625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6259">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96259">
                                            <p:txEl>
                                              <p:pRg st="5" end="5"/>
                                            </p:txEl>
                                          </p:spTgt>
                                        </p:tgtEl>
                                        <p:attrNameLst>
                                          <p:attrName>style.visibility</p:attrName>
                                        </p:attrNameLst>
                                      </p:cBhvr>
                                      <p:to>
                                        <p:strVal val="visible"/>
                                      </p:to>
                                    </p:set>
                                    <p:anim calcmode="lin" valueType="num">
                                      <p:cBhvr additive="base">
                                        <p:cTn id="37" dur="500" fill="hold"/>
                                        <p:tgtEl>
                                          <p:spTgt spid="9625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96259">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build="p"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82F81F88-4404-6746-9004-B85B16D8F257}" type="slidenum">
              <a:rPr lang="en-US" smtClean="0">
                <a:latin typeface="Times New Roman" charset="0"/>
              </a:rPr>
              <a:pPr/>
              <a:t>95</a:t>
            </a:fld>
            <a:endParaRPr lang="en-US">
              <a:latin typeface="Times New Roman" charset="0"/>
            </a:endParaRPr>
          </a:p>
        </p:txBody>
      </p:sp>
      <p:sp>
        <p:nvSpPr>
          <p:cNvPr id="109571" name="Rectangle 2"/>
          <p:cNvSpPr>
            <a:spLocks noGrp="1" noChangeArrowheads="1"/>
          </p:cNvSpPr>
          <p:nvPr>
            <p:ph type="title"/>
          </p:nvPr>
        </p:nvSpPr>
        <p:spPr>
          <a:xfrm>
            <a:off x="762000" y="152400"/>
            <a:ext cx="7696200" cy="990600"/>
          </a:xfrm>
        </p:spPr>
        <p:txBody>
          <a:bodyPr/>
          <a:lstStyle/>
          <a:p>
            <a:pPr eaLnBrk="1" hangingPunct="1"/>
            <a:r>
              <a:rPr lang="en-US"/>
              <a:t>Alice Likes CBC Mode</a:t>
            </a:r>
          </a:p>
        </p:txBody>
      </p:sp>
      <p:sp>
        <p:nvSpPr>
          <p:cNvPr id="109572" name="Rectangle 3"/>
          <p:cNvSpPr>
            <a:spLocks noGrp="1" noChangeArrowheads="1"/>
          </p:cNvSpPr>
          <p:nvPr>
            <p:ph type="body" idx="1"/>
          </p:nvPr>
        </p:nvSpPr>
        <p:spPr>
          <a:xfrm>
            <a:off x="457200" y="1143000"/>
            <a:ext cx="8458200" cy="457200"/>
          </a:xfrm>
          <a:noFill/>
        </p:spPr>
        <p:txBody>
          <a:bodyPr/>
          <a:lstStyle/>
          <a:p>
            <a:pPr eaLnBrk="1" hangingPunct="1">
              <a:lnSpc>
                <a:spcPct val="90000"/>
              </a:lnSpc>
            </a:pPr>
            <a:r>
              <a:rPr lang="en-US" sz="2400"/>
              <a:t>Alice’s uncompressed image, Alice CBC encrypted (TEA)</a:t>
            </a:r>
            <a:endParaRPr lang="en-US" sz="2000"/>
          </a:p>
        </p:txBody>
      </p:sp>
      <p:sp>
        <p:nvSpPr>
          <p:cNvPr id="516101" name="Rectangle 5"/>
          <p:cNvSpPr>
            <a:spLocks noChangeArrowheads="1"/>
          </p:cNvSpPr>
          <p:nvPr/>
        </p:nvSpPr>
        <p:spPr bwMode="auto">
          <a:xfrm>
            <a:off x="457200" y="5257800"/>
            <a:ext cx="7924800" cy="9144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spcAft>
                <a:spcPts val="600"/>
              </a:spcAft>
              <a:buClr>
                <a:schemeClr val="accent2"/>
              </a:buClr>
              <a:buSzPct val="75000"/>
              <a:buFont typeface="Wingdings" charset="2"/>
              <a:buChar char="q"/>
            </a:pPr>
            <a:r>
              <a:rPr lang="en-US" dirty="0"/>
              <a:t>Why does this happen?</a:t>
            </a:r>
          </a:p>
          <a:p>
            <a:pPr marL="342900" indent="-342900">
              <a:lnSpc>
                <a:spcPct val="90000"/>
              </a:lnSpc>
              <a:spcBef>
                <a:spcPct val="20000"/>
              </a:spcBef>
              <a:spcAft>
                <a:spcPts val="600"/>
              </a:spcAft>
              <a:buClr>
                <a:schemeClr val="accent2"/>
              </a:buClr>
              <a:buSzPct val="75000"/>
              <a:buFont typeface="Wingdings" charset="2"/>
              <a:buChar char="q"/>
            </a:pPr>
            <a:r>
              <a:rPr lang="en-US" dirty="0"/>
              <a:t>Same plaintext yields different </a:t>
            </a:r>
            <a:r>
              <a:rPr lang="en-US" dirty="0" err="1"/>
              <a:t>ciphertext</a:t>
            </a:r>
            <a:r>
              <a:rPr lang="en-US" dirty="0"/>
              <a:t>!</a:t>
            </a:r>
          </a:p>
        </p:txBody>
      </p:sp>
      <p:pic>
        <p:nvPicPr>
          <p:cNvPr id="109574" name="Picture 11" descr="alices2CBC.tif                                                 000675D6Macintosh HD                   BC93A1CC:"/>
          <p:cNvPicPr>
            <a:picLocks noChangeAspect="1" noChangeArrowheads="1"/>
          </p:cNvPicPr>
          <p:nvPr/>
        </p:nvPicPr>
        <p:blipFill>
          <a:blip r:embed="rId2"/>
          <a:srcRect/>
          <a:stretch>
            <a:fillRect/>
          </a:stretch>
        </p:blipFill>
        <p:spPr bwMode="auto">
          <a:xfrm>
            <a:off x="2133600" y="1600200"/>
            <a:ext cx="5000625" cy="3657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16101">
                                            <p:txEl>
                                              <p:pRg st="0" end="0"/>
                                            </p:txEl>
                                          </p:spTgt>
                                        </p:tgtEl>
                                        <p:attrNameLst>
                                          <p:attrName>style.visibility</p:attrName>
                                        </p:attrNameLst>
                                      </p:cBhvr>
                                      <p:to>
                                        <p:strVal val="visible"/>
                                      </p:to>
                                    </p:set>
                                    <p:anim calcmode="lin" valueType="num">
                                      <p:cBhvr additive="base">
                                        <p:cTn id="7" dur="500" fill="hold"/>
                                        <p:tgtEl>
                                          <p:spTgt spid="51610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1610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16101">
                                            <p:txEl>
                                              <p:pRg st="1" end="1"/>
                                            </p:txEl>
                                          </p:spTgt>
                                        </p:tgtEl>
                                        <p:attrNameLst>
                                          <p:attrName>style.visibility</p:attrName>
                                        </p:attrNameLst>
                                      </p:cBhvr>
                                      <p:to>
                                        <p:strVal val="visible"/>
                                      </p:to>
                                    </p:set>
                                    <p:anim calcmode="lin" valueType="num">
                                      <p:cBhvr additive="base">
                                        <p:cTn id="13" dur="500" fill="hold"/>
                                        <p:tgtEl>
                                          <p:spTgt spid="51610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16101">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101" grpId="0" build="p"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A2B5459C-CFB4-4F4F-9746-14827780E2CA}" type="slidenum">
              <a:rPr lang="en-US" smtClean="0">
                <a:latin typeface="Times New Roman" charset="0"/>
              </a:rPr>
              <a:pPr/>
              <a:t>96</a:t>
            </a:fld>
            <a:endParaRPr lang="en-US">
              <a:latin typeface="Times New Roman" charset="0"/>
            </a:endParaRPr>
          </a:p>
        </p:txBody>
      </p:sp>
      <p:sp>
        <p:nvSpPr>
          <p:cNvPr id="110595" name="Rectangle 2"/>
          <p:cNvSpPr>
            <a:spLocks noGrp="1" noChangeArrowheads="1"/>
          </p:cNvSpPr>
          <p:nvPr>
            <p:ph type="title"/>
          </p:nvPr>
        </p:nvSpPr>
        <p:spPr/>
        <p:txBody>
          <a:bodyPr/>
          <a:lstStyle/>
          <a:p>
            <a:pPr eaLnBrk="1" hangingPunct="1"/>
            <a:r>
              <a:rPr lang="en-US"/>
              <a:t>Counter Mode (CTR)</a:t>
            </a:r>
          </a:p>
        </p:txBody>
      </p:sp>
      <p:sp>
        <p:nvSpPr>
          <p:cNvPr id="110596" name="Rectangle 3"/>
          <p:cNvSpPr>
            <a:spLocks noGrp="1" noChangeArrowheads="1"/>
          </p:cNvSpPr>
          <p:nvPr>
            <p:ph type="body" idx="1"/>
          </p:nvPr>
        </p:nvSpPr>
        <p:spPr>
          <a:xfrm>
            <a:off x="457200" y="1828800"/>
            <a:ext cx="8001000" cy="4191000"/>
          </a:xfrm>
        </p:spPr>
        <p:txBody>
          <a:bodyPr/>
          <a:lstStyle/>
          <a:p>
            <a:pPr eaLnBrk="1" hangingPunct="1">
              <a:spcAft>
                <a:spcPts val="600"/>
              </a:spcAft>
            </a:pPr>
            <a:r>
              <a:rPr lang="en-US" sz="2800" dirty="0"/>
              <a:t>CTR is popular for random access</a:t>
            </a:r>
          </a:p>
          <a:p>
            <a:pPr eaLnBrk="1" hangingPunct="1">
              <a:spcAft>
                <a:spcPts val="600"/>
              </a:spcAft>
            </a:pPr>
            <a:r>
              <a:rPr lang="en-US" sz="2800" dirty="0"/>
              <a:t>Use block cipher like a stream cipher</a:t>
            </a:r>
          </a:p>
          <a:p>
            <a:pPr eaLnBrk="1" hangingPunct="1">
              <a:spcAft>
                <a:spcPts val="0"/>
              </a:spcAft>
              <a:buFont typeface="Wingdings" charset="2"/>
              <a:buNone/>
            </a:pPr>
            <a:r>
              <a:rPr lang="en-US" sz="2800" dirty="0"/>
              <a:t>	</a:t>
            </a:r>
            <a:r>
              <a:rPr lang="en-US" sz="2800" b="1" dirty="0">
                <a:solidFill>
                  <a:schemeClr val="hlink"/>
                </a:solidFill>
              </a:rPr>
              <a:t>Encryption</a:t>
            </a:r>
            <a:r>
              <a:rPr lang="en-US" sz="2800" dirty="0"/>
              <a:t>			</a:t>
            </a:r>
            <a:r>
              <a:rPr lang="en-US" sz="2800" b="1" dirty="0">
                <a:solidFill>
                  <a:schemeClr val="hlink"/>
                </a:solidFill>
              </a:rPr>
              <a:t>Decryption</a:t>
            </a:r>
            <a:endParaRPr lang="en-US" sz="2800" dirty="0"/>
          </a:p>
          <a:p>
            <a:pPr eaLnBrk="1" hangingPunct="1">
              <a:spcAft>
                <a:spcPts val="0"/>
              </a:spcAft>
              <a:buFont typeface="Wingdings" charset="2"/>
              <a:buNone/>
            </a:pPr>
            <a:r>
              <a:rPr lang="en-US" sz="2400" dirty="0">
                <a:latin typeface="Times-Roman" charset="0"/>
              </a:rPr>
              <a:t>	C</a:t>
            </a:r>
            <a:r>
              <a:rPr lang="en-US" sz="2400" baseline="-25000" dirty="0">
                <a:latin typeface="Times-Roman" charset="0"/>
              </a:rPr>
              <a:t>0 </a:t>
            </a:r>
            <a:r>
              <a:rPr lang="en-US" sz="2400" dirty="0">
                <a:latin typeface="Times-Roman" charset="0"/>
              </a:rPr>
              <a:t>= P</a:t>
            </a:r>
            <a:r>
              <a:rPr lang="en-US" sz="2400" baseline="-25000" dirty="0">
                <a:latin typeface="Times-Roman" charset="0"/>
              </a:rPr>
              <a:t>0 </a:t>
            </a:r>
            <a:r>
              <a:rPr lang="en-US" sz="2400" dirty="0" err="1">
                <a:latin typeface="Times-Roman" charset="0"/>
                <a:sym typeface="Symbol" charset="2"/>
              </a:rPr>
              <a:t></a:t>
            </a:r>
            <a:r>
              <a:rPr lang="en-US" sz="2400" dirty="0">
                <a:latin typeface="Times-Roman" charset="0"/>
                <a:sym typeface="Symbol" charset="2"/>
              </a:rPr>
              <a:t> </a:t>
            </a:r>
            <a:r>
              <a:rPr lang="en-US" sz="2400" dirty="0">
                <a:latin typeface="Times-Roman" charset="0"/>
              </a:rPr>
              <a:t>E(IV, K),			P</a:t>
            </a:r>
            <a:r>
              <a:rPr lang="en-US" sz="2400" baseline="-25000" dirty="0">
                <a:latin typeface="Times-Roman" charset="0"/>
              </a:rPr>
              <a:t>0 </a:t>
            </a:r>
            <a:r>
              <a:rPr lang="en-US" sz="2400" dirty="0">
                <a:latin typeface="Times-Roman" charset="0"/>
              </a:rPr>
              <a:t>= C</a:t>
            </a:r>
            <a:r>
              <a:rPr lang="en-US" sz="2400" baseline="-25000" dirty="0">
                <a:latin typeface="Times-Roman" charset="0"/>
              </a:rPr>
              <a:t>0 </a:t>
            </a:r>
            <a:r>
              <a:rPr lang="en-US" sz="2400" dirty="0" err="1">
                <a:latin typeface="Times-Roman" charset="0"/>
                <a:sym typeface="Symbol" charset="2"/>
              </a:rPr>
              <a:t></a:t>
            </a:r>
            <a:r>
              <a:rPr lang="en-US" sz="2400" dirty="0">
                <a:latin typeface="Times-Roman" charset="0"/>
                <a:sym typeface="Symbol" charset="2"/>
              </a:rPr>
              <a:t> </a:t>
            </a:r>
            <a:r>
              <a:rPr lang="en-US" sz="2400" dirty="0">
                <a:latin typeface="Times-Roman" charset="0"/>
              </a:rPr>
              <a:t>E(IV, K),</a:t>
            </a:r>
          </a:p>
          <a:p>
            <a:pPr eaLnBrk="1" hangingPunct="1">
              <a:spcAft>
                <a:spcPts val="0"/>
              </a:spcAft>
              <a:buFont typeface="Wingdings" charset="2"/>
              <a:buNone/>
            </a:pPr>
            <a:r>
              <a:rPr lang="en-US" sz="2400" dirty="0">
                <a:latin typeface="Times-Roman" charset="0"/>
              </a:rPr>
              <a:t>	C</a:t>
            </a:r>
            <a:r>
              <a:rPr lang="en-US" sz="2400" baseline="-25000" dirty="0">
                <a:latin typeface="Times-Roman" charset="0"/>
              </a:rPr>
              <a:t>1 </a:t>
            </a:r>
            <a:r>
              <a:rPr lang="en-US" sz="2400" dirty="0">
                <a:latin typeface="Times-Roman" charset="0"/>
              </a:rPr>
              <a:t>= P</a:t>
            </a:r>
            <a:r>
              <a:rPr lang="en-US" sz="2400" baseline="-25000" dirty="0">
                <a:latin typeface="Times-Roman" charset="0"/>
              </a:rPr>
              <a:t>1 </a:t>
            </a:r>
            <a:r>
              <a:rPr lang="en-US" sz="2400" dirty="0" err="1">
                <a:latin typeface="Times-Roman" charset="0"/>
                <a:sym typeface="Symbol" charset="2"/>
              </a:rPr>
              <a:t></a:t>
            </a:r>
            <a:r>
              <a:rPr lang="en-US" sz="2400" dirty="0">
                <a:latin typeface="Times-Roman" charset="0"/>
                <a:sym typeface="Symbol" charset="2"/>
              </a:rPr>
              <a:t> </a:t>
            </a:r>
            <a:r>
              <a:rPr lang="en-US" sz="2400" dirty="0">
                <a:latin typeface="Times-Roman" charset="0"/>
              </a:rPr>
              <a:t>E(IV+1, K),		P</a:t>
            </a:r>
            <a:r>
              <a:rPr lang="en-US" sz="2400" baseline="-25000" dirty="0">
                <a:latin typeface="Times-Roman" charset="0"/>
              </a:rPr>
              <a:t>1 </a:t>
            </a:r>
            <a:r>
              <a:rPr lang="en-US" sz="2400" dirty="0">
                <a:latin typeface="Times-Roman" charset="0"/>
              </a:rPr>
              <a:t>= C</a:t>
            </a:r>
            <a:r>
              <a:rPr lang="en-US" sz="2400" baseline="-25000" dirty="0">
                <a:latin typeface="Times-Roman" charset="0"/>
              </a:rPr>
              <a:t>1 </a:t>
            </a:r>
            <a:r>
              <a:rPr lang="en-US" sz="2400" dirty="0" err="1">
                <a:latin typeface="Times-Roman" charset="0"/>
                <a:sym typeface="Symbol" charset="2"/>
              </a:rPr>
              <a:t></a:t>
            </a:r>
            <a:r>
              <a:rPr lang="en-US" sz="2400" dirty="0">
                <a:latin typeface="Times-Roman" charset="0"/>
                <a:sym typeface="Symbol" charset="2"/>
              </a:rPr>
              <a:t> </a:t>
            </a:r>
            <a:r>
              <a:rPr lang="en-US" sz="2400" dirty="0">
                <a:latin typeface="Times-Roman" charset="0"/>
              </a:rPr>
              <a:t>E(IV+1, K),</a:t>
            </a:r>
          </a:p>
          <a:p>
            <a:pPr eaLnBrk="1" hangingPunct="1">
              <a:spcAft>
                <a:spcPts val="600"/>
              </a:spcAft>
              <a:buFont typeface="Wingdings" charset="2"/>
              <a:buNone/>
            </a:pPr>
            <a:r>
              <a:rPr lang="en-US" sz="2400" dirty="0">
                <a:latin typeface="Times-Roman" charset="0"/>
              </a:rPr>
              <a:t>	C</a:t>
            </a:r>
            <a:r>
              <a:rPr lang="en-US" sz="2400" baseline="-25000" dirty="0">
                <a:latin typeface="Times-Roman" charset="0"/>
              </a:rPr>
              <a:t>2 </a:t>
            </a:r>
            <a:r>
              <a:rPr lang="en-US" sz="2400" dirty="0">
                <a:latin typeface="Times-Roman" charset="0"/>
              </a:rPr>
              <a:t>= P</a:t>
            </a:r>
            <a:r>
              <a:rPr lang="en-US" sz="2400" baseline="-25000" dirty="0">
                <a:latin typeface="Times-Roman" charset="0"/>
              </a:rPr>
              <a:t>2 </a:t>
            </a:r>
            <a:r>
              <a:rPr lang="en-US" sz="2400" dirty="0" err="1">
                <a:latin typeface="Times-Roman" charset="0"/>
                <a:sym typeface="Symbol" charset="2"/>
              </a:rPr>
              <a:t></a:t>
            </a:r>
            <a:r>
              <a:rPr lang="en-US" sz="2400" dirty="0">
                <a:latin typeface="Times-Roman" charset="0"/>
                <a:sym typeface="Symbol" charset="2"/>
              </a:rPr>
              <a:t> </a:t>
            </a:r>
            <a:r>
              <a:rPr lang="en-US" sz="2400" dirty="0">
                <a:latin typeface="Times-Roman" charset="0"/>
              </a:rPr>
              <a:t>E(IV+2, K),…		P</a:t>
            </a:r>
            <a:r>
              <a:rPr lang="en-US" sz="2400" baseline="-25000" dirty="0">
                <a:latin typeface="Times-Roman" charset="0"/>
              </a:rPr>
              <a:t>2 </a:t>
            </a:r>
            <a:r>
              <a:rPr lang="en-US" sz="2400" dirty="0">
                <a:latin typeface="Times-Roman" charset="0"/>
              </a:rPr>
              <a:t>= C</a:t>
            </a:r>
            <a:r>
              <a:rPr lang="en-US" sz="2400" baseline="-25000" dirty="0">
                <a:latin typeface="Times-Roman" charset="0"/>
              </a:rPr>
              <a:t>2 </a:t>
            </a:r>
            <a:r>
              <a:rPr lang="en-US" sz="2400" dirty="0" err="1">
                <a:latin typeface="Times-Roman" charset="0"/>
                <a:sym typeface="Symbol" charset="2"/>
              </a:rPr>
              <a:t></a:t>
            </a:r>
            <a:r>
              <a:rPr lang="en-US" sz="2400" dirty="0">
                <a:latin typeface="Times-Roman" charset="0"/>
                <a:sym typeface="Symbol" charset="2"/>
              </a:rPr>
              <a:t> </a:t>
            </a:r>
            <a:r>
              <a:rPr lang="en-US" sz="2400" dirty="0">
                <a:latin typeface="Times-Roman" charset="0"/>
              </a:rPr>
              <a:t>E(IV+2, K),…</a:t>
            </a:r>
            <a:endParaRPr lang="en-US" sz="2400" dirty="0">
              <a:latin typeface="Courier" charset="0"/>
            </a:endParaRPr>
          </a:p>
          <a:p>
            <a:pPr eaLnBrk="1" hangingPunct="1">
              <a:spcAft>
                <a:spcPts val="0"/>
              </a:spcAft>
            </a:pPr>
            <a:r>
              <a:rPr lang="en-US" sz="2800" dirty="0"/>
              <a:t>CBC can also be used for random access</a:t>
            </a:r>
          </a:p>
          <a:p>
            <a:pPr lvl="1" eaLnBrk="1" hangingPunct="1">
              <a:spcAft>
                <a:spcPts val="0"/>
              </a:spcAft>
            </a:pPr>
            <a:r>
              <a:rPr lang="en-US" sz="2400" dirty="0"/>
              <a:t>With a significant limitation…</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AC2AF535-20CB-464C-B20F-C79106B62841}" type="slidenum">
              <a:rPr lang="en-US" smtClean="0">
                <a:latin typeface="Times New Roman" charset="0"/>
              </a:rPr>
              <a:pPr/>
              <a:t>97</a:t>
            </a:fld>
            <a:endParaRPr lang="en-US">
              <a:latin typeface="Times New Roman" charset="0"/>
            </a:endParaRPr>
          </a:p>
        </p:txBody>
      </p:sp>
      <p:sp>
        <p:nvSpPr>
          <p:cNvPr id="111619" name="Rectangle 2"/>
          <p:cNvSpPr>
            <a:spLocks noGrp="1" noChangeArrowheads="1"/>
          </p:cNvSpPr>
          <p:nvPr>
            <p:ph type="title"/>
          </p:nvPr>
        </p:nvSpPr>
        <p:spPr>
          <a:xfrm>
            <a:off x="685800" y="1752600"/>
            <a:ext cx="7772400" cy="1143000"/>
          </a:xfrm>
        </p:spPr>
        <p:txBody>
          <a:bodyPr/>
          <a:lstStyle/>
          <a:p>
            <a:pPr eaLnBrk="1" hangingPunct="1"/>
            <a:r>
              <a:rPr lang="en-US"/>
              <a:t>Integrity</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408429A0-0DB3-E34B-8A6C-88A592E61FF1}" type="slidenum">
              <a:rPr lang="en-US" smtClean="0">
                <a:latin typeface="Times New Roman" charset="0"/>
              </a:rPr>
              <a:pPr/>
              <a:t>98</a:t>
            </a:fld>
            <a:endParaRPr lang="en-US">
              <a:latin typeface="Times New Roman" charset="0"/>
            </a:endParaRPr>
          </a:p>
        </p:txBody>
      </p:sp>
      <p:sp>
        <p:nvSpPr>
          <p:cNvPr id="112643" name="Rectangle 2"/>
          <p:cNvSpPr>
            <a:spLocks noGrp="1" noChangeArrowheads="1"/>
          </p:cNvSpPr>
          <p:nvPr>
            <p:ph type="title"/>
          </p:nvPr>
        </p:nvSpPr>
        <p:spPr/>
        <p:txBody>
          <a:bodyPr/>
          <a:lstStyle/>
          <a:p>
            <a:pPr eaLnBrk="1" hangingPunct="1"/>
            <a:r>
              <a:rPr lang="en-US"/>
              <a:t>Data Integrity</a:t>
            </a:r>
          </a:p>
        </p:txBody>
      </p:sp>
      <p:sp>
        <p:nvSpPr>
          <p:cNvPr id="112644" name="Rectangle 3"/>
          <p:cNvSpPr>
            <a:spLocks noGrp="1" noChangeArrowheads="1"/>
          </p:cNvSpPr>
          <p:nvPr>
            <p:ph type="body" idx="1"/>
          </p:nvPr>
        </p:nvSpPr>
        <p:spPr/>
        <p:txBody>
          <a:bodyPr/>
          <a:lstStyle/>
          <a:p>
            <a:pPr eaLnBrk="1" hangingPunct="1">
              <a:lnSpc>
                <a:spcPct val="90000"/>
              </a:lnSpc>
              <a:spcAft>
                <a:spcPts val="600"/>
              </a:spcAft>
            </a:pPr>
            <a:r>
              <a:rPr lang="en-US" sz="2800" b="1" dirty="0">
                <a:solidFill>
                  <a:schemeClr val="accent2"/>
                </a:solidFill>
              </a:rPr>
              <a:t>Integrity</a:t>
            </a:r>
            <a:r>
              <a:rPr lang="en-US" sz="2800" dirty="0"/>
              <a:t> </a:t>
            </a:r>
            <a:r>
              <a:rPr lang="en-US" sz="2800" dirty="0" err="1">
                <a:sym typeface="Symbol" charset="2"/>
              </a:rPr>
              <a:t></a:t>
            </a:r>
            <a:r>
              <a:rPr lang="en-US" sz="2800" dirty="0"/>
              <a:t> detect unauthorized writing (i.e., modification of data)</a:t>
            </a:r>
          </a:p>
          <a:p>
            <a:pPr eaLnBrk="1" hangingPunct="1">
              <a:lnSpc>
                <a:spcPct val="90000"/>
              </a:lnSpc>
              <a:spcAft>
                <a:spcPts val="600"/>
              </a:spcAft>
            </a:pPr>
            <a:r>
              <a:rPr lang="en-US" sz="2800" dirty="0"/>
              <a:t>Example: Inter-bank fund transfers</a:t>
            </a:r>
          </a:p>
          <a:p>
            <a:pPr lvl="1" eaLnBrk="1" hangingPunct="1">
              <a:lnSpc>
                <a:spcPct val="90000"/>
              </a:lnSpc>
              <a:spcAft>
                <a:spcPts val="600"/>
              </a:spcAft>
            </a:pPr>
            <a:r>
              <a:rPr lang="en-US" sz="2400" dirty="0"/>
              <a:t>Confidentiality may be nice, integrity is critical</a:t>
            </a:r>
          </a:p>
          <a:p>
            <a:pPr eaLnBrk="1" hangingPunct="1">
              <a:lnSpc>
                <a:spcPct val="90000"/>
              </a:lnSpc>
              <a:spcAft>
                <a:spcPts val="600"/>
              </a:spcAft>
            </a:pPr>
            <a:r>
              <a:rPr lang="en-US" sz="2800" dirty="0"/>
              <a:t>Encryption provides </a:t>
            </a:r>
            <a:r>
              <a:rPr lang="en-US" sz="2800" b="1" dirty="0">
                <a:solidFill>
                  <a:schemeClr val="accent2"/>
                </a:solidFill>
              </a:rPr>
              <a:t>confidentiality</a:t>
            </a:r>
            <a:r>
              <a:rPr lang="en-US" sz="2800" dirty="0"/>
              <a:t> (prevents unauthorized disclosure)</a:t>
            </a:r>
          </a:p>
          <a:p>
            <a:pPr eaLnBrk="1" hangingPunct="1">
              <a:lnSpc>
                <a:spcPct val="90000"/>
              </a:lnSpc>
              <a:spcAft>
                <a:spcPts val="600"/>
              </a:spcAft>
            </a:pPr>
            <a:r>
              <a:rPr lang="en-US" sz="2800" dirty="0"/>
              <a:t>Encryption alone does </a:t>
            </a:r>
            <a:r>
              <a:rPr lang="en-US" sz="2800" b="1" dirty="0">
                <a:solidFill>
                  <a:srgbClr val="FF0000"/>
                </a:solidFill>
              </a:rPr>
              <a:t>not</a:t>
            </a:r>
            <a:r>
              <a:rPr lang="en-US" sz="2800" dirty="0"/>
              <a:t> provide integrity</a:t>
            </a:r>
          </a:p>
          <a:p>
            <a:pPr lvl="1" eaLnBrk="1" hangingPunct="1">
              <a:lnSpc>
                <a:spcPct val="90000"/>
              </a:lnSpc>
              <a:spcAft>
                <a:spcPts val="600"/>
              </a:spcAft>
            </a:pPr>
            <a:r>
              <a:rPr lang="en-US" sz="2400" dirty="0"/>
              <a:t>One-time pad, ECB cut-and-paste, etc.</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61C00963-0118-B74C-92B6-F2BE3F0388E4}" type="slidenum">
              <a:rPr lang="en-US" smtClean="0">
                <a:latin typeface="Times New Roman" charset="0"/>
              </a:rPr>
              <a:pPr/>
              <a:t>99</a:t>
            </a:fld>
            <a:endParaRPr lang="en-US">
              <a:latin typeface="Times New Roman" charset="0"/>
            </a:endParaRPr>
          </a:p>
        </p:txBody>
      </p:sp>
      <p:sp>
        <p:nvSpPr>
          <p:cNvPr id="113667" name="Rectangle 2"/>
          <p:cNvSpPr>
            <a:spLocks noGrp="1" noChangeArrowheads="1"/>
          </p:cNvSpPr>
          <p:nvPr>
            <p:ph type="title"/>
          </p:nvPr>
        </p:nvSpPr>
        <p:spPr/>
        <p:txBody>
          <a:bodyPr/>
          <a:lstStyle/>
          <a:p>
            <a:pPr eaLnBrk="1" hangingPunct="1"/>
            <a:r>
              <a:rPr lang="en-US"/>
              <a:t>MAC</a:t>
            </a:r>
          </a:p>
        </p:txBody>
      </p:sp>
      <p:sp>
        <p:nvSpPr>
          <p:cNvPr id="113668" name="Rectangle 3"/>
          <p:cNvSpPr>
            <a:spLocks noGrp="1" noChangeArrowheads="1"/>
          </p:cNvSpPr>
          <p:nvPr>
            <p:ph type="body" idx="1"/>
          </p:nvPr>
        </p:nvSpPr>
        <p:spPr/>
        <p:txBody>
          <a:bodyPr/>
          <a:lstStyle/>
          <a:p>
            <a:pPr eaLnBrk="1" hangingPunct="1"/>
            <a:r>
              <a:rPr lang="en-US" dirty="0"/>
              <a:t>Message Authentication Code (</a:t>
            </a:r>
            <a:r>
              <a:rPr lang="en-US" dirty="0">
                <a:latin typeface="Times-Roman" charset="0"/>
              </a:rPr>
              <a:t>MAC</a:t>
            </a:r>
            <a:r>
              <a:rPr lang="en-US" dirty="0"/>
              <a:t>)</a:t>
            </a:r>
          </a:p>
          <a:p>
            <a:pPr lvl="1" eaLnBrk="1" hangingPunct="1"/>
            <a:r>
              <a:rPr lang="en-US" dirty="0"/>
              <a:t>Used for data </a:t>
            </a:r>
            <a:r>
              <a:rPr lang="en-US" b="1" dirty="0">
                <a:solidFill>
                  <a:schemeClr val="accent2"/>
                </a:solidFill>
              </a:rPr>
              <a:t>integrity </a:t>
            </a:r>
            <a:endParaRPr lang="en-US" dirty="0"/>
          </a:p>
          <a:p>
            <a:pPr lvl="1" eaLnBrk="1" hangingPunct="1"/>
            <a:r>
              <a:rPr lang="en-US" dirty="0"/>
              <a:t>Integrity </a:t>
            </a:r>
            <a:r>
              <a:rPr lang="en-US" b="1" dirty="0">
                <a:solidFill>
                  <a:srgbClr val="FF0000"/>
                </a:solidFill>
              </a:rPr>
              <a:t>not</a:t>
            </a:r>
            <a:r>
              <a:rPr lang="en-US" dirty="0"/>
              <a:t> the same as confidentiality</a:t>
            </a:r>
          </a:p>
          <a:p>
            <a:pPr eaLnBrk="1" hangingPunct="1"/>
            <a:r>
              <a:rPr lang="en-US" dirty="0">
                <a:latin typeface="Times-Roman" charset="0"/>
              </a:rPr>
              <a:t>MAC</a:t>
            </a:r>
            <a:r>
              <a:rPr lang="en-US" dirty="0"/>
              <a:t> is computed as </a:t>
            </a:r>
            <a:r>
              <a:rPr lang="en-US" b="1" dirty="0">
                <a:solidFill>
                  <a:schemeClr val="accent2"/>
                </a:solidFill>
              </a:rPr>
              <a:t>CBC residue</a:t>
            </a:r>
            <a:endParaRPr lang="en-US" dirty="0"/>
          </a:p>
          <a:p>
            <a:pPr lvl="1" eaLnBrk="1" hangingPunct="1"/>
            <a:r>
              <a:rPr lang="en-US" dirty="0"/>
              <a:t>That is, compute CBC encryption, saving only final </a:t>
            </a:r>
            <a:r>
              <a:rPr lang="en-US" dirty="0" err="1"/>
              <a:t>ciphertext</a:t>
            </a:r>
            <a:r>
              <a:rPr lang="en-US" dirty="0"/>
              <a:t> block, the </a:t>
            </a:r>
            <a:r>
              <a:rPr lang="en-US" dirty="0">
                <a:latin typeface="Times-Roman"/>
                <a:cs typeface="Times-Roman"/>
              </a:rPr>
              <a:t>MAC</a:t>
            </a: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5437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9909</TotalTime>
  <Words>22605</Words>
  <Application>Microsoft Macintosh PowerPoint</Application>
  <PresentationFormat>On-screen Show (4:3)</PresentationFormat>
  <Paragraphs>3609</Paragraphs>
  <Slides>318</Slides>
  <Notes>0</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318</vt:i4>
      </vt:variant>
    </vt:vector>
  </HeadingPairs>
  <TitlesOfParts>
    <vt:vector size="333" baseType="lpstr">
      <vt:lpstr>Times</vt:lpstr>
      <vt:lpstr>Times Roman</vt:lpstr>
      <vt:lpstr>Times-Italic</vt:lpstr>
      <vt:lpstr>Times-Roman</vt:lpstr>
      <vt:lpstr>American Typewriter</vt:lpstr>
      <vt:lpstr>American Typewriter Condensed</vt:lpstr>
      <vt:lpstr>Andale Mono</vt:lpstr>
      <vt:lpstr>Arial</vt:lpstr>
      <vt:lpstr>Comic Sans MS</vt:lpstr>
      <vt:lpstr>Courier</vt:lpstr>
      <vt:lpstr>Lucida Grande</vt:lpstr>
      <vt:lpstr>Times New Roman</vt:lpstr>
      <vt:lpstr>Wingdings</vt:lpstr>
      <vt:lpstr>Default Design</vt:lpstr>
      <vt:lpstr>Chart</vt:lpstr>
      <vt:lpstr>CSE 7339 Computer System Security</vt:lpstr>
      <vt:lpstr>Part I: Crypto</vt:lpstr>
      <vt:lpstr>Chapter 2: Crypto Basics</vt:lpstr>
      <vt:lpstr>Crypto</vt:lpstr>
      <vt:lpstr>How to Speak Crypto</vt:lpstr>
      <vt:lpstr>Crypto</vt:lpstr>
      <vt:lpstr>Crypto as Black Box</vt:lpstr>
      <vt:lpstr>Simple Substitution</vt:lpstr>
      <vt:lpstr>Ceasar’s Cipher Decryption</vt:lpstr>
      <vt:lpstr>Not-so-Simple Substitution</vt:lpstr>
      <vt:lpstr>Cryptanalysis I: Try Them All</vt:lpstr>
      <vt:lpstr>Least-Simple Simple Substitution</vt:lpstr>
      <vt:lpstr>Cryptanalysis II: Be Clever</vt:lpstr>
      <vt:lpstr>Cryptanalysis II</vt:lpstr>
      <vt:lpstr>Cryptanalysis II</vt:lpstr>
      <vt:lpstr>Cryptanalysis: Terminology</vt:lpstr>
      <vt:lpstr>Double Transposition</vt:lpstr>
      <vt:lpstr>One-Time Pad: Encryption</vt:lpstr>
      <vt:lpstr>One-Time Pad: Decryption</vt:lpstr>
      <vt:lpstr>One-Time Pad</vt:lpstr>
      <vt:lpstr>One-Time Pad</vt:lpstr>
      <vt:lpstr>One-Time Pad Summary</vt:lpstr>
      <vt:lpstr>Real-World One-Time Pad</vt:lpstr>
      <vt:lpstr>VENONA Decrypt (1944)</vt:lpstr>
      <vt:lpstr>Codebook Cipher</vt:lpstr>
      <vt:lpstr>Codebook Cipher: Additive</vt:lpstr>
      <vt:lpstr>Zimmerman Telegram</vt:lpstr>
      <vt:lpstr>Zimmerman Telegram Decrypted</vt:lpstr>
      <vt:lpstr>Random Historical Items</vt:lpstr>
      <vt:lpstr>Election of 1876</vt:lpstr>
      <vt:lpstr>Election of 1876</vt:lpstr>
      <vt:lpstr>Election of 1876</vt:lpstr>
      <vt:lpstr>Election of 1876</vt:lpstr>
      <vt:lpstr>Early 20th Century</vt:lpstr>
      <vt:lpstr>Post-WWII History</vt:lpstr>
      <vt:lpstr>Claude Shannon</vt:lpstr>
      <vt:lpstr>Taxonomy of Cryptography</vt:lpstr>
      <vt:lpstr>Taxonomy of Cryptanalysis</vt:lpstr>
      <vt:lpstr>Chapter 3: Symmetric Key Crypto</vt:lpstr>
      <vt:lpstr>Symmetric Key Crypto</vt:lpstr>
      <vt:lpstr>Stream Ciphers</vt:lpstr>
      <vt:lpstr>Stream Ciphers</vt:lpstr>
      <vt:lpstr>A5/1: Shift Registers</vt:lpstr>
      <vt:lpstr>A5/1: Keystream</vt:lpstr>
      <vt:lpstr>A5/1</vt:lpstr>
      <vt:lpstr>A5/1</vt:lpstr>
      <vt:lpstr>Shift Register Crypto</vt:lpstr>
      <vt:lpstr>RC4</vt:lpstr>
      <vt:lpstr>RC4 Initialization</vt:lpstr>
      <vt:lpstr>RC4 Keystream</vt:lpstr>
      <vt:lpstr>Stream Ciphers</vt:lpstr>
      <vt:lpstr>Block Ciphers</vt:lpstr>
      <vt:lpstr>(Iterated) Block Cipher</vt:lpstr>
      <vt:lpstr>Feistel Cipher: Encryption</vt:lpstr>
      <vt:lpstr>Feistel Cipher: Decryption</vt:lpstr>
      <vt:lpstr>Data Encryption Standard</vt:lpstr>
      <vt:lpstr>DES Numerology</vt:lpstr>
      <vt:lpstr>PowerPoint Presentation</vt:lpstr>
      <vt:lpstr>DES Expansion Permutation</vt:lpstr>
      <vt:lpstr>DES S-box</vt:lpstr>
      <vt:lpstr>DES P-box</vt:lpstr>
      <vt:lpstr>DES Subkey</vt:lpstr>
      <vt:lpstr>DES Subkey</vt:lpstr>
      <vt:lpstr>DES Subkey</vt:lpstr>
      <vt:lpstr>DES Last Word (Almost)</vt:lpstr>
      <vt:lpstr>Security of DES</vt:lpstr>
      <vt:lpstr>Block Cipher Notation</vt:lpstr>
      <vt:lpstr>Triple DES</vt:lpstr>
      <vt:lpstr>3DES</vt:lpstr>
      <vt:lpstr>Advanced Encryption Standard</vt:lpstr>
      <vt:lpstr>AES Overview</vt:lpstr>
      <vt:lpstr>AES ByteSub</vt:lpstr>
      <vt:lpstr>AES “S-box”</vt:lpstr>
      <vt:lpstr>AES ShiftRow</vt:lpstr>
      <vt:lpstr>AES MixColumn</vt:lpstr>
      <vt:lpstr>AES AddRoundKey</vt:lpstr>
      <vt:lpstr>AES Decryption</vt:lpstr>
      <vt:lpstr>A Few Other Block Ciphers</vt:lpstr>
      <vt:lpstr>IDEA</vt:lpstr>
      <vt:lpstr>Blowfish</vt:lpstr>
      <vt:lpstr>RC6</vt:lpstr>
      <vt:lpstr>Time for TEA</vt:lpstr>
      <vt:lpstr>TEA Encryption</vt:lpstr>
      <vt:lpstr>TEA Decryption</vt:lpstr>
      <vt:lpstr>TEA Comments</vt:lpstr>
      <vt:lpstr>Block Cipher Modes</vt:lpstr>
      <vt:lpstr>Multiple Blocks</vt:lpstr>
      <vt:lpstr>Modes of Operation</vt:lpstr>
      <vt:lpstr>ECB Mode</vt:lpstr>
      <vt:lpstr>ECB Cut and Paste</vt:lpstr>
      <vt:lpstr>ECB Weakness</vt:lpstr>
      <vt:lpstr>Alice Hates ECB Mode</vt:lpstr>
      <vt:lpstr>CBC Mode</vt:lpstr>
      <vt:lpstr>CBC Mode</vt:lpstr>
      <vt:lpstr>Alice Likes CBC Mode</vt:lpstr>
      <vt:lpstr>Counter Mode (CTR)</vt:lpstr>
      <vt:lpstr>Integrity</vt:lpstr>
      <vt:lpstr>Data Integrity</vt:lpstr>
      <vt:lpstr>MAC</vt:lpstr>
      <vt:lpstr>MAC Computation</vt:lpstr>
      <vt:lpstr>Does a MAC work?</vt:lpstr>
      <vt:lpstr>Confidentiality and Integrity</vt:lpstr>
      <vt:lpstr>Uses for Symmetric Crypto</vt:lpstr>
      <vt:lpstr>Chapter 4: Public Key Cryptography</vt:lpstr>
      <vt:lpstr>Public Key Cryptography</vt:lpstr>
      <vt:lpstr>Public Key Cryptography</vt:lpstr>
      <vt:lpstr>Knapsack</vt:lpstr>
      <vt:lpstr>Knapsack Problem</vt:lpstr>
      <vt:lpstr>Knapsack Problem</vt:lpstr>
      <vt:lpstr>Knapsack Cryptosystem</vt:lpstr>
      <vt:lpstr>Knapsack Keys</vt:lpstr>
      <vt:lpstr>Knapsack Cryptosystem</vt:lpstr>
      <vt:lpstr>Knapsack Weakness</vt:lpstr>
      <vt:lpstr>RSA</vt:lpstr>
      <vt:lpstr>RSA</vt:lpstr>
      <vt:lpstr>RSA</vt:lpstr>
      <vt:lpstr>Does RSA Really Work?</vt:lpstr>
      <vt:lpstr>Simple RSA Example</vt:lpstr>
      <vt:lpstr>Simple RSA Example</vt:lpstr>
      <vt:lpstr>More Efficient RSA (1)</vt:lpstr>
      <vt:lpstr>More Efficient RSA (2)</vt:lpstr>
      <vt:lpstr>Diffie-Hellman</vt:lpstr>
      <vt:lpstr>Diffie-Hellman</vt:lpstr>
      <vt:lpstr>Diffie-Hellman</vt:lpstr>
      <vt:lpstr>Diffie-Hellman</vt:lpstr>
      <vt:lpstr>Diffie-Hellman</vt:lpstr>
      <vt:lpstr>Diffie-Hellman</vt:lpstr>
      <vt:lpstr>Diffie-Hellman</vt:lpstr>
      <vt:lpstr>Elliptic Curve Cryptography</vt:lpstr>
      <vt:lpstr>Elliptic Curve Crypto (ECC)</vt:lpstr>
      <vt:lpstr>What is an Elliptic Curve?</vt:lpstr>
      <vt:lpstr>Elliptic Curve Picture</vt:lpstr>
      <vt:lpstr>Points on Elliptic Curve</vt:lpstr>
      <vt:lpstr>Elliptic Curve Math</vt:lpstr>
      <vt:lpstr>Elliptic Curve Addition</vt:lpstr>
      <vt:lpstr>ECC Diffie-Hellman</vt:lpstr>
      <vt:lpstr>ECC Diffie-Hellman </vt:lpstr>
      <vt:lpstr>Uses for Public Key Crypto</vt:lpstr>
      <vt:lpstr>Uses for Public Key Crypto</vt:lpstr>
      <vt:lpstr>Non-non-repudiation</vt:lpstr>
      <vt:lpstr>Non-repudiation</vt:lpstr>
      <vt:lpstr>Public Key Notation</vt:lpstr>
      <vt:lpstr>Sign and Encrypt  vs  Encrypt and Sign</vt:lpstr>
      <vt:lpstr>Confidentiality and  Non-repudiation?</vt:lpstr>
      <vt:lpstr>Sign and Encrypt</vt:lpstr>
      <vt:lpstr>Encrypt and Sign</vt:lpstr>
      <vt:lpstr>Public Key Infrastructure</vt:lpstr>
      <vt:lpstr>Public Key Certificate</vt:lpstr>
      <vt:lpstr>Certificate Authority</vt:lpstr>
      <vt:lpstr>PKI</vt:lpstr>
      <vt:lpstr>PKI Trust Models</vt:lpstr>
      <vt:lpstr>PKI Trust Models</vt:lpstr>
      <vt:lpstr>PKI Trust Models</vt:lpstr>
      <vt:lpstr>Confidentiality  in the Real World</vt:lpstr>
      <vt:lpstr>Symmetric Key vs Public Key</vt:lpstr>
      <vt:lpstr>Notation Reminder</vt:lpstr>
      <vt:lpstr>Real World Confidentiality</vt:lpstr>
      <vt:lpstr>Chapter 5: Hash Functions++</vt:lpstr>
      <vt:lpstr>Chapter 5: Hash Functions++</vt:lpstr>
      <vt:lpstr>Hash Function Motivation</vt:lpstr>
      <vt:lpstr>Hash Function Motivation</vt:lpstr>
      <vt:lpstr>Crypto Hash Function</vt:lpstr>
      <vt:lpstr>Pre-Birthday Problem</vt:lpstr>
      <vt:lpstr>Birthday Problem</vt:lpstr>
      <vt:lpstr>Of Hashes and Birthdays</vt:lpstr>
      <vt:lpstr>Non-crypto Hash (1)</vt:lpstr>
      <vt:lpstr>Non-crypto Hash (2)</vt:lpstr>
      <vt:lpstr>Non-crypto Hash (3)</vt:lpstr>
      <vt:lpstr>Popular Crypto Hashes</vt:lpstr>
      <vt:lpstr>Crypto Hash Design</vt:lpstr>
      <vt:lpstr>Tiger Hash</vt:lpstr>
      <vt:lpstr>Tiger Hash</vt:lpstr>
      <vt:lpstr>Tiger Outer Round </vt:lpstr>
      <vt:lpstr>Tiger Inner Rounds</vt:lpstr>
      <vt:lpstr>Tiger Hash: One Round</vt:lpstr>
      <vt:lpstr>Tiger Hash  Key Schedule</vt:lpstr>
      <vt:lpstr>Tiger Hash Summary (1)</vt:lpstr>
      <vt:lpstr>Tiger Hash Summary (2)</vt:lpstr>
      <vt:lpstr>HMAC</vt:lpstr>
      <vt:lpstr>HMAC</vt:lpstr>
      <vt:lpstr>The Right Way to HMAC</vt:lpstr>
      <vt:lpstr>Hash Uses</vt:lpstr>
      <vt:lpstr>Online Bids</vt:lpstr>
      <vt:lpstr>Spam Reduction</vt:lpstr>
      <vt:lpstr>Spam Reduction</vt:lpstr>
      <vt:lpstr>Spam Reduction</vt:lpstr>
      <vt:lpstr>Secret Sharing</vt:lpstr>
      <vt:lpstr>Shamir’s Secret Sharing</vt:lpstr>
      <vt:lpstr>Shamir’s Secret Sharing</vt:lpstr>
      <vt:lpstr>Shamir’s Secret Sharing</vt:lpstr>
      <vt:lpstr>Secret Sharing Example</vt:lpstr>
      <vt:lpstr>Secret Sharing Example</vt:lpstr>
      <vt:lpstr>Visual Cryptography</vt:lpstr>
      <vt:lpstr>Visual Cryptography</vt:lpstr>
      <vt:lpstr>Sharing a B&amp;W Image</vt:lpstr>
      <vt:lpstr>Visual Crypto Example</vt:lpstr>
      <vt:lpstr>Visual Crypto</vt:lpstr>
      <vt:lpstr>Visual Crypto</vt:lpstr>
      <vt:lpstr>Random Numbers in Cryptography</vt:lpstr>
      <vt:lpstr>Random Numbers</vt:lpstr>
      <vt:lpstr>Random Numbers</vt:lpstr>
      <vt:lpstr>Non-random Random Numbers</vt:lpstr>
      <vt:lpstr>Card Shuffle</vt:lpstr>
      <vt:lpstr>Card Shuffle</vt:lpstr>
      <vt:lpstr>Poker Example</vt:lpstr>
      <vt:lpstr>What is Random?</vt:lpstr>
      <vt:lpstr>Randomness</vt:lpstr>
      <vt:lpstr>Information Hiding</vt:lpstr>
      <vt:lpstr>Information Hiding</vt:lpstr>
      <vt:lpstr>Watermark</vt:lpstr>
      <vt:lpstr>Watermark Examples</vt:lpstr>
      <vt:lpstr>Watermark Example (1)</vt:lpstr>
      <vt:lpstr>Watermark Example (2)</vt:lpstr>
      <vt:lpstr>Steganography</vt:lpstr>
      <vt:lpstr>Images and Steganography</vt:lpstr>
      <vt:lpstr>Images and Stego</vt:lpstr>
      <vt:lpstr>Stego Example 1</vt:lpstr>
      <vt:lpstr>Non-Stego Example</vt:lpstr>
      <vt:lpstr>Stego Example 2</vt:lpstr>
      <vt:lpstr>Steganography</vt:lpstr>
      <vt:lpstr>Information Hiding:  The Bottom Line</vt:lpstr>
      <vt:lpstr>Chapter 6: Advanced Cryptanalysis</vt:lpstr>
      <vt:lpstr>Advanced Cryptanalysis</vt:lpstr>
      <vt:lpstr>Linear and Differential Cryptanalysis</vt:lpstr>
      <vt:lpstr>Introduction</vt:lpstr>
      <vt:lpstr>DES Overview</vt:lpstr>
      <vt:lpstr>Overview of Differential Cryptanalysis</vt:lpstr>
      <vt:lpstr>Differential Cryptanalysis</vt:lpstr>
      <vt:lpstr>Differential Cryptanalysis</vt:lpstr>
      <vt:lpstr>Differential Cryptanalysis</vt:lpstr>
      <vt:lpstr>Differential Cryptanalysis</vt:lpstr>
      <vt:lpstr>Differential Cryptanalysis</vt:lpstr>
      <vt:lpstr>Differential Cryptanalysis</vt:lpstr>
      <vt:lpstr>Differential Cryptanalysis</vt:lpstr>
      <vt:lpstr>S-box Differential Analysis</vt:lpstr>
      <vt:lpstr>Overview of Linear Cryptanalysis</vt:lpstr>
      <vt:lpstr>Linear Cryptanalysis</vt:lpstr>
      <vt:lpstr>S-box Linear Analysis</vt:lpstr>
      <vt:lpstr>Linear Analysis</vt:lpstr>
      <vt:lpstr>Linear Cryptanalysis</vt:lpstr>
      <vt:lpstr>Linear Cryptanalysis of DES</vt:lpstr>
      <vt:lpstr>Tiny DES</vt:lpstr>
      <vt:lpstr>Tiny DES (TDES)</vt:lpstr>
      <vt:lpstr>PowerPoint Presentation</vt:lpstr>
      <vt:lpstr>TDES Fun Facts</vt:lpstr>
      <vt:lpstr>TDES Key Schedule</vt:lpstr>
      <vt:lpstr>TDES expansion perm</vt:lpstr>
      <vt:lpstr>TDES S-boxes</vt:lpstr>
      <vt:lpstr>Differential Cryptanalysis of TDES</vt:lpstr>
      <vt:lpstr>TDES</vt:lpstr>
      <vt:lpstr>Differential Crypt. of TDES</vt:lpstr>
      <vt:lpstr>TDES</vt:lpstr>
      <vt:lpstr>TDES</vt:lpstr>
      <vt:lpstr>TDES Differential Attack</vt:lpstr>
      <vt:lpstr>TDES Differential Attack</vt:lpstr>
      <vt:lpstr>TDES Differential Attack</vt:lpstr>
      <vt:lpstr>TDES Differential Attack</vt:lpstr>
      <vt:lpstr>TDES Differential Attack</vt:lpstr>
      <vt:lpstr>Linear Cryptanalysis of TDES</vt:lpstr>
      <vt:lpstr>Linear Approx. of Left S-Box</vt:lpstr>
      <vt:lpstr>TDES Linear Relations</vt:lpstr>
      <vt:lpstr>Recall TDES Subkeys</vt:lpstr>
      <vt:lpstr>PowerPoint Presentation</vt:lpstr>
      <vt:lpstr>TDES Linear Cryptanalysis</vt:lpstr>
      <vt:lpstr>To Build a Better Block Cipher…</vt:lpstr>
      <vt:lpstr>Side Channel Attack on RSA</vt:lpstr>
      <vt:lpstr>Side Channel Attacks</vt:lpstr>
      <vt:lpstr>Side Channels</vt:lpstr>
      <vt:lpstr>The Scenario</vt:lpstr>
      <vt:lpstr>Timing Attack on RSA</vt:lpstr>
      <vt:lpstr>Timing Attack </vt:lpstr>
      <vt:lpstr>Timing Attack</vt:lpstr>
      <vt:lpstr>Timing Attack on RSA</vt:lpstr>
      <vt:lpstr>Side Channel Attacks</vt:lpstr>
      <vt:lpstr>Knapsack Lattice Reduction Attack</vt:lpstr>
      <vt:lpstr>Lattice?</vt:lpstr>
      <vt:lpstr>What is a Lattice?</vt:lpstr>
      <vt:lpstr>Lattice Example</vt:lpstr>
      <vt:lpstr>Exact Cover</vt:lpstr>
      <vt:lpstr>Exact Cover Example</vt:lpstr>
      <vt:lpstr>Exact Cover Solution</vt:lpstr>
      <vt:lpstr>Example</vt:lpstr>
      <vt:lpstr>Example</vt:lpstr>
      <vt:lpstr>Facts</vt:lpstr>
      <vt:lpstr>Lattice Reduction</vt:lpstr>
      <vt:lpstr>Knapsack Example</vt:lpstr>
      <vt:lpstr>Knapsack Example</vt:lpstr>
      <vt:lpstr>Knapsack LLL Attack</vt:lpstr>
      <vt:lpstr>Knapsack LLL Attack</vt:lpstr>
      <vt:lpstr>LLL Result</vt:lpstr>
      <vt:lpstr>Bottom Line</vt:lpstr>
      <vt:lpstr>Hellman’s TMTO Attack</vt:lpstr>
      <vt:lpstr>Popcnt</vt:lpstr>
      <vt:lpstr>Simple Popcnt</vt:lpstr>
      <vt:lpstr>More Efficient Popcnt</vt:lpstr>
      <vt:lpstr>More Efficient Popcnt</vt:lpstr>
      <vt:lpstr>TMTO Basics</vt:lpstr>
      <vt:lpstr>Block Cipher Notation</vt:lpstr>
      <vt:lpstr>Block Cipher as Black Box</vt:lpstr>
      <vt:lpstr>Hellman’s TMTO Attack</vt:lpstr>
      <vt:lpstr>Chain of Encryptions</vt:lpstr>
      <vt:lpstr>Encryption Chain</vt:lpstr>
      <vt:lpstr>Pre-computation</vt:lpstr>
      <vt:lpstr>TMTO Attack</vt:lpstr>
      <vt:lpstr>TMTO Attack</vt:lpstr>
      <vt:lpstr>TMTO Attack</vt:lpstr>
      <vt:lpstr>Trudy’s Perfect World</vt:lpstr>
      <vt:lpstr>Trudy’s Perfect World</vt:lpstr>
      <vt:lpstr>The Real World</vt:lpstr>
      <vt:lpstr>Real-World TMTO Issues</vt:lpstr>
      <vt:lpstr>To Reduce Merging</vt:lpstr>
      <vt:lpstr>Hellman’s TMTO in Practice</vt:lpstr>
      <vt:lpstr>TMTO: The Bottom Line</vt:lpstr>
      <vt:lpstr>Crypto Summary</vt:lpstr>
      <vt:lpstr>Crypto Summary</vt:lpstr>
      <vt:lpstr>Crypto Summary</vt:lpstr>
      <vt:lpstr>Crypto Summary</vt:lpstr>
      <vt:lpstr>Coming Attractions…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dc:title>
  <dc:subject/>
  <dc:creator>Mark Stamp</dc:creator>
  <cp:keywords/>
  <dc:description/>
  <cp:lastModifiedBy>Liang, Bingying</cp:lastModifiedBy>
  <cp:revision>1115</cp:revision>
  <cp:lastPrinted>2004-12-25T16:50:47Z</cp:lastPrinted>
  <dcterms:created xsi:type="dcterms:W3CDTF">2012-02-23T16:41:01Z</dcterms:created>
  <dcterms:modified xsi:type="dcterms:W3CDTF">2023-10-04T18:21:32Z</dcterms:modified>
  <cp:category/>
</cp:coreProperties>
</file>