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85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85800" y="3978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848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580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1993320" y="182844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1993320" y="182844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8580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6848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85800" y="3978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85800" y="3978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6848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8580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1993320" y="182844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1993320" y="182844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8580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6848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85800" y="3978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85800" y="3978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848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8580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pic>
        <p:nvPicPr>
          <p:cNvPr id="110" name="Picture 109"/>
          <p:cNvPicPr/>
          <p:nvPr/>
        </p:nvPicPr>
        <p:blipFill>
          <a:blip r:embed="rId2"/>
          <a:stretch/>
        </p:blipFill>
        <p:spPr>
          <a:xfrm>
            <a:off x="1993320" y="1828440"/>
            <a:ext cx="5156640" cy="4114440"/>
          </a:xfrm>
          <a:prstGeom prst="rect">
            <a:avLst/>
          </a:prstGeom>
          <a:ln>
            <a:noFill/>
          </a:ln>
        </p:spPr>
      </p:pic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1993320" y="1828440"/>
            <a:ext cx="5156640" cy="411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85800" y="6094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580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411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8480" y="39780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8480" y="1828800"/>
            <a:ext cx="379260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85800" y="3978000"/>
            <a:ext cx="7772040" cy="19623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/>
          </p:nvPr>
        </p:nvSpPr>
        <p:spPr>
          <a:xfrm>
            <a:off x="685800" y="6248520"/>
            <a:ext cx="784836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E7210C1F-8184-4EDA-BE74-51D18AA9450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5800" y="1828800"/>
            <a:ext cx="7772040" cy="411444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Second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Third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Fourth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Fifth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Sixth Outline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Seventh Outline LevelClick to edit Master text styles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143000" lvl="2" indent="-228240">
              <a:lnSpc>
                <a:spcPct val="100000"/>
              </a:lnSpc>
              <a:buClr>
                <a:srgbClr val="3333CC"/>
              </a:buClr>
              <a:buFont typeface="Wingdings" charset="2"/>
              <a:buChar char="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600200" lvl="3" indent="-22824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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2057400" lvl="4" indent="-228240">
              <a:lnSpc>
                <a:spcPct val="100000"/>
              </a:lnSpc>
              <a:buClr>
                <a:srgbClr val="3333CC"/>
              </a:buClr>
              <a:buFont typeface="Times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/>
          </p:nvPr>
        </p:nvSpPr>
        <p:spPr>
          <a:xfrm>
            <a:off x="685800" y="6248520"/>
            <a:ext cx="784836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1C7D1759-1CA8-4721-94C4-DFB285CE022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Click to edit Master title style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Seventh Outline Level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Click to edit the outline text format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Second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Third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Fourth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Fifth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Sixth Outline Level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Seventh Outline LevelClick to edit Master text styles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685800" y="6248520"/>
            <a:ext cx="7848360" cy="456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1DCB28F6-5B92-409E-A995-C23F482BC74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hoffman@sm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CSE 5/7339
Computer System Security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143000" y="3558600"/>
            <a:ext cx="6857640" cy="2098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Mark D. Hoffman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u="sng" strike="noStrike" spc="-1" dirty="0">
                <a:solidFill>
                  <a:srgbClr val="5437FF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  <a:hlinkClick r:id="rId2"/>
              </a:rPr>
              <a:t>mhoffman@smu.edu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Office Hours: By Appointment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7C5160B2-457D-46A7-A80E-63174EB4AA1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Beyond CIA: Access Control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6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Once Bob is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authenticated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by AOB, then AOB must restrict actions of Bob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Bob can’t view Charlie’s account info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Bob can’t install new software, etc.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Enforcing these restrictions: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authorization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1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Access control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includes both authentication and authorization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7A8D9580-80D5-426A-B00E-A4B137C7746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85800" y="5335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Beyond CIA: Software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685800" y="1676520"/>
            <a:ext cx="7924320" cy="4541400"/>
          </a:xfrm>
          <a:prstGeom prst="rect">
            <a:avLst/>
          </a:prstGeom>
          <a:noFill/>
          <a:ln w="9360">
            <a:noFill/>
          </a:ln>
        </p:spPr>
        <p:txBody>
          <a:bodyPr anchorCtr="1"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Cryptography, protocols, and access control are implemented in </a:t>
            </a:r>
            <a:r>
              <a:rPr lang="en-US" sz="2800" b="1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 is foundation on which security rests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What are security issues of software?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Real world software is complex and buggy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 flaws lead to security flaws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How does Trudy attack software?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How to reduce flaws in software development?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And what about malware?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E08504F5-A539-4E32-995F-AAFF8B4C4CD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Your Textbook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The text consists of four major parts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Cryptography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Access control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Protocols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Note: Our focus is on technical issues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The People Problem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762120" y="1828800"/>
            <a:ext cx="7848360" cy="4190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People often break security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Both intentionally and unintentionally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Here, we consider the unintentional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For example, suppose you want to buy something online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To make it concrete, suppose you want to buy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Information Security: Principles and Practice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, 2</a:t>
            </a:r>
            <a:r>
              <a:rPr lang="en-US" sz="2800" b="0" strike="noStrike" spc="-1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edition from amazon.com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5" name="TextShape 3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87592A17-E5EB-4839-9EF3-85E84476292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The People Problem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To buy from amazon.com…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Your Web browser uses SSL protocol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SSL relies on cryptography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Access control issues arise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All security mechanisms are in software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Suppose all of this security stuff works perfectly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Then you would be safe, right?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58" name="TextShape 3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B64FDB6C-0D65-400B-89C0-9D9AE897808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6BA8FE36-D5EF-4AF6-9674-6EBFB55A928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0" name="Picture 5"/>
          <p:cNvPicPr/>
          <p:nvPr/>
        </p:nvPicPr>
        <p:blipFill>
          <a:blip r:embed="rId2"/>
          <a:stretch/>
        </p:blipFill>
        <p:spPr>
          <a:xfrm>
            <a:off x="247680" y="695160"/>
            <a:ext cx="8648280" cy="546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The People Problem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85800" y="1828800"/>
            <a:ext cx="8152920" cy="4389120"/>
          </a:xfrm>
          <a:prstGeom prst="rect">
            <a:avLst/>
          </a:prstGeom>
          <a:noFill/>
          <a:ln>
            <a:noFill/>
          </a:ln>
        </p:spPr>
        <p:txBody>
          <a:bodyPr anchorCtr="1"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What could go wrong?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Trudy tries man-in-the-middle attack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SSL is secure, so attack doesn’t “work”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But, Web browser issues a warning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What do you, the user, do?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If user ignores warning, attack works!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None of the security mechanisms failed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But user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unintentionally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broke security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D3816717-EB92-46EF-8E82-146AF8A6379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88038D92-6D39-493A-87D4-1DDCC4AAA2FB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Cryptography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“Secret codes”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The book covers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Classic cryptography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Symmetric ciphers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Public key cryptography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Hash functions++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Advanced cryptanalysis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C4A1D09A-D40B-4EC0-B6F7-5EF4ACEAE0E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85800" y="5335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Access Control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685800" y="1752480"/>
            <a:ext cx="7772040" cy="41907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Authentication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Passwords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Biometrics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Other methods of authentication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Authorization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Access Control Lists/Capabilities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Multilevel security (MLS), security modeling, covert channel, inference control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Firewalls, intrusion detection (IDS)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7CE5A750-3CD5-4CE7-8FC2-8A086866D89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Protocols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72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“Simple” authentication protocols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Focus on basics of security protocols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Lots of applied cryptography in protocols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Real-world security protocols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SSH, SSL, IPSec, Kerberos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Wireless: WEP, GSM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8EA398A1-B625-4AE7-B3A3-B31BA2761B4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85800" y="16002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Chapter 1: Introduction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066680" y="3219480"/>
            <a:ext cx="7009920" cy="118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“Begin at the beginning,” the King said, very gravely,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“and go on till you come to the end: then stop.”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	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  <a:ea typeface="Times New Roman"/>
              </a:rPr>
              <a:t>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Lewis Carroll,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Alice in Wonderland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E65CC2ED-9921-47B9-BA4F-90CA2BEF5EF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Security-critical flaws in software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Buffer overflow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Race conditions, etc.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Malware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Examples of viruses and worms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Prevention and detection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Future of malware?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7F9D7A63-27CB-431C-B35E-BAD55992BCC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anchorCtr="1"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 reverse engineering (SRE)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How hackers “dissect” software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Digital rights management (DRM)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Shows difficulty of security in software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Also raises OS security issues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 and testing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Open source, closed source, other topics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B9D74D5C-883E-47F1-ADA2-45331B59A72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Operating systems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Basic OS security issues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“Trusted OS” requirements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NGSCB: Microsoft’s trusted OS for the PC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Software is a BIG security topic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Lots of material to cover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Lots of security problems to consider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But not nearly enough time available…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BFC2709C-33E0-4395-91E1-53915D423C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Think Like Trudy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In the past, no respectable sources talked about “hacking” in detail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After all, such info might help Trudy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Recently, this has changed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Lots of books on network hacking, evil software, how to hack software, etc.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Classes teach virus writing, SRE, etc.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27D21997-3C12-435A-8126-3F9D1DADFB8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Think Like Trudy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87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 anchorCtr="1"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Good guys must think like bad guys!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 police detective…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…must study and understand criminals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In information security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We want to understand Trudy’s methods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Might think about Trudy’s motives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We’ll often pretend to be Trudy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5A5F103C-7A8E-414A-8C5C-C2C73A84FAC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Think Like Trudy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90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Is all of this security information a good idea?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Bruce Schneier (referring to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Security Engineering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, by Ross Anderson):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“It’s about time somebody wrote a book to teach the good guys what the bad guys already know.”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190">
                                            <p:txEl>
                                              <p:p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2" dur="500"/>
                                        <p:tgtEl>
                                          <p:spTgt spid="190">
                                            <p:txEl>
                                              <p:pRg st="49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19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5" dur="500"/>
                                        <p:tgtEl>
                                          <p:spTgt spid="190">
                                            <p:txEl>
                                              <p:pRg st="119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3D8FC9B8-72CC-4CD2-A66F-239B89EABF3D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Think Like Trudy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We must try to think like Trudy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We must study Trudy’s methods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We can admire Trudy’s cleverness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Often, we can’t help but laugh at Alice’s and/or Bob’s stupidity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But, we </a:t>
            </a:r>
            <a:r>
              <a:rPr lang="en-US" sz="32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cannot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act like Trudy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Except in this class…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CADDEDB6-0301-453E-914E-5D53EFD8C0C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In This Course…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Think like the bad guy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Always look for weaknesses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Find the </a:t>
            </a:r>
            <a:r>
              <a:rPr lang="en-US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weak link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before Trudy does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It’s OK to break the rules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10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What rules?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Think like Trudy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But don’t do anything illegal!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97F0007B-1F74-4688-87D6-C6CEAE597B5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85800" y="53352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The Cast of Characters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685800" y="1905120"/>
            <a:ext cx="7772040" cy="7617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Alice and Bob are the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good guys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685800" y="4114800"/>
            <a:ext cx="7772040" cy="761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Trudy is the 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bad “guy”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685800" y="4952880"/>
            <a:ext cx="7772040" cy="837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Trudy is our generic “intruder”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9"/>
          <p:cNvPicPr/>
          <p:nvPr/>
        </p:nvPicPr>
        <p:blipFill>
          <a:blip r:embed="rId2"/>
          <a:stretch/>
        </p:blipFill>
        <p:spPr>
          <a:xfrm>
            <a:off x="1143000" y="2567160"/>
            <a:ext cx="945720" cy="1623600"/>
          </a:xfrm>
          <a:prstGeom prst="rect">
            <a:avLst/>
          </a:prstGeom>
          <a:ln w="9360">
            <a:noFill/>
          </a:ln>
        </p:spPr>
      </p:pic>
      <p:pic>
        <p:nvPicPr>
          <p:cNvPr id="123" name="Picture 10"/>
          <p:cNvPicPr/>
          <p:nvPr/>
        </p:nvPicPr>
        <p:blipFill>
          <a:blip r:embed="rId3"/>
          <a:stretch/>
        </p:blipFill>
        <p:spPr>
          <a:xfrm>
            <a:off x="2819520" y="2514600"/>
            <a:ext cx="1076040" cy="1665000"/>
          </a:xfrm>
          <a:prstGeom prst="rect">
            <a:avLst/>
          </a:prstGeom>
          <a:ln w="9360">
            <a:noFill/>
          </a:ln>
        </p:spPr>
      </p:pic>
      <p:pic>
        <p:nvPicPr>
          <p:cNvPr id="124" name="Picture 11"/>
          <p:cNvPicPr/>
          <p:nvPr/>
        </p:nvPicPr>
        <p:blipFill>
          <a:blip r:embed="rId4"/>
          <a:stretch/>
        </p:blipFill>
        <p:spPr>
          <a:xfrm>
            <a:off x="6961320" y="3733920"/>
            <a:ext cx="1039320" cy="1282320"/>
          </a:xfrm>
          <a:prstGeom prst="rect">
            <a:avLst/>
          </a:prstGeom>
          <a:ln w="9360">
            <a:noFill/>
          </a:ln>
        </p:spPr>
      </p:pic>
      <p:sp>
        <p:nvSpPr>
          <p:cNvPr id="125" name="CustomShape 6"/>
          <p:cNvSpPr/>
          <p:nvPr/>
        </p:nvSpPr>
        <p:spPr>
          <a:xfrm>
            <a:off x="5791320" y="4419720"/>
            <a:ext cx="83772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6600">
            <a:solidFill>
              <a:schemeClr val="tx1"/>
            </a:solidFill>
            <a:round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19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3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A2214F34-207A-4494-9D05-9F16F1D1900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Alice’s Online Bank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Alice opens Alice’s Online Bank (AOB)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What are Alice’s security concerns?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If Bob is a customer of AOB, what are his security concerns?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How are Alice’s and Bob’s concerns similar? How are they different?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How does Trudy view the situation?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C28E9172-6F1F-4254-B585-FE676E42707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CIA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CIA == Confidentiality, Integrity, and Availability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AOB must prevent Trudy from learning Bob’s account balance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1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Confidentiality: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prevent unauthorized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reading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of information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Cryptography used for confidentiality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E2AAD909-8F69-4C16-BC79-665B1ECE00F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CIA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Trudy must not be able to change Bob’s account balance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Bob must not be able to improperly change his own account balance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1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Integrity: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detect unauthorized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writing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of information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Cryptography used for integrity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FAEDE22C-E8AA-4717-9C4C-AD6723C0725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CIA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AOB’s information must be available whenever it’s needed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Bob must be able to make transactions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If not, she’ll take her business elsewhere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1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Availability: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Data is available in a timely manner when needed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Availability is a “new” security concern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Denial of service (DoS) attacks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9F1DA084-CAE6-469B-868D-37F1F2AA300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Beyond CIA: Crypto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685800" y="1828800"/>
            <a:ext cx="7772040" cy="4206240"/>
          </a:xfrm>
          <a:prstGeom prst="rect">
            <a:avLst/>
          </a:prstGeom>
          <a:noFill/>
          <a:ln w="9360">
            <a:noFill/>
          </a:ln>
        </p:spPr>
        <p:txBody>
          <a:bodyPr anchorCtr="1"/>
          <a:lstStyle/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How does Bob’s computer know that “Bob” is really Bob and not Trudy?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Bob’s password must be verified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This requires some clever </a:t>
            </a:r>
            <a:r>
              <a:rPr lang="en-US" sz="2800" b="1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cryptography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What are security concerns of pwds?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10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Are there alternatives to passwords?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85800" y="6248520"/>
            <a:ext cx="784836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Chapter 1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ymbol"/>
              </a:rPr>
              <a:t>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</a:rPr>
              <a:t> Introduction                                                                                                </a:t>
            </a:r>
            <a:fld id="{EBF02EE4-E6F1-451A-8CD4-91BCE5C8FAB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85800" y="6094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Beyond CIA: Protocols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685800" y="1828800"/>
            <a:ext cx="7772040" cy="411444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When Bob logs into AOB, how does AOB know that “Bob” is really Bob?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As before, Bob’s password is verified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Unlike the previous case, </a:t>
            </a:r>
            <a:r>
              <a:rPr lang="en-US" sz="28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network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security issues arise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343080" indent="-342720">
              <a:lnSpc>
                <a:spcPct val="90000"/>
              </a:lnSpc>
              <a:buClr>
                <a:srgbClr val="3333CC"/>
              </a:buClr>
              <a:buSzPct val="75000"/>
              <a:buFont typeface="Wingdings" charset="2"/>
              <a:buChar char="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How do we secure network transactions?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1" strike="noStrike" spc="-1">
                <a:solidFill>
                  <a:srgbClr val="3333CC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Protocols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 are critically important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  <a:p>
            <a:pPr marL="743040" lvl="1" indent="-285480">
              <a:lnSpc>
                <a:spcPct val="90000"/>
              </a:lnSpc>
              <a:buClr>
                <a:srgbClr val="3333CC"/>
              </a:buClr>
              <a:buSzPct val="95000"/>
              <a:buFont typeface="StarSymbol"/>
              <a:buChar char="o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ic Sans MS"/>
                <a:ea typeface="ＭＳ Ｐゴシック"/>
              </a:rPr>
              <a:t>Crypto plays critical role in protocols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3">
                                            <p:txEl>
                                              <p:pRg st="6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6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0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">
                                            <p:txEl>
                                              <p:pRg st="10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">
                                            <p:txEl>
                                              <p:pRg st="10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6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3">
                                            <p:txEl>
                                              <p:pRg st="16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3">
                                            <p:txEl>
                                              <p:pRg st="162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01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143">
                                            <p:txEl>
                                              <p:pRg st="201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143">
                                            <p:txEl>
                                              <p:pRg st="201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3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43">
                                            <p:txEl>
                                              <p:pRg st="23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43">
                                            <p:txEl>
                                              <p:pRg st="23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</TotalTime>
  <Words>1207</Words>
  <Application>Microsoft Office PowerPoint</Application>
  <PresentationFormat>On-screen Show (4:3)</PresentationFormat>
  <Paragraphs>201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Comic Sans MS</vt:lpstr>
      <vt:lpstr>StarSymbol</vt:lpstr>
      <vt:lpstr>Symbol</vt:lpstr>
      <vt:lpstr>Times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dc:description/>
  <cp:lastModifiedBy>Mark D. Hoffman</cp:lastModifiedBy>
  <cp:revision>235</cp:revision>
  <dcterms:created xsi:type="dcterms:W3CDTF">2012-01-26T15:13:07Z</dcterms:created>
  <dcterms:modified xsi:type="dcterms:W3CDTF">2020-08-27T03:49:18Z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