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308" r:id="rId3"/>
    <p:sldId id="268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0" r:id="rId16"/>
    <p:sldId id="274" r:id="rId17"/>
    <p:sldId id="275" r:id="rId18"/>
    <p:sldId id="276" r:id="rId19"/>
    <p:sldId id="269" r:id="rId20"/>
    <p:sldId id="277" r:id="rId21"/>
    <p:sldId id="278" r:id="rId22"/>
    <p:sldId id="279" r:id="rId23"/>
    <p:sldId id="280" r:id="rId24"/>
    <p:sldId id="281" r:id="rId25"/>
    <p:sldId id="328" r:id="rId26"/>
    <p:sldId id="282" r:id="rId27"/>
    <p:sldId id="283" r:id="rId28"/>
    <p:sldId id="284" r:id="rId29"/>
    <p:sldId id="285" r:id="rId30"/>
    <p:sldId id="286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60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479DEB-4B5F-1F49-9640-63179FF8F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7A4DCC3C-DCB7-E44D-BDA5-F10D51038A3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3ACB6A4C-510C-3A4F-BA85-B5DEC08A86E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1579CFCD-63DD-034D-9510-81965782AF6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F5997F7B-C64D-7640-9908-BD6BFCFD39D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AEAF11DE-75D7-8C43-A091-B021F856F3D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2A54F3B8-408E-3A44-8870-19AA4C2A53F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0B011C74-581F-CF4B-9897-F45EE4DA701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C893CF15-CB36-6E47-AEDE-4263AB8FC30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149F3D51-C0A2-4C47-8FDB-DDE515FA59D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7C52CEBA-4B46-F34A-9FDA-842AAF699B6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DA2469C1-9DEC-5949-B8B9-5560EE970E3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FCAB49DE-3E11-1F42-8C41-26E14893EB6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3E528A54-BC4A-0440-8EAB-D8802012D994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Appendix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E59ADD87-DFD9-4048-83F9-627ED62F6821}" type="slidenum">
              <a:rPr lang="en-US" smtClean="0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Relative Primality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and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2"/>
                </a:solidFill>
              </a:rPr>
              <a:t>relatively prime</a:t>
            </a:r>
            <a:r>
              <a:rPr lang="en-US" dirty="0"/>
              <a:t> if they have no common factor other than </a:t>
            </a:r>
            <a:r>
              <a:rPr lang="en-US" dirty="0">
                <a:latin typeface="Lucida Grande"/>
                <a:cs typeface="Lucida Grande"/>
              </a:rPr>
              <a:t>1</a:t>
            </a:r>
          </a:p>
          <a:p>
            <a:pPr eaLnBrk="1" hangingPunct="1"/>
            <a:r>
              <a:rPr lang="en-US" dirty="0">
                <a:latin typeface="Lucida Grande"/>
                <a:cs typeface="Lucida Grande"/>
              </a:rPr>
              <a:t>x</a:t>
            </a:r>
            <a:r>
              <a:rPr lang="en-US" baseline="30000" dirty="0">
                <a:latin typeface="Lucida Grande"/>
                <a:cs typeface="Lucida Grande"/>
              </a:rPr>
              <a:t>-1</a:t>
            </a:r>
            <a:r>
              <a:rPr lang="en-US" dirty="0">
                <a:latin typeface="Lucida Grande"/>
                <a:cs typeface="Lucida Grande"/>
              </a:rPr>
              <a:t> mod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>
                <a:latin typeface="Lucida Grande"/>
                <a:cs typeface="Lucida Grande"/>
              </a:rPr>
              <a:t> </a:t>
            </a:r>
            <a:r>
              <a:rPr lang="en-US" dirty="0"/>
              <a:t>exists only when </a:t>
            </a:r>
            <a:r>
              <a:rPr lang="en-US" dirty="0" err="1">
                <a:latin typeface="Lucida Grande"/>
                <a:cs typeface="Lucida Grande"/>
              </a:rPr>
              <a:t>x</a:t>
            </a:r>
            <a:r>
              <a:rPr lang="en-US" dirty="0"/>
              <a:t> and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/>
              <a:t> are relatively prime</a:t>
            </a:r>
          </a:p>
          <a:p>
            <a:pPr eaLnBrk="1" hangingPunct="1"/>
            <a:r>
              <a:rPr lang="en-US" dirty="0">
                <a:cs typeface="Lucida Grande"/>
              </a:rPr>
              <a:t>If it exists, </a:t>
            </a:r>
            <a:r>
              <a:rPr lang="en-US" dirty="0">
                <a:latin typeface="Lucida Grande"/>
                <a:cs typeface="Lucida Grande"/>
              </a:rPr>
              <a:t>x</a:t>
            </a:r>
            <a:r>
              <a:rPr lang="en-US" baseline="30000" dirty="0">
                <a:latin typeface="Lucida Grande"/>
                <a:cs typeface="Lucida Grande"/>
              </a:rPr>
              <a:t>-1</a:t>
            </a:r>
            <a:r>
              <a:rPr lang="en-US" dirty="0">
                <a:latin typeface="Lucida Grande"/>
                <a:cs typeface="Lucida Grande"/>
              </a:rPr>
              <a:t> mod </a:t>
            </a:r>
            <a:r>
              <a:rPr lang="en-US" dirty="0" err="1">
                <a:latin typeface="Lucida Grande"/>
                <a:cs typeface="Lucida Grande"/>
              </a:rPr>
              <a:t>y</a:t>
            </a:r>
            <a:r>
              <a:rPr lang="en-US" dirty="0">
                <a:latin typeface="Lucida Grande"/>
                <a:cs typeface="Lucida Grande"/>
              </a:rPr>
              <a:t> </a:t>
            </a:r>
            <a:r>
              <a:rPr lang="en-US" dirty="0"/>
              <a:t>is easy to compute using Euclidean Algorithm</a:t>
            </a:r>
          </a:p>
          <a:p>
            <a:pPr lvl="1" eaLnBrk="1" hangingPunct="1"/>
            <a:r>
              <a:rPr lang="en-US" dirty="0"/>
              <a:t>We won’t do the computation here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2F4E9F0B-6705-AC4B-9C0C-6D62A531241B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Totient Function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800" dirty="0" err="1">
                <a:latin typeface="Lucida Grande"/>
                <a:cs typeface="Lucida Grande"/>
              </a:rPr>
              <a:t>(n</a:t>
            </a:r>
            <a:r>
              <a:rPr lang="en-US" sz="2800" dirty="0">
                <a:latin typeface="Lucida Grande"/>
                <a:cs typeface="Lucida Grande"/>
              </a:rPr>
              <a:t>)</a:t>
            </a:r>
            <a:r>
              <a:rPr lang="en-US" sz="2800" dirty="0"/>
              <a:t> is “the number of numbers less than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 that are relatively prime to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Here, “numbers” are positive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(4) = 2 </a:t>
            </a:r>
            <a:r>
              <a:rPr lang="en-US" sz="2400" dirty="0"/>
              <a:t>since </a:t>
            </a:r>
            <a:r>
              <a:rPr lang="en-US" sz="2400" dirty="0">
                <a:latin typeface="Lucida Grande"/>
                <a:cs typeface="Lucida Grande"/>
              </a:rPr>
              <a:t>4</a:t>
            </a:r>
            <a:r>
              <a:rPr lang="en-US" sz="2400" dirty="0"/>
              <a:t> is relatively prime to </a:t>
            </a:r>
            <a:r>
              <a:rPr lang="en-US" sz="2400" dirty="0">
                <a:latin typeface="Lucida Grande"/>
                <a:cs typeface="Lucida Grande"/>
              </a:rPr>
              <a:t>3</a:t>
            </a:r>
            <a:r>
              <a:rPr lang="en-US" sz="2400" dirty="0"/>
              <a:t> and </a:t>
            </a:r>
            <a:r>
              <a:rPr lang="en-US" sz="2400" dirty="0">
                <a:latin typeface="Lucida Grande"/>
                <a:cs typeface="Lucida Grande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(5) = 4 </a:t>
            </a:r>
            <a:r>
              <a:rPr lang="en-US" sz="2400" dirty="0"/>
              <a:t>since 5 is relatively prime to </a:t>
            </a:r>
            <a:r>
              <a:rPr lang="en-US" sz="2400" dirty="0">
                <a:latin typeface="Lucida Grande"/>
                <a:cs typeface="Lucida Grande"/>
              </a:rPr>
              <a:t>1</a:t>
            </a:r>
            <a:r>
              <a:rPr lang="en-US" sz="2400" dirty="0"/>
              <a:t>,</a:t>
            </a:r>
            <a:r>
              <a:rPr lang="en-US" sz="2400" dirty="0">
                <a:latin typeface="Lucida Grande"/>
                <a:cs typeface="Lucida Grande"/>
              </a:rPr>
              <a:t>2</a:t>
            </a:r>
            <a:r>
              <a:rPr lang="en-US" sz="2400" dirty="0"/>
              <a:t>,</a:t>
            </a:r>
            <a:r>
              <a:rPr lang="en-US" sz="2400" dirty="0">
                <a:latin typeface="Lucida Grande"/>
                <a:cs typeface="Lucida Grande"/>
              </a:rPr>
              <a:t>3</a:t>
            </a:r>
            <a:r>
              <a:rPr lang="en-US" sz="2400" dirty="0"/>
              <a:t>,</a:t>
            </a:r>
            <a:r>
              <a:rPr lang="en-US" sz="2400" dirty="0">
                <a:latin typeface="Lucida Grande"/>
                <a:cs typeface="Lucida Grande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>
                <a:latin typeface="Lucida Grande"/>
                <a:cs typeface="Lucida Grande"/>
              </a:rPr>
              <a:t>(12) =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 err="1">
                <a:latin typeface="Lucida Grande"/>
                <a:cs typeface="Lucida Grande"/>
              </a:rPr>
              <a:t>(p</a:t>
            </a:r>
            <a:r>
              <a:rPr lang="en-US" sz="2400" dirty="0">
                <a:latin typeface="Lucida Grande"/>
                <a:cs typeface="Lucida Grande"/>
              </a:rPr>
              <a:t>) = p-1 </a:t>
            </a:r>
            <a:r>
              <a:rPr lang="en-US" sz="2400" dirty="0"/>
              <a:t>if </a:t>
            </a:r>
            <a:r>
              <a:rPr lang="en-US" sz="2400" dirty="0" err="1">
                <a:latin typeface="Lucida Grande"/>
                <a:cs typeface="Lucida Grande"/>
              </a:rPr>
              <a:t>p</a:t>
            </a:r>
            <a:r>
              <a:rPr lang="en-US" sz="2400" dirty="0"/>
              <a:t> is prime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</a:t>
            </a:r>
            <a:r>
              <a:rPr lang="en-US" sz="2400" dirty="0" err="1">
                <a:latin typeface="Lucida Grande"/>
                <a:cs typeface="Lucida Grande"/>
              </a:rPr>
              <a:t>(pq</a:t>
            </a:r>
            <a:r>
              <a:rPr lang="en-US" sz="2400" dirty="0">
                <a:latin typeface="Lucida Grande"/>
                <a:cs typeface="Lucida Grande"/>
              </a:rPr>
              <a:t>) = (p-1)(q-1) </a:t>
            </a:r>
            <a:r>
              <a:rPr lang="en-US" sz="2400" dirty="0"/>
              <a:t>if </a:t>
            </a:r>
            <a:r>
              <a:rPr lang="en-US" sz="2400" dirty="0" err="1">
                <a:latin typeface="Lucida Grande"/>
                <a:cs typeface="Lucida Grande"/>
              </a:rPr>
              <a:t>p</a:t>
            </a:r>
            <a:r>
              <a:rPr lang="en-US" sz="2400" dirty="0"/>
              <a:t> and </a:t>
            </a:r>
            <a:r>
              <a:rPr lang="en-US" sz="2400" dirty="0" err="1">
                <a:latin typeface="Lucida Grande"/>
                <a:cs typeface="Lucida Grande"/>
              </a:rPr>
              <a:t>q</a:t>
            </a:r>
            <a:r>
              <a:rPr lang="en-US" sz="2400" dirty="0"/>
              <a:t> prime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EA4FBE31-EEF3-0D4F-9DF6-975E07724076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Permutations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61D02051-63FF-C24D-B0CD-1ED0A9B9B7F9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Permutation Definition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be a set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permutation of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is an ordered list of the elements of </a:t>
            </a:r>
            <a:r>
              <a:rPr lang="en-US" dirty="0">
                <a:latin typeface="Times-Roman" charset="0"/>
              </a:rPr>
              <a:t>S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element of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appears exactly once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Suppose </a:t>
            </a:r>
            <a:r>
              <a:rPr lang="en-US" dirty="0">
                <a:latin typeface="Times-Roman" charset="0"/>
              </a:rPr>
              <a:t>S = {0,1,2,…,n-1}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Then the number of perms is…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-Roman" charset="0"/>
              </a:rPr>
              <a:t>n(n-1)(n-2)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  <a:sym typeface="Symbol" charset="2"/>
              </a:rPr>
              <a:t>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</a:rPr>
              <a:t> </a:t>
            </a:r>
            <a:r>
              <a:rPr lang="en-US" dirty="0" err="1">
                <a:latin typeface="Times-Roman" charset="0"/>
                <a:sym typeface="Symbol" charset="2"/>
              </a:rPr>
              <a:t></a:t>
            </a:r>
            <a:r>
              <a:rPr lang="en-US" dirty="0">
                <a:latin typeface="Times-Roman" charset="0"/>
                <a:sym typeface="Symbol" charset="2"/>
              </a:rPr>
              <a:t> </a:t>
            </a:r>
            <a:r>
              <a:rPr lang="en-US" dirty="0">
                <a:latin typeface="Times-Roman" charset="0"/>
              </a:rPr>
              <a:t>(2)(1) = </a:t>
            </a:r>
            <a:r>
              <a:rPr lang="en-US" dirty="0" err="1">
                <a:latin typeface="Times-Roman" charset="0"/>
              </a:rPr>
              <a:t>n</a:t>
            </a:r>
            <a:r>
              <a:rPr lang="en-US" dirty="0">
                <a:latin typeface="Times-Roman" charset="0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E1773A99-EEB7-9C40-8EF0-9BC7E42FE784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Permutation 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  <a:r>
              <a:rPr lang="en-US">
                <a:latin typeface="Times-Roman" charset="0"/>
              </a:rPr>
              <a:t>S = {0,1,2,3}</a:t>
            </a:r>
            <a:endParaRPr lang="en-US"/>
          </a:p>
          <a:p>
            <a:pPr eaLnBrk="1" hangingPunct="1"/>
            <a:r>
              <a:rPr lang="en-US"/>
              <a:t>Then there are </a:t>
            </a:r>
            <a:r>
              <a:rPr lang="en-US">
                <a:latin typeface="Times-Roman" charset="0"/>
              </a:rPr>
              <a:t>24</a:t>
            </a:r>
            <a:r>
              <a:rPr lang="en-US"/>
              <a:t> perms of </a:t>
            </a:r>
            <a:r>
              <a:rPr lang="en-US">
                <a:latin typeface="Times-Roman" charset="0"/>
              </a:rPr>
              <a:t>S</a:t>
            </a:r>
            <a:endParaRPr lang="en-US"/>
          </a:p>
          <a:p>
            <a:pPr eaLnBrk="1" hangingPunct="1"/>
            <a:r>
              <a:rPr lang="en-US"/>
              <a:t>For example,</a:t>
            </a:r>
          </a:p>
          <a:p>
            <a:pPr lvl="1" eaLnBrk="1" hangingPunct="1"/>
            <a:r>
              <a:rPr lang="en-US">
                <a:latin typeface="Times-Roman" charset="0"/>
              </a:rPr>
              <a:t>(3,1,2,0)</a:t>
            </a:r>
            <a:r>
              <a:rPr lang="en-US"/>
              <a:t> is a perm of </a:t>
            </a:r>
            <a:r>
              <a:rPr lang="en-US">
                <a:latin typeface="Times-Roman" charset="0"/>
              </a:rPr>
              <a:t>S</a:t>
            </a:r>
            <a:endParaRPr lang="en-US"/>
          </a:p>
          <a:p>
            <a:pPr lvl="1" eaLnBrk="1" hangingPunct="1"/>
            <a:r>
              <a:rPr lang="en-US">
                <a:latin typeface="Times-Roman" charset="0"/>
              </a:rPr>
              <a:t>(0,2,3,1)</a:t>
            </a:r>
            <a:r>
              <a:rPr lang="en-US"/>
              <a:t> is a perm of </a:t>
            </a:r>
            <a:r>
              <a:rPr lang="en-US">
                <a:latin typeface="Times-Roman" charset="0"/>
              </a:rPr>
              <a:t>S</a:t>
            </a:r>
            <a:r>
              <a:rPr lang="en-US"/>
              <a:t>, etc.</a:t>
            </a:r>
          </a:p>
          <a:p>
            <a:pPr eaLnBrk="1" hangingPunct="1"/>
            <a:r>
              <a:rPr lang="en-US"/>
              <a:t>Perms are important in cryptography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B79D8344-4073-514D-92BA-25B376559047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Probability Basics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2FA9355A-8F55-434C-815C-02405EDDC494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Discrete Probability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01000" cy="4114800"/>
          </a:xfrm>
        </p:spPr>
        <p:txBody>
          <a:bodyPr/>
          <a:lstStyle/>
          <a:p>
            <a:pPr eaLnBrk="1" hangingPunct="1"/>
            <a:r>
              <a:rPr lang="en-US"/>
              <a:t>We only require some elementary facts</a:t>
            </a:r>
          </a:p>
          <a:p>
            <a:pPr eaLnBrk="1" hangingPunct="1"/>
            <a:r>
              <a:rPr lang="en-US"/>
              <a:t>Suppose that </a:t>
            </a:r>
            <a:r>
              <a:rPr lang="en-US">
                <a:latin typeface="Times-Roman" charset="0"/>
              </a:rPr>
              <a:t>S={0,1,2,…,N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1}</a:t>
            </a:r>
            <a:r>
              <a:rPr lang="en-US"/>
              <a:t> is the set of all possible outcomes</a:t>
            </a:r>
          </a:p>
          <a:p>
            <a:pPr eaLnBrk="1" hangingPunct="1"/>
            <a:r>
              <a:rPr lang="en-US"/>
              <a:t>If each outcome is equally likely, then the probability of event </a:t>
            </a:r>
            <a:r>
              <a:rPr lang="en-US">
                <a:latin typeface="Times-Roman" charset="0"/>
              </a:rPr>
              <a:t>E </a:t>
            </a:r>
            <a:r>
              <a:rPr lang="en-US">
                <a:latin typeface="Times-Roman" charset="0"/>
                <a:sym typeface="Symbol" charset="2"/>
              </a:rPr>
              <a:t></a:t>
            </a:r>
            <a:r>
              <a:rPr lang="en-US">
                <a:latin typeface="Times-Roman" charset="0"/>
              </a:rPr>
              <a:t> S</a:t>
            </a:r>
            <a:r>
              <a:rPr lang="en-US"/>
              <a:t> is</a:t>
            </a:r>
          </a:p>
          <a:p>
            <a:pPr lvl="1" eaLnBrk="1" hangingPunct="1"/>
            <a:r>
              <a:rPr lang="en-US">
                <a:latin typeface="Times-Roman" charset="0"/>
              </a:rPr>
              <a:t>P(E) =</a:t>
            </a:r>
            <a:r>
              <a:rPr lang="en-US"/>
              <a:t> # elements in </a:t>
            </a:r>
            <a:r>
              <a:rPr lang="en-US">
                <a:latin typeface="Times-Roman" charset="0"/>
              </a:rPr>
              <a:t>E</a:t>
            </a:r>
            <a:r>
              <a:rPr lang="en-US"/>
              <a:t> / # elements in </a:t>
            </a:r>
            <a:r>
              <a:rPr lang="en-US">
                <a:latin typeface="Times-Roman" charset="0"/>
              </a:rPr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68FD245E-429F-E140-A132-085368E6EFE5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Probability Example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/>
              <a:t>For example, suppose we flip 2 coins</a:t>
            </a:r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S = {hh,ht,th,tt}</a:t>
            </a:r>
            <a:endParaRPr lang="en-US"/>
          </a:p>
          <a:p>
            <a:pPr lvl="1" eaLnBrk="1" hangingPunct="1"/>
            <a:r>
              <a:rPr lang="en-US"/>
              <a:t>Suppose </a:t>
            </a:r>
            <a:r>
              <a:rPr lang="en-US">
                <a:latin typeface="Times-Roman" charset="0"/>
              </a:rPr>
              <a:t>X =</a:t>
            </a:r>
            <a:r>
              <a:rPr lang="en-US"/>
              <a:t> “at least one tail” </a:t>
            </a:r>
            <a:r>
              <a:rPr lang="en-US">
                <a:latin typeface="Times-Roman" charset="0"/>
              </a:rPr>
              <a:t>= {ht,th,tt}</a:t>
            </a:r>
            <a:endParaRPr lang="en-US"/>
          </a:p>
          <a:p>
            <a:pPr lvl="1"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P(X) = 3/4</a:t>
            </a:r>
            <a:endParaRPr lang="en-US"/>
          </a:p>
          <a:p>
            <a:pPr eaLnBrk="1" hangingPunct="1"/>
            <a:r>
              <a:rPr lang="en-US"/>
              <a:t>Often, it’s easier to compute</a:t>
            </a:r>
          </a:p>
          <a:p>
            <a:pPr lvl="1" eaLnBrk="1" hangingPunct="1"/>
            <a:r>
              <a:rPr lang="en-US">
                <a:latin typeface="Times-Roman" charset="0"/>
              </a:rPr>
              <a:t>P(X) = 1 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 P(</a:t>
            </a:r>
            <a:r>
              <a:rPr lang="en-US"/>
              <a:t>complement of </a:t>
            </a:r>
            <a:r>
              <a:rPr lang="en-US">
                <a:latin typeface="Times-Roman" charset="0"/>
              </a:rPr>
              <a:t>X)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793816D5-2E3A-0848-9D9D-0493EDEC7427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Complement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Again, suppose we flip </a:t>
            </a:r>
            <a:r>
              <a:rPr lang="en-US" dirty="0">
                <a:latin typeface="Times-Roman" charset="0"/>
              </a:rPr>
              <a:t>2</a:t>
            </a:r>
            <a:r>
              <a:rPr lang="en-US" dirty="0"/>
              <a:t> coins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dirty="0">
                <a:latin typeface="Times-Roman" charset="0"/>
              </a:rPr>
              <a:t>S = {</a:t>
            </a:r>
            <a:r>
              <a:rPr lang="en-US" dirty="0" err="1">
                <a:latin typeface="Times-Roman" charset="0"/>
              </a:rPr>
              <a:t>hh,ht,th,tt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Suppose </a:t>
            </a:r>
            <a:r>
              <a:rPr lang="en-US" dirty="0">
                <a:latin typeface="Times-Roman" charset="0"/>
              </a:rPr>
              <a:t>X =</a:t>
            </a:r>
            <a:r>
              <a:rPr lang="en-US" dirty="0"/>
              <a:t> “at least one tail” </a:t>
            </a:r>
            <a:r>
              <a:rPr lang="en-US" dirty="0">
                <a:latin typeface="Times-Roman" charset="0"/>
              </a:rPr>
              <a:t>= {</a:t>
            </a:r>
            <a:r>
              <a:rPr lang="en-US" dirty="0" err="1">
                <a:latin typeface="Times-Roman" charset="0"/>
              </a:rPr>
              <a:t>ht,th,tt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Complement of </a:t>
            </a:r>
            <a:r>
              <a:rPr lang="en-US" dirty="0">
                <a:latin typeface="Times-Roman" charset="0"/>
              </a:rPr>
              <a:t>X</a:t>
            </a:r>
            <a:r>
              <a:rPr lang="en-US" dirty="0"/>
              <a:t> is “no tails” </a:t>
            </a:r>
            <a:r>
              <a:rPr lang="en-US" dirty="0">
                <a:latin typeface="Times-Roman" charset="0"/>
              </a:rPr>
              <a:t>= {</a:t>
            </a:r>
            <a:r>
              <a:rPr lang="en-US" dirty="0" err="1">
                <a:latin typeface="Times-Roman" charset="0"/>
              </a:rPr>
              <a:t>hh</a:t>
            </a:r>
            <a:r>
              <a:rPr lang="en-US" dirty="0">
                <a:latin typeface="Times-Roman" charset="0"/>
              </a:rPr>
              <a:t>}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-Roman" charset="0"/>
              </a:rPr>
              <a:t>P(X) = 1 </a:t>
            </a:r>
            <a:r>
              <a:rPr lang="en-US" dirty="0" err="1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 </a:t>
            </a:r>
            <a:r>
              <a:rPr lang="en-US" dirty="0" err="1">
                <a:latin typeface="Times-Roman" charset="0"/>
              </a:rPr>
              <a:t>P(</a:t>
            </a:r>
            <a:r>
              <a:rPr lang="en-US" dirty="0" err="1"/>
              <a:t>comp</a:t>
            </a:r>
            <a:r>
              <a:rPr lang="en-US" dirty="0"/>
              <a:t>. of </a:t>
            </a:r>
            <a:r>
              <a:rPr lang="en-US" dirty="0">
                <a:latin typeface="Times-Roman" charset="0"/>
              </a:rPr>
              <a:t>X) = 1 </a:t>
            </a:r>
            <a:r>
              <a:rPr lang="en-US" dirty="0" err="1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 1/4 = 3/4</a:t>
            </a: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make use of this trick often!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D30D3849-7AD6-1D41-843A-5E048E8E47D7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Linear Algebra Basics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D87B8090-8A1A-3C42-8FE4-35D295F0CA88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Appendix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Math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Modular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Permutations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Linear algebra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Networking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Protocol stack, layers, etc.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64137BA7-73E2-894A-A8FC-03CFB1D2A086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Vectors and Dot Product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  <a:r>
              <a:rPr lang="en-US">
                <a:sym typeface="Symbol" charset="2"/>
              </a:rPr>
              <a:t></a:t>
            </a:r>
            <a:r>
              <a:rPr lang="en-US"/>
              <a:t> be the set of real numbers</a:t>
            </a:r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v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is a vector of </a:t>
            </a:r>
            <a:r>
              <a:rPr lang="en-US">
                <a:latin typeface="Times-Roman" charset="0"/>
              </a:rPr>
              <a:t>n</a:t>
            </a:r>
            <a:r>
              <a:rPr lang="en-US"/>
              <a:t> elements</a:t>
            </a:r>
          </a:p>
          <a:p>
            <a:pPr eaLnBrk="1" hangingPunct="1"/>
            <a:r>
              <a:rPr lang="en-US"/>
              <a:t>For example </a:t>
            </a:r>
          </a:p>
          <a:p>
            <a:pPr lvl="1" eaLnBrk="1" hangingPunct="1"/>
            <a:r>
              <a:rPr lang="en-US">
                <a:latin typeface="Times-Roman" charset="0"/>
              </a:rPr>
              <a:t>v = [v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3</a:t>
            </a:r>
            <a:r>
              <a:rPr lang="en-US">
                <a:latin typeface="Times-Roman" charset="0"/>
              </a:rPr>
              <a:t>,v</a:t>
            </a:r>
            <a:r>
              <a:rPr lang="en-US" baseline="-25000">
                <a:latin typeface="Times-Roman" charset="0"/>
              </a:rPr>
              <a:t>4</a:t>
            </a:r>
            <a:r>
              <a:rPr lang="en-US">
                <a:latin typeface="Times-Roman" charset="0"/>
              </a:rPr>
              <a:t>] = [2,</a:t>
            </a:r>
            <a:r>
              <a:rPr lang="en-US">
                <a:latin typeface="Times-Roman" charset="0"/>
                <a:sym typeface="Symbol" charset="2"/>
              </a:rPr>
              <a:t></a:t>
            </a:r>
            <a:r>
              <a:rPr lang="en-US">
                <a:latin typeface="Times-Roman" charset="0"/>
              </a:rPr>
              <a:t>1, 3.2, 7]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4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The dot product of </a:t>
            </a:r>
            <a:r>
              <a:rPr lang="en-US">
                <a:latin typeface="Times-Roman" charset="0"/>
              </a:rPr>
              <a:t>u,v</a:t>
            </a:r>
            <a:r>
              <a:rPr lang="en-US"/>
              <a:t>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is</a:t>
            </a:r>
          </a:p>
          <a:p>
            <a:pPr lvl="1" eaLnBrk="1" hangingPunct="1"/>
            <a:r>
              <a:rPr lang="en-US">
                <a:latin typeface="Times-Roman" charset="0"/>
              </a:rPr>
              <a:t>u </a:t>
            </a:r>
            <a:r>
              <a:rPr lang="en-US">
                <a:latin typeface="Times-Roman" charset="0"/>
                <a:sym typeface="Symbol" charset="2"/>
              </a:rPr>
              <a:t></a:t>
            </a:r>
            <a:r>
              <a:rPr lang="en-US">
                <a:latin typeface="Times-Roman" charset="0"/>
              </a:rPr>
              <a:t> v = u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 + u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 +… + u</a:t>
            </a:r>
            <a:r>
              <a:rPr lang="en-US" baseline="-25000">
                <a:latin typeface="Times-Roman" charset="0"/>
              </a:rPr>
              <a:t>n</a:t>
            </a:r>
            <a:r>
              <a:rPr lang="en-US">
                <a:latin typeface="Times-Roman" charset="0"/>
              </a:rPr>
              <a:t>v</a:t>
            </a:r>
            <a:r>
              <a:rPr lang="en-US" baseline="-25000">
                <a:latin typeface="Times-Roman" charset="0"/>
              </a:rPr>
              <a:t>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1593D53D-3882-4B46-9DCC-531D163B724B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Matrix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20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matrix is an </a:t>
            </a:r>
            <a:r>
              <a:rPr lang="en-US">
                <a:latin typeface="Times-Roman" charset="0"/>
              </a:rPr>
              <a:t>n x m</a:t>
            </a:r>
            <a:r>
              <a:rPr lang="en-US"/>
              <a:t> array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example, the matrix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2 x 3</a:t>
            </a:r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685800" y="3733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The element in row </a:t>
            </a:r>
            <a:r>
              <a:rPr lang="en-US" sz="3200">
                <a:latin typeface="Times-Roman" charset="0"/>
              </a:rPr>
              <a:t>i</a:t>
            </a:r>
            <a:r>
              <a:rPr lang="en-US" sz="3200"/>
              <a:t> column </a:t>
            </a:r>
            <a:r>
              <a:rPr lang="en-US" sz="3200">
                <a:latin typeface="Times-Roman" charset="0"/>
              </a:rPr>
              <a:t>j</a:t>
            </a:r>
            <a:r>
              <a:rPr lang="en-US" sz="3200"/>
              <a:t> is </a:t>
            </a:r>
            <a:r>
              <a:rPr lang="en-US" sz="3200">
                <a:latin typeface="Times-Roman" charset="0"/>
              </a:rPr>
              <a:t>a</a:t>
            </a:r>
            <a:r>
              <a:rPr lang="en-US" sz="3200" baseline="-25000">
                <a:latin typeface="Times-Roman" charset="0"/>
              </a:rPr>
              <a:t>ij</a:t>
            </a:r>
            <a:endParaRPr lang="en-US" sz="32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can multiply a matrix by a number</a:t>
            </a:r>
          </a:p>
        </p:txBody>
      </p:sp>
      <p:pic>
        <p:nvPicPr>
          <p:cNvPr id="77830" name="Picture 5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2819400"/>
            <a:ext cx="21590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6" descr="002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168900"/>
            <a:ext cx="53228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8F8AE153-7924-E84C-B34C-5A1188B896E6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 Addition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We can add matrices of the same size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685800" y="39624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can also multiply matrices, but this is not so obvious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We do </a:t>
            </a:r>
            <a:r>
              <a:rPr lang="en-US" sz="3200" b="1">
                <a:solidFill>
                  <a:schemeClr val="accent2"/>
                </a:solidFill>
              </a:rPr>
              <a:t>not</a:t>
            </a:r>
            <a:r>
              <a:rPr lang="en-US" sz="3200"/>
              <a:t> simply multiply the elements</a:t>
            </a:r>
          </a:p>
        </p:txBody>
      </p:sp>
      <p:pic>
        <p:nvPicPr>
          <p:cNvPr id="78854" name="Picture 5" descr="003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743200"/>
            <a:ext cx="40259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7A9DB98E-0F37-A743-AE3E-FACA89D16390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Matrix Multiplication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Suppose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m x n</a:t>
            </a:r>
            <a:r>
              <a:rPr lang="en-US"/>
              <a:t> and </a:t>
            </a:r>
            <a:r>
              <a:rPr lang="en-US">
                <a:latin typeface="Times-Roman" charset="0"/>
              </a:rPr>
              <a:t>B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s x t</a:t>
            </a:r>
            <a:endParaRPr lang="en-US"/>
          </a:p>
          <a:p>
            <a:pPr eaLnBrk="1" hangingPunct="1"/>
            <a:r>
              <a:rPr lang="en-US"/>
              <a:t>Then </a:t>
            </a:r>
            <a:r>
              <a:rPr lang="en-US">
                <a:latin typeface="Times-Roman" charset="0"/>
              </a:rPr>
              <a:t>C=AB</a:t>
            </a:r>
            <a:r>
              <a:rPr lang="en-US"/>
              <a:t> is only defined if </a:t>
            </a:r>
            <a:r>
              <a:rPr lang="en-US">
                <a:latin typeface="Times-Roman" charset="0"/>
              </a:rPr>
              <a:t>n=s</a:t>
            </a:r>
            <a:r>
              <a:rPr lang="en-US"/>
              <a:t>, in which case </a:t>
            </a:r>
            <a:r>
              <a:rPr lang="en-US">
                <a:latin typeface="Times-Roman" charset="0"/>
              </a:rPr>
              <a:t>C</a:t>
            </a:r>
            <a:r>
              <a:rPr lang="en-US"/>
              <a:t> is </a:t>
            </a:r>
            <a:r>
              <a:rPr lang="en-US">
                <a:latin typeface="Times-Roman" charset="0"/>
              </a:rPr>
              <a:t>m x t</a:t>
            </a:r>
          </a:p>
          <a:p>
            <a:pPr eaLnBrk="1" hangingPunct="1"/>
            <a:r>
              <a:rPr lang="en-US"/>
              <a:t>Why? </a:t>
            </a:r>
          </a:p>
          <a:p>
            <a:pPr eaLnBrk="1" hangingPunct="1"/>
            <a:r>
              <a:rPr lang="en-US"/>
              <a:t>The element </a:t>
            </a:r>
            <a:r>
              <a:rPr lang="en-US">
                <a:latin typeface="Times-Roman" charset="0"/>
              </a:rPr>
              <a:t>c</a:t>
            </a:r>
            <a:r>
              <a:rPr lang="en-US" baseline="-25000">
                <a:latin typeface="Times-Roman" charset="0"/>
              </a:rPr>
              <a:t>ij</a:t>
            </a:r>
            <a:r>
              <a:rPr lang="en-US"/>
              <a:t> is the dot product of row i of </a:t>
            </a:r>
            <a:r>
              <a:rPr lang="en-US">
                <a:latin typeface="Times-Roman" charset="0"/>
              </a:rPr>
              <a:t>A</a:t>
            </a:r>
            <a:r>
              <a:rPr lang="en-US"/>
              <a:t> with column </a:t>
            </a:r>
            <a:r>
              <a:rPr lang="en-US">
                <a:latin typeface="Times-Roman" charset="0"/>
              </a:rPr>
              <a:t>j</a:t>
            </a:r>
            <a:r>
              <a:rPr lang="en-US"/>
              <a:t> of </a:t>
            </a:r>
            <a:r>
              <a:rPr lang="en-US">
                <a:latin typeface="Times-Roman" charset="0"/>
              </a:rPr>
              <a:t>B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69E74155-A7AB-CD46-9004-BD8973F34EBB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Matrix Multiply Example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Suppose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685800" y="3276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Then</a:t>
            </a:r>
          </a:p>
        </p:txBody>
      </p:sp>
      <p:pic>
        <p:nvPicPr>
          <p:cNvPr id="80902" name="Picture 5" descr="001.jpg                                                        0007DE4D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21590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6" descr="004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23368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7" descr="005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" y="3962400"/>
            <a:ext cx="8902700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5" name="Rectangle 8"/>
          <p:cNvSpPr>
            <a:spLocks noChangeArrowheads="1"/>
          </p:cNvSpPr>
          <p:nvPr/>
        </p:nvSpPr>
        <p:spPr bwMode="auto">
          <a:xfrm>
            <a:off x="685800" y="533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And </a:t>
            </a:r>
            <a:r>
              <a:rPr lang="en-US" sz="3200">
                <a:latin typeface="Times-Roman" charset="0"/>
              </a:rPr>
              <a:t>AB</a:t>
            </a:r>
            <a:r>
              <a:rPr lang="en-US" sz="3200"/>
              <a:t> is undefined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6004E864-1CA5-D344-B36C-3A8298AED7CA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1066800"/>
          </a:xfrm>
        </p:spPr>
        <p:txBody>
          <a:bodyPr/>
          <a:lstStyle/>
          <a:p>
            <a:pPr eaLnBrk="1" hangingPunct="1"/>
            <a:r>
              <a:rPr lang="en-US"/>
              <a:t>Matrix Multiply Useful Fact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20000" cy="2514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Consider </a:t>
            </a:r>
            <a:r>
              <a:rPr lang="en-US" sz="2800">
                <a:latin typeface="Times-Roman" charset="0"/>
              </a:rPr>
              <a:t>AU = B</a:t>
            </a:r>
            <a:r>
              <a:rPr lang="en-US" sz="2800"/>
              <a:t> where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 is a matrix and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B</a:t>
            </a:r>
            <a:r>
              <a:rPr lang="en-US" sz="2800"/>
              <a:t> are column vectors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Let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,a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,…,a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/>
              <a:t> be columns of 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u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,u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,…,u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/>
              <a:t> the elements of </a:t>
            </a:r>
            <a:r>
              <a:rPr lang="en-US" sz="2800">
                <a:latin typeface="Times-Roman" charset="0"/>
              </a:rPr>
              <a:t>U</a:t>
            </a:r>
            <a:endParaRPr lang="en-US" sz="2800"/>
          </a:p>
          <a:p>
            <a:pPr eaLnBrk="1" hangingPunct="1">
              <a:lnSpc>
                <a:spcPct val="85000"/>
              </a:lnSpc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B = u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1</a:t>
            </a:r>
            <a:r>
              <a:rPr lang="en-US" sz="2800">
                <a:latin typeface="Times-Roman" charset="0"/>
              </a:rPr>
              <a:t> + u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+ … + u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n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1216025" y="4773613"/>
            <a:ext cx="777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3   4</a:t>
            </a:r>
          </a:p>
          <a:p>
            <a:r>
              <a:rPr lang="en-US">
                <a:latin typeface="Times-Roman" charset="0"/>
              </a:rPr>
              <a:t>1   5</a:t>
            </a: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2446338" y="4816475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2</a:t>
            </a:r>
          </a:p>
          <a:p>
            <a:r>
              <a:rPr lang="en-US">
                <a:latin typeface="Times-Roman" charset="0"/>
              </a:rPr>
              <a:t>6</a:t>
            </a:r>
            <a:endParaRPr lang="en-US"/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3048000" y="4821238"/>
            <a:ext cx="392113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  <a:endParaRPr lang="en-US"/>
          </a:p>
        </p:txBody>
      </p:sp>
      <p:sp>
        <p:nvSpPr>
          <p:cNvPr id="81928" name="Rectangle 7"/>
          <p:cNvSpPr>
            <a:spLocks noChangeArrowheads="1"/>
          </p:cNvSpPr>
          <p:nvPr/>
        </p:nvSpPr>
        <p:spPr bwMode="auto">
          <a:xfrm>
            <a:off x="3505200" y="49958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2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4094163" y="4833938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</a:t>
            </a:r>
          </a:p>
          <a:p>
            <a:r>
              <a:rPr lang="en-US">
                <a:latin typeface="Times-Roman" charset="0"/>
              </a:rPr>
              <a:t>1</a:t>
            </a:r>
          </a:p>
        </p:txBody>
      </p:sp>
      <p:sp>
        <p:nvSpPr>
          <p:cNvPr id="81930" name="Rectangle 9"/>
          <p:cNvSpPr>
            <a:spLocks noChangeArrowheads="1"/>
          </p:cNvSpPr>
          <p:nvPr/>
        </p:nvSpPr>
        <p:spPr bwMode="auto">
          <a:xfrm>
            <a:off x="4800600" y="4800600"/>
            <a:ext cx="403225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+</a:t>
            </a:r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5181600" y="49863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6</a:t>
            </a:r>
          </a:p>
        </p:txBody>
      </p:sp>
      <p:sp>
        <p:nvSpPr>
          <p:cNvPr id="81932" name="Rectangle 11"/>
          <p:cNvSpPr>
            <a:spLocks noChangeArrowheads="1"/>
          </p:cNvSpPr>
          <p:nvPr/>
        </p:nvSpPr>
        <p:spPr bwMode="auto">
          <a:xfrm>
            <a:off x="5846763" y="4773613"/>
            <a:ext cx="354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4</a:t>
            </a:r>
          </a:p>
          <a:p>
            <a:r>
              <a:rPr lang="en-US">
                <a:latin typeface="Times-Roman" charset="0"/>
              </a:rPr>
              <a:t>5</a:t>
            </a:r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895350" y="4691063"/>
            <a:ext cx="39528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2100263" y="4691063"/>
            <a:ext cx="395287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5" name="Rectangle 14"/>
          <p:cNvSpPr>
            <a:spLocks noChangeArrowheads="1"/>
          </p:cNvSpPr>
          <p:nvPr/>
        </p:nvSpPr>
        <p:spPr bwMode="auto">
          <a:xfrm>
            <a:off x="55626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6" name="Rectangle 15"/>
          <p:cNvSpPr>
            <a:spLocks noChangeArrowheads="1"/>
          </p:cNvSpPr>
          <p:nvPr/>
        </p:nvSpPr>
        <p:spPr bwMode="auto">
          <a:xfrm>
            <a:off x="37957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37" name="Rectangle 16"/>
          <p:cNvSpPr>
            <a:spLocks noChangeArrowheads="1"/>
          </p:cNvSpPr>
          <p:nvPr/>
        </p:nvSpPr>
        <p:spPr bwMode="auto">
          <a:xfrm>
            <a:off x="43291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38" name="Rectangle 17"/>
          <p:cNvSpPr>
            <a:spLocks noChangeArrowheads="1"/>
          </p:cNvSpPr>
          <p:nvPr/>
        </p:nvSpPr>
        <p:spPr bwMode="auto">
          <a:xfrm>
            <a:off x="1809750" y="4691063"/>
            <a:ext cx="395288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39" name="Rectangle 18"/>
          <p:cNvSpPr>
            <a:spLocks noChangeArrowheads="1"/>
          </p:cNvSpPr>
          <p:nvPr/>
        </p:nvSpPr>
        <p:spPr bwMode="auto">
          <a:xfrm>
            <a:off x="6081713" y="4724400"/>
            <a:ext cx="39528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0" name="Rectangle 19"/>
          <p:cNvSpPr>
            <a:spLocks noChangeArrowheads="1"/>
          </p:cNvSpPr>
          <p:nvPr/>
        </p:nvSpPr>
        <p:spPr bwMode="auto">
          <a:xfrm>
            <a:off x="2633663" y="4691063"/>
            <a:ext cx="395287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838200" y="4213225"/>
            <a:ext cx="16637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Example:</a:t>
            </a:r>
            <a:endParaRPr lang="en-US" sz="2800" b="1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7370763" y="4816475"/>
            <a:ext cx="523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30</a:t>
            </a:r>
          </a:p>
          <a:p>
            <a:r>
              <a:rPr lang="en-US">
                <a:latin typeface="Times-Roman" charset="0"/>
              </a:rPr>
              <a:t>32</a:t>
            </a:r>
          </a:p>
        </p:txBody>
      </p:sp>
      <p:sp>
        <p:nvSpPr>
          <p:cNvPr id="81943" name="Rectangle 22"/>
          <p:cNvSpPr>
            <a:spLocks noChangeArrowheads="1"/>
          </p:cNvSpPr>
          <p:nvPr/>
        </p:nvSpPr>
        <p:spPr bwMode="auto">
          <a:xfrm>
            <a:off x="70866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[</a:t>
            </a:r>
          </a:p>
        </p:txBody>
      </p:sp>
      <p:sp>
        <p:nvSpPr>
          <p:cNvPr id="81944" name="Rectangle 23"/>
          <p:cNvSpPr>
            <a:spLocks noChangeArrowheads="1"/>
          </p:cNvSpPr>
          <p:nvPr/>
        </p:nvSpPr>
        <p:spPr bwMode="auto">
          <a:xfrm>
            <a:off x="7696200" y="4724400"/>
            <a:ext cx="395288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]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6629400" y="4821238"/>
            <a:ext cx="392113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=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C63EFBD5-B4C9-BF4E-8A49-A31AA8B6EC6D}" type="slidenum">
              <a:rPr lang="en-US" smtClean="0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Identity Matrix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matrix is square if it has an equal number of rows and columns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square matrices, the identity matrix I is the multiplicative 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AI = IA = 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latin typeface="Times-Roman" charset="0"/>
              </a:rPr>
              <a:t>3 x 3</a:t>
            </a:r>
            <a:r>
              <a:rPr lang="en-US"/>
              <a:t> identity matrix is</a:t>
            </a:r>
          </a:p>
        </p:txBody>
      </p:sp>
      <p:pic>
        <p:nvPicPr>
          <p:cNvPr id="82949" name="Picture 4" descr="006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0700" y="4813300"/>
            <a:ext cx="21971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ED284F26-F8E4-5540-886A-12CC662842CD}" type="slidenum">
              <a:rPr lang="en-US" smtClean="0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 Matricies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219200"/>
          </a:xfrm>
        </p:spPr>
        <p:txBody>
          <a:bodyPr/>
          <a:lstStyle/>
          <a:p>
            <a:pPr eaLnBrk="1" hangingPunct="1"/>
            <a:r>
              <a:rPr lang="en-US" sz="2800"/>
              <a:t>Block matrices are matrices of matrices</a:t>
            </a:r>
          </a:p>
          <a:p>
            <a:pPr eaLnBrk="1" hangingPunct="1"/>
            <a:r>
              <a:rPr lang="en-US" sz="2800"/>
              <a:t>For example</a:t>
            </a:r>
          </a:p>
        </p:txBody>
      </p:sp>
      <p:pic>
        <p:nvPicPr>
          <p:cNvPr id="83973" name="Picture 4" descr="007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713" y="2984500"/>
            <a:ext cx="529748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685800" y="39624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We can do arithmetic with block matrices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Block matrix multiplication works if individual matrix dimensions “match”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8E8ECD20-65DE-FF47-845E-0E78D05EC907}" type="slidenum">
              <a:rPr lang="en-US" smtClean="0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Block Matrix Mutliplication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1219200"/>
          </a:xfrm>
        </p:spPr>
        <p:txBody>
          <a:bodyPr/>
          <a:lstStyle/>
          <a:p>
            <a:pPr eaLnBrk="1" hangingPunct="1"/>
            <a:r>
              <a:rPr lang="en-US" sz="2800"/>
              <a:t>Block matrices multiplication example</a:t>
            </a:r>
          </a:p>
          <a:p>
            <a:pPr eaLnBrk="1" hangingPunct="1"/>
            <a:r>
              <a:rPr lang="en-US" sz="2800"/>
              <a:t>For matrices</a:t>
            </a:r>
          </a:p>
        </p:txBody>
      </p:sp>
      <p:pic>
        <p:nvPicPr>
          <p:cNvPr id="84997" name="Picture 4" descr="007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60700"/>
            <a:ext cx="52974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685800" y="40386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We have </a:t>
            </a: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685800" y="5486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Where </a:t>
            </a:r>
            <a:r>
              <a:rPr lang="en-US" sz="2800">
                <a:latin typeface="Times-Roman" charset="0"/>
              </a:rPr>
              <a:t>X = U+CT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Y = AU+BT</a:t>
            </a:r>
            <a:r>
              <a:rPr lang="en-US" sz="2800"/>
              <a:t> </a:t>
            </a:r>
          </a:p>
        </p:txBody>
      </p:sp>
      <p:pic>
        <p:nvPicPr>
          <p:cNvPr id="85000" name="Picture 7" descr="008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533900"/>
            <a:ext cx="2209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4566DF8B-A1B6-D442-AE23-9F3A8CCFDE73}" type="slidenum">
              <a:rPr lang="en-US" smtClean="0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Independence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924800" cy="2057400"/>
          </a:xfrm>
        </p:spPr>
        <p:txBody>
          <a:bodyPr/>
          <a:lstStyle/>
          <a:p>
            <a:pPr eaLnBrk="1" hangingPunct="1"/>
            <a:r>
              <a:rPr lang="en-US"/>
              <a:t>Vectors </a:t>
            </a:r>
            <a:r>
              <a:rPr lang="en-US">
                <a:latin typeface="Times-Roman" charset="0"/>
              </a:rPr>
              <a:t>u,v</a:t>
            </a:r>
            <a:r>
              <a:rPr lang="en-US"/>
              <a:t> </a:t>
            </a:r>
            <a:r>
              <a:rPr lang="en-US">
                <a:latin typeface="Times-Roman" charset="0"/>
                <a:sym typeface="Symbol" charset="2"/>
              </a:rPr>
              <a:t> </a:t>
            </a:r>
            <a:r>
              <a:rPr lang="en-US">
                <a:sym typeface="Symbol" charset="2"/>
              </a:rPr>
              <a:t></a:t>
            </a:r>
            <a:r>
              <a:rPr lang="en-US" baseline="30000">
                <a:latin typeface="Times-Roman" charset="0"/>
              </a:rPr>
              <a:t>n</a:t>
            </a: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linearly independent</a:t>
            </a:r>
            <a:r>
              <a:rPr lang="en-US"/>
              <a:t> if </a:t>
            </a:r>
            <a:r>
              <a:rPr lang="en-US">
                <a:latin typeface="Times-Roman" charset="0"/>
              </a:rPr>
              <a:t>au + bv = 0</a:t>
            </a:r>
            <a:r>
              <a:rPr lang="en-US"/>
              <a:t> implies </a:t>
            </a:r>
            <a:r>
              <a:rPr lang="en-US">
                <a:latin typeface="Times-Roman" charset="0"/>
              </a:rPr>
              <a:t>a=b=0</a:t>
            </a:r>
            <a:endParaRPr lang="en-US"/>
          </a:p>
          <a:p>
            <a:pPr eaLnBrk="1" hangingPunct="1"/>
            <a:r>
              <a:rPr lang="en-US"/>
              <a:t>For example,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5800" y="518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Are linearly independent</a:t>
            </a:r>
          </a:p>
        </p:txBody>
      </p:sp>
      <p:pic>
        <p:nvPicPr>
          <p:cNvPr id="86022" name="Picture 5" descr="009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962400"/>
            <a:ext cx="2590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17B62981-EAF0-F14C-9A45-BFF398A47E2D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Crypto Math Basics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3F57BF05-66E8-6F4C-9529-B01D60D62E70}" type="slidenum">
              <a:rPr lang="en-US" smtClean="0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Independence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Linear independence can be extended to more than </a:t>
            </a:r>
            <a:r>
              <a:rPr lang="en-US">
                <a:latin typeface="Times-Roman" charset="0"/>
              </a:rPr>
              <a:t>2</a:t>
            </a:r>
            <a:r>
              <a:rPr lang="en-US"/>
              <a:t> vectors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vectors are linearly independent, then none of them can be written as a </a:t>
            </a:r>
            <a:r>
              <a:rPr lang="en-US" i="1"/>
              <a:t>linear combination</a:t>
            </a:r>
            <a:r>
              <a:rPr lang="en-US"/>
              <a:t> of the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None of the independent vectors is a sum of multiples of the other vectors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B4A9D6DF-B195-9141-9C91-02BFF2B0465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Networking Basics</a:t>
            </a:r>
          </a:p>
        </p:txBody>
      </p:sp>
    </p:spTree>
    <p:extLst>
      <p:ext uri="{BB962C8B-B14F-4D97-AF65-F5344CB8AC3E}">
        <p14:creationId xmlns:p14="http://schemas.microsoft.com/office/powerpoint/2010/main" val="46135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949EDFE6-9659-B542-93E4-8B0D9A4015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pic>
        <p:nvPicPr>
          <p:cNvPr id="17411" name="Picture 418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</a:t>
            </a:r>
          </a:p>
        </p:txBody>
      </p:sp>
      <p:sp>
        <p:nvSpPr>
          <p:cNvPr id="17413" name="Line 118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14" name="Line 153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15" name="Line 187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16" name="Line 190"/>
          <p:cNvSpPr>
            <a:spLocks noChangeShapeType="1"/>
          </p:cNvSpPr>
          <p:nvPr/>
        </p:nvSpPr>
        <p:spPr bwMode="auto">
          <a:xfrm flipV="1">
            <a:off x="6172200" y="2768600"/>
            <a:ext cx="4699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17" name="Line 191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18" name="Line 192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19" name="Line 193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0" name="Line 194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1" name="Line 195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2" name="Line 196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3" name="Line 198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4" name="Line 326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5" name="Line 327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6" name="Line 336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7" name="Line 337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8" name="Line 338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29" name="Line 339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30" name="Line 340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31" name="Line 34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32" name="Line 344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33" name="Line 345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34" name="Line 346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35" name="Line 347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06" name="Line 350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37" name="Line 351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11" name="Line 355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12" name="Line 356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13" name="Line 357"/>
          <p:cNvSpPr>
            <a:spLocks noChangeShapeType="1"/>
          </p:cNvSpPr>
          <p:nvPr/>
        </p:nvSpPr>
        <p:spPr bwMode="auto">
          <a:xfrm flipH="1">
            <a:off x="7467600" y="3962400"/>
            <a:ext cx="152400" cy="3651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14" name="Line 358"/>
          <p:cNvSpPr>
            <a:spLocks noChangeShapeType="1"/>
          </p:cNvSpPr>
          <p:nvPr/>
        </p:nvSpPr>
        <p:spPr bwMode="auto">
          <a:xfrm>
            <a:off x="6858000" y="3505200"/>
            <a:ext cx="534988" cy="3683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15" name="Line 359"/>
          <p:cNvSpPr>
            <a:spLocks noChangeShapeType="1"/>
          </p:cNvSpPr>
          <p:nvPr/>
        </p:nvSpPr>
        <p:spPr bwMode="auto">
          <a:xfrm flipH="1">
            <a:off x="7162800" y="3048000"/>
            <a:ext cx="560388" cy="3841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16" name="Line 360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17" name="Line 361"/>
          <p:cNvSpPr>
            <a:spLocks noChangeShapeType="1"/>
          </p:cNvSpPr>
          <p:nvPr/>
        </p:nvSpPr>
        <p:spPr bwMode="auto">
          <a:xfrm flipV="1">
            <a:off x="8458200" y="26670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45" name="Line 366"/>
          <p:cNvSpPr>
            <a:spLocks noChangeShapeType="1"/>
          </p:cNvSpPr>
          <p:nvPr/>
        </p:nvSpPr>
        <p:spPr bwMode="auto">
          <a:xfrm>
            <a:off x="84582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46" name="Line 367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3424" name="Line 368"/>
          <p:cNvSpPr>
            <a:spLocks noChangeShapeType="1"/>
          </p:cNvSpPr>
          <p:nvPr/>
        </p:nvSpPr>
        <p:spPr bwMode="auto">
          <a:xfrm>
            <a:off x="8458200" y="2667000"/>
            <a:ext cx="152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448" name="Rectangle 369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505200" cy="4343400"/>
          </a:xfrm>
          <a:noFill/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Includes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Computers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Servers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Routers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Wireless devices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Purpose is to transmit data</a:t>
            </a:r>
          </a:p>
        </p:txBody>
      </p:sp>
      <p:pic>
        <p:nvPicPr>
          <p:cNvPr id="17449" name="Picture 412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0" name="Picture 41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1" name="Picture 41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2" name="Picture 41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3" name="Picture 41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4" name="Picture 417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5" name="Picture 41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6" name="Picture 42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7" name="Picture 421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8" name="Picture 422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9" name="Picture 423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60" name="Group 424"/>
          <p:cNvGrpSpPr>
            <a:grpSpLocks/>
          </p:cNvGrpSpPr>
          <p:nvPr/>
        </p:nvGrpSpPr>
        <p:grpSpPr bwMode="auto">
          <a:xfrm>
            <a:off x="5638800" y="2819400"/>
            <a:ext cx="533400" cy="304800"/>
            <a:chOff x="1152" y="1056"/>
            <a:chExt cx="432" cy="240"/>
          </a:xfrm>
        </p:grpSpPr>
        <p:sp>
          <p:nvSpPr>
            <p:cNvPr id="17497" name="Rectangle 425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98" name="Oval 426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99" name="Oval 427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500" name="Line 428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501" name="Line 429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7461" name="Group 430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1152" y="1056"/>
            <a:chExt cx="432" cy="240"/>
          </a:xfrm>
        </p:grpSpPr>
        <p:sp>
          <p:nvSpPr>
            <p:cNvPr id="17492" name="Rectangle 431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93" name="Oval 432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94" name="Oval 433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95" name="Line 43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96" name="Line 43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7462" name="Group 436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1152" y="1056"/>
            <a:chExt cx="432" cy="240"/>
          </a:xfrm>
        </p:grpSpPr>
        <p:sp>
          <p:nvSpPr>
            <p:cNvPr id="17487" name="Rectangle 437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88" name="Oval 438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89" name="Oval 439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90" name="Line 440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91" name="Line 441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7463" name="Group 442"/>
          <p:cNvGrpSpPr>
            <a:grpSpLocks/>
          </p:cNvGrpSpPr>
          <p:nvPr/>
        </p:nvGrpSpPr>
        <p:grpSpPr bwMode="auto">
          <a:xfrm>
            <a:off x="7086600" y="4343400"/>
            <a:ext cx="533400" cy="304800"/>
            <a:chOff x="1152" y="1056"/>
            <a:chExt cx="432" cy="240"/>
          </a:xfrm>
        </p:grpSpPr>
        <p:sp>
          <p:nvSpPr>
            <p:cNvPr id="17482" name="Rectangle 443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83" name="Oval 444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84" name="Oval 44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85" name="Line 446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86" name="Line 447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7464" name="Group 448"/>
          <p:cNvGrpSpPr>
            <a:grpSpLocks/>
          </p:cNvGrpSpPr>
          <p:nvPr/>
        </p:nvGrpSpPr>
        <p:grpSpPr bwMode="auto">
          <a:xfrm>
            <a:off x="5715000" y="4419600"/>
            <a:ext cx="533400" cy="304800"/>
            <a:chOff x="1152" y="1056"/>
            <a:chExt cx="432" cy="240"/>
          </a:xfrm>
        </p:grpSpPr>
        <p:sp>
          <p:nvSpPr>
            <p:cNvPr id="17477" name="Rectangle 449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78" name="Oval 450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79" name="Oval 451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80" name="Line 452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81" name="Line 453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7465" name="Group 454"/>
          <p:cNvGrpSpPr>
            <a:grpSpLocks/>
          </p:cNvGrpSpPr>
          <p:nvPr/>
        </p:nvGrpSpPr>
        <p:grpSpPr bwMode="auto">
          <a:xfrm>
            <a:off x="7620000" y="2895600"/>
            <a:ext cx="533400" cy="304800"/>
            <a:chOff x="1152" y="1056"/>
            <a:chExt cx="432" cy="240"/>
          </a:xfrm>
        </p:grpSpPr>
        <p:sp>
          <p:nvSpPr>
            <p:cNvPr id="17472" name="Rectangle 455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73" name="Oval 456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74" name="Oval 457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75" name="Line 458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76" name="Line 459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7466" name="Group 460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1152" y="1056"/>
            <a:chExt cx="432" cy="240"/>
          </a:xfrm>
        </p:grpSpPr>
        <p:sp>
          <p:nvSpPr>
            <p:cNvPr id="17467" name="Rectangle 461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68" name="Oval 462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69" name="Oval 463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70" name="Line 46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7471" name="Line 46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31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406" grpId="0" animBg="1"/>
      <p:bldP spid="173411" grpId="0" animBg="1"/>
      <p:bldP spid="173412" grpId="0" animBg="1"/>
      <p:bldP spid="173413" grpId="0" animBg="1"/>
      <p:bldP spid="173414" grpId="0" animBg="1"/>
      <p:bldP spid="173415" grpId="0" animBg="1"/>
      <p:bldP spid="173416" grpId="0" animBg="1"/>
      <p:bldP spid="173417" grpId="0" animBg="1"/>
      <p:bldP spid="1734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54AA2996-0355-F949-AC6D-2FFE7DECC3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 Edge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350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Network </a:t>
            </a:r>
            <a:r>
              <a:rPr lang="en-US" sz="2800" b="1" dirty="0">
                <a:solidFill>
                  <a:schemeClr val="accent2"/>
                </a:solidFill>
              </a:rPr>
              <a:t>edge</a:t>
            </a:r>
            <a:r>
              <a:rPr lang="en-US" sz="2800" dirty="0"/>
              <a:t> includes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Hosts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Computers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Laptops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Servers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Cell phones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Etc., etc.</a:t>
            </a:r>
          </a:p>
        </p:txBody>
      </p:sp>
      <p:pic>
        <p:nvPicPr>
          <p:cNvPr id="18437" name="Picture 35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Line 354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39" name="Line 355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0" name="Line 356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1" name="Line 357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2" name="Line 358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3" name="Line 359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4" name="Line 360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5" name="Line 361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6" name="Line 362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7" name="Line 363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8" name="Line 364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49" name="Line 365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0" name="Line 366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1" name="Line 367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2" name="Line 368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3" name="Line 369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4" name="Line 370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5" name="Line 371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6" name="Line 37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7" name="Line 37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8" name="Line 374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59" name="Line 375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60" name="Line 376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61" name="Line 378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62" name="Line 386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463" name="Line 387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grpSp>
        <p:nvGrpSpPr>
          <p:cNvPr id="18464" name="Group 389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18512" name="Oval 390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13" name="Rectangle 391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14" name="Oval 392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15" name="Line 393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16" name="Line 394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8465" name="Group 395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18507" name="Oval 396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08" name="Rectangle 397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09" name="Oval 398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10" name="Line 399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11" name="Line 400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8466" name="Group 401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18502" name="Oval 402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03" name="Rectangle 403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04" name="Oval 404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05" name="Line 405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06" name="Line 406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8467" name="Group 407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18497" name="Oval 408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98" name="Rectangle 409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99" name="Oval 410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00" name="Line 411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501" name="Line 412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8468" name="Group 413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18492" name="Oval 414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93" name="Rectangle 415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94" name="Oval 416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95" name="Line 417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96" name="Line 418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8469" name="Group 419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18487" name="Oval 420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88" name="Rectangle 421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89" name="Oval 422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90" name="Line 423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91" name="Line 424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8470" name="Group 425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18482" name="Oval 426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83" name="Rectangle 427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84" name="Oval 428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85" name="Line 429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8486" name="Line 430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pic>
        <p:nvPicPr>
          <p:cNvPr id="18471" name="Picture 431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2" name="Picture 432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3" name="Picture 43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4" name="Picture 43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5" name="Picture 43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6" name="Picture 436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7" name="Picture 437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8" name="Picture 43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9" name="Picture 43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0" name="Picture 440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1" name="Picture 44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6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310FDA70-9D0A-E247-BA88-B0872C09F5F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 Core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34290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Network </a:t>
            </a:r>
            <a:r>
              <a:rPr lang="en-US" sz="2800" b="1" dirty="0">
                <a:solidFill>
                  <a:schemeClr val="accent2"/>
                </a:solidFill>
              </a:rPr>
              <a:t>core</a:t>
            </a:r>
            <a:r>
              <a:rPr lang="en-US" sz="2800" dirty="0"/>
              <a:t> consists of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Interconnected mesh of routers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Purpose is to move data from host to host</a:t>
            </a:r>
          </a:p>
        </p:txBody>
      </p:sp>
      <p:pic>
        <p:nvPicPr>
          <p:cNvPr id="19461" name="Picture 18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Line 184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63" name="Line 185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64" name="Line 186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65" name="Line 187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66" name="Line 188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67" name="Line 189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68" name="Line 190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69" name="Line 191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0" name="Line 192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1" name="Line 193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2" name="Line 194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3" name="Line 195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4" name="Line 196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5" name="Line 197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6" name="Line 198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7" name="Line 199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8" name="Line 200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79" name="Line 201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80" name="Line 20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81" name="Line 20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82" name="Line 204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83" name="Line 205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84" name="Line 206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85" name="Line 207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86" name="Line 208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487" name="Line 209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grpSp>
        <p:nvGrpSpPr>
          <p:cNvPr id="19488" name="Group 210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19536" name="Oval 21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37" name="Rectangle 21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38" name="Oval 21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39" name="Line 21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40" name="Line 21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9489" name="Group 216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19531" name="Oval 21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32" name="Rectangle 21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33" name="Oval 21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34" name="Line 22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35" name="Line 22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9490" name="Group 222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19526" name="Oval 22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27" name="Rectangle 22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28" name="Oval 22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29" name="Line 22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30" name="Line 22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9491" name="Group 228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19521" name="Oval 22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22" name="Rectangle 23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23" name="Oval 23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24" name="Line 23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25" name="Line 23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9492" name="Group 234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19516" name="Oval 235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17" name="Rectangle 236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18" name="Oval 237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19" name="Line 238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20" name="Line 239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9493" name="Group 240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19511" name="Oval 24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12" name="Rectangle 24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13" name="Oval 24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14" name="Line 24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15" name="Line 24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19494" name="Group 246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19506" name="Oval 24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07" name="Rectangle 24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08" name="Oval 24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09" name="Line 25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19510" name="Line 25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pic>
        <p:nvPicPr>
          <p:cNvPr id="19495" name="Picture 252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6" name="Picture 25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7" name="Picture 25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8" name="Picture 25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9" name="Picture 25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0" name="Picture 257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1" name="Picture 25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2" name="Picture 25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3" name="Picture 26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4" name="Picture 261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5" name="Picture 262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7908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5579B68B-6F4D-EF42-8A45-7308029751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Packet Switched Network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Telephone network is/was </a:t>
            </a:r>
            <a:r>
              <a:rPr lang="en-US" sz="2800" b="1" dirty="0"/>
              <a:t>circuit switched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each call, a dedicated circuit 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Dedicated bandwidth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Modern data networks are </a:t>
            </a:r>
            <a:r>
              <a:rPr lang="en-US" sz="2800" b="1" dirty="0">
                <a:solidFill>
                  <a:schemeClr val="hlink"/>
                </a:solidFill>
              </a:rPr>
              <a:t>packet switched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 is chopped up into discrete packets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Packets are transmitted independently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 dedicated circuit is 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More efficient bandwidth usage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more complex than circuit switched</a:t>
            </a:r>
          </a:p>
        </p:txBody>
      </p:sp>
    </p:spTree>
    <p:extLst>
      <p:ext uri="{BB962C8B-B14F-4D97-AF65-F5344CB8AC3E}">
        <p14:creationId xmlns:p14="http://schemas.microsoft.com/office/powerpoint/2010/main" val="255235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2B5B6ADA-B3C3-F343-A3B9-BF02A854B0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 Protocols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Study of networking focused on </a:t>
            </a:r>
            <a:r>
              <a:rPr lang="en-US" sz="2800" b="1" dirty="0"/>
              <a:t>protocols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Networking protocols precisely specify “communication rules”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Details are given in </a:t>
            </a:r>
            <a:r>
              <a:rPr lang="en-US" sz="2800" b="1" dirty="0" err="1">
                <a:solidFill>
                  <a:schemeClr val="hlink"/>
                </a:solidFill>
              </a:rPr>
              <a:t>RFC</a:t>
            </a:r>
            <a:r>
              <a:rPr lang="en-US" sz="2800" dirty="0" err="1"/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RFC is essentially an Internet standard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Stateless</a:t>
            </a:r>
            <a:r>
              <a:rPr lang="en-US" sz="2800" dirty="0"/>
              <a:t> protocols don’t remember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chemeClr val="hlink"/>
                </a:solidFill>
              </a:rPr>
              <a:t>Stateful</a:t>
            </a:r>
            <a:r>
              <a:rPr lang="en-US" sz="2800" dirty="0"/>
              <a:t> protocols do remember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Many security problems related to “state”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E.g., </a:t>
            </a:r>
            <a:r>
              <a:rPr lang="en-US" sz="2400" dirty="0" err="1"/>
              <a:t>DoS</a:t>
            </a:r>
            <a:r>
              <a:rPr lang="en-US" sz="2400" dirty="0"/>
              <a:t> is a problem with </a:t>
            </a:r>
            <a:r>
              <a:rPr lang="en-US" sz="2400" dirty="0" err="1"/>
              <a:t>stateful</a:t>
            </a:r>
            <a:r>
              <a:rPr lang="en-US" sz="2400" dirty="0"/>
              <a:t> protocols</a:t>
            </a:r>
          </a:p>
        </p:txBody>
      </p:sp>
    </p:spTree>
    <p:extLst>
      <p:ext uri="{BB962C8B-B14F-4D97-AF65-F5344CB8AC3E}">
        <p14:creationId xmlns:p14="http://schemas.microsoft.com/office/powerpoint/2010/main" val="3331876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6EA8A38C-092D-9243-B44F-97A1AD3F89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1219200"/>
          </a:xfrm>
        </p:spPr>
        <p:txBody>
          <a:bodyPr/>
          <a:lstStyle/>
          <a:p>
            <a:pPr eaLnBrk="1" hangingPunct="1"/>
            <a:r>
              <a:rPr lang="en-US"/>
              <a:t>Protocol Stack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5029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Application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HTTP, FTP, SMTP, etc.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Transport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TCP, UDP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Network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IP, routing protocols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Link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Ethernet, PPP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Physical layer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6019800" y="2057400"/>
            <a:ext cx="1898650" cy="3530600"/>
            <a:chOff x="3076" y="888"/>
            <a:chExt cx="1196" cy="2224"/>
          </a:xfrm>
        </p:grpSpPr>
        <p:sp>
          <p:nvSpPr>
            <p:cNvPr id="22543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2544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physical</a:t>
              </a:r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254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254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sp>
        <p:nvSpPr>
          <p:cNvPr id="22534" name="Line 12"/>
          <p:cNvSpPr>
            <a:spLocks noChangeShapeType="1"/>
          </p:cNvSpPr>
          <p:nvPr/>
        </p:nvSpPr>
        <p:spPr bwMode="auto">
          <a:xfrm>
            <a:off x="7924800" y="2057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 flipH="1">
            <a:off x="7924800" y="2438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536" name="Line 15"/>
          <p:cNvSpPr>
            <a:spLocks noChangeShapeType="1"/>
          </p:cNvSpPr>
          <p:nvPr/>
        </p:nvSpPr>
        <p:spPr bwMode="auto">
          <a:xfrm>
            <a:off x="79248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537" name="Line 16"/>
          <p:cNvSpPr>
            <a:spLocks noChangeShapeType="1"/>
          </p:cNvSpPr>
          <p:nvPr/>
        </p:nvSpPr>
        <p:spPr bwMode="auto">
          <a:xfrm flipH="1">
            <a:off x="7924800" y="3505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538" name="Line 17"/>
          <p:cNvSpPr>
            <a:spLocks noChangeShapeType="1"/>
          </p:cNvSpPr>
          <p:nvPr/>
        </p:nvSpPr>
        <p:spPr bwMode="auto">
          <a:xfrm>
            <a:off x="7924800" y="4191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539" name="Line 18"/>
          <p:cNvSpPr>
            <a:spLocks noChangeShapeType="1"/>
          </p:cNvSpPr>
          <p:nvPr/>
        </p:nvSpPr>
        <p:spPr bwMode="auto">
          <a:xfrm flipH="1">
            <a:off x="7924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540" name="Rectangle 19"/>
          <p:cNvSpPr>
            <a:spLocks noChangeArrowheads="1"/>
          </p:cNvSpPr>
          <p:nvPr/>
        </p:nvSpPr>
        <p:spPr bwMode="auto">
          <a:xfrm>
            <a:off x="8077200" y="2012950"/>
            <a:ext cx="8429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space</a:t>
            </a:r>
          </a:p>
        </p:txBody>
      </p:sp>
      <p:sp>
        <p:nvSpPr>
          <p:cNvPr id="22541" name="Rectangle 20"/>
          <p:cNvSpPr>
            <a:spLocks noChangeArrowheads="1"/>
          </p:cNvSpPr>
          <p:nvPr/>
        </p:nvSpPr>
        <p:spPr bwMode="auto">
          <a:xfrm>
            <a:off x="8215313" y="3276600"/>
            <a:ext cx="5635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OS</a:t>
            </a:r>
          </a:p>
        </p:txBody>
      </p:sp>
      <p:sp>
        <p:nvSpPr>
          <p:cNvPr id="22542" name="Rectangle 21"/>
          <p:cNvSpPr>
            <a:spLocks noChangeArrowheads="1"/>
          </p:cNvSpPr>
          <p:nvPr/>
        </p:nvSpPr>
        <p:spPr bwMode="auto">
          <a:xfrm>
            <a:off x="8134350" y="4603750"/>
            <a:ext cx="7159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NIC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647111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A4C83AF7-F213-644A-A8C5-4EC67C54C3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Layering in Action</a:t>
            </a:r>
          </a:p>
        </p:txBody>
      </p:sp>
      <p:sp>
        <p:nvSpPr>
          <p:cNvPr id="23556" name="Rectangle 19"/>
          <p:cNvSpPr>
            <a:spLocks noChangeArrowheads="1"/>
          </p:cNvSpPr>
          <p:nvPr/>
        </p:nvSpPr>
        <p:spPr bwMode="auto">
          <a:xfrm>
            <a:off x="1306513" y="1774825"/>
            <a:ext cx="1208087" cy="170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57" name="Text Box 20"/>
          <p:cNvSpPr txBox="1">
            <a:spLocks noChangeArrowheads="1"/>
          </p:cNvSpPr>
          <p:nvPr/>
        </p:nvSpPr>
        <p:spPr bwMode="auto">
          <a:xfrm>
            <a:off x="1341438" y="1698625"/>
            <a:ext cx="11557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transport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physical</a:t>
            </a:r>
          </a:p>
        </p:txBody>
      </p:sp>
      <p:sp>
        <p:nvSpPr>
          <p:cNvPr id="23558" name="Line 21"/>
          <p:cNvSpPr>
            <a:spLocks noChangeShapeType="1"/>
          </p:cNvSpPr>
          <p:nvPr/>
        </p:nvSpPr>
        <p:spPr bwMode="auto">
          <a:xfrm>
            <a:off x="1301750" y="2108200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59" name="Line 22"/>
          <p:cNvSpPr>
            <a:spLocks noChangeShapeType="1"/>
          </p:cNvSpPr>
          <p:nvPr/>
        </p:nvSpPr>
        <p:spPr bwMode="auto">
          <a:xfrm>
            <a:off x="1301750" y="24479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0" name="Line 23"/>
          <p:cNvSpPr>
            <a:spLocks noChangeShapeType="1"/>
          </p:cNvSpPr>
          <p:nvPr/>
        </p:nvSpPr>
        <p:spPr bwMode="auto">
          <a:xfrm>
            <a:off x="1301750" y="27908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1" name="Line 24"/>
          <p:cNvSpPr>
            <a:spLocks noChangeShapeType="1"/>
          </p:cNvSpPr>
          <p:nvPr/>
        </p:nvSpPr>
        <p:spPr bwMode="auto">
          <a:xfrm>
            <a:off x="1301750" y="31337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2" name="Rectangle 25"/>
          <p:cNvSpPr>
            <a:spLocks noChangeArrowheads="1"/>
          </p:cNvSpPr>
          <p:nvPr/>
        </p:nvSpPr>
        <p:spPr bwMode="auto">
          <a:xfrm>
            <a:off x="6786563" y="1763713"/>
            <a:ext cx="1208087" cy="170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3" name="Text Box 26"/>
          <p:cNvSpPr txBox="1">
            <a:spLocks noChangeArrowheads="1"/>
          </p:cNvSpPr>
          <p:nvPr/>
        </p:nvSpPr>
        <p:spPr bwMode="auto">
          <a:xfrm>
            <a:off x="6821488" y="1687513"/>
            <a:ext cx="11557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transport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physical</a:t>
            </a:r>
          </a:p>
        </p:txBody>
      </p:sp>
      <p:sp>
        <p:nvSpPr>
          <p:cNvPr id="23564" name="Line 27"/>
          <p:cNvSpPr>
            <a:spLocks noChangeShapeType="1"/>
          </p:cNvSpPr>
          <p:nvPr/>
        </p:nvSpPr>
        <p:spPr bwMode="auto">
          <a:xfrm>
            <a:off x="6781800" y="20970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5" name="Line 28"/>
          <p:cNvSpPr>
            <a:spLocks noChangeShapeType="1"/>
          </p:cNvSpPr>
          <p:nvPr/>
        </p:nvSpPr>
        <p:spPr bwMode="auto">
          <a:xfrm>
            <a:off x="6781800" y="24368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6" name="Line 29"/>
          <p:cNvSpPr>
            <a:spLocks noChangeShapeType="1"/>
          </p:cNvSpPr>
          <p:nvPr/>
        </p:nvSpPr>
        <p:spPr bwMode="auto">
          <a:xfrm>
            <a:off x="6781800" y="27797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7" name="Line 30"/>
          <p:cNvSpPr>
            <a:spLocks noChangeShapeType="1"/>
          </p:cNvSpPr>
          <p:nvPr/>
        </p:nvSpPr>
        <p:spPr bwMode="auto">
          <a:xfrm>
            <a:off x="6781800" y="31226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8" name="Rectangle 31"/>
          <p:cNvSpPr>
            <a:spLocks noChangeArrowheads="1"/>
          </p:cNvSpPr>
          <p:nvPr/>
        </p:nvSpPr>
        <p:spPr bwMode="auto">
          <a:xfrm>
            <a:off x="4191000" y="2366963"/>
            <a:ext cx="1219200" cy="1038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69" name="Text Box 32"/>
          <p:cNvSpPr txBox="1">
            <a:spLocks noChangeArrowheads="1"/>
          </p:cNvSpPr>
          <p:nvPr/>
        </p:nvSpPr>
        <p:spPr bwMode="auto">
          <a:xfrm>
            <a:off x="4356100" y="2290763"/>
            <a:ext cx="9175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physical</a:t>
            </a:r>
          </a:p>
        </p:txBody>
      </p:sp>
      <p:sp>
        <p:nvSpPr>
          <p:cNvPr id="23570" name="Line 34"/>
          <p:cNvSpPr>
            <a:spLocks noChangeShapeType="1"/>
          </p:cNvSpPr>
          <p:nvPr/>
        </p:nvSpPr>
        <p:spPr bwMode="auto">
          <a:xfrm>
            <a:off x="4197350" y="23764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71" name="Line 35"/>
          <p:cNvSpPr>
            <a:spLocks noChangeShapeType="1"/>
          </p:cNvSpPr>
          <p:nvPr/>
        </p:nvSpPr>
        <p:spPr bwMode="auto">
          <a:xfrm>
            <a:off x="4197350" y="27193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72" name="Line 36"/>
          <p:cNvSpPr>
            <a:spLocks noChangeShapeType="1"/>
          </p:cNvSpPr>
          <p:nvPr/>
        </p:nvSpPr>
        <p:spPr bwMode="auto">
          <a:xfrm>
            <a:off x="4197350" y="30622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190" name="Rectangle 38"/>
          <p:cNvSpPr>
            <a:spLocks noChangeArrowheads="1"/>
          </p:cNvSpPr>
          <p:nvPr/>
        </p:nvSpPr>
        <p:spPr bwMode="auto">
          <a:xfrm>
            <a:off x="228600" y="1676400"/>
            <a:ext cx="712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data</a:t>
            </a:r>
          </a:p>
        </p:txBody>
      </p:sp>
      <p:sp>
        <p:nvSpPr>
          <p:cNvPr id="177214" name="Rectangle 62"/>
          <p:cNvSpPr>
            <a:spLocks noChangeArrowheads="1"/>
          </p:cNvSpPr>
          <p:nvPr/>
        </p:nvSpPr>
        <p:spPr bwMode="auto">
          <a:xfrm>
            <a:off x="8305800" y="1676400"/>
            <a:ext cx="712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data</a:t>
            </a:r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990600" y="1905000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216" name="Line 64"/>
          <p:cNvSpPr>
            <a:spLocks noChangeShapeType="1"/>
          </p:cNvSpPr>
          <p:nvPr/>
        </p:nvSpPr>
        <p:spPr bwMode="auto">
          <a:xfrm>
            <a:off x="1981200" y="19050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217" name="Line 65"/>
          <p:cNvSpPr>
            <a:spLocks noChangeShapeType="1"/>
          </p:cNvSpPr>
          <p:nvPr/>
        </p:nvSpPr>
        <p:spPr bwMode="auto">
          <a:xfrm>
            <a:off x="1981200" y="3276600"/>
            <a:ext cx="2514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218" name="Line 66"/>
          <p:cNvSpPr>
            <a:spLocks noChangeShapeType="1"/>
          </p:cNvSpPr>
          <p:nvPr/>
        </p:nvSpPr>
        <p:spPr bwMode="auto">
          <a:xfrm flipV="1">
            <a:off x="4495800" y="2519363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219" name="Line 67"/>
          <p:cNvSpPr>
            <a:spLocks noChangeShapeType="1"/>
          </p:cNvSpPr>
          <p:nvPr/>
        </p:nvSpPr>
        <p:spPr bwMode="auto">
          <a:xfrm>
            <a:off x="4495800" y="2519363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220" name="Line 68"/>
          <p:cNvSpPr>
            <a:spLocks noChangeShapeType="1"/>
          </p:cNvSpPr>
          <p:nvPr/>
        </p:nvSpPr>
        <p:spPr bwMode="auto">
          <a:xfrm>
            <a:off x="5029200" y="2519363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221" name="Line 69"/>
          <p:cNvSpPr>
            <a:spLocks noChangeShapeType="1"/>
          </p:cNvSpPr>
          <p:nvPr/>
        </p:nvSpPr>
        <p:spPr bwMode="auto">
          <a:xfrm>
            <a:off x="5029200" y="3276600"/>
            <a:ext cx="236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224" name="Line 72"/>
          <p:cNvSpPr>
            <a:spLocks noChangeShapeType="1"/>
          </p:cNvSpPr>
          <p:nvPr/>
        </p:nvSpPr>
        <p:spPr bwMode="auto">
          <a:xfrm flipV="1">
            <a:off x="7391400" y="1893888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77226" name="Line 74"/>
          <p:cNvSpPr>
            <a:spLocks noChangeShapeType="1"/>
          </p:cNvSpPr>
          <p:nvPr/>
        </p:nvSpPr>
        <p:spPr bwMode="auto">
          <a:xfrm>
            <a:off x="7391400" y="1893888"/>
            <a:ext cx="914400" cy="111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3584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001000" cy="2438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At source, data goes “down” the protocol stack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Each router processes packet “up” to network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That’s where routing info lives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Router then passes packet down the protocol stack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Destination processes up to application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That’s where the data lives</a:t>
            </a:r>
          </a:p>
        </p:txBody>
      </p:sp>
      <p:sp>
        <p:nvSpPr>
          <p:cNvPr id="23585" name="Rectangle 81"/>
          <p:cNvSpPr>
            <a:spLocks noChangeArrowheads="1"/>
          </p:cNvSpPr>
          <p:nvPr/>
        </p:nvSpPr>
        <p:spPr bwMode="auto">
          <a:xfrm>
            <a:off x="282575" y="3059113"/>
            <a:ext cx="708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host</a:t>
            </a:r>
          </a:p>
        </p:txBody>
      </p:sp>
      <p:sp>
        <p:nvSpPr>
          <p:cNvPr id="23586" name="Rectangle 82"/>
          <p:cNvSpPr>
            <a:spLocks noChangeArrowheads="1"/>
          </p:cNvSpPr>
          <p:nvPr/>
        </p:nvSpPr>
        <p:spPr bwMode="auto">
          <a:xfrm>
            <a:off x="8305800" y="3200400"/>
            <a:ext cx="7080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host</a:t>
            </a:r>
          </a:p>
        </p:txBody>
      </p:sp>
      <p:sp>
        <p:nvSpPr>
          <p:cNvPr id="23587" name="Rectangle 83"/>
          <p:cNvSpPr>
            <a:spLocks noChangeArrowheads="1"/>
          </p:cNvSpPr>
          <p:nvPr/>
        </p:nvSpPr>
        <p:spPr bwMode="auto">
          <a:xfrm>
            <a:off x="4305300" y="1524000"/>
            <a:ext cx="9525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router</a:t>
            </a:r>
          </a:p>
        </p:txBody>
      </p:sp>
      <p:pic>
        <p:nvPicPr>
          <p:cNvPr id="23588" name="Picture 90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9613" y="21336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9" name="Picture 9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90" name="Group 92"/>
          <p:cNvGrpSpPr>
            <a:grpSpLocks/>
          </p:cNvGrpSpPr>
          <p:nvPr/>
        </p:nvGrpSpPr>
        <p:grpSpPr bwMode="auto">
          <a:xfrm>
            <a:off x="4495800" y="1981200"/>
            <a:ext cx="533400" cy="304800"/>
            <a:chOff x="1152" y="1056"/>
            <a:chExt cx="432" cy="240"/>
          </a:xfrm>
        </p:grpSpPr>
        <p:sp>
          <p:nvSpPr>
            <p:cNvPr id="23591" name="Rectangle 93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3592" name="Oval 94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3593" name="Oval 9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3594" name="Line 96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3595" name="Line 97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4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0" grpId="0" autoUpdateAnimBg="0"/>
      <p:bldP spid="177214" grpId="0" autoUpdateAnimBg="0"/>
      <p:bldP spid="177215" grpId="0" animBg="1"/>
      <p:bldP spid="177216" grpId="0" animBg="1"/>
      <p:bldP spid="177217" grpId="0" animBg="1"/>
      <p:bldP spid="177218" grpId="0" animBg="1"/>
      <p:bldP spid="177219" grpId="0" animBg="1"/>
      <p:bldP spid="177220" grpId="0" animBg="1"/>
      <p:bldP spid="177221" grpId="0" animBg="1"/>
      <p:bldP spid="177224" grpId="0" animBg="1"/>
      <p:bldP spid="1772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0DDE3369-E256-F34D-A6E2-51928A35C0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12192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0960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/>
              <a:t>X = application data at source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As X goes down protocol stack, each layer adds header information: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Application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Transport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Network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Link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bg2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X))))</a:t>
            </a:r>
            <a:endParaRPr lang="en-US" sz="2000" dirty="0"/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Header has info required by layer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Note that app data is on the inside</a:t>
            </a:r>
          </a:p>
        </p:txBody>
      </p:sp>
      <p:grpSp>
        <p:nvGrpSpPr>
          <p:cNvPr id="24581" name="Group 17"/>
          <p:cNvGrpSpPr>
            <a:grpSpLocks/>
          </p:cNvGrpSpPr>
          <p:nvPr/>
        </p:nvGrpSpPr>
        <p:grpSpPr bwMode="auto">
          <a:xfrm>
            <a:off x="6711950" y="1687513"/>
            <a:ext cx="1898650" cy="3530600"/>
            <a:chOff x="3076" y="888"/>
            <a:chExt cx="1196" cy="2224"/>
          </a:xfrm>
        </p:grpSpPr>
        <p:sp>
          <p:nvSpPr>
            <p:cNvPr id="24587" name="Rectangle 18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4588" name="Text Box 19"/>
            <p:cNvSpPr txBox="1">
              <a:spLocks noChangeArrowheads="1"/>
            </p:cNvSpPr>
            <p:nvPr/>
          </p:nvSpPr>
          <p:spPr bwMode="auto">
            <a:xfrm>
              <a:off x="3121" y="949"/>
              <a:ext cx="112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application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5437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transport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link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physical</a:t>
              </a:r>
            </a:p>
          </p:txBody>
        </p:sp>
        <p:sp>
          <p:nvSpPr>
            <p:cNvPr id="24589" name="Line 20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4590" name="Line 21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4591" name="Line 22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24592" name="Line 23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7162800" y="990600"/>
            <a:ext cx="1106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data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 X</a:t>
            </a:r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>
            <a:off x="7696200" y="1484313"/>
            <a:ext cx="0" cy="411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6477000" y="5546725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packet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,(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,(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437FF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,(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-Roman" charset="0"/>
                <a:ea typeface="+mn-ea"/>
                <a:cs typeface="+mn-cs"/>
              </a:rPr>
              <a:t>,X))))</a:t>
            </a:r>
          </a:p>
        </p:txBody>
      </p: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7162800" y="1027113"/>
            <a:ext cx="1066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6629400" y="5638800"/>
            <a:ext cx="21336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2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7" grpId="0" autoUpdateAnimBg="0"/>
      <p:bldP spid="182298" grpId="0" animBg="1"/>
      <p:bldP spid="182299" grpId="0" autoUpdateAnimBg="0"/>
      <p:bldP spid="182300" grpId="0" animBg="1"/>
      <p:bldP spid="1823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2B093123-DD3C-2E4B-9302-D621484B0CDA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Arithmetic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8963CDC6-9C42-364C-B78C-F57FCDDBFA8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Layer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Applications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Web browsing, email, P2P,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Running on hosts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Hosts want network to be transparent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Application layer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HTTP, SMTP, IMAP, Gnutella,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Protocol is only one part of an application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HTTP only a part of web browsing</a:t>
            </a:r>
          </a:p>
        </p:txBody>
      </p:sp>
    </p:spTree>
    <p:extLst>
      <p:ext uri="{BB962C8B-B14F-4D97-AF65-F5344CB8AC3E}">
        <p14:creationId xmlns:p14="http://schemas.microsoft.com/office/powerpoint/2010/main" val="4273175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D17225B2-8A11-7A41-B36E-DD330719F3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Client-Server Model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Client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“speaks first”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Server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tries to respond to request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Hosts are clients and/or servers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Example: Web browsing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You are the client (request web page)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Web server is the server</a:t>
            </a:r>
          </a:p>
        </p:txBody>
      </p:sp>
    </p:spTree>
    <p:extLst>
      <p:ext uri="{BB962C8B-B14F-4D97-AF65-F5344CB8AC3E}">
        <p14:creationId xmlns:p14="http://schemas.microsoft.com/office/powerpoint/2010/main" val="18848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8C01C0B1-1E60-974F-9460-2B9D563A0D9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Peer-to-Peer Model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Hosts act as clients and servers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example, when sharing music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 are client when requesting a file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 are a server when someone downloads a file from you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P2P, how does client find server?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Many different P2P models for this</a:t>
            </a:r>
          </a:p>
        </p:txBody>
      </p:sp>
    </p:spTree>
    <p:extLst>
      <p:ext uri="{BB962C8B-B14F-4D97-AF65-F5344CB8AC3E}">
        <p14:creationId xmlns:p14="http://schemas.microsoft.com/office/powerpoint/2010/main" val="2702102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FFD9CF8D-B781-E94D-A794-97353D8ED69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HTTP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543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HTTP --- </a:t>
            </a:r>
            <a:r>
              <a:rPr lang="en-US" sz="2800" b="1" dirty="0" err="1">
                <a:solidFill>
                  <a:schemeClr val="accent2"/>
                </a:solidFill>
              </a:rPr>
              <a:t>H</a:t>
            </a:r>
            <a:r>
              <a:rPr lang="en-US" sz="2800" dirty="0" err="1"/>
              <a:t>yper</a:t>
            </a:r>
            <a:r>
              <a:rPr lang="en-US" sz="2800" b="1" dirty="0" err="1">
                <a:solidFill>
                  <a:schemeClr val="accent2"/>
                </a:solidFill>
              </a:rPr>
              <a:t>T</a:t>
            </a:r>
            <a:r>
              <a:rPr lang="en-US" sz="2800" dirty="0" err="1"/>
              <a:t>ext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T</a:t>
            </a:r>
            <a:r>
              <a:rPr lang="en-US" sz="2800" dirty="0"/>
              <a:t>ransfer </a:t>
            </a:r>
            <a:r>
              <a:rPr lang="en-US" sz="2800" b="1" dirty="0">
                <a:solidFill>
                  <a:schemeClr val="accent2"/>
                </a:solidFill>
              </a:rPr>
              <a:t>P</a:t>
            </a:r>
            <a:r>
              <a:rPr lang="en-US" sz="2800" dirty="0"/>
              <a:t>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Client (you) requests a web page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Server responds to your request</a:t>
            </a:r>
          </a:p>
        </p:txBody>
      </p:sp>
      <p:sp>
        <p:nvSpPr>
          <p:cNvPr id="187406" name="Line 14"/>
          <p:cNvSpPr>
            <a:spLocks noChangeShapeType="1"/>
          </p:cNvSpPr>
          <p:nvPr/>
        </p:nvSpPr>
        <p:spPr bwMode="auto">
          <a:xfrm>
            <a:off x="2590800" y="2590800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3494088" y="2130425"/>
            <a:ext cx="1839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HTTP request</a:t>
            </a: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2590800" y="312420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3503613" y="2678113"/>
            <a:ext cx="1982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HTTP response</a:t>
            </a:r>
          </a:p>
        </p:txBody>
      </p:sp>
      <p:pic>
        <p:nvPicPr>
          <p:cNvPr id="28681" name="Picture 18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1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286000"/>
            <a:ext cx="73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42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utoUpdateAnimBg="0"/>
      <p:bldP spid="187408" grpId="0" animBg="1"/>
      <p:bldP spid="18740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A8732547-D59D-684E-802E-9CAC91838F3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Web Cookies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752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HTTP is stateless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cookies used to add state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Initially, cookie sent from server to browser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Browser manages cookie, sends it to server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Server looks in cookie database to “remember” you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2819400" y="1512888"/>
            <a:ext cx="396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 rot="592261">
            <a:off x="3951288" y="1447800"/>
            <a:ext cx="1839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HTTP request</a:t>
            </a: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 flipV="1">
            <a:off x="2819400" y="1970088"/>
            <a:ext cx="3886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 rot="618799">
            <a:off x="3429000" y="1908175"/>
            <a:ext cx="2873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HTTP response, cookie</a:t>
            </a:r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404813" y="1295400"/>
            <a:ext cx="1031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initial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session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404813" y="3429000"/>
            <a:ext cx="1031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later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session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1524000" y="914400"/>
            <a:ext cx="928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cookie</a:t>
            </a: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1524000" y="2895600"/>
            <a:ext cx="928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cookie</a:t>
            </a: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V="1">
            <a:off x="2895600" y="2895600"/>
            <a:ext cx="388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 flipH="1">
            <a:off x="2971800" y="3352800"/>
            <a:ext cx="3733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 rot="-483928">
            <a:off x="3352800" y="2754313"/>
            <a:ext cx="27320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HTTP request, cookie</a:t>
            </a:r>
          </a:p>
        </p:txBody>
      </p:sp>
      <p:sp>
        <p:nvSpPr>
          <p:cNvPr id="188442" name="Rectangle 26"/>
          <p:cNvSpPr>
            <a:spLocks noChangeArrowheads="1"/>
          </p:cNvSpPr>
          <p:nvPr/>
        </p:nvSpPr>
        <p:spPr bwMode="auto">
          <a:xfrm rot="-555409">
            <a:off x="3810000" y="3211513"/>
            <a:ext cx="19827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HTTP response</a:t>
            </a:r>
          </a:p>
        </p:txBody>
      </p:sp>
      <p:sp>
        <p:nvSpPr>
          <p:cNvPr id="188443" name="Rectangle 27"/>
          <p:cNvSpPr>
            <a:spLocks noChangeArrowheads="1"/>
          </p:cNvSpPr>
          <p:nvPr/>
        </p:nvSpPr>
        <p:spPr bwMode="auto">
          <a:xfrm>
            <a:off x="7620000" y="2317750"/>
            <a:ext cx="12557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Cookie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database</a:t>
            </a:r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7620000" y="2286000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pic>
        <p:nvPicPr>
          <p:cNvPr id="29715" name="Picture 2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988" y="2209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6" name="Picture 30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32766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7" name="Picture 3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12954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406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30" grpId="0" animBg="1"/>
      <p:bldP spid="188430" grpId="1" animBg="1"/>
      <p:bldP spid="188431" grpId="0" autoUpdateAnimBg="0"/>
      <p:bldP spid="188431" grpId="1" autoUpdateAnimBg="0"/>
      <p:bldP spid="188432" grpId="0" animBg="1"/>
      <p:bldP spid="188432" grpId="1" animBg="1"/>
      <p:bldP spid="188433" grpId="0" autoUpdateAnimBg="0"/>
      <p:bldP spid="188433" grpId="1" autoUpdateAnimBg="0"/>
      <p:bldP spid="188435" grpId="0" autoUpdateAnimBg="0"/>
      <p:bldP spid="188436" grpId="0" autoUpdateAnimBg="0"/>
      <p:bldP spid="188437" grpId="0" autoUpdateAnimBg="0"/>
      <p:bldP spid="188437" grpId="1" autoUpdateAnimBg="0"/>
      <p:bldP spid="188438" grpId="0" autoUpdateAnimBg="0"/>
      <p:bldP spid="188439" grpId="0" animBg="1"/>
      <p:bldP spid="188440" grpId="0" animBg="1"/>
      <p:bldP spid="188441" grpId="0" autoUpdateAnimBg="0"/>
      <p:bldP spid="188442" grpId="0" autoUpdateAnimBg="0"/>
      <p:bldP spid="188443" grpId="0" autoUpdateAnimBg="0"/>
      <p:bldP spid="1884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CF8FE396-A6D2-3D40-95B7-AB3A50ACF1F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Cookies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 cookies used for…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Shopping carts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Recommendations, etc.,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very, very weak form of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Privacy concerns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 site can learn a lot about you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Multiple web sites could learn even more</a:t>
            </a:r>
          </a:p>
        </p:txBody>
      </p:sp>
    </p:spTree>
    <p:extLst>
      <p:ext uri="{BB962C8B-B14F-4D97-AF65-F5344CB8AC3E}">
        <p14:creationId xmlns:p14="http://schemas.microsoft.com/office/powerpoint/2010/main" val="1542640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C21FFF82-7BA7-3141-B0DD-55B89409FA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pic>
        <p:nvPicPr>
          <p:cNvPr id="31747" name="Picture 37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188" y="4876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988" y="4876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SMTP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SMTP used to send email from sender to recipient’s mail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use POP3, IMAP or HTTP (Web mail) to get messages from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 with many application protocols, SMTP commands are human readable </a:t>
            </a:r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3048000" y="54102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4140200" y="4964113"/>
            <a:ext cx="8890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SMTP</a:t>
            </a:r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6934200" y="5181600"/>
            <a:ext cx="8064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POP3</a:t>
            </a:r>
          </a:p>
        </p:txBody>
      </p:sp>
      <p:sp>
        <p:nvSpPr>
          <p:cNvPr id="190492" name="Line 28"/>
          <p:cNvSpPr>
            <a:spLocks noChangeShapeType="1"/>
          </p:cNvSpPr>
          <p:nvPr/>
        </p:nvSpPr>
        <p:spPr bwMode="auto">
          <a:xfrm>
            <a:off x="6858000" y="5638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0493" name="Line 29"/>
          <p:cNvSpPr>
            <a:spLocks noChangeShapeType="1"/>
          </p:cNvSpPr>
          <p:nvPr/>
        </p:nvSpPr>
        <p:spPr bwMode="auto">
          <a:xfrm>
            <a:off x="1371600" y="5410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190494" name="Line 30"/>
          <p:cNvSpPr>
            <a:spLocks noChangeShapeType="1"/>
          </p:cNvSpPr>
          <p:nvPr/>
        </p:nvSpPr>
        <p:spPr bwMode="auto">
          <a:xfrm flipH="1">
            <a:off x="6781800" y="5181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31757" name="Rectangle 31"/>
          <p:cNvSpPr>
            <a:spLocks noChangeArrowheads="1"/>
          </p:cNvSpPr>
          <p:nvPr/>
        </p:nvSpPr>
        <p:spPr bwMode="auto">
          <a:xfrm>
            <a:off x="252413" y="4506913"/>
            <a:ext cx="10429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Sender</a:t>
            </a:r>
          </a:p>
        </p:txBody>
      </p:sp>
      <p:sp>
        <p:nvSpPr>
          <p:cNvPr id="31758" name="Rectangle 32"/>
          <p:cNvSpPr>
            <a:spLocks noChangeArrowheads="1"/>
          </p:cNvSpPr>
          <p:nvPr/>
        </p:nvSpPr>
        <p:spPr bwMode="auto">
          <a:xfrm>
            <a:off x="7696200" y="4495800"/>
            <a:ext cx="12827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Recipient</a:t>
            </a:r>
          </a:p>
        </p:txBody>
      </p:sp>
      <p:sp>
        <p:nvSpPr>
          <p:cNvPr id="190497" name="Rectangle 33"/>
          <p:cNvSpPr>
            <a:spLocks noChangeArrowheads="1"/>
          </p:cNvSpPr>
          <p:nvPr/>
        </p:nvSpPr>
        <p:spPr bwMode="auto">
          <a:xfrm>
            <a:off x="1371600" y="4953000"/>
            <a:ext cx="8890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SMTP</a:t>
            </a:r>
          </a:p>
        </p:txBody>
      </p:sp>
      <p:pic>
        <p:nvPicPr>
          <p:cNvPr id="31760" name="Picture 3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2425" y="4953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35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5706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190479" grpId="0" autoUpdateAnimBg="0"/>
      <p:bldP spid="190481" grpId="0" autoUpdateAnimBg="0"/>
      <p:bldP spid="190492" grpId="0" animBg="1"/>
      <p:bldP spid="190493" grpId="0" animBg="1"/>
      <p:bldP spid="190494" grpId="0" animBg="1"/>
      <p:bldP spid="19049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4C8AC901-F612-6440-B516-797A98A782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Spoofed email with SMTP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652463" y="1314450"/>
            <a:ext cx="765333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User types the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red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lines: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&gt;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telnet eniac.cs.sjsu.edu 25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220 eniac.sjsu.edu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HELO ca.gov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250  Hello ca.gov, pleased to meet you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MAIL FROM: &lt;arnold@ca.gov&gt;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250 arnold@ca.gov... Sender ok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RCPT TO: &lt;stamp@cs.sjsu.edu&gt;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250 stamp@cs.sjsu.edu ... Recipient ok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DATA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354 Enter mail, end with "." on a line by itself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It is my pleasure to inform you that you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are terminated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.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250 Message accepted for delivery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QUIT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221 eniac.sjsu.edu closing connection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48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A3198C88-748E-3647-A057-DCF226B4903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Layer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DNS --- Domain Name Service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Convert human-friendly names such as </a:t>
            </a:r>
            <a:r>
              <a:rPr lang="en-US" sz="2400" dirty="0">
                <a:hlinkClick r:id="rId2"/>
              </a:rPr>
              <a:t>www.google.com</a:t>
            </a:r>
            <a:r>
              <a:rPr lang="en-US" sz="2400" dirty="0"/>
              <a:t> into 32-bit IP address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 distributed hierarchical database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Only 13 “root” DNS server clusters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Almost a single point of failure for Internet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Attacks on root servers have succeeded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But, attacks have not lasted long enough</a:t>
            </a:r>
          </a:p>
        </p:txBody>
      </p:sp>
    </p:spTree>
    <p:extLst>
      <p:ext uri="{BB962C8B-B14F-4D97-AF65-F5344CB8AC3E}">
        <p14:creationId xmlns:p14="http://schemas.microsoft.com/office/powerpoint/2010/main" val="2003912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C4529AC5-D953-CB49-819D-0F3D4090717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Transport Layer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network layer offers unreliable, “best effort” delivery of packets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Any improved service must be provided by the hosts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Transport layer: two protocols of interest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TCP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more service, more overhead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UDP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less service, less overhead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TCP and UDP runs on hosts, not routers</a:t>
            </a:r>
          </a:p>
        </p:txBody>
      </p:sp>
    </p:spTree>
    <p:extLst>
      <p:ext uri="{BB962C8B-B14F-4D97-AF65-F5344CB8AC3E}">
        <p14:creationId xmlns:p14="http://schemas.microsoft.com/office/powerpoint/2010/main" val="182732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7A8C395D-657B-8644-AEDE-724661E73037}" type="slidenum">
              <a:rPr lang="en-US" smtClean="0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Clock Arithmetic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 integers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and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“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” is the remainder when we compute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</a:t>
            </a:r>
            <a:r>
              <a:rPr lang="en-US" sz="2800" dirty="0" err="1">
                <a:latin typeface="Lucida Grande"/>
                <a:cs typeface="Lucida Grande"/>
                <a:sym typeface="Symbol" charset="2"/>
              </a:rPr>
              <a:t></a:t>
            </a:r>
            <a:r>
              <a:rPr lang="en-US" sz="2800" dirty="0">
                <a:latin typeface="Lucida Grande"/>
                <a:cs typeface="Lucida Grande"/>
              </a:rPr>
              <a:t>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endParaRPr lang="en-US" sz="28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cs typeface="Lucida Grande"/>
              </a:rPr>
              <a:t>We can also say “</a:t>
            </a:r>
            <a:r>
              <a:rPr lang="en-US" sz="2400" dirty="0" err="1">
                <a:latin typeface="Lucida Grande"/>
                <a:cs typeface="Lucida Grande"/>
              </a:rPr>
              <a:t>x</a:t>
            </a:r>
            <a:r>
              <a:rPr lang="en-US" sz="2400" dirty="0">
                <a:latin typeface="Lucida Grande"/>
                <a:cs typeface="Lucida Grande"/>
              </a:rPr>
              <a:t> modulo </a:t>
            </a:r>
            <a:r>
              <a:rPr lang="en-US" sz="2400" dirty="0" err="1">
                <a:latin typeface="Lucida Grande"/>
                <a:cs typeface="Lucida Grande"/>
              </a:rPr>
              <a:t>n</a:t>
            </a:r>
            <a:r>
              <a:rPr lang="en-US" sz="2400" dirty="0">
                <a:cs typeface="Lucida Grande"/>
              </a:rPr>
              <a:t>”</a:t>
            </a: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5257800" y="3260725"/>
            <a:ext cx="2438400" cy="2438400"/>
          </a:xfrm>
          <a:prstGeom prst="ellipse">
            <a:avLst/>
          </a:prstGeom>
          <a:solidFill>
            <a:schemeClr val="bg1">
              <a:alpha val="0"/>
            </a:schemeClr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85800" y="2743200"/>
            <a:ext cx="358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Examples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7 mod 6 = 1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33 mod 5 = 3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33 mod 6 = 3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51 mod 17 = 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latin typeface="Lucida Grande"/>
                <a:ea typeface="ＭＳ Ｐゴシック" charset="-128"/>
                <a:cs typeface="Lucida Grande"/>
              </a:rPr>
              <a:t>17 mod 6 = 5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6297613" y="25908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0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7696200" y="50292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2</a:t>
            </a: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7554913" y="324485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1</a:t>
            </a: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4964113" y="3336925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5</a:t>
            </a:r>
          </a:p>
        </p:txBody>
      </p:sp>
      <p:sp>
        <p:nvSpPr>
          <p:cNvPr id="61451" name="Rectangle 10"/>
          <p:cNvSpPr>
            <a:spLocks noChangeArrowheads="1"/>
          </p:cNvSpPr>
          <p:nvPr/>
        </p:nvSpPr>
        <p:spPr bwMode="auto">
          <a:xfrm>
            <a:off x="4964113" y="5181600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4</a:t>
            </a:r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6288088" y="5851525"/>
            <a:ext cx="37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ucida Grande"/>
                <a:cs typeface="Lucida Grande"/>
              </a:rPr>
              <a:t>3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6477000" y="5699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 flipV="1">
            <a:off x="6477000" y="3108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7391400" y="35655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7543800" y="508952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H="1">
            <a:off x="5334000" y="51657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 flipH="1" flipV="1">
            <a:off x="5334000" y="371792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584386" y="4092714"/>
            <a:ext cx="17707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number “line”</a:t>
            </a:r>
          </a:p>
          <a:p>
            <a:pPr algn="ctr"/>
            <a:r>
              <a:rPr lang="en-US" sz="2000" dirty="0">
                <a:latin typeface="Lucida Grande"/>
                <a:cs typeface="Lucida Grande"/>
              </a:rPr>
              <a:t>mod 6</a:t>
            </a:r>
            <a:endParaRPr lang="en-US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49EFFBAE-FD39-1545-9EDF-999AFEA4983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assures that packets…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Arrive at destination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Are processed in order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Are not sent too fast for receiver: </a:t>
            </a:r>
            <a:r>
              <a:rPr lang="en-US" sz="2400" b="1" dirty="0">
                <a:solidFill>
                  <a:schemeClr val="hlink"/>
                </a:solidFill>
              </a:rPr>
              <a:t>flow control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also provides…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Network-wide </a:t>
            </a:r>
            <a:r>
              <a:rPr lang="en-US" sz="2400" b="1" dirty="0">
                <a:solidFill>
                  <a:schemeClr val="hlink"/>
                </a:solidFill>
              </a:rPr>
              <a:t>congestion control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is </a:t>
            </a:r>
            <a:r>
              <a:rPr lang="en-US" sz="2800" b="1" dirty="0">
                <a:solidFill>
                  <a:schemeClr val="hlink"/>
                </a:solidFill>
              </a:rPr>
              <a:t>connection-oriented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TCP contacts server before sending data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Orderly setup and take down of “connection”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true connection, only a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2461858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2BBD7726-321A-B045-8710-67C2840EF33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Header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848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Source and destination port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Sequence number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Flags (ACK, SYN, RST, etc.)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Usually 20 bytes (if no options)</a:t>
            </a:r>
          </a:p>
        </p:txBody>
      </p:sp>
      <p:pic>
        <p:nvPicPr>
          <p:cNvPr id="36869" name="Picture 5" descr="tcp.tif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54102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832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C84F4522-2ED0-E947-821D-18A3631C8F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TCP Three-Way Handshake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80772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SYN</a:t>
            </a:r>
            <a:r>
              <a:rPr lang="en-US" sz="2800" dirty="0"/>
              <a:t>: synchronization requested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SYN-ACK</a:t>
            </a:r>
            <a:r>
              <a:rPr lang="en-US" sz="2800" dirty="0"/>
              <a:t>: acknowledge SYN request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ACK</a:t>
            </a:r>
            <a:r>
              <a:rPr lang="en-US" sz="2800" dirty="0"/>
              <a:t>: acknowledge </a:t>
            </a:r>
            <a:r>
              <a:rPr lang="en-US" sz="2800" dirty="0" err="1"/>
              <a:t>msg</a:t>
            </a:r>
            <a:r>
              <a:rPr lang="en-US" sz="2800" dirty="0"/>
              <a:t> 2 and send data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TCP “connection” 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Connection terminated by FIN or RST</a:t>
            </a:r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>
            <a:off x="2667000" y="2136775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70288" y="1676400"/>
            <a:ext cx="1708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SYN request</a:t>
            </a:r>
          </a:p>
        </p:txBody>
      </p:sp>
      <p:sp>
        <p:nvSpPr>
          <p:cNvPr id="202768" name="Line 16"/>
          <p:cNvSpPr>
            <a:spLocks noChangeShapeType="1"/>
          </p:cNvSpPr>
          <p:nvPr/>
        </p:nvSpPr>
        <p:spPr bwMode="auto">
          <a:xfrm flipH="1">
            <a:off x="2667000" y="2670175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705225" y="2224088"/>
            <a:ext cx="13239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SYN-ACK</a:t>
            </a: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>
            <a:off x="2667000" y="3203575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3452813" y="2743200"/>
            <a:ext cx="19573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ACK (and data)</a:t>
            </a:r>
          </a:p>
        </p:txBody>
      </p:sp>
      <p:pic>
        <p:nvPicPr>
          <p:cNvPr id="37899" name="Picture 20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21336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0" name="Picture 2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21336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54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85446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  <p:bldP spid="202766" grpId="0" animBg="1"/>
      <p:bldP spid="202767" grpId="0" autoUpdateAnimBg="0"/>
      <p:bldP spid="202768" grpId="0" animBg="1"/>
      <p:bldP spid="202769" grpId="0" autoUpdateAnimBg="0"/>
      <p:bldP spid="202770" grpId="0" animBg="1"/>
      <p:bldP spid="20277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5C6F3326-653F-924C-942E-967873EC436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Denial of Service Attack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The TCP 3-way handshake makes denial of service (</a:t>
            </a:r>
            <a:r>
              <a:rPr lang="en-US" sz="2800" dirty="0" err="1"/>
              <a:t>DoS</a:t>
            </a:r>
            <a:r>
              <a:rPr lang="en-US" sz="2800" dirty="0"/>
              <a:t>) attacks possible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Whenever SYN packet is received, server must remember “half-open” connection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Remembering consumes resources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Too many half-open connections and server’s resources will be exhausted, and then…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…server can’t respond to legitimate connections</a:t>
            </a:r>
          </a:p>
        </p:txBody>
      </p:sp>
    </p:spTree>
    <p:extLst>
      <p:ext uri="{BB962C8B-B14F-4D97-AF65-F5344CB8AC3E}">
        <p14:creationId xmlns:p14="http://schemas.microsoft.com/office/powerpoint/2010/main" val="68434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6ECFBB19-E295-E641-9C09-6DF7EFFA077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UDP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UDP is minimalist, “no frills” service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assurance that packets arrive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assurance packets are in order, etc., etc.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Why does UDP exist?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More efficient (smaller header)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flow control to slow down sender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congestion control to slow down sender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Packets sent too fast, they will be dropped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Either at intermediate router or at destination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in some apps this is OK (audio/video)</a:t>
            </a:r>
          </a:p>
        </p:txBody>
      </p:sp>
    </p:spTree>
    <p:extLst>
      <p:ext uri="{BB962C8B-B14F-4D97-AF65-F5344CB8AC3E}">
        <p14:creationId xmlns:p14="http://schemas.microsoft.com/office/powerpoint/2010/main" val="5453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D8F6E990-9155-7647-ADFE-B148CD68F2B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 Layer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Core of network/Internet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Interconnected mesh of routers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Purpose of network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Route packets through this mesh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Network layer protocol is known as </a:t>
            </a:r>
            <a:r>
              <a:rPr lang="en-US" sz="2800" b="1" dirty="0"/>
              <a:t>IP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Follows a </a:t>
            </a:r>
            <a:r>
              <a:rPr lang="en-US" sz="2400" b="1" dirty="0">
                <a:solidFill>
                  <a:schemeClr val="hlink"/>
                </a:solidFill>
              </a:rPr>
              <a:t>best effort</a:t>
            </a:r>
            <a:r>
              <a:rPr lang="en-US" sz="2400" dirty="0"/>
              <a:t> approach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IP runs in every host and every router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Routers also run routing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Used to determine the path to send packets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Routing protocols: RIP, OSPF, BGP, …</a:t>
            </a:r>
          </a:p>
        </p:txBody>
      </p:sp>
    </p:spTree>
    <p:extLst>
      <p:ext uri="{BB962C8B-B14F-4D97-AF65-F5344CB8AC3E}">
        <p14:creationId xmlns:p14="http://schemas.microsoft.com/office/powerpoint/2010/main" val="1427421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1B65D049-94DF-0840-B403-4DB855A0C4B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IP Addresses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IP address</a:t>
            </a:r>
            <a:r>
              <a:rPr lang="en-US" sz="2800" dirty="0"/>
              <a:t> is 32 bits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Every host has an IP address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Not enough IP addresses!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Lots of tricks used to extend address space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IP addresses given in dotted decimal notation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For example: 195.72.180.27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Each number is between 0 and 255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Usually, host’s IP address can change</a:t>
            </a:r>
          </a:p>
        </p:txBody>
      </p:sp>
    </p:spTree>
    <p:extLst>
      <p:ext uri="{BB962C8B-B14F-4D97-AF65-F5344CB8AC3E}">
        <p14:creationId xmlns:p14="http://schemas.microsoft.com/office/powerpoint/2010/main" val="492934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723EC15A-D814-ED49-B09F-ABC667BFDD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Socket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host has a 32 bit IP address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But many processes on one host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You can browse web, send email at same time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How to distinguish processes on a host?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process has a 16 bit </a:t>
            </a:r>
            <a:r>
              <a:rPr lang="en-US" sz="2800" b="1" dirty="0">
                <a:solidFill>
                  <a:schemeClr val="hlink"/>
                </a:solidFill>
              </a:rPr>
              <a:t>port number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Port numbers &lt; 1024 are “well-known” ports (HTTP is port 80, POP3 is port 110, etc.)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Port numbers above 1024 are dynamic (as needed)</a:t>
            </a:r>
            <a:endParaRPr lang="en-US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IP address and port number define a </a:t>
            </a:r>
            <a:r>
              <a:rPr lang="en-US" sz="2800" b="1" dirty="0">
                <a:solidFill>
                  <a:schemeClr val="hlink"/>
                </a:solidFill>
              </a:rPr>
              <a:t>socket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Socket uniquely identifies process, Internet-wide</a:t>
            </a:r>
          </a:p>
        </p:txBody>
      </p:sp>
    </p:spTree>
    <p:extLst>
      <p:ext uri="{BB962C8B-B14F-4D97-AF65-F5344CB8AC3E}">
        <p14:creationId xmlns:p14="http://schemas.microsoft.com/office/powerpoint/2010/main" val="261130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A1F0B261-C6E5-8244-B1E7-EEC2E6EAC7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Network Address Translation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Address Translation (</a:t>
            </a:r>
            <a:r>
              <a:rPr lang="en-US" b="1" dirty="0">
                <a:solidFill>
                  <a:schemeClr val="hlink"/>
                </a:solidFill>
              </a:rPr>
              <a:t>NAT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Used to extend IP address space</a:t>
            </a:r>
          </a:p>
          <a:p>
            <a:pPr eaLnBrk="1" hangingPunct="1"/>
            <a:r>
              <a:rPr lang="en-US" dirty="0"/>
              <a:t>Use one IP address, different port numbers, for multiple hosts</a:t>
            </a:r>
          </a:p>
          <a:p>
            <a:pPr lvl="1" eaLnBrk="1" hangingPunct="1"/>
            <a:r>
              <a:rPr lang="en-US" dirty="0"/>
              <a:t>“Translates” outside packet (based on port number) to IP for inside host </a:t>
            </a:r>
          </a:p>
        </p:txBody>
      </p:sp>
    </p:spTree>
    <p:extLst>
      <p:ext uri="{BB962C8B-B14F-4D97-AF65-F5344CB8AC3E}">
        <p14:creationId xmlns:p14="http://schemas.microsoft.com/office/powerpoint/2010/main" val="1272944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D975130D-BCFF-3649-8C3C-E7B17D3C52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pPr eaLnBrk="1" hangingPunct="1"/>
            <a:r>
              <a:rPr lang="en-US"/>
              <a:t>NAT-less Example</a:t>
            </a:r>
          </a:p>
        </p:txBody>
      </p:sp>
      <p:pic>
        <p:nvPicPr>
          <p:cNvPr id="45060" name="Picture 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1513" y="24542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977063" y="4054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Alice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990600" y="3914775"/>
            <a:ext cx="9540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Web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server</a:t>
            </a:r>
          </a:p>
        </p:txBody>
      </p:sp>
      <p:pic>
        <p:nvPicPr>
          <p:cNvPr id="45063" name="Picture 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43200"/>
            <a:ext cx="7397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795337" y="4506913"/>
            <a:ext cx="1490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IP: 12.0.0.1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Port: 80</a:t>
            </a:r>
          </a:p>
        </p:txBody>
      </p:sp>
      <p:sp>
        <p:nvSpPr>
          <p:cNvPr id="45065" name="Rectangle 11"/>
          <p:cNvSpPr>
            <a:spLocks noChangeArrowheads="1"/>
          </p:cNvSpPr>
          <p:nvPr/>
        </p:nvSpPr>
        <p:spPr bwMode="auto">
          <a:xfrm>
            <a:off x="6780213" y="4506913"/>
            <a:ext cx="144938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IP: 11.0.0.1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Port: 1025</a:t>
            </a:r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 flipH="1">
            <a:off x="2362200" y="3048000"/>
            <a:ext cx="3962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2743200" y="2276475"/>
            <a:ext cx="34178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source 11.0.0.1:1025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destination 12.0.0.1:80</a:t>
            </a:r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 flipH="1">
            <a:off x="2514600" y="4114800"/>
            <a:ext cx="3886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2514600" y="3352800"/>
            <a:ext cx="3660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source 12.0.0.1:80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destination 11.0.0.1:1025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8520336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285203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85203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85203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1" grpId="0" animBg="1"/>
      <p:bldP spid="222223" grpId="0" autoUpdateAnimBg="0"/>
      <p:bldP spid="222230" grpId="0" animBg="1"/>
      <p:bldP spid="2222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8A08098B-5B1E-6A45-80D1-EB43B7228776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Addition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Notation and facts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7 mod 6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7 = 13 = 1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((a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 + (</a:t>
            </a:r>
            <a:r>
              <a:rPr lang="en-US" sz="2000" dirty="0" err="1">
                <a:latin typeface="Lucida Grande"/>
                <a:cs typeface="Lucida Grande"/>
              </a:rPr>
              <a:t>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 = (a + </a:t>
            </a:r>
            <a:r>
              <a:rPr lang="en-US" sz="2000" dirty="0" err="1">
                <a:latin typeface="Lucida Grande"/>
                <a:cs typeface="Lucida Grande"/>
              </a:rPr>
              <a:t>b</a:t>
            </a:r>
            <a:r>
              <a:rPr lang="en-US" sz="2000" dirty="0">
                <a:latin typeface="Lucida Grande"/>
                <a:cs typeface="Lucida Grande"/>
              </a:rPr>
              <a:t>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endParaRPr lang="en-US" sz="20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((a mod </a:t>
            </a:r>
            <a:r>
              <a:rPr lang="en-US" sz="2000" dirty="0" err="1">
                <a:latin typeface="Lucida Grande"/>
                <a:cs typeface="Lucida Grande"/>
              </a:rPr>
              <a:t>n)(b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))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r>
              <a:rPr lang="en-US" sz="2000" dirty="0">
                <a:latin typeface="Lucida Grande"/>
                <a:cs typeface="Lucida Grande"/>
              </a:rPr>
              <a:t> = </a:t>
            </a:r>
            <a:r>
              <a:rPr lang="en-US" sz="2000" dirty="0" err="1">
                <a:latin typeface="Lucida Grande"/>
                <a:cs typeface="Lucida Grande"/>
              </a:rPr>
              <a:t>ab</a:t>
            </a:r>
            <a:r>
              <a:rPr lang="en-US" sz="2000" dirty="0">
                <a:latin typeface="Lucida Grande"/>
                <a:cs typeface="Lucida Grande"/>
              </a:rPr>
              <a:t> mod </a:t>
            </a:r>
            <a:r>
              <a:rPr lang="en-US" sz="2000" dirty="0" err="1">
                <a:latin typeface="Lucida Grande"/>
                <a:cs typeface="Lucida Grande"/>
              </a:rPr>
              <a:t>n</a:t>
            </a:r>
            <a:endParaRPr lang="en-US" sz="2000" dirty="0">
              <a:latin typeface="Lucida Grande"/>
              <a:cs typeface="Lucida Grande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Addition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3 + 5 = 2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2 + 4 = 0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3 + 3 = 0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(7 + 12) mod 6 = 19 mod 6 = 1 mod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Lucida Grande"/>
                <a:cs typeface="Lucida Grande"/>
              </a:rPr>
              <a:t>(7 + 12) mod 6 = (1 + 0) mod 6 = 1 mod 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90DA8593-B568-984B-AF7F-FA77996252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pPr eaLnBrk="1" hangingPunct="1"/>
            <a:r>
              <a:rPr lang="en-US"/>
              <a:t>NAT Example</a:t>
            </a:r>
          </a:p>
        </p:txBody>
      </p:sp>
      <p:pic>
        <p:nvPicPr>
          <p:cNvPr id="46084" name="Picture 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1650" y="24542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8077200" y="40544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Alice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903663" y="3978275"/>
            <a:ext cx="1300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Firewall</a:t>
            </a:r>
          </a:p>
        </p:txBody>
      </p:sp>
      <p:pic>
        <p:nvPicPr>
          <p:cNvPr id="46087" name="Picture 6" descr="Firewall 12.tiff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530475"/>
            <a:ext cx="1201738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76200" y="3914775"/>
            <a:ext cx="9540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Web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server</a:t>
            </a:r>
          </a:p>
        </p:txBody>
      </p:sp>
      <p:pic>
        <p:nvPicPr>
          <p:cNvPr id="46089" name="Picture 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743200"/>
            <a:ext cx="7397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33338" y="4506913"/>
            <a:ext cx="1490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IP: 12.0.0.1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577138" y="4506913"/>
            <a:ext cx="1490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IP: 10.0.0.1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3808413" y="4430713"/>
            <a:ext cx="14493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IP: 11.0.0.1</a:t>
            </a: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486400" y="30480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 flipH="1">
            <a:off x="1219200" y="30480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5673725" y="2368550"/>
            <a:ext cx="217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src 10.0.0.1:1025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dest 12.0.0.1:80</a:t>
            </a: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447800" y="2362200"/>
            <a:ext cx="217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src 11.0.0.1:4000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dest 12.0.0.1:80</a:t>
            </a:r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 flipH="1">
            <a:off x="1371600" y="39624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3249" name="Rectangle 17"/>
          <p:cNvSpPr>
            <a:spLocks noChangeArrowheads="1"/>
          </p:cNvSpPr>
          <p:nvPr/>
        </p:nvSpPr>
        <p:spPr bwMode="auto">
          <a:xfrm>
            <a:off x="1219200" y="3305175"/>
            <a:ext cx="233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src 12.0.0.1:80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dest 11.0.0.1:4000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3250" name="Line 18"/>
          <p:cNvSpPr>
            <a:spLocks noChangeShapeType="1"/>
          </p:cNvSpPr>
          <p:nvPr/>
        </p:nvSpPr>
        <p:spPr bwMode="auto">
          <a:xfrm flipH="1">
            <a:off x="5638800" y="39624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5486400" y="3305175"/>
            <a:ext cx="233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src 12.0.0.1:80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dest 10.0.0.1:1025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81400" y="4800600"/>
            <a:ext cx="2495550" cy="838200"/>
            <a:chOff x="2256" y="3024"/>
            <a:chExt cx="1572" cy="528"/>
          </a:xfrm>
        </p:grpSpPr>
        <p:sp>
          <p:nvSpPr>
            <p:cNvPr id="46104" name="Rectangle 20"/>
            <p:cNvSpPr>
              <a:spLocks noChangeArrowheads="1"/>
            </p:cNvSpPr>
            <p:nvPr/>
          </p:nvSpPr>
          <p:spPr bwMode="auto">
            <a:xfrm>
              <a:off x="2256" y="3024"/>
              <a:ext cx="1572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5437FF"/>
                  </a:solidFill>
                  <a:effectLst/>
                  <a:uLnTx/>
                  <a:uFillTx/>
                  <a:latin typeface="Comic Sans MS" charset="0"/>
                  <a:ea typeface="+mn-ea"/>
                  <a:cs typeface="+mn-cs"/>
                </a:rPr>
                <a:t>NAT Table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+mn-ea"/>
                  <a:cs typeface="+mn-cs"/>
                </a:rPr>
                <a:t>4000  10.0.0.1:1025</a:t>
              </a:r>
            </a:p>
          </p:txBody>
        </p:sp>
        <p:sp>
          <p:nvSpPr>
            <p:cNvPr id="46105" name="Line 21"/>
            <p:cNvSpPr>
              <a:spLocks noChangeShapeType="1"/>
            </p:cNvSpPr>
            <p:nvPr/>
          </p:nvSpPr>
          <p:spPr bwMode="auto">
            <a:xfrm>
              <a:off x="2256" y="3264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6106" name="Line 22"/>
            <p:cNvSpPr>
              <a:spLocks noChangeShapeType="1"/>
            </p:cNvSpPr>
            <p:nvPr/>
          </p:nvSpPr>
          <p:spPr bwMode="auto">
            <a:xfrm>
              <a:off x="2784" y="326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6107" name="Line 23"/>
            <p:cNvSpPr>
              <a:spLocks noChangeShapeType="1"/>
            </p:cNvSpPr>
            <p:nvPr/>
          </p:nvSpPr>
          <p:spPr bwMode="auto">
            <a:xfrm>
              <a:off x="2256" y="3552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6108" name="Line 24"/>
            <p:cNvSpPr>
              <a:spLocks noChangeShapeType="1"/>
            </p:cNvSpPr>
            <p:nvPr/>
          </p:nvSpPr>
          <p:spPr bwMode="auto">
            <a:xfrm>
              <a:off x="2256" y="3072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6109" name="Line 25"/>
            <p:cNvSpPr>
              <a:spLocks noChangeShapeType="1"/>
            </p:cNvSpPr>
            <p:nvPr/>
          </p:nvSpPr>
          <p:spPr bwMode="auto">
            <a:xfrm>
              <a:off x="2256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6110" name="Line 26"/>
            <p:cNvSpPr>
              <a:spLocks noChangeShapeType="1"/>
            </p:cNvSpPr>
            <p:nvPr/>
          </p:nvSpPr>
          <p:spPr bwMode="auto">
            <a:xfrm>
              <a:off x="3792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sp>
        <p:nvSpPr>
          <p:cNvPr id="223261" name="Rectangle 29"/>
          <p:cNvSpPr>
            <a:spLocks noChangeArrowheads="1"/>
          </p:cNvSpPr>
          <p:nvPr/>
        </p:nvSpPr>
        <p:spPr bwMode="auto">
          <a:xfrm>
            <a:off x="3581400" y="5181600"/>
            <a:ext cx="8382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4419600" y="5181600"/>
            <a:ext cx="16002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0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4" grpId="0" animBg="1"/>
      <p:bldP spid="223245" grpId="0" animBg="1"/>
      <p:bldP spid="223246" grpId="0" autoUpdateAnimBg="0"/>
      <p:bldP spid="223247" grpId="0" autoUpdateAnimBg="0"/>
      <p:bldP spid="223248" grpId="0" animBg="1"/>
      <p:bldP spid="223249" grpId="0" autoUpdateAnimBg="0"/>
      <p:bldP spid="223250" grpId="0" animBg="1"/>
      <p:bldP spid="223251" grpId="0" autoUpdateAnimBg="0"/>
      <p:bldP spid="223261" grpId="0" animBg="1"/>
      <p:bldP spid="22326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E0F82A8E-96F5-8A45-BC6A-DA2945426DD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NAT: The Last Word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Advantage(s</a:t>
            </a:r>
            <a:r>
              <a:rPr lang="en-US" dirty="0"/>
              <a:t>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Extends IP address space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 (or a few) IP </a:t>
            </a:r>
            <a:r>
              <a:rPr lang="en-US" dirty="0" err="1"/>
              <a:t>address(es</a:t>
            </a:r>
            <a:r>
              <a:rPr lang="en-US" dirty="0"/>
              <a:t>) can be shared by many users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Disadvantage(s</a:t>
            </a:r>
            <a:r>
              <a:rPr lang="en-US" dirty="0"/>
              <a:t>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Makes end-to-end security difficult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Might make IPSec less effective (IPSec discussed in Chapter 10)</a:t>
            </a:r>
          </a:p>
        </p:txBody>
      </p:sp>
    </p:spTree>
    <p:extLst>
      <p:ext uri="{BB962C8B-B14F-4D97-AF65-F5344CB8AC3E}">
        <p14:creationId xmlns:p14="http://schemas.microsoft.com/office/powerpoint/2010/main" val="23551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85C8BF8C-9FA5-D743-86C1-699A2742881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IP Header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IP header used by routers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Note source and destination IP addresses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Time to live (TTL) limits number of “hops”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So packets can’t circulate forever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Fragmentation information (see next slide)</a:t>
            </a:r>
          </a:p>
        </p:txBody>
      </p:sp>
      <p:pic>
        <p:nvPicPr>
          <p:cNvPr id="48133" name="Picture 5" descr="IP.tif 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51054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50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578EC724-6C4C-3C40-833D-A5820B9989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pic>
        <p:nvPicPr>
          <p:cNvPr id="49155" name="Picture 75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0480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7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8" y="1828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 Fragmentation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Each link limits maximum size of packets</a:t>
            </a:r>
          </a:p>
          <a:p>
            <a:pPr eaLnBrk="1" hangingPunct="1"/>
            <a:r>
              <a:rPr lang="en-US" sz="2800" dirty="0"/>
              <a:t>If packet is too big, router fragments it</a:t>
            </a:r>
          </a:p>
          <a:p>
            <a:pPr eaLnBrk="1" hangingPunct="1"/>
            <a:r>
              <a:rPr lang="en-US" sz="2800" dirty="0"/>
              <a:t>Re-assembly occurs at destination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4114800" y="2362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49160" name="Line 22"/>
          <p:cNvSpPr>
            <a:spLocks noChangeShapeType="1"/>
          </p:cNvSpPr>
          <p:nvPr/>
        </p:nvSpPr>
        <p:spPr bwMode="auto">
          <a:xfrm>
            <a:off x="990600" y="2362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71600" y="2133600"/>
            <a:ext cx="1905000" cy="152400"/>
            <a:chOff x="864" y="1344"/>
            <a:chExt cx="1200" cy="96"/>
          </a:xfrm>
        </p:grpSpPr>
        <p:sp>
          <p:nvSpPr>
            <p:cNvPr id="49198" name="Rectangle 23"/>
            <p:cNvSpPr>
              <a:spLocks noChangeArrowheads="1"/>
            </p:cNvSpPr>
            <p:nvPr/>
          </p:nvSpPr>
          <p:spPr bwMode="auto">
            <a:xfrm>
              <a:off x="864" y="1344"/>
              <a:ext cx="105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99" name="Rectangle 24"/>
            <p:cNvSpPr>
              <a:spLocks noChangeArrowheads="1"/>
            </p:cNvSpPr>
            <p:nvPr/>
          </p:nvSpPr>
          <p:spPr bwMode="auto">
            <a:xfrm>
              <a:off x="1920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267200" y="2133600"/>
            <a:ext cx="762000" cy="152400"/>
            <a:chOff x="2688" y="1344"/>
            <a:chExt cx="480" cy="96"/>
          </a:xfrm>
        </p:grpSpPr>
        <p:sp>
          <p:nvSpPr>
            <p:cNvPr id="49196" name="Rectangle 27"/>
            <p:cNvSpPr>
              <a:spLocks noChangeArrowheads="1"/>
            </p:cNvSpPr>
            <p:nvPr/>
          </p:nvSpPr>
          <p:spPr bwMode="auto">
            <a:xfrm>
              <a:off x="3024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97" name="Rectangle 28"/>
            <p:cNvSpPr>
              <a:spLocks noChangeArrowheads="1"/>
            </p:cNvSpPr>
            <p:nvPr/>
          </p:nvSpPr>
          <p:spPr bwMode="auto">
            <a:xfrm>
              <a:off x="2688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181600" y="2133600"/>
            <a:ext cx="762000" cy="152400"/>
            <a:chOff x="3264" y="1344"/>
            <a:chExt cx="480" cy="96"/>
          </a:xfrm>
        </p:grpSpPr>
        <p:sp>
          <p:nvSpPr>
            <p:cNvPr id="49194" name="Rectangle 25"/>
            <p:cNvSpPr>
              <a:spLocks noChangeArrowheads="1"/>
            </p:cNvSpPr>
            <p:nvPr/>
          </p:nvSpPr>
          <p:spPr bwMode="auto">
            <a:xfrm>
              <a:off x="3600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95" name="Rectangle 29"/>
            <p:cNvSpPr>
              <a:spLocks noChangeArrowheads="1"/>
            </p:cNvSpPr>
            <p:nvPr/>
          </p:nvSpPr>
          <p:spPr bwMode="auto">
            <a:xfrm>
              <a:off x="3264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6096000" y="2133600"/>
            <a:ext cx="762000" cy="152400"/>
            <a:chOff x="3840" y="1344"/>
            <a:chExt cx="480" cy="96"/>
          </a:xfrm>
        </p:grpSpPr>
        <p:sp>
          <p:nvSpPr>
            <p:cNvPr id="49192" name="Rectangle 26"/>
            <p:cNvSpPr>
              <a:spLocks noChangeArrowheads="1"/>
            </p:cNvSpPr>
            <p:nvPr/>
          </p:nvSpPr>
          <p:spPr bwMode="auto">
            <a:xfrm>
              <a:off x="4176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93" name="Rectangle 30"/>
            <p:cNvSpPr>
              <a:spLocks noChangeArrowheads="1"/>
            </p:cNvSpPr>
            <p:nvPr/>
          </p:nvSpPr>
          <p:spPr bwMode="auto">
            <a:xfrm>
              <a:off x="3840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sp>
        <p:nvSpPr>
          <p:cNvPr id="49165" name="Line 46"/>
          <p:cNvSpPr>
            <a:spLocks noChangeShapeType="1"/>
          </p:cNvSpPr>
          <p:nvPr/>
        </p:nvSpPr>
        <p:spPr bwMode="auto">
          <a:xfrm flipH="1">
            <a:off x="61722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7239000" y="2590800"/>
            <a:ext cx="762000" cy="152400"/>
            <a:chOff x="4560" y="1632"/>
            <a:chExt cx="480" cy="96"/>
          </a:xfrm>
        </p:grpSpPr>
        <p:sp>
          <p:nvSpPr>
            <p:cNvPr id="49190" name="Rectangle 47"/>
            <p:cNvSpPr>
              <a:spLocks noChangeArrowheads="1"/>
            </p:cNvSpPr>
            <p:nvPr/>
          </p:nvSpPr>
          <p:spPr bwMode="auto">
            <a:xfrm>
              <a:off x="4896" y="1632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91" name="Rectangle 48"/>
            <p:cNvSpPr>
              <a:spLocks noChangeArrowheads="1"/>
            </p:cNvSpPr>
            <p:nvPr/>
          </p:nvSpPr>
          <p:spPr bwMode="auto">
            <a:xfrm>
              <a:off x="4560" y="1632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6858000" y="2819400"/>
            <a:ext cx="762000" cy="152400"/>
            <a:chOff x="4320" y="1776"/>
            <a:chExt cx="480" cy="96"/>
          </a:xfrm>
        </p:grpSpPr>
        <p:sp>
          <p:nvSpPr>
            <p:cNvPr id="49188" name="Rectangle 49"/>
            <p:cNvSpPr>
              <a:spLocks noChangeArrowheads="1"/>
            </p:cNvSpPr>
            <p:nvPr/>
          </p:nvSpPr>
          <p:spPr bwMode="auto">
            <a:xfrm>
              <a:off x="4656" y="1776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89" name="Rectangle 50"/>
            <p:cNvSpPr>
              <a:spLocks noChangeArrowheads="1"/>
            </p:cNvSpPr>
            <p:nvPr/>
          </p:nvSpPr>
          <p:spPr bwMode="auto">
            <a:xfrm>
              <a:off x="4320" y="1776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553200" y="3048000"/>
            <a:ext cx="762000" cy="152400"/>
            <a:chOff x="4128" y="1920"/>
            <a:chExt cx="480" cy="96"/>
          </a:xfrm>
        </p:grpSpPr>
        <p:sp>
          <p:nvSpPr>
            <p:cNvPr id="49186" name="Rectangle 51"/>
            <p:cNvSpPr>
              <a:spLocks noChangeArrowheads="1"/>
            </p:cNvSpPr>
            <p:nvPr/>
          </p:nvSpPr>
          <p:spPr bwMode="auto">
            <a:xfrm>
              <a:off x="4464" y="1920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87" name="Rectangle 52"/>
            <p:cNvSpPr>
              <a:spLocks noChangeArrowheads="1"/>
            </p:cNvSpPr>
            <p:nvPr/>
          </p:nvSpPr>
          <p:spPr bwMode="auto">
            <a:xfrm>
              <a:off x="4128" y="1920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sp>
        <p:nvSpPr>
          <p:cNvPr id="204854" name="Rectangle 54"/>
          <p:cNvSpPr>
            <a:spLocks noChangeArrowheads="1"/>
          </p:cNvSpPr>
          <p:nvPr/>
        </p:nvSpPr>
        <p:spPr bwMode="auto">
          <a:xfrm>
            <a:off x="3733800" y="3059113"/>
            <a:ext cx="17732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re-assembled</a:t>
            </a:r>
          </a:p>
        </p:txBody>
      </p:sp>
      <p:sp>
        <p:nvSpPr>
          <p:cNvPr id="204855" name="Rectangle 55"/>
          <p:cNvSpPr>
            <a:spLocks noChangeArrowheads="1"/>
          </p:cNvSpPr>
          <p:nvPr/>
        </p:nvSpPr>
        <p:spPr bwMode="auto">
          <a:xfrm>
            <a:off x="3048000" y="1600200"/>
            <a:ext cx="15779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fragmented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3657600" y="3505200"/>
            <a:ext cx="1905000" cy="152400"/>
            <a:chOff x="2304" y="2208"/>
            <a:chExt cx="1200" cy="96"/>
          </a:xfrm>
        </p:grpSpPr>
        <p:sp>
          <p:nvSpPr>
            <p:cNvPr id="49184" name="Rectangle 56"/>
            <p:cNvSpPr>
              <a:spLocks noChangeArrowheads="1"/>
            </p:cNvSpPr>
            <p:nvPr/>
          </p:nvSpPr>
          <p:spPr bwMode="auto">
            <a:xfrm>
              <a:off x="2304" y="2208"/>
              <a:ext cx="105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85" name="Rectangle 57"/>
            <p:cNvSpPr>
              <a:spLocks noChangeArrowheads="1"/>
            </p:cNvSpPr>
            <p:nvPr/>
          </p:nvSpPr>
          <p:spPr bwMode="auto">
            <a:xfrm>
              <a:off x="3360" y="2208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49172" name="Group 77"/>
          <p:cNvGrpSpPr>
            <a:grpSpLocks/>
          </p:cNvGrpSpPr>
          <p:nvPr/>
        </p:nvGrpSpPr>
        <p:grpSpPr bwMode="auto">
          <a:xfrm>
            <a:off x="3581400" y="2209800"/>
            <a:ext cx="533400" cy="304800"/>
            <a:chOff x="4608" y="2016"/>
            <a:chExt cx="432" cy="240"/>
          </a:xfrm>
        </p:grpSpPr>
        <p:sp>
          <p:nvSpPr>
            <p:cNvPr id="49179" name="Oval 78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80" name="Rectangle 79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81" name="Oval 80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82" name="Line 81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83" name="Line 82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49173" name="Group 83"/>
          <p:cNvGrpSpPr>
            <a:grpSpLocks/>
          </p:cNvGrpSpPr>
          <p:nvPr/>
        </p:nvGrpSpPr>
        <p:grpSpPr bwMode="auto">
          <a:xfrm>
            <a:off x="7010400" y="2209800"/>
            <a:ext cx="533400" cy="304800"/>
            <a:chOff x="4608" y="2016"/>
            <a:chExt cx="432" cy="240"/>
          </a:xfrm>
        </p:grpSpPr>
        <p:sp>
          <p:nvSpPr>
            <p:cNvPr id="49174" name="Oval 84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75" name="Rectangle 85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76" name="Oval 86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77" name="Line 87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49178" name="Line 88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4" grpId="0" autoUpdateAnimBg="0"/>
      <p:bldP spid="20485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99602A3F-B5EC-E04E-9014-334095DDB53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 Fragmentation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One packet becomes multiple packets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Packets reassembled at </a:t>
            </a:r>
            <a:r>
              <a:rPr lang="en-US" sz="2800" b="1" dirty="0">
                <a:solidFill>
                  <a:schemeClr val="accent2"/>
                </a:solidFill>
              </a:rPr>
              <a:t>destination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Prevents multiple fragmentation/re-assemble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Fragmentation is a security issue…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Fragments may obscure real purpose of packet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Fragments can overlap when re-assembled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Must re-assemble packet to fully understand 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work for firewalls, for example</a:t>
            </a:r>
          </a:p>
        </p:txBody>
      </p:sp>
    </p:spTree>
    <p:extLst>
      <p:ext uri="{BB962C8B-B14F-4D97-AF65-F5344CB8AC3E}">
        <p14:creationId xmlns:p14="http://schemas.microsoft.com/office/powerpoint/2010/main" val="3164077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C6664C55-1B96-7644-BB6E-A0F0B6B376D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IPv6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Current version of IP is IPv4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IPv6 is a “new-and-improved” version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IPv6 is “bigger and better” than IPv4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/>
              <a:t>Bigger</a:t>
            </a:r>
            <a:r>
              <a:rPr lang="en-US" sz="2400" dirty="0"/>
              <a:t> addresses: 128 bits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/>
              <a:t>Better</a:t>
            </a:r>
            <a:r>
              <a:rPr lang="en-US" sz="2400" dirty="0"/>
              <a:t> security: IPSec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migrate from IPv4 to IPv6?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Unfortunately, nobody has a good answer…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 IPv6 has not taken hold (yet?)</a:t>
            </a:r>
          </a:p>
        </p:txBody>
      </p:sp>
    </p:spTree>
    <p:extLst>
      <p:ext uri="{BB962C8B-B14F-4D97-AF65-F5344CB8AC3E}">
        <p14:creationId xmlns:p14="http://schemas.microsoft.com/office/powerpoint/2010/main" val="23554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F0F8FD47-60D3-8D4D-B69E-95F850AC1CF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Layer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3352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Link layer sends packet from one node to next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Links can be different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Wireless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Ethernet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Point-to-point…</a:t>
            </a:r>
          </a:p>
        </p:txBody>
      </p:sp>
      <p:pic>
        <p:nvPicPr>
          <p:cNvPr id="52229" name="Picture 18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Line 186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1" name="Line 187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2" name="Line 188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3" name="Line 189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4" name="Line 190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5" name="Line 191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6" name="Line 192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7" name="Line 193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8" name="Line 194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39" name="Line 195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0" name="Line 196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1" name="Line 197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2" name="Line 198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3" name="Line 199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4" name="Line 200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5" name="Line 201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6" name="Line 202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7" name="Line 203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8" name="Line 204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49" name="Line 205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50" name="Line 206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51" name="Line 207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52" name="Line 208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53" name="Line 209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54" name="Line 210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2255" name="Line 211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grpSp>
        <p:nvGrpSpPr>
          <p:cNvPr id="52256" name="Group 212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52304" name="Oval 21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305" name="Rectangle 21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306" name="Oval 21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307" name="Line 21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308" name="Line 21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52257" name="Group 218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52299" name="Oval 21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300" name="Rectangle 22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301" name="Oval 22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302" name="Line 22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303" name="Line 22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52258" name="Group 224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52294" name="Oval 225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95" name="Rectangle 226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96" name="Oval 227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97" name="Line 228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98" name="Line 229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52259" name="Group 230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52289" name="Oval 23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90" name="Rectangle 23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91" name="Oval 23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92" name="Line 23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93" name="Line 23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52260" name="Group 236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52284" name="Oval 23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85" name="Rectangle 23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86" name="Oval 23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87" name="Line 24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88" name="Line 24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52261" name="Group 242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52279" name="Oval 24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80" name="Rectangle 24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81" name="Oval 24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82" name="Line 24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83" name="Line 24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grpSp>
        <p:nvGrpSpPr>
          <p:cNvPr id="52262" name="Group 248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52274" name="Oval 24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75" name="Rectangle 25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76" name="Oval 25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77" name="Line 25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  <p:sp>
          <p:nvSpPr>
            <p:cNvPr id="52278" name="Line 25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endParaRPr>
            </a:p>
          </p:txBody>
        </p:sp>
      </p:grpSp>
      <p:pic>
        <p:nvPicPr>
          <p:cNvPr id="52263" name="Picture 25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4" name="Picture 25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5" name="Picture 25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6" name="Picture 257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7" name="Picture 25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8" name="Picture 259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9" name="Picture 26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0" name="Picture 261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1" name="Picture 262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2" name="Picture 263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3" name="Picture 26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0653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449B4DA2-29EE-7845-97B5-7F0C8CAB096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Layer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On host, implemented in adapter: Network Interface Card (NIC)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Ethernet card, wireless 802.11 card,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NIC is “semi-autonomous” device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NIC is (mostly) out of host’s control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Implements both link and physical layers</a:t>
            </a:r>
          </a:p>
        </p:txBody>
      </p:sp>
    </p:spTree>
    <p:extLst>
      <p:ext uri="{BB962C8B-B14F-4D97-AF65-F5344CB8AC3E}">
        <p14:creationId xmlns:p14="http://schemas.microsoft.com/office/powerpoint/2010/main" val="2388296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7C89B4CC-1935-394D-A916-0FE3F09FB9B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Ethernet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Ethernet is a </a:t>
            </a:r>
            <a:r>
              <a:rPr lang="en-US" sz="2800" b="1" dirty="0">
                <a:solidFill>
                  <a:schemeClr val="hlink"/>
                </a:solidFill>
              </a:rPr>
              <a:t>multiple access</a:t>
            </a:r>
            <a:r>
              <a:rPr lang="en-US" sz="2800" dirty="0"/>
              <a:t>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Many hosts access a shared media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 a local area network, or LAN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With multiple access, packets can “collide”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 is corrupted and packets must be resent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efficiently deal with collisions in distributed environment?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possibilities, but </a:t>
            </a:r>
            <a:r>
              <a:rPr lang="en-US" sz="2400" dirty="0" err="1"/>
              <a:t>ethernet</a:t>
            </a:r>
            <a:r>
              <a:rPr lang="en-US" sz="2400" dirty="0"/>
              <a:t> is most popular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 won’t discuss details here…</a:t>
            </a:r>
          </a:p>
        </p:txBody>
      </p:sp>
    </p:spTree>
    <p:extLst>
      <p:ext uri="{BB962C8B-B14F-4D97-AF65-F5344CB8AC3E}">
        <p14:creationId xmlns:p14="http://schemas.microsoft.com/office/powerpoint/2010/main" val="2225016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75CFAF85-853B-B948-A91D-85CE82A1BE0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Link Layer Addressing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IP addresses live at network layer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Link layer also requires addresses (why?)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MAC address</a:t>
            </a:r>
            <a:r>
              <a:rPr lang="en-US" sz="2400" dirty="0"/>
              <a:t> (LAN address, physical address)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MAC address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48 bits, globally unique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Used to forward packets over one link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Analogy…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IP address is like your home address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MAC address is like a social security number</a:t>
            </a:r>
          </a:p>
        </p:txBody>
      </p:sp>
    </p:spTree>
    <p:extLst>
      <p:ext uri="{BB962C8B-B14F-4D97-AF65-F5344CB8AC3E}">
        <p14:creationId xmlns:p14="http://schemas.microsoft.com/office/powerpoint/2010/main" val="364951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FB0CD91A-69B1-B348-AAC4-B994873D8FC1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 Multiplication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Multiplication Examples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3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 = 0 (mod 6)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2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 = 2 (mod 6)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5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5 = 1 (mod 6)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(7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</a:t>
            </a:r>
            <a:r>
              <a:rPr lang="en-US" sz="2400" dirty="0">
                <a:latin typeface="Lucida Grande"/>
                <a:cs typeface="Lucida Grande"/>
              </a:rPr>
              <a:t>28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mod 6 = 4 mod 6</a:t>
            </a:r>
          </a:p>
          <a:p>
            <a:pPr lvl="1" eaLnBrk="1" hangingPunct="1"/>
            <a:r>
              <a:rPr lang="en-US" sz="2400" dirty="0">
                <a:latin typeface="Lucida Grande"/>
                <a:cs typeface="Lucida Grande"/>
              </a:rPr>
              <a:t>(7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</a:t>
            </a:r>
            <a:r>
              <a:rPr lang="en-US" sz="2400" dirty="0">
                <a:latin typeface="Lucida Grande"/>
                <a:cs typeface="Lucida Grande"/>
              </a:rPr>
              <a:t>(1 </a:t>
            </a:r>
            <a:r>
              <a:rPr lang="en-US" sz="24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4) mod 6 = 4 mod 6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0A250065-5361-3547-A926-6DB2F96D16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ARP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Address Resolution Protocol (ARP)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Used by link layer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given IP address, find corresponding MAC address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Each host has ARP table, or </a:t>
            </a:r>
            <a:r>
              <a:rPr lang="en-US" sz="2800" b="1" dirty="0">
                <a:solidFill>
                  <a:schemeClr val="hlink"/>
                </a:solidFill>
              </a:rPr>
              <a:t>ARP cache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Generated automatically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Entries expire after some time (about 20 min)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ARP used to find ARP table entries</a:t>
            </a:r>
          </a:p>
        </p:txBody>
      </p:sp>
    </p:spTree>
    <p:extLst>
      <p:ext uri="{BB962C8B-B14F-4D97-AF65-F5344CB8AC3E}">
        <p14:creationId xmlns:p14="http://schemas.microsoft.com/office/powerpoint/2010/main" val="97466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318D74FA-0128-6A4E-92A0-FC69796DB95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pic>
        <p:nvPicPr>
          <p:cNvPr id="57347" name="Picture 52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0363" y="3886200"/>
            <a:ext cx="681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ARP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ARP is </a:t>
            </a:r>
            <a:r>
              <a:rPr lang="en-US" sz="2800" b="1" i="1" dirty="0"/>
              <a:t>stateless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ARP sends </a:t>
            </a:r>
            <a:r>
              <a:rPr lang="en-US" sz="2800" b="1" dirty="0">
                <a:solidFill>
                  <a:schemeClr val="hlink"/>
                </a:solidFill>
              </a:rPr>
              <a:t>request</a:t>
            </a:r>
            <a:r>
              <a:rPr lang="en-US" sz="2800" dirty="0"/>
              <a:t> and receives ARP </a:t>
            </a:r>
            <a:r>
              <a:rPr lang="en-US" sz="2800" b="1" dirty="0">
                <a:solidFill>
                  <a:schemeClr val="hlink"/>
                </a:solidFill>
              </a:rPr>
              <a:t>reply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Replies used to fill ARP cache</a:t>
            </a:r>
          </a:p>
        </p:txBody>
      </p:sp>
      <p:sp>
        <p:nvSpPr>
          <p:cNvPr id="57350" name="Line 10"/>
          <p:cNvSpPr>
            <a:spLocks noChangeShapeType="1"/>
          </p:cNvSpPr>
          <p:nvPr/>
        </p:nvSpPr>
        <p:spPr bwMode="auto">
          <a:xfrm flipV="1">
            <a:off x="2514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1220788" y="3581400"/>
            <a:ext cx="18113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IP: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111.111.111.001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2" name="Text Box 12"/>
          <p:cNvSpPr txBox="1">
            <a:spLocks noChangeArrowheads="1"/>
          </p:cNvSpPr>
          <p:nvPr/>
        </p:nvSpPr>
        <p:spPr bwMode="auto">
          <a:xfrm>
            <a:off x="6248400" y="3581400"/>
            <a:ext cx="18113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IP: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111.111.111.002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725488" y="4648200"/>
            <a:ext cx="2474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MAC: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AA-AA-AA-AA-AA-AA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59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MAC: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BB-BB-BB-BB-BB-BB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212013" name="Group 45"/>
          <p:cNvGraphicFramePr>
            <a:graphicFrameLocks noGrp="1"/>
          </p:cNvGraphicFramePr>
          <p:nvPr/>
        </p:nvGraphicFramePr>
        <p:xfrm>
          <a:off x="228600" y="5027613"/>
          <a:ext cx="3614738" cy="335280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111.111.111.002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BB-BB-BB-BB-BB-BB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014" name="Group 46"/>
          <p:cNvGraphicFramePr>
            <a:graphicFrameLocks noGrp="1"/>
          </p:cNvGraphicFramePr>
          <p:nvPr/>
        </p:nvGraphicFramePr>
        <p:xfrm>
          <a:off x="5068888" y="5059363"/>
          <a:ext cx="3617912" cy="350838"/>
        </p:xfrm>
        <a:graphic>
          <a:graphicData uri="http://schemas.openxmlformats.org/drawingml/2006/table">
            <a:tbl>
              <a:tblPr/>
              <a:tblGrid>
                <a:gridCol w="18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111.111.111.001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AA-AA-AA-AA-AA-AA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71" name="Rectangle 31"/>
          <p:cNvSpPr>
            <a:spLocks noChangeArrowheads="1"/>
          </p:cNvSpPr>
          <p:nvPr/>
        </p:nvSpPr>
        <p:spPr bwMode="auto">
          <a:xfrm>
            <a:off x="1295400" y="5367338"/>
            <a:ext cx="166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ARP cache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7372" name="Rectangle 32"/>
          <p:cNvSpPr>
            <a:spLocks noChangeArrowheads="1"/>
          </p:cNvSpPr>
          <p:nvPr/>
        </p:nvSpPr>
        <p:spPr bwMode="auto">
          <a:xfrm>
            <a:off x="6172200" y="5367338"/>
            <a:ext cx="166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ARP cache</a:t>
            </a:r>
          </a:p>
        </p:txBody>
      </p:sp>
      <p:sp>
        <p:nvSpPr>
          <p:cNvPr id="57373" name="Rectangle 8"/>
          <p:cNvSpPr>
            <a:spLocks noChangeArrowheads="1"/>
          </p:cNvSpPr>
          <p:nvPr/>
        </p:nvSpPr>
        <p:spPr bwMode="auto">
          <a:xfrm>
            <a:off x="2209800" y="4038600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7374" name="Text Box 48"/>
          <p:cNvSpPr txBox="1">
            <a:spLocks noChangeArrowheads="1"/>
          </p:cNvSpPr>
          <p:nvPr/>
        </p:nvSpPr>
        <p:spPr bwMode="auto">
          <a:xfrm>
            <a:off x="3987800" y="39004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LAN</a:t>
            </a:r>
          </a:p>
        </p:txBody>
      </p:sp>
      <p:sp>
        <p:nvSpPr>
          <p:cNvPr id="57375" name="Line 50"/>
          <p:cNvSpPr>
            <a:spLocks noChangeShapeType="1"/>
          </p:cNvSpPr>
          <p:nvPr/>
        </p:nvSpPr>
        <p:spPr bwMode="auto">
          <a:xfrm flipV="1">
            <a:off x="4899025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7376" name="Rectangle 38"/>
          <p:cNvSpPr>
            <a:spLocks noChangeArrowheads="1"/>
          </p:cNvSpPr>
          <p:nvPr/>
        </p:nvSpPr>
        <p:spPr bwMode="auto">
          <a:xfrm>
            <a:off x="6381750" y="4038600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7377" name="Rectangle 49"/>
          <p:cNvSpPr>
            <a:spLocks noChangeArrowheads="1"/>
          </p:cNvSpPr>
          <p:nvPr/>
        </p:nvSpPr>
        <p:spPr bwMode="auto">
          <a:xfrm>
            <a:off x="3886200" y="3916363"/>
            <a:ext cx="1011238" cy="49371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pic>
        <p:nvPicPr>
          <p:cNvPr id="57378" name="Picture 5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886200"/>
            <a:ext cx="681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382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Appendix                                                                                                                         </a:t>
            </a:r>
            <a:fld id="{BB59F353-2CCD-3549-845C-B0555EE4B1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pic>
        <p:nvPicPr>
          <p:cNvPr id="58371" name="Picture 46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38400"/>
            <a:ext cx="9906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3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0386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ARP Cache Poisoning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Host </a:t>
            </a:r>
            <a:r>
              <a:rPr lang="en-US" sz="2400">
                <a:latin typeface="Arial Narrow" charset="0"/>
              </a:rPr>
              <a:t>CC-CC-CC-CC-CC-CC</a:t>
            </a:r>
            <a:r>
              <a:rPr lang="en-US" sz="2800"/>
              <a:t> is man-in-the-middle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4800600" y="2586038"/>
            <a:ext cx="1328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111.111.111.003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543800" y="4262438"/>
            <a:ext cx="1328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2209800" y="4554538"/>
            <a:ext cx="167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AA-AA-AA-AA-AA-AA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5200650" y="4537075"/>
            <a:ext cx="1674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BB-BB-BB-BB-BB-BB</a:t>
            </a: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271463" y="4267200"/>
            <a:ext cx="1328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4800600" y="2784475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CC-CC-CC-CC-CC-CC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381" name="Text Box 16"/>
          <p:cNvSpPr txBox="1">
            <a:spLocks noChangeArrowheads="1"/>
          </p:cNvSpPr>
          <p:nvPr/>
        </p:nvSpPr>
        <p:spPr bwMode="auto">
          <a:xfrm>
            <a:off x="4076700" y="41560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LAN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 flipH="1">
            <a:off x="3048000" y="3317875"/>
            <a:ext cx="121920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1828800" y="3271838"/>
            <a:ext cx="17589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ARP “reply”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111.111.111.002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CC-CC-CC-CC-CC-CC</a:t>
            </a:r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4572000" y="3317875"/>
            <a:ext cx="137160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5334000" y="3241675"/>
            <a:ext cx="17589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ARP “reply”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CC-CC-CC-CC-CC-CC</a:t>
            </a: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228600" y="4906963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111.111.111.002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CC-CC-CC-CC-CC-CC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244475" y="4906963"/>
            <a:ext cx="333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111.111.111.002  BB-BB-BB-BB-BB-BB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5200650" y="4918075"/>
            <a:ext cx="333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111.111.111.001  AA-AA-AA-AA-AA-AA</a:t>
            </a:r>
          </a:p>
        </p:txBody>
      </p:sp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5200650" y="4918075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111.111.111.001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CC-CC-CC-CC-CC-CC</a:t>
            </a:r>
          </a:p>
        </p:txBody>
      </p:sp>
      <p:sp>
        <p:nvSpPr>
          <p:cNvPr id="58390" name="Rectangle 27"/>
          <p:cNvSpPr>
            <a:spLocks noChangeArrowheads="1"/>
          </p:cNvSpPr>
          <p:nvPr/>
        </p:nvSpPr>
        <p:spPr bwMode="auto">
          <a:xfrm>
            <a:off x="3975100" y="4171950"/>
            <a:ext cx="1011238" cy="49371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1" name="Line 30"/>
          <p:cNvSpPr>
            <a:spLocks noChangeShapeType="1"/>
          </p:cNvSpPr>
          <p:nvPr/>
        </p:nvSpPr>
        <p:spPr bwMode="auto">
          <a:xfrm>
            <a:off x="4445000" y="3241675"/>
            <a:ext cx="0" cy="91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2" name="Rectangle 31"/>
          <p:cNvSpPr>
            <a:spLocks noChangeArrowheads="1"/>
          </p:cNvSpPr>
          <p:nvPr/>
        </p:nvSpPr>
        <p:spPr bwMode="auto">
          <a:xfrm>
            <a:off x="304800" y="4906963"/>
            <a:ext cx="3352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3" name="Line 32"/>
          <p:cNvSpPr>
            <a:spLocks noChangeShapeType="1"/>
          </p:cNvSpPr>
          <p:nvPr/>
        </p:nvSpPr>
        <p:spPr bwMode="auto">
          <a:xfrm>
            <a:off x="1676400" y="4906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4" name="Rectangle 33"/>
          <p:cNvSpPr>
            <a:spLocks noChangeArrowheads="1"/>
          </p:cNvSpPr>
          <p:nvPr/>
        </p:nvSpPr>
        <p:spPr bwMode="auto">
          <a:xfrm>
            <a:off x="5276850" y="4918075"/>
            <a:ext cx="3352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5" name="Line 34"/>
          <p:cNvSpPr>
            <a:spLocks noChangeShapeType="1"/>
          </p:cNvSpPr>
          <p:nvPr/>
        </p:nvSpPr>
        <p:spPr bwMode="auto">
          <a:xfrm>
            <a:off x="6648450" y="49180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6" name="Rectangle 35"/>
          <p:cNvSpPr>
            <a:spLocks noChangeArrowheads="1"/>
          </p:cNvSpPr>
          <p:nvPr/>
        </p:nvSpPr>
        <p:spPr bwMode="auto">
          <a:xfrm>
            <a:off x="6553200" y="43084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7" name="Line 37"/>
          <p:cNvSpPr>
            <a:spLocks noChangeShapeType="1"/>
          </p:cNvSpPr>
          <p:nvPr/>
        </p:nvSpPr>
        <p:spPr bwMode="auto">
          <a:xfrm>
            <a:off x="4981575" y="4460875"/>
            <a:ext cx="157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8" name="Line 38"/>
          <p:cNvSpPr>
            <a:spLocks noChangeShapeType="1"/>
          </p:cNvSpPr>
          <p:nvPr/>
        </p:nvSpPr>
        <p:spPr bwMode="auto">
          <a:xfrm>
            <a:off x="2514600" y="44608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399" name="Rectangle 36"/>
          <p:cNvSpPr>
            <a:spLocks noChangeArrowheads="1"/>
          </p:cNvSpPr>
          <p:nvPr/>
        </p:nvSpPr>
        <p:spPr bwMode="auto">
          <a:xfrm>
            <a:off x="4267200" y="30892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sp>
        <p:nvSpPr>
          <p:cNvPr id="58400" name="Rectangle 39"/>
          <p:cNvSpPr>
            <a:spLocks noChangeArrowheads="1"/>
          </p:cNvSpPr>
          <p:nvPr/>
        </p:nvSpPr>
        <p:spPr bwMode="auto">
          <a:xfrm>
            <a:off x="6205538" y="5211763"/>
            <a:ext cx="14144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ARP cache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8401" name="Rectangle 40"/>
          <p:cNvSpPr>
            <a:spLocks noChangeArrowheads="1"/>
          </p:cNvSpPr>
          <p:nvPr/>
        </p:nvSpPr>
        <p:spPr bwMode="auto">
          <a:xfrm>
            <a:off x="990600" y="5211763"/>
            <a:ext cx="14144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ARP cache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4057" name="Rectangle 41"/>
          <p:cNvSpPr>
            <a:spLocks noChangeArrowheads="1"/>
          </p:cNvSpPr>
          <p:nvPr/>
        </p:nvSpPr>
        <p:spPr bwMode="auto">
          <a:xfrm>
            <a:off x="685800" y="1295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rgbClr val="3333CC"/>
              </a:buClr>
              <a:buSzPct val="75000"/>
              <a:buFont typeface="Wingdings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ARP is stateless, so…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rgbClr val="3333CC"/>
              </a:buClr>
              <a:buSzPct val="75000"/>
              <a:buFont typeface="Wingdings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Accepts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“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437FF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reply”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, even if no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437FF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request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+mn-ea"/>
                <a:cs typeface="+mn-cs"/>
              </a:rPr>
              <a:t> sent</a:t>
            </a:r>
          </a:p>
        </p:txBody>
      </p:sp>
      <p:sp>
        <p:nvSpPr>
          <p:cNvPr id="58403" name="Rectangle 6"/>
          <p:cNvSpPr>
            <a:spLocks noChangeArrowheads="1"/>
          </p:cNvSpPr>
          <p:nvPr/>
        </p:nvSpPr>
        <p:spPr bwMode="auto">
          <a:xfrm>
            <a:off x="2209800" y="43084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+mn-ea"/>
              <a:cs typeface="+mn-cs"/>
            </a:endParaRPr>
          </a:p>
        </p:txBody>
      </p:sp>
      <p:pic>
        <p:nvPicPr>
          <p:cNvPr id="58404" name="Picture 4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0386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25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  <p:bldP spid="214033" grpId="0" animBg="1"/>
      <p:bldP spid="214033" grpId="1" animBg="1"/>
      <p:bldP spid="214034" grpId="0" autoUpdateAnimBg="0"/>
      <p:bldP spid="214034" grpId="1" autoUpdateAnimBg="0"/>
      <p:bldP spid="214035" grpId="0" animBg="1"/>
      <p:bldP spid="214035" grpId="1" animBg="1"/>
      <p:bldP spid="214036" grpId="0" autoUpdateAnimBg="0"/>
      <p:bldP spid="214036" grpId="1" autoUpdateAnimBg="0"/>
      <p:bldP spid="214037" grpId="0" autoUpdateAnimBg="0"/>
      <p:bldP spid="214038" grpId="0" autoUpdateAnimBg="0"/>
      <p:bldP spid="214040" grpId="0" autoUpdateAnimBg="0"/>
      <p:bldP spid="214041" grpId="0" autoUpdateAnimBg="0"/>
      <p:bldP spid="21405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1D11FF80-EBAD-4A43-B4E6-BDEF2623DFD5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 Inverses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239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i="1" dirty="0"/>
              <a:t>Additive inverse</a:t>
            </a:r>
            <a:r>
              <a:rPr lang="en-US" sz="2800" dirty="0"/>
              <a:t> of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denoted   </a:t>
            </a:r>
            <a:r>
              <a:rPr lang="en-US" sz="2800" dirty="0">
                <a:latin typeface="Lucida Grande"/>
                <a:cs typeface="Lucida Grande"/>
              </a:rPr>
              <a:t>–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is the number that must be added to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to get </a:t>
            </a:r>
            <a:r>
              <a:rPr lang="en-US" sz="2800" dirty="0">
                <a:latin typeface="Lucida Grande"/>
                <a:cs typeface="Lucida Grande"/>
              </a:rPr>
              <a:t>0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endParaRPr lang="en-US" sz="28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Lucida Grande"/>
                <a:cs typeface="Lucida Grande"/>
              </a:rPr>
              <a:t>-2 mod 6 = 4</a:t>
            </a:r>
            <a:r>
              <a:rPr lang="en-US" sz="2400" dirty="0"/>
              <a:t>, since </a:t>
            </a:r>
            <a:r>
              <a:rPr lang="en-US" sz="2400" dirty="0">
                <a:latin typeface="Lucida Grande"/>
                <a:cs typeface="Lucida Grande"/>
              </a:rPr>
              <a:t>2 + 4 = 0 mod 6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i="1" dirty="0"/>
              <a:t>Multiplicative inverse</a:t>
            </a:r>
            <a:r>
              <a:rPr lang="en-US" sz="2800" dirty="0"/>
              <a:t> of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>
                <a:latin typeface="Lucida Grande"/>
                <a:cs typeface="Lucida Grande"/>
              </a:rPr>
              <a:t>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denoted </a:t>
            </a:r>
            <a:r>
              <a:rPr lang="en-US" sz="2800" dirty="0">
                <a:latin typeface="Lucida Grande"/>
                <a:cs typeface="Lucida Grande"/>
              </a:rPr>
              <a:t>x</a:t>
            </a:r>
            <a:r>
              <a:rPr lang="en-US" sz="2800" baseline="30000" dirty="0">
                <a:latin typeface="Lucida Grande"/>
                <a:cs typeface="Lucida Grande"/>
              </a:rPr>
              <a:t>-1 </a:t>
            </a:r>
            <a:r>
              <a:rPr lang="en-US" sz="2800" dirty="0">
                <a:latin typeface="Lucida Grande"/>
                <a:cs typeface="Lucida Grande"/>
              </a:rPr>
              <a:t>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r>
              <a:rPr lang="en-US" sz="2800" dirty="0"/>
              <a:t>, is the number that must be multiplied by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to get </a:t>
            </a:r>
            <a:r>
              <a:rPr lang="en-US" sz="2800" dirty="0">
                <a:latin typeface="Lucida Grande"/>
                <a:cs typeface="Lucida Grande"/>
              </a:rPr>
              <a:t>1 mod </a:t>
            </a:r>
            <a:r>
              <a:rPr lang="en-US" sz="2800" dirty="0" err="1">
                <a:latin typeface="Lucida Grande"/>
                <a:cs typeface="Lucida Grande"/>
              </a:rPr>
              <a:t>n</a:t>
            </a:r>
            <a:endParaRPr lang="en-US" sz="2800" dirty="0">
              <a:latin typeface="Lucida Grande"/>
              <a:cs typeface="Lucida Grande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Lucida Grande"/>
                <a:cs typeface="Lucida Grande"/>
              </a:rPr>
              <a:t>3</a:t>
            </a:r>
            <a:r>
              <a:rPr lang="en-US" sz="2400" baseline="30000" dirty="0">
                <a:latin typeface="Lucida Grande"/>
                <a:cs typeface="Lucida Grande"/>
              </a:rPr>
              <a:t>-1</a:t>
            </a:r>
            <a:r>
              <a:rPr lang="en-US" sz="2400" dirty="0">
                <a:latin typeface="Lucida Grande"/>
                <a:cs typeface="Lucida Grande"/>
              </a:rPr>
              <a:t> mod 7 = 5, since 3 </a:t>
            </a:r>
            <a:r>
              <a:rPr lang="en-US" sz="2000" dirty="0" err="1">
                <a:latin typeface="Lucida Grande"/>
                <a:cs typeface="Lucida Grande"/>
                <a:sym typeface="Symbol" charset="2"/>
              </a:rPr>
              <a:t></a:t>
            </a:r>
            <a:r>
              <a:rPr lang="en-US" sz="2400" dirty="0">
                <a:latin typeface="Lucida Grande"/>
                <a:cs typeface="Lucida Grande"/>
                <a:sym typeface="Symbol" charset="2"/>
              </a:rPr>
              <a:t> </a:t>
            </a:r>
            <a:r>
              <a:rPr lang="en-US" sz="2400" dirty="0">
                <a:latin typeface="Lucida Grande"/>
                <a:cs typeface="Lucida Grande"/>
              </a:rPr>
              <a:t>5 = 1 mod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 Appendix                                                                                                                         </a:t>
            </a:r>
            <a:fld id="{02831AC8-9B1E-7343-A89B-0C34695CDE2B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Modular Arithmetic Quiz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-3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-1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  <a:r>
              <a:rPr lang="en-US" sz="2800" baseline="30000" dirty="0">
                <a:latin typeface="Lucida Grande"/>
                <a:cs typeface="Lucida Grande"/>
              </a:rPr>
              <a:t>-1</a:t>
            </a:r>
            <a:r>
              <a:rPr lang="en-US" sz="2800" dirty="0">
                <a:latin typeface="Lucida Grande"/>
                <a:cs typeface="Lucida Grande"/>
              </a:rPr>
              <a:t>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</a:t>
            </a:r>
            <a:r>
              <a:rPr lang="en-US" sz="2800" dirty="0">
                <a:latin typeface="Lucida Grande"/>
                <a:cs typeface="Lucida Grande"/>
              </a:rPr>
              <a:t>5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Q: What is </a:t>
            </a:r>
            <a:r>
              <a:rPr lang="en-US" sz="2800" dirty="0">
                <a:latin typeface="Lucida Grande"/>
                <a:cs typeface="Lucida Grande"/>
              </a:rPr>
              <a:t>2</a:t>
            </a:r>
            <a:r>
              <a:rPr lang="en-US" sz="2800" baseline="30000" dirty="0">
                <a:latin typeface="Lucida Grande"/>
                <a:cs typeface="Lucida Grande"/>
              </a:rPr>
              <a:t>-1</a:t>
            </a:r>
            <a:r>
              <a:rPr lang="en-US" sz="2800" dirty="0">
                <a:latin typeface="Lucida Grande"/>
                <a:cs typeface="Lucida Grande"/>
              </a:rPr>
              <a:t> mod 6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A: No number works!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Multiplicative inverse might not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3519</Words>
  <Application>Microsoft Office PowerPoint</Application>
  <PresentationFormat>On-screen Show (4:3)</PresentationFormat>
  <Paragraphs>694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ＭＳ Ｐゴシック</vt:lpstr>
      <vt:lpstr>Arial</vt:lpstr>
      <vt:lpstr>Arial Narrow</vt:lpstr>
      <vt:lpstr>Comic Sans MS</vt:lpstr>
      <vt:lpstr>Courier New</vt:lpstr>
      <vt:lpstr>Lucida Grande</vt:lpstr>
      <vt:lpstr>Symbol</vt:lpstr>
      <vt:lpstr>Times</vt:lpstr>
      <vt:lpstr>Times New Roman</vt:lpstr>
      <vt:lpstr>Times-Roman</vt:lpstr>
      <vt:lpstr>Wingdings</vt:lpstr>
      <vt:lpstr>Default Design</vt:lpstr>
      <vt:lpstr>Appendix</vt:lpstr>
      <vt:lpstr>Appendix</vt:lpstr>
      <vt:lpstr>Crypto Math Basics</vt:lpstr>
      <vt:lpstr>Modular Arithmetic</vt:lpstr>
      <vt:lpstr>Clock Arithmetic</vt:lpstr>
      <vt:lpstr>Modular Addition</vt:lpstr>
      <vt:lpstr>Modular Multiplication</vt:lpstr>
      <vt:lpstr>Modular Inverses</vt:lpstr>
      <vt:lpstr>Modular Arithmetic Quiz</vt:lpstr>
      <vt:lpstr>Relative Primality</vt:lpstr>
      <vt:lpstr>Totient Function</vt:lpstr>
      <vt:lpstr>Permutations</vt:lpstr>
      <vt:lpstr>Permutation Definition</vt:lpstr>
      <vt:lpstr>Permutation Example</vt:lpstr>
      <vt:lpstr>Probability Basics</vt:lpstr>
      <vt:lpstr>Discrete Probability</vt:lpstr>
      <vt:lpstr>Probability Example</vt:lpstr>
      <vt:lpstr>Complement</vt:lpstr>
      <vt:lpstr>Linear Algebra Basics</vt:lpstr>
      <vt:lpstr>Vectors and Dot Product</vt:lpstr>
      <vt:lpstr>Matrix</vt:lpstr>
      <vt:lpstr>Matrix Addition</vt:lpstr>
      <vt:lpstr>Matrix Multiplication</vt:lpstr>
      <vt:lpstr>Matrix Multiply Example</vt:lpstr>
      <vt:lpstr>Matrix Multiply Useful Fact</vt:lpstr>
      <vt:lpstr>Identity Matrix</vt:lpstr>
      <vt:lpstr>Block Matricies</vt:lpstr>
      <vt:lpstr>Block Matrix Mutliplication</vt:lpstr>
      <vt:lpstr>Linear Independence</vt:lpstr>
      <vt:lpstr>Linear Independence</vt:lpstr>
      <vt:lpstr>Networking Basics</vt:lpstr>
      <vt:lpstr>Network</vt:lpstr>
      <vt:lpstr>Network Edge</vt:lpstr>
      <vt:lpstr>Network Core</vt:lpstr>
      <vt:lpstr>Packet Switched Network</vt:lpstr>
      <vt:lpstr>Network Protocols</vt:lpstr>
      <vt:lpstr>Protocol Stack</vt:lpstr>
      <vt:lpstr>Layering in Action</vt:lpstr>
      <vt:lpstr>Encapsulation</vt:lpstr>
      <vt:lpstr>Application Layer</vt:lpstr>
      <vt:lpstr>Client-Server Model</vt:lpstr>
      <vt:lpstr>Peer-to-Peer Model</vt:lpstr>
      <vt:lpstr>HTTP Example</vt:lpstr>
      <vt:lpstr>Web Cookies</vt:lpstr>
      <vt:lpstr>Web Cookies</vt:lpstr>
      <vt:lpstr>SMTP</vt:lpstr>
      <vt:lpstr>Spoofed email with SMTP</vt:lpstr>
      <vt:lpstr>Application Layer</vt:lpstr>
      <vt:lpstr>Transport Layer</vt:lpstr>
      <vt:lpstr>TCP</vt:lpstr>
      <vt:lpstr>TCP Header</vt:lpstr>
      <vt:lpstr>TCP Three-Way Handshake</vt:lpstr>
      <vt:lpstr>Denial of Service Attack</vt:lpstr>
      <vt:lpstr>UDP</vt:lpstr>
      <vt:lpstr>Network Layer</vt:lpstr>
      <vt:lpstr>IP Addresses</vt:lpstr>
      <vt:lpstr>Socket</vt:lpstr>
      <vt:lpstr>Network Address Translation</vt:lpstr>
      <vt:lpstr>NAT-less Example</vt:lpstr>
      <vt:lpstr>NAT Example</vt:lpstr>
      <vt:lpstr>NAT: The Last Word</vt:lpstr>
      <vt:lpstr>IP Header</vt:lpstr>
      <vt:lpstr>IP Fragmentation</vt:lpstr>
      <vt:lpstr>IP Fragmentation</vt:lpstr>
      <vt:lpstr>IPv6</vt:lpstr>
      <vt:lpstr>Link Layer</vt:lpstr>
      <vt:lpstr>Link Layer</vt:lpstr>
      <vt:lpstr>Ethernet</vt:lpstr>
      <vt:lpstr>Link Layer Addressing</vt:lpstr>
      <vt:lpstr>ARP</vt:lpstr>
      <vt:lpstr>ARP</vt:lpstr>
      <vt:lpstr>ARP Cache Poisoning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</dc:title>
  <dc:subject/>
  <dc:creator>Mark Stamp</dc:creator>
  <cp:keywords/>
  <dc:description/>
  <cp:lastModifiedBy>Mark D. Hoffman</cp:lastModifiedBy>
  <cp:revision>413</cp:revision>
  <cp:lastPrinted>2011-03-17T15:37:12Z</cp:lastPrinted>
  <dcterms:created xsi:type="dcterms:W3CDTF">2012-03-22T15:44:34Z</dcterms:created>
  <dcterms:modified xsi:type="dcterms:W3CDTF">2017-02-23T22:33:37Z</dcterms:modified>
  <cp:category/>
</cp:coreProperties>
</file>