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1"/>
  </p:notesMasterIdLst>
  <p:sldIdLst>
    <p:sldId id="256" r:id="rId3"/>
    <p:sldId id="304" r:id="rId4"/>
    <p:sldId id="305" r:id="rId5"/>
    <p:sldId id="307" r:id="rId6"/>
    <p:sldId id="306" r:id="rId7"/>
    <p:sldId id="258" r:id="rId8"/>
    <p:sldId id="308" r:id="rId9"/>
    <p:sldId id="259" r:id="rId10"/>
    <p:sldId id="260" r:id="rId11"/>
    <p:sldId id="268" r:id="rId12"/>
    <p:sldId id="261" r:id="rId13"/>
    <p:sldId id="262" r:id="rId14"/>
    <p:sldId id="263" r:id="rId15"/>
    <p:sldId id="309" r:id="rId16"/>
    <p:sldId id="310" r:id="rId17"/>
    <p:sldId id="264" r:id="rId18"/>
    <p:sldId id="265" r:id="rId19"/>
    <p:sldId id="266" r:id="rId20"/>
    <p:sldId id="267" r:id="rId21"/>
    <p:sldId id="269" r:id="rId22"/>
    <p:sldId id="270" r:id="rId23"/>
    <p:sldId id="311" r:id="rId24"/>
    <p:sldId id="312" r:id="rId25"/>
    <p:sldId id="313" r:id="rId26"/>
    <p:sldId id="271" r:id="rId27"/>
    <p:sldId id="314" r:id="rId28"/>
    <p:sldId id="272" r:id="rId29"/>
    <p:sldId id="273" r:id="rId30"/>
    <p:sldId id="274" r:id="rId31"/>
    <p:sldId id="275" r:id="rId32"/>
    <p:sldId id="276" r:id="rId33"/>
    <p:sldId id="277" r:id="rId34"/>
    <p:sldId id="278" r:id="rId35"/>
    <p:sldId id="279" r:id="rId36"/>
    <p:sldId id="280" r:id="rId37"/>
    <p:sldId id="281" r:id="rId38"/>
    <p:sldId id="315" r:id="rId39"/>
    <p:sldId id="316" r:id="rId40"/>
    <p:sldId id="282" r:id="rId41"/>
    <p:sldId id="283" r:id="rId42"/>
    <p:sldId id="284" r:id="rId43"/>
    <p:sldId id="285" r:id="rId44"/>
    <p:sldId id="286" r:id="rId45"/>
    <p:sldId id="287" r:id="rId46"/>
    <p:sldId id="317" r:id="rId47"/>
    <p:sldId id="318" r:id="rId48"/>
    <p:sldId id="292" r:id="rId49"/>
    <p:sldId id="293" r:id="rId50"/>
    <p:sldId id="294" r:id="rId51"/>
    <p:sldId id="295" r:id="rId52"/>
    <p:sldId id="296" r:id="rId53"/>
    <p:sldId id="298" r:id="rId54"/>
    <p:sldId id="299" r:id="rId55"/>
    <p:sldId id="319" r:id="rId56"/>
    <p:sldId id="300" r:id="rId57"/>
    <p:sldId id="320" r:id="rId58"/>
    <p:sldId id="301" r:id="rId59"/>
    <p:sldId id="302" r:id="rId6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2326" autoAdjust="0"/>
  </p:normalViewPr>
  <p:slideViewPr>
    <p:cSldViewPr>
      <p:cViewPr varScale="1">
        <p:scale>
          <a:sx n="39" d="100"/>
          <a:sy n="39" d="100"/>
        </p:scale>
        <p:origin x="2060" y="76"/>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2/16/2023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The long-term scheduler determines which programs are admitted to the system for processing. </a:t>
            </a:r>
          </a:p>
          <a:p>
            <a:pPr lvl="1">
              <a:buFont typeface="Arial" pitchFamily="34" charset="0"/>
              <a:buChar char="•"/>
            </a:pPr>
            <a:r>
              <a:rPr lang="en-NZ" dirty="0"/>
              <a:t> Thus, it controls the degree of multiprogramming. </a:t>
            </a:r>
          </a:p>
          <a:p>
            <a:pPr lvl="1">
              <a:buFont typeface="Arial" pitchFamily="34" charset="0"/>
              <a:buChar char="•"/>
            </a:pPr>
            <a:endParaRPr lang="en-NZ" dirty="0"/>
          </a:p>
          <a:p>
            <a:r>
              <a:rPr lang="en-NZ" dirty="0"/>
              <a:t>In terms of frequency of execution, the long-term scheduler executes relatively infrequently and makes the coarse-grained decision of whether or not to take on a new process and which one to take. </a:t>
            </a:r>
          </a:p>
          <a:p>
            <a:endParaRPr lang="en-NZ" dirty="0"/>
          </a:p>
          <a:p>
            <a:pPr lvl="0">
              <a:buFont typeface="Arial" pitchFamily="34" charset="0"/>
              <a:buNone/>
            </a:pPr>
            <a:r>
              <a:rPr lang="en-NZ" dirty="0"/>
              <a:t>Once admitted, a </a:t>
            </a:r>
            <a:r>
              <a:rPr lang="en-NZ" b="1" dirty="0"/>
              <a:t>job </a:t>
            </a:r>
            <a:r>
              <a:rPr lang="en-NZ" dirty="0"/>
              <a:t>or user program becomes a process and is added to the queue for the short-term scheduler.</a:t>
            </a:r>
          </a:p>
          <a:p>
            <a:pPr lvl="1">
              <a:buFont typeface="Arial" pitchFamily="34" charset="0"/>
              <a:buChar char="•"/>
            </a:pPr>
            <a:r>
              <a:rPr lang="en-NZ" dirty="0"/>
              <a:t> Or (as on some systems) a newly created process begins in a swapped-out condition, in which case it is added to a queue for the medium-term scheduler.</a:t>
            </a:r>
          </a:p>
          <a:p>
            <a:pPr lvl="1">
              <a:buFont typeface="Arial" pitchFamily="34" charset="0"/>
              <a:buNone/>
            </a:pPr>
            <a:endParaRPr lang="en-NZ" dirty="0"/>
          </a:p>
          <a:p>
            <a:r>
              <a:rPr lang="en-NZ" dirty="0"/>
              <a:t>The decision as to which job to admit next can be on a simple first-come-first-served basis, </a:t>
            </a:r>
          </a:p>
          <a:p>
            <a:pPr lvl="1">
              <a:buFont typeface="Arial" pitchFamily="34" charset="0"/>
              <a:buChar char="•"/>
            </a:pPr>
            <a:r>
              <a:rPr lang="en-NZ" dirty="0"/>
              <a:t>or it can be a tool to manage system performance. </a:t>
            </a:r>
          </a:p>
          <a:p>
            <a:pPr lvl="0">
              <a:buFont typeface="Arial" pitchFamily="34" charset="0"/>
              <a:buNone/>
            </a:pPr>
            <a:endParaRPr lang="en-NZ" dirty="0"/>
          </a:p>
          <a:p>
            <a:pPr lvl="0">
              <a:buFont typeface="Arial" pitchFamily="34" charset="0"/>
              <a:buNone/>
            </a:pPr>
            <a:r>
              <a:rPr lang="en-NZ" dirty="0"/>
              <a:t>The criteria used may include</a:t>
            </a:r>
          </a:p>
          <a:p>
            <a:pPr lvl="1">
              <a:buFont typeface="Arial" pitchFamily="34" charset="0"/>
              <a:buChar char="•"/>
            </a:pPr>
            <a:r>
              <a:rPr lang="en-NZ" dirty="0"/>
              <a:t> priority, </a:t>
            </a:r>
          </a:p>
          <a:p>
            <a:pPr lvl="1">
              <a:buFont typeface="Arial" pitchFamily="34" charset="0"/>
              <a:buChar char="•"/>
            </a:pPr>
            <a:r>
              <a:rPr lang="en-NZ" dirty="0"/>
              <a:t> expected execution time, and </a:t>
            </a:r>
          </a:p>
          <a:p>
            <a:pPr lvl="1">
              <a:buFont typeface="Arial" pitchFamily="34" charset="0"/>
              <a:buChar char="•"/>
            </a:pPr>
            <a:r>
              <a:rPr lang="en-NZ" dirty="0"/>
              <a:t> I/O requirements. </a:t>
            </a:r>
          </a:p>
          <a:p>
            <a:pPr lvl="1">
              <a:buFont typeface="Arial" pitchFamily="34" charset="0"/>
              <a:buChar char="•"/>
            </a:pPr>
            <a:endParaRPr lang="en-NZ" dirty="0"/>
          </a:p>
          <a:p>
            <a:pPr lvl="0">
              <a:buFont typeface="Arial" pitchFamily="34" charset="0"/>
              <a:buNone/>
            </a:pPr>
            <a:r>
              <a:rPr lang="en-NZ" dirty="0"/>
              <a:t>The decision as to when to create a new process is generally driven by the desired degree of multiprogramming.</a:t>
            </a:r>
          </a:p>
          <a:p>
            <a:pPr lvl="0">
              <a:buFont typeface="Arial" pitchFamily="34" charset="0"/>
              <a:buNone/>
            </a:pPr>
            <a:endParaRPr lang="en-NZ" dirty="0"/>
          </a:p>
          <a:p>
            <a:pPr lvl="0">
              <a:buFont typeface="Arial" pitchFamily="34" charset="0"/>
              <a:buNone/>
            </a:pPr>
            <a:r>
              <a:rPr lang="en-NZ" dirty="0"/>
              <a:t>The more processes that are created, the smaller is the percentage of time that each process can be executed </a:t>
            </a:r>
          </a:p>
          <a:p>
            <a:pPr lvl="1">
              <a:buFont typeface="Arial" pitchFamily="34" charset="0"/>
              <a:buChar char="•"/>
            </a:pPr>
            <a:r>
              <a:rPr lang="en-NZ" dirty="0"/>
              <a:t> i.e.</a:t>
            </a:r>
            <a:r>
              <a:rPr lang="en-NZ" baseline="0" dirty="0"/>
              <a:t> </a:t>
            </a:r>
            <a:r>
              <a:rPr lang="en-NZ" dirty="0"/>
              <a:t>more processes are competing for the same amount of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medium-term scheduler is executed somewhat more frequently.</a:t>
            </a:r>
          </a:p>
          <a:p>
            <a:endParaRPr lang="en-NZ" dirty="0"/>
          </a:p>
          <a:p>
            <a:r>
              <a:rPr lang="en-NZ" dirty="0"/>
              <a:t>Medium-term scheduling is part of the swapping function. </a:t>
            </a:r>
          </a:p>
          <a:p>
            <a:endParaRPr lang="en-NZ" dirty="0"/>
          </a:p>
          <a:p>
            <a:r>
              <a:rPr lang="en-NZ" dirty="0"/>
              <a:t>Typically, the swapping-in decision is based on the need to manage the degree of multiprogramming.</a:t>
            </a:r>
          </a:p>
          <a:p>
            <a:pPr lvl="0">
              <a:buFont typeface="Arial" pitchFamily="34" charset="0"/>
              <a:buNone/>
            </a:pPr>
            <a:endParaRPr lang="en-NZ" dirty="0"/>
          </a:p>
          <a:p>
            <a:pPr lvl="0">
              <a:buFont typeface="Arial" pitchFamily="34" charset="0"/>
              <a:buNone/>
            </a:pPr>
            <a:r>
              <a:rPr lang="en-NZ" dirty="0"/>
              <a:t> On a system that does not use virtual memory, memory management is also an issue.</a:t>
            </a:r>
          </a:p>
          <a:p>
            <a:pPr lvl="1">
              <a:buFont typeface="Arial" pitchFamily="34" charset="0"/>
              <a:buChar char="•"/>
            </a:pPr>
            <a:r>
              <a:rPr lang="en-NZ" dirty="0"/>
              <a:t> Thus, the swapping-in 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Also known as the dispatcher, executes most frequently and makes the fine-grained decision of which process to execute next.</a:t>
            </a:r>
          </a:p>
          <a:p>
            <a:endParaRPr lang="en-NZ" dirty="0"/>
          </a:p>
          <a:p>
            <a:r>
              <a:rPr lang="en-NZ" dirty="0"/>
              <a:t>The short-term scheduler is invoked whenever an event occurs that may lead to the blocking of the current process or that may provide an opportunity to preempt a currently running process in favor of another. </a:t>
            </a:r>
          </a:p>
          <a:p>
            <a:endParaRPr lang="en-NZ" dirty="0"/>
          </a:p>
          <a:p>
            <a:r>
              <a:rPr lang="en-NZ" dirty="0"/>
              <a:t>Examples of such events include</a:t>
            </a:r>
          </a:p>
          <a:p>
            <a:pPr lvl="1"/>
            <a:r>
              <a:rPr lang="en-NZ" dirty="0"/>
              <a:t>• Clock interrupts</a:t>
            </a:r>
          </a:p>
          <a:p>
            <a:pPr lvl="1"/>
            <a:r>
              <a:rPr lang="en-NZ" dirty="0"/>
              <a:t>• I/O interrupts</a:t>
            </a:r>
          </a:p>
          <a:p>
            <a:pPr lvl="1"/>
            <a:r>
              <a:rPr lang="en-NZ" dirty="0"/>
              <a:t>• Operating system calls</a:t>
            </a:r>
          </a:p>
          <a:p>
            <a:pPr lvl="1"/>
            <a:r>
              <a:rPr lang="en-NZ" dirty="0"/>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main objective of short-term scheduling is to allocate processor time in such a way as to optimize one or more aspects of system behavior.</a:t>
            </a:r>
          </a:p>
          <a:p>
            <a:endParaRPr lang="en-NZ" dirty="0"/>
          </a:p>
          <a:p>
            <a:r>
              <a:rPr lang="en-NZ" dirty="0"/>
              <a:t>Generally, a set of criteria is established against which various scheduling policies may be evaluated.</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commonly used criteria can be categorized along two dimensions. </a:t>
            </a:r>
          </a:p>
          <a:p>
            <a:endParaRPr lang="en-NZ" dirty="0"/>
          </a:p>
          <a:p>
            <a:r>
              <a:rPr lang="en-NZ" dirty="0"/>
              <a:t>We can make a distinction between user-oriented and system-oriented criteria.</a:t>
            </a:r>
          </a:p>
          <a:p>
            <a:pPr lvl="0">
              <a:buFont typeface="Arial" pitchFamily="34" charset="0"/>
              <a:buNone/>
            </a:pPr>
            <a:endParaRPr lang="en-NZ" dirty="0"/>
          </a:p>
          <a:p>
            <a:pPr lvl="0">
              <a:buFont typeface="Arial" pitchFamily="34" charset="0"/>
              <a:buNone/>
            </a:pPr>
            <a:r>
              <a:rPr lang="en-NZ" b="1" dirty="0"/>
              <a:t>User </a:t>
            </a:r>
            <a:r>
              <a:rPr lang="en-NZ" dirty="0"/>
              <a:t>oriented criteria relate to the behavior of the system as perceived by the individual user or process. </a:t>
            </a:r>
          </a:p>
          <a:p>
            <a:pPr lvl="2">
              <a:buFont typeface="Arial" pitchFamily="34" charset="0"/>
              <a:buChar char="•"/>
            </a:pPr>
            <a:r>
              <a:rPr lang="en-NZ" dirty="0"/>
              <a:t>E.g. response time in an interactive system which is the elapsed time between the submission of a request until the response begins to appear as output. </a:t>
            </a:r>
          </a:p>
          <a:p>
            <a:pPr lvl="2">
              <a:buFont typeface="Arial" pitchFamily="34" charset="0"/>
              <a:buChar char="•"/>
            </a:pPr>
            <a:r>
              <a:rPr lang="en-NZ" dirty="0"/>
              <a:t> We would like a scheduling policy that provides “good” service to various users. A threshold may be defined, say 2 seconds. Then a goal of the scheduling mechanism should be to maximize the number of users who experience an average response time of 2 seconds or less.</a:t>
            </a:r>
          </a:p>
          <a:p>
            <a:pPr lvl="2">
              <a:buFont typeface="Arial" pitchFamily="34" charset="0"/>
              <a:buNone/>
            </a:pPr>
            <a:endParaRPr lang="en-NZ" dirty="0"/>
          </a:p>
          <a:p>
            <a:r>
              <a:rPr lang="en-NZ" b="1" dirty="0"/>
              <a:t>System oriented </a:t>
            </a:r>
            <a:r>
              <a:rPr lang="en-NZ" dirty="0"/>
              <a:t>criteria is the focused on effective and efficient utilization of the processor. </a:t>
            </a:r>
          </a:p>
          <a:p>
            <a:pPr lvl="1">
              <a:buFont typeface="Arial" pitchFamily="34" charset="0"/>
              <a:buChar char="•"/>
            </a:pPr>
            <a:r>
              <a:rPr lang="en-NZ" dirty="0"/>
              <a:t> An example is throughput, i.e. the rate at which processes are completed. Thus, throughput is of concern to a system administrator but not to the user population.</a:t>
            </a:r>
          </a:p>
          <a:p>
            <a:pPr lvl="0">
              <a:buFont typeface="Arial" pitchFamily="34" charset="0"/>
              <a:buNone/>
            </a:pPr>
            <a:endParaRPr lang="en-NZ" dirty="0"/>
          </a:p>
          <a:p>
            <a:pPr lvl="0">
              <a:buFont typeface="Arial" pitchFamily="34" charset="0"/>
              <a:buNone/>
            </a:pPr>
            <a:r>
              <a:rPr lang="en-NZ" dirty="0"/>
              <a:t>On a single-user system, it probably is not important to achieve high processor utilization or high throughput as long as the responsiveness of the system to user applications is acceptable.</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dimension along which criteria can be classified is those that are performance related and those that are not directly performance related. </a:t>
            </a:r>
          </a:p>
          <a:p>
            <a:endParaRPr lang="en-NZ" dirty="0"/>
          </a:p>
          <a:p>
            <a:r>
              <a:rPr lang="en-NZ" dirty="0"/>
              <a:t>Performance-related criteria are quantitative and generally can be readily measured.</a:t>
            </a:r>
          </a:p>
          <a:p>
            <a:pPr lvl="1">
              <a:buFont typeface="Arial" pitchFamily="34" charset="0"/>
              <a:buChar char="•"/>
            </a:pPr>
            <a:r>
              <a:rPr lang="en-NZ" dirty="0"/>
              <a:t> e.g. include response time and throughput.</a:t>
            </a:r>
          </a:p>
          <a:p>
            <a:pPr lvl="0">
              <a:buFont typeface="Arial" pitchFamily="34" charset="0"/>
              <a:buNone/>
            </a:pPr>
            <a:endParaRPr lang="en-NZ" dirty="0"/>
          </a:p>
          <a:p>
            <a:pPr lvl="0">
              <a:buFont typeface="Arial" pitchFamily="34" charset="0"/>
              <a:buNone/>
            </a:pPr>
            <a:r>
              <a:rPr lang="en-NZ" dirty="0"/>
              <a:t>Criteria that are not performance related are either qualitative in nature or do not lend themselves readily to measurement and analysis.</a:t>
            </a:r>
          </a:p>
          <a:p>
            <a:pPr lvl="1">
              <a:buFont typeface="Arial" pitchFamily="34" charset="0"/>
              <a:buChar char="•"/>
            </a:pPr>
            <a:r>
              <a:rPr lang="en-NZ" dirty="0"/>
              <a:t> e.g. predictability. We would like for the service provided to users to exhibit the same characteristics over time, independent of other work being performed by the system. </a:t>
            </a:r>
          </a:p>
          <a:p>
            <a:pPr lvl="1">
              <a:buFont typeface="Arial" pitchFamily="34" charset="0"/>
              <a:buChar char="•"/>
            </a:pPr>
            <a:r>
              <a:rPr lang="en-NZ" dirty="0"/>
              <a:t> To some extent, this criterion can be measured, by calculating variances as a function of workload. However, this is not nearly as straightforward as measuring throughput or response time as a function of workload.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table summarizes key scheduling criteria.</a:t>
            </a:r>
          </a:p>
          <a:p>
            <a:endParaRPr lang="en-NZ" dirty="0"/>
          </a:p>
          <a:p>
            <a:r>
              <a:rPr lang="en-NZ" dirty="0"/>
              <a:t>These are interdependent, and it is impossible to optimize all of them simultaneously. </a:t>
            </a:r>
          </a:p>
          <a:p>
            <a:pPr lvl="1">
              <a:buFont typeface="Arial" pitchFamily="34" charset="0"/>
              <a:buChar char="•"/>
            </a:pPr>
            <a:r>
              <a:rPr lang="en-NZ" dirty="0"/>
              <a:t> Thus, the design of a scheduling policy involves compromising among competing requirements; </a:t>
            </a:r>
          </a:p>
          <a:p>
            <a:pPr lvl="1">
              <a:buFont typeface="Arial" pitchFamily="34" charset="0"/>
              <a:buChar char="•"/>
            </a:pPr>
            <a:r>
              <a:rPr lang="en-NZ" dirty="0"/>
              <a:t> The relative weights given the various requirements will depend on the nature and intended use of the system.</a:t>
            </a:r>
          </a:p>
          <a:p>
            <a:pPr lvl="0">
              <a:buFont typeface="Arial" pitchFamily="34" charset="0"/>
              <a:buNone/>
            </a:pPr>
            <a:endParaRPr lang="en-NZ" dirty="0"/>
          </a:p>
          <a:p>
            <a:pPr lvl="0">
              <a:buFont typeface="Arial" pitchFamily="34" charset="0"/>
              <a:buNone/>
            </a:pPr>
            <a:r>
              <a:rPr lang="en-NZ" dirty="0"/>
              <a:t>In most interactive operating systems, whether single user or time shared, adequate response time is the critical requirement.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many systems, each process is assigned a priority and the scheduler will always choose a process of higher priority over one of lower priority.</a:t>
            </a:r>
          </a:p>
          <a:p>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chapter is concerned with scheduling on a system with a single processor. </a:t>
            </a:r>
          </a:p>
          <a:p>
            <a:endParaRPr lang="en-NZ" dirty="0"/>
          </a:p>
          <a:p>
            <a:r>
              <a:rPr lang="en-NZ" dirty="0"/>
              <a:t>It is possible to define and clarify many design issues related to scheduling in this context.</a:t>
            </a:r>
          </a:p>
          <a:p>
            <a:endParaRPr lang="en-NZ" dirty="0"/>
          </a:p>
          <a:p>
            <a:r>
              <a:rPr lang="en-NZ" dirty="0"/>
              <a:t>We examine the three types of processor scheduling: </a:t>
            </a:r>
          </a:p>
          <a:p>
            <a:pPr lvl="1">
              <a:buFont typeface="Arial" pitchFamily="34" charset="0"/>
              <a:buChar char="•"/>
            </a:pPr>
            <a:r>
              <a:rPr lang="en-NZ" dirty="0"/>
              <a:t> long term,</a:t>
            </a:r>
          </a:p>
          <a:p>
            <a:pPr lvl="1">
              <a:buFont typeface="Arial" pitchFamily="34" charset="0"/>
              <a:buChar char="•"/>
            </a:pPr>
            <a:r>
              <a:rPr lang="en-NZ" baseline="0" dirty="0"/>
              <a:t> </a:t>
            </a:r>
            <a:r>
              <a:rPr lang="en-NZ" dirty="0"/>
              <a:t>medium term, and </a:t>
            </a:r>
          </a:p>
          <a:p>
            <a:pPr lvl="1">
              <a:buFont typeface="Arial" pitchFamily="34" charset="0"/>
              <a:buChar char="•"/>
            </a:pPr>
            <a:r>
              <a:rPr lang="en-NZ" dirty="0"/>
              <a:t> short term.</a:t>
            </a:r>
          </a:p>
          <a:p>
            <a:pPr lvl="0">
              <a:buFont typeface="Arial" pitchFamily="34" charset="0"/>
              <a:buNone/>
            </a:pPr>
            <a:endParaRPr lang="en-NZ" dirty="0"/>
          </a:p>
          <a:p>
            <a:pPr lvl="0">
              <a:buFont typeface="Arial" pitchFamily="34" charset="0"/>
              <a:buNone/>
            </a:pPr>
            <a:r>
              <a:rPr lang="en-NZ" dirty="0"/>
              <a:t>The bulk of the chapter focuses on short-term scheduling issues.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illustrates the use of priorities. This figure is simplified and ignores the blocked and suspend queues of fig3.8a (chapter 3)</a:t>
            </a:r>
          </a:p>
          <a:p>
            <a:endParaRPr lang="en-NZ" dirty="0"/>
          </a:p>
          <a:p>
            <a:r>
              <a:rPr lang="en-NZ" dirty="0"/>
              <a:t> Instead of a single ready queue, we provide a set of queues, in descending order of priority:</a:t>
            </a:r>
          </a:p>
          <a:p>
            <a:pPr lvl="1">
              <a:buFont typeface="Arial" pitchFamily="34" charset="0"/>
              <a:buChar char="•"/>
            </a:pPr>
            <a:r>
              <a:rPr lang="en-NZ" dirty="0"/>
              <a:t> RQ0, RQ1, . . . RQn, with priority[RQ</a:t>
            </a:r>
            <a:r>
              <a:rPr lang="en-NZ" i="1" dirty="0"/>
              <a:t>i</a:t>
            </a:r>
            <a:r>
              <a:rPr lang="en-NZ" dirty="0"/>
              <a:t>] &gt;</a:t>
            </a:r>
            <a:r>
              <a:rPr lang="en-NZ" baseline="0" dirty="0"/>
              <a:t> </a:t>
            </a:r>
            <a:r>
              <a:rPr lang="en-NZ" dirty="0"/>
              <a:t>priority[RQ</a:t>
            </a:r>
            <a:r>
              <a:rPr lang="en-NZ" i="1" dirty="0"/>
              <a:t>j</a:t>
            </a:r>
            <a:r>
              <a:rPr lang="en-NZ" dirty="0"/>
              <a:t>] for i&lt;j.</a:t>
            </a:r>
            <a:endParaRPr lang="en-US" dirty="0"/>
          </a:p>
          <a:p>
            <a:pPr lvl="0">
              <a:buFont typeface="Arial" pitchFamily="34" charset="0"/>
              <a:buNone/>
            </a:pPr>
            <a:endParaRPr lang="en-US" dirty="0"/>
          </a:p>
          <a:p>
            <a:pPr lvl="0">
              <a:buFont typeface="Arial" pitchFamily="34" charset="0"/>
              <a:buNone/>
            </a:pPr>
            <a:r>
              <a:rPr lang="en-NZ" b="1" dirty="0"/>
              <a:t>NB: </a:t>
            </a:r>
            <a:r>
              <a:rPr lang="en-NZ" dirty="0"/>
              <a:t>In UNIX and many other systems, larger priority values represent lower priority processes; </a:t>
            </a:r>
          </a:p>
          <a:p>
            <a:pPr lvl="1">
              <a:buFont typeface="Arial" pitchFamily="34" charset="0"/>
              <a:buChar char="•"/>
            </a:pPr>
            <a:r>
              <a:rPr lang="en-NZ" dirty="0"/>
              <a:t> unless other-wise stated we follow that convention. </a:t>
            </a:r>
          </a:p>
          <a:p>
            <a:pPr lvl="1">
              <a:buFont typeface="Arial" pitchFamily="34" charset="0"/>
              <a:buChar char="•"/>
            </a:pPr>
            <a:r>
              <a:rPr lang="en-NZ" dirty="0"/>
              <a:t> Some systems, such as Windows, use the opposite convention: a higher number means a higher priority.</a:t>
            </a:r>
          </a:p>
          <a:p>
            <a:pPr lvl="1">
              <a:buFont typeface="Arial" pitchFamily="34" charset="0"/>
              <a:buChar char="•"/>
            </a:pPr>
            <a:endParaRPr lang="en-NZ" dirty="0"/>
          </a:p>
          <a:p>
            <a:pPr lvl="0">
              <a:buFont typeface="Arial" pitchFamily="34" charset="0"/>
              <a:buNone/>
            </a:pPr>
            <a:r>
              <a:rPr lang="en-NZ" dirty="0"/>
              <a:t>When a scheduling selection is to be made, the scheduler will start at the highest-priority ready queue (RQ0).</a:t>
            </a:r>
          </a:p>
          <a:p>
            <a:pPr lvl="1">
              <a:buFont typeface="Arial" pitchFamily="34" charset="0"/>
              <a:buChar char="•"/>
            </a:pPr>
            <a:r>
              <a:rPr lang="en-NZ" dirty="0"/>
              <a:t> If there are one or more processes in the queue, a process is selected using some scheduling policy. </a:t>
            </a:r>
          </a:p>
          <a:p>
            <a:pPr lvl="1">
              <a:buFont typeface="Arial" pitchFamily="34" charset="0"/>
              <a:buChar char="•"/>
            </a:pPr>
            <a:r>
              <a:rPr lang="en-NZ" dirty="0"/>
              <a:t> If RQ0 is empty, then RQ1 is examined, and so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One problem with a pure priority scheduling scheme is that lower-priority processes may suffer starvation.</a:t>
            </a:r>
          </a:p>
          <a:p>
            <a:pPr lvl="1">
              <a:buFont typeface="Arial" pitchFamily="34" charset="0"/>
              <a:buChar char="•"/>
            </a:pPr>
            <a:r>
              <a:rPr lang="en-NZ" b="0" dirty="0"/>
              <a:t> This will happen if there is always a steady supply of higher-priority ready processes. </a:t>
            </a:r>
          </a:p>
          <a:p>
            <a:pPr lvl="1">
              <a:buFont typeface="Arial" pitchFamily="34" charset="0"/>
              <a:buChar char="•"/>
            </a:pPr>
            <a:r>
              <a:rPr lang="en-NZ" b="0" dirty="0"/>
              <a:t> If this behaviour is not desirable, the priority of a process can change with its age or execution history.</a:t>
            </a:r>
            <a:endParaRPr lang="en-US" b="0"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table may be difficult to read depending on the display</a:t>
            </a:r>
            <a:r>
              <a:rPr lang="en-NZ" baseline="0" dirty="0"/>
              <a:t> </a:t>
            </a:r>
            <a:r>
              <a:rPr lang="en-NZ" dirty="0"/>
              <a:t>– refer to table 9.3 in textbook</a:t>
            </a:r>
          </a:p>
          <a:p>
            <a:r>
              <a:rPr lang="en-NZ" b="1" i="1" dirty="0"/>
              <a:t>Animation on-click</a:t>
            </a:r>
            <a:r>
              <a:rPr lang="en-NZ" b="1" i="1" baseline="0" dirty="0"/>
              <a:t> </a:t>
            </a:r>
            <a:r>
              <a:rPr lang="en-NZ" b="1" i="1" dirty="0"/>
              <a:t>enlarges the image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NZ" b="1" dirty="0"/>
              <a:t>Selection function </a:t>
            </a:r>
            <a:r>
              <a:rPr lang="en-NZ" dirty="0"/>
              <a:t>determines which process, among ready processes, is selected next for execution.</a:t>
            </a:r>
          </a:p>
          <a:p>
            <a:pPr lvl="1">
              <a:buFont typeface="Arial" pitchFamily="34" charset="0"/>
              <a:buChar char="•"/>
            </a:pPr>
            <a:r>
              <a:rPr lang="en-NZ" dirty="0"/>
              <a:t> May be based on priority, resource requirements, or the execution characteristics of the process. </a:t>
            </a:r>
          </a:p>
          <a:p>
            <a:pPr lvl="0">
              <a:buFont typeface="Arial" pitchFamily="34" charset="0"/>
              <a:buNone/>
            </a:pPr>
            <a:endParaRPr lang="en-NZ" dirty="0"/>
          </a:p>
          <a:p>
            <a:pPr lvl="0">
              <a:buFont typeface="Arial" pitchFamily="34" charset="0"/>
              <a:buNone/>
            </a:pPr>
            <a:r>
              <a:rPr lang="en-NZ" dirty="0"/>
              <a:t>In the latter case, three quantities are significant:</a:t>
            </a:r>
          </a:p>
          <a:p>
            <a:pPr lvl="1">
              <a:buFont typeface="Arial" pitchFamily="34" charset="0"/>
              <a:buChar char="•"/>
            </a:pPr>
            <a:r>
              <a:rPr lang="en-NZ" b="1" i="1" dirty="0"/>
              <a:t>w </a:t>
            </a:r>
            <a:r>
              <a:rPr lang="en-NZ" b="0" i="0" dirty="0"/>
              <a:t>=</a:t>
            </a:r>
            <a:r>
              <a:rPr lang="en-NZ" dirty="0"/>
              <a:t> time spent in system so far, waiting</a:t>
            </a:r>
          </a:p>
          <a:p>
            <a:pPr lvl="1">
              <a:buFont typeface="Arial" pitchFamily="34" charset="0"/>
              <a:buChar char="•"/>
            </a:pPr>
            <a:r>
              <a:rPr lang="en-NZ" b="1" i="1" dirty="0"/>
              <a:t> e</a:t>
            </a:r>
            <a:r>
              <a:rPr lang="en-NZ" dirty="0"/>
              <a:t> = time spent in execution so far</a:t>
            </a:r>
          </a:p>
          <a:p>
            <a:pPr lvl="1">
              <a:buFont typeface="Arial" pitchFamily="34" charset="0"/>
              <a:buChar char="•"/>
            </a:pPr>
            <a:r>
              <a:rPr lang="en-NZ" b="1" i="1" dirty="0"/>
              <a:t> s</a:t>
            </a:r>
            <a:r>
              <a:rPr lang="en-NZ" dirty="0"/>
              <a:t> = total service time required by the process, including </a:t>
            </a:r>
            <a:r>
              <a:rPr lang="en-NZ" i="1" dirty="0"/>
              <a:t>e</a:t>
            </a:r>
            <a:r>
              <a:rPr lang="en-NZ" dirty="0"/>
              <a: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Decision mode </a:t>
            </a:r>
            <a:r>
              <a:rPr lang="en-NZ" dirty="0"/>
              <a:t>specifies the instants in time at which the selection function is exercised.</a:t>
            </a:r>
          </a:p>
          <a:p>
            <a:endParaRPr lang="en-NZ" dirty="0"/>
          </a:p>
          <a:p>
            <a:r>
              <a:rPr lang="en-NZ" dirty="0"/>
              <a:t>There are two general categories: non-preemptive and preemptive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a:t>Non-preemptive</a:t>
            </a:r>
          </a:p>
          <a:p>
            <a:pPr lvl="0"/>
            <a:r>
              <a:rPr lang="en-NZ" dirty="0"/>
              <a:t>In this case, once a process is in the Running state, it continues to execute until </a:t>
            </a:r>
          </a:p>
          <a:p>
            <a:pPr marL="698830" lvl="1" indent="-232943">
              <a:buAutoNum type="alphaLcParenBoth"/>
            </a:pPr>
            <a:r>
              <a:rPr lang="en-NZ" dirty="0"/>
              <a:t>it terminates or </a:t>
            </a:r>
          </a:p>
          <a:p>
            <a:pPr marL="698830" lvl="1" indent="-232943">
              <a:buAutoNum type="alphaLcParenBoth"/>
            </a:pPr>
            <a:r>
              <a:rPr lang="en-NZ" dirty="0"/>
              <a:t>it blocks itself to wait for I/O or to request some operating system service.</a:t>
            </a:r>
          </a:p>
          <a:p>
            <a:pPr marL="232943" indent="-232943"/>
            <a:endParaRPr lang="en-NZ" dirty="0"/>
          </a:p>
          <a:p>
            <a:pPr marL="232943" indent="-232943"/>
            <a:r>
              <a:rPr lang="en-NZ" b="1" dirty="0"/>
              <a:t>Preemptive:</a:t>
            </a:r>
          </a:p>
          <a:p>
            <a:pPr marL="232943" indent="-232943"/>
            <a:r>
              <a:rPr lang="en-NZ" dirty="0"/>
              <a:t>The currently running process may be interrupted and moved to the Ready state by the operating system.</a:t>
            </a:r>
          </a:p>
          <a:p>
            <a:pPr marL="232943" indent="-232943"/>
            <a:endParaRPr lang="en-NZ" dirty="0"/>
          </a:p>
          <a:p>
            <a:pPr marL="232943" indent="-232943"/>
            <a:r>
              <a:rPr lang="en-NZ" dirty="0"/>
              <a:t>The decision to preempt may be performed </a:t>
            </a:r>
          </a:p>
          <a:p>
            <a:pPr marL="698830" lvl="1" indent="-232943">
              <a:buFont typeface="Arial" pitchFamily="34" charset="0"/>
              <a:buChar char="•"/>
            </a:pPr>
            <a:r>
              <a:rPr lang="en-NZ" dirty="0"/>
              <a:t>when a new process arrives; </a:t>
            </a:r>
          </a:p>
          <a:p>
            <a:pPr marL="698830" lvl="1" indent="-232943">
              <a:buFont typeface="Arial" pitchFamily="34" charset="0"/>
              <a:buChar char="•"/>
            </a:pPr>
            <a:r>
              <a:rPr lang="en-NZ" dirty="0"/>
              <a:t>when an interrupt occurs that places a blocked process in the Ready state; </a:t>
            </a:r>
          </a:p>
          <a:p>
            <a:pPr marL="698830" lvl="1" indent="-232943">
              <a:buFont typeface="Arial" pitchFamily="34" charset="0"/>
              <a:buChar char="•"/>
            </a:pPr>
            <a:r>
              <a:rPr lang="en-NZ" dirty="0"/>
              <a:t>or periodically, based on a clock interrupt.</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can think of these as batch jobs, with the service time being the total execution time required. </a:t>
            </a:r>
          </a:p>
          <a:p>
            <a:endParaRPr lang="en-NZ" dirty="0"/>
          </a:p>
          <a:p>
            <a:pPr defTabSz="931774">
              <a:defRPr/>
            </a:pPr>
            <a:r>
              <a:rPr lang="en-NZ" b="1" dirty="0"/>
              <a:t>Movie button</a:t>
            </a:r>
            <a:r>
              <a:rPr lang="en-NZ" b="0" dirty="0"/>
              <a:t> links to animation of </a:t>
            </a:r>
            <a:r>
              <a:rPr lang="en-NZ" b="0" i="1" dirty="0"/>
              <a:t>Process Scheduling Algorithms</a:t>
            </a:r>
            <a:r>
              <a:rPr lang="en-NZ" b="0" i="1" baseline="0" dirty="0"/>
              <a:t> </a:t>
            </a:r>
            <a:r>
              <a:rPr lang="en-NZ" b="0" baseline="0" dirty="0"/>
              <a:t>at http://gaia.ecs.csus.edu/%7ezhangd/oscal/pscheduling.html</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simplest scheduling policy is first-come-first-served (FCFS), </a:t>
            </a:r>
          </a:p>
          <a:p>
            <a:pPr lvl="1">
              <a:buFont typeface="Arial" pitchFamily="34" charset="0"/>
              <a:buChar char="•"/>
            </a:pPr>
            <a:r>
              <a:rPr lang="en-NZ" dirty="0"/>
              <a:t> aka. first-in-first-out (FIFO) or a strict queuing scheme.</a:t>
            </a:r>
          </a:p>
          <a:p>
            <a:pPr lvl="1">
              <a:buFont typeface="Arial" pitchFamily="34" charset="0"/>
              <a:buChar char="•"/>
            </a:pPr>
            <a:endParaRPr lang="en-NZ" dirty="0"/>
          </a:p>
          <a:p>
            <a:r>
              <a:rPr lang="en-NZ" dirty="0"/>
              <a:t>As each process becomes ready, it joins the ready queue.</a:t>
            </a:r>
          </a:p>
          <a:p>
            <a:endParaRPr lang="en-NZ" dirty="0"/>
          </a:p>
          <a:p>
            <a:r>
              <a:rPr lang="en-NZ" dirty="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FCFS performs much better for long processes than short ones.</a:t>
            </a:r>
          </a:p>
          <a:p>
            <a:endParaRPr lang="en-NZ" dirty="0"/>
          </a:p>
          <a:p>
            <a:r>
              <a:rPr lang="en-NZ" dirty="0"/>
              <a:t>Another difficulty with FCFS is that it tends to favor processor-bound processes over I/O-bound processes.</a:t>
            </a:r>
          </a:p>
          <a:p>
            <a:endParaRPr lang="en-NZ" dirty="0"/>
          </a:p>
          <a:p>
            <a:r>
              <a:rPr lang="en-NZ" dirty="0"/>
              <a:t>FCFS is not an attractive alternative on its own for a uniprocessor system.</a:t>
            </a:r>
          </a:p>
          <a:p>
            <a:endParaRPr lang="en-NZ" dirty="0"/>
          </a:p>
          <a:p>
            <a:r>
              <a:rPr lang="en-NZ" dirty="0"/>
              <a:t>However, it is often combined with a priority scheme to provide an effective scheduler. </a:t>
            </a:r>
          </a:p>
          <a:p>
            <a:pPr lvl="1"/>
            <a:r>
              <a:rPr lang="en-NZ" dirty="0"/>
              <a:t>Thus, the scheduler may maintain a number of queues, one for each priority level, and dispatch within each queue on a first-come-first-served basis.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straightforward way to reduce the penalty that short jobs suffer with FCFS is to use preemption based on a clock.</a:t>
            </a:r>
          </a:p>
          <a:p>
            <a:pPr lvl="1">
              <a:buFont typeface="Arial" pitchFamily="34" charset="0"/>
              <a:buChar char="•"/>
            </a:pPr>
            <a:r>
              <a:rPr lang="en-NZ" dirty="0"/>
              <a:t> The simplest such policy is round robin. </a:t>
            </a:r>
          </a:p>
          <a:p>
            <a:pPr lvl="0">
              <a:buFont typeface="Arial" pitchFamily="34" charset="0"/>
              <a:buNone/>
            </a:pPr>
            <a:endParaRPr lang="en-NZ" dirty="0"/>
          </a:p>
          <a:p>
            <a:pPr lvl="0">
              <a:buFont typeface="Arial" pitchFamily="34" charset="0"/>
              <a:buNone/>
            </a:pPr>
            <a:r>
              <a:rPr lang="en-NZ" dirty="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operating system must allocate computer resources among the potentially competing requirements of multiple processes. </a:t>
            </a:r>
          </a:p>
          <a:p>
            <a:endParaRPr lang="en-NZ" dirty="0"/>
          </a:p>
          <a:p>
            <a:r>
              <a:rPr lang="en-NZ" dirty="0"/>
              <a:t>In the case of the processor, the resource to be allocated is execution time on the processor and the</a:t>
            </a:r>
          </a:p>
          <a:p>
            <a:r>
              <a:rPr lang="en-NZ" dirty="0"/>
              <a:t>means of allocation is scheduling.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A clock interrupt is generated at periodic intervals.</a:t>
            </a:r>
          </a:p>
          <a:p>
            <a:pPr lvl="1">
              <a:buFont typeface="Arial" pitchFamily="34" charset="0"/>
              <a:buChar char="•"/>
            </a:pPr>
            <a:r>
              <a:rPr lang="en-NZ" dirty="0"/>
              <a:t> When the interrupt occurs, the currently running process is placed in the ready queue, and the next ready job is selected on a FCFS basis.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principal design issue is the length of the time quantum, or slice, to be used. </a:t>
            </a:r>
          </a:p>
          <a:p>
            <a:pPr lvl="0">
              <a:buFont typeface="Arial" pitchFamily="34" charset="0"/>
              <a:buNone/>
            </a:pPr>
            <a:endParaRPr lang="en-NZ" dirty="0"/>
          </a:p>
          <a:p>
            <a:pPr lvl="0">
              <a:buFont typeface="Arial" pitchFamily="34" charset="0"/>
              <a:buNone/>
            </a:pPr>
            <a:r>
              <a:rPr lang="en-NZ" dirty="0"/>
              <a:t>If the quantum is very short, then short processes will move through the system relatively quickly. </a:t>
            </a:r>
          </a:p>
          <a:p>
            <a:pPr lvl="1">
              <a:buFont typeface="Arial" pitchFamily="34" charset="0"/>
              <a:buChar char="•"/>
            </a:pPr>
            <a:r>
              <a:rPr lang="en-NZ" dirty="0"/>
              <a:t> BUT there is processing over-head involved in handling the clock interrupt and performing the scheduling and dispatching function.</a:t>
            </a:r>
          </a:p>
          <a:p>
            <a:pPr lvl="1">
              <a:buFont typeface="Arial" pitchFamily="34" charset="0"/>
              <a:buChar char="•"/>
            </a:pPr>
            <a:r>
              <a:rPr lang="en-NZ" dirty="0"/>
              <a:t> Thus, very short time quanta should be avoided.</a:t>
            </a:r>
          </a:p>
          <a:p>
            <a:pPr lvl="0">
              <a:buFont typeface="Arial" pitchFamily="34" charset="0"/>
              <a:buNone/>
            </a:pPr>
            <a:endParaRPr lang="en-NZ" dirty="0"/>
          </a:p>
          <a:p>
            <a:pPr lvl="0">
              <a:buFont typeface="Arial" pitchFamily="34" charset="0"/>
              <a:buNone/>
            </a:pP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One useful guide is that the time quantum should be slightly greater than the time required for a typical interaction or process function. </a:t>
            </a:r>
          </a:p>
          <a:p>
            <a:pPr lvl="1">
              <a:buFont typeface="Arial" pitchFamily="34" charset="0"/>
              <a:buChar char="•"/>
            </a:pPr>
            <a:r>
              <a:rPr lang="en-NZ" dirty="0"/>
              <a:t> If it is less, then most processes will require at least two time quanta. </a:t>
            </a:r>
          </a:p>
          <a:p>
            <a:endParaRPr lang="en-NZ" dirty="0"/>
          </a:p>
          <a:p>
            <a:r>
              <a:rPr lang="en-NZ" dirty="0"/>
              <a:t>Processor-bound processes tend to receive an unfair portion of processor time, which results </a:t>
            </a:r>
          </a:p>
          <a:p>
            <a:pPr lvl="1">
              <a:buFont typeface="Arial" pitchFamily="34" charset="0"/>
              <a:buChar char="•"/>
            </a:pPr>
            <a:r>
              <a:rPr lang="en-NZ" dirty="0"/>
              <a:t> in poor performance for I/O-bound processes, </a:t>
            </a:r>
          </a:p>
          <a:p>
            <a:pPr lvl="1">
              <a:buFont typeface="Arial" pitchFamily="34" charset="0"/>
              <a:buChar char="•"/>
            </a:pPr>
            <a:r>
              <a:rPr lang="en-NZ" dirty="0"/>
              <a:t> inefficient use of I/O devices, </a:t>
            </a:r>
          </a:p>
          <a:p>
            <a:pPr lvl="1">
              <a:buFont typeface="Arial" pitchFamily="34" charset="0"/>
              <a:buChar char="•"/>
            </a:pPr>
            <a:r>
              <a:rPr lang="en-NZ" dirty="0"/>
              <a:t> and an increase in the variance of response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As per usual:</a:t>
            </a:r>
          </a:p>
          <a:p>
            <a:pPr lvl="1">
              <a:buFont typeface="Arial" pitchFamily="34" charset="0"/>
              <a:buChar char="•"/>
            </a:pPr>
            <a:r>
              <a:rPr lang="en-NZ" dirty="0"/>
              <a:t> New processes arrive and join the ready queue, which is managed on an FCFS basis.</a:t>
            </a:r>
          </a:p>
          <a:p>
            <a:pPr lvl="1">
              <a:buFont typeface="Arial" pitchFamily="34" charset="0"/>
              <a:buChar char="•"/>
            </a:pPr>
            <a:r>
              <a:rPr lang="en-NZ" dirty="0"/>
              <a:t> When a running process times out, it is returned to the ready queue.</a:t>
            </a:r>
          </a:p>
          <a:p>
            <a:pPr lvl="1">
              <a:buFont typeface="Arial" pitchFamily="34" charset="0"/>
              <a:buChar char="•"/>
            </a:pPr>
            <a:r>
              <a:rPr lang="en-NZ" dirty="0"/>
              <a:t> When a process is blocked for I/O, it joins an I/O queue. </a:t>
            </a:r>
          </a:p>
          <a:p>
            <a:endParaRPr lang="en-NZ" dirty="0"/>
          </a:p>
          <a:p>
            <a:r>
              <a:rPr lang="en-NZ" dirty="0"/>
              <a:t>The new feature is an FCFS auxiliary queue to which processes are moved after being released from an I/O block. </a:t>
            </a:r>
          </a:p>
          <a:p>
            <a:br>
              <a:rPr lang="en-NZ" dirty="0"/>
            </a:br>
            <a:r>
              <a:rPr lang="en-NZ" dirty="0"/>
              <a:t>When a dispatching decision is to be made, processes in the auxiliary queue get preference over those in the main ready queue.</a:t>
            </a:r>
          </a:p>
          <a:p>
            <a:endParaRPr lang="en-NZ" dirty="0"/>
          </a:p>
          <a:p>
            <a:r>
              <a:rPr lang="en-NZ" dirty="0"/>
              <a:t>When a process is dispatched from the auxiliary queue, it runs no longer than a time equal to the basic time quantum minus the total time spent running since it was last selected from the main ready queue. </a:t>
            </a:r>
          </a:p>
          <a:p>
            <a:endParaRPr lang="en-NZ" dirty="0"/>
          </a:p>
          <a:p>
            <a:r>
              <a:rPr lang="en-NZ" dirty="0"/>
              <a:t>Performance studies indicate that this approach is 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non-</a:t>
            </a:r>
            <a:r>
              <a:rPr lang="en-NZ" dirty="0"/>
              <a:t>preemptive policy in which the process with the shortest expected processing time is selected next.</a:t>
            </a:r>
          </a:p>
          <a:p>
            <a:pPr lvl="1">
              <a:buFont typeface="Arial" pitchFamily="34" charset="0"/>
              <a:buChar char="•"/>
            </a:pPr>
            <a:r>
              <a:rPr lang="en-NZ" dirty="0"/>
              <a:t> Thus a short process will jump to the head of the queue past longer jobs.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Overall performance is significantly improved in terms of response time. </a:t>
            </a:r>
          </a:p>
          <a:p>
            <a:pPr lvl="1">
              <a:buFont typeface="Arial" pitchFamily="34" charset="0"/>
              <a:buChar char="•"/>
            </a:pPr>
            <a:r>
              <a:rPr lang="en-NZ" dirty="0"/>
              <a:t> However, the variability of response times is increased, especially for longer processes, and thus predictability is reduced.</a:t>
            </a:r>
            <a:endParaRPr lang="en-US" dirty="0"/>
          </a:p>
          <a:p>
            <a:endParaRPr lang="en-US" dirty="0"/>
          </a:p>
          <a:p>
            <a:r>
              <a:rPr lang="en-NZ" dirty="0"/>
              <a:t>One difficulty with the SPN policy is the need to know or at least estimate the required processing time of each process. </a:t>
            </a:r>
          </a:p>
          <a:p>
            <a:pPr lvl="1">
              <a:buFont typeface="Arial" pitchFamily="34" charset="0"/>
              <a:buChar char="•"/>
            </a:pPr>
            <a:r>
              <a:rPr lang="en-NZ" dirty="0"/>
              <a:t> For batch jobs, the system may require the programmer to estimate the value and supply it to the operating system. </a:t>
            </a:r>
          </a:p>
          <a:p>
            <a:pPr lvl="1">
              <a:buFont typeface="Arial" pitchFamily="34" charset="0"/>
              <a:buChar char="•"/>
            </a:pPr>
            <a:r>
              <a:rPr lang="en-NZ" dirty="0"/>
              <a:t> If the programmer’s estimate is substantially under the actual running time, the system may abort the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size of the coefficient as a function of its position in the expansion is shown here.</a:t>
            </a:r>
          </a:p>
          <a:p>
            <a:endParaRPr lang="en-NZ" dirty="0"/>
          </a:p>
          <a:p>
            <a:r>
              <a:rPr lang="en-NZ" dirty="0"/>
              <a:t> The larger the value of </a:t>
            </a:r>
            <a:r>
              <a:rPr lang="el-GR" i="1" dirty="0"/>
              <a:t>α</a:t>
            </a:r>
            <a:r>
              <a:rPr lang="en-NZ" dirty="0"/>
              <a:t>, the greater the weight given to the more recent observations. </a:t>
            </a:r>
          </a:p>
          <a:p>
            <a:pPr lvl="1"/>
            <a:r>
              <a:rPr lang="en-NZ" dirty="0"/>
              <a:t>For </a:t>
            </a:r>
            <a:r>
              <a:rPr lang="el-GR" i="1" dirty="0"/>
              <a:t>α</a:t>
            </a:r>
            <a:r>
              <a:rPr lang="en-NZ" dirty="0"/>
              <a:t> = 0.8, virtually all of the weight is given to the four most recent observations, whereas for </a:t>
            </a:r>
            <a:r>
              <a:rPr lang="el-GR" i="1" dirty="0"/>
              <a:t>α</a:t>
            </a:r>
            <a:r>
              <a:rPr lang="en-NZ" dirty="0"/>
              <a:t> = 0.2, the averaging is effectively spread out over the eight or so most recent observations. </a:t>
            </a:r>
          </a:p>
          <a:p>
            <a:pPr lvl="0"/>
            <a:endParaRPr lang="en-NZ" dirty="0"/>
          </a:p>
          <a:p>
            <a:pPr lvl="0"/>
            <a:r>
              <a:rPr lang="en-NZ" dirty="0"/>
              <a:t>The advantage of using a value of </a:t>
            </a:r>
            <a:r>
              <a:rPr lang="el-GR" i="1" dirty="0"/>
              <a:t>α</a:t>
            </a:r>
            <a:r>
              <a:rPr lang="en-NZ" dirty="0"/>
              <a:t> close to 1 is that the average will quickly reflect a rapid change in the observed quantity.</a:t>
            </a:r>
          </a:p>
          <a:p>
            <a:pPr lvl="0"/>
            <a:endParaRPr lang="en-NZ" dirty="0"/>
          </a:p>
          <a:p>
            <a:pPr lvl="0"/>
            <a:r>
              <a:rPr lang="en-NZ" dirty="0"/>
              <a:t>The disadvantage is that if there is a brief surge in the value of the observed quantity and it then settles back to some average value, the use of a large value of </a:t>
            </a:r>
            <a:r>
              <a:rPr lang="el-GR" i="1" dirty="0"/>
              <a:t>α</a:t>
            </a:r>
            <a:r>
              <a:rPr lang="en-NZ" i="1" dirty="0"/>
              <a:t> </a:t>
            </a:r>
            <a:r>
              <a:rPr lang="en-NZ" dirty="0"/>
              <a:t>will 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9.9 compares simple averaging with exponential averaging (for two different values of </a:t>
            </a:r>
            <a:r>
              <a:rPr lang="el-GR" i="1" dirty="0"/>
              <a:t>α</a:t>
            </a:r>
            <a:r>
              <a:rPr lang="en-NZ" dirty="0"/>
              <a:t>). </a:t>
            </a:r>
          </a:p>
          <a:p>
            <a:endParaRPr lang="en-NZ" dirty="0"/>
          </a:p>
          <a:p>
            <a:r>
              <a:rPr lang="en-NZ" dirty="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scheduling function must be designed to satisfy a number of objectives, including fairness, lack of starvation of any particular process, efficient use of processor time, and low overhead.</a:t>
            </a:r>
          </a:p>
          <a:p>
            <a:endParaRPr lang="en-NZ" dirty="0"/>
          </a:p>
          <a:p>
            <a:r>
              <a:rPr lang="en-NZ" dirty="0"/>
              <a:t>In addition, the scheduling function may need to take into account different levels of priority or real-time deadlines for the start or completion of certain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here</a:t>
            </a:r>
            <a:r>
              <a:rPr lang="en-US" baseline="0" dirty="0"/>
              <a:t> (</a:t>
            </a:r>
            <a:r>
              <a:rPr lang="en-NZ" dirty="0"/>
              <a:t>Figure 9.9b), the observed value begins at 20, declines gradually to 10, and then stays there. </a:t>
            </a:r>
          </a:p>
          <a:p>
            <a:endParaRPr lang="en-NZ" dirty="0"/>
          </a:p>
          <a:p>
            <a:r>
              <a:rPr lang="en-NZ" dirty="0"/>
              <a:t>In both cases, we start out with an estimate of S</a:t>
            </a:r>
            <a:r>
              <a:rPr lang="en-NZ" baseline="-25000" dirty="0"/>
              <a:t>1 </a:t>
            </a:r>
            <a:r>
              <a:rPr lang="en-NZ" dirty="0"/>
              <a:t>= 0.</a:t>
            </a:r>
          </a:p>
          <a:p>
            <a:pPr lvl="1">
              <a:buFont typeface="Arial" pitchFamily="34" charset="0"/>
              <a:buChar char="•"/>
            </a:pPr>
            <a:r>
              <a:rPr lang="en-NZ" dirty="0"/>
              <a:t> This gives greater priority to new processes. </a:t>
            </a:r>
          </a:p>
          <a:p>
            <a:pPr lvl="0">
              <a:buFont typeface="Arial" pitchFamily="34" charset="0"/>
              <a:buNone/>
            </a:pPr>
            <a:endParaRPr lang="en-NZ" dirty="0"/>
          </a:p>
          <a:p>
            <a:pPr lvl="0">
              <a:buFont typeface="Arial" pitchFamily="34" charset="0"/>
              <a:buNone/>
            </a:pPr>
            <a:r>
              <a:rPr lang="en-NZ" dirty="0"/>
              <a:t>Note that exponential averaging tracks changes in process behavior faster than does simple averaging and that the larger value of </a:t>
            </a:r>
            <a:r>
              <a:rPr lang="el-GR" i="1" dirty="0"/>
              <a:t>α</a:t>
            </a:r>
            <a:r>
              <a:rPr lang="en-NZ" dirty="0"/>
              <a:t> results in a more rapid reaction to the change in the observed value.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pre-emptive version of SPN. </a:t>
            </a:r>
          </a:p>
          <a:p>
            <a:endParaRPr lang="en-NZ" dirty="0"/>
          </a:p>
          <a:p>
            <a:r>
              <a:rPr lang="en-NZ" dirty="0"/>
              <a:t>In this case, the scheduler always chooses the process that has the shortest expected remaining processing time.</a:t>
            </a:r>
          </a:p>
          <a:p>
            <a:r>
              <a:rPr lang="en-NZ" dirty="0"/>
              <a:t> </a:t>
            </a:r>
          </a:p>
          <a:p>
            <a:r>
              <a:rPr lang="en-NZ" dirty="0"/>
              <a:t>SRT does not have the bias in favor of long processes found in FCFS. </a:t>
            </a:r>
          </a:p>
          <a:p>
            <a:pPr lvl="1">
              <a:buFont typeface="Arial" pitchFamily="34" charset="0"/>
              <a:buChar char="•"/>
            </a:pPr>
            <a:r>
              <a:rPr lang="en-NZ" dirty="0"/>
              <a:t> Unlike round robin, no additional interrupts are generated, reducing overhead. </a:t>
            </a:r>
          </a:p>
          <a:p>
            <a:pPr lvl="1">
              <a:buFont typeface="Arial" pitchFamily="34" charset="0"/>
              <a:buChar char="•"/>
            </a:pPr>
            <a:r>
              <a:rPr lang="en-NZ" dirty="0"/>
              <a:t> On the other hand, elapsed service times must be recorded, contributing to overhead. </a:t>
            </a:r>
          </a:p>
          <a:p>
            <a:pPr lvl="0">
              <a:buFont typeface="Arial" pitchFamily="34" charset="0"/>
              <a:buNone/>
            </a:pPr>
            <a:endParaRPr lang="en-NZ" dirty="0"/>
          </a:p>
          <a:p>
            <a:pPr lvl="0">
              <a:buFont typeface="Arial" pitchFamily="34" charset="0"/>
              <a:buNone/>
            </a:pPr>
            <a:r>
              <a:rPr lang="en-NZ" dirty="0"/>
              <a:t>SRT should also give superior turnaround time performance to SPN, because a short job is given immediate preference to a running longer job.</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smaller denominator yields a larger ratio so that shorter jobs are favored, but aging without service increases the ratio so that a longer process will eventually get past competing shorter jobs.</a:t>
            </a:r>
          </a:p>
          <a:p>
            <a:endParaRPr lang="en-NZ" dirty="0"/>
          </a:p>
          <a:p>
            <a:r>
              <a:rPr lang="en-NZ" dirty="0"/>
              <a:t>As with SRT and SPN, the expected service time must be estimated to use 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a:t>If we have no indication of the relative length of various processes, then none of SPN, SRT, and HRRN can be used.</a:t>
            </a:r>
          </a:p>
          <a:p>
            <a:endParaRPr lang="en-NZ" dirty="0"/>
          </a:p>
          <a:p>
            <a:r>
              <a:rPr lang="en-NZ" dirty="0"/>
              <a:t>Another way of establishing a preference for shorter jobs is to penalize jobs that have been running longer.</a:t>
            </a:r>
          </a:p>
          <a:p>
            <a:pPr lvl="1">
              <a:buFont typeface="Arial" pitchFamily="34" charset="0"/>
              <a:buChar char="•"/>
            </a:pPr>
            <a:r>
              <a:rPr lang="en-NZ" dirty="0"/>
              <a:t>IE if we cannot focus on the time remaining to execute, let’s focus on the time spent in execution so far.</a:t>
            </a:r>
          </a:p>
          <a:p>
            <a:pPr lvl="1">
              <a:buFont typeface="Arial" pitchFamily="34" charset="0"/>
              <a:buChar char="•"/>
            </a:pPr>
            <a:endParaRPr lang="en-NZ" dirty="0"/>
          </a:p>
          <a:p>
            <a:pPr lvl="0">
              <a:buFont typeface="Arial" pitchFamily="34" charset="0"/>
              <a:buNone/>
            </a:pPr>
            <a:r>
              <a:rPr lang="en-NZ" dirty="0"/>
              <a:t>Scheduling is done on a preemptive (at time quantum) basis, and a dynamic priority mechanism is used.</a:t>
            </a:r>
          </a:p>
          <a:p>
            <a:pPr lvl="0">
              <a:buFont typeface="Arial" pitchFamily="34" charset="0"/>
              <a:buNone/>
            </a:pPr>
            <a:endParaRPr lang="en-NZ" dirty="0"/>
          </a:p>
          <a:p>
            <a:pPr lvl="0">
              <a:buFont typeface="Arial" pitchFamily="34" charset="0"/>
              <a:buNone/>
            </a:pPr>
            <a:r>
              <a:rPr lang="en-NZ" dirty="0"/>
              <a:t>When a process first enters the system, it is placed in RQ0 (refer to Figure 9.4).</a:t>
            </a:r>
          </a:p>
          <a:p>
            <a:pPr lvl="1">
              <a:buFont typeface="Arial" pitchFamily="34" charset="0"/>
              <a:buChar char="•"/>
            </a:pPr>
            <a:r>
              <a:rPr lang="en-NZ" dirty="0"/>
              <a:t> After its first preemption, when it returns to the Ready state, it is placed in RQ1.</a:t>
            </a:r>
          </a:p>
          <a:p>
            <a:pPr lvl="1">
              <a:buFont typeface="Arial" pitchFamily="34" charset="0"/>
              <a:buChar char="•"/>
            </a:pPr>
            <a:r>
              <a:rPr lang="en-NZ" dirty="0"/>
              <a:t> Each subsequent time that it is preempted, it is demoted to the next lower-priority queue.</a:t>
            </a:r>
          </a:p>
          <a:p>
            <a:pPr lvl="0">
              <a:buFont typeface="Arial" pitchFamily="34" charset="0"/>
              <a:buChar char="•"/>
            </a:pPr>
            <a:endParaRPr lang="en-NZ" baseline="0" dirty="0"/>
          </a:p>
          <a:p>
            <a:pPr lvl="0">
              <a:buFont typeface="Arial" pitchFamily="34" charset="0"/>
              <a:buNone/>
            </a:pPr>
            <a:r>
              <a:rPr lang="en-NZ" dirty="0"/>
              <a:t>A short process will complete quickly, without migrating very far down the hierarchy of ready queues. </a:t>
            </a:r>
          </a:p>
          <a:p>
            <a:pPr lvl="1">
              <a:buFont typeface="Arial" pitchFamily="34" charset="0"/>
              <a:buChar char="•"/>
            </a:pPr>
            <a:r>
              <a:rPr lang="en-NZ" dirty="0"/>
              <a:t> A longer process will gradually drift downward.</a:t>
            </a:r>
          </a:p>
          <a:p>
            <a:pPr lvl="1">
              <a:buFont typeface="Arial" pitchFamily="34" charset="0"/>
              <a:buChar char="•"/>
            </a:pPr>
            <a:r>
              <a:rPr lang="en-NZ" dirty="0"/>
              <a:t> Thus, newer, shorter processes are favored over older, longer processes.</a:t>
            </a:r>
          </a:p>
          <a:p>
            <a:pPr lvl="1">
              <a:buFont typeface="Arial" pitchFamily="34" charset="0"/>
              <a:buChar char="•"/>
            </a:pPr>
            <a:endParaRPr lang="en-NZ" dirty="0"/>
          </a:p>
          <a:p>
            <a:pPr lvl="0">
              <a:buFont typeface="Arial" pitchFamily="34" charset="0"/>
              <a:buNone/>
            </a:pPr>
            <a:r>
              <a:rPr lang="en-NZ" dirty="0"/>
              <a:t>Within each queue, except the lowest-priority queue, a simple FCFS mechanism is used. </a:t>
            </a:r>
          </a:p>
          <a:p>
            <a:pPr lvl="1">
              <a:buFont typeface="Arial" pitchFamily="34" charset="0"/>
              <a:buChar char="•"/>
            </a:pPr>
            <a:r>
              <a:rPr lang="en-NZ" dirty="0"/>
              <a:t> Once in the lowest-priority queue, a process cannot go lower, but is returned to this queue repeatedly until it completes execution.</a:t>
            </a:r>
          </a:p>
          <a:p>
            <a:pPr lvl="1">
              <a:buFont typeface="Arial" pitchFamily="34" charset="0"/>
              <a:buChar char="•"/>
            </a:pPr>
            <a:r>
              <a:rPr lang="en-NZ" dirty="0"/>
              <a:t> Thus, this queue is treated in round-robin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A number of variations of this scheme exist.</a:t>
            </a:r>
          </a:p>
          <a:p>
            <a:endParaRPr lang="en-NZ" dirty="0"/>
          </a:p>
          <a:p>
            <a:r>
              <a:rPr lang="en-NZ" dirty="0"/>
              <a:t>A simple version is to perform preemption in the same fashion as for round robin: at periodic intervals.</a:t>
            </a:r>
          </a:p>
          <a:p>
            <a:endParaRPr lang="en-NZ" dirty="0"/>
          </a:p>
          <a:p>
            <a:r>
              <a:rPr lang="en-NZ" dirty="0"/>
              <a:t>Our example shows this (Figure 9.5 and Table 9.5) for a quantum of one time unit. </a:t>
            </a:r>
          </a:p>
          <a:p>
            <a:pPr lvl="1"/>
            <a:r>
              <a:rPr lang="en-NZ" dirty="0"/>
              <a:t>Note that in this case, the behavior is similar to round robin with a time quantum of 1.</a:t>
            </a:r>
            <a:br>
              <a:rPr lang="en-NZ" dirty="0"/>
            </a:br>
            <a:endParaRPr lang="en-NZ" dirty="0"/>
          </a:p>
          <a:p>
            <a:r>
              <a:rPr lang="en-NZ" dirty="0"/>
              <a:t>But the turnaround time of longer processes can stretch out alarmingly. </a:t>
            </a:r>
          </a:p>
          <a:p>
            <a:pPr lvl="1">
              <a:buFont typeface="Arial" pitchFamily="34" charset="0"/>
              <a:buChar char="•"/>
            </a:pPr>
            <a:r>
              <a:rPr lang="en-NZ" dirty="0"/>
              <a:t> it is possible for starvation to occur if new jobs are entering the system frequently.</a:t>
            </a:r>
          </a:p>
          <a:p>
            <a:pPr lvl="0">
              <a:buFont typeface="Arial" pitchFamily="34" charset="0"/>
              <a:buNone/>
            </a:pPr>
            <a:endParaRPr lang="en-NZ" dirty="0"/>
          </a:p>
          <a:p>
            <a:pPr lvl="0">
              <a:buFont typeface="Arial" pitchFamily="34" charset="0"/>
              <a:buNone/>
            </a:pPr>
            <a:r>
              <a:rPr lang="en-NZ" dirty="0"/>
              <a:t>To compensate for this, we can vary the preemption times according to the queue:</a:t>
            </a:r>
          </a:p>
          <a:p>
            <a:pPr lvl="1">
              <a:buFont typeface="Arial" pitchFamily="34" charset="0"/>
              <a:buChar char="•"/>
            </a:pPr>
            <a:r>
              <a:rPr lang="en-NZ" dirty="0"/>
              <a:t>A process scheduled from RQ0 is allowed to execute for one time unit and then is preempted; </a:t>
            </a:r>
          </a:p>
          <a:p>
            <a:pPr lvl="1">
              <a:buFont typeface="Arial" pitchFamily="34" charset="0"/>
              <a:buChar char="•"/>
            </a:pPr>
            <a:r>
              <a:rPr lang="en-NZ" dirty="0"/>
              <a:t> a process scheduled from RQ1 is allowed to execute two time units, and so on. </a:t>
            </a:r>
          </a:p>
          <a:p>
            <a:pPr lvl="1">
              <a:buFont typeface="Arial" pitchFamily="34" charset="0"/>
              <a:buChar char="•"/>
            </a:pPr>
            <a:endParaRPr lang="en-NZ" dirty="0"/>
          </a:p>
          <a:p>
            <a:pPr lvl="0">
              <a:buFont typeface="Arial" pitchFamily="34" charset="0"/>
              <a:buNone/>
            </a:pPr>
            <a:r>
              <a:rPr lang="en-NZ" dirty="0"/>
              <a:t>In general, a process scheduled from RQ</a:t>
            </a:r>
            <a:r>
              <a:rPr lang="en-NZ" i="1" dirty="0"/>
              <a:t>i</a:t>
            </a:r>
            <a:r>
              <a:rPr lang="en-NZ" dirty="0"/>
              <a:t> is allowed to execute 2</a:t>
            </a:r>
            <a:r>
              <a:rPr lang="en-NZ" i="1" dirty="0"/>
              <a:t>i</a:t>
            </a:r>
            <a:r>
              <a:rPr lang="en-NZ" dirty="0"/>
              <a:t> time units before preemption. </a:t>
            </a:r>
          </a:p>
          <a:p>
            <a:pPr lvl="1">
              <a:buFont typeface="Arial" pitchFamily="34" charset="0"/>
              <a:buChar char="•"/>
            </a:pPr>
            <a:r>
              <a:rPr lang="en-NZ" dirty="0"/>
              <a:t> Even with the allowance for greater time allocation at lower priority, a longer process may still suffer starvation.</a:t>
            </a:r>
          </a:p>
          <a:p>
            <a:pPr lvl="0">
              <a:buFont typeface="Arial" pitchFamily="34" charset="0"/>
              <a:buNone/>
            </a:pPr>
            <a:endParaRPr lang="en-NZ" dirty="0"/>
          </a:p>
          <a:p>
            <a:pPr lvl="0">
              <a:buFont typeface="Arial" pitchFamily="34" charset="0"/>
              <a:buNone/>
            </a:pPr>
            <a:r>
              <a:rPr lang="en-NZ" dirty="0"/>
              <a:t>A possible remedy is to promote a process to a higher-priority queue after it spends a certain amount of time waiting for service in its current queue.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performance of various scheduling policies is a critical factor in the choice of a scheduling policy. </a:t>
            </a:r>
          </a:p>
          <a:p>
            <a:endParaRPr lang="en-NZ" dirty="0"/>
          </a:p>
          <a:p>
            <a:r>
              <a:rPr lang="en-NZ" dirty="0"/>
              <a:t>But, it is impossible to make definitive comparisons because relative performance will depend on a variety of factors,</a:t>
            </a:r>
          </a:p>
          <a:p>
            <a:pPr lvl="1">
              <a:buFont typeface="Arial" pitchFamily="34" charset="0"/>
              <a:buChar char="•"/>
            </a:pPr>
            <a:r>
              <a:rPr lang="en-NZ" dirty="0"/>
              <a:t> But it is possible to make some general conclusions</a:t>
            </a:r>
          </a:p>
          <a:p>
            <a:pPr lvl="0">
              <a:buFont typeface="Arial" pitchFamily="34" charset="0"/>
              <a:buNone/>
            </a:pPr>
            <a:endParaRPr lang="en-NZ" dirty="0"/>
          </a:p>
          <a:p>
            <a:pPr lvl="0">
              <a:buFont typeface="Arial" pitchFamily="34" charset="0"/>
              <a:buNone/>
            </a:pPr>
            <a:r>
              <a:rPr lang="en-NZ" dirty="0"/>
              <a:t>For any scheduling discipline that chooses the next item to be served independent of service time obeys the above relationship</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scheduling is done on the basis of priority and if processes are assigned to a priority class on the basis of service time, then differences do emerge. </a:t>
            </a:r>
          </a:p>
          <a:p>
            <a:endParaRPr lang="en-NZ" dirty="0"/>
          </a:p>
          <a:p>
            <a:r>
              <a:rPr lang="en-NZ" dirty="0"/>
              <a:t>This slide shows the formulas that result when we assume two priority classes, with different service times for each class.</a:t>
            </a:r>
          </a:p>
          <a:p>
            <a:endParaRPr lang="en-NZ" dirty="0"/>
          </a:p>
          <a:p>
            <a:r>
              <a:rPr lang="el-GR" dirty="0"/>
              <a:t>λ</a:t>
            </a:r>
            <a:r>
              <a:rPr lang="en-NZ" dirty="0"/>
              <a:t> refers to the arrival rate.</a:t>
            </a:r>
          </a:p>
          <a:p>
            <a:pPr lvl="1"/>
            <a:r>
              <a:rPr lang="en-NZ" dirty="0"/>
              <a:t>These results can be generalized to any number of priority classes. </a:t>
            </a:r>
          </a:p>
          <a:p>
            <a:pPr lvl="0"/>
            <a:endParaRPr lang="en-NZ" dirty="0"/>
          </a:p>
          <a:p>
            <a:pPr lvl="0"/>
            <a:r>
              <a:rPr lang="en-NZ" b="1" dirty="0"/>
              <a:t>Note:</a:t>
            </a:r>
            <a:r>
              <a:rPr lang="en-NZ" b="1" baseline="0" dirty="0"/>
              <a:t> </a:t>
            </a:r>
            <a:r>
              <a:rPr lang="en-NZ" dirty="0"/>
              <a:t>the formulas differ for nonpreemptive versus preemptive scheduling. </a:t>
            </a:r>
          </a:p>
          <a:p>
            <a:pPr lvl="0"/>
            <a:endParaRPr lang="en-NZ" dirty="0"/>
          </a:p>
          <a:p>
            <a:pPr lvl="0"/>
            <a:r>
              <a:rPr lang="en-NZ" dirty="0"/>
              <a:t>In the preemptive , it is assumed that a lower-priority process is immediately interrupted when a higher-priority process 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the overall result. </a:t>
            </a:r>
          </a:p>
          <a:p>
            <a:endParaRPr lang="en-NZ" dirty="0"/>
          </a:p>
          <a:p>
            <a:r>
              <a:rPr lang="en-NZ" dirty="0"/>
              <a:t>By giving preference to shorter jobs, the average normalized turnaround time is improved at higher levels of utilization. </a:t>
            </a:r>
          </a:p>
          <a:p>
            <a:endParaRPr lang="en-NZ" dirty="0"/>
          </a:p>
          <a:p>
            <a:r>
              <a:rPr lang="en-NZ" dirty="0"/>
              <a:t>The improvement is greatest with the use of preemption. </a:t>
            </a:r>
          </a:p>
          <a:p>
            <a:endParaRPr lang="en-NZ" dirty="0"/>
          </a:p>
          <a:p>
            <a:r>
              <a:rPr lang="en-NZ" dirty="0"/>
              <a:t>Notice, however, that overall performance is not much 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Significant differences emerge when we consider the two priority classes separately. </a:t>
            </a:r>
          </a:p>
          <a:p>
            <a:endParaRPr lang="en-NZ" dirty="0"/>
          </a:p>
          <a:p>
            <a:r>
              <a:rPr lang="en-NZ" dirty="0"/>
              <a:t>This figure shows the results for the higher-priority, shorter processes. </a:t>
            </a:r>
          </a:p>
          <a:p>
            <a:endParaRPr lang="en-NZ" dirty="0"/>
          </a:p>
          <a:p>
            <a:r>
              <a:rPr lang="en-NZ" dirty="0"/>
              <a:t>For comparison, the upper line on the graph assumes that priorities are not used but that we are simply looking at the relative performance of half of all processes that have the shorter processing time.</a:t>
            </a:r>
          </a:p>
          <a:p>
            <a:pPr lvl="1">
              <a:buFont typeface="Arial" pitchFamily="34" charset="0"/>
              <a:buChar char="•"/>
            </a:pPr>
            <a:r>
              <a:rPr lang="en-NZ" dirty="0"/>
              <a:t> The other two lines assume that these processes are assigned a higher priority.</a:t>
            </a:r>
          </a:p>
          <a:p>
            <a:pPr lvl="1">
              <a:buFont typeface="Arial" pitchFamily="34" charset="0"/>
              <a:buChar char="•"/>
            </a:pPr>
            <a:endParaRPr lang="en-NZ" dirty="0"/>
          </a:p>
          <a:p>
            <a:pPr lvl="0">
              <a:buFont typeface="Arial" pitchFamily="34" charset="0"/>
              <a:buNone/>
            </a:pPr>
            <a:r>
              <a:rPr lang="en-NZ" dirty="0"/>
              <a:t>When the system is run using priority scheduling without preemption, the improvements are significant. </a:t>
            </a:r>
          </a:p>
          <a:p>
            <a:pPr lvl="1">
              <a:buFont typeface="Arial" pitchFamily="34" charset="0"/>
              <a:buChar char="•"/>
            </a:pPr>
            <a:r>
              <a:rPr lang="en-NZ" dirty="0"/>
              <a:t> They are even 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the same analysis for the lower-priority, longer processes.</a:t>
            </a:r>
          </a:p>
          <a:p>
            <a:endParaRPr lang="en-NZ" dirty="0"/>
          </a:p>
          <a:p>
            <a:r>
              <a:rPr lang="en-NZ" dirty="0"/>
              <a:t>As expected, such processes suffer a performance degradation under priority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Long-term scheduling </a:t>
            </a:r>
            <a:r>
              <a:rPr lang="en-NZ" dirty="0"/>
              <a:t>is performed when a new process is created. </a:t>
            </a:r>
          </a:p>
          <a:p>
            <a:pPr lvl="1">
              <a:buFont typeface="Arial" pitchFamily="34" charset="0"/>
              <a:buChar char="•"/>
            </a:pPr>
            <a:r>
              <a:rPr lang="en-NZ" dirty="0"/>
              <a:t> This is a decision whether to add a new process to the set of processes that are currently active.</a:t>
            </a:r>
          </a:p>
          <a:p>
            <a:pPr lvl="1">
              <a:buFont typeface="Arial" pitchFamily="34" charset="0"/>
              <a:buChar char="•"/>
            </a:pPr>
            <a:endParaRPr lang="en-NZ" dirty="0"/>
          </a:p>
          <a:p>
            <a:pPr lvl="0">
              <a:buFont typeface="Arial" pitchFamily="34" charset="0"/>
              <a:buNone/>
            </a:pPr>
            <a:r>
              <a:rPr lang="en-NZ" b="1" dirty="0"/>
              <a:t>Medium-term scheduling </a:t>
            </a:r>
            <a:r>
              <a:rPr lang="en-NZ" dirty="0"/>
              <a:t>is a part of the swapping function.</a:t>
            </a:r>
          </a:p>
          <a:p>
            <a:pPr lvl="1">
              <a:buFont typeface="Arial" pitchFamily="34" charset="0"/>
              <a:buChar char="•"/>
            </a:pPr>
            <a:r>
              <a:rPr lang="en-NZ" dirty="0"/>
              <a:t> This is a decision whether to add a process to those that are at least partially in main memory and therefore available for execution.</a:t>
            </a:r>
          </a:p>
          <a:p>
            <a:pPr lvl="1">
              <a:buFont typeface="Arial" pitchFamily="34" charset="0"/>
              <a:buChar char="•"/>
            </a:pPr>
            <a:endParaRPr lang="en-NZ" dirty="0"/>
          </a:p>
          <a:p>
            <a:pPr lvl="0">
              <a:buFont typeface="Arial" pitchFamily="34" charset="0"/>
              <a:buNone/>
            </a:pPr>
            <a:r>
              <a:rPr lang="en-NZ" b="1" dirty="0"/>
              <a:t>Short-term scheduling </a:t>
            </a:r>
            <a:r>
              <a:rPr lang="en-NZ" dirty="0"/>
              <a:t>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Some of the difficulties of analytic modelling are over-come by using discrete-event simulation, which allows a wide range of policies to be</a:t>
            </a:r>
          </a:p>
          <a:p>
            <a:r>
              <a:rPr lang="en-NZ" dirty="0"/>
              <a:t>modelled.</a:t>
            </a:r>
          </a:p>
          <a:p>
            <a:endParaRPr lang="en-NZ" dirty="0"/>
          </a:p>
          <a:p>
            <a:r>
              <a:rPr lang="en-NZ" dirty="0"/>
              <a:t>The disadvantage of simulation is that the results for a given “run” only apply to that particular collection of processes under that particular set of assumptions. Nevertheless, useful insights can be gained.</a:t>
            </a:r>
          </a:p>
          <a:p>
            <a:endParaRPr lang="en-NZ" dirty="0"/>
          </a:p>
          <a:p>
            <a:r>
              <a:rPr lang="en-US" dirty="0"/>
              <a:t>This figure shows the result of one study. </a:t>
            </a:r>
            <a:r>
              <a:rPr lang="en-NZ" dirty="0"/>
              <a:t>Figure 9.14 shows the normalized turnaround time, and Figure 9.15 shows the average waiting time. </a:t>
            </a:r>
          </a:p>
          <a:p>
            <a:endParaRPr lang="en-NZ" dirty="0"/>
          </a:p>
          <a:p>
            <a:r>
              <a:rPr lang="en-NZ" dirty="0"/>
              <a:t>Looking at the turnaround time, we can see that the performance of FCFS is very unfavorable, </a:t>
            </a:r>
          </a:p>
          <a:p>
            <a:pPr lvl="1">
              <a:buFont typeface="Arial" pitchFamily="34" charset="0"/>
              <a:buChar char="•"/>
            </a:pPr>
            <a:r>
              <a:rPr lang="en-NZ" dirty="0"/>
              <a:t> with one-third of the processes having a normalized turnaround time greater than 10 times the service time</a:t>
            </a:r>
            <a:r>
              <a:rPr lang="en-NZ" baseline="0" dirty="0"/>
              <a:t> (these were the shortest)</a:t>
            </a:r>
            <a:endParaRPr lang="en-NZ" dirty="0"/>
          </a:p>
          <a:p>
            <a:pPr lvl="1">
              <a:buFont typeface="Arial" pitchFamily="34" charset="0"/>
              <a:buChar char="•"/>
            </a:pPr>
            <a:r>
              <a:rPr lang="en-NZ" dirty="0"/>
              <a:t> On the other hand, the absolute waiting time is uniform, as is to be expected because scheduling is independent of service time. </a:t>
            </a:r>
          </a:p>
          <a:p>
            <a:pPr lvl="1">
              <a:buFont typeface="Arial" pitchFamily="34" charset="0"/>
              <a:buChar char="•"/>
            </a:pPr>
            <a:endParaRPr lang="en-NZ" dirty="0"/>
          </a:p>
          <a:p>
            <a:pPr lvl="0">
              <a:buFont typeface="Arial" pitchFamily="34" charset="0"/>
              <a:buNone/>
            </a:pPr>
            <a:r>
              <a:rPr lang="en-NZ" dirty="0"/>
              <a:t>The figures show round robin using a quantum of one time unit. </a:t>
            </a:r>
          </a:p>
          <a:p>
            <a:pPr lvl="1">
              <a:buFont typeface="Arial" pitchFamily="34" charset="0"/>
              <a:buChar char="•"/>
            </a:pPr>
            <a:r>
              <a:rPr lang="en-NZ" dirty="0"/>
              <a:t> Round robin yields a normalized turnaround time of about 5 for all processes, treating all fairly, except for the shortest processes, which execute in less than one quantum, </a:t>
            </a:r>
          </a:p>
          <a:p>
            <a:pPr lvl="1">
              <a:buFont typeface="Arial" pitchFamily="34" charset="0"/>
              <a:buChar char="•"/>
            </a:pPr>
            <a:r>
              <a:rPr lang="en-NZ" baseline="0" dirty="0"/>
              <a:t> </a:t>
            </a:r>
            <a:r>
              <a:rPr lang="en-NZ" dirty="0"/>
              <a:t>Shortest process next performs better than round robin, except for the shortest processes. </a:t>
            </a:r>
          </a:p>
          <a:p>
            <a:pPr lvl="1">
              <a:buFont typeface="Arial" pitchFamily="34" charset="0"/>
              <a:buChar char="•"/>
            </a:pPr>
            <a:r>
              <a:rPr lang="en-NZ" dirty="0"/>
              <a:t> Shortest remaining time, the preemptive version of SPN, performs better than SPN except for the longest 7% of all processes.</a:t>
            </a:r>
          </a:p>
          <a:p>
            <a:pPr lvl="0">
              <a:buFont typeface="Arial" pitchFamily="34" charset="0"/>
              <a:buNone/>
            </a:pPr>
            <a:endParaRPr lang="en-NZ" dirty="0"/>
          </a:p>
          <a:p>
            <a:pPr lvl="0">
              <a:buFont typeface="Arial" pitchFamily="34" charset="0"/>
              <a:buNone/>
            </a:pPr>
            <a:r>
              <a:rPr lang="en-NZ" dirty="0"/>
              <a:t>We have seen that, among nonpreemptive policies, FCFS favors long processes and SPN favors short ones.</a:t>
            </a:r>
          </a:p>
          <a:p>
            <a:pPr lvl="0">
              <a:buFont typeface="Arial" pitchFamily="34" charset="0"/>
              <a:buNone/>
            </a:pPr>
            <a:endParaRPr lang="en-NZ" dirty="0"/>
          </a:p>
          <a:p>
            <a:pPr lvl="0">
              <a:buFont typeface="Arial" pitchFamily="34" charset="0"/>
              <a:buNone/>
            </a:pPr>
            <a:r>
              <a:rPr lang="en-NZ" dirty="0"/>
              <a:t>Highest response ratio next is intended to be a compromise between these two effects, and this is indeed confirmed in the figures.</a:t>
            </a:r>
          </a:p>
          <a:p>
            <a:pPr lvl="0">
              <a:buFont typeface="Arial" pitchFamily="34" charset="0"/>
              <a:buNone/>
            </a:pPr>
            <a:endParaRPr lang="en-NZ" dirty="0"/>
          </a:p>
          <a:p>
            <a:pPr lvl="0">
              <a:buFont typeface="Arial" pitchFamily="34" charset="0"/>
              <a:buNone/>
            </a:pPr>
            <a:r>
              <a:rPr lang="en-NZ" dirty="0"/>
              <a:t>Finally, the figure shows feedback scheduling with fixed, uniform quanta in each priority queue.</a:t>
            </a:r>
          </a:p>
          <a:p>
            <a:pPr lvl="1">
              <a:buFont typeface="Arial" pitchFamily="34" charset="0"/>
              <a:buChar char="•"/>
            </a:pPr>
            <a:r>
              <a:rPr lang="en-NZ" dirty="0"/>
              <a:t> As expected, 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From the user’s point of view, the concern is not how a particular process performs but rather how his or her set of processes, which constitute a single application, performs.</a:t>
            </a:r>
          </a:p>
          <a:p>
            <a:endParaRPr lang="en-NZ" dirty="0"/>
          </a:p>
          <a:p>
            <a:r>
              <a:rPr lang="en-NZ" dirty="0"/>
              <a:t>It would be attractive to make scheduling decisions on the basis of these process sets.</a:t>
            </a:r>
          </a:p>
          <a:p>
            <a:pPr lvl="1">
              <a:buFont typeface="Arial" pitchFamily="34" charset="0"/>
              <a:buChar char="•"/>
            </a:pPr>
            <a:r>
              <a:rPr lang="en-NZ" dirty="0"/>
              <a:t> This approach is generally known as fair-share scheduling. </a:t>
            </a:r>
          </a:p>
          <a:p>
            <a:pPr lvl="1">
              <a:buFont typeface="Arial" pitchFamily="34" charset="0"/>
              <a:buChar char="•"/>
            </a:pPr>
            <a:r>
              <a:rPr lang="en-NZ" dirty="0"/>
              <a:t> The concept can be extended to groups of users, even if each user is represented by a single process. </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This figure is an example in which process A is in one group and process B and process C are in a second group, </a:t>
            </a:r>
          </a:p>
          <a:p>
            <a:pPr lvl="1">
              <a:buFont typeface="Arial" pitchFamily="34" charset="0"/>
              <a:buChar char="•"/>
            </a:pPr>
            <a:r>
              <a:rPr lang="en-NZ" dirty="0"/>
              <a:t> with each group having a weighting of 0.5.</a:t>
            </a:r>
          </a:p>
          <a:p>
            <a:pPr lvl="0">
              <a:buFont typeface="Arial" pitchFamily="34" charset="0"/>
              <a:buNone/>
            </a:pPr>
            <a:endParaRPr lang="en-NZ" dirty="0"/>
          </a:p>
          <a:p>
            <a:pPr lvl="0">
              <a:buFont typeface="Arial" pitchFamily="34" charset="0"/>
              <a:buNone/>
            </a:pPr>
            <a:r>
              <a:rPr lang="en-NZ" dirty="0"/>
              <a:t>Assume that all processes are processor bound and are usually ready to run.</a:t>
            </a:r>
          </a:p>
          <a:p>
            <a:pPr lvl="0">
              <a:buFont typeface="Arial" pitchFamily="34" charset="0"/>
              <a:buNone/>
            </a:pPr>
            <a:endParaRPr lang="en-NZ" dirty="0"/>
          </a:p>
          <a:p>
            <a:pPr lvl="0">
              <a:buFont typeface="Arial" pitchFamily="34" charset="0"/>
              <a:buNone/>
            </a:pPr>
            <a:r>
              <a:rPr lang="en-NZ" dirty="0"/>
              <a:t>All processes have a base priority of 60. </a:t>
            </a:r>
          </a:p>
          <a:p>
            <a:pPr lvl="0">
              <a:buFont typeface="Arial" pitchFamily="34" charset="0"/>
              <a:buNone/>
            </a:pPr>
            <a:endParaRPr lang="en-NZ" dirty="0"/>
          </a:p>
          <a:p>
            <a:pPr lvl="0">
              <a:buFont typeface="Arial" pitchFamily="34" charset="0"/>
              <a:buNone/>
            </a:pPr>
            <a:r>
              <a:rPr lang="en-NZ" dirty="0"/>
              <a:t>Processor utilization is measured as follows: </a:t>
            </a:r>
          </a:p>
          <a:p>
            <a:pPr lvl="1">
              <a:buFont typeface="Arial" pitchFamily="34" charset="0"/>
              <a:buChar char="•"/>
            </a:pPr>
            <a:r>
              <a:rPr lang="en-NZ" dirty="0"/>
              <a:t> The processor is interrupted 60 times per second;</a:t>
            </a:r>
          </a:p>
          <a:p>
            <a:pPr lvl="1">
              <a:buFont typeface="Arial" pitchFamily="34" charset="0"/>
              <a:buChar char="•"/>
            </a:pPr>
            <a:r>
              <a:rPr lang="en-NZ" baseline="0" dirty="0"/>
              <a:t> </a:t>
            </a:r>
            <a:r>
              <a:rPr lang="en-NZ" dirty="0"/>
              <a:t>during each interrupt, the processor usage field of the currently running process is incremented, as is the corresponding group processor field.</a:t>
            </a:r>
          </a:p>
          <a:p>
            <a:pPr lvl="1">
              <a:buFont typeface="Arial" pitchFamily="34" charset="0"/>
              <a:buChar char="•"/>
            </a:pPr>
            <a:r>
              <a:rPr lang="en-NZ" dirty="0"/>
              <a:t> Once per second, priorities are recalculated.</a:t>
            </a:r>
          </a:p>
          <a:p>
            <a:pPr lvl="1">
              <a:buFont typeface="Arial" pitchFamily="34" charset="0"/>
              <a:buChar char="•"/>
            </a:pPr>
            <a:endParaRPr lang="en-NZ" dirty="0"/>
          </a:p>
          <a:p>
            <a:r>
              <a:rPr lang="en-NZ" dirty="0"/>
              <a:t>In the figure, process A is scheduled first.</a:t>
            </a:r>
          </a:p>
          <a:p>
            <a:pPr lvl="1">
              <a:buFont typeface="Arial" pitchFamily="34" charset="0"/>
              <a:buChar char="•"/>
            </a:pPr>
            <a:r>
              <a:rPr lang="en-NZ" dirty="0"/>
              <a:t> At the end of one second, it is pre-empted. </a:t>
            </a:r>
          </a:p>
          <a:p>
            <a:pPr lvl="1">
              <a:buFont typeface="Arial" pitchFamily="34" charset="0"/>
              <a:buChar char="•"/>
            </a:pPr>
            <a:r>
              <a:rPr lang="en-NZ" dirty="0"/>
              <a:t> Processes B and C now have the higher priority, and process B is scheduled.</a:t>
            </a:r>
          </a:p>
          <a:p>
            <a:pPr lvl="1">
              <a:buFont typeface="Arial" pitchFamily="34" charset="0"/>
              <a:buChar char="•"/>
            </a:pPr>
            <a:endParaRPr lang="en-NZ" dirty="0"/>
          </a:p>
          <a:p>
            <a:pPr lvl="0">
              <a:buFont typeface="Arial" pitchFamily="34" charset="0"/>
              <a:buNone/>
            </a:pPr>
            <a:r>
              <a:rPr lang="en-NZ" dirty="0"/>
              <a:t>At the end of the second time unit, process A has the highest priority. </a:t>
            </a:r>
          </a:p>
          <a:p>
            <a:pPr lvl="0">
              <a:buFont typeface="Arial" pitchFamily="34" charset="0"/>
              <a:buNone/>
            </a:pPr>
            <a:endParaRPr lang="en-NZ" dirty="0"/>
          </a:p>
          <a:p>
            <a:pPr lvl="0">
              <a:buFont typeface="Arial" pitchFamily="34" charset="0"/>
              <a:buNone/>
            </a:pPr>
            <a:r>
              <a:rPr lang="en-NZ" dirty="0"/>
              <a:t>Note that the pattern repeats: </a:t>
            </a:r>
          </a:p>
          <a:p>
            <a:pPr lvl="1">
              <a:buFont typeface="Arial" pitchFamily="34" charset="0"/>
              <a:buChar char="•"/>
            </a:pPr>
            <a:r>
              <a:rPr lang="en-NZ" dirty="0"/>
              <a:t> the kernel schedules the processes in order:A, B,A, C,A, B, and so on. </a:t>
            </a:r>
          </a:p>
          <a:p>
            <a:pPr lvl="1">
              <a:buFont typeface="Arial" pitchFamily="34" charset="0"/>
              <a:buChar char="•"/>
            </a:pPr>
            <a:r>
              <a:rPr lang="en-NZ" dirty="0"/>
              <a:t> Thus, 50% of the processor is allocated to process A, which constitutes 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section we examine traditional UNIX scheduling, which is used in both SVR3 and 4.3 BSD UNIX.</a:t>
            </a:r>
          </a:p>
          <a:p>
            <a:pPr lvl="1">
              <a:buFont typeface="Arial" pitchFamily="34" charset="0"/>
              <a:buChar char="•"/>
            </a:pPr>
            <a:r>
              <a:rPr lang="en-NZ" dirty="0"/>
              <a:t> Primarily targeted at the time-sharing interactive environment.</a:t>
            </a:r>
          </a:p>
          <a:p>
            <a:endParaRPr lang="en-NZ" dirty="0"/>
          </a:p>
          <a:p>
            <a:r>
              <a:rPr lang="en-NZ" dirty="0"/>
              <a:t>The scheduling algorithm is designed to provide good response time for interactive users while ensuring that low-priority background jobs do not starve. </a:t>
            </a:r>
          </a:p>
          <a:p>
            <a:pPr lvl="1">
              <a:buFont typeface="Arial" pitchFamily="34" charset="0"/>
              <a:buChar char="•"/>
            </a:pPr>
            <a:r>
              <a:rPr lang="en-NZ" dirty="0"/>
              <a:t> Although this algorithm has been replaced in modern UNIX systems, the approach because is representative of practical time-sharing scheduling algorithms.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traditional UNIX scheduler employs multilevel feedback using round robin within each of the priority queues.</a:t>
            </a:r>
          </a:p>
          <a:p>
            <a:endParaRPr lang="en-NZ" dirty="0"/>
          </a:p>
          <a:p>
            <a:r>
              <a:rPr lang="en-NZ" dirty="0"/>
              <a:t>The system makes use of 1-second preemption.</a:t>
            </a:r>
          </a:p>
          <a:p>
            <a:pPr lvl="1">
              <a:buFont typeface="Arial" pitchFamily="34" charset="0"/>
              <a:buChar char="•"/>
            </a:pPr>
            <a:r>
              <a:rPr lang="en-NZ" dirty="0"/>
              <a:t> ie if a running process does not block or complete within 1 second, it is preempted. </a:t>
            </a:r>
          </a:p>
          <a:p>
            <a:pPr lvl="0">
              <a:buFont typeface="Arial" pitchFamily="34" charset="0"/>
              <a:buNone/>
            </a:pPr>
            <a:endParaRPr lang="en-NZ" dirty="0"/>
          </a:p>
          <a:p>
            <a:pPr lvl="0">
              <a:buFont typeface="Arial" pitchFamily="34" charset="0"/>
              <a:buNone/>
            </a:pPr>
            <a:r>
              <a:rPr lang="en-NZ" dirty="0"/>
              <a:t>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priority of each process is recomputed once per second, at which time a new scheduling decision is made. </a:t>
            </a:r>
          </a:p>
          <a:p>
            <a:pPr lvl="1">
              <a:buFont typeface="Arial" pitchFamily="34" charset="0"/>
              <a:buChar char="•"/>
            </a:pPr>
            <a:r>
              <a:rPr lang="en-NZ" dirty="0"/>
              <a:t> The base priority is to divides all processes into fixed bands of priority levels. </a:t>
            </a:r>
          </a:p>
          <a:p>
            <a:pPr lvl="1">
              <a:buFont typeface="Arial" pitchFamily="34" charset="0"/>
              <a:buChar char="•"/>
            </a:pPr>
            <a:endParaRPr lang="en-NZ" dirty="0"/>
          </a:p>
          <a:p>
            <a:pPr lvl="0">
              <a:buFont typeface="Arial" pitchFamily="34" charset="0"/>
              <a:buNone/>
            </a:pPr>
            <a:r>
              <a:rPr lang="en-NZ" dirty="0"/>
              <a:t> The CPU and nice components are restricted to prevent a process from migrating out of its assigned band (assigned by the base priority level). </a:t>
            </a:r>
          </a:p>
          <a:p>
            <a:pPr lvl="0">
              <a:buFont typeface="Arial" pitchFamily="34" charset="0"/>
              <a:buNone/>
            </a:pPr>
            <a:endParaRPr lang="en-NZ" dirty="0"/>
          </a:p>
          <a:p>
            <a:pPr lvl="0">
              <a:buFont typeface="Arial" pitchFamily="34" charset="0"/>
              <a:buNone/>
            </a:pPr>
            <a:r>
              <a:rPr lang="en-NZ" dirty="0"/>
              <a:t>These bands are used to optimize access to block devices (e.g., disk) and to allow the operating system to respond quickly to system calls. </a:t>
            </a:r>
          </a:p>
          <a:p>
            <a:pPr lvl="0">
              <a:buFont typeface="Arial" pitchFamily="34" charset="0"/>
              <a:buNone/>
            </a:pPr>
            <a:endParaRPr lang="en-NZ" dirty="0"/>
          </a:p>
          <a:p>
            <a:pPr lvl="0">
              <a:buFont typeface="Arial" pitchFamily="34" charset="0"/>
              <a:buNone/>
            </a:pPr>
            <a:r>
              <a:rPr lang="en-NZ" dirty="0"/>
              <a:t>In decreasing order of priority, the bands are</a:t>
            </a:r>
          </a:p>
          <a:p>
            <a:pPr lvl="1"/>
            <a:r>
              <a:rPr lang="en-NZ" dirty="0"/>
              <a:t>• Swapper</a:t>
            </a:r>
          </a:p>
          <a:p>
            <a:pPr lvl="1"/>
            <a:r>
              <a:rPr lang="en-NZ" dirty="0"/>
              <a:t>• Block I/O device control</a:t>
            </a:r>
          </a:p>
          <a:p>
            <a:pPr lvl="1"/>
            <a:r>
              <a:rPr lang="en-NZ" dirty="0"/>
              <a:t>• File manipulation</a:t>
            </a:r>
          </a:p>
          <a:p>
            <a:pPr lvl="1"/>
            <a:r>
              <a:rPr lang="en-NZ" dirty="0"/>
              <a:t>• Character I/O device control</a:t>
            </a:r>
          </a:p>
          <a:p>
            <a:pPr lvl="1"/>
            <a:r>
              <a:rPr lang="en-NZ" dirty="0"/>
              <a:t>• User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a:t>
            </a:r>
            <a:r>
              <a:rPr lang="en-NZ" baseline="0" dirty="0"/>
              <a:t> shows a</a:t>
            </a:r>
            <a:r>
              <a:rPr lang="en-NZ" dirty="0"/>
              <a:t>n example of process scheduling </a:t>
            </a:r>
          </a:p>
          <a:p>
            <a:endParaRPr lang="en-NZ" dirty="0"/>
          </a:p>
          <a:p>
            <a:r>
              <a:rPr lang="en-NZ" dirty="0"/>
              <a:t>Processes A, B, and C are created at the same time with base priorities of 60 (ignoring</a:t>
            </a:r>
            <a:r>
              <a:rPr lang="en-NZ" baseline="0" dirty="0"/>
              <a:t> the nice value</a:t>
            </a:r>
            <a:r>
              <a:rPr lang="en-NZ" dirty="0"/>
              <a:t>). </a:t>
            </a:r>
          </a:p>
          <a:p>
            <a:endParaRPr lang="en-NZ" dirty="0"/>
          </a:p>
          <a:p>
            <a:r>
              <a:rPr lang="en-NZ" dirty="0"/>
              <a:t>The clock interrupts the system 60 times per second and increments a counter for the running process. </a:t>
            </a:r>
          </a:p>
          <a:p>
            <a:endParaRPr lang="en-NZ" dirty="0"/>
          </a:p>
          <a:p>
            <a:r>
              <a:rPr lang="en-NZ" dirty="0"/>
              <a:t>The example assumes that none of the processes block themselves and that no other processes are ready to run.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3.9b</a:t>
            </a:r>
          </a:p>
          <a:p>
            <a:r>
              <a:rPr lang="en-US" dirty="0"/>
              <a:t>Two suspend</a:t>
            </a:r>
            <a:r>
              <a:rPr lang="en-US" baseline="0" dirty="0"/>
              <a:t> states allow all processes which are not actually running to be swapped.</a:t>
            </a:r>
          </a:p>
          <a:p>
            <a:endParaRPr lang="en-US" baseline="0" dirty="0"/>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relates the scheduling functions to the process state transition diagram shown in chapter 3 (fig 3.9b)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reorganizes the state transition diagram to suggest the nesting of 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that scheduling affects the performance of the system because it determines which processes will wait and which will progress.</a:t>
            </a:r>
          </a:p>
          <a:p>
            <a:endParaRPr lang="en-NZ" dirty="0"/>
          </a:p>
          <a:p>
            <a:r>
              <a:rPr lang="en-NZ" dirty="0"/>
              <a:t>The figure shows the queues involved in the state transitions of a process.</a:t>
            </a:r>
          </a:p>
          <a:p>
            <a:pPr lvl="1">
              <a:buFont typeface="Arial" pitchFamily="34" charset="0"/>
              <a:buChar char="•"/>
            </a:pPr>
            <a:r>
              <a:rPr lang="en-NZ" dirty="0"/>
              <a:t> For simplicity, new processes are shown going directly to the Ready state, whereas the earlier figures (9.1 and 9.2) show the option of either the Ready state or the Ready/Suspend state.</a:t>
            </a:r>
          </a:p>
          <a:p>
            <a:endParaRPr lang="en-NZ" dirty="0"/>
          </a:p>
          <a:p>
            <a:r>
              <a:rPr lang="en-NZ" dirty="0"/>
              <a:t>Fundamentally, scheduling is a matter of managing queues to minimize queuing delay and to optimize performance in a queuing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2/16/2023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2/16/2023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2/16/2023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2/16/2023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2/16/2023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2/16/2023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2/16/2023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2/16/2023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gaia.ecs.csus.edu/~zhangd/oscal/pscheduling.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4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9</a:t>
            </a:r>
            <a:br>
              <a:rPr lang="en-US" dirty="0"/>
            </a:br>
            <a:r>
              <a:rPr lang="en-US" dirty="0"/>
              <a:t>Uniprocessor Scheduling</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Diagram</a:t>
            </a:r>
          </a:p>
        </p:txBody>
      </p:sp>
      <p:pic>
        <p:nvPicPr>
          <p:cNvPr id="4" name="Content Placeholder 3" descr="Fig09_03.gif"/>
          <p:cNvPicPr>
            <a:picLocks noGrp="1" noChangeAspect="1"/>
          </p:cNvPicPr>
          <p:nvPr>
            <p:ph idx="1"/>
          </p:nvPr>
        </p:nvPicPr>
        <p:blipFill>
          <a:blip r:embed="rId3"/>
          <a:stretch>
            <a:fillRect/>
          </a:stretch>
        </p:blipFill>
        <p:spPr>
          <a:xfrm>
            <a:off x="1066800" y="1219199"/>
            <a:ext cx="7224712" cy="5550355"/>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Scheduling</a:t>
            </a:r>
          </a:p>
        </p:txBody>
      </p:sp>
      <p:sp>
        <p:nvSpPr>
          <p:cNvPr id="3" name="Content Placeholder 2"/>
          <p:cNvSpPr>
            <a:spLocks noGrp="1"/>
          </p:cNvSpPr>
          <p:nvPr>
            <p:ph idx="1"/>
          </p:nvPr>
        </p:nvSpPr>
        <p:spPr/>
        <p:txBody>
          <a:bodyPr/>
          <a:lstStyle/>
          <a:p>
            <a:r>
              <a:rPr lang="en-US" dirty="0"/>
              <a:t>Determines which programs are admitted to the system for processing</a:t>
            </a:r>
          </a:p>
          <a:p>
            <a:pPr lvl="1"/>
            <a:r>
              <a:rPr lang="en-US" dirty="0"/>
              <a:t>May be first-come-first-served</a:t>
            </a:r>
          </a:p>
          <a:p>
            <a:pPr lvl="1"/>
            <a:r>
              <a:rPr lang="en-US" dirty="0"/>
              <a:t>Or according to criteria such as priority, I/O requirements or expected execution time</a:t>
            </a:r>
          </a:p>
          <a:p>
            <a:r>
              <a:rPr lang="en-US" dirty="0"/>
              <a:t>Controls the degree of multiprogramming</a:t>
            </a:r>
          </a:p>
          <a:p>
            <a:r>
              <a:rPr lang="en-US" dirty="0"/>
              <a:t>More processes, smaller percentage of time each process is executed</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Medium-Term </a:t>
            </a:r>
            <a:br>
              <a:rPr lang="en-US" dirty="0"/>
            </a:br>
            <a:r>
              <a:rPr lang="en-US" dirty="0"/>
              <a:t>Scheduling</a:t>
            </a:r>
          </a:p>
        </p:txBody>
      </p:sp>
      <p:sp>
        <p:nvSpPr>
          <p:cNvPr id="3" name="Content Placeholder 2"/>
          <p:cNvSpPr>
            <a:spLocks noGrp="1"/>
          </p:cNvSpPr>
          <p:nvPr>
            <p:ph idx="1"/>
          </p:nvPr>
        </p:nvSpPr>
        <p:spPr/>
        <p:txBody>
          <a:bodyPr/>
          <a:lstStyle/>
          <a:p>
            <a:r>
              <a:rPr lang="en-US" dirty="0"/>
              <a:t>Part of the swapping function</a:t>
            </a:r>
          </a:p>
          <a:p>
            <a:r>
              <a:rPr lang="en-US" dirty="0"/>
              <a:t>Swapping-in decisions are based on the need to manage the degree of multiprogramming</a:t>
            </a: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a:t>
            </a:r>
          </a:p>
        </p:txBody>
      </p:sp>
      <p:sp>
        <p:nvSpPr>
          <p:cNvPr id="3" name="Content Placeholder 2"/>
          <p:cNvSpPr>
            <a:spLocks noGrp="1"/>
          </p:cNvSpPr>
          <p:nvPr>
            <p:ph idx="1"/>
          </p:nvPr>
        </p:nvSpPr>
        <p:spPr/>
        <p:txBody>
          <a:bodyPr/>
          <a:lstStyle/>
          <a:p>
            <a:r>
              <a:rPr lang="en-US" dirty="0"/>
              <a:t>Known as the dispatcher</a:t>
            </a:r>
          </a:p>
          <a:p>
            <a:r>
              <a:rPr lang="en-US" dirty="0"/>
              <a:t>Executes most frequently</a:t>
            </a:r>
          </a:p>
          <a:p>
            <a:r>
              <a:rPr lang="en-US" dirty="0"/>
              <a:t>Invoked when an event occurs</a:t>
            </a:r>
          </a:p>
          <a:p>
            <a:pPr lvl="1"/>
            <a:r>
              <a:rPr lang="en-US" dirty="0"/>
              <a:t>Clock interrupts</a:t>
            </a:r>
          </a:p>
          <a:p>
            <a:pPr lvl="1"/>
            <a:r>
              <a:rPr lang="en-US" dirty="0"/>
              <a:t>I/O interrupts</a:t>
            </a:r>
          </a:p>
          <a:p>
            <a:pPr lvl="1"/>
            <a:r>
              <a:rPr lang="en-US" dirty="0"/>
              <a:t>Operating system calls</a:t>
            </a:r>
          </a:p>
          <a:p>
            <a:pPr lvl="1"/>
            <a:r>
              <a:rPr lang="en-US" dirty="0"/>
              <a:t>Signals</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Types of Processor Scheduling</a:t>
            </a:r>
          </a:p>
          <a:p>
            <a:r>
              <a:rPr lang="en-NZ" dirty="0">
                <a:solidFill>
                  <a:schemeClr val="accent1">
                    <a:lumMod val="75000"/>
                  </a:schemeClr>
                </a:solidFill>
              </a:rPr>
              <a:t>Scheduling Algorithms</a:t>
            </a:r>
          </a:p>
          <a:p>
            <a:r>
              <a:rPr lang="en-NZ" dirty="0"/>
              <a:t>Traditional UNIX Scheduling</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Aim of Short </a:t>
            </a:r>
            <a:br>
              <a:rPr lang="en-NZ" dirty="0"/>
            </a:br>
            <a:r>
              <a:rPr lang="en-NZ" dirty="0"/>
              <a:t>Term Scheduling</a:t>
            </a:r>
          </a:p>
        </p:txBody>
      </p:sp>
      <p:sp>
        <p:nvSpPr>
          <p:cNvPr id="3" name="Content Placeholder 2"/>
          <p:cNvSpPr>
            <a:spLocks noGrp="1"/>
          </p:cNvSpPr>
          <p:nvPr>
            <p:ph idx="1"/>
          </p:nvPr>
        </p:nvSpPr>
        <p:spPr/>
        <p:txBody>
          <a:bodyPr/>
          <a:lstStyle/>
          <a:p>
            <a:r>
              <a:rPr lang="en-NZ" dirty="0"/>
              <a:t>Main objective is to allocate processor time to optimize certain aspects of system behaviour.</a:t>
            </a:r>
          </a:p>
          <a:p>
            <a:r>
              <a:rPr lang="en-NZ" dirty="0"/>
              <a:t>A set of criteria is needed to evaluate the scheduling policy.</a:t>
            </a:r>
          </a:p>
          <a:p>
            <a:endParaRPr lang="en-NZ"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 </a:t>
            </a:r>
            <a:br>
              <a:rPr lang="en-US" dirty="0"/>
            </a:br>
            <a:r>
              <a:rPr lang="en-US" dirty="0"/>
              <a:t>Criteria: User vs System</a:t>
            </a:r>
          </a:p>
        </p:txBody>
      </p:sp>
      <p:sp>
        <p:nvSpPr>
          <p:cNvPr id="3" name="Content Placeholder 2"/>
          <p:cNvSpPr>
            <a:spLocks noGrp="1"/>
          </p:cNvSpPr>
          <p:nvPr>
            <p:ph idx="1"/>
          </p:nvPr>
        </p:nvSpPr>
        <p:spPr/>
        <p:txBody>
          <a:bodyPr/>
          <a:lstStyle/>
          <a:p>
            <a:r>
              <a:rPr lang="en-US" dirty="0"/>
              <a:t>We can differentiate between user and system criteria</a:t>
            </a:r>
          </a:p>
          <a:p>
            <a:r>
              <a:rPr lang="en-US" dirty="0"/>
              <a:t>User-oriented</a:t>
            </a:r>
          </a:p>
          <a:p>
            <a:pPr lvl="1"/>
            <a:r>
              <a:rPr lang="en-US" dirty="0"/>
              <a:t>Response Time</a:t>
            </a:r>
          </a:p>
          <a:p>
            <a:pPr lvl="2"/>
            <a:r>
              <a:rPr lang="en-US" dirty="0"/>
              <a:t>Elapsed time between the submission of a request until there is output.</a:t>
            </a:r>
          </a:p>
          <a:p>
            <a:r>
              <a:rPr lang="en-US" dirty="0"/>
              <a:t>System-oriented</a:t>
            </a:r>
          </a:p>
          <a:p>
            <a:pPr lvl="1"/>
            <a:r>
              <a:rPr lang="en-US" dirty="0"/>
              <a:t>Effective and efficient utilization of the processor</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 </a:t>
            </a:r>
            <a:br>
              <a:rPr lang="en-US" dirty="0"/>
            </a:br>
            <a:r>
              <a:rPr lang="en-US" dirty="0"/>
              <a:t>Criteria: Performance</a:t>
            </a:r>
          </a:p>
        </p:txBody>
      </p:sp>
      <p:sp>
        <p:nvSpPr>
          <p:cNvPr id="3" name="Content Placeholder 2"/>
          <p:cNvSpPr>
            <a:spLocks noGrp="1"/>
          </p:cNvSpPr>
          <p:nvPr>
            <p:ph idx="1"/>
          </p:nvPr>
        </p:nvSpPr>
        <p:spPr/>
        <p:txBody>
          <a:bodyPr/>
          <a:lstStyle/>
          <a:p>
            <a:r>
              <a:rPr lang="en-US" dirty="0"/>
              <a:t>We could differentiate between performance related criteria, and those unrelated to performance</a:t>
            </a:r>
          </a:p>
          <a:p>
            <a:r>
              <a:rPr lang="en-US" dirty="0"/>
              <a:t>Performance-related</a:t>
            </a:r>
          </a:p>
          <a:p>
            <a:pPr lvl="1"/>
            <a:r>
              <a:rPr lang="en-US" dirty="0"/>
              <a:t>Quantitative, easily measured</a:t>
            </a:r>
          </a:p>
          <a:p>
            <a:pPr lvl="1"/>
            <a:r>
              <a:rPr lang="en-US" dirty="0"/>
              <a:t>E.g. response time and throughput</a:t>
            </a:r>
          </a:p>
          <a:p>
            <a:r>
              <a:rPr lang="en-US" dirty="0"/>
              <a:t>Non-performance related</a:t>
            </a:r>
          </a:p>
          <a:p>
            <a:pPr lvl="1"/>
            <a:r>
              <a:rPr lang="en-NZ" dirty="0"/>
              <a:t>Qualitative</a:t>
            </a:r>
            <a:endParaRPr lang="en-US" dirty="0"/>
          </a:p>
          <a:p>
            <a:pPr lvl="1"/>
            <a:r>
              <a:rPr lang="en-US" dirty="0"/>
              <a:t>Hard to measure</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Interdependent </a:t>
            </a:r>
            <a:br>
              <a:rPr lang="en-US" dirty="0"/>
            </a:br>
            <a:r>
              <a:rPr lang="en-US" dirty="0"/>
              <a:t>Scheduling Criteria</a:t>
            </a:r>
          </a:p>
        </p:txBody>
      </p:sp>
      <p:pic>
        <p:nvPicPr>
          <p:cNvPr id="4" name="Content Placeholder 3" descr="Table09_02a.gif"/>
          <p:cNvPicPr>
            <a:picLocks noGrp="1" noChangeAspect="1"/>
          </p:cNvPicPr>
          <p:nvPr>
            <p:ph idx="1"/>
          </p:nvPr>
        </p:nvPicPr>
        <p:blipFill>
          <a:blip r:embed="rId3"/>
          <a:stretch>
            <a:fillRect/>
          </a:stretch>
        </p:blipFill>
        <p:spPr>
          <a:xfrm>
            <a:off x="762000" y="1524000"/>
            <a:ext cx="7773716" cy="42767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Interdependent </a:t>
            </a:r>
            <a:br>
              <a:rPr lang="en-US" dirty="0"/>
            </a:br>
            <a:r>
              <a:rPr lang="en-US" dirty="0"/>
              <a:t>Scheduling Criteria cont.</a:t>
            </a:r>
          </a:p>
        </p:txBody>
      </p:sp>
      <p:pic>
        <p:nvPicPr>
          <p:cNvPr id="4" name="Content Placeholder 3" descr="Table09_02b.gif"/>
          <p:cNvPicPr>
            <a:picLocks noGrp="1" noChangeAspect="1"/>
          </p:cNvPicPr>
          <p:nvPr>
            <p:ph idx="1"/>
          </p:nvPr>
        </p:nvPicPr>
        <p:blipFill>
          <a:blip r:embed="rId3"/>
          <a:stretch>
            <a:fillRect/>
          </a:stretch>
        </p:blipFill>
        <p:spPr>
          <a:xfrm>
            <a:off x="838200" y="1909763"/>
            <a:ext cx="7534834" cy="4491037"/>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Types of Processor Scheduling</a:t>
            </a:r>
          </a:p>
          <a:p>
            <a:r>
              <a:rPr lang="en-NZ" dirty="0"/>
              <a:t>Scheduling Algorithms</a:t>
            </a:r>
          </a:p>
          <a:p>
            <a:r>
              <a:rPr lang="en-NZ" dirty="0"/>
              <a:t>Traditional UNIX Scheduling</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Priorities</a:t>
            </a:r>
          </a:p>
        </p:txBody>
      </p:sp>
      <p:sp>
        <p:nvSpPr>
          <p:cNvPr id="3" name="Content Placeholder 2"/>
          <p:cNvSpPr>
            <a:spLocks noGrp="1"/>
          </p:cNvSpPr>
          <p:nvPr>
            <p:ph idx="1"/>
          </p:nvPr>
        </p:nvSpPr>
        <p:spPr/>
        <p:txBody>
          <a:bodyPr/>
          <a:lstStyle/>
          <a:p>
            <a:r>
              <a:rPr lang="en-US" dirty="0"/>
              <a:t>Scheduler will always choose a process of higher priority over one of lower priority</a:t>
            </a:r>
          </a:p>
          <a:p>
            <a:r>
              <a:rPr lang="en-US" dirty="0"/>
              <a:t>Have multiple ready queues to represent each level of priority</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Queuing</a:t>
            </a:r>
          </a:p>
        </p:txBody>
      </p:sp>
      <p:pic>
        <p:nvPicPr>
          <p:cNvPr id="4" name="Content Placeholder 3" descr="Fig09_04.gif"/>
          <p:cNvPicPr>
            <a:picLocks noGrp="1" noChangeAspect="1"/>
          </p:cNvPicPr>
          <p:nvPr>
            <p:ph idx="1"/>
          </p:nvPr>
        </p:nvPicPr>
        <p:blipFill>
          <a:blip r:embed="rId3"/>
          <a:stretch>
            <a:fillRect/>
          </a:stretch>
        </p:blipFill>
        <p:spPr>
          <a:xfrm>
            <a:off x="1447800" y="1295400"/>
            <a:ext cx="6399109" cy="5434606"/>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Starvation</a:t>
            </a:r>
          </a:p>
        </p:txBody>
      </p:sp>
      <p:sp>
        <p:nvSpPr>
          <p:cNvPr id="3" name="Content Placeholder 2"/>
          <p:cNvSpPr>
            <a:spLocks noGrp="1"/>
          </p:cNvSpPr>
          <p:nvPr>
            <p:ph idx="1"/>
          </p:nvPr>
        </p:nvSpPr>
        <p:spPr/>
        <p:txBody>
          <a:bodyPr/>
          <a:lstStyle/>
          <a:p>
            <a:r>
              <a:rPr lang="en-US" dirty="0"/>
              <a:t>Problem:</a:t>
            </a:r>
          </a:p>
          <a:p>
            <a:pPr lvl="1"/>
            <a:r>
              <a:rPr lang="en-US" dirty="0"/>
              <a:t>Lower-priority may suffer starvation if there is a steady supply of high priority processes.</a:t>
            </a:r>
          </a:p>
          <a:p>
            <a:endParaRPr lang="en-US" dirty="0"/>
          </a:p>
          <a:p>
            <a:r>
              <a:rPr lang="en-US" dirty="0"/>
              <a:t>Solution</a:t>
            </a:r>
          </a:p>
          <a:p>
            <a:pPr lvl="1"/>
            <a:r>
              <a:rPr lang="en-US" dirty="0"/>
              <a:t>Allow a process to change its priority based on its age or execution history</a:t>
            </a:r>
          </a:p>
          <a:p>
            <a:endParaRPr lang="en-NZ"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Alternative Scheduling </a:t>
            </a:r>
            <a:br>
              <a:rPr lang="en-NZ" dirty="0"/>
            </a:br>
            <a:r>
              <a:rPr lang="en-NZ" dirty="0"/>
              <a:t>Policies</a:t>
            </a:r>
          </a:p>
        </p:txBody>
      </p:sp>
      <p:pic>
        <p:nvPicPr>
          <p:cNvPr id="1026" name="Picture 2"/>
          <p:cNvPicPr>
            <a:picLocks noChangeAspect="1" noChangeArrowheads="1"/>
          </p:cNvPicPr>
          <p:nvPr/>
        </p:nvPicPr>
        <p:blipFill>
          <a:blip r:embed="rId3"/>
          <a:srcRect/>
          <a:stretch>
            <a:fillRect/>
          </a:stretch>
        </p:blipFill>
        <p:spPr bwMode="auto">
          <a:xfrm>
            <a:off x="1290637" y="1670957"/>
            <a:ext cx="6562725" cy="5219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Selection Function</a:t>
            </a:r>
          </a:p>
        </p:txBody>
      </p:sp>
      <p:sp>
        <p:nvSpPr>
          <p:cNvPr id="3" name="Content Placeholder 2"/>
          <p:cNvSpPr>
            <a:spLocks noGrp="1"/>
          </p:cNvSpPr>
          <p:nvPr>
            <p:ph idx="1"/>
          </p:nvPr>
        </p:nvSpPr>
        <p:spPr/>
        <p:txBody>
          <a:bodyPr/>
          <a:lstStyle/>
          <a:p>
            <a:r>
              <a:rPr lang="en-NZ" dirty="0"/>
              <a:t>Determines which process is selected for execution</a:t>
            </a:r>
          </a:p>
          <a:p>
            <a:r>
              <a:rPr lang="en-NZ" dirty="0"/>
              <a:t>If based on execution characteristics then important quantities are:</a:t>
            </a:r>
          </a:p>
          <a:p>
            <a:pPr lvl="1">
              <a:buFont typeface="Arial" pitchFamily="34" charset="0"/>
              <a:buChar char="•"/>
            </a:pPr>
            <a:r>
              <a:rPr lang="en-NZ" b="1" i="1" dirty="0"/>
              <a:t>w </a:t>
            </a:r>
            <a:r>
              <a:rPr lang="en-NZ" dirty="0"/>
              <a:t>= time spent in system so far, waiting</a:t>
            </a:r>
          </a:p>
          <a:p>
            <a:pPr lvl="1">
              <a:buFont typeface="Arial" pitchFamily="34" charset="0"/>
              <a:buChar char="•"/>
            </a:pPr>
            <a:r>
              <a:rPr lang="en-NZ" b="1" i="1" dirty="0"/>
              <a:t> e</a:t>
            </a:r>
            <a:r>
              <a:rPr lang="en-NZ" dirty="0"/>
              <a:t> = time spent in execution so far</a:t>
            </a:r>
          </a:p>
          <a:p>
            <a:pPr lvl="1">
              <a:buFont typeface="Arial" pitchFamily="34" charset="0"/>
              <a:buChar char="•"/>
            </a:pPr>
            <a:r>
              <a:rPr lang="en-NZ" b="1" i="1" dirty="0"/>
              <a:t> s</a:t>
            </a:r>
            <a:r>
              <a:rPr lang="en-NZ" dirty="0"/>
              <a:t> = total service time required by the process, including </a:t>
            </a:r>
            <a:r>
              <a:rPr lang="en-NZ" i="1" dirty="0"/>
              <a:t>e</a:t>
            </a:r>
            <a:r>
              <a:rPr lang="en-NZ" dirty="0"/>
              <a:t>;</a:t>
            </a:r>
          </a:p>
          <a:p>
            <a:endParaRPr lang="en-NZ"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Mode</a:t>
            </a:r>
          </a:p>
        </p:txBody>
      </p:sp>
      <p:sp>
        <p:nvSpPr>
          <p:cNvPr id="3" name="Content Placeholder 2"/>
          <p:cNvSpPr>
            <a:spLocks noGrp="1"/>
          </p:cNvSpPr>
          <p:nvPr>
            <p:ph idx="1"/>
          </p:nvPr>
        </p:nvSpPr>
        <p:spPr/>
        <p:txBody>
          <a:bodyPr/>
          <a:lstStyle/>
          <a:p>
            <a:r>
              <a:rPr lang="en-NZ" dirty="0"/>
              <a:t>Specifies the instants in time at which the selection function is exercised.</a:t>
            </a:r>
          </a:p>
          <a:p>
            <a:r>
              <a:rPr lang="en-NZ" dirty="0"/>
              <a:t>Two categories:</a:t>
            </a:r>
          </a:p>
          <a:p>
            <a:pPr lvl="1"/>
            <a:r>
              <a:rPr lang="en-NZ" dirty="0"/>
              <a:t>Nonpreemptive</a:t>
            </a:r>
          </a:p>
          <a:p>
            <a:pPr lvl="1"/>
            <a:r>
              <a:rPr lang="en-NZ" dirty="0"/>
              <a:t>Preemptive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Nonpreemptive vs </a:t>
            </a:r>
            <a:br>
              <a:rPr lang="en-US" dirty="0"/>
            </a:br>
            <a:r>
              <a:rPr lang="en-US" dirty="0"/>
              <a:t>Premeptive</a:t>
            </a:r>
            <a:endParaRPr lang="en-NZ" dirty="0"/>
          </a:p>
        </p:txBody>
      </p:sp>
      <p:sp>
        <p:nvSpPr>
          <p:cNvPr id="3" name="Content Placeholder 2"/>
          <p:cNvSpPr>
            <a:spLocks noGrp="1"/>
          </p:cNvSpPr>
          <p:nvPr>
            <p:ph idx="1"/>
          </p:nvPr>
        </p:nvSpPr>
        <p:spPr/>
        <p:txBody>
          <a:bodyPr/>
          <a:lstStyle/>
          <a:p>
            <a:r>
              <a:rPr lang="en-US" dirty="0"/>
              <a:t>Non-preemptive</a:t>
            </a:r>
          </a:p>
          <a:p>
            <a:pPr lvl="1"/>
            <a:r>
              <a:rPr lang="en-US" dirty="0"/>
              <a:t>Once a process is in the running state, it will continue until it terminates or blocks itself for I/O</a:t>
            </a:r>
          </a:p>
          <a:p>
            <a:r>
              <a:rPr lang="en-US" dirty="0"/>
              <a:t>Preemptive </a:t>
            </a:r>
          </a:p>
          <a:p>
            <a:pPr lvl="1"/>
            <a:r>
              <a:rPr lang="en-US" dirty="0"/>
              <a:t>Currently running process may be interrupted and moved to ready state by the OS</a:t>
            </a:r>
          </a:p>
          <a:p>
            <a:pPr lvl="1"/>
            <a:r>
              <a:rPr lang="en-US" dirty="0"/>
              <a:t>Preemption may occur when new process arrives, on an interrupt, or periodically.</a:t>
            </a:r>
          </a:p>
          <a:p>
            <a:pPr lvl="1"/>
            <a:endParaRPr lang="en-US" dirty="0"/>
          </a:p>
          <a:p>
            <a:endParaRPr lang="en-US" dirty="0"/>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 </a:t>
            </a:r>
            <a:br>
              <a:rPr lang="en-US" dirty="0"/>
            </a:br>
            <a:r>
              <a:rPr lang="en-US" dirty="0"/>
              <a:t>Example</a:t>
            </a:r>
          </a:p>
        </p:txBody>
      </p:sp>
      <p:pic>
        <p:nvPicPr>
          <p:cNvPr id="4" name="Content Placeholder 3" descr="Table09_04.gif"/>
          <p:cNvPicPr>
            <a:picLocks noGrp="1" noChangeAspect="1"/>
          </p:cNvPicPr>
          <p:nvPr>
            <p:ph idx="1"/>
          </p:nvPr>
        </p:nvPicPr>
        <p:blipFill>
          <a:blip r:embed="rId3"/>
          <a:stretch>
            <a:fillRect/>
          </a:stretch>
        </p:blipFill>
        <p:spPr>
          <a:xfrm>
            <a:off x="4084864" y="1997376"/>
            <a:ext cx="4601936" cy="2879424"/>
          </a:xfrm>
        </p:spPr>
      </p:pic>
      <p:sp>
        <p:nvSpPr>
          <p:cNvPr id="5" name="Content Placeholder 2"/>
          <p:cNvSpPr txBox="1">
            <a:spLocks/>
          </p:cNvSpPr>
          <p:nvPr/>
        </p:nvSpPr>
        <p:spPr bwMode="auto">
          <a:xfrm>
            <a:off x="533400" y="2057400"/>
            <a:ext cx="39624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set of processes, consider each a batch job</a:t>
            </a:r>
          </a:p>
        </p:txBody>
      </p:sp>
      <p:sp>
        <p:nvSpPr>
          <p:cNvPr id="6" name="Content Placeholder 2"/>
          <p:cNvSpPr txBox="1">
            <a:spLocks/>
          </p:cNvSpPr>
          <p:nvPr/>
        </p:nvSpPr>
        <p:spPr bwMode="auto">
          <a:xfrm>
            <a:off x="685800" y="5105400"/>
            <a:ext cx="80010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en-US" sz="2800" dirty="0">
                <a:latin typeface="+mn-lt"/>
              </a:rPr>
              <a:t>Service time represents total execution time</a:t>
            </a:r>
          </a:p>
          <a:p>
            <a:pPr marL="800100" lvl="1" indent="-342900" eaLnBrk="0" hangingPunct="0">
              <a:spcBef>
                <a:spcPct val="20000"/>
              </a:spcBef>
              <a:buFont typeface="Arial" charset="0"/>
              <a:buChar cha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Action Button: Movie 6">
            <a:hlinkClick r:id="rId4" highlightClick="1"/>
          </p:cNvPr>
          <p:cNvSpPr/>
          <p:nvPr/>
        </p:nvSpPr>
        <p:spPr>
          <a:xfrm>
            <a:off x="7391400" y="0"/>
            <a:ext cx="1752600" cy="1143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First-Come-</a:t>
            </a:r>
            <a:br>
              <a:rPr lang="en-US" dirty="0"/>
            </a:br>
            <a:r>
              <a:rPr lang="en-US" dirty="0"/>
              <a:t>First-Served</a:t>
            </a:r>
          </a:p>
        </p:txBody>
      </p:sp>
      <p:sp>
        <p:nvSpPr>
          <p:cNvPr id="3" name="Content Placeholder 2"/>
          <p:cNvSpPr>
            <a:spLocks noGrp="1"/>
          </p:cNvSpPr>
          <p:nvPr>
            <p:ph idx="1"/>
          </p:nvPr>
        </p:nvSpPr>
        <p:spPr/>
        <p:txBody>
          <a:bodyPr/>
          <a:lstStyle/>
          <a:p>
            <a:r>
              <a:rPr lang="en-US" dirty="0"/>
              <a:t>Each process joins the Ready queue</a:t>
            </a:r>
          </a:p>
          <a:p>
            <a:r>
              <a:rPr lang="en-US" dirty="0"/>
              <a:t>When the current process ceases to execute, the longest process in the Ready queue is selected</a:t>
            </a:r>
          </a:p>
          <a:p>
            <a:endParaRPr lang="en-US" dirty="0"/>
          </a:p>
        </p:txBody>
      </p:sp>
      <p:pic>
        <p:nvPicPr>
          <p:cNvPr id="4" name="Picture 3" descr="Fig09_05a.gif"/>
          <p:cNvPicPr>
            <a:picLocks noChangeAspect="1"/>
          </p:cNvPicPr>
          <p:nvPr/>
        </p:nvPicPr>
        <p:blipFill>
          <a:blip r:embed="rId3"/>
          <a:stretch>
            <a:fillRect/>
          </a:stretch>
        </p:blipFill>
        <p:spPr>
          <a:xfrm>
            <a:off x="304799" y="3810000"/>
            <a:ext cx="8608979" cy="1993212"/>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First-Come-</a:t>
            </a:r>
            <a:br>
              <a:rPr lang="en-US" dirty="0"/>
            </a:br>
            <a:r>
              <a:rPr lang="en-US" dirty="0"/>
              <a:t>First-Served</a:t>
            </a:r>
          </a:p>
        </p:txBody>
      </p:sp>
      <p:sp>
        <p:nvSpPr>
          <p:cNvPr id="3" name="Content Placeholder 2"/>
          <p:cNvSpPr>
            <a:spLocks noGrp="1"/>
          </p:cNvSpPr>
          <p:nvPr>
            <p:ph idx="1"/>
          </p:nvPr>
        </p:nvSpPr>
        <p:spPr/>
        <p:txBody>
          <a:bodyPr/>
          <a:lstStyle/>
          <a:p>
            <a:r>
              <a:rPr lang="en-US" dirty="0"/>
              <a:t>A short process may have to wait a very long time before it can execute</a:t>
            </a:r>
          </a:p>
          <a:p>
            <a:r>
              <a:rPr lang="en-US" dirty="0"/>
              <a:t>Favors CPU-bound processes</a:t>
            </a:r>
          </a:p>
          <a:p>
            <a:pPr lvl="1"/>
            <a:r>
              <a:rPr lang="en-US" dirty="0"/>
              <a:t>I/O processes have to wait until CPU-bound process completes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a:t>
            </a:r>
          </a:p>
        </p:txBody>
      </p:sp>
      <p:sp>
        <p:nvSpPr>
          <p:cNvPr id="3" name="Content Placeholder 2"/>
          <p:cNvSpPr>
            <a:spLocks noGrp="1"/>
          </p:cNvSpPr>
          <p:nvPr>
            <p:ph idx="1"/>
          </p:nvPr>
        </p:nvSpPr>
        <p:spPr/>
        <p:txBody>
          <a:bodyPr/>
          <a:lstStyle/>
          <a:p>
            <a:r>
              <a:rPr lang="en-NZ" dirty="0"/>
              <a:t>An OS must allocate resources amongst competing processes.</a:t>
            </a:r>
          </a:p>
          <a:p>
            <a:r>
              <a:rPr lang="en-NZ" dirty="0"/>
              <a:t>The resource provided by a processor is execution time</a:t>
            </a:r>
          </a:p>
          <a:p>
            <a:pPr lvl="1"/>
            <a:r>
              <a:rPr lang="en-NZ" dirty="0"/>
              <a:t>The resource is allocated by means of a schedule</a:t>
            </a:r>
          </a:p>
          <a:p>
            <a:endParaRPr lang="en-NZ"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lstStyle/>
          <a:p>
            <a:r>
              <a:rPr lang="en-US" dirty="0"/>
              <a:t>Uses preemption based on a clock</a:t>
            </a:r>
          </a:p>
          <a:p>
            <a:pPr lvl="1"/>
            <a:r>
              <a:rPr lang="en-NZ" dirty="0"/>
              <a:t>also known as time slicing, because each process is given a slice of time before being preempted.</a:t>
            </a:r>
          </a:p>
          <a:p>
            <a:pPr lvl="1"/>
            <a:endParaRPr lang="en-US" dirty="0"/>
          </a:p>
          <a:p>
            <a:endParaRPr lang="en-US" dirty="0"/>
          </a:p>
        </p:txBody>
      </p:sp>
      <p:pic>
        <p:nvPicPr>
          <p:cNvPr id="4" name="Picture 3" descr="Fig09_05b.gif"/>
          <p:cNvPicPr>
            <a:picLocks noChangeAspect="1"/>
          </p:cNvPicPr>
          <p:nvPr/>
        </p:nvPicPr>
        <p:blipFill>
          <a:blip r:embed="rId3"/>
          <a:stretch>
            <a:fillRect/>
          </a:stretch>
        </p:blipFill>
        <p:spPr>
          <a:xfrm>
            <a:off x="76200" y="3987610"/>
            <a:ext cx="8959187" cy="149879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lstStyle/>
          <a:p>
            <a:r>
              <a:rPr lang="en-US" dirty="0"/>
              <a:t>Clock interrupt is generated at periodic intervals</a:t>
            </a:r>
          </a:p>
          <a:p>
            <a:r>
              <a:rPr lang="en-US" dirty="0"/>
              <a:t>When an interrupt occurs, the currently running process is placed in the ready queue</a:t>
            </a:r>
          </a:p>
          <a:p>
            <a:pPr lvl="1"/>
            <a:r>
              <a:rPr lang="en-US" dirty="0"/>
              <a:t>Next ready job is selected</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Size of </a:t>
            </a:r>
            <a:br>
              <a:rPr lang="en-US" dirty="0"/>
            </a:br>
            <a:r>
              <a:rPr lang="en-US" dirty="0"/>
              <a:t>Preemption Time Quantum</a:t>
            </a:r>
          </a:p>
        </p:txBody>
      </p:sp>
      <p:pic>
        <p:nvPicPr>
          <p:cNvPr id="4" name="Content Placeholder 3" descr="Fig09_06a.gif"/>
          <p:cNvPicPr>
            <a:picLocks noGrp="1" noChangeAspect="1"/>
          </p:cNvPicPr>
          <p:nvPr>
            <p:ph idx="1"/>
          </p:nvPr>
        </p:nvPicPr>
        <p:blipFill>
          <a:blip r:embed="rId3"/>
          <a:stretch>
            <a:fillRect/>
          </a:stretch>
        </p:blipFill>
        <p:spPr>
          <a:xfrm>
            <a:off x="1752600" y="1600200"/>
            <a:ext cx="6064126" cy="4485962"/>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Size of </a:t>
            </a:r>
            <a:br>
              <a:rPr lang="en-US" dirty="0"/>
            </a:br>
            <a:r>
              <a:rPr lang="en-US" dirty="0"/>
              <a:t>Preemption Time Quantum</a:t>
            </a:r>
          </a:p>
        </p:txBody>
      </p:sp>
      <p:pic>
        <p:nvPicPr>
          <p:cNvPr id="4" name="Content Placeholder 3" descr="Fig09_06b.gif"/>
          <p:cNvPicPr>
            <a:picLocks noGrp="1" noChangeAspect="1"/>
          </p:cNvPicPr>
          <p:nvPr>
            <p:ph idx="1"/>
          </p:nvPr>
        </p:nvPicPr>
        <p:blipFill>
          <a:blip r:embed="rId3"/>
          <a:stretch>
            <a:fillRect/>
          </a:stretch>
        </p:blipFill>
        <p:spPr>
          <a:xfrm>
            <a:off x="533400" y="1524000"/>
            <a:ext cx="8289142" cy="4978116"/>
          </a:xfr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Round Robin’</a:t>
            </a:r>
          </a:p>
        </p:txBody>
      </p:sp>
      <p:pic>
        <p:nvPicPr>
          <p:cNvPr id="4" name="Content Placeholder 3" descr="Fig09_07.gif"/>
          <p:cNvPicPr>
            <a:picLocks noGrp="1" noChangeAspect="1"/>
          </p:cNvPicPr>
          <p:nvPr>
            <p:ph idx="1"/>
          </p:nvPr>
        </p:nvPicPr>
        <p:blipFill>
          <a:blip r:embed="rId3"/>
          <a:stretch>
            <a:fillRect/>
          </a:stretch>
        </p:blipFill>
        <p:spPr>
          <a:xfrm>
            <a:off x="2209800" y="1284788"/>
            <a:ext cx="4876800" cy="5414616"/>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Process Next</a:t>
            </a:r>
          </a:p>
        </p:txBody>
      </p:sp>
      <p:sp>
        <p:nvSpPr>
          <p:cNvPr id="3" name="Content Placeholder 2"/>
          <p:cNvSpPr>
            <a:spLocks noGrp="1"/>
          </p:cNvSpPr>
          <p:nvPr>
            <p:ph idx="1"/>
          </p:nvPr>
        </p:nvSpPr>
        <p:spPr/>
        <p:txBody>
          <a:bodyPr/>
          <a:lstStyle/>
          <a:p>
            <a:r>
              <a:rPr lang="en-US" dirty="0"/>
              <a:t>Nonpreemptive policy</a:t>
            </a:r>
          </a:p>
          <a:p>
            <a:r>
              <a:rPr lang="en-US" dirty="0"/>
              <a:t>Process with shortest expected processing time is selected next</a:t>
            </a:r>
          </a:p>
          <a:p>
            <a:r>
              <a:rPr lang="en-US" dirty="0"/>
              <a:t>Short process jumps ahead of longer processes</a:t>
            </a:r>
          </a:p>
          <a:p>
            <a:endParaRPr lang="en-US" dirty="0"/>
          </a:p>
        </p:txBody>
      </p:sp>
      <p:pic>
        <p:nvPicPr>
          <p:cNvPr id="9" name="Picture 8" descr="Fig09_05s.gif"/>
          <p:cNvPicPr>
            <a:picLocks noChangeAspect="1"/>
          </p:cNvPicPr>
          <p:nvPr/>
        </p:nvPicPr>
        <p:blipFill>
          <a:blip r:embed="rId3"/>
          <a:stretch>
            <a:fillRect/>
          </a:stretch>
        </p:blipFill>
        <p:spPr>
          <a:xfrm>
            <a:off x="248307" y="4339733"/>
            <a:ext cx="8667093" cy="1451467"/>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Process Next</a:t>
            </a:r>
          </a:p>
        </p:txBody>
      </p:sp>
      <p:sp>
        <p:nvSpPr>
          <p:cNvPr id="3" name="Content Placeholder 2"/>
          <p:cNvSpPr>
            <a:spLocks noGrp="1"/>
          </p:cNvSpPr>
          <p:nvPr>
            <p:ph idx="1"/>
          </p:nvPr>
        </p:nvSpPr>
        <p:spPr/>
        <p:txBody>
          <a:bodyPr/>
          <a:lstStyle/>
          <a:p>
            <a:r>
              <a:rPr lang="en-US" dirty="0"/>
              <a:t>Predictability of longer processes is reduced</a:t>
            </a:r>
          </a:p>
          <a:p>
            <a:r>
              <a:rPr lang="en-US" dirty="0"/>
              <a:t>If estimated time for process not correct, the operating system may abort it</a:t>
            </a:r>
          </a:p>
          <a:p>
            <a:r>
              <a:rPr lang="en-US" dirty="0"/>
              <a:t>Possibility of starvation for longer processes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Calculating </a:t>
            </a:r>
            <a:br>
              <a:rPr lang="en-NZ" dirty="0"/>
            </a:br>
            <a:r>
              <a:rPr lang="en-NZ" dirty="0"/>
              <a:t>Program ‘Burst’</a:t>
            </a:r>
          </a:p>
        </p:txBody>
      </p:sp>
      <p:sp>
        <p:nvSpPr>
          <p:cNvPr id="3" name="Content Placeholder 2"/>
          <p:cNvSpPr>
            <a:spLocks noGrp="1"/>
          </p:cNvSpPr>
          <p:nvPr>
            <p:ph idx="1"/>
          </p:nvPr>
        </p:nvSpPr>
        <p:spPr>
          <a:xfrm>
            <a:off x="3581400" y="1600200"/>
            <a:ext cx="5105400" cy="4953000"/>
          </a:xfrm>
        </p:spPr>
        <p:txBody>
          <a:bodyPr/>
          <a:lstStyle/>
          <a:p>
            <a:r>
              <a:rPr lang="en-NZ" dirty="0"/>
              <a:t>Where:</a:t>
            </a:r>
          </a:p>
          <a:p>
            <a:pPr lvl="1"/>
            <a:r>
              <a:rPr lang="en-NZ" dirty="0"/>
              <a:t>T</a:t>
            </a:r>
            <a:r>
              <a:rPr lang="en-NZ" i="1" baseline="-25000" dirty="0"/>
              <a:t>i</a:t>
            </a:r>
            <a:r>
              <a:rPr lang="en-NZ" i="1" dirty="0"/>
              <a:t> =</a:t>
            </a:r>
            <a:r>
              <a:rPr lang="en-NZ" dirty="0"/>
              <a:t> processor execution time for the </a:t>
            </a:r>
            <a:r>
              <a:rPr lang="en-NZ" i="1" dirty="0"/>
              <a:t>i</a:t>
            </a:r>
            <a:r>
              <a:rPr lang="en-NZ" dirty="0"/>
              <a:t>th instance of this process </a:t>
            </a:r>
          </a:p>
          <a:p>
            <a:pPr lvl="1"/>
            <a:r>
              <a:rPr lang="en-NZ" dirty="0"/>
              <a:t>S</a:t>
            </a:r>
            <a:r>
              <a:rPr lang="en-NZ" i="1" baseline="-25000" dirty="0"/>
              <a:t>i</a:t>
            </a:r>
            <a:r>
              <a:rPr lang="en-NZ" i="1" dirty="0"/>
              <a:t> = </a:t>
            </a:r>
            <a:r>
              <a:rPr lang="en-NZ" dirty="0"/>
              <a:t>predicted value for the </a:t>
            </a:r>
            <a:r>
              <a:rPr lang="en-NZ" i="1" dirty="0"/>
              <a:t>i</a:t>
            </a:r>
            <a:r>
              <a:rPr lang="en-NZ" dirty="0"/>
              <a:t>th instance</a:t>
            </a:r>
          </a:p>
          <a:p>
            <a:pPr lvl="1"/>
            <a:r>
              <a:rPr lang="en-NZ" dirty="0"/>
              <a:t>S</a:t>
            </a:r>
            <a:r>
              <a:rPr lang="en-NZ" i="1" baseline="-25000" dirty="0"/>
              <a:t>1</a:t>
            </a:r>
            <a:r>
              <a:rPr lang="en-NZ" dirty="0"/>
              <a:t> = predicted value for first instance; not calculated</a:t>
            </a:r>
          </a:p>
        </p:txBody>
      </p:sp>
      <p:pic>
        <p:nvPicPr>
          <p:cNvPr id="2050" name="Picture 2"/>
          <p:cNvPicPr>
            <a:picLocks noChangeAspect="1" noChangeArrowheads="1"/>
          </p:cNvPicPr>
          <p:nvPr/>
        </p:nvPicPr>
        <p:blipFill>
          <a:blip r:embed="rId3"/>
          <a:srcRect/>
          <a:stretch>
            <a:fillRect/>
          </a:stretch>
        </p:blipFill>
        <p:spPr bwMode="auto">
          <a:xfrm>
            <a:off x="457200" y="3128962"/>
            <a:ext cx="2886076" cy="1443038"/>
          </a:xfrm>
          <a:prstGeom prst="rect">
            <a:avLst/>
          </a:prstGeom>
          <a:noFill/>
          <a:ln w="9525">
            <a:noFill/>
            <a:miter lim="800000"/>
            <a:headEnd/>
            <a:tailEnd/>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Exponential Averaging</a:t>
            </a:r>
          </a:p>
        </p:txBody>
      </p:sp>
      <p:sp>
        <p:nvSpPr>
          <p:cNvPr id="3" name="Content Placeholder 2"/>
          <p:cNvSpPr>
            <a:spLocks noGrp="1"/>
          </p:cNvSpPr>
          <p:nvPr>
            <p:ph idx="1"/>
          </p:nvPr>
        </p:nvSpPr>
        <p:spPr>
          <a:xfrm>
            <a:off x="457200" y="1600200"/>
            <a:ext cx="8229600" cy="1981200"/>
          </a:xfrm>
        </p:spPr>
        <p:txBody>
          <a:bodyPr/>
          <a:lstStyle/>
          <a:p>
            <a:r>
              <a:rPr lang="en-NZ" dirty="0"/>
              <a:t>A common technique for predicting a future value on the basis of a time series of past values is exponential averaging</a:t>
            </a:r>
          </a:p>
          <a:p>
            <a:endParaRPr lang="en-NZ" dirty="0"/>
          </a:p>
        </p:txBody>
      </p:sp>
      <p:pic>
        <p:nvPicPr>
          <p:cNvPr id="3074" name="Picture 2"/>
          <p:cNvPicPr>
            <a:picLocks noChangeAspect="1" noChangeArrowheads="1"/>
          </p:cNvPicPr>
          <p:nvPr/>
        </p:nvPicPr>
        <p:blipFill>
          <a:blip r:embed="rId3"/>
          <a:srcRect/>
          <a:stretch>
            <a:fillRect/>
          </a:stretch>
        </p:blipFill>
        <p:spPr bwMode="auto">
          <a:xfrm>
            <a:off x="1371600" y="3962400"/>
            <a:ext cx="5868626" cy="909637"/>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Smoothing Coefficients</a:t>
            </a:r>
          </a:p>
        </p:txBody>
      </p:sp>
      <p:pic>
        <p:nvPicPr>
          <p:cNvPr id="4" name="Content Placeholder 3" descr="Fig09_08.gif"/>
          <p:cNvPicPr>
            <a:picLocks noGrp="1" noChangeAspect="1"/>
          </p:cNvPicPr>
          <p:nvPr>
            <p:ph idx="1"/>
          </p:nvPr>
        </p:nvPicPr>
        <p:blipFill>
          <a:blip r:embed="rId3"/>
          <a:stretch>
            <a:fillRect/>
          </a:stretch>
        </p:blipFill>
        <p:spPr>
          <a:xfrm>
            <a:off x="1203389" y="1447800"/>
            <a:ext cx="6837775" cy="51816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Overall Aim </a:t>
            </a:r>
            <a:br>
              <a:rPr lang="en-NZ" dirty="0"/>
            </a:br>
            <a:r>
              <a:rPr lang="en-NZ" dirty="0"/>
              <a:t>of Scheduling</a:t>
            </a:r>
          </a:p>
        </p:txBody>
      </p:sp>
      <p:sp>
        <p:nvSpPr>
          <p:cNvPr id="3" name="Content Placeholder 2"/>
          <p:cNvSpPr>
            <a:spLocks noGrp="1"/>
          </p:cNvSpPr>
          <p:nvPr>
            <p:ph idx="1"/>
          </p:nvPr>
        </p:nvSpPr>
        <p:spPr/>
        <p:txBody>
          <a:bodyPr/>
          <a:lstStyle/>
          <a:p>
            <a:r>
              <a:rPr lang="en-NZ" dirty="0"/>
              <a:t>The aim of processor scheduling is to assign processes to be executed by the processor over time, </a:t>
            </a:r>
          </a:p>
          <a:p>
            <a:pPr lvl="1"/>
            <a:r>
              <a:rPr lang="en-NZ" dirty="0"/>
              <a:t>in a way that meets system objectives, such as response time, throughput, and processor efficiency. </a:t>
            </a:r>
            <a:endParaRPr lang="en-US" dirty="0"/>
          </a:p>
          <a:p>
            <a:endParaRPr lang="en-NZ"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Exponential </a:t>
            </a:r>
            <a:br>
              <a:rPr lang="en-US" dirty="0"/>
            </a:br>
            <a:r>
              <a:rPr lang="en-US" dirty="0"/>
              <a:t>Averaging</a:t>
            </a:r>
          </a:p>
        </p:txBody>
      </p:sp>
      <p:pic>
        <p:nvPicPr>
          <p:cNvPr id="4" name="Content Placeholder 3" descr="Fig09_09a.gif"/>
          <p:cNvPicPr>
            <a:picLocks noGrp="1" noChangeAspect="1"/>
          </p:cNvPicPr>
          <p:nvPr>
            <p:ph idx="1"/>
          </p:nvPr>
        </p:nvPicPr>
        <p:blipFill>
          <a:blip r:embed="rId3"/>
          <a:stretch>
            <a:fillRect/>
          </a:stretch>
        </p:blipFill>
        <p:spPr>
          <a:xfrm>
            <a:off x="609601" y="1648090"/>
            <a:ext cx="7543799" cy="5115579"/>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
            </a:r>
            <a:br>
              <a:rPr lang="en-US" dirty="0"/>
            </a:br>
            <a:r>
              <a:rPr lang="en-US" dirty="0"/>
              <a:t>Exponential Averaging</a:t>
            </a:r>
          </a:p>
        </p:txBody>
      </p:sp>
      <p:pic>
        <p:nvPicPr>
          <p:cNvPr id="4" name="Content Placeholder 3" descr="Fig09_09b.gif"/>
          <p:cNvPicPr>
            <a:picLocks noGrp="1" noChangeAspect="1"/>
          </p:cNvPicPr>
          <p:nvPr>
            <p:ph idx="1"/>
          </p:nvPr>
        </p:nvPicPr>
        <p:blipFill>
          <a:blip r:embed="rId3"/>
          <a:stretch>
            <a:fillRect/>
          </a:stretch>
        </p:blipFill>
        <p:spPr>
          <a:xfrm>
            <a:off x="609599" y="1610736"/>
            <a:ext cx="7620001" cy="5137421"/>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a:t>
            </a:r>
            <a:br>
              <a:rPr lang="en-US" dirty="0"/>
            </a:br>
            <a:r>
              <a:rPr lang="en-US" dirty="0"/>
              <a:t>Time</a:t>
            </a:r>
          </a:p>
        </p:txBody>
      </p:sp>
      <p:sp>
        <p:nvSpPr>
          <p:cNvPr id="3" name="Content Placeholder 2"/>
          <p:cNvSpPr>
            <a:spLocks noGrp="1"/>
          </p:cNvSpPr>
          <p:nvPr>
            <p:ph idx="1"/>
          </p:nvPr>
        </p:nvSpPr>
        <p:spPr/>
        <p:txBody>
          <a:bodyPr/>
          <a:lstStyle/>
          <a:p>
            <a:r>
              <a:rPr lang="en-US" dirty="0"/>
              <a:t>Preemptive version of shortest process next policy</a:t>
            </a:r>
          </a:p>
          <a:p>
            <a:r>
              <a:rPr lang="en-US" dirty="0"/>
              <a:t>Must estimate processing time and choose the shortest</a:t>
            </a:r>
          </a:p>
          <a:p>
            <a:endParaRPr lang="en-US" dirty="0"/>
          </a:p>
        </p:txBody>
      </p:sp>
      <p:pic>
        <p:nvPicPr>
          <p:cNvPr id="5" name="Picture 4" descr="Fig09_05d.gif"/>
          <p:cNvPicPr>
            <a:picLocks noChangeAspect="1"/>
          </p:cNvPicPr>
          <p:nvPr/>
        </p:nvPicPr>
        <p:blipFill>
          <a:blip r:embed="rId3"/>
          <a:stretch>
            <a:fillRect/>
          </a:stretch>
        </p:blipFill>
        <p:spPr>
          <a:xfrm>
            <a:off x="40894" y="4114800"/>
            <a:ext cx="8865213" cy="1371599"/>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Highest Response </a:t>
            </a:r>
            <a:br>
              <a:rPr lang="en-US" dirty="0"/>
            </a:br>
            <a:r>
              <a:rPr lang="en-US" dirty="0"/>
              <a:t>Ratio Next</a:t>
            </a:r>
          </a:p>
        </p:txBody>
      </p:sp>
      <p:sp>
        <p:nvSpPr>
          <p:cNvPr id="3" name="Content Placeholder 2"/>
          <p:cNvSpPr>
            <a:spLocks noGrp="1"/>
          </p:cNvSpPr>
          <p:nvPr>
            <p:ph idx="1"/>
          </p:nvPr>
        </p:nvSpPr>
        <p:spPr/>
        <p:txBody>
          <a:bodyPr/>
          <a:lstStyle/>
          <a:p>
            <a:r>
              <a:rPr lang="en-US" dirty="0"/>
              <a:t>Choose next process with the greatest ratio</a:t>
            </a:r>
          </a:p>
          <a:p>
            <a:endParaRPr lang="en-US" dirty="0"/>
          </a:p>
        </p:txBody>
      </p:sp>
      <p:pic>
        <p:nvPicPr>
          <p:cNvPr id="4" name="Picture 3" descr="Ratio.gif"/>
          <p:cNvPicPr>
            <a:picLocks noChangeAspect="1"/>
          </p:cNvPicPr>
          <p:nvPr/>
        </p:nvPicPr>
        <p:blipFill>
          <a:blip r:embed="rId3"/>
          <a:stretch>
            <a:fillRect/>
          </a:stretch>
        </p:blipFill>
        <p:spPr>
          <a:xfrm>
            <a:off x="1990725" y="26670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258198" y="3733801"/>
            <a:ext cx="8564628" cy="1295400"/>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Scheduling</a:t>
            </a:r>
          </a:p>
        </p:txBody>
      </p:sp>
      <p:sp>
        <p:nvSpPr>
          <p:cNvPr id="3" name="Content Placeholder 2"/>
          <p:cNvSpPr>
            <a:spLocks noGrp="1"/>
          </p:cNvSpPr>
          <p:nvPr>
            <p:ph idx="1"/>
          </p:nvPr>
        </p:nvSpPr>
        <p:spPr>
          <a:xfrm>
            <a:off x="457200" y="1600200"/>
            <a:ext cx="4343400" cy="4953000"/>
          </a:xfrm>
        </p:spPr>
        <p:txBody>
          <a:bodyPr/>
          <a:lstStyle/>
          <a:p>
            <a:r>
              <a:rPr lang="en-US" dirty="0"/>
              <a:t>Penalize jobs that have been running longer</a:t>
            </a:r>
          </a:p>
          <a:p>
            <a:r>
              <a:rPr lang="en-US" dirty="0"/>
              <a:t>Don’t know remaining time process needs to execute</a:t>
            </a:r>
          </a:p>
          <a:p>
            <a:endParaRPr lang="en-US" dirty="0"/>
          </a:p>
        </p:txBody>
      </p:sp>
      <p:pic>
        <p:nvPicPr>
          <p:cNvPr id="5" name="Content Placeholder 3" descr="Fig09_10.gif"/>
          <p:cNvPicPr>
            <a:picLocks noChangeAspect="1"/>
          </p:cNvPicPr>
          <p:nvPr/>
        </p:nvPicPr>
        <p:blipFill>
          <a:blip r:embed="rId3"/>
          <a:stretch>
            <a:fillRect/>
          </a:stretch>
        </p:blipFill>
        <p:spPr bwMode="auto">
          <a:xfrm>
            <a:off x="4587239" y="1371600"/>
            <a:ext cx="4632961" cy="419100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Feedback Performance</a:t>
            </a:r>
          </a:p>
        </p:txBody>
      </p:sp>
      <p:sp>
        <p:nvSpPr>
          <p:cNvPr id="3" name="Content Placeholder 2"/>
          <p:cNvSpPr>
            <a:spLocks noGrp="1"/>
          </p:cNvSpPr>
          <p:nvPr>
            <p:ph idx="1"/>
          </p:nvPr>
        </p:nvSpPr>
        <p:spPr/>
        <p:txBody>
          <a:bodyPr/>
          <a:lstStyle/>
          <a:p>
            <a:r>
              <a:rPr lang="en-NZ" dirty="0"/>
              <a:t>Variations exist, simple version pre-empts periodically, similar to round robin</a:t>
            </a:r>
          </a:p>
          <a:p>
            <a:pPr lvl="1"/>
            <a:r>
              <a:rPr lang="en-NZ" dirty="0"/>
              <a:t>But can lead to starvation</a:t>
            </a:r>
          </a:p>
          <a:p>
            <a:endParaRPr lang="en-NZ" dirty="0"/>
          </a:p>
        </p:txBody>
      </p:sp>
      <p:pic>
        <p:nvPicPr>
          <p:cNvPr id="4" name="Picture 3" descr="Fig09_05f.gif"/>
          <p:cNvPicPr>
            <a:picLocks noChangeAspect="1"/>
          </p:cNvPicPr>
          <p:nvPr/>
        </p:nvPicPr>
        <p:blipFill>
          <a:blip r:embed="rId3"/>
          <a:stretch>
            <a:fillRect/>
          </a:stretch>
        </p:blipFill>
        <p:spPr>
          <a:xfrm>
            <a:off x="304800" y="3839638"/>
            <a:ext cx="8115300" cy="2865962"/>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Performance </a:t>
            </a:r>
            <a:br>
              <a:rPr lang="en-NZ" dirty="0"/>
            </a:br>
            <a:r>
              <a:rPr lang="en-NZ" dirty="0"/>
              <a:t>Comparison</a:t>
            </a:r>
          </a:p>
        </p:txBody>
      </p:sp>
      <p:sp>
        <p:nvSpPr>
          <p:cNvPr id="3" name="Content Placeholder 2"/>
          <p:cNvSpPr>
            <a:spLocks noGrp="1"/>
          </p:cNvSpPr>
          <p:nvPr>
            <p:ph idx="1"/>
          </p:nvPr>
        </p:nvSpPr>
        <p:spPr>
          <a:xfrm>
            <a:off x="457200" y="1600200"/>
            <a:ext cx="8229600" cy="1600200"/>
          </a:xfrm>
        </p:spPr>
        <p:txBody>
          <a:bodyPr/>
          <a:lstStyle/>
          <a:p>
            <a:pPr lvl="0"/>
            <a:r>
              <a:rPr lang="en-NZ" dirty="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p>
        </p:txBody>
      </p:sp>
      <p:pic>
        <p:nvPicPr>
          <p:cNvPr id="4" name="Content Placeholder 3" descr="Table09_06.gif"/>
          <p:cNvPicPr>
            <a:picLocks noGrp="1" noChangeAspect="1"/>
          </p:cNvPicPr>
          <p:nvPr>
            <p:ph idx="1"/>
          </p:nvPr>
        </p:nvPicPr>
        <p:blipFill>
          <a:blip r:embed="rId3"/>
          <a:stretch>
            <a:fillRect/>
          </a:stretch>
        </p:blipFill>
        <p:spPr>
          <a:xfrm>
            <a:off x="1665460" y="1066800"/>
            <a:ext cx="6234317" cy="5638800"/>
          </a:xfr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Normalized </a:t>
            </a:r>
            <a:br>
              <a:rPr lang="en-US" dirty="0"/>
            </a:br>
            <a:r>
              <a:rPr lang="en-US" dirty="0"/>
              <a:t>Response Time</a:t>
            </a:r>
          </a:p>
        </p:txBody>
      </p:sp>
      <p:pic>
        <p:nvPicPr>
          <p:cNvPr id="4" name="Content Placeholder 3" descr="Fig09_11.gif"/>
          <p:cNvPicPr>
            <a:picLocks noGrp="1" noChangeAspect="1"/>
          </p:cNvPicPr>
          <p:nvPr>
            <p:ph idx="1"/>
          </p:nvPr>
        </p:nvPicPr>
        <p:blipFill>
          <a:blip r:embed="rId3"/>
          <a:stretch>
            <a:fillRect/>
          </a:stretch>
        </p:blipFill>
        <p:spPr>
          <a:xfrm>
            <a:off x="1237785" y="1493226"/>
            <a:ext cx="6610815" cy="5212373"/>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Response </a:t>
            </a:r>
            <a:br>
              <a:rPr lang="en-US" dirty="0"/>
            </a:br>
            <a:r>
              <a:rPr lang="en-US" dirty="0"/>
              <a:t>Time for Shorter Process</a:t>
            </a:r>
          </a:p>
        </p:txBody>
      </p:sp>
      <p:pic>
        <p:nvPicPr>
          <p:cNvPr id="4" name="Content Placeholder 3" descr="Fig09_12.gif"/>
          <p:cNvPicPr>
            <a:picLocks noGrp="1" noChangeAspect="1"/>
          </p:cNvPicPr>
          <p:nvPr>
            <p:ph idx="1"/>
          </p:nvPr>
        </p:nvPicPr>
        <p:blipFill>
          <a:blip r:embed="rId3"/>
          <a:stretch>
            <a:fillRect/>
          </a:stretch>
        </p:blipFill>
        <p:spPr>
          <a:xfrm>
            <a:off x="1524001" y="1759481"/>
            <a:ext cx="6400799" cy="4990931"/>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 Objectives</a:t>
            </a:r>
          </a:p>
        </p:txBody>
      </p:sp>
      <p:sp>
        <p:nvSpPr>
          <p:cNvPr id="3" name="Content Placeholder 2"/>
          <p:cNvSpPr>
            <a:spLocks noGrp="1"/>
          </p:cNvSpPr>
          <p:nvPr>
            <p:ph idx="1"/>
          </p:nvPr>
        </p:nvSpPr>
        <p:spPr/>
        <p:txBody>
          <a:bodyPr/>
          <a:lstStyle/>
          <a:p>
            <a:r>
              <a:rPr lang="en-NZ" dirty="0"/>
              <a:t>The scheduling function should</a:t>
            </a:r>
          </a:p>
          <a:p>
            <a:pPr lvl="1"/>
            <a:r>
              <a:rPr lang="en-NZ" dirty="0"/>
              <a:t>Share time </a:t>
            </a:r>
            <a:r>
              <a:rPr lang="en-NZ" b="1" i="1" dirty="0"/>
              <a:t>fairly </a:t>
            </a:r>
            <a:r>
              <a:rPr lang="en-NZ" dirty="0"/>
              <a:t>among processes</a:t>
            </a:r>
          </a:p>
          <a:p>
            <a:pPr lvl="1"/>
            <a:r>
              <a:rPr lang="en-NZ" dirty="0"/>
              <a:t>Prevent starvation of a process</a:t>
            </a:r>
          </a:p>
          <a:p>
            <a:pPr lvl="1"/>
            <a:r>
              <a:rPr lang="en-NZ" dirty="0"/>
              <a:t>Use the processor efficiently</a:t>
            </a:r>
          </a:p>
          <a:p>
            <a:pPr lvl="1"/>
            <a:r>
              <a:rPr lang="en-NZ" dirty="0"/>
              <a:t>Have low overhead</a:t>
            </a:r>
          </a:p>
          <a:p>
            <a:pPr lvl="1"/>
            <a:r>
              <a:rPr lang="en-NZ" dirty="0"/>
              <a:t>Prioritise processes when necessary (e.g. real time deadlines)</a:t>
            </a:r>
          </a:p>
          <a:p>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Response </a:t>
            </a:r>
            <a:br>
              <a:rPr lang="en-US" dirty="0"/>
            </a:br>
            <a:r>
              <a:rPr lang="en-US" dirty="0"/>
              <a:t>Time for Longer Processes</a:t>
            </a:r>
          </a:p>
        </p:txBody>
      </p:sp>
      <p:pic>
        <p:nvPicPr>
          <p:cNvPr id="4" name="Content Placeholder 3" descr="Fig09_13.gif"/>
          <p:cNvPicPr>
            <a:picLocks noGrp="1" noChangeAspect="1"/>
          </p:cNvPicPr>
          <p:nvPr>
            <p:ph idx="1"/>
          </p:nvPr>
        </p:nvPicPr>
        <p:blipFill>
          <a:blip r:embed="rId3"/>
          <a:stretch>
            <a:fillRect/>
          </a:stretch>
        </p:blipFill>
        <p:spPr>
          <a:xfrm>
            <a:off x="1295401" y="1646704"/>
            <a:ext cx="6553200" cy="5012390"/>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a:t>
            </a:r>
            <a:br>
              <a:rPr lang="en-US" dirty="0"/>
            </a:br>
            <a:r>
              <a:rPr lang="en-US" dirty="0"/>
              <a:t>Turnaround Time</a:t>
            </a:r>
          </a:p>
        </p:txBody>
      </p:sp>
      <p:pic>
        <p:nvPicPr>
          <p:cNvPr id="4" name="Content Placeholder 3" descr="Fig09_14.gif"/>
          <p:cNvPicPr>
            <a:picLocks noGrp="1" noChangeAspect="1"/>
          </p:cNvPicPr>
          <p:nvPr>
            <p:ph idx="1"/>
          </p:nvPr>
        </p:nvPicPr>
        <p:blipFill>
          <a:blip r:embed="rId3"/>
          <a:stretch>
            <a:fillRect/>
          </a:stretch>
        </p:blipFill>
        <p:spPr>
          <a:xfrm>
            <a:off x="0" y="2133600"/>
            <a:ext cx="4572000" cy="3319995"/>
          </a:xfrm>
        </p:spPr>
      </p:pic>
      <p:pic>
        <p:nvPicPr>
          <p:cNvPr id="5" name="Content Placeholder 3" descr="Fig09_15.gif"/>
          <p:cNvPicPr>
            <a:picLocks noChangeAspect="1"/>
          </p:cNvPicPr>
          <p:nvPr/>
        </p:nvPicPr>
        <p:blipFill>
          <a:blip r:embed="rId4"/>
          <a:stretch>
            <a:fillRect/>
          </a:stretch>
        </p:blipFill>
        <p:spPr bwMode="auto">
          <a:xfrm>
            <a:off x="4540869" y="1981200"/>
            <a:ext cx="4450731" cy="3581400"/>
          </a:xfrm>
          <a:prstGeom prst="rect">
            <a:avLst/>
          </a:prstGeom>
          <a:noFill/>
          <a:ln w="9525">
            <a:noFill/>
            <a:miter lim="800000"/>
            <a:headEnd/>
            <a:tailEnd/>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Fair-Share Scheduling</a:t>
            </a:r>
          </a:p>
        </p:txBody>
      </p:sp>
      <p:sp>
        <p:nvSpPr>
          <p:cNvPr id="3" name="Content Placeholder 2"/>
          <p:cNvSpPr>
            <a:spLocks noGrp="1"/>
          </p:cNvSpPr>
          <p:nvPr>
            <p:ph idx="1"/>
          </p:nvPr>
        </p:nvSpPr>
        <p:spPr/>
        <p:txBody>
          <a:bodyPr/>
          <a:lstStyle/>
          <a:p>
            <a:r>
              <a:rPr lang="en-US" dirty="0"/>
              <a:t>User’s application runs as a collection of processes (threads)</a:t>
            </a:r>
          </a:p>
          <a:p>
            <a:r>
              <a:rPr lang="en-US" dirty="0"/>
              <a:t>User is concerned about the performance of the application</a:t>
            </a:r>
          </a:p>
          <a:p>
            <a:r>
              <a:rPr lang="en-US" dirty="0"/>
              <a:t>Need to make scheduling decisions based on process sets</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Fair-Share Scheduler</a:t>
            </a:r>
          </a:p>
        </p:txBody>
      </p:sp>
      <p:pic>
        <p:nvPicPr>
          <p:cNvPr id="4" name="Content Placeholder 3" descr="Fig09_16.gif"/>
          <p:cNvPicPr>
            <a:picLocks noGrp="1" noChangeAspect="1"/>
          </p:cNvPicPr>
          <p:nvPr>
            <p:ph idx="1"/>
          </p:nvPr>
        </p:nvPicPr>
        <p:blipFill>
          <a:blip r:embed="rId3"/>
          <a:stretch>
            <a:fillRect/>
          </a:stretch>
        </p:blipFill>
        <p:spPr>
          <a:xfrm>
            <a:off x="2057400" y="1143000"/>
            <a:ext cx="4626158" cy="5648867"/>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Types of Processor Scheduling</a:t>
            </a:r>
          </a:p>
          <a:p>
            <a:r>
              <a:rPr lang="en-NZ" dirty="0"/>
              <a:t>Scheduling Algorithms</a:t>
            </a:r>
          </a:p>
          <a:p>
            <a:r>
              <a:rPr lang="en-NZ" dirty="0">
                <a:solidFill>
                  <a:schemeClr val="accent1">
                    <a:lumMod val="75000"/>
                  </a:schemeClr>
                </a:solidFill>
              </a:rPr>
              <a:t>Traditional UNIX Scheduling</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UNIX </a:t>
            </a:r>
            <a:br>
              <a:rPr lang="en-US" dirty="0"/>
            </a:br>
            <a:r>
              <a:rPr lang="en-US" dirty="0"/>
              <a:t>Scheduling</a:t>
            </a:r>
          </a:p>
        </p:txBody>
      </p:sp>
      <p:sp>
        <p:nvSpPr>
          <p:cNvPr id="3" name="Content Placeholder 2"/>
          <p:cNvSpPr>
            <a:spLocks noGrp="1"/>
          </p:cNvSpPr>
          <p:nvPr>
            <p:ph idx="1"/>
          </p:nvPr>
        </p:nvSpPr>
        <p:spPr/>
        <p:txBody>
          <a:bodyPr/>
          <a:lstStyle/>
          <a:p>
            <a:r>
              <a:rPr lang="en-US" dirty="0"/>
              <a:t>Multilevel feedback using round robin within each of the priority queues</a:t>
            </a:r>
          </a:p>
          <a:p>
            <a:r>
              <a:rPr lang="en-US" dirty="0"/>
              <a:t>If a running process does not block or complete within 1 second, it is preempted</a:t>
            </a:r>
          </a:p>
          <a:p>
            <a:pPr lvl="0"/>
            <a:r>
              <a:rPr lang="en-NZ" dirty="0"/>
              <a:t>Priority is based on process type and execution history.</a:t>
            </a:r>
            <a:endParaRPr lang="en-US" dirty="0"/>
          </a:p>
          <a:p>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 Formula</a:t>
            </a:r>
          </a:p>
        </p:txBody>
      </p:sp>
      <p:pic>
        <p:nvPicPr>
          <p:cNvPr id="2050" name="Picture 2"/>
          <p:cNvPicPr>
            <a:picLocks noChangeAspect="1" noChangeArrowheads="1"/>
          </p:cNvPicPr>
          <p:nvPr/>
        </p:nvPicPr>
        <p:blipFill>
          <a:blip r:embed="rId2"/>
          <a:srcRect/>
          <a:stretch>
            <a:fillRect/>
          </a:stretch>
        </p:blipFill>
        <p:spPr bwMode="auto">
          <a:xfrm>
            <a:off x="22141" y="1600200"/>
            <a:ext cx="9045659" cy="3733800"/>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Bands</a:t>
            </a:r>
          </a:p>
        </p:txBody>
      </p:sp>
      <p:sp>
        <p:nvSpPr>
          <p:cNvPr id="3" name="Content Placeholder 2"/>
          <p:cNvSpPr>
            <a:spLocks noGrp="1"/>
          </p:cNvSpPr>
          <p:nvPr>
            <p:ph idx="1"/>
          </p:nvPr>
        </p:nvSpPr>
        <p:spPr/>
        <p:txBody>
          <a:bodyPr/>
          <a:lstStyle/>
          <a:p>
            <a:r>
              <a:rPr lang="en-US" dirty="0"/>
              <a:t>Priorities are recomputed once per second</a:t>
            </a:r>
          </a:p>
          <a:p>
            <a:r>
              <a:rPr lang="en-US" dirty="0"/>
              <a:t>Base priority divides all processes into fixed bands of priority levels</a:t>
            </a:r>
          </a:p>
          <a:p>
            <a:pPr lvl="1"/>
            <a:r>
              <a:rPr lang="en-US" dirty="0"/>
              <a:t>Swapper (highest)</a:t>
            </a:r>
          </a:p>
          <a:p>
            <a:pPr lvl="1"/>
            <a:r>
              <a:rPr lang="en-US" dirty="0"/>
              <a:t>Block I/O device control</a:t>
            </a:r>
          </a:p>
          <a:p>
            <a:pPr lvl="1"/>
            <a:r>
              <a:rPr lang="en-US" dirty="0"/>
              <a:t>File manipulation</a:t>
            </a:r>
          </a:p>
          <a:p>
            <a:pPr lvl="1"/>
            <a:r>
              <a:rPr lang="en-US" dirty="0"/>
              <a:t>Character I/O device control</a:t>
            </a:r>
          </a:p>
          <a:p>
            <a:pPr lvl="1"/>
            <a:r>
              <a:rPr lang="en-US" dirty="0"/>
              <a:t>User processes (lowest)</a:t>
            </a:r>
          </a:p>
          <a:p>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Traditional </a:t>
            </a:r>
            <a:br>
              <a:rPr lang="en-US" dirty="0"/>
            </a:br>
            <a:r>
              <a:rPr lang="en-US" dirty="0"/>
              <a:t>UNIX Process Scheduling</a:t>
            </a:r>
          </a:p>
        </p:txBody>
      </p:sp>
      <p:pic>
        <p:nvPicPr>
          <p:cNvPr id="4" name="Content Placeholder 3" descr="Fig09_17.gif"/>
          <p:cNvPicPr>
            <a:picLocks noGrp="1" noChangeAspect="1"/>
          </p:cNvPicPr>
          <p:nvPr>
            <p:ph idx="1"/>
          </p:nvPr>
        </p:nvPicPr>
        <p:blipFill>
          <a:blip r:embed="rId3"/>
          <a:stretch>
            <a:fillRect/>
          </a:stretch>
        </p:blipFill>
        <p:spPr>
          <a:xfrm>
            <a:off x="2514600" y="1524000"/>
            <a:ext cx="3883391" cy="5266848"/>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Scheduling</a:t>
            </a:r>
          </a:p>
        </p:txBody>
      </p:sp>
      <p:sp>
        <p:nvSpPr>
          <p:cNvPr id="5" name="Content Placeholder 4"/>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a:srcRect/>
          <a:stretch>
            <a:fillRect/>
          </a:stretch>
        </p:blipFill>
        <p:spPr bwMode="auto">
          <a:xfrm>
            <a:off x="400050" y="1733550"/>
            <a:ext cx="8343900" cy="339090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2109788"/>
            <a:ext cx="7006408" cy="4748212"/>
          </a:xfrm>
        </p:spPr>
      </p:pic>
      <p:sp>
        <p:nvSpPr>
          <p:cNvPr id="4" name="Content Placeholder 2"/>
          <p:cNvSpPr txBox="1">
            <a:spLocks/>
          </p:cNvSpPr>
          <p:nvPr/>
        </p:nvSpPr>
        <p:spPr bwMode="auto">
          <a:xfrm>
            <a:off x="457200" y="16002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3200" dirty="0">
                <a:latin typeface="+mn-lt"/>
              </a:rPr>
              <a:t>Remember this diagram from Chapter 3</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 </a:t>
            </a:r>
            <a:br>
              <a:rPr lang="en-US" dirty="0"/>
            </a:br>
            <a:r>
              <a:rPr lang="en-US" dirty="0"/>
              <a:t>Process State Transitions</a:t>
            </a:r>
          </a:p>
        </p:txBody>
      </p:sp>
      <p:pic>
        <p:nvPicPr>
          <p:cNvPr id="4" name="Content Placeholder 3" descr="Fig09_01.gif"/>
          <p:cNvPicPr>
            <a:picLocks noGrp="1" noChangeAspect="1"/>
          </p:cNvPicPr>
          <p:nvPr>
            <p:ph idx="1"/>
          </p:nvPr>
        </p:nvPicPr>
        <p:blipFill>
          <a:blip r:embed="rId3"/>
          <a:stretch>
            <a:fillRect/>
          </a:stretch>
        </p:blipFill>
        <p:spPr>
          <a:xfrm>
            <a:off x="914400" y="1442856"/>
            <a:ext cx="7315199" cy="5267688"/>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of </a:t>
            </a:r>
            <a:br>
              <a:rPr lang="en-US" dirty="0"/>
            </a:br>
            <a:r>
              <a:rPr lang="en-US" dirty="0"/>
              <a:t>Scheduling Functions</a:t>
            </a:r>
          </a:p>
        </p:txBody>
      </p:sp>
      <p:pic>
        <p:nvPicPr>
          <p:cNvPr id="4" name="Content Placeholder 3" descr="Fig09_02.gif"/>
          <p:cNvPicPr>
            <a:picLocks noGrp="1" noChangeAspect="1"/>
          </p:cNvPicPr>
          <p:nvPr>
            <p:ph idx="1"/>
          </p:nvPr>
        </p:nvPicPr>
        <p:blipFill>
          <a:blip r:embed="rId3"/>
          <a:stretch>
            <a:fillRect/>
          </a:stretch>
        </p:blipFill>
        <p:spPr>
          <a:xfrm>
            <a:off x="3124200" y="1663180"/>
            <a:ext cx="2971800" cy="5018704"/>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5910</Words>
  <Application>Microsoft Office PowerPoint</Application>
  <PresentationFormat>On-screen Show (4:3)</PresentationFormat>
  <Paragraphs>614</Paragraphs>
  <Slides>58</Slides>
  <Notes>56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58</vt:i4>
      </vt:variant>
    </vt:vector>
  </HeadingPairs>
  <TitlesOfParts>
    <vt:vector size="62" baseType="lpstr">
      <vt:lpstr>Arial</vt:lpstr>
      <vt:lpstr>Calibri</vt:lpstr>
      <vt:lpstr>Office Theme</vt:lpstr>
      <vt:lpstr>Custom Design</vt:lpstr>
      <vt:lpstr>Chapter 9 Uniprocessor Scheduling</vt:lpstr>
      <vt:lpstr>Roadmap</vt:lpstr>
      <vt:lpstr>Scheduling</vt:lpstr>
      <vt:lpstr>Overall Aim  of Scheduling</vt:lpstr>
      <vt:lpstr>Scheduling Objectives</vt:lpstr>
      <vt:lpstr>Types of Scheduling</vt:lpstr>
      <vt:lpstr>Two Suspend States</vt:lpstr>
      <vt:lpstr>Scheduling and  Process State Transitions</vt:lpstr>
      <vt:lpstr>Nesting of  Scheduling Functions</vt:lpstr>
      <vt:lpstr>Queuing Diagram</vt:lpstr>
      <vt:lpstr>Long-Term Scheduling</vt:lpstr>
      <vt:lpstr>Medium-Term  Scheduling</vt:lpstr>
      <vt:lpstr>Short-Term Scheduling</vt:lpstr>
      <vt:lpstr>Roadmap</vt:lpstr>
      <vt:lpstr>Aim of Short  Term Scheduling</vt:lpstr>
      <vt:lpstr>Short-Term Scheduling  Criteria: User vs System</vt:lpstr>
      <vt:lpstr>Short-Term Scheduling  Criteria: Performance</vt:lpstr>
      <vt:lpstr>Interdependent  Scheduling Criteria</vt:lpstr>
      <vt:lpstr>Interdependent  Scheduling Criteria cont.</vt:lpstr>
      <vt:lpstr>Priorities</vt:lpstr>
      <vt:lpstr>Priority Queuing</vt:lpstr>
      <vt:lpstr>Starvation</vt:lpstr>
      <vt:lpstr>Alternative Scheduling  Policies</vt:lpstr>
      <vt:lpstr>Selection Function</vt:lpstr>
      <vt:lpstr>Decision Mode</vt:lpstr>
      <vt:lpstr>Nonpreemptive vs  Premeptive</vt:lpstr>
      <vt:lpstr>Process Scheduling  Example</vt:lpstr>
      <vt:lpstr>First-Come- First-Served</vt:lpstr>
      <vt:lpstr>First-Come- First-Served</vt:lpstr>
      <vt:lpstr>Round Robin</vt:lpstr>
      <vt:lpstr>Round Robin</vt:lpstr>
      <vt:lpstr>Effect of Size of  Preemption Time Quantum</vt:lpstr>
      <vt:lpstr>Effect of Size of  Preemption Time Quantum</vt:lpstr>
      <vt:lpstr>‘Virtual Round Robin’</vt:lpstr>
      <vt:lpstr>Shortest Process Next</vt:lpstr>
      <vt:lpstr>Shortest Process Next</vt:lpstr>
      <vt:lpstr>Calculating  Program ‘Burst’</vt:lpstr>
      <vt:lpstr>Exponential Averaging</vt:lpstr>
      <vt:lpstr>Exponential Smoothing Coefficients</vt:lpstr>
      <vt:lpstr>Use Of Exponential  Averaging</vt:lpstr>
      <vt:lpstr>Use Of  Exponential Averaging</vt:lpstr>
      <vt:lpstr>Shortest Remaining Time</vt:lpstr>
      <vt:lpstr>Highest Response  Ratio Next</vt:lpstr>
      <vt:lpstr>Feedback Scheduling</vt:lpstr>
      <vt:lpstr>Feedback Performance</vt:lpstr>
      <vt:lpstr>Performance  Comparison</vt:lpstr>
      <vt:lpstr>Formulas</vt:lpstr>
      <vt:lpstr>Overall Normalized  Response Time</vt:lpstr>
      <vt:lpstr>Normalized Response  Time for Shorter Process</vt:lpstr>
      <vt:lpstr>Normalized Response  Time for Longer Processes</vt:lpstr>
      <vt:lpstr>Normalized  Turnaround Time</vt:lpstr>
      <vt:lpstr>Fair-Share Scheduling</vt:lpstr>
      <vt:lpstr>Fair-Share Scheduler</vt:lpstr>
      <vt:lpstr>Roadmap</vt:lpstr>
      <vt:lpstr>Traditional UNIX  Scheduling</vt:lpstr>
      <vt:lpstr>Scheduling Formula</vt:lpstr>
      <vt:lpstr>Bands</vt:lpstr>
      <vt:lpstr>Example of Traditional  UNIX Process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2008-04-03T13:47:32Z</dcterms:created>
  <dcterms:modified xsi:type="dcterms:W3CDTF">2023-02-16T23:05:27Z</dcterms:modified>
</cp:coreProperties>
</file>