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46"/>
  </p:notesMasterIdLst>
  <p:sldIdLst>
    <p:sldId id="256" r:id="rId3"/>
    <p:sldId id="295" r:id="rId4"/>
    <p:sldId id="296" r:id="rId5"/>
    <p:sldId id="257" r:id="rId6"/>
    <p:sldId id="297" r:id="rId7"/>
    <p:sldId id="258" r:id="rId8"/>
    <p:sldId id="298" r:id="rId9"/>
    <p:sldId id="259" r:id="rId10"/>
    <p:sldId id="260" r:id="rId11"/>
    <p:sldId id="261" r:id="rId12"/>
    <p:sldId id="262" r:id="rId13"/>
    <p:sldId id="263" r:id="rId14"/>
    <p:sldId id="299" r:id="rId15"/>
    <p:sldId id="300" r:id="rId16"/>
    <p:sldId id="264" r:id="rId17"/>
    <p:sldId id="265" r:id="rId18"/>
    <p:sldId id="301" r:id="rId19"/>
    <p:sldId id="267" r:id="rId20"/>
    <p:sldId id="268" r:id="rId21"/>
    <p:sldId id="302" r:id="rId22"/>
    <p:sldId id="269" r:id="rId23"/>
    <p:sldId id="303" r:id="rId24"/>
    <p:sldId id="272" r:id="rId25"/>
    <p:sldId id="273" r:id="rId26"/>
    <p:sldId id="274" r:id="rId27"/>
    <p:sldId id="305" r:id="rId28"/>
    <p:sldId id="275" r:id="rId29"/>
    <p:sldId id="276" r:id="rId30"/>
    <p:sldId id="277" r:id="rId31"/>
    <p:sldId id="278" r:id="rId32"/>
    <p:sldId id="279" r:id="rId33"/>
    <p:sldId id="281" r:id="rId34"/>
    <p:sldId id="282" r:id="rId35"/>
    <p:sldId id="283" r:id="rId36"/>
    <p:sldId id="284" r:id="rId37"/>
    <p:sldId id="285" r:id="rId38"/>
    <p:sldId id="294" r:id="rId39"/>
    <p:sldId id="304" r:id="rId40"/>
    <p:sldId id="288" r:id="rId41"/>
    <p:sldId id="289" r:id="rId42"/>
    <p:sldId id="290" r:id="rId43"/>
    <p:sldId id="291" r:id="rId44"/>
    <p:sldId id="292"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799" autoAdjust="0"/>
  </p:normalViewPr>
  <p:slideViewPr>
    <p:cSldViewPr>
      <p:cViewPr varScale="1">
        <p:scale>
          <a:sx n="45" d="100"/>
          <a:sy n="45" d="100"/>
        </p:scale>
        <p:origin x="1180"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4/27/2023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a:p>
        </p:txBody>
      </p:sp>
    </p:spTree>
    <p:extLst>
      <p:ext uri="{BB962C8B-B14F-4D97-AF65-F5344CB8AC3E}">
        <p14:creationId xmlns:p14="http://schemas.microsoft.com/office/powerpoint/2010/main" val="38197271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slides are intended to help a teacher develop a presentation.</a:t>
            </a:r>
            <a:r>
              <a:rPr lang="en-US" baseline="0" dirty="0" smtClean="0"/>
              <a:t> This </a:t>
            </a:r>
            <a:r>
              <a:rPr lang="en-US" baseline="0" dirty="0" err="1" smtClean="0"/>
              <a:t>powerpoint</a:t>
            </a:r>
            <a:r>
              <a:rPr lang="en-US" baseline="0" dirty="0" smtClean="0"/>
              <a:t> covers the entire chapter and includes too many slides for a single delivery. Professors are encouraged to adapt this presentation in ways which are best suited for their students and environment.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a:p>
        </p:txBody>
      </p:sp>
    </p:spTree>
    <p:extLst>
      <p:ext uri="{BB962C8B-B14F-4D97-AF65-F5344CB8AC3E}">
        <p14:creationId xmlns:p14="http://schemas.microsoft.com/office/powerpoint/2010/main" val="656826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smtClean="0">
                <a:solidFill>
                  <a:schemeClr val="tx1"/>
                </a:solidFill>
                <a:latin typeface="+mn-lt"/>
                <a:ea typeface="+mn-ea"/>
                <a:cs typeface="+mn-cs"/>
              </a:rPr>
              <a:t>Any protection mechanism must have </a:t>
            </a:r>
            <a:r>
              <a:rPr lang="en-NZ" sz="1200" kern="1200" baseline="0" dirty="0" smtClean="0">
                <a:solidFill>
                  <a:schemeClr val="tx1"/>
                </a:solidFill>
                <a:latin typeface="+mn-lt"/>
                <a:ea typeface="+mn-ea"/>
                <a:cs typeface="+mn-cs"/>
              </a:rPr>
              <a:t>the flexibility </a:t>
            </a:r>
            <a:r>
              <a:rPr lang="en-NZ" sz="1200" kern="1200" baseline="0" smtClean="0">
                <a:solidFill>
                  <a:schemeClr val="tx1"/>
                </a:solidFill>
                <a:latin typeface="+mn-lt"/>
                <a:ea typeface="+mn-ea"/>
                <a:cs typeface="+mn-cs"/>
              </a:rPr>
              <a:t>to allow several </a:t>
            </a:r>
            <a:r>
              <a:rPr lang="en-NZ" sz="1200" kern="1200" baseline="0" dirty="0" smtClean="0">
                <a:solidFill>
                  <a:schemeClr val="tx1"/>
                </a:solidFill>
                <a:latin typeface="+mn-lt"/>
                <a:ea typeface="+mn-ea"/>
                <a:cs typeface="+mn-cs"/>
              </a:rPr>
              <a:t>processes </a:t>
            </a:r>
            <a:r>
              <a:rPr lang="en-NZ" sz="1200" kern="1200" baseline="0" smtClean="0">
                <a:solidFill>
                  <a:schemeClr val="tx1"/>
                </a:solidFill>
                <a:latin typeface="+mn-lt"/>
                <a:ea typeface="+mn-ea"/>
                <a:cs typeface="+mn-cs"/>
              </a:rPr>
              <a:t>to access the same </a:t>
            </a:r>
            <a:r>
              <a:rPr lang="en-NZ" sz="1200" kern="1200" baseline="0" dirty="0" smtClean="0">
                <a:solidFill>
                  <a:schemeClr val="tx1"/>
                </a:solidFill>
                <a:latin typeface="+mn-lt"/>
                <a:ea typeface="+mn-ea"/>
                <a:cs typeface="+mn-cs"/>
              </a:rPr>
              <a:t>portion </a:t>
            </a:r>
            <a:r>
              <a:rPr lang="en-NZ" sz="1200" kern="1200" baseline="0" smtClean="0">
                <a:solidFill>
                  <a:schemeClr val="tx1"/>
                </a:solidFill>
                <a:latin typeface="+mn-lt"/>
                <a:ea typeface="+mn-ea"/>
                <a:cs typeface="+mn-cs"/>
              </a:rPr>
              <a:t>of main </a:t>
            </a:r>
            <a:r>
              <a:rPr lang="en-NZ" sz="1200" kern="1200" baseline="0" dirty="0" smtClean="0">
                <a:solidFill>
                  <a:schemeClr val="tx1"/>
                </a:solidFill>
                <a:latin typeface="+mn-lt"/>
                <a:ea typeface="+mn-ea"/>
                <a:cs typeface="+mn-cs"/>
              </a:rPr>
              <a:t>memory. </a:t>
            </a:r>
          </a:p>
          <a:p>
            <a:endParaRPr lang="en-NZ" sz="1200" kern="1200" baseline="0" dirty="0" smtClean="0">
              <a:solidFill>
                <a:schemeClr val="tx1"/>
              </a:solidFill>
              <a:latin typeface="+mn-lt"/>
              <a:ea typeface="+mn-ea"/>
              <a:cs typeface="+mn-cs"/>
            </a:endParaRPr>
          </a:p>
          <a:p>
            <a:r>
              <a:rPr lang="en-NZ" sz="1200" kern="1200" baseline="0" smtClean="0">
                <a:solidFill>
                  <a:schemeClr val="tx1"/>
                </a:solidFill>
                <a:latin typeface="+mn-lt"/>
                <a:ea typeface="+mn-ea"/>
                <a:cs typeface="+mn-cs"/>
              </a:rPr>
              <a:t>Processes that are cooperating </a:t>
            </a:r>
            <a:r>
              <a:rPr lang="en-NZ" sz="1200" kern="1200" baseline="0" dirty="0" smtClean="0">
                <a:solidFill>
                  <a:schemeClr val="tx1"/>
                </a:solidFill>
                <a:latin typeface="+mn-lt"/>
                <a:ea typeface="+mn-ea"/>
                <a:cs typeface="+mn-cs"/>
              </a:rPr>
              <a:t>on </a:t>
            </a:r>
            <a:r>
              <a:rPr lang="en-NZ" sz="1200" kern="1200" baseline="0" smtClean="0">
                <a:solidFill>
                  <a:schemeClr val="tx1"/>
                </a:solidFill>
                <a:latin typeface="+mn-lt"/>
                <a:ea typeface="+mn-ea"/>
                <a:cs typeface="+mn-cs"/>
              </a:rPr>
              <a:t>some task may </a:t>
            </a:r>
            <a:r>
              <a:rPr lang="en-NZ" sz="1200" kern="1200" baseline="0" dirty="0" smtClean="0">
                <a:solidFill>
                  <a:schemeClr val="tx1"/>
                </a:solidFill>
                <a:latin typeface="+mn-lt"/>
                <a:ea typeface="+mn-ea"/>
                <a:cs typeface="+mn-cs"/>
              </a:rPr>
              <a:t>need </a:t>
            </a:r>
            <a:r>
              <a:rPr lang="en-NZ" sz="1200" kern="1200" baseline="0" smtClean="0">
                <a:solidFill>
                  <a:schemeClr val="tx1"/>
                </a:solidFill>
                <a:latin typeface="+mn-lt"/>
                <a:ea typeface="+mn-ea"/>
                <a:cs typeface="+mn-cs"/>
              </a:rPr>
              <a:t>to share access </a:t>
            </a:r>
            <a:r>
              <a:rPr lang="en-NZ" sz="1200" kern="1200" baseline="0" dirty="0" smtClean="0">
                <a:solidFill>
                  <a:schemeClr val="tx1"/>
                </a:solidFill>
                <a:latin typeface="+mn-lt"/>
                <a:ea typeface="+mn-ea"/>
                <a:cs typeface="+mn-cs"/>
              </a:rPr>
              <a:t>to </a:t>
            </a:r>
            <a:r>
              <a:rPr lang="en-NZ" sz="1200" kern="1200" baseline="0" smtClean="0">
                <a:solidFill>
                  <a:schemeClr val="tx1"/>
                </a:solidFill>
                <a:latin typeface="+mn-lt"/>
                <a:ea typeface="+mn-ea"/>
                <a:cs typeface="+mn-cs"/>
              </a:rPr>
              <a:t>the same data </a:t>
            </a:r>
            <a:r>
              <a:rPr lang="en-NZ" sz="1200" kern="1200" baseline="0" dirty="0" smtClean="0">
                <a:solidFill>
                  <a:schemeClr val="tx1"/>
                </a:solidFill>
                <a:latin typeface="+mn-lt"/>
                <a:ea typeface="+mn-ea"/>
                <a:cs typeface="+mn-cs"/>
              </a:rPr>
              <a:t>structure.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a:p>
        </p:txBody>
      </p:sp>
    </p:spTree>
    <p:extLst>
      <p:ext uri="{BB962C8B-B14F-4D97-AF65-F5344CB8AC3E}">
        <p14:creationId xmlns:p14="http://schemas.microsoft.com/office/powerpoint/2010/main" val="2725947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smtClean="0">
                <a:solidFill>
                  <a:schemeClr val="tx1"/>
                </a:solidFill>
                <a:latin typeface="+mn-lt"/>
                <a:ea typeface="+mn-ea"/>
                <a:cs typeface="+mn-cs"/>
              </a:rPr>
              <a:t>Main </a:t>
            </a:r>
            <a:r>
              <a:rPr lang="en-NZ" sz="1200" kern="1200" baseline="0" dirty="0" smtClean="0">
                <a:solidFill>
                  <a:schemeClr val="tx1"/>
                </a:solidFill>
                <a:latin typeface="+mn-lt"/>
                <a:ea typeface="+mn-ea"/>
                <a:cs typeface="+mn-cs"/>
              </a:rPr>
              <a:t>memory </a:t>
            </a:r>
            <a:r>
              <a:rPr lang="en-NZ" sz="1200" kern="1200" baseline="0" smtClean="0">
                <a:solidFill>
                  <a:schemeClr val="tx1"/>
                </a:solidFill>
                <a:latin typeface="+mn-lt"/>
                <a:ea typeface="+mn-ea"/>
                <a:cs typeface="+mn-cs"/>
              </a:rPr>
              <a:t>is usually organized as a linear</a:t>
            </a:r>
            <a:r>
              <a:rPr lang="en-NZ" sz="1200" kern="1200" baseline="0" dirty="0" smtClean="0">
                <a:solidFill>
                  <a:schemeClr val="tx1"/>
                </a:solidFill>
                <a:latin typeface="+mn-lt"/>
                <a:ea typeface="+mn-ea"/>
                <a:cs typeface="+mn-cs"/>
              </a:rPr>
              <a:t>, </a:t>
            </a:r>
            <a:r>
              <a:rPr lang="en-NZ" sz="1200" kern="1200" baseline="0" smtClean="0">
                <a:solidFill>
                  <a:schemeClr val="tx1"/>
                </a:solidFill>
                <a:latin typeface="+mn-lt"/>
                <a:ea typeface="+mn-ea"/>
                <a:cs typeface="+mn-cs"/>
              </a:rPr>
              <a:t>or one-dimensional, address space</a:t>
            </a:r>
            <a:r>
              <a:rPr lang="en-NZ" sz="1200" kern="1200" baseline="0" dirty="0" smtClean="0">
                <a:solidFill>
                  <a:schemeClr val="tx1"/>
                </a:solidFill>
                <a:latin typeface="+mn-lt"/>
                <a:ea typeface="+mn-ea"/>
                <a:cs typeface="+mn-cs"/>
              </a:rPr>
              <a:t>, consisting </a:t>
            </a:r>
            <a:r>
              <a:rPr lang="en-NZ" sz="1200" kern="1200" baseline="0" smtClean="0">
                <a:solidFill>
                  <a:schemeClr val="tx1"/>
                </a:solidFill>
                <a:latin typeface="+mn-lt"/>
                <a:ea typeface="+mn-ea"/>
                <a:cs typeface="+mn-cs"/>
              </a:rPr>
              <a:t>of a </a:t>
            </a:r>
            <a:r>
              <a:rPr lang="en-NZ" sz="1200" kern="1200" baseline="0" dirty="0" smtClean="0">
                <a:solidFill>
                  <a:schemeClr val="tx1"/>
                </a:solidFill>
                <a:latin typeface="+mn-lt"/>
                <a:ea typeface="+mn-ea"/>
                <a:cs typeface="+mn-cs"/>
              </a:rPr>
              <a:t>sequence of bytes or words. </a:t>
            </a:r>
          </a:p>
          <a:p>
            <a:r>
              <a:rPr lang="en-NZ" sz="1200" kern="1200" baseline="0" smtClean="0">
                <a:solidFill>
                  <a:schemeClr val="tx1"/>
                </a:solidFill>
                <a:latin typeface="+mn-lt"/>
                <a:ea typeface="+mn-ea"/>
                <a:cs typeface="+mn-cs"/>
              </a:rPr>
              <a:t>Secondary </a:t>
            </a:r>
            <a:r>
              <a:rPr lang="en-NZ" sz="1200" kern="1200" baseline="0" dirty="0" smtClean="0">
                <a:solidFill>
                  <a:schemeClr val="tx1"/>
                </a:solidFill>
                <a:latin typeface="+mn-lt"/>
                <a:ea typeface="+mn-ea"/>
                <a:cs typeface="+mn-cs"/>
              </a:rPr>
              <a:t>memory</a:t>
            </a:r>
            <a:r>
              <a:rPr lang="en-NZ" sz="1200" kern="1200" baseline="0" smtClean="0">
                <a:solidFill>
                  <a:schemeClr val="tx1"/>
                </a:solidFill>
                <a:latin typeface="+mn-lt"/>
                <a:ea typeface="+mn-ea"/>
                <a:cs typeface="+mn-cs"/>
              </a:rPr>
              <a:t>, at its physical </a:t>
            </a:r>
            <a:r>
              <a:rPr lang="en-NZ" sz="1200" kern="1200" baseline="0" dirty="0" smtClean="0">
                <a:solidFill>
                  <a:schemeClr val="tx1"/>
                </a:solidFill>
                <a:latin typeface="+mn-lt"/>
                <a:ea typeface="+mn-ea"/>
                <a:cs typeface="+mn-cs"/>
              </a:rPr>
              <a:t>level, </a:t>
            </a:r>
            <a:r>
              <a:rPr lang="en-NZ" sz="1200" kern="1200" baseline="0" smtClean="0">
                <a:solidFill>
                  <a:schemeClr val="tx1"/>
                </a:solidFill>
                <a:latin typeface="+mn-lt"/>
                <a:ea typeface="+mn-ea"/>
                <a:cs typeface="+mn-cs"/>
              </a:rPr>
              <a:t>is similarly organized</a:t>
            </a:r>
            <a:r>
              <a:rPr lang="en-NZ" sz="1200" kern="1200" baseline="0" dirty="0" smtClean="0">
                <a:solidFill>
                  <a:schemeClr val="tx1"/>
                </a:solidFill>
                <a:latin typeface="+mn-lt"/>
                <a:ea typeface="+mn-ea"/>
                <a:cs typeface="+mn-cs"/>
              </a:rPr>
              <a:t>. </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This does not correspond to </a:t>
            </a:r>
            <a:r>
              <a:rPr lang="en-NZ" sz="1200" kern="1200" baseline="0" smtClean="0">
                <a:solidFill>
                  <a:schemeClr val="tx1"/>
                </a:solidFill>
                <a:latin typeface="+mn-lt"/>
                <a:ea typeface="+mn-ea"/>
                <a:cs typeface="+mn-cs"/>
              </a:rPr>
              <a:t>the way </a:t>
            </a:r>
            <a:r>
              <a:rPr lang="en-NZ" sz="1200" kern="1200" baseline="0" dirty="0" smtClean="0">
                <a:solidFill>
                  <a:schemeClr val="tx1"/>
                </a:solidFill>
                <a:latin typeface="+mn-lt"/>
                <a:ea typeface="+mn-ea"/>
                <a:cs typeface="+mn-cs"/>
              </a:rPr>
              <a:t>in </a:t>
            </a:r>
            <a:r>
              <a:rPr lang="en-NZ" sz="1200" kern="1200" baseline="0" smtClean="0">
                <a:solidFill>
                  <a:schemeClr val="tx1"/>
                </a:solidFill>
                <a:latin typeface="+mn-lt"/>
                <a:ea typeface="+mn-ea"/>
                <a:cs typeface="+mn-cs"/>
              </a:rPr>
              <a:t>which programs are typically </a:t>
            </a:r>
            <a:r>
              <a:rPr lang="en-NZ" sz="1200" kern="1200" baseline="0" dirty="0" smtClean="0">
                <a:solidFill>
                  <a:schemeClr val="tx1"/>
                </a:solidFill>
                <a:latin typeface="+mn-lt"/>
                <a:ea typeface="+mn-ea"/>
                <a:cs typeface="+mn-cs"/>
              </a:rPr>
              <a:t>constructed. </a:t>
            </a:r>
            <a:r>
              <a:rPr lang="en-NZ" sz="1200" kern="1200" baseline="0" smtClean="0">
                <a:solidFill>
                  <a:schemeClr val="tx1"/>
                </a:solidFill>
                <a:latin typeface="+mn-lt"/>
                <a:ea typeface="+mn-ea"/>
                <a:cs typeface="+mn-cs"/>
              </a:rPr>
              <a:t>Most programs are organized </a:t>
            </a:r>
            <a:r>
              <a:rPr lang="en-NZ" sz="1200" kern="1200" baseline="0" dirty="0" smtClean="0">
                <a:solidFill>
                  <a:schemeClr val="tx1"/>
                </a:solidFill>
                <a:latin typeface="+mn-lt"/>
                <a:ea typeface="+mn-ea"/>
                <a:cs typeface="+mn-cs"/>
              </a:rPr>
              <a:t>into modules. If </a:t>
            </a:r>
            <a:r>
              <a:rPr lang="en-NZ" sz="1200" kern="1200" baseline="0" smtClean="0">
                <a:solidFill>
                  <a:schemeClr val="tx1"/>
                </a:solidFill>
                <a:latin typeface="+mn-lt"/>
                <a:ea typeface="+mn-ea"/>
                <a:cs typeface="+mn-cs"/>
              </a:rPr>
              <a:t>the operating system and computer hardware can effectively deal </a:t>
            </a:r>
            <a:r>
              <a:rPr lang="en-NZ" sz="1200" kern="1200" baseline="0" dirty="0" smtClean="0">
                <a:solidFill>
                  <a:schemeClr val="tx1"/>
                </a:solidFill>
                <a:latin typeface="+mn-lt"/>
                <a:ea typeface="+mn-ea"/>
                <a:cs typeface="+mn-cs"/>
              </a:rPr>
              <a:t>with </a:t>
            </a:r>
            <a:r>
              <a:rPr lang="en-NZ" sz="1200" kern="1200" baseline="0" smtClean="0">
                <a:solidFill>
                  <a:schemeClr val="tx1"/>
                </a:solidFill>
                <a:latin typeface="+mn-lt"/>
                <a:ea typeface="+mn-ea"/>
                <a:cs typeface="+mn-cs"/>
              </a:rPr>
              <a:t>user programs and data </a:t>
            </a:r>
            <a:r>
              <a:rPr lang="en-NZ" sz="1200" kern="1200" baseline="0" dirty="0" smtClean="0">
                <a:solidFill>
                  <a:schemeClr val="tx1"/>
                </a:solidFill>
                <a:latin typeface="+mn-lt"/>
                <a:ea typeface="+mn-ea"/>
                <a:cs typeface="+mn-cs"/>
              </a:rPr>
              <a:t>in the form of modules of some sort, </a:t>
            </a:r>
            <a:r>
              <a:rPr lang="en-NZ" sz="1200" kern="1200" baseline="0" smtClean="0">
                <a:solidFill>
                  <a:schemeClr val="tx1"/>
                </a:solidFill>
                <a:latin typeface="+mn-lt"/>
                <a:ea typeface="+mn-ea"/>
                <a:cs typeface="+mn-cs"/>
              </a:rPr>
              <a:t>then a </a:t>
            </a:r>
            <a:r>
              <a:rPr lang="en-NZ" sz="1200" kern="1200" baseline="0" dirty="0" smtClean="0">
                <a:solidFill>
                  <a:schemeClr val="tx1"/>
                </a:solidFill>
                <a:latin typeface="+mn-lt"/>
                <a:ea typeface="+mn-ea"/>
                <a:cs typeface="+mn-cs"/>
              </a:rPr>
              <a:t>number </a:t>
            </a:r>
            <a:r>
              <a:rPr lang="en-NZ" sz="1200" kern="1200" baseline="0" smtClean="0">
                <a:solidFill>
                  <a:schemeClr val="tx1"/>
                </a:solidFill>
                <a:latin typeface="+mn-lt"/>
                <a:ea typeface="+mn-ea"/>
                <a:cs typeface="+mn-cs"/>
              </a:rPr>
              <a:t>of advantages can be realized</a:t>
            </a:r>
            <a:endParaRPr lang="en-NZ"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a:p>
        </p:txBody>
      </p:sp>
    </p:spTree>
    <p:extLst>
      <p:ext uri="{BB962C8B-B14F-4D97-AF65-F5344CB8AC3E}">
        <p14:creationId xmlns:p14="http://schemas.microsoft.com/office/powerpoint/2010/main" val="351344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mtClean="0"/>
              <a:t>Because </a:t>
            </a:r>
            <a:r>
              <a:rPr lang="en-NZ" dirty="0" smtClean="0"/>
              <a:t>of this, it </a:t>
            </a:r>
            <a:r>
              <a:rPr lang="en-NZ" smtClean="0"/>
              <a:t>is clear that the task </a:t>
            </a:r>
            <a:r>
              <a:rPr lang="en-NZ" dirty="0" smtClean="0"/>
              <a:t>of </a:t>
            </a:r>
            <a:r>
              <a:rPr lang="en-NZ" smtClean="0"/>
              <a:t>moving information </a:t>
            </a:r>
            <a:r>
              <a:rPr lang="en-NZ" dirty="0" smtClean="0"/>
              <a:t>between the two levels of memory should </a:t>
            </a:r>
            <a:r>
              <a:rPr lang="en-NZ" smtClean="0"/>
              <a:t>be a </a:t>
            </a:r>
            <a:r>
              <a:rPr lang="en-NZ" dirty="0" smtClean="0"/>
              <a:t>system responsibility. </a:t>
            </a:r>
            <a:r>
              <a:rPr lang="en-NZ" smtClean="0"/>
              <a:t>This task </a:t>
            </a:r>
            <a:r>
              <a:rPr lang="en-NZ" dirty="0" smtClean="0"/>
              <a:t>is the essence of </a:t>
            </a:r>
            <a:r>
              <a:rPr lang="en-NZ" smtClean="0"/>
              <a:t>memory management</a:t>
            </a:r>
            <a:r>
              <a:rPr lang="en-NZ" dirty="0" smtClean="0"/>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a:p>
        </p:txBody>
      </p:sp>
    </p:spTree>
    <p:extLst>
      <p:ext uri="{BB962C8B-B14F-4D97-AF65-F5344CB8AC3E}">
        <p14:creationId xmlns:p14="http://schemas.microsoft.com/office/powerpoint/2010/main" val="1153297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Don’t dwell on this slide</a:t>
            </a:r>
            <a:r>
              <a:rPr lang="en-NZ" baseline="0" dirty="0" smtClean="0"/>
              <a:t> – it is </a:t>
            </a:r>
            <a:r>
              <a:rPr lang="en-NZ" baseline="0" smtClean="0"/>
              <a:t>just an indication </a:t>
            </a:r>
            <a:r>
              <a:rPr lang="en-NZ" baseline="0" dirty="0" smtClean="0"/>
              <a:t>on </a:t>
            </a:r>
            <a:r>
              <a:rPr lang="en-NZ" baseline="0" smtClean="0"/>
              <a:t>the various approaches </a:t>
            </a:r>
            <a:r>
              <a:rPr lang="en-NZ" baseline="0" dirty="0" smtClean="0"/>
              <a:t>which will be covered in </a:t>
            </a:r>
            <a:r>
              <a:rPr lang="en-NZ" baseline="0" smtClean="0"/>
              <a:t>further detail </a:t>
            </a:r>
            <a:r>
              <a:rPr lang="en-NZ" baseline="0" dirty="0" smtClean="0"/>
              <a:t>in other slides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a:p>
        </p:txBody>
      </p:sp>
    </p:spTree>
    <p:extLst>
      <p:ext uri="{BB962C8B-B14F-4D97-AF65-F5344CB8AC3E}">
        <p14:creationId xmlns:p14="http://schemas.microsoft.com/office/powerpoint/2010/main" val="2809078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a:p>
        </p:txBody>
      </p:sp>
    </p:spTree>
    <p:extLst>
      <p:ext uri="{BB962C8B-B14F-4D97-AF65-F5344CB8AC3E}">
        <p14:creationId xmlns:p14="http://schemas.microsoft.com/office/powerpoint/2010/main" val="3797565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a:p>
        </p:txBody>
      </p:sp>
    </p:spTree>
    <p:extLst>
      <p:ext uri="{BB962C8B-B14F-4D97-AF65-F5344CB8AC3E}">
        <p14:creationId xmlns:p14="http://schemas.microsoft.com/office/powerpoint/2010/main" val="1592483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a:p>
        </p:txBody>
      </p:sp>
    </p:spTree>
    <p:extLst>
      <p:ext uri="{BB962C8B-B14F-4D97-AF65-F5344CB8AC3E}">
        <p14:creationId xmlns:p14="http://schemas.microsoft.com/office/powerpoint/2010/main" val="3828421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a:p>
        </p:txBody>
      </p:sp>
    </p:spTree>
    <p:extLst>
      <p:ext uri="{BB962C8B-B14F-4D97-AF65-F5344CB8AC3E}">
        <p14:creationId xmlns:p14="http://schemas.microsoft.com/office/powerpoint/2010/main" val="4089937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Finish by </a:t>
            </a:r>
            <a:r>
              <a:rPr lang="en-NZ" smtClean="0"/>
              <a:t>mentioning tat fixed partitioning</a:t>
            </a:r>
            <a:r>
              <a:rPr lang="en-NZ" baseline="0" smtClean="0"/>
              <a:t> is almost unknown today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a:p>
        </p:txBody>
      </p:sp>
    </p:spTree>
    <p:extLst>
      <p:ext uri="{BB962C8B-B14F-4D97-AF65-F5344CB8AC3E}">
        <p14:creationId xmlns:p14="http://schemas.microsoft.com/office/powerpoint/2010/main" val="23254484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a:p>
        </p:txBody>
      </p:sp>
    </p:spTree>
    <p:extLst>
      <p:ext uri="{BB962C8B-B14F-4D97-AF65-F5344CB8AC3E}">
        <p14:creationId xmlns:p14="http://schemas.microsoft.com/office/powerpoint/2010/main" val="2789795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Overview of points covered in </a:t>
            </a:r>
            <a:r>
              <a:rPr lang="en-NZ" smtClean="0"/>
              <a:t>this chapter</a:t>
            </a:r>
            <a:endParaRPr lang="en-NZ" dirty="0" smtClean="0"/>
          </a:p>
          <a:p>
            <a:endParaRPr lang="en-NZ" dirty="0" smtClean="0"/>
          </a:p>
          <a:p>
            <a:r>
              <a:rPr lang="en-NZ" dirty="0" smtClean="0"/>
              <a:t>Point </a:t>
            </a:r>
            <a:r>
              <a:rPr lang="en-NZ" smtClean="0"/>
              <a:t>out that memory partitioning </a:t>
            </a:r>
            <a:r>
              <a:rPr lang="en-NZ" dirty="0" smtClean="0"/>
              <a:t>isn’t used much except </a:t>
            </a:r>
            <a:r>
              <a:rPr lang="en-NZ" smtClean="0"/>
              <a:t>for special cases such as </a:t>
            </a:r>
            <a:r>
              <a:rPr lang="en-NZ" dirty="0" smtClean="0"/>
              <a:t>kernel </a:t>
            </a:r>
            <a:r>
              <a:rPr lang="en-NZ" smtClean="0"/>
              <a:t>memory management</a:t>
            </a:r>
            <a:endParaRPr lang="en-NZ" dirty="0" smtClean="0"/>
          </a:p>
          <a:p>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a:p>
        </p:txBody>
      </p:sp>
    </p:spTree>
    <p:extLst>
      <p:ext uri="{BB962C8B-B14F-4D97-AF65-F5344CB8AC3E}">
        <p14:creationId xmlns:p14="http://schemas.microsoft.com/office/powerpoint/2010/main" val="29660484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NZ" dirty="0" smtClean="0"/>
              <a:t>Animated slide</a:t>
            </a:r>
          </a:p>
          <a:p>
            <a:pPr marL="228600" indent="-228600">
              <a:buNone/>
            </a:pPr>
            <a:r>
              <a:rPr lang="en-NZ" dirty="0" smtClean="0"/>
              <a:t>Imagine a system with 64M RAM</a:t>
            </a:r>
          </a:p>
          <a:p>
            <a:pPr marL="228600" lvl="0" indent="-228600">
              <a:buFont typeface="+mj-lt"/>
              <a:buAutoNum type="arabicPeriod"/>
            </a:pPr>
            <a:r>
              <a:rPr lang="en-NZ" dirty="0" smtClean="0"/>
              <a:t>Initially, main memory is empty, except for the operating system </a:t>
            </a:r>
          </a:p>
          <a:p>
            <a:pPr marL="228600" lvl="0" indent="-228600">
              <a:buFont typeface="+mj-lt"/>
              <a:buAutoNum type="arabicPeriod"/>
            </a:pPr>
            <a:r>
              <a:rPr lang="en-NZ" dirty="0" smtClean="0"/>
              <a:t>Three processes are loaded in – leaving a ‘hole’ too small for any further</a:t>
            </a:r>
            <a:r>
              <a:rPr lang="en-NZ" baseline="0" dirty="0" smtClean="0"/>
              <a:t> process</a:t>
            </a:r>
          </a:p>
          <a:p>
            <a:pPr marL="228600" lvl="0" indent="-228600">
              <a:buFont typeface="+mj-lt"/>
              <a:buAutoNum type="arabicPeriod"/>
            </a:pPr>
            <a:r>
              <a:rPr lang="en-NZ" sz="1200" kern="1200" baseline="0" dirty="0" smtClean="0">
                <a:solidFill>
                  <a:schemeClr val="tx1"/>
                </a:solidFill>
                <a:latin typeface="+mn-lt"/>
                <a:ea typeface="+mn-ea"/>
                <a:cs typeface="+mn-cs"/>
              </a:rPr>
              <a:t>At some point, none of the processes in memory is ready. The operating system swaps out process 2, </a:t>
            </a:r>
          </a:p>
          <a:p>
            <a:pPr marL="228600" lvl="0" indent="-228600">
              <a:buFont typeface="+mj-lt"/>
              <a:buAutoNum type="arabicPeriod"/>
            </a:pPr>
            <a:r>
              <a:rPr lang="en-NZ" sz="1200" kern="1200" baseline="0" dirty="0" smtClean="0">
                <a:solidFill>
                  <a:schemeClr val="tx1"/>
                </a:solidFill>
                <a:latin typeface="+mn-lt"/>
                <a:ea typeface="+mn-ea"/>
                <a:cs typeface="+mn-cs"/>
              </a:rPr>
              <a:t>Which leaves sufficient room to load a new process, process 4 – but that creates another hole</a:t>
            </a:r>
          </a:p>
          <a:p>
            <a:pPr marL="228600" lvl="0" indent="-228600">
              <a:buFont typeface="+mj-lt"/>
              <a:buAutoNum type="arabicPeriod"/>
            </a:pPr>
            <a:r>
              <a:rPr lang="en-NZ" sz="1200" kern="1200" baseline="0" dirty="0" smtClean="0">
                <a:solidFill>
                  <a:schemeClr val="tx1"/>
                </a:solidFill>
                <a:latin typeface="+mn-lt"/>
                <a:ea typeface="+mn-ea"/>
                <a:cs typeface="+mn-cs"/>
              </a:rPr>
              <a:t>Later, a point is reached at which none of the processes in main memory is ready, but process 2, in the Ready-Suspend state, is available. Because there is insufficient room in memory for process 2, the operating system swaps process 1 out and swaps process 2 back in leaving yet another hole</a:t>
            </a:r>
          </a:p>
          <a:p>
            <a:pPr marL="228600" lvl="0" indent="-228600">
              <a:buFont typeface="+mj-lt"/>
              <a:buAutoNum type="arabicPeriod"/>
            </a:pPr>
            <a:r>
              <a:rPr lang="en-NZ" sz="1200" kern="1200" baseline="0" dirty="0" smtClean="0">
                <a:solidFill>
                  <a:schemeClr val="tx1"/>
                </a:solidFill>
                <a:latin typeface="+mn-lt"/>
                <a:ea typeface="+mn-ea"/>
                <a:cs typeface="+mn-cs"/>
              </a:rPr>
              <a:t>Explain External Fragmentation and compaction – mention that compaction implies the capability of dynamic relocation</a:t>
            </a:r>
          </a:p>
          <a:p>
            <a:pPr marL="228600" lvl="0" indent="-228600">
              <a:buFont typeface="+mj-lt"/>
              <a:buAutoNum type="arabicPeriod"/>
            </a:pPr>
            <a:endParaRPr lang="en-NZ" sz="1200" kern="1200" baseline="0" dirty="0" smtClean="0">
              <a:solidFill>
                <a:schemeClr val="tx1"/>
              </a:solidFill>
              <a:latin typeface="+mn-lt"/>
              <a:ea typeface="+mn-ea"/>
              <a:cs typeface="+mn-cs"/>
            </a:endParaRPr>
          </a:p>
          <a:p>
            <a:pPr marL="228600" lvl="0" indent="-228600">
              <a:buFont typeface="+mj-lt"/>
              <a:buAutoNum type="arabicPeriod"/>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a:p>
        </p:txBody>
      </p:sp>
    </p:spTree>
    <p:extLst>
      <p:ext uri="{BB962C8B-B14F-4D97-AF65-F5344CB8AC3E}">
        <p14:creationId xmlns:p14="http://schemas.microsoft.com/office/powerpoint/2010/main" val="2084958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a:p>
        </p:txBody>
      </p:sp>
    </p:spTree>
    <p:extLst>
      <p:ext uri="{BB962C8B-B14F-4D97-AF65-F5344CB8AC3E}">
        <p14:creationId xmlns:p14="http://schemas.microsoft.com/office/powerpoint/2010/main" val="3747487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a:p>
        </p:txBody>
      </p:sp>
    </p:spTree>
    <p:extLst>
      <p:ext uri="{BB962C8B-B14F-4D97-AF65-F5344CB8AC3E}">
        <p14:creationId xmlns:p14="http://schemas.microsoft.com/office/powerpoint/2010/main" val="13534499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a:p>
        </p:txBody>
      </p:sp>
    </p:spTree>
    <p:extLst>
      <p:ext uri="{BB962C8B-B14F-4D97-AF65-F5344CB8AC3E}">
        <p14:creationId xmlns:p14="http://schemas.microsoft.com/office/powerpoint/2010/main" val="42483849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Slide shows Fig 7.5 </a:t>
            </a:r>
            <a:r>
              <a:rPr lang="en-NZ" smtClean="0"/>
              <a:t>- an example memory configuration after a </a:t>
            </a:r>
            <a:r>
              <a:rPr lang="en-NZ" dirty="0" smtClean="0"/>
              <a:t>number </a:t>
            </a:r>
            <a:r>
              <a:rPr lang="en-NZ" smtClean="0"/>
              <a:t>of placement and swapping-out operations</a:t>
            </a:r>
            <a:r>
              <a:rPr lang="en-NZ" dirty="0" smtClean="0"/>
              <a:t>. </a:t>
            </a:r>
          </a:p>
          <a:p>
            <a:endParaRPr lang="en-NZ" dirty="0" smtClean="0"/>
          </a:p>
          <a:p>
            <a:pPr>
              <a:buFont typeface="Arial" pitchFamily="34" charset="0"/>
              <a:buChar char="•"/>
            </a:pPr>
            <a:r>
              <a:rPr lang="en-NZ" smtClean="0"/>
              <a:t>The last block that was used was a </a:t>
            </a:r>
            <a:r>
              <a:rPr lang="en-NZ" dirty="0" smtClean="0"/>
              <a:t>22-Mbyte block from </a:t>
            </a:r>
            <a:r>
              <a:rPr lang="en-NZ" smtClean="0"/>
              <a:t>which a 14-Mbyte partition was created</a:t>
            </a:r>
            <a:r>
              <a:rPr lang="en-NZ" dirty="0" smtClean="0"/>
              <a:t>. </a:t>
            </a:r>
          </a:p>
          <a:p>
            <a:pPr>
              <a:buFont typeface="Arial" pitchFamily="34" charset="0"/>
              <a:buChar char="•"/>
            </a:pPr>
            <a:r>
              <a:rPr lang="en-NZ" dirty="0" smtClean="0"/>
              <a:t>Figure 7.5b shows the difference between the best, first</a:t>
            </a:r>
            <a:r>
              <a:rPr lang="en-NZ" smtClean="0"/>
              <a:t>, and next-fit placement algorithms in satisfying a 16-Mbyte allocation </a:t>
            </a:r>
            <a:r>
              <a:rPr lang="en-NZ" dirty="0" smtClean="0"/>
              <a:t>request.</a:t>
            </a:r>
          </a:p>
          <a:p>
            <a:pPr>
              <a:buFont typeface="Arial" pitchFamily="34" charset="0"/>
              <a:buChar char="•"/>
            </a:pPr>
            <a:r>
              <a:rPr lang="en-NZ" b="1" dirty="0" smtClean="0"/>
              <a:t>Best-fit </a:t>
            </a:r>
            <a:r>
              <a:rPr lang="en-NZ" smtClean="0"/>
              <a:t>will search </a:t>
            </a:r>
            <a:r>
              <a:rPr lang="en-NZ" dirty="0" smtClean="0"/>
              <a:t>the entire list </a:t>
            </a:r>
            <a:r>
              <a:rPr lang="en-NZ" smtClean="0"/>
              <a:t>of available blocks and make </a:t>
            </a:r>
            <a:r>
              <a:rPr lang="en-NZ" dirty="0" smtClean="0"/>
              <a:t>use of the 18-Mbyte block</a:t>
            </a:r>
            <a:r>
              <a:rPr lang="en-NZ" smtClean="0"/>
              <a:t>, leaving a 2-Mbyte fragment</a:t>
            </a:r>
            <a:r>
              <a:rPr lang="en-NZ" dirty="0" smtClean="0"/>
              <a:t>.</a:t>
            </a:r>
          </a:p>
          <a:p>
            <a:pPr>
              <a:buFont typeface="Arial" pitchFamily="34" charset="0"/>
              <a:buChar char="•"/>
            </a:pPr>
            <a:r>
              <a:rPr lang="en-NZ" b="1" dirty="0" smtClean="0"/>
              <a:t>First-fit </a:t>
            </a:r>
            <a:r>
              <a:rPr lang="en-NZ" dirty="0" smtClean="0"/>
              <a:t>results </a:t>
            </a:r>
            <a:r>
              <a:rPr lang="en-NZ" smtClean="0"/>
              <a:t>in a 6-Mbyte fragment, and </a:t>
            </a:r>
            <a:endParaRPr lang="en-NZ" dirty="0" smtClean="0"/>
          </a:p>
          <a:p>
            <a:pPr>
              <a:buFont typeface="Arial" pitchFamily="34" charset="0"/>
              <a:buChar char="•"/>
            </a:pPr>
            <a:r>
              <a:rPr lang="en-NZ" b="1" dirty="0" smtClean="0"/>
              <a:t>Next-fit </a:t>
            </a:r>
            <a:r>
              <a:rPr lang="en-NZ" dirty="0" smtClean="0"/>
              <a:t>results </a:t>
            </a:r>
            <a:r>
              <a:rPr lang="en-NZ" smtClean="0"/>
              <a:t>in a 20-Mbyte fragment</a:t>
            </a:r>
            <a:r>
              <a:rPr lang="en-NZ" dirty="0" smtClean="0"/>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a:p>
        </p:txBody>
      </p:sp>
    </p:spTree>
    <p:extLst>
      <p:ext uri="{BB962C8B-B14F-4D97-AF65-F5344CB8AC3E}">
        <p14:creationId xmlns:p14="http://schemas.microsoft.com/office/powerpoint/2010/main" val="24727191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mtClean="0"/>
              <a:t>In a fixed partitioning </a:t>
            </a:r>
            <a:r>
              <a:rPr lang="en-NZ" dirty="0" smtClean="0"/>
              <a:t>scheme limits the number </a:t>
            </a:r>
            <a:r>
              <a:rPr lang="en-NZ" smtClean="0"/>
              <a:t>of active processes and may use space </a:t>
            </a:r>
            <a:r>
              <a:rPr lang="en-NZ" dirty="0" smtClean="0"/>
              <a:t>inefficiently if there </a:t>
            </a:r>
            <a:r>
              <a:rPr lang="en-NZ" smtClean="0"/>
              <a:t>is a poor match between available partition sizes and </a:t>
            </a:r>
            <a:r>
              <a:rPr lang="en-NZ" dirty="0" smtClean="0"/>
              <a:t>process sizes.</a:t>
            </a:r>
          </a:p>
          <a:p>
            <a:endParaRPr lang="en-NZ" dirty="0" smtClean="0"/>
          </a:p>
          <a:p>
            <a:r>
              <a:rPr lang="en-NZ" smtClean="0"/>
              <a:t>A dynamic partitioning </a:t>
            </a:r>
            <a:r>
              <a:rPr lang="en-NZ" dirty="0" smtClean="0"/>
              <a:t>scheme is more complex </a:t>
            </a:r>
            <a:r>
              <a:rPr lang="en-NZ" smtClean="0"/>
              <a:t>to maintain and </a:t>
            </a:r>
            <a:r>
              <a:rPr lang="en-NZ" dirty="0" smtClean="0"/>
              <a:t>includes </a:t>
            </a:r>
            <a:r>
              <a:rPr lang="en-NZ" smtClean="0"/>
              <a:t>the overhead of compaction</a:t>
            </a:r>
            <a:r>
              <a:rPr lang="en-NZ" dirty="0" smtClean="0"/>
              <a:t>.</a:t>
            </a:r>
          </a:p>
          <a:p>
            <a:endParaRPr lang="en-NZ" dirty="0" smtClean="0"/>
          </a:p>
          <a:p>
            <a:r>
              <a:rPr lang="en-NZ" smtClean="0"/>
              <a:t>An </a:t>
            </a:r>
            <a:r>
              <a:rPr lang="en-NZ" dirty="0" smtClean="0"/>
              <a:t>interesting compromise is the buddy system.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a:p>
        </p:txBody>
      </p:sp>
    </p:spTree>
    <p:extLst>
      <p:ext uri="{BB962C8B-B14F-4D97-AF65-F5344CB8AC3E}">
        <p14:creationId xmlns:p14="http://schemas.microsoft.com/office/powerpoint/2010/main" val="510637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Figure 7.6 </a:t>
            </a:r>
            <a:r>
              <a:rPr lang="en-NZ" smtClean="0"/>
              <a:t>gives an example using a 1-Mbyte initial </a:t>
            </a:r>
            <a:r>
              <a:rPr lang="en-NZ" dirty="0" smtClean="0"/>
              <a:t>block.</a:t>
            </a:r>
          </a:p>
          <a:p>
            <a:endParaRPr lang="en-NZ" dirty="0" smtClean="0"/>
          </a:p>
          <a:p>
            <a:r>
              <a:rPr lang="en-NZ" dirty="0" smtClean="0"/>
              <a:t>The </a:t>
            </a:r>
            <a:r>
              <a:rPr lang="en-NZ" smtClean="0"/>
              <a:t>first request,A, </a:t>
            </a:r>
            <a:r>
              <a:rPr lang="en-NZ" dirty="0" smtClean="0"/>
              <a:t>is for 100 Kbytes, for </a:t>
            </a:r>
            <a:r>
              <a:rPr lang="en-NZ" smtClean="0"/>
              <a:t>which a </a:t>
            </a:r>
            <a:r>
              <a:rPr lang="en-NZ" dirty="0" smtClean="0"/>
              <a:t>128K block is needed.</a:t>
            </a:r>
          </a:p>
          <a:p>
            <a:endParaRPr lang="en-NZ" dirty="0" smtClean="0"/>
          </a:p>
          <a:p>
            <a:pPr>
              <a:buFont typeface="Arial" pitchFamily="34" charset="0"/>
              <a:buChar char="•"/>
            </a:pPr>
            <a:r>
              <a:rPr lang="en-NZ" smtClean="0"/>
              <a:t>The initial </a:t>
            </a:r>
            <a:r>
              <a:rPr lang="en-NZ" dirty="0" smtClean="0"/>
              <a:t>block is divided into two 512K buddies.</a:t>
            </a:r>
          </a:p>
          <a:p>
            <a:pPr lvl="0">
              <a:buFont typeface="Arial" pitchFamily="34" charset="0"/>
              <a:buChar char="•"/>
            </a:pPr>
            <a:r>
              <a:rPr lang="en-NZ" dirty="0" smtClean="0"/>
              <a:t>The first of these is divided into two 256K buddies, </a:t>
            </a:r>
          </a:p>
          <a:p>
            <a:pPr lvl="0">
              <a:buFont typeface="Arial" pitchFamily="34" charset="0"/>
              <a:buChar char="•"/>
            </a:pPr>
            <a:r>
              <a:rPr lang="en-NZ" smtClean="0"/>
              <a:t>and </a:t>
            </a:r>
            <a:r>
              <a:rPr lang="en-NZ" dirty="0" smtClean="0"/>
              <a:t>the first of these is divided into two 128K buddies,</a:t>
            </a:r>
          </a:p>
          <a:p>
            <a:pPr lvl="0">
              <a:buFont typeface="Arial" pitchFamily="34" charset="0"/>
              <a:buChar char="•"/>
            </a:pPr>
            <a:r>
              <a:rPr lang="en-NZ" dirty="0" smtClean="0"/>
              <a:t> one of which </a:t>
            </a:r>
            <a:r>
              <a:rPr lang="en-NZ" smtClean="0"/>
              <a:t>is allocated to A.</a:t>
            </a:r>
            <a:endParaRPr lang="en-NZ" dirty="0" smtClean="0"/>
          </a:p>
          <a:p>
            <a:pPr lvl="0">
              <a:buFont typeface="Arial" pitchFamily="34" charset="0"/>
              <a:buChar char="•"/>
            </a:pPr>
            <a:r>
              <a:rPr lang="en-NZ" dirty="0" smtClean="0"/>
              <a:t>The next </a:t>
            </a:r>
            <a:r>
              <a:rPr lang="en-NZ" dirty="0" err="1" smtClean="0"/>
              <a:t>request,B</a:t>
            </a:r>
            <a:r>
              <a:rPr lang="en-NZ" dirty="0" smtClean="0"/>
              <a:t>, </a:t>
            </a:r>
            <a:r>
              <a:rPr lang="en-NZ" smtClean="0"/>
              <a:t>requires a </a:t>
            </a:r>
            <a:r>
              <a:rPr lang="en-NZ" dirty="0" smtClean="0"/>
              <a:t>256K block. </a:t>
            </a:r>
            <a:r>
              <a:rPr lang="en-NZ" smtClean="0"/>
              <a:t>Such a </a:t>
            </a:r>
            <a:r>
              <a:rPr lang="en-NZ" dirty="0" smtClean="0"/>
              <a:t>block </a:t>
            </a:r>
            <a:r>
              <a:rPr lang="en-NZ" smtClean="0"/>
              <a:t>is already available and is allocated</a:t>
            </a:r>
            <a:r>
              <a:rPr lang="en-NZ" dirty="0" smtClean="0"/>
              <a:t>. </a:t>
            </a:r>
          </a:p>
          <a:p>
            <a:pPr lvl="0">
              <a:buFont typeface="Arial" pitchFamily="34" charset="0"/>
              <a:buChar char="•"/>
            </a:pPr>
            <a:r>
              <a:rPr lang="en-NZ" dirty="0" smtClean="0"/>
              <a:t>The process continues with </a:t>
            </a:r>
            <a:r>
              <a:rPr lang="en-NZ" smtClean="0"/>
              <a:t>splitting and coalescing occurring as </a:t>
            </a:r>
            <a:r>
              <a:rPr lang="en-NZ" dirty="0" smtClean="0"/>
              <a:t>needed.</a:t>
            </a:r>
          </a:p>
          <a:p>
            <a:pPr lvl="0">
              <a:buFont typeface="Arial" pitchFamily="34" charset="0"/>
              <a:buChar char="•"/>
            </a:pPr>
            <a:r>
              <a:rPr lang="en-NZ" smtClean="0"/>
              <a:t>Note that </a:t>
            </a:r>
            <a:r>
              <a:rPr lang="en-NZ" dirty="0" smtClean="0"/>
              <a:t>when E </a:t>
            </a:r>
            <a:r>
              <a:rPr lang="en-NZ" smtClean="0"/>
              <a:t>is released,two </a:t>
            </a:r>
            <a:r>
              <a:rPr lang="en-NZ" dirty="0" smtClean="0"/>
              <a:t>128K </a:t>
            </a:r>
            <a:r>
              <a:rPr lang="en-NZ" smtClean="0"/>
              <a:t>buddies are coalesced into a </a:t>
            </a:r>
            <a:r>
              <a:rPr lang="en-NZ" dirty="0" smtClean="0"/>
              <a:t>256K block, which </a:t>
            </a:r>
            <a:r>
              <a:rPr lang="en-NZ" smtClean="0"/>
              <a:t>is immediately coalesced </a:t>
            </a:r>
            <a:r>
              <a:rPr lang="en-NZ" dirty="0" smtClean="0"/>
              <a:t>with its buddy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a:p>
        </p:txBody>
      </p:sp>
    </p:spTree>
    <p:extLst>
      <p:ext uri="{BB962C8B-B14F-4D97-AF65-F5344CB8AC3E}">
        <p14:creationId xmlns:p14="http://schemas.microsoft.com/office/powerpoint/2010/main" val="30538270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Figure 7.7 </a:t>
            </a:r>
            <a:r>
              <a:rPr lang="en-NZ" smtClean="0"/>
              <a:t>shows a binary tree representation </a:t>
            </a:r>
            <a:r>
              <a:rPr lang="en-NZ" dirty="0" smtClean="0"/>
              <a:t>of the </a:t>
            </a:r>
            <a:r>
              <a:rPr lang="en-NZ" smtClean="0"/>
              <a:t>buddy allocation immediately after the Release </a:t>
            </a:r>
            <a:r>
              <a:rPr lang="en-NZ" dirty="0" smtClean="0"/>
              <a:t>B request.</a:t>
            </a:r>
          </a:p>
          <a:p>
            <a:endParaRPr lang="en-NZ" dirty="0" smtClean="0"/>
          </a:p>
          <a:p>
            <a:r>
              <a:rPr lang="en-NZ" smtClean="0"/>
              <a:t>The leaf </a:t>
            </a:r>
            <a:r>
              <a:rPr lang="en-NZ" dirty="0" smtClean="0"/>
              <a:t>nodes represent the </a:t>
            </a:r>
            <a:r>
              <a:rPr lang="en-NZ" smtClean="0"/>
              <a:t>current partitioning </a:t>
            </a:r>
            <a:r>
              <a:rPr lang="en-NZ" dirty="0" smtClean="0"/>
              <a:t>the memory. </a:t>
            </a:r>
          </a:p>
          <a:p>
            <a:endParaRPr lang="en-NZ" dirty="0" smtClean="0"/>
          </a:p>
          <a:p>
            <a:r>
              <a:rPr lang="en-NZ" dirty="0" smtClean="0"/>
              <a:t>If two </a:t>
            </a:r>
            <a:r>
              <a:rPr lang="en-NZ" smtClean="0"/>
              <a:t>buddies are leaf </a:t>
            </a:r>
            <a:r>
              <a:rPr lang="en-NZ" dirty="0" smtClean="0"/>
              <a:t>nodes, </a:t>
            </a:r>
            <a:r>
              <a:rPr lang="en-NZ" b="1" smtClean="0"/>
              <a:t>then at least </a:t>
            </a:r>
            <a:r>
              <a:rPr lang="en-NZ" b="1" dirty="0" smtClean="0"/>
              <a:t>one must </a:t>
            </a:r>
            <a:r>
              <a:rPr lang="en-NZ" b="1" smtClean="0"/>
              <a:t>be allocated</a:t>
            </a:r>
            <a:r>
              <a:rPr lang="en-NZ" b="1" dirty="0" smtClean="0"/>
              <a:t>;</a:t>
            </a:r>
          </a:p>
          <a:p>
            <a:pPr lvl="1"/>
            <a:r>
              <a:rPr lang="en-NZ" dirty="0" smtClean="0"/>
              <a:t>otherwise they would </a:t>
            </a:r>
            <a:r>
              <a:rPr lang="en-NZ" smtClean="0"/>
              <a:t>be coalesced into a larger </a:t>
            </a:r>
            <a:r>
              <a:rPr lang="en-NZ" dirty="0" smtClean="0"/>
              <a:t>block.</a:t>
            </a:r>
          </a:p>
          <a:p>
            <a:pPr lvl="0"/>
            <a:endParaRPr lang="en-NZ" dirty="0" smtClean="0"/>
          </a:p>
          <a:p>
            <a:pPr lvl="0">
              <a:buFont typeface="Arial" pitchFamily="34" charset="0"/>
              <a:buChar char="•"/>
            </a:pPr>
            <a:r>
              <a:rPr lang="en-NZ" dirty="0" smtClean="0"/>
              <a:t>The buddy system </a:t>
            </a:r>
            <a:r>
              <a:rPr lang="en-NZ" smtClean="0"/>
              <a:t>is a reasonable </a:t>
            </a:r>
            <a:r>
              <a:rPr lang="en-NZ" dirty="0" smtClean="0"/>
              <a:t>compromise to overcome </a:t>
            </a:r>
            <a:r>
              <a:rPr lang="en-NZ" smtClean="0"/>
              <a:t>the disadvantages </a:t>
            </a:r>
            <a:r>
              <a:rPr lang="en-NZ" dirty="0" smtClean="0"/>
              <a:t>of both the </a:t>
            </a:r>
            <a:r>
              <a:rPr lang="en-NZ" smtClean="0"/>
              <a:t>fixed and variable partitioning </a:t>
            </a:r>
            <a:r>
              <a:rPr lang="en-NZ" dirty="0" smtClean="0"/>
              <a:t>schemes, </a:t>
            </a:r>
          </a:p>
          <a:p>
            <a:pPr lvl="0">
              <a:buFont typeface="Arial" pitchFamily="34" charset="0"/>
              <a:buChar char="•"/>
            </a:pPr>
            <a:r>
              <a:rPr lang="en-NZ" dirty="0" smtClean="0"/>
              <a:t> But </a:t>
            </a:r>
            <a:r>
              <a:rPr lang="en-NZ" smtClean="0"/>
              <a:t>in contemporary operating </a:t>
            </a:r>
            <a:r>
              <a:rPr lang="en-NZ" dirty="0" smtClean="0"/>
              <a:t>systems</a:t>
            </a:r>
            <a:r>
              <a:rPr lang="en-NZ" smtClean="0"/>
              <a:t>, virtual memory based on paging and segmentation </a:t>
            </a:r>
            <a:r>
              <a:rPr lang="en-NZ" dirty="0" smtClean="0"/>
              <a:t>is superior. </a:t>
            </a:r>
          </a:p>
          <a:p>
            <a:pPr lvl="0">
              <a:buFont typeface="Arial" pitchFamily="34" charset="0"/>
              <a:buChar char="•"/>
            </a:pPr>
            <a:r>
              <a:rPr lang="en-NZ" dirty="0" smtClean="0"/>
              <a:t>However, the buddy </a:t>
            </a:r>
            <a:r>
              <a:rPr lang="en-NZ" smtClean="0"/>
              <a:t>system has found application in parallel systems as an efficient means of allocation and release for parallel programs. A </a:t>
            </a:r>
            <a:r>
              <a:rPr lang="en-NZ" dirty="0" smtClean="0"/>
              <a:t>modified form of the buddy system is used for UNIX kernel </a:t>
            </a:r>
            <a:r>
              <a:rPr lang="en-NZ" smtClean="0"/>
              <a:t>memory allocation </a:t>
            </a:r>
            <a:r>
              <a:rPr lang="en-NZ" dirty="0" smtClean="0"/>
              <a:t>(described </a:t>
            </a:r>
            <a:r>
              <a:rPr lang="en-NZ" smtClean="0"/>
              <a:t>in Chapter </a:t>
            </a:r>
            <a:r>
              <a:rPr lang="en-NZ" dirty="0" smtClean="0"/>
              <a:t>8).</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a:p>
        </p:txBody>
      </p:sp>
    </p:spTree>
    <p:extLst>
      <p:ext uri="{BB962C8B-B14F-4D97-AF65-F5344CB8AC3E}">
        <p14:creationId xmlns:p14="http://schemas.microsoft.com/office/powerpoint/2010/main" val="30949046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a:p>
        </p:txBody>
      </p:sp>
    </p:spTree>
    <p:extLst>
      <p:ext uri="{BB962C8B-B14F-4D97-AF65-F5344CB8AC3E}">
        <p14:creationId xmlns:p14="http://schemas.microsoft.com/office/powerpoint/2010/main" val="22466694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A translation </a:t>
            </a:r>
            <a:r>
              <a:rPr lang="en-US" dirty="0" smtClean="0"/>
              <a:t>must </a:t>
            </a:r>
            <a:r>
              <a:rPr lang="en-US" smtClean="0"/>
              <a:t>be made </a:t>
            </a:r>
            <a:r>
              <a:rPr lang="en-US" dirty="0" smtClean="0"/>
              <a:t>from </a:t>
            </a:r>
            <a:r>
              <a:rPr lang="en-US" smtClean="0"/>
              <a:t>both Logical and Relative addresses to arrive at the Absolute address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a:p>
        </p:txBody>
      </p:sp>
    </p:spTree>
    <p:extLst>
      <p:ext uri="{BB962C8B-B14F-4D97-AF65-F5344CB8AC3E}">
        <p14:creationId xmlns:p14="http://schemas.microsoft.com/office/powerpoint/2010/main" val="559508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0" kern="1200" baseline="0" dirty="0" smtClean="0">
                <a:solidFill>
                  <a:schemeClr val="tx1"/>
                </a:solidFill>
                <a:latin typeface="+mn-lt"/>
                <a:ea typeface="+mn-ea"/>
                <a:cs typeface="+mn-cs"/>
              </a:rPr>
              <a:t>Introduce by pointing </a:t>
            </a:r>
            <a:r>
              <a:rPr lang="en-NZ" sz="1200" b="0" kern="1200" baseline="0" smtClean="0">
                <a:solidFill>
                  <a:schemeClr val="tx1"/>
                </a:solidFill>
                <a:latin typeface="+mn-lt"/>
                <a:ea typeface="+mn-ea"/>
                <a:cs typeface="+mn-cs"/>
              </a:rPr>
              <a:t>out that in a  uniprogramming </a:t>
            </a:r>
            <a:r>
              <a:rPr lang="en-NZ" sz="1200" b="0" kern="1200" baseline="0" dirty="0" smtClean="0">
                <a:solidFill>
                  <a:schemeClr val="tx1"/>
                </a:solidFill>
                <a:latin typeface="+mn-lt"/>
                <a:ea typeface="+mn-ea"/>
                <a:cs typeface="+mn-cs"/>
              </a:rPr>
              <a:t>system</a:t>
            </a:r>
            <a:r>
              <a:rPr lang="en-NZ" sz="1200" b="0" kern="1200" baseline="0" smtClean="0">
                <a:solidFill>
                  <a:schemeClr val="tx1"/>
                </a:solidFill>
                <a:latin typeface="+mn-lt"/>
                <a:ea typeface="+mn-ea"/>
                <a:cs typeface="+mn-cs"/>
              </a:rPr>
              <a:t>, main </a:t>
            </a:r>
            <a:r>
              <a:rPr lang="en-NZ" sz="1200" b="0" kern="1200" baseline="0" dirty="0" smtClean="0">
                <a:solidFill>
                  <a:schemeClr val="tx1"/>
                </a:solidFill>
                <a:latin typeface="+mn-lt"/>
                <a:ea typeface="+mn-ea"/>
                <a:cs typeface="+mn-cs"/>
              </a:rPr>
              <a:t>memory is divided into </a:t>
            </a:r>
            <a:r>
              <a:rPr lang="en-NZ" sz="1200" b="0" kern="1200" baseline="0" smtClean="0">
                <a:solidFill>
                  <a:schemeClr val="tx1"/>
                </a:solidFill>
                <a:latin typeface="+mn-lt"/>
                <a:ea typeface="+mn-ea"/>
                <a:cs typeface="+mn-cs"/>
              </a:rPr>
              <a:t>two parts</a:t>
            </a:r>
            <a:r>
              <a:rPr lang="en-NZ" sz="1200" b="0" kern="1200" baseline="0" dirty="0" smtClean="0">
                <a:solidFill>
                  <a:schemeClr val="tx1"/>
                </a:solidFill>
                <a:latin typeface="+mn-lt"/>
                <a:ea typeface="+mn-ea"/>
                <a:cs typeface="+mn-cs"/>
              </a:rPr>
              <a:t>: </a:t>
            </a:r>
          </a:p>
          <a:p>
            <a:pPr lvl="1">
              <a:buFont typeface="Arial" pitchFamily="34" charset="0"/>
              <a:buChar char="•"/>
            </a:pPr>
            <a:r>
              <a:rPr lang="en-NZ" sz="1200" b="0" kern="1200" baseline="0" smtClean="0">
                <a:solidFill>
                  <a:schemeClr val="tx1"/>
                </a:solidFill>
                <a:latin typeface="+mn-lt"/>
                <a:ea typeface="+mn-ea"/>
                <a:cs typeface="+mn-cs"/>
              </a:rPr>
              <a:t>one part </a:t>
            </a:r>
            <a:r>
              <a:rPr lang="en-NZ" sz="1200" b="0" kern="1200" baseline="0" dirty="0" smtClean="0">
                <a:solidFill>
                  <a:schemeClr val="tx1"/>
                </a:solidFill>
                <a:latin typeface="+mn-lt"/>
                <a:ea typeface="+mn-ea"/>
                <a:cs typeface="+mn-cs"/>
              </a:rPr>
              <a:t>for </a:t>
            </a:r>
            <a:r>
              <a:rPr lang="en-NZ" sz="1200" b="0" kern="1200" baseline="0" smtClean="0">
                <a:solidFill>
                  <a:schemeClr val="tx1"/>
                </a:solidFill>
                <a:latin typeface="+mn-lt"/>
                <a:ea typeface="+mn-ea"/>
                <a:cs typeface="+mn-cs"/>
              </a:rPr>
              <a:t>the operating </a:t>
            </a:r>
            <a:r>
              <a:rPr lang="en-NZ" sz="1200" b="0" kern="1200" baseline="0" dirty="0" smtClean="0">
                <a:solidFill>
                  <a:schemeClr val="tx1"/>
                </a:solidFill>
                <a:latin typeface="+mn-lt"/>
                <a:ea typeface="+mn-ea"/>
                <a:cs typeface="+mn-cs"/>
              </a:rPr>
              <a:t>system (resident monitor, kernel</a:t>
            </a:r>
            <a:r>
              <a:rPr lang="en-NZ" sz="1200" b="0" kern="1200" baseline="0" smtClean="0">
                <a:solidFill>
                  <a:schemeClr val="tx1"/>
                </a:solidFill>
                <a:latin typeface="+mn-lt"/>
                <a:ea typeface="+mn-ea"/>
                <a:cs typeface="+mn-cs"/>
              </a:rPr>
              <a:t>) and </a:t>
            </a:r>
            <a:endParaRPr lang="en-NZ" sz="1200" b="0" kern="1200" baseline="0" dirty="0" smtClean="0">
              <a:solidFill>
                <a:schemeClr val="tx1"/>
              </a:solidFill>
              <a:latin typeface="+mn-lt"/>
              <a:ea typeface="+mn-ea"/>
              <a:cs typeface="+mn-cs"/>
            </a:endParaRPr>
          </a:p>
          <a:p>
            <a:pPr lvl="1">
              <a:buFont typeface="Arial" pitchFamily="34" charset="0"/>
              <a:buChar char="•"/>
            </a:pPr>
            <a:r>
              <a:rPr lang="en-NZ" sz="1200" b="0" kern="1200" baseline="0" dirty="0" smtClean="0">
                <a:solidFill>
                  <a:schemeClr val="tx1"/>
                </a:solidFill>
                <a:latin typeface="+mn-lt"/>
                <a:ea typeface="+mn-ea"/>
                <a:cs typeface="+mn-cs"/>
              </a:rPr>
              <a:t> </a:t>
            </a:r>
            <a:r>
              <a:rPr lang="en-NZ" sz="1200" b="0" kern="1200" baseline="0" smtClean="0">
                <a:solidFill>
                  <a:schemeClr val="tx1"/>
                </a:solidFill>
                <a:latin typeface="+mn-lt"/>
                <a:ea typeface="+mn-ea"/>
                <a:cs typeface="+mn-cs"/>
              </a:rPr>
              <a:t>one part </a:t>
            </a:r>
            <a:r>
              <a:rPr lang="en-NZ" sz="1200" b="0" kern="1200" baseline="0" dirty="0" smtClean="0">
                <a:solidFill>
                  <a:schemeClr val="tx1"/>
                </a:solidFill>
                <a:latin typeface="+mn-lt"/>
                <a:ea typeface="+mn-ea"/>
                <a:cs typeface="+mn-cs"/>
              </a:rPr>
              <a:t>for </a:t>
            </a:r>
            <a:r>
              <a:rPr lang="en-NZ" sz="1200" b="0" kern="1200" baseline="0" smtClean="0">
                <a:solidFill>
                  <a:schemeClr val="tx1"/>
                </a:solidFill>
                <a:latin typeface="+mn-lt"/>
                <a:ea typeface="+mn-ea"/>
                <a:cs typeface="+mn-cs"/>
              </a:rPr>
              <a:t>the program </a:t>
            </a:r>
            <a:r>
              <a:rPr lang="en-NZ" sz="1200" b="0" kern="1200" baseline="0" dirty="0" smtClean="0">
                <a:solidFill>
                  <a:schemeClr val="tx1"/>
                </a:solidFill>
                <a:latin typeface="+mn-lt"/>
                <a:ea typeface="+mn-ea"/>
                <a:cs typeface="+mn-cs"/>
              </a:rPr>
              <a:t>currently being executed. </a:t>
            </a:r>
          </a:p>
          <a:p>
            <a:pPr lvl="0">
              <a:buFont typeface="Arial" pitchFamily="34" charset="0"/>
              <a:buNone/>
            </a:pPr>
            <a:endParaRPr lang="en-NZ" sz="1200" b="0" kern="1200" baseline="0" dirty="0" smtClean="0">
              <a:solidFill>
                <a:schemeClr val="tx1"/>
              </a:solidFill>
              <a:latin typeface="+mn-lt"/>
              <a:ea typeface="+mn-ea"/>
              <a:cs typeface="+mn-cs"/>
            </a:endParaRPr>
          </a:p>
          <a:p>
            <a:pPr lvl="0">
              <a:buFont typeface="Arial" pitchFamily="34" charset="0"/>
              <a:buNone/>
            </a:pPr>
            <a:r>
              <a:rPr lang="en-NZ" sz="1200" b="0" kern="1200" baseline="0" smtClean="0">
                <a:solidFill>
                  <a:schemeClr val="tx1"/>
                </a:solidFill>
                <a:latin typeface="+mn-lt"/>
                <a:ea typeface="+mn-ea"/>
                <a:cs typeface="+mn-cs"/>
              </a:rPr>
              <a:t>In a multiprogramming </a:t>
            </a:r>
            <a:r>
              <a:rPr lang="en-NZ" sz="1200" b="0" kern="1200" baseline="0" dirty="0" smtClean="0">
                <a:solidFill>
                  <a:schemeClr val="tx1"/>
                </a:solidFill>
                <a:latin typeface="+mn-lt"/>
                <a:ea typeface="+mn-ea"/>
                <a:cs typeface="+mn-cs"/>
              </a:rPr>
              <a:t>system, the “user</a:t>
            </a:r>
            <a:r>
              <a:rPr lang="en-NZ" sz="1200" b="0" kern="1200" baseline="0" smtClean="0">
                <a:solidFill>
                  <a:schemeClr val="tx1"/>
                </a:solidFill>
                <a:latin typeface="+mn-lt"/>
                <a:ea typeface="+mn-ea"/>
                <a:cs typeface="+mn-cs"/>
              </a:rPr>
              <a:t>” part </a:t>
            </a:r>
            <a:r>
              <a:rPr lang="en-NZ" sz="1200" b="0" kern="1200" baseline="0" dirty="0" smtClean="0">
                <a:solidFill>
                  <a:schemeClr val="tx1"/>
                </a:solidFill>
                <a:latin typeface="+mn-lt"/>
                <a:ea typeface="+mn-ea"/>
                <a:cs typeface="+mn-cs"/>
              </a:rPr>
              <a:t>of memory must be further subdivided </a:t>
            </a:r>
            <a:r>
              <a:rPr lang="en-NZ" sz="1200" b="0" kern="1200" baseline="0" smtClean="0">
                <a:solidFill>
                  <a:schemeClr val="tx1"/>
                </a:solidFill>
                <a:latin typeface="+mn-lt"/>
                <a:ea typeface="+mn-ea"/>
                <a:cs typeface="+mn-cs"/>
              </a:rPr>
              <a:t>to accommodate </a:t>
            </a:r>
            <a:r>
              <a:rPr lang="en-NZ" sz="1200" b="0" kern="1200" baseline="0" dirty="0" smtClean="0">
                <a:solidFill>
                  <a:schemeClr val="tx1"/>
                </a:solidFill>
                <a:latin typeface="+mn-lt"/>
                <a:ea typeface="+mn-ea"/>
                <a:cs typeface="+mn-cs"/>
              </a:rPr>
              <a:t>multiple processes.</a:t>
            </a:r>
          </a:p>
          <a:p>
            <a:endParaRPr lang="en-NZ" sz="1200" b="0" kern="1200" baseline="0" dirty="0" smtClean="0">
              <a:solidFill>
                <a:schemeClr val="tx1"/>
              </a:solidFill>
              <a:latin typeface="+mn-lt"/>
              <a:ea typeface="+mn-ea"/>
              <a:cs typeface="+mn-cs"/>
            </a:endParaRPr>
          </a:p>
          <a:p>
            <a:r>
              <a:rPr lang="en-NZ" smtClean="0"/>
              <a:t>Emphasise that memory management is vital in a multiprogramming </a:t>
            </a:r>
            <a:r>
              <a:rPr lang="en-NZ" dirty="0" smtClean="0"/>
              <a:t>system. If </a:t>
            </a:r>
            <a:r>
              <a:rPr lang="en-NZ" smtClean="0"/>
              <a:t>only a </a:t>
            </a:r>
            <a:r>
              <a:rPr lang="en-NZ" dirty="0" smtClean="0"/>
              <a:t>few </a:t>
            </a:r>
            <a:r>
              <a:rPr lang="en-NZ" smtClean="0"/>
              <a:t>processes are </a:t>
            </a:r>
            <a:r>
              <a:rPr lang="en-NZ" dirty="0" smtClean="0"/>
              <a:t>in memory, then for much of the </a:t>
            </a:r>
            <a:r>
              <a:rPr lang="en-NZ" smtClean="0"/>
              <a:t>time all </a:t>
            </a:r>
            <a:r>
              <a:rPr lang="en-NZ" dirty="0" smtClean="0"/>
              <a:t>of the processes will </a:t>
            </a:r>
            <a:r>
              <a:rPr lang="en-NZ" smtClean="0"/>
              <a:t>be waiting</a:t>
            </a:r>
            <a:endParaRPr lang="en-NZ" dirty="0" smtClean="0"/>
          </a:p>
          <a:p>
            <a:r>
              <a:rPr lang="en-NZ" dirty="0" smtClean="0"/>
              <a:t>for </a:t>
            </a:r>
            <a:r>
              <a:rPr lang="en-NZ" smtClean="0"/>
              <a:t>I/O and </a:t>
            </a:r>
            <a:r>
              <a:rPr lang="en-NZ" dirty="0" smtClean="0"/>
              <a:t>the processor will be idle.</a:t>
            </a:r>
          </a:p>
          <a:p>
            <a:endParaRPr lang="en-NZ" dirty="0" smtClean="0"/>
          </a:p>
          <a:p>
            <a:r>
              <a:rPr lang="en-NZ" dirty="0" smtClean="0"/>
              <a:t>Thus memory needs to </a:t>
            </a:r>
            <a:r>
              <a:rPr lang="en-NZ" smtClean="0"/>
              <a:t>be allocated </a:t>
            </a:r>
            <a:r>
              <a:rPr lang="en-NZ" dirty="0" smtClean="0"/>
              <a:t>to </a:t>
            </a:r>
            <a:r>
              <a:rPr lang="en-NZ" smtClean="0"/>
              <a:t>ensure a reasonable </a:t>
            </a:r>
            <a:r>
              <a:rPr lang="en-NZ" dirty="0" smtClean="0"/>
              <a:t>supply </a:t>
            </a:r>
            <a:r>
              <a:rPr lang="en-NZ" smtClean="0"/>
              <a:t>of ready </a:t>
            </a:r>
            <a:r>
              <a:rPr lang="en-NZ" dirty="0" smtClean="0"/>
              <a:t>processes to </a:t>
            </a:r>
            <a:r>
              <a:rPr lang="en-NZ" smtClean="0"/>
              <a:t>consume available </a:t>
            </a:r>
            <a:r>
              <a:rPr lang="en-NZ" dirty="0" smtClean="0"/>
              <a:t>processor time.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a:p>
        </p:txBody>
      </p:sp>
    </p:spTree>
    <p:extLst>
      <p:ext uri="{BB962C8B-B14F-4D97-AF65-F5344CB8AC3E}">
        <p14:creationId xmlns:p14="http://schemas.microsoft.com/office/powerpoint/2010/main" val="33262948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a:p>
        </p:txBody>
      </p:sp>
    </p:spTree>
    <p:extLst>
      <p:ext uri="{BB962C8B-B14F-4D97-AF65-F5344CB8AC3E}">
        <p14:creationId xmlns:p14="http://schemas.microsoft.com/office/powerpoint/2010/main" val="8999339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a:p>
        </p:txBody>
      </p:sp>
    </p:spTree>
    <p:extLst>
      <p:ext uri="{BB962C8B-B14F-4D97-AF65-F5344CB8AC3E}">
        <p14:creationId xmlns:p14="http://schemas.microsoft.com/office/powerpoint/2010/main" val="5854606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a:p>
        </p:txBody>
      </p:sp>
    </p:spTree>
    <p:extLst>
      <p:ext uri="{BB962C8B-B14F-4D97-AF65-F5344CB8AC3E}">
        <p14:creationId xmlns:p14="http://schemas.microsoft.com/office/powerpoint/2010/main" val="13996095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a:p>
        </p:txBody>
      </p:sp>
    </p:spTree>
    <p:extLst>
      <p:ext uri="{BB962C8B-B14F-4D97-AF65-F5344CB8AC3E}">
        <p14:creationId xmlns:p14="http://schemas.microsoft.com/office/powerpoint/2010/main" val="9339717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a:p>
        </p:txBody>
      </p:sp>
    </p:spTree>
    <p:extLst>
      <p:ext uri="{BB962C8B-B14F-4D97-AF65-F5344CB8AC3E}">
        <p14:creationId xmlns:p14="http://schemas.microsoft.com/office/powerpoint/2010/main" val="5584332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0" fontAlgn="base" latinLnBrk="0" hangingPunct="0">
              <a:lnSpc>
                <a:spcPct val="100000"/>
              </a:lnSpc>
              <a:spcBef>
                <a:spcPct val="30000"/>
              </a:spcBef>
              <a:spcAft>
                <a:spcPct val="0"/>
              </a:spcAft>
              <a:buClrTx/>
              <a:buSzTx/>
              <a:buFont typeface="+mj-lt"/>
              <a:buNone/>
              <a:tabLst/>
              <a:defRPr/>
            </a:pPr>
            <a:r>
              <a:rPr lang="en-NZ" dirty="0" smtClean="0"/>
              <a:t>Animated slide</a:t>
            </a:r>
          </a:p>
          <a:p>
            <a:pPr marL="228600" indent="-228600">
              <a:buFont typeface="+mj-lt"/>
              <a:buNone/>
            </a:pPr>
            <a:endParaRPr lang="en-NZ" sz="1200" kern="1200" baseline="0" dirty="0" smtClean="0">
              <a:solidFill>
                <a:schemeClr val="tx1"/>
              </a:solidFill>
              <a:latin typeface="+mn-lt"/>
              <a:ea typeface="+mn-ea"/>
              <a:cs typeface="+mn-cs"/>
            </a:endParaRPr>
          </a:p>
          <a:p>
            <a:pPr marL="228600" indent="-228600">
              <a:buFont typeface="+mj-lt"/>
              <a:buAutoNum type="arabicPeriod"/>
            </a:pPr>
            <a:r>
              <a:rPr lang="en-NZ" sz="1200" kern="1200" baseline="0" dirty="0" smtClean="0">
                <a:solidFill>
                  <a:schemeClr val="tx1"/>
                </a:solidFill>
                <a:latin typeface="+mn-lt"/>
                <a:ea typeface="+mn-ea"/>
                <a:cs typeface="+mn-cs"/>
              </a:rPr>
              <a:t>System with a number of frames allocated</a:t>
            </a:r>
          </a:p>
          <a:p>
            <a:pPr marL="228600" indent="-228600">
              <a:buFont typeface="+mj-lt"/>
              <a:buAutoNum type="arabicPeriod"/>
            </a:pPr>
            <a:r>
              <a:rPr lang="en-NZ" sz="1200" kern="1200" baseline="0" dirty="0" smtClean="0">
                <a:solidFill>
                  <a:schemeClr val="tx1"/>
                </a:solidFill>
                <a:latin typeface="+mn-lt"/>
                <a:ea typeface="+mn-ea"/>
                <a:cs typeface="+mn-cs"/>
              </a:rPr>
              <a:t>Process A, stored on disk, consists of four pages. When it comes time to load this process, the operating system finds four free frames and loads the four pages of process A into the four frames.</a:t>
            </a:r>
          </a:p>
          <a:p>
            <a:pPr marL="228600" indent="-228600">
              <a:buFont typeface="+mj-lt"/>
              <a:buAutoNum type="arabicPeriod"/>
            </a:pPr>
            <a:r>
              <a:rPr lang="en-NZ" sz="1200" kern="1200" baseline="0" dirty="0" smtClean="0">
                <a:solidFill>
                  <a:schemeClr val="tx1"/>
                </a:solidFill>
                <a:latin typeface="+mn-lt"/>
                <a:ea typeface="+mn-ea"/>
                <a:cs typeface="+mn-cs"/>
              </a:rPr>
              <a:t>Process B, consisting of three pages, and process C, consisting of four pages, are subsequently loaded.</a:t>
            </a:r>
          </a:p>
          <a:p>
            <a:pPr marL="228600" indent="-228600">
              <a:buFont typeface="+mj-lt"/>
              <a:buAutoNum type="arabicPeriod"/>
            </a:pPr>
            <a:r>
              <a:rPr lang="en-NZ" sz="1200" kern="1200" baseline="0" dirty="0" smtClean="0">
                <a:solidFill>
                  <a:schemeClr val="tx1"/>
                </a:solidFill>
                <a:latin typeface="+mn-lt"/>
                <a:ea typeface="+mn-ea"/>
                <a:cs typeface="+mn-cs"/>
              </a:rPr>
              <a:t>Then process B is suspended and is swapped out of main memory. </a:t>
            </a:r>
          </a:p>
          <a:p>
            <a:pPr marL="228600" indent="-228600">
              <a:buFont typeface="+mj-lt"/>
              <a:buAutoNum type="arabicPeriod"/>
            </a:pPr>
            <a:r>
              <a:rPr lang="en-NZ" sz="1200" kern="1200" baseline="0" dirty="0" smtClean="0">
                <a:solidFill>
                  <a:schemeClr val="tx1"/>
                </a:solidFill>
                <a:latin typeface="+mn-lt"/>
                <a:ea typeface="+mn-ea"/>
                <a:cs typeface="+mn-cs"/>
              </a:rPr>
              <a:t>Later, all of the processes in main memory are blocked, and the operating system needs to bring in a new process, process D, which consists of five pages. The Operating System loads the pages into the available frames and updates the </a:t>
            </a:r>
            <a:r>
              <a:rPr lang="en-NZ" sz="1200" b="1" i="1" kern="1200" baseline="0" dirty="0" smtClean="0">
                <a:solidFill>
                  <a:schemeClr val="tx1"/>
                </a:solidFill>
                <a:latin typeface="+mn-lt"/>
                <a:ea typeface="+mn-ea"/>
                <a:cs typeface="+mn-cs"/>
              </a:rPr>
              <a:t>page table</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a:p>
        </p:txBody>
      </p:sp>
    </p:spTree>
    <p:extLst>
      <p:ext uri="{BB962C8B-B14F-4D97-AF65-F5344CB8AC3E}">
        <p14:creationId xmlns:p14="http://schemas.microsoft.com/office/powerpoint/2010/main" val="38242601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a:p>
        </p:txBody>
      </p:sp>
    </p:spTree>
    <p:extLst>
      <p:ext uri="{BB962C8B-B14F-4D97-AF65-F5344CB8AC3E}">
        <p14:creationId xmlns:p14="http://schemas.microsoft.com/office/powerpoint/2010/main" val="2972505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The difference with dynamic partitioning, is that with segmentation a program may occupy more than one partition, and these partitions need not be contiguous.</a:t>
            </a:r>
          </a:p>
          <a:p>
            <a:endParaRPr lang="en-NZ" dirty="0" smtClean="0"/>
          </a:p>
          <a:p>
            <a:r>
              <a:rPr lang="en-NZ" dirty="0" smtClean="0"/>
              <a:t>Segmentation eliminates internal fragmentation but suffers from external fragmentation</a:t>
            </a:r>
            <a:r>
              <a:rPr lang="en-NZ" baseline="0" dirty="0" smtClean="0"/>
              <a:t> (as does dynamic partitioning)</a:t>
            </a:r>
            <a:endParaRPr lang="en-NZ" dirty="0" smtClean="0"/>
          </a:p>
          <a:p>
            <a:endParaRPr lang="en-NZ" dirty="0" smtClean="0"/>
          </a:p>
          <a:p>
            <a:r>
              <a:rPr lang="en-NZ" dirty="0" smtClean="0"/>
              <a:t>However, because a process is broken up into a number of smaller pieces, the external fragmentation should be less.</a:t>
            </a:r>
          </a:p>
          <a:p>
            <a:r>
              <a:rPr lang="en-NZ" dirty="0" smtClean="0"/>
              <a:t>A consequence of unequal-size segments is that there is no simple relationship between logical addresses and physical addresses. </a:t>
            </a:r>
          </a:p>
          <a:p>
            <a:endParaRPr lang="en-NZ" dirty="0" smtClean="0"/>
          </a:p>
          <a:p>
            <a:r>
              <a:rPr lang="en-NZ" dirty="0" smtClean="0"/>
              <a:t>Analogous to paging, a simple segmentation scheme would make use of a segment table for each process and a list of free blocks of main memory. Each segment table entry would have to give</a:t>
            </a:r>
          </a:p>
          <a:p>
            <a:pPr lvl="1">
              <a:buFont typeface="Arial" pitchFamily="34" charset="0"/>
              <a:buChar char="•"/>
            </a:pPr>
            <a:r>
              <a:rPr lang="en-NZ" dirty="0" smtClean="0"/>
              <a:t> the starting address in main memory of the corresponding segment. </a:t>
            </a:r>
          </a:p>
          <a:p>
            <a:pPr lvl="1">
              <a:buFont typeface="Arial" pitchFamily="34" charset="0"/>
              <a:buChar char="•"/>
            </a:pPr>
            <a:r>
              <a:rPr lang="en-NZ" dirty="0" smtClean="0"/>
              <a:t>the length of the segment, to assure that invalid addresses are not used.</a:t>
            </a:r>
          </a:p>
          <a:p>
            <a:endParaRPr lang="en-NZ" dirty="0" smtClean="0"/>
          </a:p>
          <a:p>
            <a:r>
              <a:rPr lang="en-NZ" dirty="0" smtClean="0"/>
              <a:t>When a process enters the Running state, the address of its segment table is loaded into a special register used by the memory management hardware. </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a:p>
        </p:txBody>
      </p:sp>
    </p:spTree>
    <p:extLst>
      <p:ext uri="{BB962C8B-B14F-4D97-AF65-F5344CB8AC3E}">
        <p14:creationId xmlns:p14="http://schemas.microsoft.com/office/powerpoint/2010/main" val="3895520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NZ" sz="1200" kern="1200" baseline="0" dirty="0" smtClean="0">
                <a:solidFill>
                  <a:schemeClr val="tx1"/>
                </a:solidFill>
                <a:latin typeface="+mn-lt"/>
                <a:ea typeface="+mn-ea"/>
                <a:cs typeface="+mn-cs"/>
              </a:rPr>
              <a:t>In this example, 16-bit addresses are used, and the page size is 1K =1024 bytes.</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The relative address 1502, in binary form, is 0000010111011110.</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With a page size of 1K, an offset field of 10 bits is needed, leaving 6 bits for the page number.</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Thus a program can consist of a maximum of 2</a:t>
            </a:r>
            <a:r>
              <a:rPr lang="en-NZ" sz="1200" kern="1200" baseline="30000" dirty="0" smtClean="0">
                <a:solidFill>
                  <a:schemeClr val="tx1"/>
                </a:solidFill>
                <a:latin typeface="+mn-lt"/>
                <a:ea typeface="+mn-ea"/>
                <a:cs typeface="+mn-cs"/>
              </a:rPr>
              <a:t>6 </a:t>
            </a:r>
            <a:r>
              <a:rPr lang="en-NZ" sz="1200" kern="1200" baseline="0" dirty="0" smtClean="0">
                <a:solidFill>
                  <a:schemeClr val="tx1"/>
                </a:solidFill>
                <a:latin typeface="+mn-lt"/>
                <a:ea typeface="+mn-ea"/>
                <a:cs typeface="+mn-cs"/>
              </a:rPr>
              <a:t>=64 pages of 1K bytes each. </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As Figure 7.11b shows, relative address 1502 corresponds to </a:t>
            </a:r>
          </a:p>
          <a:p>
            <a:pPr lvl="1">
              <a:buFont typeface="Arial" pitchFamily="34" charset="0"/>
              <a:buChar char="•"/>
            </a:pPr>
            <a:r>
              <a:rPr lang="en-NZ" sz="1200" kern="1200" baseline="0" dirty="0" smtClean="0">
                <a:solidFill>
                  <a:schemeClr val="tx1"/>
                </a:solidFill>
                <a:latin typeface="+mn-lt"/>
                <a:ea typeface="+mn-ea"/>
                <a:cs typeface="+mn-cs"/>
              </a:rPr>
              <a:t>an offset of 478 (0111011110) on page 1 (000001), </a:t>
            </a:r>
          </a:p>
          <a:p>
            <a:pPr lvl="1">
              <a:buFont typeface="Arial" pitchFamily="34" charset="0"/>
              <a:buChar char="•"/>
            </a:pPr>
            <a:r>
              <a:rPr lang="en-NZ" sz="1200" kern="1200" baseline="0" dirty="0" smtClean="0">
                <a:solidFill>
                  <a:schemeClr val="tx1"/>
                </a:solidFill>
                <a:latin typeface="+mn-lt"/>
                <a:ea typeface="+mn-ea"/>
                <a:cs typeface="+mn-cs"/>
              </a:rPr>
              <a:t>which yields the same 16-bit number, 0000010111011110.</a:t>
            </a:r>
          </a:p>
          <a:p>
            <a:endParaRPr lang="en-NZ" dirty="0" smtClean="0"/>
          </a:p>
          <a:p>
            <a:r>
              <a:rPr lang="en-NZ" dirty="0" smtClean="0"/>
              <a:t>Consider an address of n + m bits, where the leftmost n bits are the segment number and the rightmost m bits</a:t>
            </a:r>
          </a:p>
          <a:p>
            <a:r>
              <a:rPr lang="en-NZ" dirty="0" smtClean="0"/>
              <a:t>are the offset. </a:t>
            </a:r>
          </a:p>
          <a:p>
            <a:endParaRPr lang="en-NZ" dirty="0" smtClean="0"/>
          </a:p>
          <a:p>
            <a:r>
              <a:rPr lang="en-NZ" dirty="0" smtClean="0"/>
              <a:t>In the example on the slide </a:t>
            </a:r>
          </a:p>
          <a:p>
            <a:pPr lvl="1">
              <a:buFont typeface="Arial" pitchFamily="34" charset="0"/>
              <a:buChar char="•"/>
            </a:pPr>
            <a:r>
              <a:rPr lang="en-NZ" dirty="0" smtClean="0"/>
              <a:t>n = 4 and </a:t>
            </a:r>
          </a:p>
          <a:p>
            <a:pPr lvl="1">
              <a:buFont typeface="Arial" pitchFamily="34" charset="0"/>
              <a:buChar char="•"/>
            </a:pPr>
            <a:r>
              <a:rPr lang="en-NZ" dirty="0" smtClean="0"/>
              <a:t>m =12.</a:t>
            </a:r>
          </a:p>
          <a:p>
            <a:pPr lvl="0">
              <a:buFont typeface="Arial" pitchFamily="34" charset="0"/>
              <a:buNone/>
            </a:pPr>
            <a:endParaRPr lang="en-NZ" dirty="0" smtClean="0"/>
          </a:p>
          <a:p>
            <a:pPr lvl="0">
              <a:buFont typeface="Arial" pitchFamily="34" charset="0"/>
              <a:buNone/>
            </a:pPr>
            <a:r>
              <a:rPr lang="en-NZ" dirty="0" smtClean="0"/>
              <a:t>Thus the maximum segment size is 2</a:t>
            </a:r>
            <a:r>
              <a:rPr lang="en-NZ" baseline="30000" dirty="0" smtClean="0"/>
              <a:t>12</a:t>
            </a:r>
            <a:r>
              <a:rPr lang="en-NZ" dirty="0" smtClean="0"/>
              <a:t> = 4096.</a:t>
            </a:r>
          </a:p>
          <a:p>
            <a:endParaRPr lang="en-NZ" dirty="0" smtClean="0"/>
          </a:p>
          <a:p>
            <a:endParaRPr lang="en-US" dirty="0" smtClean="0"/>
          </a:p>
          <a:p>
            <a:pPr lvl="0">
              <a:buFont typeface="Arial" pitchFamily="34" charset="0"/>
              <a:buNone/>
            </a:pPr>
            <a:r>
              <a:rPr lang="en-NZ" dirty="0" smtClean="0"/>
              <a:t>The following steps are needed for address translation:</a:t>
            </a:r>
          </a:p>
          <a:p>
            <a:pPr lvl="1"/>
            <a:r>
              <a:rPr lang="en-NZ" dirty="0" smtClean="0"/>
              <a:t>• Extract the segment number as the leftmost n bits of the logical address.</a:t>
            </a:r>
          </a:p>
          <a:p>
            <a:pPr lvl="1"/>
            <a:r>
              <a:rPr lang="en-NZ" dirty="0" smtClean="0"/>
              <a:t>• Use the segment number as an index into the process segment table to find the starting physical address of the segment.</a:t>
            </a:r>
          </a:p>
          <a:p>
            <a:pPr lvl="0"/>
            <a:endParaRPr lang="en-NZ" dirty="0" smtClean="0"/>
          </a:p>
          <a:p>
            <a:pPr lvl="0"/>
            <a:r>
              <a:rPr lang="en-NZ" dirty="0" smtClean="0"/>
              <a:t>Compare the offset, expressed in the rightmost m bits, to the length of the segment. If the offset is greater than or equal to the length, the address is invalid.</a:t>
            </a:r>
          </a:p>
          <a:p>
            <a:pPr lvl="0"/>
            <a:endParaRPr lang="en-NZ" dirty="0" smtClean="0"/>
          </a:p>
          <a:p>
            <a:pPr lvl="0"/>
            <a:r>
              <a:rPr lang="en-NZ" dirty="0" smtClean="0"/>
              <a:t>The desired physical address is the sum of the starting physical address of the segment plus the offset.</a:t>
            </a:r>
          </a:p>
          <a:p>
            <a:pPr lvl="0"/>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a:p>
        </p:txBody>
      </p:sp>
    </p:spTree>
    <p:extLst>
      <p:ext uri="{BB962C8B-B14F-4D97-AF65-F5344CB8AC3E}">
        <p14:creationId xmlns:p14="http://schemas.microsoft.com/office/powerpoint/2010/main" val="26896384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In our example, we have the logical address 0000010111011110, </a:t>
            </a:r>
          </a:p>
          <a:p>
            <a:pPr lvl="1"/>
            <a:r>
              <a:rPr lang="en-NZ" sz="1200" kern="1200" baseline="0" dirty="0" smtClean="0">
                <a:solidFill>
                  <a:schemeClr val="tx1"/>
                </a:solidFill>
                <a:latin typeface="+mn-lt"/>
                <a:ea typeface="+mn-ea"/>
                <a:cs typeface="+mn-cs"/>
              </a:rPr>
              <a:t>which is page number 1, offset 478. </a:t>
            </a:r>
          </a:p>
          <a:p>
            <a:pPr lvl="0"/>
            <a:endParaRPr lang="en-NZ" sz="1200" kern="1200" baseline="0" dirty="0" smtClean="0">
              <a:solidFill>
                <a:schemeClr val="tx1"/>
              </a:solidFill>
              <a:latin typeface="+mn-lt"/>
              <a:ea typeface="+mn-ea"/>
              <a:cs typeface="+mn-cs"/>
            </a:endParaRPr>
          </a:p>
          <a:p>
            <a:pPr lvl="0"/>
            <a:r>
              <a:rPr lang="en-NZ" sz="1200" kern="1200" baseline="0" dirty="0" smtClean="0">
                <a:solidFill>
                  <a:schemeClr val="tx1"/>
                </a:solidFill>
                <a:latin typeface="+mn-lt"/>
                <a:ea typeface="+mn-ea"/>
                <a:cs typeface="+mn-cs"/>
              </a:rPr>
              <a:t>Suppose that this page is residing in main memory frame 6 = binary 000110. </a:t>
            </a:r>
          </a:p>
          <a:p>
            <a:pPr lvl="0"/>
            <a:endParaRPr lang="en-NZ" sz="1200" kern="1200" baseline="0" dirty="0" smtClean="0">
              <a:solidFill>
                <a:schemeClr val="tx1"/>
              </a:solidFill>
              <a:latin typeface="+mn-lt"/>
              <a:ea typeface="+mn-ea"/>
              <a:cs typeface="+mn-cs"/>
            </a:endParaRPr>
          </a:p>
          <a:p>
            <a:pPr lvl="0"/>
            <a:r>
              <a:rPr lang="en-NZ" sz="1200" kern="1200" baseline="0" dirty="0" smtClean="0">
                <a:solidFill>
                  <a:schemeClr val="tx1"/>
                </a:solidFill>
                <a:latin typeface="+mn-lt"/>
                <a:ea typeface="+mn-ea"/>
                <a:cs typeface="+mn-cs"/>
              </a:rPr>
              <a:t>Then the physical address is frame number 6, offset 478 = 0001100111011110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a:p>
        </p:txBody>
      </p:sp>
    </p:spTree>
    <p:extLst>
      <p:ext uri="{BB962C8B-B14F-4D97-AF65-F5344CB8AC3E}">
        <p14:creationId xmlns:p14="http://schemas.microsoft.com/office/powerpoint/2010/main" val="2509287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a:p>
        </p:txBody>
      </p:sp>
    </p:spTree>
    <p:extLst>
      <p:ext uri="{BB962C8B-B14F-4D97-AF65-F5344CB8AC3E}">
        <p14:creationId xmlns:p14="http://schemas.microsoft.com/office/powerpoint/2010/main" val="4158678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our example, we have the logical address 0001001011110000, which is segment number 1, offset 752. </a:t>
            </a:r>
          </a:p>
          <a:p>
            <a:endParaRPr lang="en-NZ" dirty="0" smtClean="0"/>
          </a:p>
          <a:p>
            <a:r>
              <a:rPr lang="en-NZ" dirty="0" smtClean="0"/>
              <a:t>Suppose that this segment is residing in main memory starting at physical address 0010000000100000.</a:t>
            </a:r>
          </a:p>
          <a:p>
            <a:pPr lvl="1"/>
            <a:r>
              <a:rPr lang="en-NZ" dirty="0" smtClean="0"/>
              <a:t>Then the physical address is 0010000000100000 + 001011110000 =</a:t>
            </a:r>
            <a:r>
              <a:rPr lang="en-NZ" baseline="0" dirty="0" smtClean="0"/>
              <a:t> </a:t>
            </a:r>
            <a:r>
              <a:rPr lang="en-NZ" dirty="0" smtClean="0"/>
              <a:t>0010001100010000</a:t>
            </a:r>
          </a:p>
          <a:p>
            <a:pPr lvl="0"/>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a:p>
        </p:txBody>
      </p:sp>
    </p:spTree>
    <p:extLst>
      <p:ext uri="{BB962C8B-B14F-4D97-AF65-F5344CB8AC3E}">
        <p14:creationId xmlns:p14="http://schemas.microsoft.com/office/powerpoint/2010/main" val="2289239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following </a:t>
            </a:r>
            <a:r>
              <a:rPr lang="en-NZ" smtClean="0"/>
              <a:t>slides expand</a:t>
            </a:r>
            <a:r>
              <a:rPr lang="en-NZ" baseline="0" smtClean="0"/>
              <a:t> </a:t>
            </a:r>
            <a:r>
              <a:rPr lang="en-NZ" baseline="0" dirty="0" smtClean="0"/>
              <a:t>on these topics.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a:p>
        </p:txBody>
      </p:sp>
    </p:spTree>
    <p:extLst>
      <p:ext uri="{BB962C8B-B14F-4D97-AF65-F5344CB8AC3E}">
        <p14:creationId xmlns:p14="http://schemas.microsoft.com/office/powerpoint/2010/main" val="1491135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a:p>
        </p:txBody>
      </p:sp>
    </p:spTree>
    <p:extLst>
      <p:ext uri="{BB962C8B-B14F-4D97-AF65-F5344CB8AC3E}">
        <p14:creationId xmlns:p14="http://schemas.microsoft.com/office/powerpoint/2010/main" val="2272283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a:p>
        </p:txBody>
      </p:sp>
    </p:spTree>
    <p:extLst>
      <p:ext uri="{BB962C8B-B14F-4D97-AF65-F5344CB8AC3E}">
        <p14:creationId xmlns:p14="http://schemas.microsoft.com/office/powerpoint/2010/main" val="1747398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figure </a:t>
            </a:r>
            <a:r>
              <a:rPr lang="en-NZ" smtClean="0"/>
              <a:t>depicts a process image. Talk </a:t>
            </a:r>
            <a:r>
              <a:rPr lang="en-NZ" dirty="0" smtClean="0"/>
              <a:t>the students through </a:t>
            </a:r>
            <a:r>
              <a:rPr lang="en-NZ" smtClean="0"/>
              <a:t>this diagram</a:t>
            </a:r>
            <a:endParaRPr lang="en-NZ" dirty="0" smtClean="0"/>
          </a:p>
          <a:p>
            <a:endParaRPr lang="en-NZ" dirty="0" smtClean="0"/>
          </a:p>
          <a:p>
            <a:r>
              <a:rPr lang="en-NZ" smtClean="0"/>
              <a:t>Assume that </a:t>
            </a:r>
            <a:r>
              <a:rPr lang="en-NZ" dirty="0" smtClean="0"/>
              <a:t>the </a:t>
            </a:r>
            <a:r>
              <a:rPr lang="en-NZ" smtClean="0"/>
              <a:t>process image occupies a </a:t>
            </a:r>
            <a:r>
              <a:rPr lang="en-NZ" dirty="0" smtClean="0"/>
              <a:t>contiguous region </a:t>
            </a:r>
            <a:r>
              <a:rPr lang="en-NZ" smtClean="0"/>
              <a:t>of main </a:t>
            </a:r>
            <a:r>
              <a:rPr lang="en-NZ" dirty="0" smtClean="0"/>
              <a:t>memory. </a:t>
            </a:r>
          </a:p>
          <a:p>
            <a:endParaRPr lang="en-NZ" dirty="0" smtClean="0"/>
          </a:p>
          <a:p>
            <a:r>
              <a:rPr lang="en-NZ" dirty="0" smtClean="0"/>
              <a:t>The OS needs to know </a:t>
            </a:r>
            <a:r>
              <a:rPr lang="en-NZ" smtClean="0"/>
              <a:t>the location </a:t>
            </a:r>
            <a:r>
              <a:rPr lang="en-NZ" dirty="0" smtClean="0"/>
              <a:t>of:</a:t>
            </a:r>
          </a:p>
          <a:p>
            <a:pPr lvl="1">
              <a:buFont typeface="Arial" pitchFamily="34" charset="0"/>
              <a:buChar char="•"/>
            </a:pPr>
            <a:r>
              <a:rPr lang="en-NZ" baseline="0" dirty="0" smtClean="0"/>
              <a:t>  </a:t>
            </a:r>
            <a:r>
              <a:rPr lang="en-NZ" dirty="0" smtClean="0"/>
              <a:t>process </a:t>
            </a:r>
            <a:r>
              <a:rPr lang="en-NZ" smtClean="0"/>
              <a:t>control information </a:t>
            </a:r>
            <a:endParaRPr lang="en-NZ" dirty="0" smtClean="0"/>
          </a:p>
          <a:p>
            <a:pPr lvl="1">
              <a:buFont typeface="Arial" pitchFamily="34" charset="0"/>
              <a:buChar char="•"/>
            </a:pPr>
            <a:r>
              <a:rPr lang="en-NZ" dirty="0" smtClean="0"/>
              <a:t>  the </a:t>
            </a:r>
            <a:r>
              <a:rPr lang="en-NZ" smtClean="0"/>
              <a:t>execution stack</a:t>
            </a:r>
            <a:r>
              <a:rPr lang="en-NZ" dirty="0" smtClean="0"/>
              <a:t>, </a:t>
            </a:r>
          </a:p>
          <a:p>
            <a:pPr lvl="1">
              <a:buFont typeface="Arial" pitchFamily="34" charset="0"/>
              <a:buChar char="•"/>
            </a:pPr>
            <a:r>
              <a:rPr lang="en-NZ" dirty="0" smtClean="0"/>
              <a:t>  the entry point to begin execution of </a:t>
            </a:r>
            <a:r>
              <a:rPr lang="en-NZ" smtClean="0"/>
              <a:t>the program </a:t>
            </a:r>
            <a:r>
              <a:rPr lang="en-NZ" dirty="0" smtClean="0"/>
              <a:t>for this process. </a:t>
            </a:r>
          </a:p>
          <a:p>
            <a:pPr lvl="0">
              <a:buFont typeface="Arial" pitchFamily="34" charset="0"/>
              <a:buNone/>
            </a:pPr>
            <a:endParaRPr lang="en-NZ" dirty="0" smtClean="0"/>
          </a:p>
          <a:p>
            <a:pPr lvl="0">
              <a:buFont typeface="Arial" pitchFamily="34" charset="0"/>
              <a:buNone/>
            </a:pPr>
            <a:r>
              <a:rPr lang="en-NZ" smtClean="0"/>
              <a:t>Because the operating </a:t>
            </a:r>
            <a:r>
              <a:rPr lang="en-NZ" dirty="0" smtClean="0"/>
              <a:t>system knows </a:t>
            </a:r>
            <a:r>
              <a:rPr lang="en-NZ" smtClean="0"/>
              <a:t>this information</a:t>
            </a:r>
            <a:r>
              <a:rPr lang="en-NZ" baseline="0" smtClean="0"/>
              <a:t> because </a:t>
            </a:r>
            <a:r>
              <a:rPr lang="en-NZ" baseline="0" dirty="0" smtClean="0"/>
              <a:t>it</a:t>
            </a:r>
            <a:r>
              <a:rPr lang="en-NZ" dirty="0" smtClean="0"/>
              <a:t> </a:t>
            </a:r>
            <a:r>
              <a:rPr lang="en-NZ" smtClean="0"/>
              <a:t>is managing memory and </a:t>
            </a:r>
            <a:r>
              <a:rPr lang="en-NZ" dirty="0" smtClean="0"/>
              <a:t>is responsible for bringing this process </a:t>
            </a:r>
            <a:r>
              <a:rPr lang="en-NZ" smtClean="0"/>
              <a:t>into main </a:t>
            </a:r>
            <a:r>
              <a:rPr lang="en-NZ" dirty="0" smtClean="0"/>
              <a:t>memory. However, the processor </a:t>
            </a:r>
            <a:r>
              <a:rPr lang="en-NZ" smtClean="0"/>
              <a:t>must deal </a:t>
            </a:r>
            <a:r>
              <a:rPr lang="en-NZ" dirty="0" smtClean="0"/>
              <a:t>with memory references within </a:t>
            </a:r>
            <a:r>
              <a:rPr lang="en-NZ" smtClean="0"/>
              <a:t>the program. Branch instructions contain an address </a:t>
            </a:r>
            <a:r>
              <a:rPr lang="en-NZ" dirty="0" smtClean="0"/>
              <a:t>to reference the instruction to be executed next</a:t>
            </a:r>
            <a:r>
              <a:rPr lang="en-NZ" smtClean="0"/>
              <a:t>. Data </a:t>
            </a:r>
            <a:r>
              <a:rPr lang="en-NZ" dirty="0" smtClean="0"/>
              <a:t>reference </a:t>
            </a:r>
            <a:r>
              <a:rPr lang="en-NZ" smtClean="0"/>
              <a:t>instructions contain the address </a:t>
            </a:r>
            <a:r>
              <a:rPr lang="en-NZ" dirty="0" smtClean="0"/>
              <a:t>of the byte or word </a:t>
            </a:r>
            <a:r>
              <a:rPr lang="en-NZ" smtClean="0"/>
              <a:t>of data </a:t>
            </a:r>
            <a:r>
              <a:rPr lang="en-NZ" dirty="0" smtClean="0"/>
              <a:t>referenced. Somehow, the </a:t>
            </a:r>
            <a:r>
              <a:rPr lang="en-NZ" smtClean="0"/>
              <a:t>processor hardware and operating system software </a:t>
            </a:r>
            <a:r>
              <a:rPr lang="en-NZ" dirty="0" smtClean="0"/>
              <a:t>must </a:t>
            </a:r>
            <a:r>
              <a:rPr lang="en-NZ" smtClean="0"/>
              <a:t>be able to translate </a:t>
            </a:r>
            <a:r>
              <a:rPr lang="en-NZ" dirty="0" smtClean="0"/>
              <a:t>the memory references found in the code of </a:t>
            </a:r>
            <a:r>
              <a:rPr lang="en-NZ" smtClean="0"/>
              <a:t>the program into actual physical memory addresses</a:t>
            </a:r>
            <a:r>
              <a:rPr lang="en-NZ" dirty="0" smtClean="0"/>
              <a:t>, reflecting the </a:t>
            </a:r>
            <a:r>
              <a:rPr lang="en-NZ" smtClean="0"/>
              <a:t>current location </a:t>
            </a:r>
            <a:r>
              <a:rPr lang="en-NZ" dirty="0" smtClean="0"/>
              <a:t>of </a:t>
            </a:r>
            <a:r>
              <a:rPr lang="en-NZ" smtClean="0"/>
              <a:t>the program in main </a:t>
            </a:r>
            <a:r>
              <a:rPr lang="en-NZ" dirty="0" smtClean="0"/>
              <a:t>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a:p>
        </p:txBody>
      </p:sp>
    </p:spTree>
    <p:extLst>
      <p:ext uri="{BB962C8B-B14F-4D97-AF65-F5344CB8AC3E}">
        <p14:creationId xmlns:p14="http://schemas.microsoft.com/office/powerpoint/2010/main" val="513678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smtClean="0">
                <a:solidFill>
                  <a:schemeClr val="tx1"/>
                </a:solidFill>
                <a:latin typeface="+mn-lt"/>
                <a:ea typeface="+mn-ea"/>
                <a:cs typeface="+mn-cs"/>
              </a:rPr>
              <a:t>Normally, a </a:t>
            </a:r>
            <a:r>
              <a:rPr lang="en-NZ" sz="1200" kern="1200" baseline="0" dirty="0" smtClean="0">
                <a:solidFill>
                  <a:schemeClr val="tx1"/>
                </a:solidFill>
                <a:latin typeface="+mn-lt"/>
                <a:ea typeface="+mn-ea"/>
                <a:cs typeface="+mn-cs"/>
              </a:rPr>
              <a:t>user </a:t>
            </a:r>
            <a:r>
              <a:rPr lang="en-NZ" sz="1200" kern="1200" baseline="0" smtClean="0">
                <a:solidFill>
                  <a:schemeClr val="tx1"/>
                </a:solidFill>
                <a:latin typeface="+mn-lt"/>
                <a:ea typeface="+mn-ea"/>
                <a:cs typeface="+mn-cs"/>
              </a:rPr>
              <a:t>process cannot access any </a:t>
            </a:r>
            <a:r>
              <a:rPr lang="en-NZ" sz="1200" kern="1200" baseline="0" dirty="0" smtClean="0">
                <a:solidFill>
                  <a:schemeClr val="tx1"/>
                </a:solidFill>
                <a:latin typeface="+mn-lt"/>
                <a:ea typeface="+mn-ea"/>
                <a:cs typeface="+mn-cs"/>
              </a:rPr>
              <a:t>portion of </a:t>
            </a:r>
            <a:r>
              <a:rPr lang="en-NZ" sz="1200" kern="1200" baseline="0" smtClean="0">
                <a:solidFill>
                  <a:schemeClr val="tx1"/>
                </a:solidFill>
                <a:latin typeface="+mn-lt"/>
                <a:ea typeface="+mn-ea"/>
                <a:cs typeface="+mn-cs"/>
              </a:rPr>
              <a:t>the operating </a:t>
            </a:r>
            <a:r>
              <a:rPr lang="en-NZ" sz="1200" kern="1200" baseline="0" dirty="0" smtClean="0">
                <a:solidFill>
                  <a:schemeClr val="tx1"/>
                </a:solidFill>
                <a:latin typeface="+mn-lt"/>
                <a:ea typeface="+mn-ea"/>
                <a:cs typeface="+mn-cs"/>
              </a:rPr>
              <a:t>system, </a:t>
            </a:r>
            <a:r>
              <a:rPr lang="en-NZ" sz="1200" kern="1200" baseline="0" smtClean="0">
                <a:solidFill>
                  <a:schemeClr val="tx1"/>
                </a:solidFill>
                <a:latin typeface="+mn-lt"/>
                <a:ea typeface="+mn-ea"/>
                <a:cs typeface="+mn-cs"/>
              </a:rPr>
              <a:t>neither program nor data. </a:t>
            </a:r>
            <a:endParaRPr lang="en-NZ" sz="1200" kern="1200" baseline="0" dirty="0" smtClean="0">
              <a:solidFill>
                <a:schemeClr val="tx1"/>
              </a:solidFill>
              <a:latin typeface="+mn-lt"/>
              <a:ea typeface="+mn-ea"/>
              <a:cs typeface="+mn-cs"/>
            </a:endParaRPr>
          </a:p>
          <a:p>
            <a:endParaRPr lang="en-NZ" sz="1200" kern="1200" baseline="0" dirty="0" smtClean="0">
              <a:solidFill>
                <a:schemeClr val="tx1"/>
              </a:solidFill>
              <a:latin typeface="+mn-lt"/>
              <a:ea typeface="+mn-ea"/>
              <a:cs typeface="+mn-cs"/>
            </a:endParaRPr>
          </a:p>
          <a:p>
            <a:r>
              <a:rPr lang="en-NZ" sz="1200" kern="1200" baseline="0" smtClean="0">
                <a:solidFill>
                  <a:schemeClr val="tx1"/>
                </a:solidFill>
                <a:latin typeface="+mn-lt"/>
                <a:ea typeface="+mn-ea"/>
                <a:cs typeface="+mn-cs"/>
              </a:rPr>
              <a:t>Usually a program </a:t>
            </a:r>
            <a:r>
              <a:rPr lang="en-NZ" sz="1200" kern="1200" baseline="0" dirty="0" smtClean="0">
                <a:solidFill>
                  <a:schemeClr val="tx1"/>
                </a:solidFill>
                <a:latin typeface="+mn-lt"/>
                <a:ea typeface="+mn-ea"/>
                <a:cs typeface="+mn-cs"/>
              </a:rPr>
              <a:t>in one </a:t>
            </a:r>
            <a:r>
              <a:rPr lang="en-NZ" sz="1200" kern="1200" baseline="0" smtClean="0">
                <a:solidFill>
                  <a:schemeClr val="tx1"/>
                </a:solidFill>
                <a:latin typeface="+mn-lt"/>
                <a:ea typeface="+mn-ea"/>
                <a:cs typeface="+mn-cs"/>
              </a:rPr>
              <a:t>process cannot branch to an </a:t>
            </a:r>
            <a:r>
              <a:rPr lang="en-NZ" sz="1200" kern="1200" baseline="0" dirty="0" smtClean="0">
                <a:solidFill>
                  <a:schemeClr val="tx1"/>
                </a:solidFill>
                <a:latin typeface="+mn-lt"/>
                <a:ea typeface="+mn-ea"/>
                <a:cs typeface="+mn-cs"/>
              </a:rPr>
              <a:t>instruction </a:t>
            </a:r>
            <a:r>
              <a:rPr lang="en-NZ" sz="1200" kern="1200" baseline="0" smtClean="0">
                <a:solidFill>
                  <a:schemeClr val="tx1"/>
                </a:solidFill>
                <a:latin typeface="+mn-lt"/>
                <a:ea typeface="+mn-ea"/>
                <a:cs typeface="+mn-cs"/>
              </a:rPr>
              <a:t>in another </a:t>
            </a:r>
            <a:r>
              <a:rPr lang="en-NZ" sz="1200" kern="1200" baseline="0" dirty="0" smtClean="0">
                <a:solidFill>
                  <a:schemeClr val="tx1"/>
                </a:solidFill>
                <a:latin typeface="+mn-lt"/>
                <a:ea typeface="+mn-ea"/>
                <a:cs typeface="+mn-cs"/>
              </a:rPr>
              <a:t>process </a:t>
            </a:r>
            <a:r>
              <a:rPr lang="en-NZ" sz="1200" kern="1200" baseline="0" smtClean="0">
                <a:solidFill>
                  <a:schemeClr val="tx1"/>
                </a:solidFill>
                <a:latin typeface="+mn-lt"/>
                <a:ea typeface="+mn-ea"/>
                <a:cs typeface="+mn-cs"/>
              </a:rPr>
              <a:t>or access the data area of another </a:t>
            </a:r>
            <a:r>
              <a:rPr lang="en-NZ" sz="1200" kern="1200" baseline="0" dirty="0" smtClean="0">
                <a:solidFill>
                  <a:schemeClr val="tx1"/>
                </a:solidFill>
                <a:latin typeface="+mn-lt"/>
                <a:ea typeface="+mn-ea"/>
                <a:cs typeface="+mn-cs"/>
              </a:rPr>
              <a:t>process.  The processor must </a:t>
            </a:r>
            <a:r>
              <a:rPr lang="en-NZ" sz="1200" kern="1200" baseline="0" smtClean="0">
                <a:solidFill>
                  <a:schemeClr val="tx1"/>
                </a:solidFill>
                <a:latin typeface="+mn-lt"/>
                <a:ea typeface="+mn-ea"/>
                <a:cs typeface="+mn-cs"/>
              </a:rPr>
              <a:t>be able to abort </a:t>
            </a:r>
            <a:r>
              <a:rPr lang="en-NZ" sz="1200" kern="1200" baseline="0" dirty="0" smtClean="0">
                <a:solidFill>
                  <a:schemeClr val="tx1"/>
                </a:solidFill>
                <a:latin typeface="+mn-lt"/>
                <a:ea typeface="+mn-ea"/>
                <a:cs typeface="+mn-cs"/>
              </a:rPr>
              <a:t>such </a:t>
            </a:r>
            <a:r>
              <a:rPr lang="en-NZ" sz="1200" kern="1200" baseline="0" smtClean="0">
                <a:solidFill>
                  <a:schemeClr val="tx1"/>
                </a:solidFill>
                <a:latin typeface="+mn-lt"/>
                <a:ea typeface="+mn-ea"/>
                <a:cs typeface="+mn-cs"/>
              </a:rPr>
              <a:t>instructions at </a:t>
            </a:r>
            <a:r>
              <a:rPr lang="en-NZ" sz="1200" kern="1200" baseline="0" dirty="0" smtClean="0">
                <a:solidFill>
                  <a:schemeClr val="tx1"/>
                </a:solidFill>
                <a:latin typeface="+mn-lt"/>
                <a:ea typeface="+mn-ea"/>
                <a:cs typeface="+mn-cs"/>
              </a:rPr>
              <a:t>the point of execution.</a:t>
            </a:r>
          </a:p>
          <a:p>
            <a:endParaRPr lang="en-NZ" sz="1200" kern="1200" baseline="0" dirty="0" smtClean="0">
              <a:solidFill>
                <a:schemeClr val="tx1"/>
              </a:solidFill>
              <a:latin typeface="+mn-lt"/>
              <a:ea typeface="+mn-ea"/>
              <a:cs typeface="+mn-cs"/>
            </a:endParaRPr>
          </a:p>
          <a:p>
            <a:r>
              <a:rPr lang="en-NZ" sz="1200" kern="1200" baseline="0" smtClean="0">
                <a:solidFill>
                  <a:schemeClr val="tx1"/>
                </a:solidFill>
                <a:latin typeface="+mn-lt"/>
                <a:ea typeface="+mn-ea"/>
                <a:cs typeface="+mn-cs"/>
              </a:rPr>
              <a:t>Note that </a:t>
            </a:r>
            <a:r>
              <a:rPr lang="en-NZ" sz="1200" kern="1200" baseline="0" dirty="0" smtClean="0">
                <a:solidFill>
                  <a:schemeClr val="tx1"/>
                </a:solidFill>
                <a:latin typeface="+mn-lt"/>
                <a:ea typeface="+mn-ea"/>
                <a:cs typeface="+mn-cs"/>
              </a:rPr>
              <a:t>the memory protection requirement must </a:t>
            </a:r>
            <a:r>
              <a:rPr lang="en-NZ" sz="1200" kern="1200" baseline="0" smtClean="0">
                <a:solidFill>
                  <a:schemeClr val="tx1"/>
                </a:solidFill>
                <a:latin typeface="+mn-lt"/>
                <a:ea typeface="+mn-ea"/>
                <a:cs typeface="+mn-cs"/>
              </a:rPr>
              <a:t>be satisfied </a:t>
            </a:r>
            <a:r>
              <a:rPr lang="en-NZ" sz="1200" kern="1200" baseline="0" dirty="0" smtClean="0">
                <a:solidFill>
                  <a:schemeClr val="tx1"/>
                </a:solidFill>
                <a:latin typeface="+mn-lt"/>
                <a:ea typeface="+mn-ea"/>
                <a:cs typeface="+mn-cs"/>
              </a:rPr>
              <a:t>by the processor </a:t>
            </a:r>
            <a:r>
              <a:rPr lang="en-NZ" sz="1200" kern="1200" baseline="0" smtClean="0">
                <a:solidFill>
                  <a:schemeClr val="tx1"/>
                </a:solidFill>
                <a:latin typeface="+mn-lt"/>
                <a:ea typeface="+mn-ea"/>
                <a:cs typeface="+mn-cs"/>
              </a:rPr>
              <a:t>(hardware) rather than the operating </a:t>
            </a:r>
            <a:r>
              <a:rPr lang="en-NZ" sz="1200" kern="1200" baseline="0" dirty="0" smtClean="0">
                <a:solidFill>
                  <a:schemeClr val="tx1"/>
                </a:solidFill>
                <a:latin typeface="+mn-lt"/>
                <a:ea typeface="+mn-ea"/>
                <a:cs typeface="+mn-cs"/>
              </a:rPr>
              <a:t>system </a:t>
            </a:r>
            <a:r>
              <a:rPr lang="en-NZ" sz="1200" kern="1200" baseline="0" smtClean="0">
                <a:solidFill>
                  <a:schemeClr val="tx1"/>
                </a:solidFill>
                <a:latin typeface="+mn-lt"/>
                <a:ea typeface="+mn-ea"/>
                <a:cs typeface="+mn-cs"/>
              </a:rPr>
              <a:t>(software) because </a:t>
            </a:r>
            <a:r>
              <a:rPr lang="en-NZ" sz="1200" kern="1200" baseline="0" dirty="0" smtClean="0">
                <a:solidFill>
                  <a:schemeClr val="tx1"/>
                </a:solidFill>
                <a:latin typeface="+mn-lt"/>
                <a:ea typeface="+mn-ea"/>
                <a:cs typeface="+mn-cs"/>
              </a:rPr>
              <a:t>the </a:t>
            </a:r>
            <a:r>
              <a:rPr lang="en-NZ" sz="1200" kern="1200" baseline="0" smtClean="0">
                <a:solidFill>
                  <a:schemeClr val="tx1"/>
                </a:solidFill>
                <a:latin typeface="+mn-lt"/>
                <a:ea typeface="+mn-ea"/>
                <a:cs typeface="+mn-cs"/>
              </a:rPr>
              <a:t>OS cannot anticipate all </a:t>
            </a:r>
            <a:r>
              <a:rPr lang="en-NZ" sz="1200" kern="1200" baseline="0" dirty="0" smtClean="0">
                <a:solidFill>
                  <a:schemeClr val="tx1"/>
                </a:solidFill>
                <a:latin typeface="+mn-lt"/>
                <a:ea typeface="+mn-ea"/>
                <a:cs typeface="+mn-cs"/>
              </a:rPr>
              <a:t>of the memory </a:t>
            </a:r>
            <a:r>
              <a:rPr lang="en-NZ" sz="1200" kern="1200" baseline="0" smtClean="0">
                <a:solidFill>
                  <a:schemeClr val="tx1"/>
                </a:solidFill>
                <a:latin typeface="+mn-lt"/>
                <a:ea typeface="+mn-ea"/>
                <a:cs typeface="+mn-cs"/>
              </a:rPr>
              <a:t>references that a program will make</a:t>
            </a:r>
            <a:r>
              <a:rPr lang="en-NZ" sz="1200" kern="1200" baseline="0" dirty="0" smtClean="0">
                <a:solidFill>
                  <a:schemeClr val="tx1"/>
                </a:solidFill>
                <a:latin typeface="+mn-lt"/>
                <a:ea typeface="+mn-ea"/>
                <a:cs typeface="+mn-cs"/>
              </a:rPr>
              <a:t>.  It is only possible </a:t>
            </a:r>
            <a:r>
              <a:rPr lang="en-NZ" sz="1200" kern="1200" baseline="0" smtClean="0">
                <a:solidFill>
                  <a:schemeClr val="tx1"/>
                </a:solidFill>
                <a:latin typeface="+mn-lt"/>
                <a:ea typeface="+mn-ea"/>
                <a:cs typeface="+mn-cs"/>
              </a:rPr>
              <a:t>to assess </a:t>
            </a:r>
            <a:r>
              <a:rPr lang="en-NZ" sz="1200" kern="1200" baseline="0" dirty="0" smtClean="0">
                <a:solidFill>
                  <a:schemeClr val="tx1"/>
                </a:solidFill>
                <a:latin typeface="+mn-lt"/>
                <a:ea typeface="+mn-ea"/>
                <a:cs typeface="+mn-cs"/>
              </a:rPr>
              <a:t>the permissibility </a:t>
            </a:r>
            <a:r>
              <a:rPr lang="en-NZ" sz="1200" kern="1200" baseline="0" smtClean="0">
                <a:solidFill>
                  <a:schemeClr val="tx1"/>
                </a:solidFill>
                <a:latin typeface="+mn-lt"/>
                <a:ea typeface="+mn-ea"/>
                <a:cs typeface="+mn-cs"/>
              </a:rPr>
              <a:t>of a </a:t>
            </a:r>
            <a:r>
              <a:rPr lang="en-NZ" sz="1200" kern="1200" baseline="0" dirty="0" smtClean="0">
                <a:solidFill>
                  <a:schemeClr val="tx1"/>
                </a:solidFill>
                <a:latin typeface="+mn-lt"/>
                <a:ea typeface="+mn-ea"/>
                <a:cs typeface="+mn-cs"/>
              </a:rPr>
              <a:t>memory </a:t>
            </a:r>
            <a:r>
              <a:rPr lang="en-NZ" sz="1200" kern="1200" baseline="0" smtClean="0">
                <a:solidFill>
                  <a:schemeClr val="tx1"/>
                </a:solidFill>
                <a:latin typeface="+mn-lt"/>
                <a:ea typeface="+mn-ea"/>
                <a:cs typeface="+mn-cs"/>
              </a:rPr>
              <a:t>reference at </a:t>
            </a:r>
            <a:r>
              <a:rPr lang="en-NZ" sz="1200" kern="1200" baseline="0" dirty="0" smtClean="0">
                <a:solidFill>
                  <a:schemeClr val="tx1"/>
                </a:solidFill>
                <a:latin typeface="+mn-lt"/>
                <a:ea typeface="+mn-ea"/>
                <a:cs typeface="+mn-cs"/>
              </a:rPr>
              <a:t>the time of execution.</a:t>
            </a:r>
          </a:p>
          <a:p>
            <a:endParaRPr lang="en-US" dirty="0" smtClean="0"/>
          </a:p>
          <a:p>
            <a:r>
              <a:rPr lang="en-US" smtClean="0"/>
              <a:t>Consider asking </a:t>
            </a:r>
            <a:r>
              <a:rPr lang="en-US" dirty="0" smtClean="0"/>
              <a:t>the students “why” to point 1 &amp; 2.</a:t>
            </a:r>
          </a:p>
          <a:p>
            <a:endParaRPr lang="en-US" dirty="0" smtClean="0"/>
          </a:p>
          <a:p>
            <a:r>
              <a:rPr lang="en-US" dirty="0" smtClean="0"/>
              <a:t>Why is</a:t>
            </a:r>
            <a:r>
              <a:rPr lang="en-US" baseline="0" dirty="0" smtClean="0"/>
              <a:t> </a:t>
            </a:r>
            <a:r>
              <a:rPr lang="en-US" baseline="0" smtClean="0"/>
              <a:t>it a Bad </a:t>
            </a:r>
            <a:r>
              <a:rPr lang="en-US" baseline="0" dirty="0" smtClean="0"/>
              <a:t>Thing for one process to </a:t>
            </a:r>
            <a:r>
              <a:rPr lang="en-US" baseline="0" smtClean="0"/>
              <a:t>be able to read</a:t>
            </a:r>
            <a:r>
              <a:rPr lang="en-US" baseline="0" dirty="0" smtClean="0"/>
              <a:t>, or even write, to memory occupied </a:t>
            </a:r>
            <a:r>
              <a:rPr lang="en-US" baseline="0" smtClean="0"/>
              <a:t>by a </a:t>
            </a:r>
            <a:r>
              <a:rPr lang="en-US" baseline="0" dirty="0" smtClean="0"/>
              <a:t>different process?</a:t>
            </a:r>
          </a:p>
          <a:p>
            <a:endParaRPr lang="en-US" baseline="0" dirty="0" smtClean="0"/>
          </a:p>
          <a:p>
            <a:r>
              <a:rPr lang="en-US" baseline="0" dirty="0" smtClean="0"/>
              <a:t>Why is it impossible to </a:t>
            </a:r>
            <a:r>
              <a:rPr lang="en-US" baseline="0" smtClean="0"/>
              <a:t>check absolute addresses at </a:t>
            </a:r>
            <a:r>
              <a:rPr lang="en-US" baseline="0" dirty="0" smtClean="0"/>
              <a:t>compile time (hint: </a:t>
            </a:r>
            <a:r>
              <a:rPr lang="en-US" baseline="0" smtClean="0"/>
              <a:t>see relocation</a:t>
            </a:r>
            <a:r>
              <a:rPr lang="en-US" baseline="0" dirty="0" smtClean="0"/>
              <a:t>)</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a:p>
        </p:txBody>
      </p:sp>
    </p:spTree>
    <p:extLst>
      <p:ext uri="{BB962C8B-B14F-4D97-AF65-F5344CB8AC3E}">
        <p14:creationId xmlns:p14="http://schemas.microsoft.com/office/powerpoint/2010/main" val="3508463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4/27/2023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a:p>
        </p:txBody>
      </p:sp>
    </p:spTree>
  </p:cSld>
  <p:clrMapOvr>
    <a:masterClrMapping/>
  </p:clrMapOvr>
  <p:transition>
    <p:pull dir="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4/27/2023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a:p>
        </p:txBody>
      </p:sp>
    </p:spTree>
  </p:cSld>
  <p:clrMapOvr>
    <a:masterClrMapping/>
  </p:clrMapOvr>
  <p:transition>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4/27/2023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a:p>
        </p:txBody>
      </p:sp>
    </p:spTree>
  </p:cSld>
  <p:clrMapOvr>
    <a:masterClrMapping/>
  </p:clrMapOvr>
  <p:transition>
    <p:pull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4/27/2023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a:p>
        </p:txBody>
      </p:sp>
    </p:spTree>
  </p:cSld>
  <p:clrMapOvr>
    <a:masterClrMapping/>
  </p:clrMapOvr>
  <p:transition>
    <p:pull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4/27/2023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a:p>
        </p:txBody>
      </p:sp>
    </p:spTree>
  </p:cSld>
  <p:clrMapOvr>
    <a:masterClrMapping/>
  </p:clrMapOvr>
  <p:transition>
    <p:pull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4/27/2023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a:p>
        </p:txBody>
      </p:sp>
    </p:spTree>
  </p:cSld>
  <p:clrMapOvr>
    <a:masterClrMapping/>
  </p:clrMapOvr>
  <p:transition>
    <p:pull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4/27/2023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a:p>
        </p:txBody>
      </p:sp>
    </p:spTree>
  </p:cSld>
  <p:clrMapOvr>
    <a:masterClrMapping/>
  </p:clrMapOvr>
  <p:transition>
    <p:pull dir="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4/27/2023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a:p>
        </p:txBody>
      </p:sp>
    </p:spTree>
  </p:cSld>
  <p:clrMapOvr>
    <a:masterClrMapping/>
  </p:clrMapOvr>
  <p:transition>
    <p:pull dir="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4/27/2023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a:p>
        </p:txBody>
      </p:sp>
    </p:spTree>
  </p:cSld>
  <p:clrMapOvr>
    <a:masterClrMapping/>
  </p:clrMapOvr>
  <p:transition>
    <p:pull dir="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4/27/2023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a:p>
        </p:txBody>
      </p:sp>
    </p:spTree>
  </p:cSld>
  <p:clrMapOvr>
    <a:masterClrMapping/>
  </p:clrMapOvr>
  <p:transition>
    <p:pull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4/27/2023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a:p>
        </p:txBody>
      </p:sp>
    </p:spTree>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pull dir="rd"/>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4/27/2023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a:p>
        </p:txBody>
      </p:sp>
    </p:spTree>
  </p:cSld>
  <p:clrMapOvr>
    <a:masterClrMapping/>
  </p:clrMapOvr>
  <p:transition>
    <p:pull dir="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4/27/2023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a:p>
        </p:txBody>
      </p:sp>
    </p:spTree>
  </p:cSld>
  <p:clrMapOvr>
    <a:masterClrMapping/>
  </p:clrMapOvr>
  <p:transition>
    <p:pull dir="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4/27/2023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a:p>
        </p:txBody>
      </p:sp>
    </p:spTree>
  </p:cSld>
  <p:clrMapOvr>
    <a:masterClrMapping/>
  </p:clrMapOvr>
  <p:transition>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4/27/2023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a:p>
        </p:txBody>
      </p:sp>
    </p:spTree>
  </p:cSld>
  <p:clrMapOvr>
    <a:masterClrMapping/>
  </p:clrMapOvr>
  <p:transition>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4/27/2023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a:p>
        </p:txBody>
      </p:sp>
    </p:spTree>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4/27/2023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a:p>
        </p:txBody>
      </p:sp>
    </p:spTree>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4/27/2023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a:p>
        </p:txBody>
      </p:sp>
    </p:spTree>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4/27/2023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a:p>
        </p:txBody>
      </p:sp>
    </p:spTree>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4/27/2023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a:p>
        </p:txBody>
      </p:sp>
    </p:spTree>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4/27/2023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a:p>
        </p:txBody>
      </p:sp>
    </p:spTree>
  </p:cSld>
  <p:clrMapOvr>
    <a:masterClrMapping/>
  </p:clrMapOvr>
  <p:transition>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4/27/2023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pull dir="rd"/>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4/27/2023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pull dir="rd"/>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a:xfrm>
            <a:off x="685800" y="2644775"/>
            <a:ext cx="7772400" cy="1470025"/>
          </a:xfrm>
        </p:spPr>
        <p:txBody>
          <a:bodyPr/>
          <a:lstStyle/>
          <a:p>
            <a:pPr eaLnBrk="1" hangingPunct="1"/>
            <a:r>
              <a:rPr lang="en-US" smtClean="0"/>
              <a:t>Chapter </a:t>
            </a:r>
            <a:r>
              <a:rPr lang="en-US" dirty="0" smtClean="0"/>
              <a:t>7</a:t>
            </a:r>
            <a:br>
              <a:rPr lang="en-US" dirty="0" smtClean="0"/>
            </a:br>
            <a:r>
              <a:rPr lang="en-US" smtClean="0"/>
              <a:t>Memory Management</a:t>
            </a:r>
            <a:endParaRPr lang="en-US" dirty="0" smtClean="0"/>
          </a:p>
        </p:txBody>
      </p:sp>
      <p:sp>
        <p:nvSpPr>
          <p:cNvPr id="3" name="Subtitle 2"/>
          <p:cNvSpPr>
            <a:spLocks noGrp="1"/>
          </p:cNvSpPr>
          <p:nvPr>
            <p:ph type="subTitle" idx="1"/>
          </p:nvPr>
        </p:nvSpPr>
        <p:spPr>
          <a:xfrm>
            <a:off x="1371600" y="152400"/>
            <a:ext cx="6400800" cy="1752600"/>
          </a:xfrm>
        </p:spPr>
        <p:txBody>
          <a:bodyPr rtlCol="0">
            <a:normAutofit fontScale="92500"/>
          </a:bodyPr>
          <a:lstStyle/>
          <a:p>
            <a:pPr eaLnBrk="1" fontAlgn="auto" hangingPunct="1">
              <a:spcAft>
                <a:spcPts val="0"/>
              </a:spcAft>
              <a:buFont typeface="Arial" pitchFamily="34" charset="0"/>
              <a:buNone/>
              <a:defRPr/>
            </a:pPr>
            <a:r>
              <a:rPr lang="en-US" i="1" smtClean="0"/>
              <a:t>Operating </a:t>
            </a:r>
            <a:r>
              <a:rPr lang="en-US" i="1" dirty="0" smtClean="0"/>
              <a:t>Systems:</a:t>
            </a:r>
            <a:r>
              <a:rPr lang="en-US" i="1" smtClean="0"/>
              <a:t/>
            </a:r>
            <a:br>
              <a:rPr lang="en-US" i="1" smtClean="0"/>
            </a:br>
            <a:r>
              <a:rPr lang="en-US" i="1" smtClean="0"/>
              <a:t>Internals and </a:t>
            </a:r>
            <a:r>
              <a:rPr lang="en-US" i="1" dirty="0" smtClean="0"/>
              <a:t>Design Principles, 6/E</a:t>
            </a:r>
            <a:r>
              <a:rPr lang="en-US" i="1" smtClean="0"/>
              <a:t/>
            </a:r>
            <a:br>
              <a:rPr lang="en-US" i="1" smtClean="0"/>
            </a:br>
            <a:r>
              <a:rPr lang="en-US" smtClean="0"/>
              <a:t>William Stallings</a:t>
            </a:r>
            <a:endParaRPr lang="en-US" i="1" dirty="0" smtClean="0"/>
          </a:p>
        </p:txBody>
      </p:sp>
      <p:sp>
        <p:nvSpPr>
          <p:cNvPr id="4" name="Footer Placeholder 3"/>
          <p:cNvSpPr>
            <a:spLocks noGrp="1"/>
          </p:cNvSpPr>
          <p:nvPr>
            <p:ph type="ftr" sz="quarter" idx="11"/>
          </p:nvPr>
        </p:nvSpPr>
        <p:spPr>
          <a:xfrm>
            <a:off x="2667000" y="6096000"/>
            <a:ext cx="3352800" cy="625475"/>
          </a:xfrm>
        </p:spPr>
        <p:txBody>
          <a:bodyPr/>
          <a:lstStyle/>
          <a:p>
            <a:pPr>
              <a:defRPr/>
            </a:pPr>
            <a:r>
              <a:rPr lang="en-US" smtClean="0"/>
              <a:t>Patricia </a:t>
            </a:r>
            <a:r>
              <a:rPr lang="en-US" dirty="0"/>
              <a:t>Roy</a:t>
            </a:r>
            <a:r>
              <a:rPr lang="en-US"/>
              <a:t/>
            </a:r>
            <a:br>
              <a:rPr lang="en-US"/>
            </a:br>
            <a:r>
              <a:rPr lang="en-US" smtClean="0"/>
              <a:t>Manatee </a:t>
            </a:r>
            <a:r>
              <a:rPr lang="en-US" dirty="0"/>
              <a:t>Community College, Venice, FL</a:t>
            </a:r>
            <a:br>
              <a:rPr lang="en-US" dirty="0"/>
            </a:br>
            <a:r>
              <a:rPr lang="en-US" dirty="0"/>
              <a:t>©2008, </a:t>
            </a:r>
            <a:r>
              <a:rPr lang="en-US"/>
              <a:t>Prentice </a:t>
            </a:r>
            <a:r>
              <a:rPr lang="en-US" smtClean="0"/>
              <a:t>Hall</a:t>
            </a:r>
            <a:r>
              <a:rPr lang="en-US" dirty="0"/>
              <a:t/>
            </a:r>
            <a:br>
              <a:rPr lang="en-US" dirty="0"/>
            </a:br>
            <a:endParaRPr lang="en-US" dirty="0"/>
          </a:p>
        </p:txBody>
      </p:sp>
    </p:spTree>
  </p:cSld>
  <p:clrMapOvr>
    <a:masterClrMapping/>
  </p:clrMapOvr>
  <p:transition>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r>
              <a:rPr lang="en-US" smtClean="0"/>
              <a:t>: Sharing</a:t>
            </a:r>
            <a:endParaRPr lang="en-US" dirty="0"/>
          </a:p>
        </p:txBody>
      </p:sp>
      <p:sp>
        <p:nvSpPr>
          <p:cNvPr id="3" name="Content Placeholder 2"/>
          <p:cNvSpPr>
            <a:spLocks noGrp="1"/>
          </p:cNvSpPr>
          <p:nvPr>
            <p:ph idx="1"/>
          </p:nvPr>
        </p:nvSpPr>
        <p:spPr/>
        <p:txBody>
          <a:bodyPr/>
          <a:lstStyle/>
          <a:p>
            <a:r>
              <a:rPr lang="en-US" smtClean="0"/>
              <a:t>Allow several </a:t>
            </a:r>
            <a:r>
              <a:rPr lang="en-US" dirty="0" smtClean="0"/>
              <a:t>processes </a:t>
            </a:r>
            <a:r>
              <a:rPr lang="en-US" smtClean="0"/>
              <a:t>to access the same </a:t>
            </a:r>
            <a:r>
              <a:rPr lang="en-US" dirty="0" smtClean="0"/>
              <a:t>portion of memory</a:t>
            </a:r>
          </a:p>
          <a:p>
            <a:r>
              <a:rPr lang="en-US" dirty="0" smtClean="0"/>
              <a:t>Better </a:t>
            </a:r>
            <a:r>
              <a:rPr lang="en-US" smtClean="0"/>
              <a:t>to allow each process access </a:t>
            </a:r>
            <a:r>
              <a:rPr lang="en-US" dirty="0" smtClean="0"/>
              <a:t>to </a:t>
            </a:r>
            <a:r>
              <a:rPr lang="en-US" smtClean="0"/>
              <a:t>the same </a:t>
            </a:r>
            <a:r>
              <a:rPr lang="en-US" dirty="0" smtClean="0"/>
              <a:t>copy of </a:t>
            </a:r>
            <a:r>
              <a:rPr lang="en-US" smtClean="0"/>
              <a:t>the program rather than have </a:t>
            </a:r>
            <a:r>
              <a:rPr lang="en-US" dirty="0" smtClean="0"/>
              <a:t>their </a:t>
            </a:r>
            <a:r>
              <a:rPr lang="en-US" smtClean="0"/>
              <a:t>own separate </a:t>
            </a:r>
            <a:r>
              <a:rPr lang="en-US" dirty="0" smtClean="0"/>
              <a:t>copy</a:t>
            </a:r>
          </a:p>
          <a:p>
            <a:endParaRPr lang="en-US" dirty="0"/>
          </a:p>
        </p:txBody>
      </p:sp>
    </p:spTree>
  </p:cSld>
  <p:clrMapOvr>
    <a:masterClrMapping/>
  </p:clrMapOvr>
  <p:transition>
    <p:pull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r>
              <a:rPr lang="en-US" smtClean="0"/>
              <a:t>: Logical Organization</a:t>
            </a:r>
            <a:endParaRPr lang="en-US" dirty="0"/>
          </a:p>
        </p:txBody>
      </p:sp>
      <p:sp>
        <p:nvSpPr>
          <p:cNvPr id="3" name="Content Placeholder 2"/>
          <p:cNvSpPr>
            <a:spLocks noGrp="1"/>
          </p:cNvSpPr>
          <p:nvPr>
            <p:ph idx="1"/>
          </p:nvPr>
        </p:nvSpPr>
        <p:spPr/>
        <p:txBody>
          <a:bodyPr/>
          <a:lstStyle/>
          <a:p>
            <a:r>
              <a:rPr lang="en-US" dirty="0" smtClean="0"/>
              <a:t>Memory </a:t>
            </a:r>
            <a:r>
              <a:rPr lang="en-US" smtClean="0"/>
              <a:t>is organized linearly (usually</a:t>
            </a:r>
            <a:r>
              <a:rPr lang="en-US" dirty="0" smtClean="0"/>
              <a:t>)</a:t>
            </a:r>
          </a:p>
          <a:p>
            <a:r>
              <a:rPr lang="en-US" smtClean="0"/>
              <a:t>Programs are </a:t>
            </a:r>
            <a:r>
              <a:rPr lang="en-US" dirty="0" smtClean="0"/>
              <a:t>written in modules</a:t>
            </a:r>
          </a:p>
          <a:p>
            <a:pPr lvl="1"/>
            <a:r>
              <a:rPr lang="en-US" smtClean="0"/>
              <a:t>Modules can </a:t>
            </a:r>
            <a:r>
              <a:rPr lang="en-US" dirty="0" smtClean="0"/>
              <a:t>be </a:t>
            </a:r>
            <a:r>
              <a:rPr lang="en-US" smtClean="0"/>
              <a:t>written and </a:t>
            </a:r>
            <a:r>
              <a:rPr lang="en-US" dirty="0" smtClean="0"/>
              <a:t>compiled independently</a:t>
            </a:r>
          </a:p>
          <a:p>
            <a:r>
              <a:rPr lang="en-US" dirty="0" smtClean="0"/>
              <a:t>Different degrees of protection given to modules </a:t>
            </a:r>
            <a:r>
              <a:rPr lang="en-US" smtClean="0"/>
              <a:t>(read-only</a:t>
            </a:r>
            <a:r>
              <a:rPr lang="en-US" dirty="0" smtClean="0"/>
              <a:t>, execute-only)</a:t>
            </a:r>
          </a:p>
          <a:p>
            <a:r>
              <a:rPr lang="en-US" smtClean="0"/>
              <a:t>Share modules among </a:t>
            </a:r>
            <a:r>
              <a:rPr lang="en-US" dirty="0" smtClean="0"/>
              <a:t>processes</a:t>
            </a:r>
          </a:p>
          <a:p>
            <a:r>
              <a:rPr lang="en-US" smtClean="0"/>
              <a:t>Segmentation </a:t>
            </a:r>
            <a:r>
              <a:rPr lang="en-US" dirty="0" smtClean="0"/>
              <a:t>helps here</a:t>
            </a:r>
          </a:p>
          <a:p>
            <a:endParaRPr lang="en-US" dirty="0"/>
          </a:p>
        </p:txBody>
      </p:sp>
    </p:spTree>
  </p:cSld>
  <p:clrMapOvr>
    <a:masterClrMapping/>
  </p:clrMapOvr>
  <p:transition>
    <p:pull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r>
              <a:rPr lang="en-US" smtClean="0"/>
              <a:t>: Physical Organization</a:t>
            </a:r>
            <a:endParaRPr lang="en-US" dirty="0"/>
          </a:p>
        </p:txBody>
      </p:sp>
      <p:sp>
        <p:nvSpPr>
          <p:cNvPr id="3" name="Content Placeholder 2"/>
          <p:cNvSpPr>
            <a:spLocks noGrp="1"/>
          </p:cNvSpPr>
          <p:nvPr>
            <p:ph idx="1"/>
          </p:nvPr>
        </p:nvSpPr>
        <p:spPr/>
        <p:txBody>
          <a:bodyPr/>
          <a:lstStyle/>
          <a:p>
            <a:r>
              <a:rPr lang="en-US" smtClean="0"/>
              <a:t>Cannot leave the programmer </a:t>
            </a:r>
            <a:r>
              <a:rPr lang="en-US" dirty="0" smtClean="0"/>
              <a:t>with the responsibility </a:t>
            </a:r>
            <a:r>
              <a:rPr lang="en-US" smtClean="0"/>
              <a:t>to manage </a:t>
            </a:r>
            <a:r>
              <a:rPr lang="en-US" dirty="0" smtClean="0"/>
              <a:t>memory</a:t>
            </a:r>
          </a:p>
          <a:p>
            <a:r>
              <a:rPr lang="en-US" smtClean="0"/>
              <a:t>Memory available for a program </a:t>
            </a:r>
            <a:r>
              <a:rPr lang="en-US" dirty="0" smtClean="0"/>
              <a:t>plus </a:t>
            </a:r>
            <a:r>
              <a:rPr lang="en-US" smtClean="0"/>
              <a:t>its data may </a:t>
            </a:r>
            <a:r>
              <a:rPr lang="en-US" dirty="0" smtClean="0"/>
              <a:t>be insufficient</a:t>
            </a:r>
          </a:p>
          <a:p>
            <a:pPr lvl="1"/>
            <a:r>
              <a:rPr lang="en-US" smtClean="0"/>
              <a:t>Overlaying allows various </a:t>
            </a:r>
            <a:r>
              <a:rPr lang="en-US" dirty="0" smtClean="0"/>
              <a:t>modules to </a:t>
            </a:r>
            <a:r>
              <a:rPr lang="en-US" smtClean="0"/>
              <a:t>be assigned the same </a:t>
            </a:r>
            <a:r>
              <a:rPr lang="en-US" dirty="0" smtClean="0"/>
              <a:t>region of memory but is time consuming </a:t>
            </a:r>
            <a:r>
              <a:rPr lang="en-US" smtClean="0"/>
              <a:t>to program</a:t>
            </a:r>
            <a:endParaRPr lang="en-US" dirty="0" smtClean="0"/>
          </a:p>
          <a:p>
            <a:r>
              <a:rPr lang="en-US" smtClean="0"/>
              <a:t>Programmer </a:t>
            </a:r>
            <a:r>
              <a:rPr lang="en-US" dirty="0" smtClean="0"/>
              <a:t>does not know how </a:t>
            </a:r>
            <a:r>
              <a:rPr lang="en-US" smtClean="0"/>
              <a:t>much space </a:t>
            </a:r>
            <a:r>
              <a:rPr lang="en-US" dirty="0" smtClean="0"/>
              <a:t>will </a:t>
            </a:r>
            <a:r>
              <a:rPr lang="en-US" smtClean="0"/>
              <a:t>be available</a:t>
            </a:r>
            <a:endParaRPr lang="en-US" dirty="0" smtClean="0"/>
          </a:p>
          <a:p>
            <a:endParaRPr lang="en-US" dirty="0"/>
          </a:p>
        </p:txBody>
      </p:sp>
    </p:spTree>
  </p:cSld>
  <p:clrMapOvr>
    <a:masterClrMapping/>
  </p:clrMapOvr>
  <p:transition>
    <p:pull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Partitioning</a:t>
            </a:r>
            <a:endParaRPr lang="en-NZ" dirty="0"/>
          </a:p>
        </p:txBody>
      </p:sp>
      <p:sp>
        <p:nvSpPr>
          <p:cNvPr id="3" name="Content Placeholder 2"/>
          <p:cNvSpPr>
            <a:spLocks noGrp="1"/>
          </p:cNvSpPr>
          <p:nvPr>
            <p:ph idx="1"/>
          </p:nvPr>
        </p:nvSpPr>
        <p:spPr/>
        <p:txBody>
          <a:bodyPr/>
          <a:lstStyle/>
          <a:p>
            <a:r>
              <a:rPr lang="en-NZ" smtClean="0"/>
              <a:t>An early </a:t>
            </a:r>
            <a:r>
              <a:rPr lang="en-NZ" dirty="0" smtClean="0"/>
              <a:t>method </a:t>
            </a:r>
            <a:r>
              <a:rPr lang="en-NZ" smtClean="0"/>
              <a:t>of managing </a:t>
            </a:r>
            <a:r>
              <a:rPr lang="en-NZ" dirty="0" smtClean="0"/>
              <a:t>memory</a:t>
            </a:r>
          </a:p>
          <a:p>
            <a:pPr lvl="1"/>
            <a:r>
              <a:rPr lang="en-NZ" smtClean="0"/>
              <a:t>Pre-virtual </a:t>
            </a:r>
            <a:r>
              <a:rPr lang="en-NZ" dirty="0" smtClean="0"/>
              <a:t>memory</a:t>
            </a:r>
          </a:p>
          <a:p>
            <a:pPr lvl="1"/>
            <a:r>
              <a:rPr lang="en-NZ" dirty="0" smtClean="0"/>
              <a:t>Not used much now</a:t>
            </a:r>
          </a:p>
          <a:p>
            <a:r>
              <a:rPr lang="en-NZ" dirty="0" smtClean="0"/>
              <a:t>But, it </a:t>
            </a:r>
            <a:r>
              <a:rPr lang="en-NZ" smtClean="0"/>
              <a:t>will clarify the later </a:t>
            </a:r>
            <a:r>
              <a:rPr lang="en-NZ" dirty="0" smtClean="0"/>
              <a:t>discussion </a:t>
            </a:r>
            <a:r>
              <a:rPr lang="en-NZ" smtClean="0"/>
              <a:t>of virtual </a:t>
            </a:r>
            <a:r>
              <a:rPr lang="en-NZ" dirty="0" smtClean="0"/>
              <a:t>memory if we look </a:t>
            </a:r>
            <a:r>
              <a:rPr lang="en-NZ" smtClean="0"/>
              <a:t>first at partitioning</a:t>
            </a:r>
            <a:endParaRPr lang="en-NZ" dirty="0" smtClean="0"/>
          </a:p>
          <a:p>
            <a:pPr lvl="1"/>
            <a:r>
              <a:rPr lang="en-NZ" smtClean="0"/>
              <a:t>Virtual Memory has </a:t>
            </a:r>
            <a:r>
              <a:rPr lang="en-NZ" dirty="0" smtClean="0"/>
              <a:t>evolved from </a:t>
            </a:r>
            <a:r>
              <a:rPr lang="en-NZ" smtClean="0"/>
              <a:t>the partitioning </a:t>
            </a:r>
            <a:r>
              <a:rPr lang="en-NZ" dirty="0" smtClean="0"/>
              <a:t>methods</a:t>
            </a:r>
          </a:p>
        </p:txBody>
      </p:sp>
    </p:spTree>
  </p:cSld>
  <p:clrMapOvr>
    <a:masterClrMapping/>
  </p:clrMapOvr>
  <p:transition>
    <p:pull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Types </a:t>
            </a:r>
            <a:r>
              <a:rPr lang="en-NZ" smtClean="0"/>
              <a:t>of Partitioning</a:t>
            </a:r>
            <a:endParaRPr lang="en-NZ" dirty="0"/>
          </a:p>
        </p:txBody>
      </p:sp>
      <p:sp>
        <p:nvSpPr>
          <p:cNvPr id="3" name="Content Placeholder 2"/>
          <p:cNvSpPr>
            <a:spLocks noGrp="1"/>
          </p:cNvSpPr>
          <p:nvPr>
            <p:ph idx="1"/>
          </p:nvPr>
        </p:nvSpPr>
        <p:spPr/>
        <p:txBody>
          <a:bodyPr/>
          <a:lstStyle/>
          <a:p>
            <a:r>
              <a:rPr lang="en-NZ" smtClean="0"/>
              <a:t>Fixed Partitioning</a:t>
            </a:r>
            <a:endParaRPr lang="en-NZ" dirty="0" smtClean="0"/>
          </a:p>
          <a:p>
            <a:r>
              <a:rPr lang="en-NZ" smtClean="0"/>
              <a:t>Dynamic Partitioning</a:t>
            </a:r>
            <a:endParaRPr lang="en-NZ" dirty="0" smtClean="0"/>
          </a:p>
          <a:p>
            <a:r>
              <a:rPr lang="en-NZ" smtClean="0"/>
              <a:t>Simple Paging</a:t>
            </a:r>
            <a:endParaRPr lang="en-NZ" dirty="0" smtClean="0"/>
          </a:p>
          <a:p>
            <a:r>
              <a:rPr lang="en-NZ" smtClean="0"/>
              <a:t>Simple Segmentation</a:t>
            </a:r>
            <a:endParaRPr lang="en-NZ" dirty="0" smtClean="0"/>
          </a:p>
          <a:p>
            <a:r>
              <a:rPr lang="en-NZ" smtClean="0"/>
              <a:t>Virtual Memory Paging</a:t>
            </a:r>
            <a:endParaRPr lang="en-NZ" dirty="0" smtClean="0"/>
          </a:p>
          <a:p>
            <a:r>
              <a:rPr lang="en-NZ" smtClean="0"/>
              <a:t>Virtual Memory Segmentation</a:t>
            </a:r>
            <a:endParaRPr lang="en-NZ" dirty="0"/>
          </a:p>
        </p:txBody>
      </p:sp>
    </p:spTree>
  </p:cSld>
  <p:clrMapOvr>
    <a:masterClrMapping/>
  </p:clrMapOvr>
  <p:transition>
    <p:pull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Fixed Partitioning</a:t>
            </a:r>
            <a:endParaRPr lang="en-US" dirty="0"/>
          </a:p>
        </p:txBody>
      </p:sp>
      <p:sp>
        <p:nvSpPr>
          <p:cNvPr id="3" name="Content Placeholder 2"/>
          <p:cNvSpPr>
            <a:spLocks noGrp="1"/>
          </p:cNvSpPr>
          <p:nvPr>
            <p:ph idx="1"/>
          </p:nvPr>
        </p:nvSpPr>
        <p:spPr>
          <a:xfrm>
            <a:off x="457200" y="1600200"/>
            <a:ext cx="6705600" cy="4953000"/>
          </a:xfrm>
        </p:spPr>
        <p:txBody>
          <a:bodyPr/>
          <a:lstStyle/>
          <a:p>
            <a:r>
              <a:rPr lang="en-US" smtClean="0"/>
              <a:t>Equal-size partitions </a:t>
            </a:r>
            <a:r>
              <a:rPr lang="en-US" sz="2000" dirty="0" smtClean="0"/>
              <a:t>(see </a:t>
            </a:r>
            <a:r>
              <a:rPr lang="en-US" sz="2000" smtClean="0"/>
              <a:t>fig 7.3a)</a:t>
            </a:r>
            <a:endParaRPr lang="en-US" dirty="0" smtClean="0"/>
          </a:p>
          <a:p>
            <a:pPr lvl="1"/>
            <a:r>
              <a:rPr lang="en-US" smtClean="0"/>
              <a:t>Any </a:t>
            </a:r>
            <a:r>
              <a:rPr lang="en-US" dirty="0" smtClean="0"/>
              <a:t>process whose size is </a:t>
            </a:r>
            <a:r>
              <a:rPr lang="en-US" smtClean="0"/>
              <a:t>less than or equal </a:t>
            </a:r>
            <a:r>
              <a:rPr lang="en-US" dirty="0" smtClean="0"/>
              <a:t>to </a:t>
            </a:r>
            <a:r>
              <a:rPr lang="en-US" smtClean="0"/>
              <a:t>the partition size can be loaded into an available partition</a:t>
            </a:r>
            <a:endParaRPr lang="en-US" dirty="0" smtClean="0"/>
          </a:p>
          <a:p>
            <a:r>
              <a:rPr lang="en-US" smtClean="0"/>
              <a:t>The operating system can swap a </a:t>
            </a:r>
            <a:r>
              <a:rPr lang="en-US" dirty="0" smtClean="0"/>
              <a:t>process out </a:t>
            </a:r>
            <a:r>
              <a:rPr lang="en-US" smtClean="0"/>
              <a:t>of a partition</a:t>
            </a:r>
            <a:endParaRPr lang="en-US" dirty="0" smtClean="0"/>
          </a:p>
          <a:p>
            <a:pPr lvl="1"/>
            <a:r>
              <a:rPr lang="en-US" dirty="0" smtClean="0"/>
              <a:t>If </a:t>
            </a:r>
            <a:r>
              <a:rPr lang="en-US" smtClean="0"/>
              <a:t>none are in a ready </a:t>
            </a:r>
            <a:r>
              <a:rPr lang="en-US" dirty="0" smtClean="0"/>
              <a:t>or </a:t>
            </a:r>
            <a:r>
              <a:rPr lang="en-US" smtClean="0"/>
              <a:t>running state</a:t>
            </a:r>
            <a:endParaRPr lang="en-US" dirty="0" smtClean="0"/>
          </a:p>
          <a:p>
            <a:pPr lvl="1"/>
            <a:endParaRPr lang="en-US" dirty="0"/>
          </a:p>
        </p:txBody>
      </p:sp>
      <p:pic>
        <p:nvPicPr>
          <p:cNvPr id="1027" name="Picture 3"/>
          <p:cNvPicPr>
            <a:picLocks noChangeAspect="1" noChangeArrowheads="1"/>
          </p:cNvPicPr>
          <p:nvPr/>
        </p:nvPicPr>
        <p:blipFill>
          <a:blip r:embed="rId3"/>
          <a:srcRect r="44570" b="5862"/>
          <a:stretch>
            <a:fillRect/>
          </a:stretch>
        </p:blipFill>
        <p:spPr bwMode="auto">
          <a:xfrm>
            <a:off x="7191375" y="1371600"/>
            <a:ext cx="2333625" cy="5200650"/>
          </a:xfrm>
          <a:prstGeom prst="rect">
            <a:avLst/>
          </a:prstGeom>
          <a:noFill/>
          <a:ln w="9525">
            <a:noFill/>
            <a:miter lim="800000"/>
            <a:headEnd/>
            <a:tailEnd/>
          </a:ln>
          <a:effectLst/>
        </p:spPr>
      </p:pic>
    </p:spTree>
  </p:cSld>
  <p:clrMapOvr>
    <a:masterClrMapping/>
  </p:clrMapOvr>
  <p:transition>
    <p:pull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1143000"/>
          </a:xfrm>
        </p:spPr>
        <p:txBody>
          <a:bodyPr/>
          <a:lstStyle/>
          <a:p>
            <a:r>
              <a:rPr lang="en-US" smtClean="0"/>
              <a:t>Fixed Partitioning </a:t>
            </a:r>
            <a:r>
              <a:rPr lang="en-US" dirty="0" smtClean="0"/>
              <a:t>Problems</a:t>
            </a:r>
            <a:endParaRPr lang="en-US" dirty="0"/>
          </a:p>
        </p:txBody>
      </p:sp>
      <p:sp>
        <p:nvSpPr>
          <p:cNvPr id="3" name="Content Placeholder 2"/>
          <p:cNvSpPr>
            <a:spLocks noGrp="1"/>
          </p:cNvSpPr>
          <p:nvPr>
            <p:ph idx="1"/>
          </p:nvPr>
        </p:nvSpPr>
        <p:spPr/>
        <p:txBody>
          <a:bodyPr/>
          <a:lstStyle/>
          <a:p>
            <a:r>
              <a:rPr lang="en-US" smtClean="0"/>
              <a:t>A program may </a:t>
            </a:r>
            <a:r>
              <a:rPr lang="en-US" dirty="0" smtClean="0"/>
              <a:t>not fit </a:t>
            </a:r>
            <a:r>
              <a:rPr lang="en-US" smtClean="0"/>
              <a:t>in a partition</a:t>
            </a:r>
            <a:r>
              <a:rPr lang="en-US" dirty="0" smtClean="0"/>
              <a:t>.  </a:t>
            </a:r>
          </a:p>
          <a:p>
            <a:pPr lvl="1"/>
            <a:r>
              <a:rPr lang="en-US" smtClean="0"/>
              <a:t>The programmer </a:t>
            </a:r>
            <a:r>
              <a:rPr lang="en-US" dirty="0" smtClean="0"/>
              <a:t>must design </a:t>
            </a:r>
            <a:r>
              <a:rPr lang="en-US" smtClean="0"/>
              <a:t>the program with overlays</a:t>
            </a:r>
            <a:endParaRPr lang="en-US" dirty="0" smtClean="0"/>
          </a:p>
          <a:p>
            <a:r>
              <a:rPr lang="en-US" smtClean="0"/>
              <a:t>Main </a:t>
            </a:r>
            <a:r>
              <a:rPr lang="en-US" dirty="0" smtClean="0"/>
              <a:t>memory use is inefficient.  </a:t>
            </a:r>
          </a:p>
          <a:p>
            <a:pPr lvl="1"/>
            <a:r>
              <a:rPr lang="en-US" smtClean="0"/>
              <a:t>Any program</a:t>
            </a:r>
            <a:r>
              <a:rPr lang="en-US" dirty="0" smtClean="0"/>
              <a:t>, </a:t>
            </a:r>
            <a:r>
              <a:rPr lang="en-US" smtClean="0"/>
              <a:t>no matter how small</a:t>
            </a:r>
            <a:r>
              <a:rPr lang="en-US" dirty="0" smtClean="0"/>
              <a:t>, </a:t>
            </a:r>
            <a:r>
              <a:rPr lang="en-US" smtClean="0"/>
              <a:t>occupies an entire partition</a:t>
            </a:r>
            <a:r>
              <a:rPr lang="en-US" dirty="0" smtClean="0"/>
              <a:t>.</a:t>
            </a:r>
          </a:p>
          <a:p>
            <a:pPr lvl="1"/>
            <a:r>
              <a:rPr lang="en-US" dirty="0" smtClean="0"/>
              <a:t>This is results </a:t>
            </a:r>
            <a:r>
              <a:rPr lang="en-US" smtClean="0"/>
              <a:t>in </a:t>
            </a:r>
            <a:r>
              <a:rPr lang="en-US" b="1" i="1" smtClean="0"/>
              <a:t>internal fragmentation</a:t>
            </a:r>
            <a:r>
              <a:rPr lang="en-US" b="1" i="1" dirty="0" smtClean="0"/>
              <a:t>.</a:t>
            </a:r>
          </a:p>
          <a:p>
            <a:pPr lvl="1"/>
            <a:endParaRPr lang="en-US" dirty="0"/>
          </a:p>
        </p:txBody>
      </p:sp>
    </p:spTree>
  </p:cSld>
  <p:clrMapOvr>
    <a:masterClrMapping/>
  </p:clrMapOvr>
  <p:transition>
    <p:pull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p:spPr>
        <p:txBody>
          <a:bodyPr/>
          <a:lstStyle/>
          <a:p>
            <a:r>
              <a:rPr lang="en-NZ" dirty="0" smtClean="0"/>
              <a:t>Solution </a:t>
            </a:r>
            <a:r>
              <a:rPr lang="en-NZ" smtClean="0"/>
              <a:t>– Unequal Size Partitions</a:t>
            </a:r>
            <a:endParaRPr lang="en-NZ" dirty="0"/>
          </a:p>
        </p:txBody>
      </p:sp>
      <p:sp>
        <p:nvSpPr>
          <p:cNvPr id="3" name="Content Placeholder 2"/>
          <p:cNvSpPr>
            <a:spLocks noGrp="1"/>
          </p:cNvSpPr>
          <p:nvPr>
            <p:ph idx="1"/>
          </p:nvPr>
        </p:nvSpPr>
        <p:spPr>
          <a:xfrm>
            <a:off x="457200" y="1600200"/>
            <a:ext cx="7239000" cy="4953000"/>
          </a:xfrm>
        </p:spPr>
        <p:txBody>
          <a:bodyPr/>
          <a:lstStyle/>
          <a:p>
            <a:r>
              <a:rPr lang="en-NZ" dirty="0" smtClean="0"/>
              <a:t>Lessens both problems</a:t>
            </a:r>
          </a:p>
          <a:p>
            <a:pPr lvl="1"/>
            <a:r>
              <a:rPr lang="en-NZ" dirty="0" smtClean="0"/>
              <a:t> but doesn’t  solve completely</a:t>
            </a:r>
          </a:p>
          <a:p>
            <a:r>
              <a:rPr lang="en-NZ" dirty="0" smtClean="0"/>
              <a:t>In Fig 7.3b,</a:t>
            </a:r>
          </a:p>
          <a:p>
            <a:pPr lvl="1"/>
            <a:r>
              <a:rPr lang="en-NZ" smtClean="0"/>
              <a:t>Programs </a:t>
            </a:r>
            <a:r>
              <a:rPr lang="en-NZ" dirty="0" smtClean="0"/>
              <a:t>up to </a:t>
            </a:r>
            <a:r>
              <a:rPr lang="en-NZ" smtClean="0"/>
              <a:t>16M can be accommodated without overlay</a:t>
            </a:r>
            <a:endParaRPr lang="en-NZ" dirty="0" smtClean="0"/>
          </a:p>
          <a:p>
            <a:pPr lvl="1"/>
            <a:r>
              <a:rPr lang="en-NZ" smtClean="0"/>
              <a:t>Smaller programs can be placed in smaller partitions</a:t>
            </a:r>
            <a:r>
              <a:rPr lang="en-NZ" dirty="0" smtClean="0"/>
              <a:t>, </a:t>
            </a:r>
            <a:r>
              <a:rPr lang="en-NZ" smtClean="0"/>
              <a:t>reducing internal fragmentation</a:t>
            </a:r>
            <a:endParaRPr lang="en-NZ" dirty="0"/>
          </a:p>
        </p:txBody>
      </p:sp>
      <p:pic>
        <p:nvPicPr>
          <p:cNvPr id="4" name="Content Placeholder 3" descr="Fig07_02.gif"/>
          <p:cNvPicPr>
            <a:picLocks noChangeAspect="1"/>
          </p:cNvPicPr>
          <p:nvPr/>
        </p:nvPicPr>
        <p:blipFill>
          <a:blip r:embed="rId2"/>
          <a:srcRect l="56661" b="7026"/>
          <a:stretch>
            <a:fillRect/>
          </a:stretch>
        </p:blipFill>
        <p:spPr bwMode="auto">
          <a:xfrm>
            <a:off x="7337219" y="1447799"/>
            <a:ext cx="1806781" cy="5105401"/>
          </a:xfrm>
          <a:prstGeom prst="rect">
            <a:avLst/>
          </a:prstGeom>
          <a:noFill/>
          <a:ln w="9525">
            <a:noFill/>
            <a:miter lim="800000"/>
            <a:headEnd/>
            <a:tailEnd/>
          </a:ln>
        </p:spPr>
      </p:pic>
    </p:spTree>
  </p:cSld>
  <p:clrMapOvr>
    <a:masterClrMapping/>
  </p:clrMapOvr>
  <p:transition>
    <p:pull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Placement Algorithm</a:t>
            </a:r>
            <a:endParaRPr lang="en-US" dirty="0"/>
          </a:p>
        </p:txBody>
      </p:sp>
      <p:sp>
        <p:nvSpPr>
          <p:cNvPr id="3" name="Content Placeholder 2"/>
          <p:cNvSpPr>
            <a:spLocks noGrp="1"/>
          </p:cNvSpPr>
          <p:nvPr>
            <p:ph idx="1"/>
          </p:nvPr>
        </p:nvSpPr>
        <p:spPr/>
        <p:txBody>
          <a:bodyPr/>
          <a:lstStyle/>
          <a:p>
            <a:r>
              <a:rPr lang="en-US" dirty="0" smtClean="0"/>
              <a:t>Equal-size</a:t>
            </a:r>
          </a:p>
          <a:p>
            <a:pPr lvl="1"/>
            <a:r>
              <a:rPr lang="en-US" dirty="0" smtClean="0"/>
              <a:t>Placement is trivial (no options)</a:t>
            </a:r>
          </a:p>
          <a:p>
            <a:r>
              <a:rPr lang="en-US" dirty="0" smtClean="0"/>
              <a:t>Unequal-size</a:t>
            </a:r>
          </a:p>
          <a:p>
            <a:pPr lvl="1"/>
            <a:r>
              <a:rPr lang="en-US" dirty="0" smtClean="0"/>
              <a:t>Can assign each process to the smallest partition within which it will fit</a:t>
            </a:r>
          </a:p>
          <a:p>
            <a:pPr lvl="1"/>
            <a:r>
              <a:rPr lang="en-US" dirty="0" smtClean="0"/>
              <a:t>Queue for each partition</a:t>
            </a:r>
          </a:p>
          <a:p>
            <a:pPr lvl="1"/>
            <a:r>
              <a:rPr lang="en-US" dirty="0" smtClean="0"/>
              <a:t>Processes are assigned in such a way as to minimize wasted memory within a partition</a:t>
            </a:r>
          </a:p>
          <a:p>
            <a:pPr lvl="1"/>
            <a:endParaRPr lang="en-US" dirty="0"/>
          </a:p>
        </p:txBody>
      </p:sp>
    </p:spTree>
  </p:cSld>
  <p:clrMapOvr>
    <a:masterClrMapping/>
  </p:clrMapOvr>
  <p:transition>
    <p:pull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Fixed Partitioning</a:t>
            </a:r>
            <a:endParaRPr lang="en-US" dirty="0"/>
          </a:p>
        </p:txBody>
      </p:sp>
      <p:pic>
        <p:nvPicPr>
          <p:cNvPr id="4" name="Content Placeholder 3" descr="Fig07_03.gif"/>
          <p:cNvPicPr>
            <a:picLocks noGrp="1" noChangeAspect="1"/>
          </p:cNvPicPr>
          <p:nvPr>
            <p:ph idx="1"/>
          </p:nvPr>
        </p:nvPicPr>
        <p:blipFill>
          <a:blip r:embed="rId3"/>
          <a:stretch>
            <a:fillRect/>
          </a:stretch>
        </p:blipFill>
        <p:spPr>
          <a:xfrm>
            <a:off x="1155104" y="1219200"/>
            <a:ext cx="7464602" cy="5410200"/>
          </a:xfrm>
        </p:spPr>
      </p:pic>
    </p:spTree>
  </p:cSld>
  <p:clrMapOvr>
    <a:masterClrMapping/>
  </p:clrMapOvr>
  <p:transition>
    <p:pull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Roadmap</a:t>
            </a:r>
            <a:endParaRPr lang="en-NZ" dirty="0"/>
          </a:p>
        </p:txBody>
      </p:sp>
      <p:sp>
        <p:nvSpPr>
          <p:cNvPr id="3" name="Content Placeholder 2"/>
          <p:cNvSpPr>
            <a:spLocks noGrp="1"/>
          </p:cNvSpPr>
          <p:nvPr>
            <p:ph idx="1"/>
          </p:nvPr>
        </p:nvSpPr>
        <p:spPr/>
        <p:txBody>
          <a:bodyPr/>
          <a:lstStyle/>
          <a:p>
            <a:r>
              <a:rPr lang="en-NZ" smtClean="0"/>
              <a:t>Basic </a:t>
            </a:r>
            <a:r>
              <a:rPr lang="en-NZ" dirty="0" smtClean="0"/>
              <a:t>requirements of </a:t>
            </a:r>
            <a:r>
              <a:rPr lang="en-NZ" smtClean="0"/>
              <a:t>Memory Management</a:t>
            </a:r>
            <a:endParaRPr lang="en-NZ" dirty="0" smtClean="0"/>
          </a:p>
          <a:p>
            <a:r>
              <a:rPr lang="en-NZ" smtClean="0"/>
              <a:t>Memory Partitioning</a:t>
            </a:r>
            <a:endParaRPr lang="en-NZ" dirty="0" smtClean="0"/>
          </a:p>
          <a:p>
            <a:r>
              <a:rPr lang="en-NZ" smtClean="0"/>
              <a:t>Basic </a:t>
            </a:r>
            <a:r>
              <a:rPr lang="en-NZ" dirty="0" smtClean="0"/>
              <a:t>blocks of </a:t>
            </a:r>
            <a:r>
              <a:rPr lang="en-NZ" smtClean="0"/>
              <a:t>memory management</a:t>
            </a:r>
            <a:endParaRPr lang="en-NZ" dirty="0" smtClean="0"/>
          </a:p>
          <a:p>
            <a:pPr lvl="1"/>
            <a:r>
              <a:rPr lang="en-NZ" smtClean="0"/>
              <a:t>Paging</a:t>
            </a:r>
            <a:endParaRPr lang="en-NZ" dirty="0" smtClean="0"/>
          </a:p>
          <a:p>
            <a:pPr lvl="1"/>
            <a:r>
              <a:rPr lang="en-NZ" smtClean="0"/>
              <a:t>Segmentation</a:t>
            </a:r>
            <a:endParaRPr lang="en-NZ" dirty="0"/>
          </a:p>
        </p:txBody>
      </p:sp>
    </p:spTree>
  </p:cSld>
  <p:clrMapOvr>
    <a:masterClrMapping/>
  </p:clrMapOvr>
  <p:transition>
    <p:pull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6934200" cy="1143000"/>
          </a:xfrm>
        </p:spPr>
        <p:txBody>
          <a:bodyPr/>
          <a:lstStyle/>
          <a:p>
            <a:r>
              <a:rPr lang="en-NZ" smtClean="0"/>
              <a:t>Remaining </a:t>
            </a:r>
            <a:r>
              <a:rPr lang="en-NZ" dirty="0" smtClean="0"/>
              <a:t>Problems with </a:t>
            </a:r>
            <a:r>
              <a:rPr lang="en-NZ" smtClean="0"/>
              <a:t>Fixed Partitions</a:t>
            </a:r>
            <a:endParaRPr lang="en-NZ" dirty="0"/>
          </a:p>
        </p:txBody>
      </p:sp>
      <p:sp>
        <p:nvSpPr>
          <p:cNvPr id="3" name="Content Placeholder 2"/>
          <p:cNvSpPr>
            <a:spLocks noGrp="1"/>
          </p:cNvSpPr>
          <p:nvPr>
            <p:ph idx="1"/>
          </p:nvPr>
        </p:nvSpPr>
        <p:spPr/>
        <p:txBody>
          <a:bodyPr/>
          <a:lstStyle/>
          <a:p>
            <a:r>
              <a:rPr lang="en-NZ" dirty="0" smtClean="0"/>
              <a:t>The number </a:t>
            </a:r>
            <a:r>
              <a:rPr lang="en-NZ" smtClean="0"/>
              <a:t>of active </a:t>
            </a:r>
            <a:r>
              <a:rPr lang="en-NZ" dirty="0" smtClean="0"/>
              <a:t>processes is limited by the system </a:t>
            </a:r>
          </a:p>
          <a:p>
            <a:pPr lvl="1"/>
            <a:r>
              <a:rPr lang="en-NZ" dirty="0" smtClean="0"/>
              <a:t>I.E limited by the pre-determined number </a:t>
            </a:r>
            <a:r>
              <a:rPr lang="en-NZ" smtClean="0"/>
              <a:t>of partitions</a:t>
            </a:r>
            <a:endParaRPr lang="en-NZ" dirty="0" smtClean="0"/>
          </a:p>
          <a:p>
            <a:r>
              <a:rPr lang="en-NZ" smtClean="0"/>
              <a:t>A large </a:t>
            </a:r>
            <a:r>
              <a:rPr lang="en-NZ" dirty="0" smtClean="0"/>
              <a:t>number of </a:t>
            </a:r>
            <a:r>
              <a:rPr lang="en-NZ" smtClean="0"/>
              <a:t>very small </a:t>
            </a:r>
            <a:r>
              <a:rPr lang="en-NZ" dirty="0" smtClean="0"/>
              <a:t>process will not use </a:t>
            </a:r>
            <a:r>
              <a:rPr lang="en-NZ" smtClean="0"/>
              <a:t>the space </a:t>
            </a:r>
            <a:r>
              <a:rPr lang="en-NZ" dirty="0" smtClean="0"/>
              <a:t>efficiently</a:t>
            </a:r>
          </a:p>
          <a:p>
            <a:pPr lvl="1"/>
            <a:r>
              <a:rPr lang="en-NZ" dirty="0" smtClean="0"/>
              <a:t>In either fixed </a:t>
            </a:r>
            <a:r>
              <a:rPr lang="en-NZ" smtClean="0"/>
              <a:t>or variable length partition </a:t>
            </a:r>
            <a:r>
              <a:rPr lang="en-NZ" dirty="0" smtClean="0"/>
              <a:t>methods</a:t>
            </a:r>
          </a:p>
          <a:p>
            <a:endParaRPr lang="en-NZ" dirty="0"/>
          </a:p>
        </p:txBody>
      </p:sp>
    </p:spTree>
  </p:cSld>
  <p:clrMapOvr>
    <a:masterClrMapping/>
  </p:clrMapOvr>
  <p:transition>
    <p:pull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Dynamic Partitioning</a:t>
            </a:r>
            <a:endParaRPr lang="en-US" dirty="0"/>
          </a:p>
        </p:txBody>
      </p:sp>
      <p:sp>
        <p:nvSpPr>
          <p:cNvPr id="3" name="Content Placeholder 2"/>
          <p:cNvSpPr>
            <a:spLocks noGrp="1"/>
          </p:cNvSpPr>
          <p:nvPr>
            <p:ph idx="1"/>
          </p:nvPr>
        </p:nvSpPr>
        <p:spPr>
          <a:xfrm>
            <a:off x="457200" y="1600200"/>
            <a:ext cx="8229600" cy="4800600"/>
          </a:xfrm>
        </p:spPr>
        <p:txBody>
          <a:bodyPr/>
          <a:lstStyle/>
          <a:p>
            <a:r>
              <a:rPr lang="en-US" smtClean="0"/>
              <a:t>Partitions are of variable length and </a:t>
            </a:r>
            <a:r>
              <a:rPr lang="en-US" dirty="0" smtClean="0"/>
              <a:t>number</a:t>
            </a:r>
          </a:p>
          <a:p>
            <a:r>
              <a:rPr lang="en-US" dirty="0" smtClean="0"/>
              <a:t>Process </a:t>
            </a:r>
            <a:r>
              <a:rPr lang="en-US" smtClean="0"/>
              <a:t>is allocated exactly as </a:t>
            </a:r>
            <a:r>
              <a:rPr lang="en-US" dirty="0" smtClean="0"/>
              <a:t>much </a:t>
            </a:r>
            <a:r>
              <a:rPr lang="en-US" smtClean="0"/>
              <a:t>memory as </a:t>
            </a:r>
            <a:r>
              <a:rPr lang="en-US" dirty="0" smtClean="0"/>
              <a:t>required</a:t>
            </a:r>
          </a:p>
        </p:txBody>
      </p:sp>
    </p:spTree>
  </p:cSld>
  <p:clrMapOvr>
    <a:masterClrMapping/>
  </p:clrMapOvr>
  <p:transition>
    <p:pull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1143000"/>
          </a:xfrm>
        </p:spPr>
        <p:txBody>
          <a:bodyPr/>
          <a:lstStyle/>
          <a:p>
            <a:r>
              <a:rPr lang="en-NZ" smtClean="0"/>
              <a:t>Dynamic Partitioning Example</a:t>
            </a:r>
            <a:endParaRPr lang="en-NZ" dirty="0"/>
          </a:p>
        </p:txBody>
      </p:sp>
      <p:sp>
        <p:nvSpPr>
          <p:cNvPr id="22" name="Content Placeholder 21"/>
          <p:cNvSpPr>
            <a:spLocks noGrp="1"/>
          </p:cNvSpPr>
          <p:nvPr>
            <p:ph idx="1"/>
          </p:nvPr>
        </p:nvSpPr>
        <p:spPr>
          <a:xfrm>
            <a:off x="3581400" y="1524000"/>
            <a:ext cx="5105400" cy="4267200"/>
          </a:xfrm>
        </p:spPr>
        <p:txBody>
          <a:bodyPr/>
          <a:lstStyle/>
          <a:p>
            <a:r>
              <a:rPr lang="en-NZ" b="1" i="1" smtClean="0"/>
              <a:t>External Fragmentation</a:t>
            </a:r>
            <a:endParaRPr lang="en-NZ" b="1" i="1" dirty="0" smtClean="0"/>
          </a:p>
          <a:p>
            <a:r>
              <a:rPr lang="en-NZ" smtClean="0"/>
              <a:t>Memory external to all </a:t>
            </a:r>
            <a:r>
              <a:rPr lang="en-NZ" dirty="0" smtClean="0"/>
              <a:t>processes </a:t>
            </a:r>
            <a:r>
              <a:rPr lang="en-NZ" smtClean="0"/>
              <a:t>is fragmented</a:t>
            </a:r>
            <a:endParaRPr lang="en-NZ" dirty="0" smtClean="0"/>
          </a:p>
          <a:p>
            <a:r>
              <a:rPr lang="en-NZ" smtClean="0"/>
              <a:t>Can </a:t>
            </a:r>
            <a:r>
              <a:rPr lang="en-NZ" dirty="0" smtClean="0"/>
              <a:t>resolve </a:t>
            </a:r>
            <a:r>
              <a:rPr lang="en-NZ" smtClean="0"/>
              <a:t>using </a:t>
            </a:r>
            <a:r>
              <a:rPr lang="en-NZ" b="1" i="1" smtClean="0"/>
              <a:t>compaction</a:t>
            </a:r>
            <a:endParaRPr lang="en-NZ" b="1" i="1" dirty="0" smtClean="0"/>
          </a:p>
          <a:p>
            <a:pPr lvl="1"/>
            <a:r>
              <a:rPr lang="en-NZ" dirty="0" smtClean="0"/>
              <a:t>OS moves processes </a:t>
            </a:r>
            <a:r>
              <a:rPr lang="en-NZ" smtClean="0"/>
              <a:t>so that they are </a:t>
            </a:r>
            <a:r>
              <a:rPr lang="en-NZ" dirty="0" smtClean="0"/>
              <a:t>contiguous</a:t>
            </a:r>
          </a:p>
          <a:p>
            <a:pPr lvl="1"/>
            <a:r>
              <a:rPr lang="en-NZ" dirty="0" smtClean="0"/>
              <a:t>Time </a:t>
            </a:r>
            <a:r>
              <a:rPr lang="en-NZ" smtClean="0"/>
              <a:t>consuming and wastes </a:t>
            </a:r>
            <a:r>
              <a:rPr lang="en-NZ" dirty="0" smtClean="0"/>
              <a:t>CPU time</a:t>
            </a:r>
          </a:p>
          <a:p>
            <a:endParaRPr lang="en-NZ" dirty="0"/>
          </a:p>
        </p:txBody>
      </p:sp>
      <p:grpSp>
        <p:nvGrpSpPr>
          <p:cNvPr id="6" name="Group 5"/>
          <p:cNvGrpSpPr/>
          <p:nvPr/>
        </p:nvGrpSpPr>
        <p:grpSpPr>
          <a:xfrm>
            <a:off x="1489656" y="1600200"/>
            <a:ext cx="1600200" cy="4724400"/>
            <a:chOff x="1066800" y="1447800"/>
            <a:chExt cx="1600200" cy="4724400"/>
          </a:xfrm>
        </p:grpSpPr>
        <p:sp>
          <p:nvSpPr>
            <p:cNvPr id="4" name="Rectangle 3"/>
            <p:cNvSpPr/>
            <p:nvPr/>
          </p:nvSpPr>
          <p:spPr>
            <a:xfrm>
              <a:off x="1066800" y="1447800"/>
              <a:ext cx="1600200" cy="47244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NZ" dirty="0"/>
            </a:p>
          </p:txBody>
        </p:sp>
        <p:sp>
          <p:nvSpPr>
            <p:cNvPr id="5" name="Rectangle 4"/>
            <p:cNvSpPr/>
            <p:nvPr/>
          </p:nvSpPr>
          <p:spPr>
            <a:xfrm>
              <a:off x="1066800" y="1447800"/>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OS (8M)</a:t>
              </a:r>
              <a:endParaRPr lang="en-NZ" dirty="0"/>
            </a:p>
          </p:txBody>
        </p:sp>
      </p:grpSp>
      <p:sp>
        <p:nvSpPr>
          <p:cNvPr id="7" name="Rectangle 6"/>
          <p:cNvSpPr/>
          <p:nvPr/>
        </p:nvSpPr>
        <p:spPr>
          <a:xfrm>
            <a:off x="1489656" y="2362200"/>
            <a:ext cx="1600200" cy="12954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P1 </a:t>
            </a:r>
          </a:p>
          <a:p>
            <a:pPr algn="ctr"/>
            <a:r>
              <a:rPr lang="en-NZ" dirty="0" smtClean="0">
                <a:solidFill>
                  <a:schemeClr val="tx1"/>
                </a:solidFill>
              </a:rPr>
              <a:t>(20M)</a:t>
            </a:r>
            <a:endParaRPr lang="en-NZ" dirty="0">
              <a:solidFill>
                <a:schemeClr val="tx1"/>
              </a:solidFill>
            </a:endParaRPr>
          </a:p>
        </p:txBody>
      </p:sp>
      <p:sp>
        <p:nvSpPr>
          <p:cNvPr id="8" name="Rectangle 7"/>
          <p:cNvSpPr/>
          <p:nvPr/>
        </p:nvSpPr>
        <p:spPr>
          <a:xfrm>
            <a:off x="1489656" y="3657600"/>
            <a:ext cx="1600200" cy="9144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P2</a:t>
            </a:r>
          </a:p>
          <a:p>
            <a:pPr algn="ctr"/>
            <a:r>
              <a:rPr lang="en-NZ" dirty="0" smtClean="0"/>
              <a:t>(14M)</a:t>
            </a:r>
            <a:endParaRPr lang="en-NZ" dirty="0"/>
          </a:p>
        </p:txBody>
      </p:sp>
      <p:sp>
        <p:nvSpPr>
          <p:cNvPr id="9" name="Rectangle 8"/>
          <p:cNvSpPr/>
          <p:nvPr/>
        </p:nvSpPr>
        <p:spPr>
          <a:xfrm>
            <a:off x="1489656" y="4572000"/>
            <a:ext cx="1600200" cy="1295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P3</a:t>
            </a:r>
          </a:p>
          <a:p>
            <a:pPr algn="ctr"/>
            <a:r>
              <a:rPr lang="en-NZ" dirty="0" smtClean="0"/>
              <a:t>(18M)</a:t>
            </a:r>
            <a:endParaRPr lang="en-NZ" dirty="0"/>
          </a:p>
        </p:txBody>
      </p:sp>
      <p:sp>
        <p:nvSpPr>
          <p:cNvPr id="10" name="TextBox 9"/>
          <p:cNvSpPr txBox="1"/>
          <p:nvPr/>
        </p:nvSpPr>
        <p:spPr>
          <a:xfrm>
            <a:off x="1718256" y="3733800"/>
            <a:ext cx="990600" cy="646331"/>
          </a:xfrm>
          <a:prstGeom prst="rect">
            <a:avLst/>
          </a:prstGeom>
          <a:noFill/>
        </p:spPr>
        <p:txBody>
          <a:bodyPr wrap="square" rtlCol="0">
            <a:spAutoFit/>
          </a:bodyPr>
          <a:lstStyle/>
          <a:p>
            <a:pPr algn="ctr"/>
            <a:r>
              <a:rPr lang="en-NZ" dirty="0" smtClean="0"/>
              <a:t>Empty (56M)</a:t>
            </a:r>
            <a:endParaRPr lang="en-NZ" dirty="0"/>
          </a:p>
        </p:txBody>
      </p:sp>
      <p:sp>
        <p:nvSpPr>
          <p:cNvPr id="11" name="TextBox 10"/>
          <p:cNvSpPr txBox="1"/>
          <p:nvPr/>
        </p:nvSpPr>
        <p:spPr>
          <a:xfrm>
            <a:off x="1489656" y="5943600"/>
            <a:ext cx="1600200" cy="369332"/>
          </a:xfrm>
          <a:prstGeom prst="rect">
            <a:avLst/>
          </a:prstGeom>
          <a:noFill/>
        </p:spPr>
        <p:txBody>
          <a:bodyPr wrap="square" rtlCol="0">
            <a:spAutoFit/>
          </a:bodyPr>
          <a:lstStyle/>
          <a:p>
            <a:pPr algn="ctr"/>
            <a:r>
              <a:rPr lang="en-NZ" dirty="0" smtClean="0"/>
              <a:t>Empty (4M)</a:t>
            </a:r>
            <a:endParaRPr lang="en-NZ" dirty="0"/>
          </a:p>
        </p:txBody>
      </p:sp>
      <p:sp>
        <p:nvSpPr>
          <p:cNvPr id="12" name="Rectangle 11"/>
          <p:cNvSpPr/>
          <p:nvPr/>
        </p:nvSpPr>
        <p:spPr>
          <a:xfrm>
            <a:off x="1489656" y="3657600"/>
            <a:ext cx="1600200" cy="5334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P4(8M)</a:t>
            </a:r>
            <a:endParaRPr lang="en-NZ" dirty="0"/>
          </a:p>
        </p:txBody>
      </p:sp>
      <p:sp>
        <p:nvSpPr>
          <p:cNvPr id="13" name="TextBox 12"/>
          <p:cNvSpPr txBox="1"/>
          <p:nvPr/>
        </p:nvSpPr>
        <p:spPr>
          <a:xfrm>
            <a:off x="1489656" y="4191000"/>
            <a:ext cx="1600200" cy="369332"/>
          </a:xfrm>
          <a:prstGeom prst="rect">
            <a:avLst/>
          </a:prstGeom>
          <a:noFill/>
        </p:spPr>
        <p:txBody>
          <a:bodyPr wrap="square" rtlCol="0">
            <a:spAutoFit/>
          </a:bodyPr>
          <a:lstStyle/>
          <a:p>
            <a:pPr algn="ctr"/>
            <a:r>
              <a:rPr lang="en-NZ" dirty="0" smtClean="0"/>
              <a:t>Empty (6M)</a:t>
            </a:r>
            <a:endParaRPr lang="en-NZ" dirty="0"/>
          </a:p>
        </p:txBody>
      </p:sp>
      <p:sp>
        <p:nvSpPr>
          <p:cNvPr id="14" name="Rectangle 13"/>
          <p:cNvSpPr/>
          <p:nvPr/>
        </p:nvSpPr>
        <p:spPr>
          <a:xfrm>
            <a:off x="1489656" y="2362200"/>
            <a:ext cx="1600200" cy="9144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P2</a:t>
            </a:r>
          </a:p>
          <a:p>
            <a:pPr algn="ctr"/>
            <a:r>
              <a:rPr lang="en-NZ" dirty="0" smtClean="0"/>
              <a:t>(14M)</a:t>
            </a:r>
            <a:endParaRPr lang="en-NZ" dirty="0"/>
          </a:p>
        </p:txBody>
      </p:sp>
      <p:sp>
        <p:nvSpPr>
          <p:cNvPr id="15" name="TextBox 14"/>
          <p:cNvSpPr txBox="1"/>
          <p:nvPr/>
        </p:nvSpPr>
        <p:spPr>
          <a:xfrm>
            <a:off x="1489656" y="3276600"/>
            <a:ext cx="1600200" cy="369332"/>
          </a:xfrm>
          <a:prstGeom prst="rect">
            <a:avLst/>
          </a:prstGeom>
          <a:noFill/>
        </p:spPr>
        <p:txBody>
          <a:bodyPr wrap="square" rtlCol="0">
            <a:spAutoFit/>
          </a:bodyPr>
          <a:lstStyle/>
          <a:p>
            <a:pPr algn="ctr"/>
            <a:r>
              <a:rPr lang="en-NZ" dirty="0" smtClean="0"/>
              <a:t>Empty (6M)</a:t>
            </a:r>
            <a:endParaRPr lang="en-NZ" dirty="0"/>
          </a:p>
        </p:txBody>
      </p:sp>
      <p:sp>
        <p:nvSpPr>
          <p:cNvPr id="19" name="TextBox 18"/>
          <p:cNvSpPr txBox="1"/>
          <p:nvPr/>
        </p:nvSpPr>
        <p:spPr>
          <a:xfrm>
            <a:off x="1219200" y="6488668"/>
            <a:ext cx="2108269" cy="369332"/>
          </a:xfrm>
          <a:prstGeom prst="rect">
            <a:avLst/>
          </a:prstGeom>
          <a:noFill/>
        </p:spPr>
        <p:txBody>
          <a:bodyPr wrap="none" rtlCol="0">
            <a:spAutoFit/>
          </a:bodyPr>
          <a:lstStyle/>
          <a:p>
            <a:r>
              <a:rPr lang="en-NZ" dirty="0" smtClean="0"/>
              <a:t>Refer to Figure 7.4</a:t>
            </a:r>
            <a:endParaRPr lang="en-NZ" dirty="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1+#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2"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1000" fill="hold"/>
                                        <p:tgtEl>
                                          <p:spTgt spid="8"/>
                                        </p:tgtEl>
                                        <p:attrNameLst>
                                          <p:attrName>ppt_x</p:attrName>
                                        </p:attrNameLst>
                                      </p:cBhvr>
                                      <p:tavLst>
                                        <p:tav tm="0">
                                          <p:val>
                                            <p:strVal val="1+#ppt_w/2"/>
                                          </p:val>
                                        </p:tav>
                                        <p:tav tm="100000">
                                          <p:val>
                                            <p:strVal val="#ppt_x"/>
                                          </p:val>
                                        </p:tav>
                                      </p:tavLst>
                                    </p:anim>
                                    <p:anim calcmode="lin" valueType="num">
                                      <p:cBhvr additive="base">
                                        <p:cTn id="17" dur="1000" fill="hold"/>
                                        <p:tgtEl>
                                          <p:spTgt spid="8"/>
                                        </p:tgtEl>
                                        <p:attrNameLst>
                                          <p:attrName>ppt_y</p:attrName>
                                        </p:attrNameLst>
                                      </p:cBhvr>
                                      <p:tavLst>
                                        <p:tav tm="0">
                                          <p:val>
                                            <p:strVal val="#ppt_y"/>
                                          </p:val>
                                        </p:tav>
                                        <p:tav tm="100000">
                                          <p:val>
                                            <p:strVal val="#ppt_y"/>
                                          </p:val>
                                        </p:tav>
                                      </p:tavLst>
                                    </p:anim>
                                  </p:childTnLst>
                                </p:cTn>
                              </p:par>
                            </p:childTnLst>
                          </p:cTn>
                        </p:par>
                        <p:par>
                          <p:cTn id="18" fill="hold">
                            <p:stCondLst>
                              <p:cond delay="2500"/>
                            </p:stCondLst>
                            <p:childTnLst>
                              <p:par>
                                <p:cTn id="19" presetID="2" presetClass="entr" presetSubtype="2"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1000" fill="hold"/>
                                        <p:tgtEl>
                                          <p:spTgt spid="9"/>
                                        </p:tgtEl>
                                        <p:attrNameLst>
                                          <p:attrName>ppt_x</p:attrName>
                                        </p:attrNameLst>
                                      </p:cBhvr>
                                      <p:tavLst>
                                        <p:tav tm="0">
                                          <p:val>
                                            <p:strVal val="1+#ppt_w/2"/>
                                          </p:val>
                                        </p:tav>
                                        <p:tav tm="100000">
                                          <p:val>
                                            <p:strVal val="#ppt_x"/>
                                          </p:val>
                                        </p:tav>
                                      </p:tavLst>
                                    </p:anim>
                                    <p:anim calcmode="lin" valueType="num">
                                      <p:cBhvr additive="base">
                                        <p:cTn id="22" dur="1000" fill="hold"/>
                                        <p:tgtEl>
                                          <p:spTgt spid="9"/>
                                        </p:tgtEl>
                                        <p:attrNameLst>
                                          <p:attrName>ppt_y</p:attrName>
                                        </p:attrNameLst>
                                      </p:cBhvr>
                                      <p:tavLst>
                                        <p:tav tm="0">
                                          <p:val>
                                            <p:strVal val="#ppt_y"/>
                                          </p:val>
                                        </p:tav>
                                        <p:tav tm="100000">
                                          <p:val>
                                            <p:strVal val="#ppt_y"/>
                                          </p:val>
                                        </p:tav>
                                      </p:tavLst>
                                    </p:anim>
                                  </p:childTnLst>
                                </p:cTn>
                              </p:par>
                            </p:childTnLst>
                          </p:cTn>
                        </p:par>
                        <p:par>
                          <p:cTn id="23" fill="hold">
                            <p:stCondLst>
                              <p:cond delay="3500"/>
                            </p:stCondLst>
                            <p:childTnLst>
                              <p:par>
                                <p:cTn id="24" presetID="9"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dissolve">
                                      <p:cBhvr>
                                        <p:cTn id="26" dur="10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xit" presetSubtype="2" fill="hold" grpId="1" nodeType="clickEffect">
                                  <p:stCondLst>
                                    <p:cond delay="0"/>
                                  </p:stCondLst>
                                  <p:childTnLst>
                                    <p:anim calcmode="lin" valueType="num">
                                      <p:cBhvr additive="base">
                                        <p:cTn id="30" dur="500"/>
                                        <p:tgtEl>
                                          <p:spTgt spid="8"/>
                                        </p:tgtEl>
                                        <p:attrNameLst>
                                          <p:attrName>ppt_x</p:attrName>
                                        </p:attrNameLst>
                                      </p:cBhvr>
                                      <p:tavLst>
                                        <p:tav tm="0">
                                          <p:val>
                                            <p:strVal val="ppt_x"/>
                                          </p:val>
                                        </p:tav>
                                        <p:tav tm="100000">
                                          <p:val>
                                            <p:strVal val="1+ppt_w/2"/>
                                          </p:val>
                                        </p:tav>
                                      </p:tavLst>
                                    </p:anim>
                                    <p:anim calcmode="lin" valueType="num">
                                      <p:cBhvr additive="base">
                                        <p:cTn id="31" dur="500"/>
                                        <p:tgtEl>
                                          <p:spTgt spid="8"/>
                                        </p:tgtEl>
                                        <p:attrNameLst>
                                          <p:attrName>ppt_y</p:attrName>
                                        </p:attrNameLst>
                                      </p:cBhvr>
                                      <p:tavLst>
                                        <p:tav tm="0">
                                          <p:val>
                                            <p:strVal val="ppt_y"/>
                                          </p:val>
                                        </p:tav>
                                        <p:tav tm="100000">
                                          <p:val>
                                            <p:strVal val="ppt_y"/>
                                          </p:val>
                                        </p:tav>
                                      </p:tavLst>
                                    </p:anim>
                                    <p:set>
                                      <p:cBhvr>
                                        <p:cTn id="32" dur="1" fill="hold">
                                          <p:stCondLst>
                                            <p:cond delay="499"/>
                                          </p:stCondLst>
                                        </p:cTn>
                                        <p:tgtEl>
                                          <p:spTgt spid="8"/>
                                        </p:tgtEl>
                                        <p:attrNameLst>
                                          <p:attrName>style.visibility</p:attrName>
                                        </p:attrNameLst>
                                      </p:cBhvr>
                                      <p:to>
                                        <p:strVal val="hidden"/>
                                      </p:to>
                                    </p:set>
                                  </p:childTnLst>
                                </p:cTn>
                              </p:par>
                            </p:childTnLst>
                          </p:cTn>
                        </p:par>
                        <p:par>
                          <p:cTn id="33" fill="hold">
                            <p:stCondLst>
                              <p:cond delay="500"/>
                            </p:stCondLst>
                            <p:childTnLst>
                              <p:par>
                                <p:cTn id="34" presetID="2" presetClass="entr" presetSubtype="2"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1000" fill="hold"/>
                                        <p:tgtEl>
                                          <p:spTgt spid="12"/>
                                        </p:tgtEl>
                                        <p:attrNameLst>
                                          <p:attrName>ppt_x</p:attrName>
                                        </p:attrNameLst>
                                      </p:cBhvr>
                                      <p:tavLst>
                                        <p:tav tm="0">
                                          <p:val>
                                            <p:strVal val="1+#ppt_w/2"/>
                                          </p:val>
                                        </p:tav>
                                        <p:tav tm="100000">
                                          <p:val>
                                            <p:strVal val="#ppt_x"/>
                                          </p:val>
                                        </p:tav>
                                      </p:tavLst>
                                    </p:anim>
                                    <p:anim calcmode="lin" valueType="num">
                                      <p:cBhvr additive="base">
                                        <p:cTn id="37" dur="1000" fill="hold"/>
                                        <p:tgtEl>
                                          <p:spTgt spid="12"/>
                                        </p:tgtEl>
                                        <p:attrNameLst>
                                          <p:attrName>ppt_y</p:attrName>
                                        </p:attrNameLst>
                                      </p:cBhvr>
                                      <p:tavLst>
                                        <p:tav tm="0">
                                          <p:val>
                                            <p:strVal val="#ppt_y"/>
                                          </p:val>
                                        </p:tav>
                                        <p:tav tm="100000">
                                          <p:val>
                                            <p:strVal val="#ppt_y"/>
                                          </p:val>
                                        </p:tav>
                                      </p:tavLst>
                                    </p:anim>
                                  </p:childTnLst>
                                </p:cTn>
                              </p:par>
                            </p:childTnLst>
                          </p:cTn>
                        </p:par>
                        <p:par>
                          <p:cTn id="38" fill="hold">
                            <p:stCondLst>
                              <p:cond delay="1500"/>
                            </p:stCondLst>
                            <p:childTnLst>
                              <p:par>
                                <p:cTn id="39" presetID="9" presetClass="entr" presetSubtype="0"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10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xit" presetSubtype="2" fill="hold" grpId="1" nodeType="clickEffect">
                                  <p:stCondLst>
                                    <p:cond delay="0"/>
                                  </p:stCondLst>
                                  <p:childTnLst>
                                    <p:anim calcmode="lin" valueType="num">
                                      <p:cBhvr additive="base">
                                        <p:cTn id="45" dur="500"/>
                                        <p:tgtEl>
                                          <p:spTgt spid="7"/>
                                        </p:tgtEl>
                                        <p:attrNameLst>
                                          <p:attrName>ppt_x</p:attrName>
                                        </p:attrNameLst>
                                      </p:cBhvr>
                                      <p:tavLst>
                                        <p:tav tm="0">
                                          <p:val>
                                            <p:strVal val="ppt_x"/>
                                          </p:val>
                                        </p:tav>
                                        <p:tav tm="100000">
                                          <p:val>
                                            <p:strVal val="1+ppt_w/2"/>
                                          </p:val>
                                        </p:tav>
                                      </p:tavLst>
                                    </p:anim>
                                    <p:anim calcmode="lin" valueType="num">
                                      <p:cBhvr additive="base">
                                        <p:cTn id="46" dur="500"/>
                                        <p:tgtEl>
                                          <p:spTgt spid="7"/>
                                        </p:tgtEl>
                                        <p:attrNameLst>
                                          <p:attrName>ppt_y</p:attrName>
                                        </p:attrNameLst>
                                      </p:cBhvr>
                                      <p:tavLst>
                                        <p:tav tm="0">
                                          <p:val>
                                            <p:strVal val="ppt_y"/>
                                          </p:val>
                                        </p:tav>
                                        <p:tav tm="100000">
                                          <p:val>
                                            <p:strVal val="ppt_y"/>
                                          </p:val>
                                        </p:tav>
                                      </p:tavLst>
                                    </p:anim>
                                    <p:set>
                                      <p:cBhvr>
                                        <p:cTn id="47" dur="1" fill="hold">
                                          <p:stCondLst>
                                            <p:cond delay="499"/>
                                          </p:stCondLst>
                                        </p:cTn>
                                        <p:tgtEl>
                                          <p:spTgt spid="7"/>
                                        </p:tgtEl>
                                        <p:attrNameLst>
                                          <p:attrName>style.visibility</p:attrName>
                                        </p:attrNameLst>
                                      </p:cBhvr>
                                      <p:to>
                                        <p:strVal val="hidden"/>
                                      </p:to>
                                    </p:set>
                                  </p:childTnLst>
                                </p:cTn>
                              </p:par>
                            </p:childTnLst>
                          </p:cTn>
                        </p:par>
                        <p:par>
                          <p:cTn id="48" fill="hold">
                            <p:stCondLst>
                              <p:cond delay="500"/>
                            </p:stCondLst>
                            <p:childTnLst>
                              <p:par>
                                <p:cTn id="49" presetID="2" presetClass="entr" presetSubtype="2"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1000" fill="hold"/>
                                        <p:tgtEl>
                                          <p:spTgt spid="14"/>
                                        </p:tgtEl>
                                        <p:attrNameLst>
                                          <p:attrName>ppt_x</p:attrName>
                                        </p:attrNameLst>
                                      </p:cBhvr>
                                      <p:tavLst>
                                        <p:tav tm="0">
                                          <p:val>
                                            <p:strVal val="1+#ppt_w/2"/>
                                          </p:val>
                                        </p:tav>
                                        <p:tav tm="100000">
                                          <p:val>
                                            <p:strVal val="#ppt_x"/>
                                          </p:val>
                                        </p:tav>
                                      </p:tavLst>
                                    </p:anim>
                                    <p:anim calcmode="lin" valueType="num">
                                      <p:cBhvr additive="base">
                                        <p:cTn id="52" dur="1000" fill="hold"/>
                                        <p:tgtEl>
                                          <p:spTgt spid="14"/>
                                        </p:tgtEl>
                                        <p:attrNameLst>
                                          <p:attrName>ppt_y</p:attrName>
                                        </p:attrNameLst>
                                      </p:cBhvr>
                                      <p:tavLst>
                                        <p:tav tm="0">
                                          <p:val>
                                            <p:strVal val="#ppt_y"/>
                                          </p:val>
                                        </p:tav>
                                        <p:tav tm="100000">
                                          <p:val>
                                            <p:strVal val="#ppt_y"/>
                                          </p:val>
                                        </p:tav>
                                      </p:tavLst>
                                    </p:anim>
                                  </p:childTnLst>
                                </p:cTn>
                              </p:par>
                            </p:childTnLst>
                          </p:cTn>
                        </p:par>
                        <p:par>
                          <p:cTn id="53" fill="hold">
                            <p:stCondLst>
                              <p:cond delay="1500"/>
                            </p:stCondLst>
                            <p:childTnLst>
                              <p:par>
                                <p:cTn id="54" presetID="9" presetClass="entr" presetSubtype="0" fill="hold" grpId="0"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dissolve">
                                      <p:cBhvr>
                                        <p:cTn id="56" dur="1000"/>
                                        <p:tgtEl>
                                          <p:spTgt spid="15"/>
                                        </p:tgtEl>
                                      </p:cBhvr>
                                    </p:animEffect>
                                  </p:childTnLst>
                                </p:cTn>
                              </p:par>
                            </p:childTnLst>
                          </p:cTn>
                        </p:par>
                        <p:par>
                          <p:cTn id="57" fill="hold">
                            <p:stCondLst>
                              <p:cond delay="2500"/>
                            </p:stCondLst>
                            <p:childTnLst>
                              <p:par>
                                <p:cTn id="58" presetID="9" presetClass="entr" presetSubtype="0" fill="hold" grpId="0" nodeType="afterEffect">
                                  <p:stCondLst>
                                    <p:cond delay="0"/>
                                  </p:stCondLst>
                                  <p:childTnLst>
                                    <p:set>
                                      <p:cBhvr>
                                        <p:cTn id="59" dur="1" fill="hold">
                                          <p:stCondLst>
                                            <p:cond delay="0"/>
                                          </p:stCondLst>
                                        </p:cTn>
                                        <p:tgtEl>
                                          <p:spTgt spid="22">
                                            <p:txEl>
                                              <p:pRg st="0" end="0"/>
                                            </p:txEl>
                                          </p:spTgt>
                                        </p:tgtEl>
                                        <p:attrNameLst>
                                          <p:attrName>style.visibility</p:attrName>
                                        </p:attrNameLst>
                                      </p:cBhvr>
                                      <p:to>
                                        <p:strVal val="visible"/>
                                      </p:to>
                                    </p:set>
                                    <p:animEffect transition="in" filter="dissolve">
                                      <p:cBhvr>
                                        <p:cTn id="60" dur="500"/>
                                        <p:tgtEl>
                                          <p:spTgt spid="22">
                                            <p:txEl>
                                              <p:pRg st="0" end="0"/>
                                            </p:txEl>
                                          </p:spTgt>
                                        </p:tgtEl>
                                      </p:cBhvr>
                                    </p:animEffect>
                                  </p:childTnLst>
                                </p:cTn>
                              </p:par>
                            </p:childTnLst>
                          </p:cTn>
                        </p:par>
                        <p:par>
                          <p:cTn id="61" fill="hold">
                            <p:stCondLst>
                              <p:cond delay="3000"/>
                            </p:stCondLst>
                            <p:childTnLst>
                              <p:par>
                                <p:cTn id="62" presetID="9" presetClass="entr" presetSubtype="0" fill="hold" grpId="0" nodeType="afterEffect">
                                  <p:stCondLst>
                                    <p:cond delay="0"/>
                                  </p:stCondLst>
                                  <p:childTnLst>
                                    <p:set>
                                      <p:cBhvr>
                                        <p:cTn id="63" dur="1" fill="hold">
                                          <p:stCondLst>
                                            <p:cond delay="0"/>
                                          </p:stCondLst>
                                        </p:cTn>
                                        <p:tgtEl>
                                          <p:spTgt spid="22">
                                            <p:txEl>
                                              <p:pRg st="1" end="1"/>
                                            </p:txEl>
                                          </p:spTgt>
                                        </p:tgtEl>
                                        <p:attrNameLst>
                                          <p:attrName>style.visibility</p:attrName>
                                        </p:attrNameLst>
                                      </p:cBhvr>
                                      <p:to>
                                        <p:strVal val="visible"/>
                                      </p:to>
                                    </p:set>
                                    <p:animEffect transition="in" filter="dissolve">
                                      <p:cBhvr>
                                        <p:cTn id="64" dur="500"/>
                                        <p:tgtEl>
                                          <p:spTgt spid="22">
                                            <p:txEl>
                                              <p:pRg st="1" end="1"/>
                                            </p:txEl>
                                          </p:spTgt>
                                        </p:tgtEl>
                                      </p:cBhvr>
                                    </p:animEffect>
                                  </p:childTnLst>
                                </p:cTn>
                              </p:par>
                            </p:childTnLst>
                          </p:cTn>
                        </p:par>
                        <p:par>
                          <p:cTn id="65" fill="hold">
                            <p:stCondLst>
                              <p:cond delay="3500"/>
                            </p:stCondLst>
                            <p:childTnLst>
                              <p:par>
                                <p:cTn id="66" presetID="9" presetClass="entr" presetSubtype="0" fill="hold" grpId="0" nodeType="afterEffect">
                                  <p:stCondLst>
                                    <p:cond delay="0"/>
                                  </p:stCondLst>
                                  <p:childTnLst>
                                    <p:set>
                                      <p:cBhvr>
                                        <p:cTn id="67" dur="1" fill="hold">
                                          <p:stCondLst>
                                            <p:cond delay="0"/>
                                          </p:stCondLst>
                                        </p:cTn>
                                        <p:tgtEl>
                                          <p:spTgt spid="22">
                                            <p:txEl>
                                              <p:pRg st="2" end="2"/>
                                            </p:txEl>
                                          </p:spTgt>
                                        </p:tgtEl>
                                        <p:attrNameLst>
                                          <p:attrName>style.visibility</p:attrName>
                                        </p:attrNameLst>
                                      </p:cBhvr>
                                      <p:to>
                                        <p:strVal val="visible"/>
                                      </p:to>
                                    </p:set>
                                    <p:animEffect transition="in" filter="dissolve">
                                      <p:cBhvr>
                                        <p:cTn id="68" dur="500"/>
                                        <p:tgtEl>
                                          <p:spTgt spid="22">
                                            <p:txEl>
                                              <p:pRg st="2" end="2"/>
                                            </p:txEl>
                                          </p:spTgt>
                                        </p:tgtEl>
                                      </p:cBhvr>
                                    </p:animEffect>
                                  </p:childTnLst>
                                </p:cTn>
                              </p:par>
                            </p:childTnLst>
                          </p:cTn>
                        </p:par>
                        <p:par>
                          <p:cTn id="69" fill="hold">
                            <p:stCondLst>
                              <p:cond delay="4000"/>
                            </p:stCondLst>
                            <p:childTnLst>
                              <p:par>
                                <p:cTn id="70" presetID="9" presetClass="entr" presetSubtype="0" fill="hold" grpId="0" nodeType="afterEffect">
                                  <p:stCondLst>
                                    <p:cond delay="0"/>
                                  </p:stCondLst>
                                  <p:childTnLst>
                                    <p:set>
                                      <p:cBhvr>
                                        <p:cTn id="71" dur="1" fill="hold">
                                          <p:stCondLst>
                                            <p:cond delay="0"/>
                                          </p:stCondLst>
                                        </p:cTn>
                                        <p:tgtEl>
                                          <p:spTgt spid="22">
                                            <p:txEl>
                                              <p:pRg st="3" end="3"/>
                                            </p:txEl>
                                          </p:spTgt>
                                        </p:tgtEl>
                                        <p:attrNameLst>
                                          <p:attrName>style.visibility</p:attrName>
                                        </p:attrNameLst>
                                      </p:cBhvr>
                                      <p:to>
                                        <p:strVal val="visible"/>
                                      </p:to>
                                    </p:set>
                                    <p:animEffect transition="in" filter="dissolve">
                                      <p:cBhvr>
                                        <p:cTn id="72" dur="500"/>
                                        <p:tgtEl>
                                          <p:spTgt spid="22">
                                            <p:txEl>
                                              <p:pRg st="3" end="3"/>
                                            </p:txEl>
                                          </p:spTgt>
                                        </p:tgtEl>
                                      </p:cBhvr>
                                    </p:animEffect>
                                  </p:childTnLst>
                                </p:cTn>
                              </p:par>
                            </p:childTnLst>
                          </p:cTn>
                        </p:par>
                        <p:par>
                          <p:cTn id="73" fill="hold">
                            <p:stCondLst>
                              <p:cond delay="4500"/>
                            </p:stCondLst>
                            <p:childTnLst>
                              <p:par>
                                <p:cTn id="74" presetID="9" presetClass="entr" presetSubtype="0" fill="hold" grpId="0" nodeType="afterEffect">
                                  <p:stCondLst>
                                    <p:cond delay="0"/>
                                  </p:stCondLst>
                                  <p:childTnLst>
                                    <p:set>
                                      <p:cBhvr>
                                        <p:cTn id="75" dur="1" fill="hold">
                                          <p:stCondLst>
                                            <p:cond delay="0"/>
                                          </p:stCondLst>
                                        </p:cTn>
                                        <p:tgtEl>
                                          <p:spTgt spid="22">
                                            <p:txEl>
                                              <p:pRg st="4" end="4"/>
                                            </p:txEl>
                                          </p:spTgt>
                                        </p:tgtEl>
                                        <p:attrNameLst>
                                          <p:attrName>style.visibility</p:attrName>
                                        </p:attrNameLst>
                                      </p:cBhvr>
                                      <p:to>
                                        <p:strVal val="visible"/>
                                      </p:to>
                                    </p:set>
                                    <p:animEffect transition="in" filter="dissolve">
                                      <p:cBhvr>
                                        <p:cTn id="76"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7" grpId="0" animBg="1"/>
      <p:bldP spid="7" grpId="1" animBg="1"/>
      <p:bldP spid="8" grpId="0" animBg="1"/>
      <p:bldP spid="8" grpId="1" animBg="1"/>
      <p:bldP spid="9" grpId="0" animBg="1"/>
      <p:bldP spid="10" grpId="0"/>
      <p:bldP spid="11" grpId="0"/>
      <p:bldP spid="12" grpId="0" animBg="1"/>
      <p:bldP spid="13" grpId="0"/>
      <p:bldP spid="14" grpId="0" animBg="1"/>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Dynamic Partitioning</a:t>
            </a:r>
            <a:endParaRPr lang="en-US" dirty="0"/>
          </a:p>
        </p:txBody>
      </p:sp>
      <p:sp>
        <p:nvSpPr>
          <p:cNvPr id="3" name="Content Placeholder 2"/>
          <p:cNvSpPr>
            <a:spLocks noGrp="1"/>
          </p:cNvSpPr>
          <p:nvPr>
            <p:ph idx="1"/>
          </p:nvPr>
        </p:nvSpPr>
        <p:spPr/>
        <p:txBody>
          <a:bodyPr/>
          <a:lstStyle/>
          <a:p>
            <a:r>
              <a:rPr lang="en-US" smtClean="0"/>
              <a:t>Operating </a:t>
            </a:r>
            <a:r>
              <a:rPr lang="en-US" dirty="0" smtClean="0"/>
              <a:t>system must decide which free block </a:t>
            </a:r>
            <a:r>
              <a:rPr lang="en-US" smtClean="0"/>
              <a:t>to allocate to a </a:t>
            </a:r>
            <a:r>
              <a:rPr lang="en-US" dirty="0" smtClean="0"/>
              <a:t>process</a:t>
            </a:r>
          </a:p>
          <a:p>
            <a:r>
              <a:rPr lang="en-US" smtClean="0"/>
              <a:t>Best-fit algorithm</a:t>
            </a:r>
            <a:endParaRPr lang="en-US" dirty="0" smtClean="0"/>
          </a:p>
          <a:p>
            <a:pPr lvl="1"/>
            <a:r>
              <a:rPr lang="en-US" dirty="0" smtClean="0"/>
              <a:t>Chooses the </a:t>
            </a:r>
            <a:r>
              <a:rPr lang="en-US" smtClean="0"/>
              <a:t>block that </a:t>
            </a:r>
            <a:r>
              <a:rPr lang="en-US" dirty="0" smtClean="0"/>
              <a:t>is closest in size to the request</a:t>
            </a:r>
          </a:p>
          <a:p>
            <a:pPr lvl="1"/>
            <a:r>
              <a:rPr lang="en-US" dirty="0" smtClean="0"/>
              <a:t>Worst </a:t>
            </a:r>
            <a:r>
              <a:rPr lang="en-US" smtClean="0"/>
              <a:t>performer overall</a:t>
            </a:r>
            <a:endParaRPr lang="en-US" dirty="0" smtClean="0"/>
          </a:p>
          <a:p>
            <a:pPr lvl="1"/>
            <a:r>
              <a:rPr lang="en-US" smtClean="0"/>
              <a:t>Since smallest </a:t>
            </a:r>
            <a:r>
              <a:rPr lang="en-US" dirty="0" smtClean="0"/>
              <a:t>block is found for process, </a:t>
            </a:r>
            <a:r>
              <a:rPr lang="en-US" smtClean="0"/>
              <a:t>the smallest amount of fragmentation </a:t>
            </a:r>
            <a:r>
              <a:rPr lang="en-US" dirty="0" smtClean="0"/>
              <a:t>is left</a:t>
            </a:r>
          </a:p>
          <a:p>
            <a:pPr lvl="1"/>
            <a:r>
              <a:rPr lang="en-US" smtClean="0"/>
              <a:t>Memory compaction </a:t>
            </a:r>
            <a:r>
              <a:rPr lang="en-US" dirty="0" smtClean="0"/>
              <a:t>must be done more often</a:t>
            </a:r>
          </a:p>
          <a:p>
            <a:endParaRPr lang="en-US" dirty="0"/>
          </a:p>
        </p:txBody>
      </p:sp>
    </p:spTree>
  </p:cSld>
  <p:clrMapOvr>
    <a:masterClrMapping/>
  </p:clrMapOvr>
  <p:transition>
    <p:pull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Dynamic Partitioning</a:t>
            </a:r>
            <a:endParaRPr lang="en-US" dirty="0"/>
          </a:p>
        </p:txBody>
      </p:sp>
      <p:sp>
        <p:nvSpPr>
          <p:cNvPr id="3" name="Content Placeholder 2"/>
          <p:cNvSpPr>
            <a:spLocks noGrp="1"/>
          </p:cNvSpPr>
          <p:nvPr>
            <p:ph idx="1"/>
          </p:nvPr>
        </p:nvSpPr>
        <p:spPr/>
        <p:txBody>
          <a:bodyPr/>
          <a:lstStyle/>
          <a:p>
            <a:r>
              <a:rPr lang="en-US" smtClean="0"/>
              <a:t>First-fit algorithm</a:t>
            </a:r>
            <a:endParaRPr lang="en-US" dirty="0" smtClean="0"/>
          </a:p>
          <a:p>
            <a:pPr lvl="1"/>
            <a:r>
              <a:rPr lang="en-US" smtClean="0"/>
              <a:t>Scans </a:t>
            </a:r>
            <a:r>
              <a:rPr lang="en-US" dirty="0" smtClean="0"/>
              <a:t>memory form the </a:t>
            </a:r>
            <a:r>
              <a:rPr lang="en-US" smtClean="0"/>
              <a:t>beginning and </a:t>
            </a:r>
            <a:r>
              <a:rPr lang="en-US" dirty="0" smtClean="0"/>
              <a:t>chooses the </a:t>
            </a:r>
            <a:r>
              <a:rPr lang="en-US" smtClean="0"/>
              <a:t>first available block that is large </a:t>
            </a:r>
            <a:r>
              <a:rPr lang="en-US" dirty="0" smtClean="0"/>
              <a:t>enough</a:t>
            </a:r>
          </a:p>
          <a:p>
            <a:pPr lvl="1"/>
            <a:r>
              <a:rPr lang="en-US" smtClean="0"/>
              <a:t>Fastest</a:t>
            </a:r>
            <a:endParaRPr lang="en-US" dirty="0" smtClean="0"/>
          </a:p>
          <a:p>
            <a:pPr lvl="1"/>
            <a:r>
              <a:rPr lang="en-US" smtClean="0"/>
              <a:t>May have many process loaded </a:t>
            </a:r>
            <a:r>
              <a:rPr lang="en-US" dirty="0" smtClean="0"/>
              <a:t>in the front end of </a:t>
            </a:r>
            <a:r>
              <a:rPr lang="en-US" smtClean="0"/>
              <a:t>memory that </a:t>
            </a:r>
            <a:r>
              <a:rPr lang="en-US" dirty="0" smtClean="0"/>
              <a:t>must </a:t>
            </a:r>
            <a:r>
              <a:rPr lang="en-US" smtClean="0"/>
              <a:t>be searched </a:t>
            </a:r>
            <a:r>
              <a:rPr lang="en-US" dirty="0" smtClean="0"/>
              <a:t>over when trying to </a:t>
            </a:r>
            <a:r>
              <a:rPr lang="en-US" smtClean="0"/>
              <a:t>find a </a:t>
            </a:r>
            <a:r>
              <a:rPr lang="en-US" dirty="0" smtClean="0"/>
              <a:t>free block</a:t>
            </a:r>
            <a:endParaRPr lang="en-US" dirty="0"/>
          </a:p>
        </p:txBody>
      </p:sp>
    </p:spTree>
  </p:cSld>
  <p:clrMapOvr>
    <a:masterClrMapping/>
  </p:clrMapOvr>
  <p:transition>
    <p:pull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Dynamic Partitioning</a:t>
            </a:r>
            <a:endParaRPr lang="en-US" dirty="0"/>
          </a:p>
        </p:txBody>
      </p:sp>
      <p:sp>
        <p:nvSpPr>
          <p:cNvPr id="3" name="Content Placeholder 2"/>
          <p:cNvSpPr>
            <a:spLocks noGrp="1"/>
          </p:cNvSpPr>
          <p:nvPr>
            <p:ph idx="1"/>
          </p:nvPr>
        </p:nvSpPr>
        <p:spPr/>
        <p:txBody>
          <a:bodyPr/>
          <a:lstStyle/>
          <a:p>
            <a:r>
              <a:rPr lang="en-US" dirty="0" smtClean="0"/>
              <a:t>Next-fit</a:t>
            </a:r>
          </a:p>
          <a:p>
            <a:pPr lvl="1"/>
            <a:r>
              <a:rPr lang="en-US" smtClean="0"/>
              <a:t>Scans </a:t>
            </a:r>
            <a:r>
              <a:rPr lang="en-US" dirty="0" smtClean="0"/>
              <a:t>memory from </a:t>
            </a:r>
            <a:r>
              <a:rPr lang="en-US" smtClean="0"/>
              <a:t>the location </a:t>
            </a:r>
            <a:r>
              <a:rPr lang="en-US" dirty="0" smtClean="0"/>
              <a:t>of </a:t>
            </a:r>
            <a:r>
              <a:rPr lang="en-US" smtClean="0"/>
              <a:t>the last placement</a:t>
            </a:r>
            <a:endParaRPr lang="en-US" dirty="0" smtClean="0"/>
          </a:p>
          <a:p>
            <a:pPr lvl="1"/>
            <a:r>
              <a:rPr lang="en-US" dirty="0" smtClean="0"/>
              <a:t>More </a:t>
            </a:r>
            <a:r>
              <a:rPr lang="en-US" smtClean="0"/>
              <a:t>often allocate a </a:t>
            </a:r>
            <a:r>
              <a:rPr lang="en-US" dirty="0" smtClean="0"/>
              <a:t>block of </a:t>
            </a:r>
            <a:r>
              <a:rPr lang="en-US" smtClean="0"/>
              <a:t>memory at </a:t>
            </a:r>
            <a:r>
              <a:rPr lang="en-US" dirty="0" smtClean="0"/>
              <a:t>the end of memory where </a:t>
            </a:r>
            <a:r>
              <a:rPr lang="en-US" smtClean="0"/>
              <a:t>the largest </a:t>
            </a:r>
            <a:r>
              <a:rPr lang="en-US" dirty="0" smtClean="0"/>
              <a:t>block is found</a:t>
            </a:r>
          </a:p>
          <a:p>
            <a:pPr lvl="1"/>
            <a:r>
              <a:rPr lang="en-US" smtClean="0"/>
              <a:t>The largest </a:t>
            </a:r>
            <a:r>
              <a:rPr lang="en-US" dirty="0" smtClean="0"/>
              <a:t>block of memory is broken up </a:t>
            </a:r>
            <a:r>
              <a:rPr lang="en-US" smtClean="0"/>
              <a:t>into smaller </a:t>
            </a:r>
            <a:r>
              <a:rPr lang="en-US" dirty="0" smtClean="0"/>
              <a:t>blocks</a:t>
            </a:r>
          </a:p>
          <a:p>
            <a:pPr lvl="1"/>
            <a:r>
              <a:rPr lang="en-US" smtClean="0"/>
              <a:t>Compaction </a:t>
            </a:r>
            <a:r>
              <a:rPr lang="en-US" dirty="0" smtClean="0"/>
              <a:t>is required </a:t>
            </a:r>
            <a:r>
              <a:rPr lang="en-US" smtClean="0"/>
              <a:t>to obtain a large block at </a:t>
            </a:r>
            <a:r>
              <a:rPr lang="en-US" dirty="0" smtClean="0"/>
              <a:t>the end of memory</a:t>
            </a:r>
          </a:p>
          <a:p>
            <a:endParaRPr lang="en-US" dirty="0"/>
          </a:p>
        </p:txBody>
      </p:sp>
    </p:spTree>
  </p:cSld>
  <p:clrMapOvr>
    <a:masterClrMapping/>
  </p:clrMapOvr>
  <p:transition>
    <p:pull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549597" y="228601"/>
            <a:ext cx="2622603" cy="6477000"/>
          </a:xfrm>
          <a:prstGeom prst="rect">
            <a:avLst/>
          </a:prstGeom>
        </p:spPr>
      </p:pic>
    </p:spTree>
    <p:extLst>
      <p:ext uri="{BB962C8B-B14F-4D97-AF65-F5344CB8AC3E}">
        <p14:creationId xmlns:p14="http://schemas.microsoft.com/office/powerpoint/2010/main" val="73305011"/>
      </p:ext>
    </p:extLst>
  </p:cSld>
  <p:clrMapOvr>
    <a:masterClrMapping/>
  </p:clrMapOvr>
  <p:transition>
    <p:pull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Allocation</a:t>
            </a:r>
            <a:endParaRPr lang="en-US" dirty="0"/>
          </a:p>
        </p:txBody>
      </p:sp>
      <p:pic>
        <p:nvPicPr>
          <p:cNvPr id="4" name="Content Placeholder 3" descr="Fig07_05.gif"/>
          <p:cNvPicPr>
            <a:picLocks noGrp="1" noChangeAspect="1"/>
          </p:cNvPicPr>
          <p:nvPr>
            <p:ph idx="1"/>
          </p:nvPr>
        </p:nvPicPr>
        <p:blipFill>
          <a:blip r:embed="rId3"/>
          <a:stretch>
            <a:fillRect/>
          </a:stretch>
        </p:blipFill>
        <p:spPr>
          <a:xfrm>
            <a:off x="2440200" y="1143000"/>
            <a:ext cx="4380409" cy="5715000"/>
          </a:xfrm>
        </p:spPr>
      </p:pic>
    </p:spTree>
  </p:cSld>
  <p:clrMapOvr>
    <a:masterClrMapping/>
  </p:clrMapOvr>
  <p:transition>
    <p:pull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Buddy System</a:t>
            </a:r>
            <a:endParaRPr lang="en-US" dirty="0"/>
          </a:p>
        </p:txBody>
      </p:sp>
      <p:sp>
        <p:nvSpPr>
          <p:cNvPr id="3" name="Content Placeholder 2"/>
          <p:cNvSpPr>
            <a:spLocks noGrp="1"/>
          </p:cNvSpPr>
          <p:nvPr>
            <p:ph idx="1"/>
          </p:nvPr>
        </p:nvSpPr>
        <p:spPr/>
        <p:txBody>
          <a:bodyPr/>
          <a:lstStyle/>
          <a:p>
            <a:r>
              <a:rPr lang="en-US" smtClean="0"/>
              <a:t>Entire space available is treated as a </a:t>
            </a:r>
            <a:r>
              <a:rPr lang="en-US" dirty="0" smtClean="0"/>
              <a:t>single block of 2</a:t>
            </a:r>
            <a:r>
              <a:rPr lang="en-US" baseline="30000" dirty="0" smtClean="0"/>
              <a:t>U</a:t>
            </a:r>
          </a:p>
          <a:p>
            <a:r>
              <a:rPr lang="en-US" smtClean="0"/>
              <a:t>If a </a:t>
            </a:r>
            <a:r>
              <a:rPr lang="en-US" dirty="0" smtClean="0"/>
              <a:t>request of size </a:t>
            </a:r>
            <a:r>
              <a:rPr lang="en-US" i="1" dirty="0" smtClean="0"/>
              <a:t>s </a:t>
            </a:r>
            <a:r>
              <a:rPr lang="en-US" dirty="0" smtClean="0"/>
              <a:t>where 2</a:t>
            </a:r>
            <a:r>
              <a:rPr lang="en-US" i="1" baseline="30000" dirty="0" smtClean="0"/>
              <a:t>U</a:t>
            </a:r>
            <a:r>
              <a:rPr lang="en-US" baseline="30000" dirty="0" smtClean="0"/>
              <a:t>-1</a:t>
            </a:r>
            <a:r>
              <a:rPr lang="en-US" dirty="0" smtClean="0"/>
              <a:t> &lt; </a:t>
            </a:r>
            <a:r>
              <a:rPr lang="en-US" i="1" dirty="0" smtClean="0"/>
              <a:t>s </a:t>
            </a:r>
            <a:r>
              <a:rPr lang="en-US" dirty="0" smtClean="0"/>
              <a:t>&lt;= 2</a:t>
            </a:r>
            <a:r>
              <a:rPr lang="en-US" i="1" baseline="30000" dirty="0" smtClean="0"/>
              <a:t>U</a:t>
            </a:r>
            <a:endParaRPr lang="en-US" i="1" dirty="0" smtClean="0"/>
          </a:p>
          <a:p>
            <a:pPr lvl="1"/>
            <a:r>
              <a:rPr lang="en-US" dirty="0" smtClean="0"/>
              <a:t>entire block </a:t>
            </a:r>
            <a:r>
              <a:rPr lang="en-US" smtClean="0"/>
              <a:t>is allocated</a:t>
            </a:r>
            <a:endParaRPr lang="en-US" dirty="0" smtClean="0"/>
          </a:p>
          <a:p>
            <a:r>
              <a:rPr lang="en-US" dirty="0" smtClean="0"/>
              <a:t>Otherwise block is split into </a:t>
            </a:r>
            <a:r>
              <a:rPr lang="en-US" smtClean="0"/>
              <a:t>two equal </a:t>
            </a:r>
            <a:r>
              <a:rPr lang="en-US" dirty="0" smtClean="0"/>
              <a:t>buddies</a:t>
            </a:r>
          </a:p>
          <a:p>
            <a:pPr lvl="1"/>
            <a:r>
              <a:rPr lang="en-US" dirty="0" smtClean="0"/>
              <a:t>Process continues </a:t>
            </a:r>
            <a:r>
              <a:rPr lang="en-US" smtClean="0"/>
              <a:t>until smallest block greater than or equal </a:t>
            </a:r>
            <a:r>
              <a:rPr lang="en-US" dirty="0" smtClean="0"/>
              <a:t>to </a:t>
            </a:r>
            <a:r>
              <a:rPr lang="en-US" i="1" dirty="0" smtClean="0"/>
              <a:t>s </a:t>
            </a:r>
            <a:r>
              <a:rPr lang="en-US" smtClean="0"/>
              <a:t>is generated</a:t>
            </a:r>
            <a:endParaRPr lang="en-US" dirty="0" smtClean="0"/>
          </a:p>
          <a:p>
            <a:endParaRPr lang="en-US" dirty="0"/>
          </a:p>
        </p:txBody>
      </p:sp>
    </p:spTree>
  </p:cSld>
  <p:clrMapOvr>
    <a:masterClrMapping/>
  </p:clrMapOvr>
  <p:transition>
    <p:pull dir="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p:spPr>
        <p:txBody>
          <a:bodyPr/>
          <a:lstStyle/>
          <a:p>
            <a:r>
              <a:rPr lang="en-US" smtClean="0"/>
              <a:t>Example </a:t>
            </a:r>
            <a:r>
              <a:rPr lang="en-US" dirty="0" smtClean="0"/>
              <a:t>of Buddy System</a:t>
            </a:r>
            <a:endParaRPr lang="en-US" dirty="0"/>
          </a:p>
        </p:txBody>
      </p:sp>
      <p:pic>
        <p:nvPicPr>
          <p:cNvPr id="4" name="Content Placeholder 3" descr="Fig07_06.gif"/>
          <p:cNvPicPr>
            <a:picLocks noGrp="1" noChangeAspect="1"/>
          </p:cNvPicPr>
          <p:nvPr>
            <p:ph idx="1"/>
          </p:nvPr>
        </p:nvPicPr>
        <p:blipFill>
          <a:blip r:embed="rId3"/>
          <a:stretch>
            <a:fillRect/>
          </a:stretch>
        </p:blipFill>
        <p:spPr>
          <a:xfrm>
            <a:off x="685801" y="1066800"/>
            <a:ext cx="8412156" cy="5594342"/>
          </a:xfrm>
        </p:spPr>
      </p:pic>
    </p:spTree>
  </p:cSld>
  <p:clrMapOvr>
    <a:masterClrMapping/>
  </p:clrMapOvr>
  <p:transition>
    <p:pull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need for </a:t>
            </a:r>
            <a:r>
              <a:rPr lang="en-NZ" smtClean="0"/>
              <a:t>memory management</a:t>
            </a:r>
            <a:endParaRPr lang="en-NZ" dirty="0"/>
          </a:p>
        </p:txBody>
      </p:sp>
      <p:sp>
        <p:nvSpPr>
          <p:cNvPr id="3" name="Content Placeholder 2"/>
          <p:cNvSpPr>
            <a:spLocks noGrp="1"/>
          </p:cNvSpPr>
          <p:nvPr>
            <p:ph idx="1"/>
          </p:nvPr>
        </p:nvSpPr>
        <p:spPr/>
        <p:txBody>
          <a:bodyPr/>
          <a:lstStyle/>
          <a:p>
            <a:r>
              <a:rPr lang="en-NZ" dirty="0" smtClean="0"/>
              <a:t>Memory </a:t>
            </a:r>
            <a:r>
              <a:rPr lang="en-NZ" smtClean="0"/>
              <a:t>is cheap today, and getting cheaper</a:t>
            </a:r>
            <a:endParaRPr lang="en-NZ" dirty="0" smtClean="0"/>
          </a:p>
          <a:p>
            <a:pPr lvl="1"/>
            <a:r>
              <a:rPr lang="en-NZ" smtClean="0"/>
              <a:t>But applications are demanding more and </a:t>
            </a:r>
            <a:r>
              <a:rPr lang="en-NZ" dirty="0" smtClean="0"/>
              <a:t>more memory, there is never enough! </a:t>
            </a:r>
          </a:p>
          <a:p>
            <a:r>
              <a:rPr lang="en-NZ" smtClean="0"/>
              <a:t>Memory Management</a:t>
            </a:r>
            <a:r>
              <a:rPr lang="en-NZ" dirty="0" smtClean="0"/>
              <a:t>, </a:t>
            </a:r>
            <a:r>
              <a:rPr lang="en-NZ" smtClean="0"/>
              <a:t>involves swapping </a:t>
            </a:r>
            <a:r>
              <a:rPr lang="en-NZ" dirty="0" smtClean="0"/>
              <a:t>blocks </a:t>
            </a:r>
            <a:r>
              <a:rPr lang="en-NZ" smtClean="0"/>
              <a:t>of data from secondary storage</a:t>
            </a:r>
            <a:r>
              <a:rPr lang="en-NZ" dirty="0" smtClean="0"/>
              <a:t>. </a:t>
            </a:r>
          </a:p>
          <a:p>
            <a:r>
              <a:rPr lang="en-NZ" dirty="0" smtClean="0"/>
              <a:t>Memory I/O is </a:t>
            </a:r>
            <a:r>
              <a:rPr lang="en-NZ" smtClean="0"/>
              <a:t>slow compared to a </a:t>
            </a:r>
            <a:r>
              <a:rPr lang="en-NZ" dirty="0" smtClean="0"/>
              <a:t>CPU</a:t>
            </a:r>
          </a:p>
          <a:p>
            <a:pPr lvl="1"/>
            <a:r>
              <a:rPr lang="en-NZ" dirty="0" smtClean="0"/>
              <a:t>The OS must cleverly time </a:t>
            </a:r>
            <a:r>
              <a:rPr lang="en-NZ" smtClean="0"/>
              <a:t>the swapping to maximise </a:t>
            </a:r>
            <a:r>
              <a:rPr lang="en-NZ" dirty="0" smtClean="0"/>
              <a:t>the CPU’s efficiency</a:t>
            </a:r>
          </a:p>
          <a:p>
            <a:pPr lvl="1"/>
            <a:endParaRPr lang="en-NZ" dirty="0"/>
          </a:p>
        </p:txBody>
      </p:sp>
    </p:spTree>
  </p:cSld>
  <p:clrMapOvr>
    <a:masterClrMapping/>
  </p:clrMapOvr>
  <p:transition>
    <p:pull dir="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1143000"/>
          </a:xfrm>
        </p:spPr>
        <p:txBody>
          <a:bodyPr/>
          <a:lstStyle/>
          <a:p>
            <a:r>
              <a:rPr lang="en-US" smtClean="0"/>
              <a:t>Tree Representation </a:t>
            </a:r>
            <a:r>
              <a:rPr lang="en-US" dirty="0" smtClean="0"/>
              <a:t>of Buddy System</a:t>
            </a:r>
            <a:endParaRPr lang="en-US" dirty="0"/>
          </a:p>
        </p:txBody>
      </p:sp>
      <p:pic>
        <p:nvPicPr>
          <p:cNvPr id="4" name="Content Placeholder 3" descr="Fig07_07.gif"/>
          <p:cNvPicPr>
            <a:picLocks noGrp="1" noChangeAspect="1"/>
          </p:cNvPicPr>
          <p:nvPr>
            <p:ph idx="1"/>
          </p:nvPr>
        </p:nvPicPr>
        <p:blipFill>
          <a:blip r:embed="rId3"/>
          <a:stretch>
            <a:fillRect/>
          </a:stretch>
        </p:blipFill>
        <p:spPr>
          <a:xfrm>
            <a:off x="1258261" y="1524000"/>
            <a:ext cx="6531428" cy="5181600"/>
          </a:xfrm>
        </p:spPr>
      </p:pic>
    </p:spTree>
  </p:cSld>
  <p:clrMapOvr>
    <a:masterClrMapping/>
  </p:clrMapOvr>
  <p:transition>
    <p:pull dir="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Relocation</a:t>
            </a:r>
            <a:endParaRPr lang="en-US" dirty="0"/>
          </a:p>
        </p:txBody>
      </p:sp>
      <p:sp>
        <p:nvSpPr>
          <p:cNvPr id="3" name="Content Placeholder 2"/>
          <p:cNvSpPr>
            <a:spLocks noGrp="1"/>
          </p:cNvSpPr>
          <p:nvPr>
            <p:ph idx="1"/>
          </p:nvPr>
        </p:nvSpPr>
        <p:spPr/>
        <p:txBody>
          <a:bodyPr/>
          <a:lstStyle/>
          <a:p>
            <a:r>
              <a:rPr lang="en-US" smtClean="0"/>
              <a:t>When program loaded </a:t>
            </a:r>
            <a:r>
              <a:rPr lang="en-US" dirty="0" smtClean="0"/>
              <a:t>into memory </a:t>
            </a:r>
            <a:r>
              <a:rPr lang="en-US" smtClean="0"/>
              <a:t>the actual (absolute</a:t>
            </a:r>
            <a:r>
              <a:rPr lang="en-US" dirty="0" smtClean="0"/>
              <a:t>) </a:t>
            </a:r>
            <a:r>
              <a:rPr lang="en-US" smtClean="0"/>
              <a:t>memory locations are </a:t>
            </a:r>
            <a:r>
              <a:rPr lang="en-US" dirty="0" smtClean="0"/>
              <a:t>determined</a:t>
            </a:r>
          </a:p>
          <a:p>
            <a:r>
              <a:rPr lang="en-US" smtClean="0"/>
              <a:t>A process may </a:t>
            </a:r>
            <a:r>
              <a:rPr lang="en-US" dirty="0" smtClean="0"/>
              <a:t>occupy </a:t>
            </a:r>
            <a:r>
              <a:rPr lang="en-US" smtClean="0"/>
              <a:t>different partitions which means different absolute memory locations </a:t>
            </a:r>
            <a:r>
              <a:rPr lang="en-US" dirty="0" smtClean="0"/>
              <a:t>during execution</a:t>
            </a:r>
          </a:p>
          <a:p>
            <a:pPr lvl="1"/>
            <a:r>
              <a:rPr lang="en-US" smtClean="0"/>
              <a:t>Swapping</a:t>
            </a:r>
            <a:endParaRPr lang="en-US" dirty="0" smtClean="0"/>
          </a:p>
          <a:p>
            <a:pPr lvl="1"/>
            <a:r>
              <a:rPr lang="en-US" smtClean="0"/>
              <a:t>Compaction</a:t>
            </a:r>
            <a:endParaRPr lang="en-US" dirty="0" smtClean="0"/>
          </a:p>
          <a:p>
            <a:endParaRPr lang="en-US" dirty="0"/>
          </a:p>
        </p:txBody>
      </p:sp>
    </p:spTree>
  </p:cSld>
  <p:clrMapOvr>
    <a:masterClrMapping/>
  </p:clrMapOvr>
  <p:transition>
    <p:pull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Addresses</a:t>
            </a:r>
            <a:endParaRPr lang="en-US" dirty="0"/>
          </a:p>
        </p:txBody>
      </p:sp>
      <p:sp>
        <p:nvSpPr>
          <p:cNvPr id="3" name="Content Placeholder 2"/>
          <p:cNvSpPr>
            <a:spLocks noGrp="1"/>
          </p:cNvSpPr>
          <p:nvPr>
            <p:ph idx="1"/>
          </p:nvPr>
        </p:nvSpPr>
        <p:spPr/>
        <p:txBody>
          <a:bodyPr/>
          <a:lstStyle/>
          <a:p>
            <a:r>
              <a:rPr lang="en-US" smtClean="0"/>
              <a:t>Logical</a:t>
            </a:r>
            <a:endParaRPr lang="en-US" dirty="0" smtClean="0"/>
          </a:p>
          <a:p>
            <a:pPr lvl="1"/>
            <a:r>
              <a:rPr lang="en-US" dirty="0" smtClean="0"/>
              <a:t>Reference </a:t>
            </a:r>
            <a:r>
              <a:rPr lang="en-US" smtClean="0"/>
              <a:t>to a memory location </a:t>
            </a:r>
            <a:r>
              <a:rPr lang="en-US" dirty="0" smtClean="0"/>
              <a:t>independent of the </a:t>
            </a:r>
            <a:r>
              <a:rPr lang="en-US" smtClean="0"/>
              <a:t>current assignment of data </a:t>
            </a:r>
            <a:r>
              <a:rPr lang="en-US" dirty="0" smtClean="0"/>
              <a:t>to memory.</a:t>
            </a:r>
          </a:p>
          <a:p>
            <a:r>
              <a:rPr lang="en-US" smtClean="0"/>
              <a:t>Relative</a:t>
            </a:r>
            <a:endParaRPr lang="en-US" dirty="0" smtClean="0"/>
          </a:p>
          <a:p>
            <a:pPr lvl="1"/>
            <a:r>
              <a:rPr lang="en-US" smtClean="0"/>
              <a:t>Address expressed as a location relative </a:t>
            </a:r>
            <a:r>
              <a:rPr lang="en-US" dirty="0" smtClean="0"/>
              <a:t>to some known point.</a:t>
            </a:r>
          </a:p>
          <a:p>
            <a:r>
              <a:rPr lang="en-US" smtClean="0"/>
              <a:t>Physical or Absolute</a:t>
            </a:r>
            <a:endParaRPr lang="en-US" dirty="0" smtClean="0"/>
          </a:p>
          <a:p>
            <a:pPr lvl="1"/>
            <a:r>
              <a:rPr lang="en-US" smtClean="0"/>
              <a:t>The absolute address or actual location in main </a:t>
            </a:r>
            <a:r>
              <a:rPr lang="en-US" dirty="0" smtClean="0"/>
              <a:t>memory.</a:t>
            </a:r>
          </a:p>
          <a:p>
            <a:endParaRPr lang="en-US" dirty="0"/>
          </a:p>
        </p:txBody>
      </p:sp>
    </p:spTree>
  </p:cSld>
  <p:clrMapOvr>
    <a:masterClrMapping/>
  </p:clrMapOvr>
  <p:transition>
    <p:pull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Relocation</a:t>
            </a:r>
            <a:endParaRPr lang="en-US" dirty="0"/>
          </a:p>
        </p:txBody>
      </p:sp>
      <p:pic>
        <p:nvPicPr>
          <p:cNvPr id="4" name="Content Placeholder 3" descr="Fig07_08.gif"/>
          <p:cNvPicPr>
            <a:picLocks noGrp="1" noChangeAspect="1"/>
          </p:cNvPicPr>
          <p:nvPr>
            <p:ph idx="1"/>
          </p:nvPr>
        </p:nvPicPr>
        <p:blipFill>
          <a:blip r:embed="rId3"/>
          <a:stretch>
            <a:fillRect/>
          </a:stretch>
        </p:blipFill>
        <p:spPr>
          <a:xfrm>
            <a:off x="1828800" y="1143000"/>
            <a:ext cx="5437675" cy="5486400"/>
          </a:xfrm>
        </p:spPr>
      </p:pic>
    </p:spTree>
  </p:cSld>
  <p:clrMapOvr>
    <a:masterClrMapping/>
  </p:clrMapOvr>
  <p:transition>
    <p:pull dir="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Registers Used during Execution</a:t>
            </a:r>
            <a:endParaRPr lang="en-US" dirty="0"/>
          </a:p>
        </p:txBody>
      </p:sp>
      <p:sp>
        <p:nvSpPr>
          <p:cNvPr id="3" name="Content Placeholder 2"/>
          <p:cNvSpPr>
            <a:spLocks noGrp="1"/>
          </p:cNvSpPr>
          <p:nvPr>
            <p:ph idx="1"/>
          </p:nvPr>
        </p:nvSpPr>
        <p:spPr/>
        <p:txBody>
          <a:bodyPr/>
          <a:lstStyle/>
          <a:p>
            <a:r>
              <a:rPr lang="en-US" smtClean="0"/>
              <a:t>Base </a:t>
            </a:r>
            <a:r>
              <a:rPr lang="en-US" dirty="0" smtClean="0"/>
              <a:t>register</a:t>
            </a:r>
          </a:p>
          <a:p>
            <a:pPr lvl="1"/>
            <a:r>
              <a:rPr lang="en-US" smtClean="0"/>
              <a:t>Starting address </a:t>
            </a:r>
            <a:r>
              <a:rPr lang="en-US" dirty="0" smtClean="0"/>
              <a:t>for the process</a:t>
            </a:r>
          </a:p>
          <a:p>
            <a:r>
              <a:rPr lang="en-US" dirty="0" smtClean="0"/>
              <a:t>Bounds register</a:t>
            </a:r>
          </a:p>
          <a:p>
            <a:pPr lvl="1"/>
            <a:r>
              <a:rPr lang="en-US" smtClean="0"/>
              <a:t>Ending location </a:t>
            </a:r>
            <a:r>
              <a:rPr lang="en-US" dirty="0" smtClean="0"/>
              <a:t>of the process</a:t>
            </a:r>
          </a:p>
          <a:p>
            <a:r>
              <a:rPr lang="en-US" smtClean="0"/>
              <a:t>These values are </a:t>
            </a:r>
            <a:r>
              <a:rPr lang="en-US" dirty="0" smtClean="0"/>
              <a:t>set when the process </a:t>
            </a:r>
            <a:r>
              <a:rPr lang="en-US" smtClean="0"/>
              <a:t>is loaded </a:t>
            </a:r>
            <a:r>
              <a:rPr lang="en-US" dirty="0" smtClean="0"/>
              <a:t>or when the process </a:t>
            </a:r>
            <a:r>
              <a:rPr lang="en-US" smtClean="0"/>
              <a:t>is swapped </a:t>
            </a:r>
            <a:r>
              <a:rPr lang="en-US" dirty="0" smtClean="0"/>
              <a:t>in</a:t>
            </a:r>
            <a:endParaRPr lang="en-US" dirty="0"/>
          </a:p>
        </p:txBody>
      </p:sp>
    </p:spTree>
  </p:cSld>
  <p:clrMapOvr>
    <a:masterClrMapping/>
  </p:clrMapOvr>
  <p:transition>
    <p:pull dir="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Registers Used during Execution</a:t>
            </a:r>
            <a:endParaRPr lang="en-US" dirty="0"/>
          </a:p>
        </p:txBody>
      </p:sp>
      <p:sp>
        <p:nvSpPr>
          <p:cNvPr id="3" name="Content Placeholder 2"/>
          <p:cNvSpPr>
            <a:spLocks noGrp="1"/>
          </p:cNvSpPr>
          <p:nvPr>
            <p:ph idx="1"/>
          </p:nvPr>
        </p:nvSpPr>
        <p:spPr/>
        <p:txBody>
          <a:bodyPr/>
          <a:lstStyle/>
          <a:p>
            <a:r>
              <a:rPr lang="en-US" smtClean="0"/>
              <a:t>The value </a:t>
            </a:r>
            <a:r>
              <a:rPr lang="en-US" dirty="0" smtClean="0"/>
              <a:t>of </a:t>
            </a:r>
            <a:r>
              <a:rPr lang="en-US" smtClean="0"/>
              <a:t>the base </a:t>
            </a:r>
            <a:r>
              <a:rPr lang="en-US" dirty="0" smtClean="0"/>
              <a:t>register </a:t>
            </a:r>
            <a:r>
              <a:rPr lang="en-US" smtClean="0"/>
              <a:t>is added to a relative address </a:t>
            </a:r>
            <a:r>
              <a:rPr lang="en-US" dirty="0" smtClean="0"/>
              <a:t>to </a:t>
            </a:r>
            <a:r>
              <a:rPr lang="en-US" smtClean="0"/>
              <a:t>produce an absolute address</a:t>
            </a:r>
            <a:endParaRPr lang="en-US" dirty="0" smtClean="0"/>
          </a:p>
          <a:p>
            <a:r>
              <a:rPr lang="en-US" dirty="0" smtClean="0"/>
              <a:t>The </a:t>
            </a:r>
            <a:r>
              <a:rPr lang="en-US" smtClean="0"/>
              <a:t>resulting address is compared </a:t>
            </a:r>
            <a:r>
              <a:rPr lang="en-US" dirty="0" smtClean="0"/>
              <a:t>with </a:t>
            </a:r>
            <a:r>
              <a:rPr lang="en-US" smtClean="0"/>
              <a:t>the value </a:t>
            </a:r>
            <a:r>
              <a:rPr lang="en-US" dirty="0" smtClean="0"/>
              <a:t>in the bounds register</a:t>
            </a:r>
          </a:p>
          <a:p>
            <a:r>
              <a:rPr lang="en-US" dirty="0" smtClean="0"/>
              <a:t>If </a:t>
            </a:r>
            <a:r>
              <a:rPr lang="en-US" smtClean="0"/>
              <a:t>the address </a:t>
            </a:r>
            <a:r>
              <a:rPr lang="en-US" dirty="0" smtClean="0"/>
              <a:t>is not within bounds</a:t>
            </a:r>
            <a:r>
              <a:rPr lang="en-US" smtClean="0"/>
              <a:t>, an </a:t>
            </a:r>
            <a:r>
              <a:rPr lang="en-US" dirty="0" smtClean="0"/>
              <a:t>interrupt </a:t>
            </a:r>
            <a:r>
              <a:rPr lang="en-US" smtClean="0"/>
              <a:t>is generated </a:t>
            </a:r>
            <a:r>
              <a:rPr lang="en-US" dirty="0" smtClean="0"/>
              <a:t>to </a:t>
            </a:r>
            <a:r>
              <a:rPr lang="en-US" smtClean="0"/>
              <a:t>the operating </a:t>
            </a:r>
            <a:r>
              <a:rPr lang="en-US" dirty="0" smtClean="0"/>
              <a:t>system</a:t>
            </a:r>
          </a:p>
          <a:p>
            <a:endParaRPr lang="en-US" dirty="0"/>
          </a:p>
        </p:txBody>
      </p:sp>
    </p:spTree>
  </p:cSld>
  <p:clrMapOvr>
    <a:masterClrMapping/>
  </p:clrMapOvr>
  <p:transition>
    <p:pull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Paging</a:t>
            </a:r>
            <a:endParaRPr lang="en-US" dirty="0"/>
          </a:p>
        </p:txBody>
      </p:sp>
      <p:sp>
        <p:nvSpPr>
          <p:cNvPr id="3" name="Content Placeholder 2"/>
          <p:cNvSpPr>
            <a:spLocks noGrp="1"/>
          </p:cNvSpPr>
          <p:nvPr>
            <p:ph idx="1"/>
          </p:nvPr>
        </p:nvSpPr>
        <p:spPr/>
        <p:txBody>
          <a:bodyPr/>
          <a:lstStyle/>
          <a:p>
            <a:r>
              <a:rPr lang="en-US" smtClean="0"/>
              <a:t>Partition </a:t>
            </a:r>
            <a:r>
              <a:rPr lang="en-US" dirty="0" smtClean="0"/>
              <a:t>memory </a:t>
            </a:r>
            <a:r>
              <a:rPr lang="en-US" smtClean="0"/>
              <a:t>into small equal </a:t>
            </a:r>
            <a:r>
              <a:rPr lang="en-US" dirty="0" smtClean="0"/>
              <a:t>fixed-size </a:t>
            </a:r>
            <a:r>
              <a:rPr lang="en-US" smtClean="0"/>
              <a:t>chunks and divide each </a:t>
            </a:r>
            <a:r>
              <a:rPr lang="en-US" dirty="0" smtClean="0"/>
              <a:t>process into </a:t>
            </a:r>
            <a:r>
              <a:rPr lang="en-US" smtClean="0"/>
              <a:t>the same </a:t>
            </a:r>
            <a:r>
              <a:rPr lang="en-US" dirty="0" smtClean="0"/>
              <a:t>size chunks</a:t>
            </a:r>
          </a:p>
          <a:p>
            <a:r>
              <a:rPr lang="en-US" dirty="0" smtClean="0"/>
              <a:t>The chunks </a:t>
            </a:r>
            <a:r>
              <a:rPr lang="en-US" smtClean="0"/>
              <a:t>of a process are called </a:t>
            </a:r>
            <a:r>
              <a:rPr lang="en-US" b="1" i="1" smtClean="0"/>
              <a:t>pages</a:t>
            </a:r>
            <a:r>
              <a:rPr lang="en-US" smtClean="0"/>
              <a:t> </a:t>
            </a:r>
            <a:endParaRPr lang="en-US" dirty="0" smtClean="0"/>
          </a:p>
          <a:p>
            <a:r>
              <a:rPr lang="en-US" dirty="0" smtClean="0"/>
              <a:t>The chunks of </a:t>
            </a:r>
            <a:r>
              <a:rPr lang="en-US" smtClean="0"/>
              <a:t>memory are called </a:t>
            </a:r>
            <a:r>
              <a:rPr lang="en-US" b="1" i="1" smtClean="0"/>
              <a:t>frames</a:t>
            </a:r>
            <a:endParaRPr lang="en-US" b="1" i="1" dirty="0" smtClean="0"/>
          </a:p>
          <a:p>
            <a:endParaRPr lang="en-US" dirty="0"/>
          </a:p>
        </p:txBody>
      </p:sp>
    </p:spTree>
  </p:cSld>
  <p:clrMapOvr>
    <a:masterClrMapping/>
  </p:clrMapOvr>
  <p:transition>
    <p:pull dir="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Paging</a:t>
            </a:r>
            <a:endParaRPr lang="en-US" dirty="0"/>
          </a:p>
        </p:txBody>
      </p:sp>
      <p:sp>
        <p:nvSpPr>
          <p:cNvPr id="3" name="Content Placeholder 2"/>
          <p:cNvSpPr>
            <a:spLocks noGrp="1"/>
          </p:cNvSpPr>
          <p:nvPr>
            <p:ph idx="1"/>
          </p:nvPr>
        </p:nvSpPr>
        <p:spPr/>
        <p:txBody>
          <a:bodyPr/>
          <a:lstStyle/>
          <a:p>
            <a:r>
              <a:rPr lang="en-US" smtClean="0"/>
              <a:t>Operating system maintains a page table for each </a:t>
            </a:r>
            <a:r>
              <a:rPr lang="en-US" dirty="0" smtClean="0"/>
              <a:t>process</a:t>
            </a:r>
          </a:p>
          <a:p>
            <a:pPr lvl="1"/>
            <a:r>
              <a:rPr lang="en-US" smtClean="0"/>
              <a:t>Contains the frame location for each page </a:t>
            </a:r>
            <a:r>
              <a:rPr lang="en-US" dirty="0" smtClean="0"/>
              <a:t>in the process</a:t>
            </a:r>
          </a:p>
          <a:p>
            <a:pPr lvl="1"/>
            <a:r>
              <a:rPr lang="en-US" smtClean="0"/>
              <a:t>Memory address </a:t>
            </a:r>
            <a:r>
              <a:rPr lang="en-US" dirty="0" smtClean="0"/>
              <a:t>consist </a:t>
            </a:r>
            <a:r>
              <a:rPr lang="en-US" smtClean="0"/>
              <a:t>of a page number and </a:t>
            </a:r>
            <a:r>
              <a:rPr lang="en-US" dirty="0" smtClean="0"/>
              <a:t>offset within </a:t>
            </a:r>
            <a:r>
              <a:rPr lang="en-US" smtClean="0"/>
              <a:t>the page</a:t>
            </a:r>
            <a:endParaRPr lang="en-US" dirty="0" smtClean="0"/>
          </a:p>
          <a:p>
            <a:endParaRPr lang="en-US" dirty="0"/>
          </a:p>
        </p:txBody>
      </p:sp>
    </p:spTree>
  </p:cSld>
  <p:clrMapOvr>
    <a:masterClrMapping/>
  </p:clrMapOvr>
  <p:transition>
    <p:pull dir="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Processes and Frames</a:t>
            </a:r>
            <a:endParaRPr lang="en-NZ" dirty="0"/>
          </a:p>
        </p:txBody>
      </p:sp>
      <p:pic>
        <p:nvPicPr>
          <p:cNvPr id="1026" name="Picture 2"/>
          <p:cNvPicPr>
            <a:picLocks noChangeAspect="1" noChangeArrowheads="1"/>
          </p:cNvPicPr>
          <p:nvPr/>
        </p:nvPicPr>
        <p:blipFill>
          <a:blip r:embed="rId3"/>
          <a:srcRect/>
          <a:stretch>
            <a:fillRect/>
          </a:stretch>
        </p:blipFill>
        <p:spPr bwMode="auto">
          <a:xfrm>
            <a:off x="990600" y="1447800"/>
            <a:ext cx="4419600" cy="5410200"/>
          </a:xfrm>
          <a:prstGeom prst="rect">
            <a:avLst/>
          </a:prstGeom>
          <a:noFill/>
          <a:ln w="9525">
            <a:noFill/>
            <a:miter lim="800000"/>
            <a:headEnd/>
            <a:tailEnd/>
          </a:ln>
          <a:effectLst/>
        </p:spPr>
      </p:pic>
      <p:sp>
        <p:nvSpPr>
          <p:cNvPr id="6" name="Rectangle 5"/>
          <p:cNvSpPr/>
          <p:nvPr/>
        </p:nvSpPr>
        <p:spPr>
          <a:xfrm>
            <a:off x="2514600" y="198120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mtClean="0">
                <a:solidFill>
                  <a:schemeClr val="tx1"/>
                </a:solidFill>
              </a:rPr>
              <a:t>A.0</a:t>
            </a:r>
            <a:endParaRPr lang="en-NZ" dirty="0">
              <a:solidFill>
                <a:schemeClr val="tx1"/>
              </a:solidFill>
            </a:endParaRPr>
          </a:p>
        </p:txBody>
      </p:sp>
      <p:sp>
        <p:nvSpPr>
          <p:cNvPr id="7" name="Rectangle 6"/>
          <p:cNvSpPr/>
          <p:nvPr/>
        </p:nvSpPr>
        <p:spPr>
          <a:xfrm>
            <a:off x="2514600" y="228600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mtClean="0">
                <a:solidFill>
                  <a:schemeClr val="tx1"/>
                </a:solidFill>
              </a:rPr>
              <a:t>A.1</a:t>
            </a:r>
            <a:endParaRPr lang="en-NZ" dirty="0">
              <a:solidFill>
                <a:schemeClr val="tx1"/>
              </a:solidFill>
            </a:endParaRPr>
          </a:p>
        </p:txBody>
      </p:sp>
      <p:sp>
        <p:nvSpPr>
          <p:cNvPr id="8" name="Rectangle 7"/>
          <p:cNvSpPr/>
          <p:nvPr/>
        </p:nvSpPr>
        <p:spPr>
          <a:xfrm>
            <a:off x="2514600" y="259080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mtClean="0">
                <a:solidFill>
                  <a:schemeClr val="tx1"/>
                </a:solidFill>
              </a:rPr>
              <a:t>A.2</a:t>
            </a:r>
            <a:endParaRPr lang="en-NZ" dirty="0">
              <a:solidFill>
                <a:schemeClr val="tx1"/>
              </a:solidFill>
            </a:endParaRPr>
          </a:p>
        </p:txBody>
      </p:sp>
      <p:sp>
        <p:nvSpPr>
          <p:cNvPr id="9" name="Rectangle 8"/>
          <p:cNvSpPr/>
          <p:nvPr/>
        </p:nvSpPr>
        <p:spPr>
          <a:xfrm>
            <a:off x="2514600" y="289560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mtClean="0">
                <a:solidFill>
                  <a:schemeClr val="tx1"/>
                </a:solidFill>
              </a:rPr>
              <a:t>A.3</a:t>
            </a:r>
            <a:endParaRPr lang="en-NZ" dirty="0">
              <a:solidFill>
                <a:schemeClr val="tx1"/>
              </a:solidFill>
            </a:endParaRPr>
          </a:p>
        </p:txBody>
      </p:sp>
      <p:sp>
        <p:nvSpPr>
          <p:cNvPr id="10" name="Rectangle 9"/>
          <p:cNvSpPr/>
          <p:nvPr/>
        </p:nvSpPr>
        <p:spPr>
          <a:xfrm>
            <a:off x="2514600" y="3200400"/>
            <a:ext cx="2286000" cy="304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B.0</a:t>
            </a:r>
            <a:endParaRPr lang="en-NZ" dirty="0">
              <a:solidFill>
                <a:schemeClr val="tx1"/>
              </a:solidFill>
            </a:endParaRPr>
          </a:p>
        </p:txBody>
      </p:sp>
      <p:sp>
        <p:nvSpPr>
          <p:cNvPr id="11" name="Rectangle 10"/>
          <p:cNvSpPr/>
          <p:nvPr/>
        </p:nvSpPr>
        <p:spPr>
          <a:xfrm>
            <a:off x="2514600" y="3505200"/>
            <a:ext cx="2286000" cy="304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B.1</a:t>
            </a:r>
            <a:endParaRPr lang="en-NZ" dirty="0">
              <a:solidFill>
                <a:schemeClr val="tx1"/>
              </a:solidFill>
            </a:endParaRPr>
          </a:p>
        </p:txBody>
      </p:sp>
      <p:sp>
        <p:nvSpPr>
          <p:cNvPr id="12" name="Rectangle 11"/>
          <p:cNvSpPr/>
          <p:nvPr/>
        </p:nvSpPr>
        <p:spPr>
          <a:xfrm>
            <a:off x="2514600" y="3810000"/>
            <a:ext cx="2286000" cy="304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B.2</a:t>
            </a:r>
            <a:endParaRPr lang="en-NZ" dirty="0">
              <a:solidFill>
                <a:schemeClr val="tx1"/>
              </a:solidFill>
            </a:endParaRPr>
          </a:p>
        </p:txBody>
      </p:sp>
      <p:sp>
        <p:nvSpPr>
          <p:cNvPr id="13" name="Rectangle 12"/>
          <p:cNvSpPr/>
          <p:nvPr/>
        </p:nvSpPr>
        <p:spPr>
          <a:xfrm>
            <a:off x="2514600" y="4154556"/>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C.0</a:t>
            </a:r>
            <a:endParaRPr lang="en-NZ" dirty="0">
              <a:solidFill>
                <a:schemeClr val="tx1"/>
              </a:solidFill>
            </a:endParaRPr>
          </a:p>
        </p:txBody>
      </p:sp>
      <p:sp>
        <p:nvSpPr>
          <p:cNvPr id="14" name="Rectangle 13"/>
          <p:cNvSpPr/>
          <p:nvPr/>
        </p:nvSpPr>
        <p:spPr>
          <a:xfrm>
            <a:off x="2514600" y="4459356"/>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C.1</a:t>
            </a:r>
            <a:endParaRPr lang="en-NZ" dirty="0">
              <a:solidFill>
                <a:schemeClr val="tx1"/>
              </a:solidFill>
            </a:endParaRPr>
          </a:p>
        </p:txBody>
      </p:sp>
      <p:sp>
        <p:nvSpPr>
          <p:cNvPr id="15" name="Rectangle 14"/>
          <p:cNvSpPr/>
          <p:nvPr/>
        </p:nvSpPr>
        <p:spPr>
          <a:xfrm>
            <a:off x="2514600" y="4764156"/>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C.2</a:t>
            </a:r>
            <a:endParaRPr lang="en-NZ" dirty="0">
              <a:solidFill>
                <a:schemeClr val="tx1"/>
              </a:solidFill>
            </a:endParaRPr>
          </a:p>
        </p:txBody>
      </p:sp>
      <p:sp>
        <p:nvSpPr>
          <p:cNvPr id="16" name="Rectangle 15"/>
          <p:cNvSpPr/>
          <p:nvPr/>
        </p:nvSpPr>
        <p:spPr>
          <a:xfrm>
            <a:off x="2514600" y="5068956"/>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C.3</a:t>
            </a:r>
            <a:endParaRPr lang="en-NZ" dirty="0">
              <a:solidFill>
                <a:schemeClr val="tx1"/>
              </a:solidFill>
            </a:endParaRPr>
          </a:p>
        </p:txBody>
      </p:sp>
      <p:sp>
        <p:nvSpPr>
          <p:cNvPr id="17" name="Rectangle 16"/>
          <p:cNvSpPr/>
          <p:nvPr/>
        </p:nvSpPr>
        <p:spPr>
          <a:xfrm>
            <a:off x="2514600" y="32004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D.0</a:t>
            </a:r>
            <a:endParaRPr lang="en-NZ" dirty="0">
              <a:solidFill>
                <a:schemeClr val="tx1"/>
              </a:solidFill>
            </a:endParaRPr>
          </a:p>
        </p:txBody>
      </p:sp>
      <p:sp>
        <p:nvSpPr>
          <p:cNvPr id="18" name="Rectangle 17"/>
          <p:cNvSpPr/>
          <p:nvPr/>
        </p:nvSpPr>
        <p:spPr>
          <a:xfrm>
            <a:off x="2514600" y="35052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D.1</a:t>
            </a:r>
            <a:endParaRPr lang="en-NZ" dirty="0">
              <a:solidFill>
                <a:schemeClr val="tx1"/>
              </a:solidFill>
            </a:endParaRPr>
          </a:p>
        </p:txBody>
      </p:sp>
      <p:sp>
        <p:nvSpPr>
          <p:cNvPr id="19" name="Rectangle 18"/>
          <p:cNvSpPr/>
          <p:nvPr/>
        </p:nvSpPr>
        <p:spPr>
          <a:xfrm>
            <a:off x="2514600" y="38100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D.2</a:t>
            </a:r>
            <a:endParaRPr lang="en-NZ" dirty="0">
              <a:solidFill>
                <a:schemeClr val="tx1"/>
              </a:solidFill>
            </a:endParaRPr>
          </a:p>
        </p:txBody>
      </p:sp>
      <p:sp>
        <p:nvSpPr>
          <p:cNvPr id="20" name="Rectangle 19"/>
          <p:cNvSpPr/>
          <p:nvPr/>
        </p:nvSpPr>
        <p:spPr>
          <a:xfrm>
            <a:off x="2514600" y="54102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D.3</a:t>
            </a:r>
            <a:endParaRPr lang="en-NZ" dirty="0">
              <a:solidFill>
                <a:schemeClr val="tx1"/>
              </a:solidFill>
            </a:endParaRPr>
          </a:p>
        </p:txBody>
      </p:sp>
      <p:sp>
        <p:nvSpPr>
          <p:cNvPr id="21" name="Rectangle 20"/>
          <p:cNvSpPr/>
          <p:nvPr/>
        </p:nvSpPr>
        <p:spPr>
          <a:xfrm>
            <a:off x="2514600" y="57150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D.4</a:t>
            </a:r>
            <a:endParaRPr lang="en-NZ" dirty="0">
              <a:solidFill>
                <a:schemeClr val="tx1"/>
              </a:solidFill>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6"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6"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1+#ppt_w/2"/>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2" presetClass="entr" presetSubtype="6"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1+#ppt_w/2"/>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par>
                          <p:cTn id="35" fill="hold">
                            <p:stCondLst>
                              <p:cond delay="1000"/>
                            </p:stCondLst>
                            <p:childTnLst>
                              <p:par>
                                <p:cTn id="36" presetID="2" presetClass="entr" presetSubtype="6"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1+#ppt_w/2"/>
                                          </p:val>
                                        </p:tav>
                                        <p:tav tm="100000">
                                          <p:val>
                                            <p:strVal val="#ppt_x"/>
                                          </p:val>
                                        </p:tav>
                                      </p:tavLst>
                                    </p:anim>
                                    <p:anim calcmode="lin" valueType="num">
                                      <p:cBhvr additive="base">
                                        <p:cTn id="39" dur="500" fill="hold"/>
                                        <p:tgtEl>
                                          <p:spTgt spid="12"/>
                                        </p:tgtEl>
                                        <p:attrNameLst>
                                          <p:attrName>ppt_y</p:attrName>
                                        </p:attrNameLst>
                                      </p:cBhvr>
                                      <p:tavLst>
                                        <p:tav tm="0">
                                          <p:val>
                                            <p:strVal val="1+#ppt_h/2"/>
                                          </p:val>
                                        </p:tav>
                                        <p:tav tm="100000">
                                          <p:val>
                                            <p:strVal val="#ppt_y"/>
                                          </p:val>
                                        </p:tav>
                                      </p:tavLst>
                                    </p:anim>
                                  </p:childTnLst>
                                </p:cTn>
                              </p:par>
                            </p:childTnLst>
                          </p:cTn>
                        </p:par>
                        <p:par>
                          <p:cTn id="40" fill="hold">
                            <p:stCondLst>
                              <p:cond delay="1500"/>
                            </p:stCondLst>
                            <p:childTnLst>
                              <p:par>
                                <p:cTn id="41" presetID="2" presetClass="entr" presetSubtype="6"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1+#ppt_w/2"/>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par>
                          <p:cTn id="45" fill="hold">
                            <p:stCondLst>
                              <p:cond delay="2000"/>
                            </p:stCondLst>
                            <p:childTnLst>
                              <p:par>
                                <p:cTn id="46" presetID="2" presetClass="entr" presetSubtype="6"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fill="hold"/>
                                        <p:tgtEl>
                                          <p:spTgt spid="14"/>
                                        </p:tgtEl>
                                        <p:attrNameLst>
                                          <p:attrName>ppt_x</p:attrName>
                                        </p:attrNameLst>
                                      </p:cBhvr>
                                      <p:tavLst>
                                        <p:tav tm="0">
                                          <p:val>
                                            <p:strVal val="1+#ppt_w/2"/>
                                          </p:val>
                                        </p:tav>
                                        <p:tav tm="100000">
                                          <p:val>
                                            <p:strVal val="#ppt_x"/>
                                          </p:val>
                                        </p:tav>
                                      </p:tavLst>
                                    </p:anim>
                                    <p:anim calcmode="lin" valueType="num">
                                      <p:cBhvr additive="base">
                                        <p:cTn id="49" dur="500" fill="hold"/>
                                        <p:tgtEl>
                                          <p:spTgt spid="14"/>
                                        </p:tgtEl>
                                        <p:attrNameLst>
                                          <p:attrName>ppt_y</p:attrName>
                                        </p:attrNameLst>
                                      </p:cBhvr>
                                      <p:tavLst>
                                        <p:tav tm="0">
                                          <p:val>
                                            <p:strVal val="1+#ppt_h/2"/>
                                          </p:val>
                                        </p:tav>
                                        <p:tav tm="100000">
                                          <p:val>
                                            <p:strVal val="#ppt_y"/>
                                          </p:val>
                                        </p:tav>
                                      </p:tavLst>
                                    </p:anim>
                                  </p:childTnLst>
                                </p:cTn>
                              </p:par>
                            </p:childTnLst>
                          </p:cTn>
                        </p:par>
                        <p:par>
                          <p:cTn id="50" fill="hold">
                            <p:stCondLst>
                              <p:cond delay="2500"/>
                            </p:stCondLst>
                            <p:childTnLst>
                              <p:par>
                                <p:cTn id="51" presetID="2" presetClass="entr" presetSubtype="6"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1+#ppt_w/2"/>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childTnLst>
                          </p:cTn>
                        </p:par>
                        <p:par>
                          <p:cTn id="55" fill="hold">
                            <p:stCondLst>
                              <p:cond delay="3000"/>
                            </p:stCondLst>
                            <p:childTnLst>
                              <p:par>
                                <p:cTn id="56" presetID="2" presetClass="entr" presetSubtype="6" fill="hold" grpId="0" nodeType="after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additive="base">
                                        <p:cTn id="58" dur="500" fill="hold"/>
                                        <p:tgtEl>
                                          <p:spTgt spid="16"/>
                                        </p:tgtEl>
                                        <p:attrNameLst>
                                          <p:attrName>ppt_x</p:attrName>
                                        </p:attrNameLst>
                                      </p:cBhvr>
                                      <p:tavLst>
                                        <p:tav tm="0">
                                          <p:val>
                                            <p:strVal val="1+#ppt_w/2"/>
                                          </p:val>
                                        </p:tav>
                                        <p:tav tm="100000">
                                          <p:val>
                                            <p:strVal val="#ppt_x"/>
                                          </p:val>
                                        </p:tav>
                                      </p:tavLst>
                                    </p:anim>
                                    <p:anim calcmode="lin" valueType="num">
                                      <p:cBhvr additive="base">
                                        <p:cTn id="5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xit" presetSubtype="6" fill="hold" grpId="1" nodeType="clickEffect">
                                  <p:stCondLst>
                                    <p:cond delay="0"/>
                                  </p:stCondLst>
                                  <p:childTnLst>
                                    <p:anim calcmode="lin" valueType="num">
                                      <p:cBhvr additive="base">
                                        <p:cTn id="63" dur="500"/>
                                        <p:tgtEl>
                                          <p:spTgt spid="10"/>
                                        </p:tgtEl>
                                        <p:attrNameLst>
                                          <p:attrName>ppt_x</p:attrName>
                                        </p:attrNameLst>
                                      </p:cBhvr>
                                      <p:tavLst>
                                        <p:tav tm="0">
                                          <p:val>
                                            <p:strVal val="ppt_x"/>
                                          </p:val>
                                        </p:tav>
                                        <p:tav tm="100000">
                                          <p:val>
                                            <p:strVal val="1+ppt_w/2"/>
                                          </p:val>
                                        </p:tav>
                                      </p:tavLst>
                                    </p:anim>
                                    <p:anim calcmode="lin" valueType="num">
                                      <p:cBhvr additive="base">
                                        <p:cTn id="64" dur="500"/>
                                        <p:tgtEl>
                                          <p:spTgt spid="10"/>
                                        </p:tgtEl>
                                        <p:attrNameLst>
                                          <p:attrName>ppt_y</p:attrName>
                                        </p:attrNameLst>
                                      </p:cBhvr>
                                      <p:tavLst>
                                        <p:tav tm="0">
                                          <p:val>
                                            <p:strVal val="ppt_y"/>
                                          </p:val>
                                        </p:tav>
                                        <p:tav tm="100000">
                                          <p:val>
                                            <p:strVal val="1+ppt_h/2"/>
                                          </p:val>
                                        </p:tav>
                                      </p:tavLst>
                                    </p:anim>
                                    <p:set>
                                      <p:cBhvr>
                                        <p:cTn id="65" dur="1" fill="hold">
                                          <p:stCondLst>
                                            <p:cond delay="499"/>
                                          </p:stCondLst>
                                        </p:cTn>
                                        <p:tgtEl>
                                          <p:spTgt spid="10"/>
                                        </p:tgtEl>
                                        <p:attrNameLst>
                                          <p:attrName>style.visibility</p:attrName>
                                        </p:attrNameLst>
                                      </p:cBhvr>
                                      <p:to>
                                        <p:strVal val="hidden"/>
                                      </p:to>
                                    </p:set>
                                  </p:childTnLst>
                                </p:cTn>
                              </p:par>
                              <p:par>
                                <p:cTn id="66" presetID="2" presetClass="exit" presetSubtype="6" fill="hold" grpId="1" nodeType="withEffect">
                                  <p:stCondLst>
                                    <p:cond delay="0"/>
                                  </p:stCondLst>
                                  <p:childTnLst>
                                    <p:anim calcmode="lin" valueType="num">
                                      <p:cBhvr additive="base">
                                        <p:cTn id="67" dur="500"/>
                                        <p:tgtEl>
                                          <p:spTgt spid="11"/>
                                        </p:tgtEl>
                                        <p:attrNameLst>
                                          <p:attrName>ppt_x</p:attrName>
                                        </p:attrNameLst>
                                      </p:cBhvr>
                                      <p:tavLst>
                                        <p:tav tm="0">
                                          <p:val>
                                            <p:strVal val="ppt_x"/>
                                          </p:val>
                                        </p:tav>
                                        <p:tav tm="100000">
                                          <p:val>
                                            <p:strVal val="1+ppt_w/2"/>
                                          </p:val>
                                        </p:tav>
                                      </p:tavLst>
                                    </p:anim>
                                    <p:anim calcmode="lin" valueType="num">
                                      <p:cBhvr additive="base">
                                        <p:cTn id="68" dur="500"/>
                                        <p:tgtEl>
                                          <p:spTgt spid="11"/>
                                        </p:tgtEl>
                                        <p:attrNameLst>
                                          <p:attrName>ppt_y</p:attrName>
                                        </p:attrNameLst>
                                      </p:cBhvr>
                                      <p:tavLst>
                                        <p:tav tm="0">
                                          <p:val>
                                            <p:strVal val="ppt_y"/>
                                          </p:val>
                                        </p:tav>
                                        <p:tav tm="100000">
                                          <p:val>
                                            <p:strVal val="1+ppt_h/2"/>
                                          </p:val>
                                        </p:tav>
                                      </p:tavLst>
                                    </p:anim>
                                    <p:set>
                                      <p:cBhvr>
                                        <p:cTn id="69" dur="1" fill="hold">
                                          <p:stCondLst>
                                            <p:cond delay="499"/>
                                          </p:stCondLst>
                                        </p:cTn>
                                        <p:tgtEl>
                                          <p:spTgt spid="11"/>
                                        </p:tgtEl>
                                        <p:attrNameLst>
                                          <p:attrName>style.visibility</p:attrName>
                                        </p:attrNameLst>
                                      </p:cBhvr>
                                      <p:to>
                                        <p:strVal val="hidden"/>
                                      </p:to>
                                    </p:set>
                                  </p:childTnLst>
                                </p:cTn>
                              </p:par>
                              <p:par>
                                <p:cTn id="70" presetID="2" presetClass="exit" presetSubtype="6" fill="hold" grpId="1" nodeType="withEffect">
                                  <p:stCondLst>
                                    <p:cond delay="0"/>
                                  </p:stCondLst>
                                  <p:childTnLst>
                                    <p:anim calcmode="lin" valueType="num">
                                      <p:cBhvr additive="base">
                                        <p:cTn id="71" dur="500"/>
                                        <p:tgtEl>
                                          <p:spTgt spid="12"/>
                                        </p:tgtEl>
                                        <p:attrNameLst>
                                          <p:attrName>ppt_x</p:attrName>
                                        </p:attrNameLst>
                                      </p:cBhvr>
                                      <p:tavLst>
                                        <p:tav tm="0">
                                          <p:val>
                                            <p:strVal val="ppt_x"/>
                                          </p:val>
                                        </p:tav>
                                        <p:tav tm="100000">
                                          <p:val>
                                            <p:strVal val="1+ppt_w/2"/>
                                          </p:val>
                                        </p:tav>
                                      </p:tavLst>
                                    </p:anim>
                                    <p:anim calcmode="lin" valueType="num">
                                      <p:cBhvr additive="base">
                                        <p:cTn id="72" dur="500"/>
                                        <p:tgtEl>
                                          <p:spTgt spid="12"/>
                                        </p:tgtEl>
                                        <p:attrNameLst>
                                          <p:attrName>ppt_y</p:attrName>
                                        </p:attrNameLst>
                                      </p:cBhvr>
                                      <p:tavLst>
                                        <p:tav tm="0">
                                          <p:val>
                                            <p:strVal val="ppt_y"/>
                                          </p:val>
                                        </p:tav>
                                        <p:tav tm="100000">
                                          <p:val>
                                            <p:strVal val="1+ppt_h/2"/>
                                          </p:val>
                                        </p:tav>
                                      </p:tavLst>
                                    </p:anim>
                                    <p:set>
                                      <p:cBhvr>
                                        <p:cTn id="73" dur="1" fill="hold">
                                          <p:stCondLst>
                                            <p:cond delay="499"/>
                                          </p:stCondLst>
                                        </p:cTn>
                                        <p:tgtEl>
                                          <p:spTgt spid="12"/>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6" fill="hold" grpId="0" nodeType="clickEffect">
                                  <p:stCondLst>
                                    <p:cond delay="0"/>
                                  </p:stCondLst>
                                  <p:childTnLst>
                                    <p:set>
                                      <p:cBhvr>
                                        <p:cTn id="77" dur="1" fill="hold">
                                          <p:stCondLst>
                                            <p:cond delay="0"/>
                                          </p:stCondLst>
                                        </p:cTn>
                                        <p:tgtEl>
                                          <p:spTgt spid="17"/>
                                        </p:tgtEl>
                                        <p:attrNameLst>
                                          <p:attrName>style.visibility</p:attrName>
                                        </p:attrNameLst>
                                      </p:cBhvr>
                                      <p:to>
                                        <p:strVal val="visible"/>
                                      </p:to>
                                    </p:set>
                                    <p:anim calcmode="lin" valueType="num">
                                      <p:cBhvr additive="base">
                                        <p:cTn id="78" dur="500" fill="hold"/>
                                        <p:tgtEl>
                                          <p:spTgt spid="17"/>
                                        </p:tgtEl>
                                        <p:attrNameLst>
                                          <p:attrName>ppt_x</p:attrName>
                                        </p:attrNameLst>
                                      </p:cBhvr>
                                      <p:tavLst>
                                        <p:tav tm="0">
                                          <p:val>
                                            <p:strVal val="1+#ppt_w/2"/>
                                          </p:val>
                                        </p:tav>
                                        <p:tav tm="100000">
                                          <p:val>
                                            <p:strVal val="#ppt_x"/>
                                          </p:val>
                                        </p:tav>
                                      </p:tavLst>
                                    </p:anim>
                                    <p:anim calcmode="lin" valueType="num">
                                      <p:cBhvr additive="base">
                                        <p:cTn id="79" dur="500" fill="hold"/>
                                        <p:tgtEl>
                                          <p:spTgt spid="17"/>
                                        </p:tgtEl>
                                        <p:attrNameLst>
                                          <p:attrName>ppt_y</p:attrName>
                                        </p:attrNameLst>
                                      </p:cBhvr>
                                      <p:tavLst>
                                        <p:tav tm="0">
                                          <p:val>
                                            <p:strVal val="1+#ppt_h/2"/>
                                          </p:val>
                                        </p:tav>
                                        <p:tav tm="100000">
                                          <p:val>
                                            <p:strVal val="#ppt_y"/>
                                          </p:val>
                                        </p:tav>
                                      </p:tavLst>
                                    </p:anim>
                                  </p:childTnLst>
                                </p:cTn>
                              </p:par>
                            </p:childTnLst>
                          </p:cTn>
                        </p:par>
                        <p:par>
                          <p:cTn id="80" fill="hold">
                            <p:stCondLst>
                              <p:cond delay="500"/>
                            </p:stCondLst>
                            <p:childTnLst>
                              <p:par>
                                <p:cTn id="81" presetID="2" presetClass="entr" presetSubtype="6" fill="hold" grpId="0" nodeType="afterEffect">
                                  <p:stCondLst>
                                    <p:cond delay="0"/>
                                  </p:stCondLst>
                                  <p:childTnLst>
                                    <p:set>
                                      <p:cBhvr>
                                        <p:cTn id="82" dur="1" fill="hold">
                                          <p:stCondLst>
                                            <p:cond delay="0"/>
                                          </p:stCondLst>
                                        </p:cTn>
                                        <p:tgtEl>
                                          <p:spTgt spid="18"/>
                                        </p:tgtEl>
                                        <p:attrNameLst>
                                          <p:attrName>style.visibility</p:attrName>
                                        </p:attrNameLst>
                                      </p:cBhvr>
                                      <p:to>
                                        <p:strVal val="visible"/>
                                      </p:to>
                                    </p:set>
                                    <p:anim calcmode="lin" valueType="num">
                                      <p:cBhvr additive="base">
                                        <p:cTn id="83" dur="500" fill="hold"/>
                                        <p:tgtEl>
                                          <p:spTgt spid="18"/>
                                        </p:tgtEl>
                                        <p:attrNameLst>
                                          <p:attrName>ppt_x</p:attrName>
                                        </p:attrNameLst>
                                      </p:cBhvr>
                                      <p:tavLst>
                                        <p:tav tm="0">
                                          <p:val>
                                            <p:strVal val="1+#ppt_w/2"/>
                                          </p:val>
                                        </p:tav>
                                        <p:tav tm="100000">
                                          <p:val>
                                            <p:strVal val="#ppt_x"/>
                                          </p:val>
                                        </p:tav>
                                      </p:tavLst>
                                    </p:anim>
                                    <p:anim calcmode="lin" valueType="num">
                                      <p:cBhvr additive="base">
                                        <p:cTn id="84" dur="500" fill="hold"/>
                                        <p:tgtEl>
                                          <p:spTgt spid="18"/>
                                        </p:tgtEl>
                                        <p:attrNameLst>
                                          <p:attrName>ppt_y</p:attrName>
                                        </p:attrNameLst>
                                      </p:cBhvr>
                                      <p:tavLst>
                                        <p:tav tm="0">
                                          <p:val>
                                            <p:strVal val="1+#ppt_h/2"/>
                                          </p:val>
                                        </p:tav>
                                        <p:tav tm="100000">
                                          <p:val>
                                            <p:strVal val="#ppt_y"/>
                                          </p:val>
                                        </p:tav>
                                      </p:tavLst>
                                    </p:anim>
                                  </p:childTnLst>
                                </p:cTn>
                              </p:par>
                            </p:childTnLst>
                          </p:cTn>
                        </p:par>
                        <p:par>
                          <p:cTn id="85" fill="hold">
                            <p:stCondLst>
                              <p:cond delay="1000"/>
                            </p:stCondLst>
                            <p:childTnLst>
                              <p:par>
                                <p:cTn id="86" presetID="2" presetClass="entr" presetSubtype="6" fill="hold" grpId="0" nodeType="afterEffect">
                                  <p:stCondLst>
                                    <p:cond delay="0"/>
                                  </p:stCondLst>
                                  <p:childTnLst>
                                    <p:set>
                                      <p:cBhvr>
                                        <p:cTn id="87" dur="1" fill="hold">
                                          <p:stCondLst>
                                            <p:cond delay="0"/>
                                          </p:stCondLst>
                                        </p:cTn>
                                        <p:tgtEl>
                                          <p:spTgt spid="19"/>
                                        </p:tgtEl>
                                        <p:attrNameLst>
                                          <p:attrName>style.visibility</p:attrName>
                                        </p:attrNameLst>
                                      </p:cBhvr>
                                      <p:to>
                                        <p:strVal val="visible"/>
                                      </p:to>
                                    </p:set>
                                    <p:anim calcmode="lin" valueType="num">
                                      <p:cBhvr additive="base">
                                        <p:cTn id="88" dur="500" fill="hold"/>
                                        <p:tgtEl>
                                          <p:spTgt spid="19"/>
                                        </p:tgtEl>
                                        <p:attrNameLst>
                                          <p:attrName>ppt_x</p:attrName>
                                        </p:attrNameLst>
                                      </p:cBhvr>
                                      <p:tavLst>
                                        <p:tav tm="0">
                                          <p:val>
                                            <p:strVal val="1+#ppt_w/2"/>
                                          </p:val>
                                        </p:tav>
                                        <p:tav tm="100000">
                                          <p:val>
                                            <p:strVal val="#ppt_x"/>
                                          </p:val>
                                        </p:tav>
                                      </p:tavLst>
                                    </p:anim>
                                    <p:anim calcmode="lin" valueType="num">
                                      <p:cBhvr additive="base">
                                        <p:cTn id="89" dur="500" fill="hold"/>
                                        <p:tgtEl>
                                          <p:spTgt spid="19"/>
                                        </p:tgtEl>
                                        <p:attrNameLst>
                                          <p:attrName>ppt_y</p:attrName>
                                        </p:attrNameLst>
                                      </p:cBhvr>
                                      <p:tavLst>
                                        <p:tav tm="0">
                                          <p:val>
                                            <p:strVal val="1+#ppt_h/2"/>
                                          </p:val>
                                        </p:tav>
                                        <p:tav tm="100000">
                                          <p:val>
                                            <p:strVal val="#ppt_y"/>
                                          </p:val>
                                        </p:tav>
                                      </p:tavLst>
                                    </p:anim>
                                  </p:childTnLst>
                                </p:cTn>
                              </p:par>
                            </p:childTnLst>
                          </p:cTn>
                        </p:par>
                        <p:par>
                          <p:cTn id="90" fill="hold">
                            <p:stCondLst>
                              <p:cond delay="1500"/>
                            </p:stCondLst>
                            <p:childTnLst>
                              <p:par>
                                <p:cTn id="91" presetID="2" presetClass="entr" presetSubtype="6" fill="hold" grpId="0" nodeType="afterEffect">
                                  <p:stCondLst>
                                    <p:cond delay="0"/>
                                  </p:stCondLst>
                                  <p:childTnLst>
                                    <p:set>
                                      <p:cBhvr>
                                        <p:cTn id="92" dur="1" fill="hold">
                                          <p:stCondLst>
                                            <p:cond delay="0"/>
                                          </p:stCondLst>
                                        </p:cTn>
                                        <p:tgtEl>
                                          <p:spTgt spid="20"/>
                                        </p:tgtEl>
                                        <p:attrNameLst>
                                          <p:attrName>style.visibility</p:attrName>
                                        </p:attrNameLst>
                                      </p:cBhvr>
                                      <p:to>
                                        <p:strVal val="visible"/>
                                      </p:to>
                                    </p:set>
                                    <p:anim calcmode="lin" valueType="num">
                                      <p:cBhvr additive="base">
                                        <p:cTn id="93" dur="500" fill="hold"/>
                                        <p:tgtEl>
                                          <p:spTgt spid="20"/>
                                        </p:tgtEl>
                                        <p:attrNameLst>
                                          <p:attrName>ppt_x</p:attrName>
                                        </p:attrNameLst>
                                      </p:cBhvr>
                                      <p:tavLst>
                                        <p:tav tm="0">
                                          <p:val>
                                            <p:strVal val="1+#ppt_w/2"/>
                                          </p:val>
                                        </p:tav>
                                        <p:tav tm="100000">
                                          <p:val>
                                            <p:strVal val="#ppt_x"/>
                                          </p:val>
                                        </p:tav>
                                      </p:tavLst>
                                    </p:anim>
                                    <p:anim calcmode="lin" valueType="num">
                                      <p:cBhvr additive="base">
                                        <p:cTn id="9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21"/>
                                        </p:tgtEl>
                                        <p:attrNameLst>
                                          <p:attrName>style.visibility</p:attrName>
                                        </p:attrNameLst>
                                      </p:cBhvr>
                                      <p:to>
                                        <p:strVal val="visible"/>
                                      </p:to>
                                    </p:set>
                                    <p:anim calcmode="lin" valueType="num">
                                      <p:cBhvr additive="base">
                                        <p:cTn id="99" dur="500" fill="hold"/>
                                        <p:tgtEl>
                                          <p:spTgt spid="21"/>
                                        </p:tgtEl>
                                        <p:attrNameLst>
                                          <p:attrName>ppt_x</p:attrName>
                                        </p:attrNameLst>
                                      </p:cBhvr>
                                      <p:tavLst>
                                        <p:tav tm="0">
                                          <p:val>
                                            <p:strVal val="#ppt_x"/>
                                          </p:val>
                                        </p:tav>
                                        <p:tav tm="100000">
                                          <p:val>
                                            <p:strVal val="#ppt_x"/>
                                          </p:val>
                                        </p:tav>
                                      </p:tavLst>
                                    </p:anim>
                                    <p:anim calcmode="lin" valueType="num">
                                      <p:cBhvr additive="base">
                                        <p:cTn id="10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0" grpId="1" animBg="1"/>
      <p:bldP spid="11" grpId="0" animBg="1"/>
      <p:bldP spid="11" grpId="1" animBg="1"/>
      <p:bldP spid="12" grpId="0" animBg="1"/>
      <p:bldP spid="12" grpId="1"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Page Table</a:t>
            </a:r>
            <a:endParaRPr lang="en-US" dirty="0"/>
          </a:p>
        </p:txBody>
      </p:sp>
      <p:pic>
        <p:nvPicPr>
          <p:cNvPr id="4" name="Content Placeholder 3" descr="Fig07_10.gif"/>
          <p:cNvPicPr>
            <a:picLocks noGrp="1" noChangeAspect="1"/>
          </p:cNvPicPr>
          <p:nvPr>
            <p:ph idx="1"/>
          </p:nvPr>
        </p:nvPicPr>
        <p:blipFill>
          <a:blip r:embed="rId3"/>
          <a:stretch>
            <a:fillRect/>
          </a:stretch>
        </p:blipFill>
        <p:spPr>
          <a:xfrm>
            <a:off x="304800" y="1752600"/>
            <a:ext cx="8749545" cy="3495449"/>
          </a:xfrm>
        </p:spPr>
      </p:pic>
    </p:spTree>
  </p:cSld>
  <p:clrMapOvr>
    <a:masterClrMapping/>
  </p:clrMapOvr>
  <p:transition>
    <p:pull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Memory Management</a:t>
            </a:r>
            <a:endParaRPr lang="en-US" dirty="0" smtClean="0"/>
          </a:p>
        </p:txBody>
      </p:sp>
      <p:sp>
        <p:nvSpPr>
          <p:cNvPr id="4" name="Content Placeholder 3"/>
          <p:cNvSpPr>
            <a:spLocks noGrp="1"/>
          </p:cNvSpPr>
          <p:nvPr>
            <p:ph idx="1"/>
          </p:nvPr>
        </p:nvSpPr>
        <p:spPr/>
        <p:txBody>
          <a:bodyPr/>
          <a:lstStyle/>
          <a:p>
            <a:pPr indent="0">
              <a:buNone/>
            </a:pPr>
            <a:endParaRPr lang="en-US" i="1" dirty="0" smtClean="0"/>
          </a:p>
          <a:p>
            <a:pPr indent="0">
              <a:buNone/>
            </a:pPr>
            <a:endParaRPr lang="en-US" i="1" dirty="0" smtClean="0"/>
          </a:p>
          <a:p>
            <a:pPr indent="0">
              <a:buNone/>
            </a:pPr>
            <a:r>
              <a:rPr lang="en-US" i="1" dirty="0" smtClean="0"/>
              <a:t>Memory needs to </a:t>
            </a:r>
            <a:r>
              <a:rPr lang="en-US" i="1" smtClean="0"/>
              <a:t>be allocated </a:t>
            </a:r>
            <a:r>
              <a:rPr lang="en-US" i="1" dirty="0" smtClean="0"/>
              <a:t>to </a:t>
            </a:r>
            <a:r>
              <a:rPr lang="en-US" i="1" smtClean="0"/>
              <a:t>ensure a reasonable </a:t>
            </a:r>
            <a:r>
              <a:rPr lang="en-US" i="1" dirty="0" smtClean="0"/>
              <a:t>supply </a:t>
            </a:r>
            <a:r>
              <a:rPr lang="en-US" i="1" smtClean="0"/>
              <a:t>of ready </a:t>
            </a:r>
            <a:r>
              <a:rPr lang="en-US" i="1" dirty="0" smtClean="0"/>
              <a:t>processes to </a:t>
            </a:r>
            <a:r>
              <a:rPr lang="en-US" i="1" smtClean="0"/>
              <a:t>consume available </a:t>
            </a:r>
            <a:r>
              <a:rPr lang="en-US" i="1" dirty="0" smtClean="0"/>
              <a:t>processor time</a:t>
            </a:r>
          </a:p>
          <a:p>
            <a:endParaRPr lang="en-US" dirty="0" smtClean="0"/>
          </a:p>
        </p:txBody>
      </p:sp>
    </p:spTree>
  </p:cSld>
  <p:clrMapOvr>
    <a:masterClrMapping/>
  </p:clrMapOvr>
  <p:transition>
    <p:pull dir="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Segmentation</a:t>
            </a:r>
            <a:endParaRPr lang="en-US" dirty="0"/>
          </a:p>
        </p:txBody>
      </p:sp>
      <p:sp>
        <p:nvSpPr>
          <p:cNvPr id="3" name="Content Placeholder 2"/>
          <p:cNvSpPr>
            <a:spLocks noGrp="1"/>
          </p:cNvSpPr>
          <p:nvPr>
            <p:ph idx="1"/>
          </p:nvPr>
        </p:nvSpPr>
        <p:spPr/>
        <p:txBody>
          <a:bodyPr/>
          <a:lstStyle/>
          <a:p>
            <a:r>
              <a:rPr lang="en-US" dirty="0" smtClean="0"/>
              <a:t>A program can be subdivided into segments</a:t>
            </a:r>
          </a:p>
          <a:p>
            <a:pPr lvl="1"/>
            <a:r>
              <a:rPr lang="en-US" dirty="0" smtClean="0"/>
              <a:t>Segments may vary in length</a:t>
            </a:r>
          </a:p>
          <a:p>
            <a:pPr lvl="1"/>
            <a:r>
              <a:rPr lang="en-US" dirty="0" smtClean="0"/>
              <a:t>There is a maximum segment length</a:t>
            </a:r>
          </a:p>
          <a:p>
            <a:r>
              <a:rPr lang="en-US" dirty="0" smtClean="0"/>
              <a:t>Addressing consist of two parts</a:t>
            </a:r>
          </a:p>
          <a:p>
            <a:pPr lvl="1"/>
            <a:r>
              <a:rPr lang="en-US" dirty="0" smtClean="0"/>
              <a:t>a segment number and </a:t>
            </a:r>
          </a:p>
          <a:p>
            <a:pPr lvl="1"/>
            <a:r>
              <a:rPr lang="en-US" dirty="0" smtClean="0"/>
              <a:t>an offset</a:t>
            </a:r>
          </a:p>
          <a:p>
            <a:r>
              <a:rPr lang="en-US" dirty="0" smtClean="0"/>
              <a:t>Segmentation is similar to dynamic partitioning</a:t>
            </a:r>
          </a:p>
          <a:p>
            <a:endParaRPr lang="en-US" dirty="0"/>
          </a:p>
        </p:txBody>
      </p:sp>
    </p:spTree>
  </p:cSld>
  <p:clrMapOvr>
    <a:masterClrMapping/>
  </p:clrMapOvr>
  <p:transition>
    <p:pull dir="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Logical Addresses</a:t>
            </a:r>
            <a:endParaRPr lang="en-US" dirty="0"/>
          </a:p>
        </p:txBody>
      </p:sp>
      <p:pic>
        <p:nvPicPr>
          <p:cNvPr id="4" name="Content Placeholder 3" descr="Fig07_11.gif"/>
          <p:cNvPicPr>
            <a:picLocks noGrp="1" noChangeAspect="1"/>
          </p:cNvPicPr>
          <p:nvPr>
            <p:ph idx="1"/>
          </p:nvPr>
        </p:nvPicPr>
        <p:blipFill>
          <a:blip r:embed="rId3"/>
          <a:stretch>
            <a:fillRect/>
          </a:stretch>
        </p:blipFill>
        <p:spPr>
          <a:xfrm>
            <a:off x="1295400" y="1219199"/>
            <a:ext cx="6842760" cy="5482981"/>
          </a:xfrm>
        </p:spPr>
      </p:pic>
    </p:spTree>
  </p:cSld>
  <p:clrMapOvr>
    <a:masterClrMapping/>
  </p:clrMapOvr>
  <p:transition>
    <p:pull dir="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Paging</a:t>
            </a:r>
            <a:endParaRPr lang="en-US" dirty="0"/>
          </a:p>
        </p:txBody>
      </p:sp>
      <p:pic>
        <p:nvPicPr>
          <p:cNvPr id="4" name="Content Placeholder 3" descr="Fig07_12a.gif"/>
          <p:cNvPicPr>
            <a:picLocks noGrp="1" noChangeAspect="1"/>
          </p:cNvPicPr>
          <p:nvPr>
            <p:ph idx="1"/>
          </p:nvPr>
        </p:nvPicPr>
        <p:blipFill>
          <a:blip r:embed="rId3"/>
          <a:stretch>
            <a:fillRect/>
          </a:stretch>
        </p:blipFill>
        <p:spPr>
          <a:xfrm>
            <a:off x="381001" y="1295400"/>
            <a:ext cx="8623524" cy="5411048"/>
          </a:xfrm>
        </p:spPr>
      </p:pic>
    </p:spTree>
  </p:cSld>
  <p:clrMapOvr>
    <a:masterClrMapping/>
  </p:clrMapOvr>
  <p:transition>
    <p:pull dir="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Segmentation</a:t>
            </a:r>
            <a:endParaRPr lang="en-US" dirty="0"/>
          </a:p>
        </p:txBody>
      </p:sp>
      <p:pic>
        <p:nvPicPr>
          <p:cNvPr id="4" name="Content Placeholder 3" descr="Fig07_12b.gif"/>
          <p:cNvPicPr>
            <a:picLocks noGrp="1" noChangeAspect="1"/>
          </p:cNvPicPr>
          <p:nvPr>
            <p:ph idx="1"/>
          </p:nvPr>
        </p:nvPicPr>
        <p:blipFill>
          <a:blip r:embed="rId3"/>
          <a:stretch>
            <a:fillRect/>
          </a:stretch>
        </p:blipFill>
        <p:spPr>
          <a:xfrm>
            <a:off x="682090" y="1295399"/>
            <a:ext cx="8080910" cy="5492345"/>
          </a:xfrm>
        </p:spPr>
      </p:pic>
    </p:spTree>
  </p:cSld>
  <p:clrMapOvr>
    <a:masterClrMapping/>
  </p:clrMapOvr>
  <p:transition>
    <p:pull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Memory Management </a:t>
            </a:r>
            <a:r>
              <a:rPr lang="en-NZ" dirty="0" smtClean="0"/>
              <a:t>Requirements</a:t>
            </a:r>
            <a:endParaRPr lang="en-NZ" dirty="0"/>
          </a:p>
        </p:txBody>
      </p:sp>
      <p:sp>
        <p:nvSpPr>
          <p:cNvPr id="3" name="Content Placeholder 2"/>
          <p:cNvSpPr>
            <a:spLocks noGrp="1"/>
          </p:cNvSpPr>
          <p:nvPr>
            <p:ph idx="1"/>
          </p:nvPr>
        </p:nvSpPr>
        <p:spPr/>
        <p:txBody>
          <a:bodyPr/>
          <a:lstStyle/>
          <a:p>
            <a:r>
              <a:rPr lang="en-NZ" smtClean="0"/>
              <a:t>Relocation</a:t>
            </a:r>
            <a:endParaRPr lang="en-NZ" dirty="0" smtClean="0"/>
          </a:p>
          <a:p>
            <a:r>
              <a:rPr lang="en-NZ" dirty="0" smtClean="0"/>
              <a:t>Protection</a:t>
            </a:r>
          </a:p>
          <a:p>
            <a:r>
              <a:rPr lang="en-NZ" smtClean="0"/>
              <a:t>Sharing</a:t>
            </a:r>
            <a:endParaRPr lang="en-NZ" dirty="0" smtClean="0"/>
          </a:p>
          <a:p>
            <a:r>
              <a:rPr lang="en-NZ" smtClean="0"/>
              <a:t>Logical organisation</a:t>
            </a:r>
            <a:endParaRPr lang="en-NZ" dirty="0" smtClean="0"/>
          </a:p>
          <a:p>
            <a:r>
              <a:rPr lang="en-NZ" smtClean="0"/>
              <a:t>Physical organisation</a:t>
            </a:r>
            <a:endParaRPr lang="en-NZ" dirty="0"/>
          </a:p>
        </p:txBody>
      </p:sp>
    </p:spTree>
  </p:cSld>
  <p:clrMapOvr>
    <a:masterClrMapping/>
  </p:clrMapOvr>
  <p:transition>
    <p:pull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r>
              <a:rPr lang="en-US" smtClean="0"/>
              <a:t>: Relocation</a:t>
            </a:r>
            <a:endParaRPr lang="en-US" dirty="0"/>
          </a:p>
        </p:txBody>
      </p:sp>
      <p:sp>
        <p:nvSpPr>
          <p:cNvPr id="3" name="Content Placeholder 2"/>
          <p:cNvSpPr>
            <a:spLocks noGrp="1"/>
          </p:cNvSpPr>
          <p:nvPr>
            <p:ph idx="1"/>
          </p:nvPr>
        </p:nvSpPr>
        <p:spPr/>
        <p:txBody>
          <a:bodyPr/>
          <a:lstStyle/>
          <a:p>
            <a:r>
              <a:rPr lang="en-US" smtClean="0"/>
              <a:t>The programmer </a:t>
            </a:r>
            <a:r>
              <a:rPr lang="en-US" dirty="0" smtClean="0"/>
              <a:t>does not know where </a:t>
            </a:r>
            <a:r>
              <a:rPr lang="en-US" smtClean="0"/>
              <a:t>the program </a:t>
            </a:r>
            <a:r>
              <a:rPr lang="en-US" dirty="0" smtClean="0"/>
              <a:t>will </a:t>
            </a:r>
            <a:r>
              <a:rPr lang="en-US" smtClean="0"/>
              <a:t>be placed </a:t>
            </a:r>
            <a:r>
              <a:rPr lang="en-US" dirty="0" smtClean="0"/>
              <a:t>in memory when it is executed, </a:t>
            </a:r>
          </a:p>
          <a:p>
            <a:pPr lvl="1"/>
            <a:r>
              <a:rPr lang="en-US" smtClean="0"/>
              <a:t>it may be swapped </a:t>
            </a:r>
            <a:r>
              <a:rPr lang="en-US" dirty="0" smtClean="0"/>
              <a:t>to </a:t>
            </a:r>
            <a:r>
              <a:rPr lang="en-US" smtClean="0"/>
              <a:t>disk and </a:t>
            </a:r>
            <a:r>
              <a:rPr lang="en-US" dirty="0" smtClean="0"/>
              <a:t>return </a:t>
            </a:r>
            <a:r>
              <a:rPr lang="en-US" smtClean="0"/>
              <a:t>to main memory at a different location (relocated</a:t>
            </a:r>
            <a:r>
              <a:rPr lang="en-US" dirty="0" smtClean="0"/>
              <a:t>)</a:t>
            </a:r>
          </a:p>
          <a:p>
            <a:r>
              <a:rPr lang="en-US" dirty="0" smtClean="0"/>
              <a:t>Memory references must </a:t>
            </a:r>
            <a:r>
              <a:rPr lang="en-US" smtClean="0"/>
              <a:t>be translated </a:t>
            </a:r>
            <a:r>
              <a:rPr lang="en-US" dirty="0" smtClean="0"/>
              <a:t>to </a:t>
            </a:r>
            <a:r>
              <a:rPr lang="en-US" smtClean="0"/>
              <a:t>the actual physical memory address</a:t>
            </a:r>
            <a:endParaRPr lang="en-US" dirty="0" smtClean="0"/>
          </a:p>
          <a:p>
            <a:endParaRPr lang="en-US" dirty="0"/>
          </a:p>
        </p:txBody>
      </p:sp>
    </p:spTree>
  </p:cSld>
  <p:clrMapOvr>
    <a:masterClrMapping/>
  </p:clrMapOvr>
  <p:transition>
    <p:pull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p:spPr>
        <p:txBody>
          <a:bodyPr/>
          <a:lstStyle/>
          <a:p>
            <a:r>
              <a:rPr lang="en-NZ" smtClean="0"/>
              <a:t>Memory Management </a:t>
            </a:r>
            <a:r>
              <a:rPr lang="en-NZ" dirty="0" smtClean="0"/>
              <a:t>Terms</a:t>
            </a:r>
            <a:endParaRPr lang="en-NZ" dirty="0"/>
          </a:p>
        </p:txBody>
      </p:sp>
      <p:graphicFrame>
        <p:nvGraphicFramePr>
          <p:cNvPr id="5" name="Content Placeholder 4"/>
          <p:cNvGraphicFramePr>
            <a:graphicFrameLocks noGrp="1"/>
          </p:cNvGraphicFramePr>
          <p:nvPr>
            <p:ph idx="1"/>
          </p:nvPr>
        </p:nvGraphicFramePr>
        <p:xfrm>
          <a:off x="533400" y="1981200"/>
          <a:ext cx="8229600" cy="3779520"/>
        </p:xfrm>
        <a:graphic>
          <a:graphicData uri="http://schemas.openxmlformats.org/drawingml/2006/table">
            <a:tbl>
              <a:tblPr firstRow="1" bandRow="1">
                <a:tableStyleId>{5C22544A-7EE6-4342-B048-85BDC9FD1C3A}</a:tableStyleId>
              </a:tblPr>
              <a:tblGrid>
                <a:gridCol w="1905000"/>
                <a:gridCol w="6324600"/>
              </a:tblGrid>
              <a:tr h="370840">
                <a:tc>
                  <a:txBody>
                    <a:bodyPr/>
                    <a:lstStyle/>
                    <a:p>
                      <a:r>
                        <a:rPr lang="en-NZ" sz="3200" dirty="0" smtClean="0"/>
                        <a:t>Term</a:t>
                      </a:r>
                      <a:endParaRPr lang="en-NZ" sz="3200" dirty="0"/>
                    </a:p>
                  </a:txBody>
                  <a:tcPr/>
                </a:tc>
                <a:tc>
                  <a:txBody>
                    <a:bodyPr/>
                    <a:lstStyle/>
                    <a:p>
                      <a:r>
                        <a:rPr lang="en-NZ" sz="3200" dirty="0" smtClean="0"/>
                        <a:t>Description</a:t>
                      </a:r>
                      <a:endParaRPr lang="en-NZ" sz="3200" dirty="0"/>
                    </a:p>
                  </a:txBody>
                  <a:tcPr/>
                </a:tc>
              </a:tr>
              <a:tr h="370840">
                <a:tc>
                  <a:txBody>
                    <a:bodyPr/>
                    <a:lstStyle/>
                    <a:p>
                      <a:r>
                        <a:rPr lang="en-NZ" sz="3200" smtClean="0"/>
                        <a:t>Frame</a:t>
                      </a:r>
                      <a:endParaRPr lang="en-NZ" sz="3200" dirty="0"/>
                    </a:p>
                  </a:txBody>
                  <a:tcPr/>
                </a:tc>
                <a:tc>
                  <a:txBody>
                    <a:bodyPr/>
                    <a:lstStyle/>
                    <a:p>
                      <a:r>
                        <a:rPr lang="en-NZ" sz="3200" b="1" i="1" dirty="0" smtClean="0"/>
                        <a:t>Fixed</a:t>
                      </a:r>
                      <a:r>
                        <a:rPr lang="en-NZ" sz="3200" dirty="0" smtClean="0"/>
                        <a:t>-length block </a:t>
                      </a:r>
                      <a:r>
                        <a:rPr lang="en-NZ" sz="3200" smtClean="0"/>
                        <a:t>of main </a:t>
                      </a:r>
                      <a:r>
                        <a:rPr lang="en-NZ" sz="3200" dirty="0" smtClean="0"/>
                        <a:t>memory.</a:t>
                      </a:r>
                      <a:endParaRPr lang="en-NZ" sz="3200" dirty="0"/>
                    </a:p>
                  </a:txBody>
                  <a:tcPr/>
                </a:tc>
              </a:tr>
              <a:tr h="370840">
                <a:tc>
                  <a:txBody>
                    <a:bodyPr/>
                    <a:lstStyle/>
                    <a:p>
                      <a:r>
                        <a:rPr lang="en-NZ" sz="3200" smtClean="0"/>
                        <a:t>Page</a:t>
                      </a:r>
                      <a:endParaRPr lang="en-NZ" sz="3200" dirty="0"/>
                    </a:p>
                  </a:txBody>
                  <a:tcPr/>
                </a:tc>
                <a:tc>
                  <a:txBody>
                    <a:bodyPr/>
                    <a:lstStyle/>
                    <a:p>
                      <a:r>
                        <a:rPr lang="en-NZ" sz="3200" b="1" i="1" dirty="0" smtClean="0"/>
                        <a:t>Fixed</a:t>
                      </a:r>
                      <a:r>
                        <a:rPr lang="en-NZ" sz="3200" dirty="0" smtClean="0"/>
                        <a:t>-length block </a:t>
                      </a:r>
                      <a:r>
                        <a:rPr lang="en-NZ" sz="3200" smtClean="0"/>
                        <a:t>of data in secondary </a:t>
                      </a:r>
                      <a:r>
                        <a:rPr lang="en-NZ" sz="3200" dirty="0" smtClean="0"/>
                        <a:t>memory (e.g. on disk). </a:t>
                      </a:r>
                      <a:endParaRPr lang="en-NZ" sz="3200" dirty="0"/>
                    </a:p>
                  </a:txBody>
                  <a:tcPr/>
                </a:tc>
              </a:tr>
              <a:tr h="370840">
                <a:tc>
                  <a:txBody>
                    <a:bodyPr/>
                    <a:lstStyle/>
                    <a:p>
                      <a:r>
                        <a:rPr lang="en-NZ" sz="3200" dirty="0" smtClean="0"/>
                        <a:t>Segment</a:t>
                      </a:r>
                      <a:endParaRPr lang="en-NZ" sz="3200" dirty="0"/>
                    </a:p>
                  </a:txBody>
                  <a:tcPr/>
                </a:tc>
                <a:tc>
                  <a:txBody>
                    <a:bodyPr/>
                    <a:lstStyle/>
                    <a:p>
                      <a:r>
                        <a:rPr lang="en-NZ" sz="3200" b="1" i="1" smtClean="0"/>
                        <a:t>Variable-length</a:t>
                      </a:r>
                      <a:r>
                        <a:rPr lang="en-NZ" sz="3200" smtClean="0"/>
                        <a:t> </a:t>
                      </a:r>
                      <a:r>
                        <a:rPr lang="en-NZ" sz="3200" dirty="0" smtClean="0"/>
                        <a:t>block </a:t>
                      </a:r>
                      <a:r>
                        <a:rPr lang="en-NZ" sz="3200" smtClean="0"/>
                        <a:t>of data that </a:t>
                      </a:r>
                      <a:r>
                        <a:rPr lang="en-NZ" sz="3200" dirty="0" smtClean="0"/>
                        <a:t>resides </a:t>
                      </a:r>
                      <a:r>
                        <a:rPr lang="en-NZ" sz="3200" smtClean="0"/>
                        <a:t>in secondary </a:t>
                      </a:r>
                      <a:r>
                        <a:rPr lang="en-NZ" sz="3200" dirty="0" smtClean="0"/>
                        <a:t>memory. </a:t>
                      </a:r>
                    </a:p>
                  </a:txBody>
                  <a:tcPr/>
                </a:tc>
              </a:tr>
            </a:tbl>
          </a:graphicData>
        </a:graphic>
      </p:graphicFrame>
      <p:sp>
        <p:nvSpPr>
          <p:cNvPr id="7" name="Rectangle 6"/>
          <p:cNvSpPr/>
          <p:nvPr/>
        </p:nvSpPr>
        <p:spPr>
          <a:xfrm>
            <a:off x="533400" y="1600200"/>
            <a:ext cx="4318233" cy="369332"/>
          </a:xfrm>
          <a:prstGeom prst="rect">
            <a:avLst/>
          </a:prstGeom>
        </p:spPr>
        <p:txBody>
          <a:bodyPr wrap="none">
            <a:spAutoFit/>
          </a:bodyPr>
          <a:lstStyle/>
          <a:p>
            <a:r>
              <a:rPr lang="en-NZ" b="1" smtClean="0"/>
              <a:t>Table </a:t>
            </a:r>
            <a:r>
              <a:rPr lang="en-NZ" b="1" dirty="0" smtClean="0"/>
              <a:t>7.1 </a:t>
            </a:r>
            <a:r>
              <a:rPr lang="en-NZ" b="1" smtClean="0"/>
              <a:t>Memory Management </a:t>
            </a:r>
            <a:r>
              <a:rPr lang="en-NZ" b="1" dirty="0" smtClean="0"/>
              <a:t>Terms</a:t>
            </a:r>
          </a:p>
        </p:txBody>
      </p:sp>
    </p:spTree>
  </p:cSld>
  <p:clrMapOvr>
    <a:masterClrMapping/>
  </p:clrMapOvr>
  <p:transition>
    <p:pull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Addressing</a:t>
            </a:r>
            <a:endParaRPr lang="en-US" dirty="0"/>
          </a:p>
        </p:txBody>
      </p:sp>
      <p:pic>
        <p:nvPicPr>
          <p:cNvPr id="4" name="Content Placeholder 3" descr="Fig07_01.gif"/>
          <p:cNvPicPr>
            <a:picLocks noGrp="1" noChangeAspect="1"/>
          </p:cNvPicPr>
          <p:nvPr>
            <p:ph idx="1"/>
          </p:nvPr>
        </p:nvPicPr>
        <p:blipFill>
          <a:blip r:embed="rId3"/>
          <a:stretch>
            <a:fillRect/>
          </a:stretch>
        </p:blipFill>
        <p:spPr>
          <a:xfrm>
            <a:off x="1676400" y="1284774"/>
            <a:ext cx="6030320" cy="5497026"/>
          </a:xfrm>
        </p:spPr>
      </p:pic>
    </p:spTree>
  </p:cSld>
  <p:clrMapOvr>
    <a:masterClrMapping/>
  </p:clrMapOvr>
  <p:transition>
    <p:pull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Protection</a:t>
            </a:r>
            <a:endParaRPr lang="en-US" dirty="0"/>
          </a:p>
        </p:txBody>
      </p:sp>
      <p:sp>
        <p:nvSpPr>
          <p:cNvPr id="3" name="Content Placeholder 2"/>
          <p:cNvSpPr>
            <a:spLocks noGrp="1"/>
          </p:cNvSpPr>
          <p:nvPr>
            <p:ph idx="1"/>
          </p:nvPr>
        </p:nvSpPr>
        <p:spPr/>
        <p:txBody>
          <a:bodyPr/>
          <a:lstStyle/>
          <a:p>
            <a:r>
              <a:rPr lang="en-US" dirty="0" smtClean="0"/>
              <a:t>Processes should not </a:t>
            </a:r>
            <a:r>
              <a:rPr lang="en-US" smtClean="0"/>
              <a:t>be able </a:t>
            </a:r>
            <a:r>
              <a:rPr lang="en-US" dirty="0" smtClean="0"/>
              <a:t>to reference </a:t>
            </a:r>
            <a:r>
              <a:rPr lang="en-US" smtClean="0"/>
              <a:t>memory locations in another </a:t>
            </a:r>
            <a:r>
              <a:rPr lang="en-US" dirty="0" smtClean="0"/>
              <a:t>process without permission</a:t>
            </a:r>
          </a:p>
          <a:p>
            <a:r>
              <a:rPr lang="en-US" dirty="0" smtClean="0"/>
              <a:t>Impossible to </a:t>
            </a:r>
            <a:r>
              <a:rPr lang="en-US" smtClean="0"/>
              <a:t>check absolute addresses at </a:t>
            </a:r>
            <a:r>
              <a:rPr lang="en-US" dirty="0" smtClean="0"/>
              <a:t>compile time</a:t>
            </a:r>
          </a:p>
          <a:p>
            <a:r>
              <a:rPr lang="en-US" dirty="0" smtClean="0"/>
              <a:t>Must be </a:t>
            </a:r>
            <a:r>
              <a:rPr lang="en-US" smtClean="0"/>
              <a:t>checked at </a:t>
            </a:r>
            <a:r>
              <a:rPr lang="en-US" dirty="0" smtClean="0"/>
              <a:t>run time</a:t>
            </a:r>
          </a:p>
          <a:p>
            <a:endParaRPr lang="en-US" dirty="0"/>
          </a:p>
        </p:txBody>
      </p:sp>
    </p:spTree>
  </p:cSld>
  <p:clrMapOvr>
    <a:masterClrMapping/>
  </p:clrMapOvr>
  <p:transition>
    <p:pull dir="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3220</Words>
  <Application>Microsoft Office PowerPoint</Application>
  <PresentationFormat>On-screen Show (4:3)</PresentationFormat>
  <Paragraphs>399</Paragraphs>
  <Slides>43</Slides>
  <Notes>40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43</vt:i4>
      </vt:variant>
    </vt:vector>
  </HeadingPairs>
  <TitlesOfParts>
    <vt:vector size="47" baseType="lpstr">
      <vt:lpstr>Arial</vt:lpstr>
      <vt:lpstr>Calibri</vt:lpstr>
      <vt:lpstr>Office Theme</vt:lpstr>
      <vt:lpstr>Custom Design</vt:lpstr>
      <vt:lpstr>Chapter 7 Memory Management</vt:lpstr>
      <vt:lpstr>Roadmap</vt:lpstr>
      <vt:lpstr>The need for memory management</vt:lpstr>
      <vt:lpstr>Memory Management</vt:lpstr>
      <vt:lpstr>Memory Management Requirements</vt:lpstr>
      <vt:lpstr>Requirements: Relocation</vt:lpstr>
      <vt:lpstr>Memory Management Terms</vt:lpstr>
      <vt:lpstr>Addressing</vt:lpstr>
      <vt:lpstr>Requirements: Protection</vt:lpstr>
      <vt:lpstr>Requirements: Sharing</vt:lpstr>
      <vt:lpstr>Requirements: Logical Organization</vt:lpstr>
      <vt:lpstr>Requirements: Physical Organization</vt:lpstr>
      <vt:lpstr>Partitioning</vt:lpstr>
      <vt:lpstr>Types of Partitioning</vt:lpstr>
      <vt:lpstr>Fixed Partitioning</vt:lpstr>
      <vt:lpstr>Fixed Partitioning Problems</vt:lpstr>
      <vt:lpstr>Solution – Unequal Size Partitions</vt:lpstr>
      <vt:lpstr>Placement Algorithm</vt:lpstr>
      <vt:lpstr>Fixed Partitioning</vt:lpstr>
      <vt:lpstr>Remaining Problems with Fixed Partitions</vt:lpstr>
      <vt:lpstr>Dynamic Partitioning</vt:lpstr>
      <vt:lpstr>Dynamic Partitioning Example</vt:lpstr>
      <vt:lpstr>Dynamic Partitioning</vt:lpstr>
      <vt:lpstr>Dynamic Partitioning</vt:lpstr>
      <vt:lpstr>Dynamic Partitioning</vt:lpstr>
      <vt:lpstr>PowerPoint Presentation</vt:lpstr>
      <vt:lpstr>Allocation</vt:lpstr>
      <vt:lpstr>Buddy System</vt:lpstr>
      <vt:lpstr>Example of Buddy System</vt:lpstr>
      <vt:lpstr>Tree Representation of Buddy System</vt:lpstr>
      <vt:lpstr>Relocation</vt:lpstr>
      <vt:lpstr>Addresses</vt:lpstr>
      <vt:lpstr>Relocation</vt:lpstr>
      <vt:lpstr>Registers Used during Execution</vt:lpstr>
      <vt:lpstr>Registers Used during Execution</vt:lpstr>
      <vt:lpstr>Paging</vt:lpstr>
      <vt:lpstr>Paging</vt:lpstr>
      <vt:lpstr>Processes and Frames</vt:lpstr>
      <vt:lpstr>Page Table</vt:lpstr>
      <vt:lpstr>Segmentation</vt:lpstr>
      <vt:lpstr>Logical Addresses</vt:lpstr>
      <vt:lpstr>Paging</vt:lpstr>
      <vt:lpstr>Segmentation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2008-04-03T13:46:15Z</dcterms:created>
  <dcterms:modified xsi:type="dcterms:W3CDTF">2023-04-27T22:18:50Z</dcterms:modified>
</cp:coreProperties>
</file>