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78" r:id="rId2"/>
    <p:sldId id="279"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2" y="822"/>
      </p:cViewPr>
      <p:guideLst>
        <p:guide orient="horz" pos="2160"/>
        <p:guide pos="2880"/>
      </p:guideLst>
    </p:cSldViewPr>
  </p:slideViewPr>
  <p:notesTextViewPr>
    <p:cViewPr>
      <p:scale>
        <a:sx n="1" d="1"/>
        <a:sy n="1" d="1"/>
      </p:scale>
      <p:origin x="0" y="0"/>
    </p:cViewPr>
  </p:notesTextViewPr>
  <p:notesViewPr>
    <p:cSldViewPr>
      <p:cViewPr varScale="1">
        <p:scale>
          <a:sx n="88" d="100"/>
          <a:sy n="88" d="100"/>
        </p:scale>
        <p:origin x="-385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92E9C8-58E5-402B-835C-5AA2404A15D3}" type="datetimeFigureOut">
              <a:rPr lang="en-US" smtClean="0"/>
              <a:t>11/22/2017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CD1FC1-F063-4BD1-A9F3-1BC3A0B802A5}" type="slidenum">
              <a:rPr lang="en-US" smtClean="0"/>
              <a:t>‹#›</a:t>
            </a:fld>
            <a:endParaRPr lang="en-US"/>
          </a:p>
        </p:txBody>
      </p:sp>
    </p:spTree>
    <p:extLst>
      <p:ext uri="{BB962C8B-B14F-4D97-AF65-F5344CB8AC3E}">
        <p14:creationId xmlns:p14="http://schemas.microsoft.com/office/powerpoint/2010/main" val="1373171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1pPr>
            <a:lvl2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2pPr>
            <a:lvl3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3pPr>
            <a:lvl4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4pPr>
            <a:lvl5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5pPr>
            <a:lvl6pPr marL="2204550"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6pPr>
            <a:lvl7pPr marL="2605377"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7pPr>
            <a:lvl8pPr marL="3006204"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8pPr>
            <a:lvl9pPr marL="3407032"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9pPr>
          </a:lstStyle>
          <a:p>
            <a:fld id="{4CB6204C-B305-43B3-9A07-4F9421C78587}" type="slidenum">
              <a:rPr lang="en-US" altLang="en-US" smtClean="0">
                <a:solidFill>
                  <a:srgbClr val="000000"/>
                </a:solidFill>
                <a:latin typeface="Times New Roman" pitchFamily="16" charset="0"/>
              </a:rPr>
              <a:pPr/>
              <a:t>1</a:t>
            </a:fld>
            <a:endParaRPr lang="en-US" altLang="en-US" smtClean="0">
              <a:solidFill>
                <a:srgbClr val="000000"/>
              </a:solidFill>
              <a:latin typeface="Times New Roman" pitchFamily="16" charset="0"/>
            </a:endParaRPr>
          </a:p>
        </p:txBody>
      </p:sp>
      <p:sp>
        <p:nvSpPr>
          <p:cNvPr id="26627" name="Rectangle 1"/>
          <p:cNvSpPr>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8" name="Rectangle 2"/>
          <p:cNvSpPr>
            <a:spLocks noGrp="1" noChangeArrowheads="1"/>
          </p:cNvSpPr>
          <p:nvPr>
            <p:ph type="body" idx="1"/>
          </p:nvPr>
        </p:nvSpPr>
        <p:spPr>
          <a:xfrm>
            <a:off x="685512" y="4343230"/>
            <a:ext cx="5486976" cy="4115139"/>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27371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1pPr>
            <a:lvl2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2pPr>
            <a:lvl3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3pPr>
            <a:lvl4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4pPr>
            <a:lvl5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5pPr>
            <a:lvl6pPr marL="2204550"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6pPr>
            <a:lvl7pPr marL="2605377"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7pPr>
            <a:lvl8pPr marL="3006204"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8pPr>
            <a:lvl9pPr marL="3407032"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9pPr>
          </a:lstStyle>
          <a:p>
            <a:fld id="{376EE168-B5F6-46BB-B113-EBEFB80894B2}" type="slidenum">
              <a:rPr lang="en-US" altLang="en-US" smtClean="0">
                <a:solidFill>
                  <a:srgbClr val="000000"/>
                </a:solidFill>
                <a:latin typeface="Times New Roman" pitchFamily="16" charset="0"/>
              </a:rPr>
              <a:pPr/>
              <a:t>11</a:t>
            </a:fld>
            <a:endParaRPr lang="en-US" altLang="en-US" smtClean="0">
              <a:solidFill>
                <a:srgbClr val="000000"/>
              </a:solidFill>
              <a:latin typeface="Times New Roman" pitchFamily="16" charset="0"/>
            </a:endParaRPr>
          </a:p>
        </p:txBody>
      </p:sp>
      <p:sp>
        <p:nvSpPr>
          <p:cNvPr id="36867" name="Rectangle 1"/>
          <p:cNvSpPr>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8" name="Rectangle 2"/>
          <p:cNvSpPr>
            <a:spLocks noGrp="1" noChangeArrowheads="1"/>
          </p:cNvSpPr>
          <p:nvPr>
            <p:ph type="body" idx="1"/>
          </p:nvPr>
        </p:nvSpPr>
        <p:spPr>
          <a:xfrm>
            <a:off x="685512" y="4343230"/>
            <a:ext cx="5486976" cy="4115139"/>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2036859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1pPr>
            <a:lvl2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2pPr>
            <a:lvl3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3pPr>
            <a:lvl4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4pPr>
            <a:lvl5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5pPr>
            <a:lvl6pPr marL="2204550"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6pPr>
            <a:lvl7pPr marL="2605377"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7pPr>
            <a:lvl8pPr marL="3006204"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8pPr>
            <a:lvl9pPr marL="3407032"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9pPr>
          </a:lstStyle>
          <a:p>
            <a:fld id="{F7E5C5A9-A048-4496-A08B-E571854E0772}" type="slidenum">
              <a:rPr lang="en-US" altLang="en-US" smtClean="0">
                <a:solidFill>
                  <a:srgbClr val="000000"/>
                </a:solidFill>
                <a:latin typeface="Times New Roman" pitchFamily="16" charset="0"/>
              </a:rPr>
              <a:pPr/>
              <a:t>12</a:t>
            </a:fld>
            <a:endParaRPr lang="en-US" altLang="en-US" smtClean="0">
              <a:solidFill>
                <a:srgbClr val="000000"/>
              </a:solidFill>
              <a:latin typeface="Times New Roman" pitchFamily="16" charset="0"/>
            </a:endParaRPr>
          </a:p>
        </p:txBody>
      </p:sp>
      <p:sp>
        <p:nvSpPr>
          <p:cNvPr id="37891" name="Rectangle 1"/>
          <p:cNvSpPr>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Rectangle 2"/>
          <p:cNvSpPr>
            <a:spLocks noGrp="1" noChangeArrowheads="1"/>
          </p:cNvSpPr>
          <p:nvPr>
            <p:ph type="body" idx="1"/>
          </p:nvPr>
        </p:nvSpPr>
        <p:spPr>
          <a:xfrm>
            <a:off x="685512" y="4343230"/>
            <a:ext cx="5486976" cy="4115139"/>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2265524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1pPr>
            <a:lvl2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2pPr>
            <a:lvl3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3pPr>
            <a:lvl4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4pPr>
            <a:lvl5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5pPr>
            <a:lvl6pPr marL="2204550"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6pPr>
            <a:lvl7pPr marL="2605377"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7pPr>
            <a:lvl8pPr marL="3006204"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8pPr>
            <a:lvl9pPr marL="3407032"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9pPr>
          </a:lstStyle>
          <a:p>
            <a:fld id="{00F29EE5-CDBC-42FB-A952-4A8CA4ED7EA9}" type="slidenum">
              <a:rPr lang="en-US" altLang="en-US" smtClean="0">
                <a:solidFill>
                  <a:srgbClr val="000000"/>
                </a:solidFill>
                <a:latin typeface="Times New Roman" pitchFamily="16" charset="0"/>
              </a:rPr>
              <a:pPr/>
              <a:t>13</a:t>
            </a:fld>
            <a:endParaRPr lang="en-US" altLang="en-US" smtClean="0">
              <a:solidFill>
                <a:srgbClr val="000000"/>
              </a:solidFill>
              <a:latin typeface="Times New Roman" pitchFamily="16" charset="0"/>
            </a:endParaRPr>
          </a:p>
        </p:txBody>
      </p:sp>
      <p:sp>
        <p:nvSpPr>
          <p:cNvPr id="38915" name="Rectangle 1"/>
          <p:cNvSpPr>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6" name="Rectangle 2"/>
          <p:cNvSpPr>
            <a:spLocks noGrp="1" noChangeArrowheads="1"/>
          </p:cNvSpPr>
          <p:nvPr>
            <p:ph type="body" idx="1"/>
          </p:nvPr>
        </p:nvSpPr>
        <p:spPr>
          <a:xfrm>
            <a:off x="685512" y="4343230"/>
            <a:ext cx="5486976" cy="4115139"/>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1741956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1pPr>
            <a:lvl2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2pPr>
            <a:lvl3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3pPr>
            <a:lvl4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4pPr>
            <a:lvl5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5pPr>
            <a:lvl6pPr marL="2204550"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6pPr>
            <a:lvl7pPr marL="2605377"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7pPr>
            <a:lvl8pPr marL="3006204"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8pPr>
            <a:lvl9pPr marL="3407032"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9pPr>
          </a:lstStyle>
          <a:p>
            <a:fld id="{54EF32DE-6081-4236-84B6-CEE644A2F189}" type="slidenum">
              <a:rPr lang="en-US" altLang="en-US" smtClean="0">
                <a:solidFill>
                  <a:srgbClr val="000000"/>
                </a:solidFill>
                <a:latin typeface="Times New Roman" pitchFamily="16" charset="0"/>
              </a:rPr>
              <a:pPr/>
              <a:t>14</a:t>
            </a:fld>
            <a:endParaRPr lang="en-US" altLang="en-US" smtClean="0">
              <a:solidFill>
                <a:srgbClr val="000000"/>
              </a:solidFill>
              <a:latin typeface="Times New Roman" pitchFamily="16" charset="0"/>
            </a:endParaRPr>
          </a:p>
        </p:txBody>
      </p:sp>
      <p:sp>
        <p:nvSpPr>
          <p:cNvPr id="39939" name="Rectangle 1"/>
          <p:cNvSpPr>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40" name="Rectangle 2"/>
          <p:cNvSpPr>
            <a:spLocks noGrp="1" noChangeArrowheads="1"/>
          </p:cNvSpPr>
          <p:nvPr>
            <p:ph type="body" idx="1"/>
          </p:nvPr>
        </p:nvSpPr>
        <p:spPr>
          <a:xfrm>
            <a:off x="685512" y="4343230"/>
            <a:ext cx="5486976" cy="4115139"/>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1826165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1pPr>
            <a:lvl2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2pPr>
            <a:lvl3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3pPr>
            <a:lvl4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4pPr>
            <a:lvl5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5pPr>
            <a:lvl6pPr marL="2204550"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6pPr>
            <a:lvl7pPr marL="2605377"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7pPr>
            <a:lvl8pPr marL="3006204"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8pPr>
            <a:lvl9pPr marL="3407032"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9pPr>
          </a:lstStyle>
          <a:p>
            <a:fld id="{CDBF21AB-B305-4C85-8E59-EB74239BB40B}" type="slidenum">
              <a:rPr lang="en-US" altLang="en-US" smtClean="0">
                <a:solidFill>
                  <a:srgbClr val="000000"/>
                </a:solidFill>
                <a:latin typeface="Times New Roman" pitchFamily="16" charset="0"/>
              </a:rPr>
              <a:pPr/>
              <a:t>15</a:t>
            </a:fld>
            <a:endParaRPr lang="en-US" altLang="en-US" smtClean="0">
              <a:solidFill>
                <a:srgbClr val="000000"/>
              </a:solidFill>
              <a:latin typeface="Times New Roman" pitchFamily="16" charset="0"/>
            </a:endParaRPr>
          </a:p>
        </p:txBody>
      </p:sp>
      <p:sp>
        <p:nvSpPr>
          <p:cNvPr id="40963" name="Rectangle 1"/>
          <p:cNvSpPr>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4" name="Rectangle 2"/>
          <p:cNvSpPr>
            <a:spLocks noGrp="1" noChangeArrowheads="1"/>
          </p:cNvSpPr>
          <p:nvPr>
            <p:ph type="body" idx="1"/>
          </p:nvPr>
        </p:nvSpPr>
        <p:spPr>
          <a:xfrm>
            <a:off x="685512" y="4343230"/>
            <a:ext cx="5486976" cy="4115139"/>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072204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1pPr>
            <a:lvl2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2pPr>
            <a:lvl3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3pPr>
            <a:lvl4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4pPr>
            <a:lvl5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5pPr>
            <a:lvl6pPr marL="2204550"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6pPr>
            <a:lvl7pPr marL="2605377"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7pPr>
            <a:lvl8pPr marL="3006204"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8pPr>
            <a:lvl9pPr marL="3407032"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9pPr>
          </a:lstStyle>
          <a:p>
            <a:fld id="{BD43534C-5E62-459E-844E-AA343FE3E271}" type="slidenum">
              <a:rPr lang="en-US" altLang="en-US" smtClean="0">
                <a:solidFill>
                  <a:srgbClr val="000000"/>
                </a:solidFill>
                <a:latin typeface="Times New Roman" pitchFamily="16" charset="0"/>
              </a:rPr>
              <a:pPr/>
              <a:t>16</a:t>
            </a:fld>
            <a:endParaRPr lang="en-US" altLang="en-US" smtClean="0">
              <a:solidFill>
                <a:srgbClr val="000000"/>
              </a:solidFill>
              <a:latin typeface="Times New Roman" pitchFamily="16" charset="0"/>
            </a:endParaRPr>
          </a:p>
        </p:txBody>
      </p:sp>
      <p:sp>
        <p:nvSpPr>
          <p:cNvPr id="41987" name="Rectangle 1"/>
          <p:cNvSpPr>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8" name="Rectangle 2"/>
          <p:cNvSpPr>
            <a:spLocks noGrp="1" noChangeArrowheads="1"/>
          </p:cNvSpPr>
          <p:nvPr>
            <p:ph type="body" idx="1"/>
          </p:nvPr>
        </p:nvSpPr>
        <p:spPr>
          <a:xfrm>
            <a:off x="685512" y="4343230"/>
            <a:ext cx="5486976" cy="4115139"/>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315816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1pPr>
            <a:lvl2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2pPr>
            <a:lvl3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3pPr>
            <a:lvl4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4pPr>
            <a:lvl5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5pPr>
            <a:lvl6pPr marL="2204550"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6pPr>
            <a:lvl7pPr marL="2605377"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7pPr>
            <a:lvl8pPr marL="3006204"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8pPr>
            <a:lvl9pPr marL="3407032"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9pPr>
          </a:lstStyle>
          <a:p>
            <a:fld id="{FDE1DA85-49CD-42F0-AC50-910F9662C6BB}" type="slidenum">
              <a:rPr lang="en-US" altLang="en-US" smtClean="0">
                <a:solidFill>
                  <a:srgbClr val="000000"/>
                </a:solidFill>
                <a:latin typeface="Times New Roman" pitchFamily="16" charset="0"/>
              </a:rPr>
              <a:pPr/>
              <a:t>17</a:t>
            </a:fld>
            <a:endParaRPr lang="en-US" altLang="en-US" smtClean="0">
              <a:solidFill>
                <a:srgbClr val="000000"/>
              </a:solidFill>
              <a:latin typeface="Times New Roman" pitchFamily="16" charset="0"/>
            </a:endParaRPr>
          </a:p>
        </p:txBody>
      </p:sp>
      <p:sp>
        <p:nvSpPr>
          <p:cNvPr id="43011" name="Rectangle 1"/>
          <p:cNvSpPr>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2" name="Rectangle 2"/>
          <p:cNvSpPr>
            <a:spLocks noGrp="1" noChangeArrowheads="1"/>
          </p:cNvSpPr>
          <p:nvPr>
            <p:ph type="body" idx="1"/>
          </p:nvPr>
        </p:nvSpPr>
        <p:spPr>
          <a:xfrm>
            <a:off x="685512" y="4343230"/>
            <a:ext cx="5486976" cy="4115139"/>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1676543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1pPr>
            <a:lvl2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2pPr>
            <a:lvl3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3pPr>
            <a:lvl4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4pPr>
            <a:lvl5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5pPr>
            <a:lvl6pPr marL="2204550"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6pPr>
            <a:lvl7pPr marL="2605377"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7pPr>
            <a:lvl8pPr marL="3006204"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8pPr>
            <a:lvl9pPr marL="3407032"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9pPr>
          </a:lstStyle>
          <a:p>
            <a:fld id="{C82F5555-422B-4B54-B549-60CFB2744BD2}" type="slidenum">
              <a:rPr lang="en-US" altLang="en-US" smtClean="0">
                <a:solidFill>
                  <a:srgbClr val="000000"/>
                </a:solidFill>
                <a:latin typeface="Times New Roman" pitchFamily="16" charset="0"/>
              </a:rPr>
              <a:pPr/>
              <a:t>18</a:t>
            </a:fld>
            <a:endParaRPr lang="en-US" altLang="en-US" smtClean="0">
              <a:solidFill>
                <a:srgbClr val="000000"/>
              </a:solidFill>
              <a:latin typeface="Times New Roman" pitchFamily="16" charset="0"/>
            </a:endParaRPr>
          </a:p>
        </p:txBody>
      </p:sp>
      <p:sp>
        <p:nvSpPr>
          <p:cNvPr id="44035" name="Rectangle 1"/>
          <p:cNvSpPr>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6" name="Rectangle 2"/>
          <p:cNvSpPr>
            <a:spLocks noGrp="1" noChangeArrowheads="1"/>
          </p:cNvSpPr>
          <p:nvPr>
            <p:ph type="body" idx="1"/>
          </p:nvPr>
        </p:nvSpPr>
        <p:spPr>
          <a:xfrm>
            <a:off x="685512" y="4343230"/>
            <a:ext cx="5486976" cy="4115139"/>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4025495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1pPr>
            <a:lvl2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2pPr>
            <a:lvl3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3pPr>
            <a:lvl4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4pPr>
            <a:lvl5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5pPr>
            <a:lvl6pPr marL="2204550"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6pPr>
            <a:lvl7pPr marL="2605377"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7pPr>
            <a:lvl8pPr marL="3006204"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8pPr>
            <a:lvl9pPr marL="3407032"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9pPr>
          </a:lstStyle>
          <a:p>
            <a:fld id="{9146C959-A42C-40E7-8D57-227E4DD98191}" type="slidenum">
              <a:rPr lang="en-US" altLang="en-US" smtClean="0">
                <a:solidFill>
                  <a:srgbClr val="000000"/>
                </a:solidFill>
                <a:latin typeface="Times New Roman" pitchFamily="16" charset="0"/>
              </a:rPr>
              <a:pPr/>
              <a:t>19</a:t>
            </a:fld>
            <a:endParaRPr lang="en-US" altLang="en-US" smtClean="0">
              <a:solidFill>
                <a:srgbClr val="000000"/>
              </a:solidFill>
              <a:latin typeface="Times New Roman" pitchFamily="16" charset="0"/>
            </a:endParaRPr>
          </a:p>
        </p:txBody>
      </p:sp>
      <p:sp>
        <p:nvSpPr>
          <p:cNvPr id="45059" name="Rectangle 1"/>
          <p:cNvSpPr>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p:cNvSpPr>
            <a:spLocks noGrp="1" noChangeArrowheads="1"/>
          </p:cNvSpPr>
          <p:nvPr>
            <p:ph type="body" idx="1"/>
          </p:nvPr>
        </p:nvSpPr>
        <p:spPr>
          <a:xfrm>
            <a:off x="685512" y="4343230"/>
            <a:ext cx="5486976" cy="4115139"/>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606361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1pPr>
            <a:lvl2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2pPr>
            <a:lvl3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3pPr>
            <a:lvl4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4pPr>
            <a:lvl5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5pPr>
            <a:lvl6pPr marL="2204550"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6pPr>
            <a:lvl7pPr marL="2605377"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7pPr>
            <a:lvl8pPr marL="3006204"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8pPr>
            <a:lvl9pPr marL="3407032"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9pPr>
          </a:lstStyle>
          <a:p>
            <a:fld id="{497ACB31-5F96-49C6-937B-B698B248E695}" type="slidenum">
              <a:rPr lang="en-US" altLang="en-US" smtClean="0">
                <a:solidFill>
                  <a:srgbClr val="000000"/>
                </a:solidFill>
                <a:latin typeface="Times New Roman" pitchFamily="16" charset="0"/>
              </a:rPr>
              <a:pPr/>
              <a:t>20</a:t>
            </a:fld>
            <a:endParaRPr lang="en-US" altLang="en-US" smtClean="0">
              <a:solidFill>
                <a:srgbClr val="000000"/>
              </a:solidFill>
              <a:latin typeface="Times New Roman" pitchFamily="16" charset="0"/>
            </a:endParaRPr>
          </a:p>
        </p:txBody>
      </p:sp>
      <p:sp>
        <p:nvSpPr>
          <p:cNvPr id="46083" name="Rectangle 1"/>
          <p:cNvSpPr>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4" name="Rectangle 2"/>
          <p:cNvSpPr>
            <a:spLocks noGrp="1" noChangeArrowheads="1"/>
          </p:cNvSpPr>
          <p:nvPr>
            <p:ph type="body" idx="1"/>
          </p:nvPr>
        </p:nvSpPr>
        <p:spPr>
          <a:xfrm>
            <a:off x="685512" y="4343230"/>
            <a:ext cx="5486976" cy="4115139"/>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307728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1pPr>
            <a:lvl2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2pPr>
            <a:lvl3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3pPr>
            <a:lvl4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4pPr>
            <a:lvl5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5pPr>
            <a:lvl6pPr marL="2204550"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6pPr>
            <a:lvl7pPr marL="2605377"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7pPr>
            <a:lvl8pPr marL="3006204"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8pPr>
            <a:lvl9pPr marL="3407032"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9pPr>
          </a:lstStyle>
          <a:p>
            <a:fld id="{55D48987-E770-4457-A441-02FC63B64B3B}" type="slidenum">
              <a:rPr lang="en-US" altLang="en-US" smtClean="0">
                <a:solidFill>
                  <a:srgbClr val="000000"/>
                </a:solidFill>
                <a:latin typeface="Times New Roman" pitchFamily="16" charset="0"/>
              </a:rPr>
              <a:pPr/>
              <a:t>3</a:t>
            </a:fld>
            <a:endParaRPr lang="en-US" altLang="en-US" smtClean="0">
              <a:solidFill>
                <a:srgbClr val="000000"/>
              </a:solidFill>
              <a:latin typeface="Times New Roman" pitchFamily="16" charset="0"/>
            </a:endParaRPr>
          </a:p>
        </p:txBody>
      </p:sp>
      <p:sp>
        <p:nvSpPr>
          <p:cNvPr id="28675" name="Rectangle 1"/>
          <p:cNvSpPr>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p:cNvSpPr>
            <a:spLocks noGrp="1" noChangeArrowheads="1"/>
          </p:cNvSpPr>
          <p:nvPr>
            <p:ph type="body" idx="1"/>
          </p:nvPr>
        </p:nvSpPr>
        <p:spPr>
          <a:xfrm>
            <a:off x="685512" y="4343230"/>
            <a:ext cx="5486976" cy="4115139"/>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28129333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1pPr>
            <a:lvl2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2pPr>
            <a:lvl3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3pPr>
            <a:lvl4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4pPr>
            <a:lvl5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5pPr>
            <a:lvl6pPr marL="2204550"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6pPr>
            <a:lvl7pPr marL="2605377"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7pPr>
            <a:lvl8pPr marL="3006204"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8pPr>
            <a:lvl9pPr marL="3407032"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9pPr>
          </a:lstStyle>
          <a:p>
            <a:fld id="{F791D7BC-DAA1-4359-95B3-A7407E8024A9}" type="slidenum">
              <a:rPr lang="en-US" altLang="en-US" smtClean="0">
                <a:solidFill>
                  <a:srgbClr val="000000"/>
                </a:solidFill>
                <a:latin typeface="Times New Roman" pitchFamily="16" charset="0"/>
              </a:rPr>
              <a:pPr/>
              <a:t>21</a:t>
            </a:fld>
            <a:endParaRPr lang="en-US" altLang="en-US" smtClean="0">
              <a:solidFill>
                <a:srgbClr val="000000"/>
              </a:solidFill>
              <a:latin typeface="Times New Roman" pitchFamily="16" charset="0"/>
            </a:endParaRPr>
          </a:p>
        </p:txBody>
      </p:sp>
      <p:sp>
        <p:nvSpPr>
          <p:cNvPr id="47107" name="Rectangle 1"/>
          <p:cNvSpPr>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8" name="Rectangle 2"/>
          <p:cNvSpPr>
            <a:spLocks noGrp="1" noChangeArrowheads="1"/>
          </p:cNvSpPr>
          <p:nvPr>
            <p:ph type="body" idx="1"/>
          </p:nvPr>
        </p:nvSpPr>
        <p:spPr>
          <a:xfrm>
            <a:off x="685512" y="4343230"/>
            <a:ext cx="5486976" cy="4115139"/>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491830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1pPr>
            <a:lvl2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2pPr>
            <a:lvl3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3pPr>
            <a:lvl4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4pPr>
            <a:lvl5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5pPr>
            <a:lvl6pPr marL="2204550"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6pPr>
            <a:lvl7pPr marL="2605377"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7pPr>
            <a:lvl8pPr marL="3006204"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8pPr>
            <a:lvl9pPr marL="3407032"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9pPr>
          </a:lstStyle>
          <a:p>
            <a:fld id="{8CC456B6-F37D-48A3-A14A-97D4C37F45B3}" type="slidenum">
              <a:rPr lang="en-US" altLang="en-US" smtClean="0">
                <a:solidFill>
                  <a:srgbClr val="000000"/>
                </a:solidFill>
                <a:latin typeface="Times New Roman" pitchFamily="16" charset="0"/>
              </a:rPr>
              <a:pPr/>
              <a:t>22</a:t>
            </a:fld>
            <a:endParaRPr lang="en-US" altLang="en-US" smtClean="0">
              <a:solidFill>
                <a:srgbClr val="000000"/>
              </a:solidFill>
              <a:latin typeface="Times New Roman" pitchFamily="16" charset="0"/>
            </a:endParaRPr>
          </a:p>
        </p:txBody>
      </p:sp>
      <p:sp>
        <p:nvSpPr>
          <p:cNvPr id="48131" name="Rectangle 1"/>
          <p:cNvSpPr>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2" name="Rectangle 2"/>
          <p:cNvSpPr>
            <a:spLocks noGrp="1" noChangeArrowheads="1"/>
          </p:cNvSpPr>
          <p:nvPr>
            <p:ph type="body" idx="1"/>
          </p:nvPr>
        </p:nvSpPr>
        <p:spPr>
          <a:xfrm>
            <a:off x="685512" y="4343230"/>
            <a:ext cx="5486976" cy="4115139"/>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2467122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1pPr>
            <a:lvl2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2pPr>
            <a:lvl3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3pPr>
            <a:lvl4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4pPr>
            <a:lvl5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5pPr>
            <a:lvl6pPr marL="2204550"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6pPr>
            <a:lvl7pPr marL="2605377"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7pPr>
            <a:lvl8pPr marL="3006204"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8pPr>
            <a:lvl9pPr marL="3407032"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9pPr>
          </a:lstStyle>
          <a:p>
            <a:fld id="{192D713D-A159-498D-9E25-C607DF0A0E82}" type="slidenum">
              <a:rPr lang="en-US" altLang="en-US" smtClean="0">
                <a:solidFill>
                  <a:srgbClr val="000000"/>
                </a:solidFill>
                <a:latin typeface="Times New Roman" pitchFamily="16" charset="0"/>
              </a:rPr>
              <a:pPr/>
              <a:t>4</a:t>
            </a:fld>
            <a:endParaRPr lang="en-US" altLang="en-US" smtClean="0">
              <a:solidFill>
                <a:srgbClr val="000000"/>
              </a:solidFill>
              <a:latin typeface="Times New Roman" pitchFamily="16" charset="0"/>
            </a:endParaRPr>
          </a:p>
        </p:txBody>
      </p:sp>
      <p:sp>
        <p:nvSpPr>
          <p:cNvPr id="29699" name="Rectangle 1"/>
          <p:cNvSpPr>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700" name="Rectangle 2"/>
          <p:cNvSpPr>
            <a:spLocks noGrp="1" noChangeArrowheads="1"/>
          </p:cNvSpPr>
          <p:nvPr>
            <p:ph type="body" idx="1"/>
          </p:nvPr>
        </p:nvSpPr>
        <p:spPr>
          <a:xfrm>
            <a:off x="685512" y="4343230"/>
            <a:ext cx="5486976" cy="4115139"/>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1843724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1pPr>
            <a:lvl2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2pPr>
            <a:lvl3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3pPr>
            <a:lvl4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4pPr>
            <a:lvl5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5pPr>
            <a:lvl6pPr marL="2204550"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6pPr>
            <a:lvl7pPr marL="2605377"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7pPr>
            <a:lvl8pPr marL="3006204"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8pPr>
            <a:lvl9pPr marL="3407032"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9pPr>
          </a:lstStyle>
          <a:p>
            <a:fld id="{56C0A671-089A-4C36-92E3-B1F07B401D7F}" type="slidenum">
              <a:rPr lang="en-US" altLang="en-US" smtClean="0">
                <a:solidFill>
                  <a:srgbClr val="000000"/>
                </a:solidFill>
                <a:latin typeface="Times New Roman" pitchFamily="16" charset="0"/>
              </a:rPr>
              <a:pPr/>
              <a:t>5</a:t>
            </a:fld>
            <a:endParaRPr lang="en-US" altLang="en-US" smtClean="0">
              <a:solidFill>
                <a:srgbClr val="000000"/>
              </a:solidFill>
              <a:latin typeface="Times New Roman" pitchFamily="16" charset="0"/>
            </a:endParaRPr>
          </a:p>
        </p:txBody>
      </p:sp>
      <p:sp>
        <p:nvSpPr>
          <p:cNvPr id="30723" name="Rectangle 1"/>
          <p:cNvSpPr>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4" name="Rectangle 2"/>
          <p:cNvSpPr>
            <a:spLocks noGrp="1" noChangeArrowheads="1"/>
          </p:cNvSpPr>
          <p:nvPr>
            <p:ph type="body" idx="1"/>
          </p:nvPr>
        </p:nvSpPr>
        <p:spPr>
          <a:xfrm>
            <a:off x="685512" y="4343230"/>
            <a:ext cx="5486976" cy="4115139"/>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979761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1pPr>
            <a:lvl2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2pPr>
            <a:lvl3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3pPr>
            <a:lvl4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4pPr>
            <a:lvl5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5pPr>
            <a:lvl6pPr marL="2204550"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6pPr>
            <a:lvl7pPr marL="2605377"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7pPr>
            <a:lvl8pPr marL="3006204"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8pPr>
            <a:lvl9pPr marL="3407032"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9pPr>
          </a:lstStyle>
          <a:p>
            <a:fld id="{6526BEEC-23C0-418A-B401-6A871F9C3F40}" type="slidenum">
              <a:rPr lang="en-US" altLang="en-US" smtClean="0">
                <a:solidFill>
                  <a:srgbClr val="000000"/>
                </a:solidFill>
                <a:latin typeface="Times New Roman" pitchFamily="16" charset="0"/>
              </a:rPr>
              <a:pPr/>
              <a:t>6</a:t>
            </a:fld>
            <a:endParaRPr lang="en-US" altLang="en-US" smtClean="0">
              <a:solidFill>
                <a:srgbClr val="000000"/>
              </a:solidFill>
              <a:latin typeface="Times New Roman" pitchFamily="16" charset="0"/>
            </a:endParaRPr>
          </a:p>
        </p:txBody>
      </p:sp>
      <p:sp>
        <p:nvSpPr>
          <p:cNvPr id="31747" name="Rectangle 1"/>
          <p:cNvSpPr>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512" y="4343230"/>
            <a:ext cx="5486976" cy="4115139"/>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1095834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1pPr>
            <a:lvl2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2pPr>
            <a:lvl3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3pPr>
            <a:lvl4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4pPr>
            <a:lvl5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5pPr>
            <a:lvl6pPr marL="2204550"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6pPr>
            <a:lvl7pPr marL="2605377"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7pPr>
            <a:lvl8pPr marL="3006204"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8pPr>
            <a:lvl9pPr marL="3407032"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9pPr>
          </a:lstStyle>
          <a:p>
            <a:fld id="{E53E2F45-F9C6-4A4B-ABF4-8F9B0A2E3301}" type="slidenum">
              <a:rPr lang="en-US" altLang="en-US" smtClean="0">
                <a:solidFill>
                  <a:srgbClr val="000000"/>
                </a:solidFill>
                <a:latin typeface="Times New Roman" pitchFamily="16" charset="0"/>
              </a:rPr>
              <a:pPr/>
              <a:t>7</a:t>
            </a:fld>
            <a:endParaRPr lang="en-US" altLang="en-US" smtClean="0">
              <a:solidFill>
                <a:srgbClr val="000000"/>
              </a:solidFill>
              <a:latin typeface="Times New Roman" pitchFamily="16" charset="0"/>
            </a:endParaRPr>
          </a:p>
        </p:txBody>
      </p:sp>
      <p:sp>
        <p:nvSpPr>
          <p:cNvPr id="32771" name="Rectangle 1"/>
          <p:cNvSpPr>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2" name="Rectangle 2"/>
          <p:cNvSpPr>
            <a:spLocks noGrp="1" noChangeArrowheads="1"/>
          </p:cNvSpPr>
          <p:nvPr>
            <p:ph type="body" idx="1"/>
          </p:nvPr>
        </p:nvSpPr>
        <p:spPr>
          <a:xfrm>
            <a:off x="685512" y="4343230"/>
            <a:ext cx="5486976" cy="4115139"/>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2686005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1pPr>
            <a:lvl2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2pPr>
            <a:lvl3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3pPr>
            <a:lvl4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4pPr>
            <a:lvl5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5pPr>
            <a:lvl6pPr marL="2204550"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6pPr>
            <a:lvl7pPr marL="2605377"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7pPr>
            <a:lvl8pPr marL="3006204"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8pPr>
            <a:lvl9pPr marL="3407032"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9pPr>
          </a:lstStyle>
          <a:p>
            <a:fld id="{C28BDE32-BDBB-476E-ABCA-8AA0446976FE}" type="slidenum">
              <a:rPr lang="en-US" altLang="en-US" smtClean="0">
                <a:solidFill>
                  <a:srgbClr val="000000"/>
                </a:solidFill>
                <a:latin typeface="Times New Roman" pitchFamily="16" charset="0"/>
              </a:rPr>
              <a:pPr/>
              <a:t>8</a:t>
            </a:fld>
            <a:endParaRPr lang="en-US" altLang="en-US" smtClean="0">
              <a:solidFill>
                <a:srgbClr val="000000"/>
              </a:solidFill>
              <a:latin typeface="Times New Roman" pitchFamily="16" charset="0"/>
            </a:endParaRPr>
          </a:p>
        </p:txBody>
      </p:sp>
      <p:sp>
        <p:nvSpPr>
          <p:cNvPr id="33795" name="Rectangle 1"/>
          <p:cNvSpPr>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6" name="Rectangle 2"/>
          <p:cNvSpPr>
            <a:spLocks noGrp="1" noChangeArrowheads="1"/>
          </p:cNvSpPr>
          <p:nvPr>
            <p:ph type="body" idx="1"/>
          </p:nvPr>
        </p:nvSpPr>
        <p:spPr>
          <a:xfrm>
            <a:off x="685512" y="4343230"/>
            <a:ext cx="5486976" cy="4115139"/>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2177652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1pPr>
            <a:lvl2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2pPr>
            <a:lvl3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3pPr>
            <a:lvl4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4pPr>
            <a:lvl5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5pPr>
            <a:lvl6pPr marL="2204550"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6pPr>
            <a:lvl7pPr marL="2605377"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7pPr>
            <a:lvl8pPr marL="3006204"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8pPr>
            <a:lvl9pPr marL="3407032"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9pPr>
          </a:lstStyle>
          <a:p>
            <a:fld id="{A240061B-EEDB-471A-9C8D-9FD067A16F2E}" type="slidenum">
              <a:rPr lang="en-US" altLang="en-US" smtClean="0">
                <a:solidFill>
                  <a:srgbClr val="000000"/>
                </a:solidFill>
                <a:latin typeface="Times New Roman" pitchFamily="16" charset="0"/>
              </a:rPr>
              <a:pPr/>
              <a:t>9</a:t>
            </a:fld>
            <a:endParaRPr lang="en-US" altLang="en-US" smtClean="0">
              <a:solidFill>
                <a:srgbClr val="000000"/>
              </a:solidFill>
              <a:latin typeface="Times New Roman" pitchFamily="16" charset="0"/>
            </a:endParaRPr>
          </a:p>
        </p:txBody>
      </p:sp>
      <p:sp>
        <p:nvSpPr>
          <p:cNvPr id="34819" name="Rectangle 1"/>
          <p:cNvSpPr>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20" name="Rectangle 2"/>
          <p:cNvSpPr>
            <a:spLocks noGrp="1" noChangeArrowheads="1"/>
          </p:cNvSpPr>
          <p:nvPr>
            <p:ph type="body" idx="1"/>
          </p:nvPr>
        </p:nvSpPr>
        <p:spPr>
          <a:xfrm>
            <a:off x="685512" y="4343230"/>
            <a:ext cx="5486976" cy="4115139"/>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1499549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1pPr>
            <a:lvl2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2pPr>
            <a:lvl3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3pPr>
            <a:lvl4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4pPr>
            <a:lvl5pPr>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5pPr>
            <a:lvl6pPr marL="2204550"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6pPr>
            <a:lvl7pPr marL="2605377"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7pPr>
            <a:lvl8pPr marL="3006204"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8pPr>
            <a:lvl9pPr marL="3407032" indent="-200414" defTabSz="393869" eaLnBrk="0" fontAlgn="base" hangingPunct="0">
              <a:spcBef>
                <a:spcPct val="0"/>
              </a:spcBef>
              <a:spcAft>
                <a:spcPct val="0"/>
              </a:spcAft>
              <a:tabLst>
                <a:tab pos="393869" algn="l"/>
                <a:tab pos="787737" algn="l"/>
                <a:tab pos="1181606" algn="l"/>
                <a:tab pos="1575474" algn="l"/>
                <a:tab pos="1969343" algn="l"/>
                <a:tab pos="2363211" algn="l"/>
                <a:tab pos="2757079" algn="l"/>
              </a:tabLst>
              <a:defRPr>
                <a:solidFill>
                  <a:schemeClr val="tx1"/>
                </a:solidFill>
                <a:latin typeface="Arial" charset="0"/>
                <a:ea typeface="Microsoft YaHei" charset="-122"/>
              </a:defRPr>
            </a:lvl9pPr>
          </a:lstStyle>
          <a:p>
            <a:fld id="{443F4481-9DC1-4BA2-AD65-B1B9603EA1DA}" type="slidenum">
              <a:rPr lang="en-US" altLang="en-US" smtClean="0">
                <a:solidFill>
                  <a:srgbClr val="000000"/>
                </a:solidFill>
                <a:latin typeface="Times New Roman" pitchFamily="16" charset="0"/>
              </a:rPr>
              <a:pPr/>
              <a:t>10</a:t>
            </a:fld>
            <a:endParaRPr lang="en-US" altLang="en-US" smtClean="0">
              <a:solidFill>
                <a:srgbClr val="000000"/>
              </a:solidFill>
              <a:latin typeface="Times New Roman" pitchFamily="16" charset="0"/>
            </a:endParaRPr>
          </a:p>
        </p:txBody>
      </p:sp>
      <p:sp>
        <p:nvSpPr>
          <p:cNvPr id="35843" name="Rectangle 1"/>
          <p:cNvSpPr>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4" name="Rectangle 2"/>
          <p:cNvSpPr>
            <a:spLocks noGrp="1" noChangeArrowheads="1"/>
          </p:cNvSpPr>
          <p:nvPr>
            <p:ph type="body" idx="1"/>
          </p:nvPr>
        </p:nvSpPr>
        <p:spPr>
          <a:xfrm>
            <a:off x="685512" y="4343230"/>
            <a:ext cx="5486976" cy="4115139"/>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1132891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7CA0D6E-9185-4961-9134-F383057365E7}" type="slidenum">
              <a:rPr lang="en-US" altLang="en-US"/>
              <a:pPr>
                <a:defRPr/>
              </a:pPr>
              <a:t>‹#›</a:t>
            </a:fld>
            <a:endParaRPr lang="en-US" altLang="en-US"/>
          </a:p>
        </p:txBody>
      </p:sp>
    </p:spTree>
    <p:extLst>
      <p:ext uri="{BB962C8B-B14F-4D97-AF65-F5344CB8AC3E}">
        <p14:creationId xmlns:p14="http://schemas.microsoft.com/office/powerpoint/2010/main" val="2682527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252601C-463F-4FFD-BFEA-5E0632E6F2E2}" type="slidenum">
              <a:rPr lang="en-US" altLang="en-US"/>
              <a:pPr>
                <a:defRPr/>
              </a:pPr>
              <a:t>‹#›</a:t>
            </a:fld>
            <a:endParaRPr lang="en-US" altLang="en-US"/>
          </a:p>
        </p:txBody>
      </p:sp>
    </p:spTree>
    <p:extLst>
      <p:ext uri="{BB962C8B-B14F-4D97-AF65-F5344CB8AC3E}">
        <p14:creationId xmlns:p14="http://schemas.microsoft.com/office/powerpoint/2010/main" val="3207776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FBE2FA6-A18D-4E57-AB17-515B6F95B32D}" type="slidenum">
              <a:rPr lang="en-US" altLang="en-US"/>
              <a:pPr>
                <a:defRPr/>
              </a:pPr>
              <a:t>‹#›</a:t>
            </a:fld>
            <a:endParaRPr lang="en-US" altLang="en-US"/>
          </a:p>
        </p:txBody>
      </p:sp>
    </p:spTree>
    <p:extLst>
      <p:ext uri="{BB962C8B-B14F-4D97-AF65-F5344CB8AC3E}">
        <p14:creationId xmlns:p14="http://schemas.microsoft.com/office/powerpoint/2010/main" val="1188247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B9F371E-80DE-4F6D-98C2-919BF497CE2D}" type="slidenum">
              <a:rPr lang="en-US" altLang="en-US"/>
              <a:pPr>
                <a:defRPr/>
              </a:pPr>
              <a:t>‹#›</a:t>
            </a:fld>
            <a:endParaRPr lang="en-US" altLang="en-US"/>
          </a:p>
        </p:txBody>
      </p:sp>
    </p:spTree>
    <p:extLst>
      <p:ext uri="{BB962C8B-B14F-4D97-AF65-F5344CB8AC3E}">
        <p14:creationId xmlns:p14="http://schemas.microsoft.com/office/powerpoint/2010/main" val="3287005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1553137-3989-4AA1-8ACC-69A5D9EA8F0A}" type="slidenum">
              <a:rPr lang="en-US" altLang="en-US"/>
              <a:pPr>
                <a:defRPr/>
              </a:pPr>
              <a:t>‹#›</a:t>
            </a:fld>
            <a:endParaRPr lang="en-US" altLang="en-US"/>
          </a:p>
        </p:txBody>
      </p:sp>
    </p:spTree>
    <p:extLst>
      <p:ext uri="{BB962C8B-B14F-4D97-AF65-F5344CB8AC3E}">
        <p14:creationId xmlns:p14="http://schemas.microsoft.com/office/powerpoint/2010/main" val="957867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304AE46-F4C5-4822-AADB-1652DEE5A851}" type="slidenum">
              <a:rPr lang="en-US" altLang="en-US"/>
              <a:pPr>
                <a:defRPr/>
              </a:pPr>
              <a:t>‹#›</a:t>
            </a:fld>
            <a:endParaRPr lang="en-US" altLang="en-US"/>
          </a:p>
        </p:txBody>
      </p:sp>
    </p:spTree>
    <p:extLst>
      <p:ext uri="{BB962C8B-B14F-4D97-AF65-F5344CB8AC3E}">
        <p14:creationId xmlns:p14="http://schemas.microsoft.com/office/powerpoint/2010/main" val="3078088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6F59159-629B-447D-85E4-34419EFEC986}" type="slidenum">
              <a:rPr lang="en-US" altLang="en-US"/>
              <a:pPr>
                <a:defRPr/>
              </a:pPr>
              <a:t>‹#›</a:t>
            </a:fld>
            <a:endParaRPr lang="en-US" altLang="en-US"/>
          </a:p>
        </p:txBody>
      </p:sp>
    </p:spTree>
    <p:extLst>
      <p:ext uri="{BB962C8B-B14F-4D97-AF65-F5344CB8AC3E}">
        <p14:creationId xmlns:p14="http://schemas.microsoft.com/office/powerpoint/2010/main" val="50805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C2E5784-A318-4A72-A003-86BB1B99FF95}" type="slidenum">
              <a:rPr lang="en-US" altLang="en-US"/>
              <a:pPr>
                <a:defRPr/>
              </a:pPr>
              <a:t>‹#›</a:t>
            </a:fld>
            <a:endParaRPr lang="en-US" altLang="en-US"/>
          </a:p>
        </p:txBody>
      </p:sp>
    </p:spTree>
    <p:extLst>
      <p:ext uri="{BB962C8B-B14F-4D97-AF65-F5344CB8AC3E}">
        <p14:creationId xmlns:p14="http://schemas.microsoft.com/office/powerpoint/2010/main" val="461524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txBox="1">
            <a:spLocks noChangeArrowheads="1"/>
          </p:cNvSpPr>
          <p:nvPr userDrawn="1"/>
        </p:nvSpPr>
        <p:spPr bwMode="auto">
          <a:xfrm>
            <a:off x="6477000" y="6491288"/>
            <a:ext cx="2346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tabLst>
                <a:tab pos="449263" algn="l"/>
                <a:tab pos="898525" algn="l"/>
                <a:tab pos="1347788" algn="l"/>
                <a:tab pos="1797050" algn="l"/>
                <a:tab pos="2246313" algn="l"/>
              </a:tabLst>
              <a:defRPr>
                <a:solidFill>
                  <a:schemeClr val="tx1"/>
                </a:solidFill>
                <a:latin typeface="Arial" charset="0"/>
                <a:ea typeface="Microsoft YaHei" charset="-122"/>
              </a:defRPr>
            </a:lvl1pPr>
            <a:lvl2pPr>
              <a:tabLst>
                <a:tab pos="449263" algn="l"/>
                <a:tab pos="898525" algn="l"/>
                <a:tab pos="1347788" algn="l"/>
                <a:tab pos="1797050" algn="l"/>
                <a:tab pos="2246313" algn="l"/>
              </a:tabLst>
              <a:defRPr>
                <a:solidFill>
                  <a:schemeClr val="tx1"/>
                </a:solidFill>
                <a:latin typeface="Arial" charset="0"/>
                <a:ea typeface="Microsoft YaHei" charset="-122"/>
              </a:defRPr>
            </a:lvl2pPr>
            <a:lvl3pPr>
              <a:tabLst>
                <a:tab pos="449263" algn="l"/>
                <a:tab pos="898525" algn="l"/>
                <a:tab pos="1347788" algn="l"/>
                <a:tab pos="1797050" algn="l"/>
                <a:tab pos="2246313" algn="l"/>
              </a:tabLst>
              <a:defRPr>
                <a:solidFill>
                  <a:schemeClr val="tx1"/>
                </a:solidFill>
                <a:latin typeface="Arial" charset="0"/>
                <a:ea typeface="Microsoft YaHei" charset="-122"/>
              </a:defRPr>
            </a:lvl3pPr>
            <a:lvl4pPr>
              <a:tabLst>
                <a:tab pos="449263" algn="l"/>
                <a:tab pos="898525" algn="l"/>
                <a:tab pos="1347788" algn="l"/>
                <a:tab pos="1797050" algn="l"/>
                <a:tab pos="2246313" algn="l"/>
              </a:tabLst>
              <a:defRPr>
                <a:solidFill>
                  <a:schemeClr val="tx1"/>
                </a:solidFill>
                <a:latin typeface="Arial" charset="0"/>
                <a:ea typeface="Microsoft YaHei" charset="-122"/>
              </a:defRPr>
            </a:lvl4pPr>
            <a:lvl5pPr>
              <a:tabLst>
                <a:tab pos="449263" algn="l"/>
                <a:tab pos="898525" algn="l"/>
                <a:tab pos="1347788" algn="l"/>
                <a:tab pos="1797050" algn="l"/>
                <a:tab pos="2246313" algn="l"/>
              </a:tabLst>
              <a:defRPr>
                <a:solidFill>
                  <a:schemeClr val="tx1"/>
                </a:solidFill>
                <a:latin typeface="Arial" charset="0"/>
                <a:ea typeface="Microsoft YaHei"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Lst>
              <a:defRPr>
                <a:solidFill>
                  <a:schemeClr val="tx1"/>
                </a:solidFill>
                <a:latin typeface="Arial" charset="0"/>
                <a:ea typeface="Microsoft YaHei"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Lst>
              <a:defRPr>
                <a:solidFill>
                  <a:schemeClr val="tx1"/>
                </a:solidFill>
                <a:latin typeface="Arial" charset="0"/>
                <a:ea typeface="Microsoft YaHei"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Lst>
              <a:defRPr>
                <a:solidFill>
                  <a:schemeClr val="tx1"/>
                </a:solidFill>
                <a:latin typeface="Arial" charset="0"/>
                <a:ea typeface="Microsoft YaHei"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Lst>
              <a:defRPr>
                <a:solidFill>
                  <a:schemeClr val="tx1"/>
                </a:solidFill>
                <a:latin typeface="Arial" charset="0"/>
                <a:ea typeface="Microsoft YaHei" charset="-122"/>
              </a:defRPr>
            </a:lvl9pPr>
          </a:lstStyle>
          <a:p>
            <a:pPr algn="r" eaLnBrk="1">
              <a:lnSpc>
                <a:spcPct val="95000"/>
              </a:lnSpc>
              <a:buClr>
                <a:srgbClr val="000000"/>
              </a:buClr>
              <a:buSzPct val="100000"/>
              <a:buFont typeface="Times New Roman" pitchFamily="16" charset="0"/>
              <a:buNone/>
              <a:defRPr/>
            </a:pPr>
            <a:fld id="{88D0FB1A-F18A-4699-8CF9-AA6A9F58CCA2}" type="slidenum">
              <a:rPr lang="en-US" altLang="en-US" sz="1100" smtClean="0">
                <a:solidFill>
                  <a:srgbClr val="000000"/>
                </a:solidFill>
                <a:cs typeface="Segoe UI" charset="0"/>
              </a:rPr>
              <a:pPr algn="r" eaLnBrk="1">
                <a:lnSpc>
                  <a:spcPct val="95000"/>
                </a:lnSpc>
                <a:buClr>
                  <a:srgbClr val="000000"/>
                </a:buClr>
                <a:buSzPct val="100000"/>
                <a:buFont typeface="Times New Roman" pitchFamily="16" charset="0"/>
                <a:buNone/>
                <a:defRPr/>
              </a:pPr>
              <a:t>‹#›</a:t>
            </a:fld>
            <a:endParaRPr lang="en-US" altLang="en-US" sz="1100" smtClean="0">
              <a:solidFill>
                <a:srgbClr val="000000"/>
              </a:solidFill>
              <a:cs typeface="Segoe UI" charset="0"/>
            </a:endParaRPr>
          </a:p>
        </p:txBody>
      </p:sp>
      <p:sp>
        <p:nvSpPr>
          <p:cNvPr id="3" name="Date Placeholder 1"/>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pPr>
              <a:defRPr/>
            </a:pPr>
            <a:fld id="{D3F4E00D-1E07-431F-A70D-C35EDF12F2EB}" type="slidenum">
              <a:rPr lang="en-US"/>
              <a:pPr>
                <a:defRPr/>
              </a:pPr>
              <a:t>‹#›</a:t>
            </a:fld>
            <a:endParaRPr lang="en-US"/>
          </a:p>
        </p:txBody>
      </p:sp>
    </p:spTree>
    <p:extLst>
      <p:ext uri="{BB962C8B-B14F-4D97-AF65-F5344CB8AC3E}">
        <p14:creationId xmlns:p14="http://schemas.microsoft.com/office/powerpoint/2010/main" val="3991385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CB6423A-37B7-45A2-BBA1-F430BF440349}" type="slidenum">
              <a:rPr lang="en-US" altLang="en-US"/>
              <a:pPr>
                <a:defRPr/>
              </a:pPr>
              <a:t>‹#›</a:t>
            </a:fld>
            <a:endParaRPr lang="en-US" altLang="en-US"/>
          </a:p>
        </p:txBody>
      </p:sp>
    </p:spTree>
    <p:extLst>
      <p:ext uri="{BB962C8B-B14F-4D97-AF65-F5344CB8AC3E}">
        <p14:creationId xmlns:p14="http://schemas.microsoft.com/office/powerpoint/2010/main" val="4232344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smtClean="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7FB5D04-C54F-45A3-AD65-FEC64E2FFA7D}" type="slidenum">
              <a:rPr lang="en-US" altLang="en-US"/>
              <a:pPr>
                <a:defRPr/>
              </a:pPr>
              <a:t>‹#›</a:t>
            </a:fld>
            <a:endParaRPr lang="en-US" altLang="en-US"/>
          </a:p>
        </p:txBody>
      </p:sp>
    </p:spTree>
    <p:extLst>
      <p:ext uri="{BB962C8B-B14F-4D97-AF65-F5344CB8AC3E}">
        <p14:creationId xmlns:p14="http://schemas.microsoft.com/office/powerpoint/2010/main" val="2360479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4" name="Date Placeholder 3"/>
          <p:cNvSpPr>
            <a:spLocks noGrp="1"/>
          </p:cNvSpPr>
          <p:nvPr>
            <p:ph type="dt" sz="half" idx="2"/>
          </p:nvPr>
        </p:nvSpPr>
        <p:spPr>
          <a:xfrm>
            <a:off x="619125" y="6845300"/>
            <a:ext cx="2057400" cy="365125"/>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ea typeface="Microsoft YaHei" panose="020B0503020204020204" pitchFamily="34" charset="-122"/>
              </a:defRPr>
            </a:lvl1pPr>
          </a:lstStyle>
          <a:p>
            <a:pPr>
              <a:defRPr/>
            </a:pPr>
            <a:endParaRPr lang="en-US"/>
          </a:p>
        </p:txBody>
      </p:sp>
      <p:sp>
        <p:nvSpPr>
          <p:cNvPr id="5" name="Footer Placeholder 4"/>
          <p:cNvSpPr>
            <a:spLocks noGrp="1"/>
          </p:cNvSpPr>
          <p:nvPr>
            <p:ph type="ftr" sz="quarter" idx="3"/>
          </p:nvPr>
        </p:nvSpPr>
        <p:spPr>
          <a:xfrm>
            <a:off x="3028950" y="6858000"/>
            <a:ext cx="3086100" cy="365125"/>
          </a:xfrm>
          <a:prstGeom prst="rect">
            <a:avLst/>
          </a:prstGeom>
        </p:spPr>
        <p:txBody>
          <a:bodyPr vert="horz" lIns="91440" tIns="45720" rIns="91440" bIns="45720" rtlCol="0" anchor="ctr"/>
          <a:lstStyle>
            <a:lvl1pPr algn="ctr">
              <a:defRPr sz="900">
                <a:solidFill>
                  <a:schemeClr val="tx1">
                    <a:tint val="75000"/>
                  </a:schemeClr>
                </a:solidFill>
                <a:latin typeface="Arial" panose="020B0604020202020204" pitchFamily="34" charset="0"/>
                <a:ea typeface="Microsoft YaHei" panose="020B0503020204020204" pitchFamily="34" charset="-122"/>
              </a:defRPr>
            </a:lvl1pPr>
          </a:lstStyle>
          <a:p>
            <a:pPr>
              <a:defRPr/>
            </a:pPr>
            <a:endParaRPr lang="en-US"/>
          </a:p>
        </p:txBody>
      </p:sp>
      <p:sp>
        <p:nvSpPr>
          <p:cNvPr id="6" name="Slide Number Placeholder 5"/>
          <p:cNvSpPr>
            <a:spLocks noGrp="1"/>
          </p:cNvSpPr>
          <p:nvPr>
            <p:ph type="sldNum" sz="quarter" idx="4"/>
          </p:nvPr>
        </p:nvSpPr>
        <p:spPr>
          <a:xfrm>
            <a:off x="6457950" y="68262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898989"/>
                </a:solidFill>
              </a:defRPr>
            </a:lvl1pPr>
          </a:lstStyle>
          <a:p>
            <a:pPr>
              <a:defRPr/>
            </a:pPr>
            <a:fld id="{ED86D677-46F5-4951-9B40-93FD3704A66C}" type="slidenum">
              <a:rPr lang="en-US" altLang="en-US"/>
              <a:pPr>
                <a:defRPr/>
              </a:pPr>
              <a:t>‹#›</a:t>
            </a:fld>
            <a:endParaRPr lang="en-US" altLang="en-US"/>
          </a:p>
        </p:txBody>
      </p:sp>
      <p:sp>
        <p:nvSpPr>
          <p:cNvPr id="7" name="Text Box 6"/>
          <p:cNvSpPr txBox="1">
            <a:spLocks noChangeArrowheads="1"/>
          </p:cNvSpPr>
          <p:nvPr userDrawn="1"/>
        </p:nvSpPr>
        <p:spPr bwMode="auto">
          <a:xfrm>
            <a:off x="900113" y="6389688"/>
            <a:ext cx="7343775" cy="36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4779"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Microsoft YaHei" charset="-122"/>
              </a:defRPr>
            </a:lvl9pPr>
          </a:lstStyle>
          <a:p>
            <a:pPr algn="ctr" eaLnBrk="1">
              <a:lnSpc>
                <a:spcPct val="93000"/>
              </a:lnSpc>
              <a:buClr>
                <a:srgbClr val="000000"/>
              </a:buClr>
              <a:buSzPct val="100000"/>
              <a:buFont typeface="Times New Roman" pitchFamily="16" charset="0"/>
              <a:buNone/>
              <a:defRPr/>
            </a:pPr>
            <a:r>
              <a:rPr lang="en-US" sz="1100" dirty="0" smtClean="0"/>
              <a:t>© 2019 Elsevier Inc. All rights reserved.</a:t>
            </a:r>
          </a:p>
        </p:txBody>
      </p:sp>
    </p:spTree>
    <p:extLst>
      <p:ext uri="{BB962C8B-B14F-4D97-AF65-F5344CB8AC3E}">
        <p14:creationId xmlns:p14="http://schemas.microsoft.com/office/powerpoint/2010/main" val="4855669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0" y="-9525"/>
            <a:ext cx="9144000"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8056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charset="0"/>
                <a:ea typeface="Microsoft YaHei"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charset="0"/>
                <a:ea typeface="Microsoft YaHei"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charset="0"/>
                <a:ea typeface="Microsoft YaHei"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charset="0"/>
                <a:ea typeface="Microsoft YaHei"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charset="0"/>
                <a:ea typeface="Microsoft YaHei" charset="-122"/>
              </a:defRPr>
            </a:lvl9pPr>
          </a:lstStyle>
          <a:p>
            <a:pPr algn="ctr"/>
            <a:r>
              <a:rPr lang="en-US" altLang="en-US" sz="4000" dirty="0"/>
              <a:t>Appendix I</a:t>
            </a:r>
          </a:p>
          <a:p>
            <a:pPr algn="ctr"/>
            <a:r>
              <a:rPr lang="en-US" altLang="en-US" sz="4000" dirty="0" smtClean="0"/>
              <a:t>Large-Scale </a:t>
            </a:r>
            <a:r>
              <a:rPr lang="en-US" altLang="en-US" sz="4000" dirty="0"/>
              <a:t>Multiprocessors</a:t>
            </a:r>
          </a:p>
          <a:p>
            <a:pPr algn="ctr"/>
            <a:r>
              <a:rPr lang="en-US" altLang="en-US" sz="4000" dirty="0"/>
              <a:t>and Scientific Applications</a:t>
            </a:r>
            <a:endParaRPr lang="en-US" altLang="en-US" sz="4000" dirty="0">
              <a:solidFill>
                <a:srgbClr val="000000"/>
              </a:solidFill>
            </a:endParaRPr>
          </a:p>
        </p:txBody>
      </p:sp>
    </p:spTree>
    <p:extLst>
      <p:ext uri="{BB962C8B-B14F-4D97-AF65-F5344CB8AC3E}">
        <p14:creationId xmlns:p14="http://schemas.microsoft.com/office/powerpoint/2010/main" val="327125982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reeform 2"/>
          <p:cNvSpPr>
            <a:spLocks noChangeArrowheads="1"/>
          </p:cNvSpPr>
          <p:nvPr/>
        </p:nvSpPr>
        <p:spPr bwMode="auto">
          <a:xfrm>
            <a:off x="406400" y="365125"/>
            <a:ext cx="36513" cy="36513"/>
          </a:xfrm>
          <a:custGeom>
            <a:avLst/>
            <a:gdLst>
              <a:gd name="T0" fmla="*/ 0 w 102"/>
              <a:gd name="T1" fmla="*/ 0 h 102"/>
              <a:gd name="T2" fmla="*/ 2147483647 w 102"/>
              <a:gd name="T3" fmla="*/ 0 h 102"/>
              <a:gd name="T4" fmla="*/ 2147483647 w 102"/>
              <a:gd name="T5" fmla="*/ 2147483647 h 102"/>
              <a:gd name="T6" fmla="*/ 0 w 102"/>
              <a:gd name="T7" fmla="*/ 2147483647 h 102"/>
              <a:gd name="T8" fmla="*/ 0 w 102"/>
              <a:gd name="T9" fmla="*/ 0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2">
                <a:moveTo>
                  <a:pt x="0" y="0"/>
                </a:moveTo>
                <a:lnTo>
                  <a:pt x="101" y="0"/>
                </a:lnTo>
                <a:lnTo>
                  <a:pt x="101" y="101"/>
                </a:lnTo>
                <a:lnTo>
                  <a:pt x="0" y="101"/>
                </a:lnTo>
                <a:lnTo>
                  <a:pt x="0" y="0"/>
                </a:lnTo>
              </a:path>
            </a:pathLst>
          </a:custGeom>
          <a:solidFill>
            <a:srgbClr val="FFFFFF"/>
          </a:solid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91" name="Rectangle 1"/>
          <p:cNvSpPr>
            <a:spLocks noChangeArrowheads="1"/>
          </p:cNvSpPr>
          <p:nvPr/>
        </p:nvSpPr>
        <p:spPr bwMode="auto">
          <a:xfrm>
            <a:off x="406400" y="5257800"/>
            <a:ext cx="8356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1200" b="1" dirty="0" smtClean="0">
                <a:latin typeface="Arial" panose="020B0604020202020204" pitchFamily="34" charset="0"/>
                <a:cs typeface="Arial" panose="020B0604020202020204" pitchFamily="34" charset="0"/>
              </a:rPr>
              <a:t>Figure </a:t>
            </a:r>
            <a:r>
              <a:rPr lang="en-US" altLang="en-US" sz="1200" b="1" dirty="0">
                <a:latin typeface="Arial" panose="020B0604020202020204" pitchFamily="34" charset="0"/>
                <a:cs typeface="Arial" panose="020B0604020202020204" pitchFamily="34" charset="0"/>
              </a:rPr>
              <a:t>I.9 The miss rate usually drops as the cache size is increased, although coherence misses dampen the </a:t>
            </a:r>
            <a:r>
              <a:rPr lang="en-US" altLang="en-US" sz="1200" b="1" dirty="0" smtClean="0">
                <a:latin typeface="Arial" panose="020B0604020202020204" pitchFamily="34" charset="0"/>
                <a:cs typeface="Arial" panose="020B0604020202020204" pitchFamily="34" charset="0"/>
              </a:rPr>
              <a:t>effect</a:t>
            </a:r>
            <a:r>
              <a:rPr lang="en-US" altLang="en-US" sz="1200" dirty="0" smtClean="0">
                <a:latin typeface="Arial" panose="020B0604020202020204" pitchFamily="34" charset="0"/>
                <a:cs typeface="Arial" panose="020B0604020202020204" pitchFamily="34" charset="0"/>
              </a:rPr>
              <a:t>. The </a:t>
            </a:r>
            <a:r>
              <a:rPr lang="en-US" altLang="en-US" sz="1200" dirty="0">
                <a:latin typeface="Arial" panose="020B0604020202020204" pitchFamily="34" charset="0"/>
                <a:cs typeface="Arial" panose="020B0604020202020204" pitchFamily="34" charset="0"/>
              </a:rPr>
              <a:t>block size is 32 bytes and the cache is two-way set associative. The processor count is fixed at 16 processors. Observe that the scale for each graph is different.</a:t>
            </a:r>
          </a:p>
          <a:p>
            <a:endParaRPr lang="en-US" altLang="en-US" sz="1200" dirty="0">
              <a:latin typeface="Arial" panose="020B0604020202020204" pitchFamily="34" charset="0"/>
              <a:cs typeface="Arial" panose="020B0604020202020204" pitchFamily="34" charset="0"/>
            </a:endParaRPr>
          </a:p>
        </p:txBody>
      </p:sp>
      <p:pic>
        <p:nvPicPr>
          <p:cNvPr id="12292" name="Picture 2" descr="Z:\WOMAT\Production\Artfinal\0000000038\MKCAD\978-0-12-811905-1\0003311653\XMLLowres\bm09-978012811905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8600" y="400050"/>
            <a:ext cx="4005263" cy="438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564067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reeform 2"/>
          <p:cNvSpPr>
            <a:spLocks noChangeArrowheads="1"/>
          </p:cNvSpPr>
          <p:nvPr/>
        </p:nvSpPr>
        <p:spPr bwMode="auto">
          <a:xfrm>
            <a:off x="406400" y="365125"/>
            <a:ext cx="36513" cy="36513"/>
          </a:xfrm>
          <a:custGeom>
            <a:avLst/>
            <a:gdLst>
              <a:gd name="T0" fmla="*/ 0 w 102"/>
              <a:gd name="T1" fmla="*/ 0 h 102"/>
              <a:gd name="T2" fmla="*/ 2147483647 w 102"/>
              <a:gd name="T3" fmla="*/ 0 h 102"/>
              <a:gd name="T4" fmla="*/ 2147483647 w 102"/>
              <a:gd name="T5" fmla="*/ 2147483647 h 102"/>
              <a:gd name="T6" fmla="*/ 0 w 102"/>
              <a:gd name="T7" fmla="*/ 2147483647 h 102"/>
              <a:gd name="T8" fmla="*/ 0 w 102"/>
              <a:gd name="T9" fmla="*/ 0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2">
                <a:moveTo>
                  <a:pt x="0" y="0"/>
                </a:moveTo>
                <a:lnTo>
                  <a:pt x="101" y="0"/>
                </a:lnTo>
                <a:lnTo>
                  <a:pt x="101" y="101"/>
                </a:lnTo>
                <a:lnTo>
                  <a:pt x="0" y="101"/>
                </a:lnTo>
                <a:lnTo>
                  <a:pt x="0" y="0"/>
                </a:lnTo>
              </a:path>
            </a:pathLst>
          </a:custGeom>
          <a:solidFill>
            <a:srgbClr val="FFFFFF"/>
          </a:solid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15" name="Rectangle 1"/>
          <p:cNvSpPr>
            <a:spLocks noChangeArrowheads="1"/>
          </p:cNvSpPr>
          <p:nvPr/>
        </p:nvSpPr>
        <p:spPr bwMode="auto">
          <a:xfrm>
            <a:off x="408729" y="5277028"/>
            <a:ext cx="83542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1200" b="1" dirty="0" smtClean="0">
                <a:latin typeface="Arial" panose="020B0604020202020204" pitchFamily="34" charset="0"/>
                <a:cs typeface="Arial" panose="020B0604020202020204" pitchFamily="34" charset="0"/>
              </a:rPr>
              <a:t>Figure </a:t>
            </a:r>
            <a:r>
              <a:rPr lang="en-US" altLang="en-US" sz="1200" b="1" dirty="0">
                <a:latin typeface="Arial" panose="020B0604020202020204" pitchFamily="34" charset="0"/>
                <a:cs typeface="Arial" panose="020B0604020202020204" pitchFamily="34" charset="0"/>
              </a:rPr>
              <a:t>I.10 The data miss rate drops as the cache block size is increased</a:t>
            </a:r>
            <a:r>
              <a:rPr lang="en-US" altLang="en-US" sz="1200" dirty="0">
                <a:latin typeface="Arial" panose="020B0604020202020204" pitchFamily="34" charset="0"/>
                <a:cs typeface="Arial" panose="020B0604020202020204" pitchFamily="34" charset="0"/>
              </a:rPr>
              <a:t>. All these results are for a 16-processor </a:t>
            </a:r>
            <a:r>
              <a:rPr lang="en-US" altLang="en-US" sz="1200" dirty="0" smtClean="0">
                <a:latin typeface="Arial" panose="020B0604020202020204" pitchFamily="34" charset="0"/>
                <a:cs typeface="Arial" panose="020B0604020202020204" pitchFamily="34" charset="0"/>
              </a:rPr>
              <a:t>run </a:t>
            </a:r>
            <a:r>
              <a:rPr lang="en-US" altLang="en-US" sz="1200" dirty="0">
                <a:latin typeface="Arial" panose="020B0604020202020204" pitchFamily="34" charset="0"/>
                <a:cs typeface="Arial" panose="020B0604020202020204" pitchFamily="34" charset="0"/>
              </a:rPr>
              <a:t>with a 64 KB cache and two-way set associativity. Once again we use different scales for each benchmark.</a:t>
            </a:r>
          </a:p>
          <a:p>
            <a:endParaRPr lang="en-US" altLang="en-US" sz="1200" dirty="0">
              <a:latin typeface="Arial" panose="020B0604020202020204" pitchFamily="34" charset="0"/>
              <a:cs typeface="Arial" panose="020B0604020202020204" pitchFamily="34" charset="0"/>
            </a:endParaRPr>
          </a:p>
        </p:txBody>
      </p:sp>
      <p:pic>
        <p:nvPicPr>
          <p:cNvPr id="13316" name="Picture 2" descr="Z:\WOMAT\Production\Artfinal\0000000038\MKCAD\978-0-12-811905-1\0003311653\XMLLowres\bm10-978012811905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609600"/>
            <a:ext cx="3877370" cy="4278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086116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reeform 2"/>
          <p:cNvSpPr>
            <a:spLocks noChangeArrowheads="1"/>
          </p:cNvSpPr>
          <p:nvPr/>
        </p:nvSpPr>
        <p:spPr bwMode="auto">
          <a:xfrm>
            <a:off x="406400" y="365125"/>
            <a:ext cx="36513" cy="36513"/>
          </a:xfrm>
          <a:custGeom>
            <a:avLst/>
            <a:gdLst>
              <a:gd name="T0" fmla="*/ 0 w 102"/>
              <a:gd name="T1" fmla="*/ 0 h 102"/>
              <a:gd name="T2" fmla="*/ 2147483647 w 102"/>
              <a:gd name="T3" fmla="*/ 0 h 102"/>
              <a:gd name="T4" fmla="*/ 2147483647 w 102"/>
              <a:gd name="T5" fmla="*/ 2147483647 h 102"/>
              <a:gd name="T6" fmla="*/ 0 w 102"/>
              <a:gd name="T7" fmla="*/ 2147483647 h 102"/>
              <a:gd name="T8" fmla="*/ 0 w 102"/>
              <a:gd name="T9" fmla="*/ 0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2">
                <a:moveTo>
                  <a:pt x="0" y="0"/>
                </a:moveTo>
                <a:lnTo>
                  <a:pt x="101" y="0"/>
                </a:lnTo>
                <a:lnTo>
                  <a:pt x="101" y="101"/>
                </a:lnTo>
                <a:lnTo>
                  <a:pt x="0" y="101"/>
                </a:lnTo>
                <a:lnTo>
                  <a:pt x="0" y="0"/>
                </a:lnTo>
              </a:path>
            </a:pathLst>
          </a:custGeom>
          <a:solidFill>
            <a:srgbClr val="FFFFFF"/>
          </a:solid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39" name="Rectangle 1"/>
          <p:cNvSpPr>
            <a:spLocks noChangeArrowheads="1"/>
          </p:cNvSpPr>
          <p:nvPr/>
        </p:nvSpPr>
        <p:spPr bwMode="auto">
          <a:xfrm>
            <a:off x="450035" y="4927600"/>
            <a:ext cx="8312966"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1200" b="1" dirty="0" smtClean="0">
                <a:latin typeface="Arial" panose="020B0604020202020204" pitchFamily="34" charset="0"/>
                <a:cs typeface="Arial" panose="020B0604020202020204" pitchFamily="34" charset="0"/>
              </a:rPr>
              <a:t>Figure </a:t>
            </a:r>
            <a:r>
              <a:rPr lang="en-US" altLang="en-US" sz="1200" b="1" dirty="0">
                <a:latin typeface="Arial" panose="020B0604020202020204" pitchFamily="34" charset="0"/>
                <a:cs typeface="Arial" panose="020B0604020202020204" pitchFamily="34" charset="0"/>
              </a:rPr>
              <a:t>I.11 Bus traffic for data misses climbs steadily as the block size in the data cache is increased</a:t>
            </a:r>
            <a:r>
              <a:rPr lang="en-US" altLang="en-US" sz="1200" dirty="0">
                <a:latin typeface="Arial" panose="020B0604020202020204" pitchFamily="34" charset="0"/>
                <a:cs typeface="Arial" panose="020B0604020202020204" pitchFamily="34" charset="0"/>
              </a:rPr>
              <a:t>. The factor of 3 increase in traffic for Ocean is the best argument against larger block sizes. Remember that our protocol treats ownership or upgrade misses the same as other misses, slightly increasing the penalty for large cache blocks; in both Ocean and FFT, this simplification accounts for less than 10% of the traffic.</a:t>
            </a:r>
          </a:p>
          <a:p>
            <a:endParaRPr lang="en-US" altLang="en-US" sz="1200" dirty="0">
              <a:latin typeface="Arial" panose="020B0604020202020204" pitchFamily="34" charset="0"/>
              <a:cs typeface="Arial" panose="020B0604020202020204" pitchFamily="34" charset="0"/>
            </a:endParaRPr>
          </a:p>
        </p:txBody>
      </p:sp>
      <p:pic>
        <p:nvPicPr>
          <p:cNvPr id="14340" name="Picture 2" descr="Z:\WOMAT\Production\Artfinal\0000000038\MKCAD\978-0-12-811905-1\0003311653\XMLLowres\bm11-978012811905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5888" y="608013"/>
            <a:ext cx="4230687"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736919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reeform 2"/>
          <p:cNvSpPr>
            <a:spLocks noChangeArrowheads="1"/>
          </p:cNvSpPr>
          <p:nvPr/>
        </p:nvSpPr>
        <p:spPr bwMode="auto">
          <a:xfrm>
            <a:off x="406400" y="365125"/>
            <a:ext cx="36513" cy="36513"/>
          </a:xfrm>
          <a:custGeom>
            <a:avLst/>
            <a:gdLst>
              <a:gd name="T0" fmla="*/ 0 w 102"/>
              <a:gd name="T1" fmla="*/ 0 h 102"/>
              <a:gd name="T2" fmla="*/ 2147483647 w 102"/>
              <a:gd name="T3" fmla="*/ 0 h 102"/>
              <a:gd name="T4" fmla="*/ 2147483647 w 102"/>
              <a:gd name="T5" fmla="*/ 2147483647 h 102"/>
              <a:gd name="T6" fmla="*/ 0 w 102"/>
              <a:gd name="T7" fmla="*/ 2147483647 h 102"/>
              <a:gd name="T8" fmla="*/ 0 w 102"/>
              <a:gd name="T9" fmla="*/ 0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2">
                <a:moveTo>
                  <a:pt x="0" y="0"/>
                </a:moveTo>
                <a:lnTo>
                  <a:pt x="101" y="0"/>
                </a:lnTo>
                <a:lnTo>
                  <a:pt x="101" y="101"/>
                </a:lnTo>
                <a:lnTo>
                  <a:pt x="0" y="101"/>
                </a:lnTo>
                <a:lnTo>
                  <a:pt x="0" y="0"/>
                </a:lnTo>
              </a:path>
            </a:pathLst>
          </a:custGeom>
          <a:solidFill>
            <a:srgbClr val="FFFFFF"/>
          </a:solid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63" name="Rectangle 1"/>
          <p:cNvSpPr>
            <a:spLocks noChangeArrowheads="1"/>
          </p:cNvSpPr>
          <p:nvPr/>
        </p:nvSpPr>
        <p:spPr bwMode="auto">
          <a:xfrm>
            <a:off x="479233" y="4519954"/>
            <a:ext cx="8240711"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1200" b="1" dirty="0" smtClean="0">
                <a:latin typeface="Arial" panose="020B0604020202020204" pitchFamily="34" charset="0"/>
                <a:cs typeface="Arial" panose="020B0604020202020204" pitchFamily="34" charset="0"/>
              </a:rPr>
              <a:t>Figure </a:t>
            </a:r>
            <a:r>
              <a:rPr lang="en-US" altLang="en-US" sz="1200" b="1" dirty="0">
                <a:latin typeface="Arial" panose="020B0604020202020204" pitchFamily="34" charset="0"/>
                <a:cs typeface="Arial" panose="020B0604020202020204" pitchFamily="34" charset="0"/>
              </a:rPr>
              <a:t>I.12 The data miss rate is often steady as processors are added for these benchmarks</a:t>
            </a:r>
            <a:r>
              <a:rPr lang="en-US" altLang="en-US" sz="1200" dirty="0">
                <a:latin typeface="Arial" panose="020B0604020202020204" pitchFamily="34" charset="0"/>
                <a:cs typeface="Arial" panose="020B0604020202020204" pitchFamily="34" charset="0"/>
              </a:rPr>
              <a:t>. Because of its grid </a:t>
            </a:r>
          </a:p>
          <a:p>
            <a:r>
              <a:rPr lang="en-US" altLang="en-US" sz="1200" dirty="0">
                <a:latin typeface="Arial" panose="020B0604020202020204" pitchFamily="34" charset="0"/>
                <a:cs typeface="Arial" panose="020B0604020202020204" pitchFamily="34" charset="0"/>
              </a:rPr>
              <a:t>structure, Ocean has an initially decreasing miss rate, which rises when there are 64 processors. For Ocean, the local</a:t>
            </a:r>
          </a:p>
          <a:p>
            <a:r>
              <a:rPr lang="en-US" altLang="en-US" sz="1200" dirty="0">
                <a:latin typeface="Arial" panose="020B0604020202020204" pitchFamily="34" charset="0"/>
                <a:cs typeface="Arial" panose="020B0604020202020204" pitchFamily="34" charset="0"/>
              </a:rPr>
              <a:t> miss rate drops from 5% at 8 processors to 2% at 32, before rising to 4% at 64. The remote miss rate in Ocean, driven primarily by communication, rises monotonically from 1% to 2.5%. Note that, to show the detailed behavior of each benchmark, different scales are used on the </a:t>
            </a:r>
            <a:r>
              <a:rPr lang="en-US" altLang="en-US" sz="1200" i="1" dirty="0">
                <a:latin typeface="Arial" panose="020B0604020202020204" pitchFamily="34" charset="0"/>
                <a:cs typeface="Arial" panose="020B0604020202020204" pitchFamily="34" charset="0"/>
              </a:rPr>
              <a:t>y</a:t>
            </a:r>
            <a:r>
              <a:rPr lang="en-US" altLang="en-US" sz="1200" dirty="0">
                <a:latin typeface="Arial" panose="020B0604020202020204" pitchFamily="34" charset="0"/>
                <a:cs typeface="Arial" panose="020B0604020202020204" pitchFamily="34" charset="0"/>
              </a:rPr>
              <a:t>-axis. The cache for all these runs is 128 KB, two-way set associative, with 64-byte blocks. Remote misses include any misses that require communication with another node, whether to fetch the data or to deliver an invalidate. In particular, in this figure and other data in this section, the measurement of remote misses includes write upgrade misses where the data are up to date in the local memory but cached elsewhere and, therefore, require invalidations to be sent. Such invalidations do indeed generate remote traffic, but may or may not delay the write, depending on the consistency model.</a:t>
            </a:r>
          </a:p>
          <a:p>
            <a:endParaRPr lang="en-US" altLang="en-US" sz="1200" dirty="0">
              <a:latin typeface="Arial" panose="020B0604020202020204" pitchFamily="34" charset="0"/>
              <a:cs typeface="Arial" panose="020B0604020202020204" pitchFamily="34" charset="0"/>
            </a:endParaRPr>
          </a:p>
        </p:txBody>
      </p:sp>
      <p:pic>
        <p:nvPicPr>
          <p:cNvPr id="15364" name="Picture 2" descr="Z:\WOMAT\Production\Artfinal\0000000038\MKCAD\978-0-12-811905-1\0003311653\XMLLowres\bm12-978012811905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11488" y="152400"/>
            <a:ext cx="3678237" cy="407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538316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reeform 2"/>
          <p:cNvSpPr>
            <a:spLocks noChangeArrowheads="1"/>
          </p:cNvSpPr>
          <p:nvPr/>
        </p:nvSpPr>
        <p:spPr bwMode="auto">
          <a:xfrm>
            <a:off x="406400" y="365125"/>
            <a:ext cx="36513" cy="36513"/>
          </a:xfrm>
          <a:custGeom>
            <a:avLst/>
            <a:gdLst>
              <a:gd name="T0" fmla="*/ 0 w 102"/>
              <a:gd name="T1" fmla="*/ 0 h 102"/>
              <a:gd name="T2" fmla="*/ 2147483647 w 102"/>
              <a:gd name="T3" fmla="*/ 0 h 102"/>
              <a:gd name="T4" fmla="*/ 2147483647 w 102"/>
              <a:gd name="T5" fmla="*/ 2147483647 h 102"/>
              <a:gd name="T6" fmla="*/ 0 w 102"/>
              <a:gd name="T7" fmla="*/ 2147483647 h 102"/>
              <a:gd name="T8" fmla="*/ 0 w 102"/>
              <a:gd name="T9" fmla="*/ 0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2">
                <a:moveTo>
                  <a:pt x="0" y="0"/>
                </a:moveTo>
                <a:lnTo>
                  <a:pt x="101" y="0"/>
                </a:lnTo>
                <a:lnTo>
                  <a:pt x="101" y="101"/>
                </a:lnTo>
                <a:lnTo>
                  <a:pt x="0" y="101"/>
                </a:lnTo>
                <a:lnTo>
                  <a:pt x="0" y="0"/>
                </a:lnTo>
              </a:path>
            </a:pathLst>
          </a:custGeom>
          <a:solidFill>
            <a:srgbClr val="FFFFFF"/>
          </a:solid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387" name="Rectangle 1"/>
          <p:cNvSpPr>
            <a:spLocks noChangeArrowheads="1"/>
          </p:cNvSpPr>
          <p:nvPr/>
        </p:nvSpPr>
        <p:spPr bwMode="auto">
          <a:xfrm>
            <a:off x="442913" y="5105400"/>
            <a:ext cx="83200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1200" b="1" dirty="0" smtClean="0">
                <a:latin typeface="Arial" panose="020B0604020202020204" pitchFamily="34" charset="0"/>
                <a:cs typeface="Arial" panose="020B0604020202020204" pitchFamily="34" charset="0"/>
              </a:rPr>
              <a:t>Figure </a:t>
            </a:r>
            <a:r>
              <a:rPr lang="en-US" altLang="en-US" sz="1200" b="1" dirty="0">
                <a:latin typeface="Arial" panose="020B0604020202020204" pitchFamily="34" charset="0"/>
                <a:cs typeface="Arial" panose="020B0604020202020204" pitchFamily="34" charset="0"/>
              </a:rPr>
              <a:t>I.13 Miss rates decrease as cache sizes grow</a:t>
            </a:r>
            <a:r>
              <a:rPr lang="en-US" altLang="en-US" sz="1200" dirty="0">
                <a:latin typeface="Arial" panose="020B0604020202020204" pitchFamily="34" charset="0"/>
                <a:cs typeface="Arial" panose="020B0604020202020204" pitchFamily="34" charset="0"/>
              </a:rPr>
              <a:t>. Steady decreases are seen in the local miss rate, while the remote miss rate declines to varying degrees, depending on whether the remote miss rate had a large capacity component or was driven primarily by communication misses. In all cases, the decrease in the local miss rate is larger than the decrease in the remote miss rate. The plateau in the miss rate of FFT, which we mentioned in the last section, ends once the cache exceeds 128 KB. These runs were done with 64 processors and 64-byte cache blocks.</a:t>
            </a:r>
          </a:p>
          <a:p>
            <a:endParaRPr lang="en-US" altLang="en-US" sz="1200" dirty="0">
              <a:latin typeface="Arial" panose="020B0604020202020204" pitchFamily="34" charset="0"/>
              <a:cs typeface="Arial" panose="020B0604020202020204" pitchFamily="34" charset="0"/>
            </a:endParaRPr>
          </a:p>
        </p:txBody>
      </p:sp>
      <p:pic>
        <p:nvPicPr>
          <p:cNvPr id="16388" name="Picture 2" descr="Z:\WOMAT\Production\Artfinal\0000000038\MKCAD\978-0-12-811905-1\0003311653\XMLLowres\bm13-978012811905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3175" y="374650"/>
            <a:ext cx="4456113"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91264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reeform 2"/>
          <p:cNvSpPr>
            <a:spLocks noChangeArrowheads="1"/>
          </p:cNvSpPr>
          <p:nvPr/>
        </p:nvSpPr>
        <p:spPr bwMode="auto">
          <a:xfrm>
            <a:off x="406400" y="365125"/>
            <a:ext cx="36513" cy="36513"/>
          </a:xfrm>
          <a:custGeom>
            <a:avLst/>
            <a:gdLst>
              <a:gd name="T0" fmla="*/ 0 w 102"/>
              <a:gd name="T1" fmla="*/ 0 h 102"/>
              <a:gd name="T2" fmla="*/ 2147483647 w 102"/>
              <a:gd name="T3" fmla="*/ 0 h 102"/>
              <a:gd name="T4" fmla="*/ 2147483647 w 102"/>
              <a:gd name="T5" fmla="*/ 2147483647 h 102"/>
              <a:gd name="T6" fmla="*/ 0 w 102"/>
              <a:gd name="T7" fmla="*/ 2147483647 h 102"/>
              <a:gd name="T8" fmla="*/ 0 w 102"/>
              <a:gd name="T9" fmla="*/ 0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2">
                <a:moveTo>
                  <a:pt x="0" y="0"/>
                </a:moveTo>
                <a:lnTo>
                  <a:pt x="101" y="0"/>
                </a:lnTo>
                <a:lnTo>
                  <a:pt x="101" y="101"/>
                </a:lnTo>
                <a:lnTo>
                  <a:pt x="0" y="101"/>
                </a:lnTo>
                <a:lnTo>
                  <a:pt x="0" y="0"/>
                </a:lnTo>
              </a:path>
            </a:pathLst>
          </a:custGeom>
          <a:solidFill>
            <a:srgbClr val="FFFFFF"/>
          </a:solid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11" name="Rectangle 1"/>
          <p:cNvSpPr>
            <a:spLocks noChangeArrowheads="1"/>
          </p:cNvSpPr>
          <p:nvPr/>
        </p:nvSpPr>
        <p:spPr bwMode="auto">
          <a:xfrm>
            <a:off x="442913" y="5373687"/>
            <a:ext cx="83200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1200" b="1" dirty="0" smtClean="0">
                <a:latin typeface="Arial" panose="020B0604020202020204" pitchFamily="34" charset="0"/>
                <a:cs typeface="Arial" panose="020B0604020202020204" pitchFamily="34" charset="0"/>
              </a:rPr>
              <a:t>Figure </a:t>
            </a:r>
            <a:r>
              <a:rPr lang="en-US" altLang="en-US" sz="1200" b="1" dirty="0">
                <a:latin typeface="Arial" panose="020B0604020202020204" pitchFamily="34" charset="0"/>
                <a:cs typeface="Arial" panose="020B0604020202020204" pitchFamily="34" charset="0"/>
              </a:rPr>
              <a:t>I.14 Data miss rate versus block size assuming a 128 KB cache and 64 processors in total</a:t>
            </a:r>
            <a:r>
              <a:rPr lang="en-US" altLang="en-US" sz="1200" dirty="0">
                <a:latin typeface="Arial" panose="020B0604020202020204" pitchFamily="34" charset="0"/>
                <a:cs typeface="Arial" panose="020B0604020202020204" pitchFamily="34" charset="0"/>
              </a:rPr>
              <a:t>. Although difficult to see, the coherence miss rate in Barnes actually rises for the largest block size, just as in the last section.</a:t>
            </a:r>
          </a:p>
          <a:p>
            <a:endParaRPr lang="en-US" altLang="en-US" sz="1200" dirty="0">
              <a:latin typeface="Arial" panose="020B0604020202020204" pitchFamily="34" charset="0"/>
              <a:cs typeface="Arial" panose="020B0604020202020204" pitchFamily="34" charset="0"/>
            </a:endParaRPr>
          </a:p>
        </p:txBody>
      </p:sp>
      <p:pic>
        <p:nvPicPr>
          <p:cNvPr id="17412" name="Picture 2" descr="Z:\WOMAT\Production\Artfinal\0000000038\MKCAD\978-0-12-811905-1\0003311653\XMLLowres\bm14-978012811905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22563" y="609600"/>
            <a:ext cx="4022725" cy="442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95029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reeform 2"/>
          <p:cNvSpPr>
            <a:spLocks noChangeArrowheads="1"/>
          </p:cNvSpPr>
          <p:nvPr/>
        </p:nvSpPr>
        <p:spPr bwMode="auto">
          <a:xfrm>
            <a:off x="406400" y="365125"/>
            <a:ext cx="36513" cy="36513"/>
          </a:xfrm>
          <a:custGeom>
            <a:avLst/>
            <a:gdLst>
              <a:gd name="T0" fmla="*/ 0 w 102"/>
              <a:gd name="T1" fmla="*/ 0 h 102"/>
              <a:gd name="T2" fmla="*/ 2147483647 w 102"/>
              <a:gd name="T3" fmla="*/ 0 h 102"/>
              <a:gd name="T4" fmla="*/ 2147483647 w 102"/>
              <a:gd name="T5" fmla="*/ 2147483647 h 102"/>
              <a:gd name="T6" fmla="*/ 0 w 102"/>
              <a:gd name="T7" fmla="*/ 2147483647 h 102"/>
              <a:gd name="T8" fmla="*/ 0 w 102"/>
              <a:gd name="T9" fmla="*/ 0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2">
                <a:moveTo>
                  <a:pt x="0" y="0"/>
                </a:moveTo>
                <a:lnTo>
                  <a:pt x="101" y="0"/>
                </a:lnTo>
                <a:lnTo>
                  <a:pt x="101" y="101"/>
                </a:lnTo>
                <a:lnTo>
                  <a:pt x="0" y="101"/>
                </a:lnTo>
                <a:lnTo>
                  <a:pt x="0" y="0"/>
                </a:lnTo>
              </a:path>
            </a:pathLst>
          </a:custGeom>
          <a:solidFill>
            <a:srgbClr val="FFFFFF"/>
          </a:solid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35" name="Rectangle 1"/>
          <p:cNvSpPr>
            <a:spLocks noChangeArrowheads="1"/>
          </p:cNvSpPr>
          <p:nvPr/>
        </p:nvSpPr>
        <p:spPr bwMode="auto">
          <a:xfrm>
            <a:off x="442913" y="5257800"/>
            <a:ext cx="83200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1200" b="1" dirty="0" smtClean="0">
                <a:latin typeface="Arial" panose="020B0604020202020204" pitchFamily="34" charset="0"/>
                <a:cs typeface="Arial" panose="020B0604020202020204" pitchFamily="34" charset="0"/>
              </a:rPr>
              <a:t>Figure </a:t>
            </a:r>
            <a:r>
              <a:rPr lang="en-US" altLang="en-US" sz="1200" b="1" dirty="0">
                <a:latin typeface="Arial" panose="020B0604020202020204" pitchFamily="34" charset="0"/>
                <a:cs typeface="Arial" panose="020B0604020202020204" pitchFamily="34" charset="0"/>
              </a:rPr>
              <a:t>I.15 The number of bytes per data reference climbs steadily as block size is increased</a:t>
            </a:r>
            <a:r>
              <a:rPr lang="en-US" altLang="en-US" sz="1200" dirty="0">
                <a:latin typeface="Arial" panose="020B0604020202020204" pitchFamily="34" charset="0"/>
                <a:cs typeface="Arial" panose="020B0604020202020204" pitchFamily="34" charset="0"/>
              </a:rPr>
              <a:t>. These data can be used to determine the bandwidth required per node both internally and globally. The data assume a 128 KB cache for each of 64 processors.</a:t>
            </a:r>
          </a:p>
          <a:p>
            <a:endParaRPr lang="en-US" altLang="en-US" sz="1200" dirty="0">
              <a:latin typeface="Arial" panose="020B0604020202020204" pitchFamily="34" charset="0"/>
              <a:cs typeface="Arial" panose="020B0604020202020204" pitchFamily="34" charset="0"/>
            </a:endParaRPr>
          </a:p>
        </p:txBody>
      </p:sp>
      <p:pic>
        <p:nvPicPr>
          <p:cNvPr id="18436" name="Picture 2" descr="Z:\WOMAT\Production\Artfinal\0000000038\MKCAD\978-0-12-811905-1\0003311653\XMLLowres\bm15-978012811905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36594" y="533400"/>
            <a:ext cx="3830698" cy="4282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24567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reeform 2"/>
          <p:cNvSpPr>
            <a:spLocks noChangeArrowheads="1"/>
          </p:cNvSpPr>
          <p:nvPr/>
        </p:nvSpPr>
        <p:spPr bwMode="auto">
          <a:xfrm>
            <a:off x="406400" y="365125"/>
            <a:ext cx="36513" cy="36513"/>
          </a:xfrm>
          <a:custGeom>
            <a:avLst/>
            <a:gdLst>
              <a:gd name="T0" fmla="*/ 0 w 102"/>
              <a:gd name="T1" fmla="*/ 0 h 102"/>
              <a:gd name="T2" fmla="*/ 2147483647 w 102"/>
              <a:gd name="T3" fmla="*/ 0 h 102"/>
              <a:gd name="T4" fmla="*/ 2147483647 w 102"/>
              <a:gd name="T5" fmla="*/ 2147483647 h 102"/>
              <a:gd name="T6" fmla="*/ 0 w 102"/>
              <a:gd name="T7" fmla="*/ 2147483647 h 102"/>
              <a:gd name="T8" fmla="*/ 0 w 102"/>
              <a:gd name="T9" fmla="*/ 0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2">
                <a:moveTo>
                  <a:pt x="0" y="0"/>
                </a:moveTo>
                <a:lnTo>
                  <a:pt x="101" y="0"/>
                </a:lnTo>
                <a:lnTo>
                  <a:pt x="101" y="101"/>
                </a:lnTo>
                <a:lnTo>
                  <a:pt x="0" y="101"/>
                </a:lnTo>
                <a:lnTo>
                  <a:pt x="0" y="0"/>
                </a:lnTo>
              </a:path>
            </a:pathLst>
          </a:custGeom>
          <a:solidFill>
            <a:srgbClr val="FFFFFF"/>
          </a:solid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59" name="Rectangle 1"/>
          <p:cNvSpPr>
            <a:spLocks noChangeArrowheads="1"/>
          </p:cNvSpPr>
          <p:nvPr/>
        </p:nvSpPr>
        <p:spPr bwMode="auto">
          <a:xfrm>
            <a:off x="401415" y="4724400"/>
            <a:ext cx="83058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1200" b="1" dirty="0" smtClean="0">
                <a:latin typeface="Arial" panose="020B0604020202020204" pitchFamily="34" charset="0"/>
                <a:cs typeface="Arial" panose="020B0604020202020204" pitchFamily="34" charset="0"/>
              </a:rPr>
              <a:t>Figure </a:t>
            </a:r>
            <a:r>
              <a:rPr lang="en-US" altLang="en-US" sz="1200" b="1" dirty="0">
                <a:latin typeface="Arial" panose="020B0604020202020204" pitchFamily="34" charset="0"/>
                <a:cs typeface="Arial" panose="020B0604020202020204" pitchFamily="34" charset="0"/>
              </a:rPr>
              <a:t>I.16 Characteristics of the example directory-based multiprocessor</a:t>
            </a:r>
            <a:r>
              <a:rPr lang="en-US" altLang="en-US" sz="1200" dirty="0">
                <a:latin typeface="Arial" panose="020B0604020202020204" pitchFamily="34" charset="0"/>
                <a:cs typeface="Arial" panose="020B0604020202020204" pitchFamily="34" charset="0"/>
              </a:rPr>
              <a:t>. Misses can be serviced locally (including from the local directory), at a remote home node, or using the services of both the home node and another remote node that is caching an exclusive copy. This last case is called a three-hop miss and has a higher cost because it requires interrogating both the home directory and a remote cache. Note that this simple model does not account for invalidation time but does include some factor for increasing interconnect time. These remote access latencies are based on those in an SGI Origin 3000, the fastest scalable interconnect system in 2001, and assume a 500 MHz processor.</a:t>
            </a:r>
          </a:p>
          <a:p>
            <a:endParaRPr lang="en-US" altLang="en-US" sz="1200" dirty="0">
              <a:latin typeface="Arial" panose="020B0604020202020204" pitchFamily="34" charset="0"/>
              <a:cs typeface="Arial" panose="020B0604020202020204" pitchFamily="34" charset="0"/>
            </a:endParaRPr>
          </a:p>
        </p:txBody>
      </p:sp>
      <p:pic>
        <p:nvPicPr>
          <p:cNvPr id="19460" name="Picture 2" descr="Z:\WOMAT\Production\Artfinal\0000000038\MKCAD\978-0-12-811905-1\0003311653\XMLLowres\bm16-978012811905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4338" y="1204913"/>
            <a:ext cx="620395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16763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reeform 2"/>
          <p:cNvSpPr>
            <a:spLocks noChangeArrowheads="1"/>
          </p:cNvSpPr>
          <p:nvPr/>
        </p:nvSpPr>
        <p:spPr bwMode="auto">
          <a:xfrm>
            <a:off x="406400" y="365125"/>
            <a:ext cx="36513" cy="36513"/>
          </a:xfrm>
          <a:custGeom>
            <a:avLst/>
            <a:gdLst>
              <a:gd name="T0" fmla="*/ 0 w 102"/>
              <a:gd name="T1" fmla="*/ 0 h 102"/>
              <a:gd name="T2" fmla="*/ 2147483647 w 102"/>
              <a:gd name="T3" fmla="*/ 0 h 102"/>
              <a:gd name="T4" fmla="*/ 2147483647 w 102"/>
              <a:gd name="T5" fmla="*/ 2147483647 h 102"/>
              <a:gd name="T6" fmla="*/ 0 w 102"/>
              <a:gd name="T7" fmla="*/ 2147483647 h 102"/>
              <a:gd name="T8" fmla="*/ 0 w 102"/>
              <a:gd name="T9" fmla="*/ 0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2">
                <a:moveTo>
                  <a:pt x="0" y="0"/>
                </a:moveTo>
                <a:lnTo>
                  <a:pt x="101" y="0"/>
                </a:lnTo>
                <a:lnTo>
                  <a:pt x="101" y="101"/>
                </a:lnTo>
                <a:lnTo>
                  <a:pt x="0" y="101"/>
                </a:lnTo>
                <a:lnTo>
                  <a:pt x="0" y="0"/>
                </a:lnTo>
              </a:path>
            </a:pathLst>
          </a:custGeom>
          <a:solidFill>
            <a:srgbClr val="FFFFFF"/>
          </a:solid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3" name="Rectangle 1"/>
          <p:cNvSpPr>
            <a:spLocks noChangeArrowheads="1"/>
          </p:cNvSpPr>
          <p:nvPr/>
        </p:nvSpPr>
        <p:spPr bwMode="auto">
          <a:xfrm>
            <a:off x="406400" y="4191000"/>
            <a:ext cx="8356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1200" b="1" dirty="0" smtClean="0">
                <a:latin typeface="Arial" panose="020B0604020202020204" pitchFamily="34" charset="0"/>
                <a:cs typeface="Arial" panose="020B0604020202020204" pitchFamily="34" charset="0"/>
              </a:rPr>
              <a:t>Figure </a:t>
            </a:r>
            <a:r>
              <a:rPr lang="en-US" altLang="en-US" sz="1200" b="1" dirty="0">
                <a:latin typeface="Arial" panose="020B0604020202020204" pitchFamily="34" charset="0"/>
                <a:cs typeface="Arial" panose="020B0604020202020204" pitchFamily="34" charset="0"/>
              </a:rPr>
              <a:t>I.17 The effective latency of memory references in a DSM multiprocessor depends both on the relative frequency of cache misses and on the location of the memory where the accesses are served</a:t>
            </a:r>
            <a:r>
              <a:rPr lang="en-US" altLang="en-US" sz="1200" dirty="0">
                <a:latin typeface="Arial" panose="020B0604020202020204" pitchFamily="34" charset="0"/>
                <a:cs typeface="Arial" panose="020B0604020202020204" pitchFamily="34" charset="0"/>
              </a:rPr>
              <a:t>. These plots show the memory access cost (a metric called average memory access time in Chapter 2) for each of the benchmarks for 8, 16, 32, and 64 processors, assuming a 512 KB data cache that is two-way set associative with 64-byte blocks. The average memory access cost is composed of four different types of accesses, with the cost of each type given in Figure I.16. For the Barnes and LU benchmarks, the low miss rates lead to low overall access times. In FFT, the higher access cost is determined by a higher local miss rate (1–4%) and a significant three-hop miss rate (1%). The improvement in FFT comes from the reduction in local miss rate from 4% to 1%, as the aggregate cache increases. Ocean shows the biggest change in the cost of memory accesses, and the highest overall cost at 64 processors. The high cost is driven primarily by a high local miss rate (average 1.6%). The memory access cost drops from 8 to 16 processors as the grids more easily fit in the individual caches. At 64 processors, the dataset size is too small to map properly and both local misses and coherence misses rise, as we saw in Figure I.12.</a:t>
            </a:r>
          </a:p>
        </p:txBody>
      </p:sp>
      <p:pic>
        <p:nvPicPr>
          <p:cNvPr id="20484" name="Picture 2" descr="Z:\WOMAT\Production\Artfinal\0000000038\MKCAD\978-0-12-811905-1\0003311653\XMLLowres\bm17-978012811905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1625" y="152400"/>
            <a:ext cx="3786188" cy="398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54643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reeform 2"/>
          <p:cNvSpPr>
            <a:spLocks noChangeArrowheads="1"/>
          </p:cNvSpPr>
          <p:nvPr/>
        </p:nvSpPr>
        <p:spPr bwMode="auto">
          <a:xfrm>
            <a:off x="406400" y="365125"/>
            <a:ext cx="36513" cy="36513"/>
          </a:xfrm>
          <a:custGeom>
            <a:avLst/>
            <a:gdLst>
              <a:gd name="T0" fmla="*/ 0 w 102"/>
              <a:gd name="T1" fmla="*/ 0 h 102"/>
              <a:gd name="T2" fmla="*/ 2147483647 w 102"/>
              <a:gd name="T3" fmla="*/ 0 h 102"/>
              <a:gd name="T4" fmla="*/ 2147483647 w 102"/>
              <a:gd name="T5" fmla="*/ 2147483647 h 102"/>
              <a:gd name="T6" fmla="*/ 0 w 102"/>
              <a:gd name="T7" fmla="*/ 2147483647 h 102"/>
              <a:gd name="T8" fmla="*/ 0 w 102"/>
              <a:gd name="T9" fmla="*/ 0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2">
                <a:moveTo>
                  <a:pt x="0" y="0"/>
                </a:moveTo>
                <a:lnTo>
                  <a:pt x="101" y="0"/>
                </a:lnTo>
                <a:lnTo>
                  <a:pt x="101" y="101"/>
                </a:lnTo>
                <a:lnTo>
                  <a:pt x="0" y="101"/>
                </a:lnTo>
                <a:lnTo>
                  <a:pt x="0" y="0"/>
                </a:lnTo>
              </a:path>
            </a:pathLst>
          </a:custGeom>
          <a:solidFill>
            <a:srgbClr val="FFFFFF"/>
          </a:solid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07" name="Rectangle 1"/>
          <p:cNvSpPr>
            <a:spLocks noChangeArrowheads="1"/>
          </p:cNvSpPr>
          <p:nvPr/>
        </p:nvSpPr>
        <p:spPr bwMode="auto">
          <a:xfrm>
            <a:off x="442913" y="5257800"/>
            <a:ext cx="82438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1200" b="1" dirty="0" smtClean="0">
                <a:latin typeface="Arial" panose="020B0604020202020204" pitchFamily="34" charset="0"/>
                <a:cs typeface="Arial" panose="020B0604020202020204" pitchFamily="34" charset="0"/>
              </a:rPr>
              <a:t>Figure </a:t>
            </a:r>
            <a:r>
              <a:rPr lang="en-US" altLang="en-US" sz="1200" b="1" dirty="0">
                <a:latin typeface="Arial" panose="020B0604020202020204" pitchFamily="34" charset="0"/>
                <a:cs typeface="Arial" panose="020B0604020202020204" pitchFamily="34" charset="0"/>
              </a:rPr>
              <a:t>I.18 The BG/L processing node</a:t>
            </a:r>
            <a:r>
              <a:rPr lang="en-US" altLang="en-US" sz="1200" dirty="0">
                <a:latin typeface="Arial" panose="020B0604020202020204" pitchFamily="34" charset="0"/>
                <a:cs typeface="Arial" panose="020B0604020202020204" pitchFamily="34" charset="0"/>
              </a:rPr>
              <a:t>. The unfilled boxes are the PowerPC processors with added floating-point units. </a:t>
            </a:r>
            <a:r>
              <a:rPr lang="en-US" altLang="en-US" sz="1200" dirty="0" smtClean="0">
                <a:latin typeface="Arial" panose="020B0604020202020204" pitchFamily="34" charset="0"/>
                <a:cs typeface="Arial" panose="020B0604020202020204" pitchFamily="34" charset="0"/>
              </a:rPr>
              <a:t> The </a:t>
            </a:r>
            <a:r>
              <a:rPr lang="en-US" altLang="en-US" sz="1200" dirty="0">
                <a:latin typeface="Arial" panose="020B0604020202020204" pitchFamily="34" charset="0"/>
                <a:cs typeface="Arial" panose="020B0604020202020204" pitchFamily="34" charset="0"/>
              </a:rPr>
              <a:t>solid gray boxes are network interfaces, and the shaded lighter gray boxes are part of the memory system, which is supplemented by DDR </a:t>
            </a:r>
            <a:r>
              <a:rPr lang="en-US" altLang="en-US" sz="1200" dirty="0" smtClean="0">
                <a:latin typeface="Arial" panose="020B0604020202020204" pitchFamily="34" charset="0"/>
                <a:cs typeface="Arial" panose="020B0604020202020204" pitchFamily="34" charset="0"/>
              </a:rPr>
              <a:t>RAMS.</a:t>
            </a:r>
            <a:endParaRPr lang="en-US" altLang="en-US" sz="1200" dirty="0">
              <a:latin typeface="Arial" panose="020B0604020202020204" pitchFamily="34" charset="0"/>
              <a:cs typeface="Arial" panose="020B0604020202020204" pitchFamily="34" charset="0"/>
            </a:endParaRPr>
          </a:p>
        </p:txBody>
      </p:sp>
      <p:pic>
        <p:nvPicPr>
          <p:cNvPr id="21508" name="Picture 2" descr="Z:\WOMAT\Production\Artfinal\0000000038\MKCAD\978-0-12-811905-1\0003311653\XMLLowres\bm18-978012811905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1275" y="374650"/>
            <a:ext cx="4379913" cy="433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14102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p:nvPr/>
            </p:nvSpPr>
            <p:spPr>
              <a:xfrm>
                <a:off x="457200" y="4296840"/>
                <a:ext cx="8212933" cy="1951560"/>
              </a:xfrm>
              <a:prstGeom prst="rect">
                <a:avLst/>
              </a:prstGeom>
            </p:spPr>
            <p:txBody>
              <a:bodyPr wrap="square">
                <a:spAutoFit/>
              </a:bodyPr>
              <a:lstStyle/>
              <a:p>
                <a:r>
                  <a:rPr lang="en-US" altLang="en-US" sz="1200" b="1" dirty="0" smtClean="0">
                    <a:latin typeface="Arial" panose="020B0604020202020204" pitchFamily="34" charset="0"/>
                    <a:cs typeface="Arial" panose="020B0604020202020204" pitchFamily="34" charset="0"/>
                  </a:rPr>
                  <a:t>Figure </a:t>
                </a:r>
                <a:r>
                  <a:rPr lang="en-US" altLang="en-US" sz="1200" b="1" dirty="0" smtClean="0">
                    <a:latin typeface="Arial" panose="020B0604020202020204" pitchFamily="34" charset="0"/>
                    <a:cs typeface="Arial" panose="020B0604020202020204" pitchFamily="34" charset="0"/>
                  </a:rPr>
                  <a:t>I.1 </a:t>
                </a:r>
                <a:r>
                  <a:rPr lang="en-US" sz="1200" b="1" dirty="0" smtClean="0">
                    <a:latin typeface="Arial" panose="020B0604020202020204" pitchFamily="34" charset="0"/>
                    <a:cs typeface="Arial" panose="020B0604020202020204" pitchFamily="34" charset="0"/>
                  </a:rPr>
                  <a:t>Scaling </a:t>
                </a:r>
                <a:r>
                  <a:rPr lang="en-US" sz="1200" b="1" dirty="0">
                    <a:latin typeface="Arial" panose="020B0604020202020204" pitchFamily="34" charset="0"/>
                    <a:cs typeface="Arial" panose="020B0604020202020204" pitchFamily="34" charset="0"/>
                  </a:rPr>
                  <a:t>of computation, of communication, and of the ratio are critical factors in determining performance on parallel multiprocessors</a:t>
                </a:r>
                <a:r>
                  <a:rPr lang="en-US" sz="1200" dirty="0" smtClean="0">
                    <a:latin typeface="Arial" panose="020B0604020202020204" pitchFamily="34" charset="0"/>
                    <a:cs typeface="Arial" panose="020B0604020202020204" pitchFamily="34" charset="0"/>
                  </a:rPr>
                  <a:t>. In </a:t>
                </a:r>
                <a:r>
                  <a:rPr lang="en-US" sz="1200" dirty="0">
                    <a:latin typeface="Arial" panose="020B0604020202020204" pitchFamily="34" charset="0"/>
                    <a:cs typeface="Arial" panose="020B0604020202020204" pitchFamily="34" charset="0"/>
                  </a:rPr>
                  <a:t>this table, </a:t>
                </a:r>
                <a:r>
                  <a:rPr lang="en-US" sz="1200" i="1" dirty="0">
                    <a:latin typeface="Arial" panose="020B0604020202020204" pitchFamily="34" charset="0"/>
                    <a:cs typeface="Arial" panose="020B0604020202020204" pitchFamily="34" charset="0"/>
                  </a:rPr>
                  <a:t>p</a:t>
                </a:r>
                <a:r>
                  <a:rPr lang="en-US" sz="1200" dirty="0">
                    <a:latin typeface="Arial" panose="020B0604020202020204" pitchFamily="34" charset="0"/>
                    <a:cs typeface="Arial" panose="020B0604020202020204" pitchFamily="34" charset="0"/>
                  </a:rPr>
                  <a:t> is the increased processor count and </a:t>
                </a:r>
                <a:r>
                  <a:rPr lang="en-US" sz="1200" i="1" dirty="0">
                    <a:latin typeface="Arial" panose="020B0604020202020204" pitchFamily="34" charset="0"/>
                    <a:cs typeface="Arial" panose="020B0604020202020204" pitchFamily="34" charset="0"/>
                  </a:rPr>
                  <a:t>n</a:t>
                </a:r>
                <a:r>
                  <a:rPr lang="en-US" sz="1200" dirty="0">
                    <a:latin typeface="Arial" panose="020B0604020202020204" pitchFamily="34" charset="0"/>
                    <a:cs typeface="Arial" panose="020B0604020202020204" pitchFamily="34" charset="0"/>
                  </a:rPr>
                  <a:t> is the increased dataset size. Scaling is on a per-processor basis. The computation scales up with </a:t>
                </a:r>
                <a:r>
                  <a:rPr lang="en-US" sz="1200" i="1" dirty="0">
                    <a:latin typeface="Arial" panose="020B0604020202020204" pitchFamily="34" charset="0"/>
                    <a:cs typeface="Arial" panose="020B0604020202020204" pitchFamily="34" charset="0"/>
                  </a:rPr>
                  <a:t>n</a:t>
                </a:r>
                <a:r>
                  <a:rPr lang="en-US" sz="1200" dirty="0">
                    <a:latin typeface="Arial" panose="020B0604020202020204" pitchFamily="34" charset="0"/>
                    <a:cs typeface="Arial" panose="020B0604020202020204" pitchFamily="34" charset="0"/>
                  </a:rPr>
                  <a:t> at the rate given by </a:t>
                </a:r>
                <a:r>
                  <a:rPr lang="en-US" sz="1200" i="1" dirty="0">
                    <a:latin typeface="Arial" panose="020B0604020202020204" pitchFamily="34" charset="0"/>
                    <a:cs typeface="Arial" panose="020B0604020202020204" pitchFamily="34" charset="0"/>
                  </a:rPr>
                  <a:t>O</a:t>
                </a:r>
                <a:r>
                  <a:rPr lang="en-US" sz="1200" dirty="0">
                    <a:latin typeface="Arial" panose="020B0604020202020204" pitchFamily="34" charset="0"/>
                    <a:cs typeface="Arial" panose="020B0604020202020204" pitchFamily="34" charset="0"/>
                  </a:rPr>
                  <a:t>( ) analysis and scales down linearly as </a:t>
                </a:r>
                <a:r>
                  <a:rPr lang="en-US" sz="1200" i="1" dirty="0">
                    <a:latin typeface="Arial" panose="020B0604020202020204" pitchFamily="34" charset="0"/>
                    <a:cs typeface="Arial" panose="020B0604020202020204" pitchFamily="34" charset="0"/>
                  </a:rPr>
                  <a:t>p</a:t>
                </a:r>
                <a:r>
                  <a:rPr lang="en-US" sz="1200" dirty="0">
                    <a:latin typeface="Arial" panose="020B0604020202020204" pitchFamily="34" charset="0"/>
                    <a:cs typeface="Arial" panose="020B0604020202020204" pitchFamily="34" charset="0"/>
                  </a:rPr>
                  <a:t> is increased. Communication scaling is more complex. In FFT, all data points must interact, so communication increases with </a:t>
                </a:r>
                <a:r>
                  <a:rPr lang="en-US" sz="1200" i="1" dirty="0">
                    <a:latin typeface="Arial" panose="020B0604020202020204" pitchFamily="34" charset="0"/>
                    <a:cs typeface="Arial" panose="020B0604020202020204" pitchFamily="34" charset="0"/>
                  </a:rPr>
                  <a:t>n</a:t>
                </a:r>
                <a:r>
                  <a:rPr lang="en-US" sz="1200" dirty="0">
                    <a:latin typeface="Arial" panose="020B0604020202020204" pitchFamily="34" charset="0"/>
                    <a:cs typeface="Arial" panose="020B0604020202020204" pitchFamily="34" charset="0"/>
                  </a:rPr>
                  <a:t> and decreases with </a:t>
                </a:r>
                <a:r>
                  <a:rPr lang="en-US" sz="1200" i="1" dirty="0">
                    <a:latin typeface="Arial" panose="020B0604020202020204" pitchFamily="34" charset="0"/>
                    <a:cs typeface="Arial" panose="020B0604020202020204" pitchFamily="34" charset="0"/>
                  </a:rPr>
                  <a:t>p</a:t>
                </a:r>
                <a:r>
                  <a:rPr lang="en-US" sz="1200" dirty="0">
                    <a:latin typeface="Arial" panose="020B0604020202020204" pitchFamily="34" charset="0"/>
                    <a:cs typeface="Arial" panose="020B0604020202020204" pitchFamily="34" charset="0"/>
                  </a:rPr>
                  <a:t>. In LU and Ocean, communication is proportional to the boundary of a block, so it scales with dataset size at a rate proportional to the side of a square with </a:t>
                </a:r>
                <a:r>
                  <a:rPr lang="en-US" sz="1200" i="1" dirty="0">
                    <a:latin typeface="Arial" panose="020B0604020202020204" pitchFamily="34" charset="0"/>
                    <a:cs typeface="Arial" panose="020B0604020202020204" pitchFamily="34" charset="0"/>
                  </a:rPr>
                  <a:t>n</a:t>
                </a:r>
                <a:r>
                  <a:rPr lang="en-US" sz="1200" dirty="0">
                    <a:latin typeface="Arial" panose="020B0604020202020204" pitchFamily="34" charset="0"/>
                    <a:cs typeface="Arial" panose="020B0604020202020204" pitchFamily="34" charset="0"/>
                  </a:rPr>
                  <a:t> points, namely, </a:t>
                </a:r>
                <a14:m>
                  <m:oMath xmlns:m="http://schemas.openxmlformats.org/officeDocument/2006/math">
                    <m:rad>
                      <m:radPr>
                        <m:degHide m:val="on"/>
                        <m:ctrlPr>
                          <a:rPr lang="en-US" sz="1200" i="1">
                            <a:latin typeface="Cambria Math" panose="02040503050406030204" pitchFamily="18" charset="0"/>
                          </a:rPr>
                        </m:ctrlPr>
                      </m:radPr>
                      <m:deg/>
                      <m:e>
                        <m:r>
                          <a:rPr lang="en-US" sz="1200" i="1">
                            <a:latin typeface="Cambria Math"/>
                          </a:rPr>
                          <m:t>𝑛</m:t>
                        </m:r>
                      </m:e>
                    </m:rad>
                  </m:oMath>
                </a14:m>
                <a:r>
                  <a:rPr lang="en-US" sz="1200" dirty="0">
                    <a:latin typeface="Arial" panose="020B0604020202020204" pitchFamily="34" charset="0"/>
                    <a:cs typeface="Arial" panose="020B0604020202020204" pitchFamily="34" charset="0"/>
                  </a:rPr>
                  <a:t>; for the same reason communication in these two applications scales inversely to </a:t>
                </a:r>
                <a14:m>
                  <m:oMath xmlns:m="http://schemas.openxmlformats.org/officeDocument/2006/math">
                    <m:rad>
                      <m:radPr>
                        <m:degHide m:val="on"/>
                        <m:ctrlPr>
                          <a:rPr lang="en-US" sz="1200" i="1">
                            <a:latin typeface="Cambria Math" panose="02040503050406030204" pitchFamily="18" charset="0"/>
                          </a:rPr>
                        </m:ctrlPr>
                      </m:radPr>
                      <m:deg/>
                      <m:e>
                        <m:r>
                          <a:rPr lang="en-US" sz="1200" i="1">
                            <a:latin typeface="Cambria Math"/>
                          </a:rPr>
                          <m:t>𝑝</m:t>
                        </m:r>
                      </m:e>
                    </m:rad>
                  </m:oMath>
                </a14:m>
                <a:r>
                  <a:rPr lang="en-US" sz="1200" dirty="0">
                    <a:latin typeface="Arial" panose="020B0604020202020204" pitchFamily="34" charset="0"/>
                    <a:cs typeface="Arial" panose="020B0604020202020204" pitchFamily="34" charset="0"/>
                  </a:rPr>
                  <a:t>. Barnes has the most complex scaling properties. Because of the fall-off of interaction between bodies, the basic number of interactions among bodies that require communication scales as </a:t>
                </a:r>
                <a14:m>
                  <m:oMath xmlns:m="http://schemas.openxmlformats.org/officeDocument/2006/math">
                    <m:rad>
                      <m:radPr>
                        <m:degHide m:val="on"/>
                        <m:ctrlPr>
                          <a:rPr lang="en-US" sz="1200" i="1">
                            <a:latin typeface="Cambria Math" panose="02040503050406030204" pitchFamily="18" charset="0"/>
                          </a:rPr>
                        </m:ctrlPr>
                      </m:radPr>
                      <m:deg/>
                      <m:e>
                        <m:r>
                          <a:rPr lang="en-US" sz="1200" i="1">
                            <a:latin typeface="Cambria Math"/>
                          </a:rPr>
                          <m:t>𝑛</m:t>
                        </m:r>
                      </m:e>
                    </m:rad>
                  </m:oMath>
                </a14:m>
                <a:r>
                  <a:rPr lang="en-US" sz="1200" dirty="0">
                    <a:latin typeface="Arial" panose="020B0604020202020204" pitchFamily="34" charset="0"/>
                    <a:cs typeface="Arial" panose="020B0604020202020204" pitchFamily="34" charset="0"/>
                  </a:rPr>
                  <a:t>. An additional factor of log </a:t>
                </a:r>
                <a:r>
                  <a:rPr lang="en-US" sz="1200" i="1" dirty="0">
                    <a:latin typeface="Arial" panose="020B0604020202020204" pitchFamily="34" charset="0"/>
                    <a:cs typeface="Arial" panose="020B0604020202020204" pitchFamily="34" charset="0"/>
                  </a:rPr>
                  <a:t>n</a:t>
                </a:r>
                <a:r>
                  <a:rPr lang="en-US" sz="1200" dirty="0">
                    <a:latin typeface="Arial" panose="020B0604020202020204" pitchFamily="34" charset="0"/>
                    <a:cs typeface="Arial" panose="020B0604020202020204" pitchFamily="34" charset="0"/>
                  </a:rPr>
                  <a:t> is needed to maintain the relationships among the bodies. As processor count is increased, communication scales inversely to </a:t>
                </a:r>
                <a14:m>
                  <m:oMath xmlns:m="http://schemas.openxmlformats.org/officeDocument/2006/math">
                    <m:rad>
                      <m:radPr>
                        <m:degHide m:val="on"/>
                        <m:ctrlPr>
                          <a:rPr lang="en-US" sz="1200" i="1">
                            <a:latin typeface="Cambria Math" panose="02040503050406030204" pitchFamily="18" charset="0"/>
                          </a:rPr>
                        </m:ctrlPr>
                      </m:radPr>
                      <m:deg/>
                      <m:e>
                        <m:r>
                          <a:rPr lang="en-US" sz="1200" i="1">
                            <a:latin typeface="Cambria Math"/>
                          </a:rPr>
                          <m:t>𝑝</m:t>
                        </m:r>
                      </m:e>
                    </m:rad>
                  </m:oMath>
                </a14:m>
                <a:r>
                  <a:rPr lang="en-US" sz="1200" dirty="0">
                    <a:latin typeface="Arial" panose="020B0604020202020204" pitchFamily="34" charset="0"/>
                    <a:cs typeface="Arial" panose="020B0604020202020204" pitchFamily="34" charset="0"/>
                  </a:rPr>
                  <a:t>.</a:t>
                </a:r>
              </a:p>
            </p:txBody>
          </p:sp>
        </mc:Choice>
        <mc:Fallback>
          <p:sp>
            <p:nvSpPr>
              <p:cNvPr id="4" name="Rectangle 3"/>
              <p:cNvSpPr>
                <a:spLocks noRot="1" noChangeAspect="1" noMove="1" noResize="1" noEditPoints="1" noAdjustHandles="1" noChangeArrowheads="1" noChangeShapeType="1" noTextEdit="1"/>
              </p:cNvSpPr>
              <p:nvPr/>
            </p:nvSpPr>
            <p:spPr>
              <a:xfrm>
                <a:off x="457200" y="4296840"/>
                <a:ext cx="8212933" cy="1951560"/>
              </a:xfrm>
              <a:prstGeom prst="rect">
                <a:avLst/>
              </a:prstGeom>
              <a:blipFill rotWithShape="0">
                <a:blip r:embed="rId2"/>
                <a:stretch>
                  <a:fillRect t="-625" b="-938"/>
                </a:stretch>
              </a:blipFill>
            </p:spPr>
            <p:txBody>
              <a:bodyPr/>
              <a:lstStyle/>
              <a:p>
                <a:r>
                  <a:rPr lang="en-US">
                    <a:noFill/>
                  </a:rPr>
                  <a:t> </a:t>
                </a:r>
              </a:p>
            </p:txBody>
          </p:sp>
        </mc:Fallback>
      </mc:AlternateContent>
      <p:pic>
        <p:nvPicPr>
          <p:cNvPr id="3" name="Picture 4" descr="Z:\WOMAT\Production\Artfinal\0000000038\MKCAD\978-0-12-811905-1\0003311653\XMLLowres\bm01-978012811905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 y="685800"/>
            <a:ext cx="7693025" cy="255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62408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reeform 2"/>
          <p:cNvSpPr>
            <a:spLocks noChangeArrowheads="1"/>
          </p:cNvSpPr>
          <p:nvPr/>
        </p:nvSpPr>
        <p:spPr bwMode="auto">
          <a:xfrm>
            <a:off x="406400" y="365125"/>
            <a:ext cx="36513" cy="36513"/>
          </a:xfrm>
          <a:custGeom>
            <a:avLst/>
            <a:gdLst>
              <a:gd name="T0" fmla="*/ 0 w 102"/>
              <a:gd name="T1" fmla="*/ 0 h 102"/>
              <a:gd name="T2" fmla="*/ 2147483647 w 102"/>
              <a:gd name="T3" fmla="*/ 0 h 102"/>
              <a:gd name="T4" fmla="*/ 2147483647 w 102"/>
              <a:gd name="T5" fmla="*/ 2147483647 h 102"/>
              <a:gd name="T6" fmla="*/ 0 w 102"/>
              <a:gd name="T7" fmla="*/ 2147483647 h 102"/>
              <a:gd name="T8" fmla="*/ 0 w 102"/>
              <a:gd name="T9" fmla="*/ 0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2">
                <a:moveTo>
                  <a:pt x="0" y="0"/>
                </a:moveTo>
                <a:lnTo>
                  <a:pt x="101" y="0"/>
                </a:lnTo>
                <a:lnTo>
                  <a:pt x="101" y="101"/>
                </a:lnTo>
                <a:lnTo>
                  <a:pt x="0" y="101"/>
                </a:lnTo>
                <a:lnTo>
                  <a:pt x="0" y="0"/>
                </a:lnTo>
              </a:path>
            </a:pathLst>
          </a:custGeom>
          <a:solidFill>
            <a:srgbClr val="FFFFFF"/>
          </a:solid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531" name="Rectangle 1"/>
          <p:cNvSpPr>
            <a:spLocks noChangeArrowheads="1"/>
          </p:cNvSpPr>
          <p:nvPr/>
        </p:nvSpPr>
        <p:spPr bwMode="auto">
          <a:xfrm>
            <a:off x="457200" y="5290559"/>
            <a:ext cx="432831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1200" b="1" dirty="0" smtClean="0">
                <a:latin typeface="Arial" panose="020B0604020202020204" pitchFamily="34" charset="0"/>
                <a:cs typeface="Arial" panose="020B0604020202020204" pitchFamily="34" charset="0"/>
              </a:rPr>
              <a:t>Figure </a:t>
            </a:r>
            <a:r>
              <a:rPr lang="en-US" altLang="en-US" sz="1200" b="1" dirty="0">
                <a:latin typeface="Arial" panose="020B0604020202020204" pitchFamily="34" charset="0"/>
                <a:cs typeface="Arial" panose="020B0604020202020204" pitchFamily="34" charset="0"/>
              </a:rPr>
              <a:t>I.19 The 64 K-processor Blue Gene/L system</a:t>
            </a:r>
            <a:r>
              <a:rPr lang="en-US" altLang="en-US" sz="1200" dirty="0">
                <a:latin typeface="Arial" panose="020B0604020202020204" pitchFamily="34" charset="0"/>
                <a:cs typeface="Arial" panose="020B0604020202020204" pitchFamily="34" charset="0"/>
              </a:rPr>
              <a:t>.</a:t>
            </a:r>
          </a:p>
          <a:p>
            <a:endParaRPr lang="en-US" altLang="en-US" sz="1200" dirty="0">
              <a:latin typeface="Arial" panose="020B0604020202020204" pitchFamily="34" charset="0"/>
              <a:cs typeface="Arial" panose="020B0604020202020204" pitchFamily="34" charset="0"/>
            </a:endParaRPr>
          </a:p>
        </p:txBody>
      </p:sp>
      <p:pic>
        <p:nvPicPr>
          <p:cNvPr id="22532" name="Picture 2" descr="Z:\WOMAT\Production\Artfinal\0000000038\MKCAD\978-0-12-811905-1\0003311653\XMLLowres\bm19-978012811905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1014413"/>
            <a:ext cx="5399088" cy="35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46671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reeform 2"/>
          <p:cNvSpPr>
            <a:spLocks noChangeArrowheads="1"/>
          </p:cNvSpPr>
          <p:nvPr/>
        </p:nvSpPr>
        <p:spPr bwMode="auto">
          <a:xfrm>
            <a:off x="406400" y="365125"/>
            <a:ext cx="36513" cy="36513"/>
          </a:xfrm>
          <a:custGeom>
            <a:avLst/>
            <a:gdLst>
              <a:gd name="T0" fmla="*/ 0 w 102"/>
              <a:gd name="T1" fmla="*/ 0 h 102"/>
              <a:gd name="T2" fmla="*/ 2147483647 w 102"/>
              <a:gd name="T3" fmla="*/ 0 h 102"/>
              <a:gd name="T4" fmla="*/ 2147483647 w 102"/>
              <a:gd name="T5" fmla="*/ 2147483647 h 102"/>
              <a:gd name="T6" fmla="*/ 0 w 102"/>
              <a:gd name="T7" fmla="*/ 2147483647 h 102"/>
              <a:gd name="T8" fmla="*/ 0 w 102"/>
              <a:gd name="T9" fmla="*/ 0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2">
                <a:moveTo>
                  <a:pt x="0" y="0"/>
                </a:moveTo>
                <a:lnTo>
                  <a:pt x="101" y="0"/>
                </a:lnTo>
                <a:lnTo>
                  <a:pt x="101" y="101"/>
                </a:lnTo>
                <a:lnTo>
                  <a:pt x="0" y="101"/>
                </a:lnTo>
                <a:lnTo>
                  <a:pt x="0" y="0"/>
                </a:lnTo>
              </a:path>
            </a:pathLst>
          </a:custGeom>
          <a:solidFill>
            <a:srgbClr val="FFFFFF"/>
          </a:solid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555" name="Rectangle 1"/>
          <p:cNvSpPr>
            <a:spLocks noChangeArrowheads="1"/>
          </p:cNvSpPr>
          <p:nvPr/>
        </p:nvSpPr>
        <p:spPr bwMode="auto">
          <a:xfrm>
            <a:off x="457201" y="5257800"/>
            <a:ext cx="83058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1200" b="1" dirty="0" smtClean="0">
                <a:latin typeface="Arial" panose="020B0604020202020204" pitchFamily="34" charset="0"/>
                <a:cs typeface="Arial" panose="020B0604020202020204" pitchFamily="34" charset="0"/>
              </a:rPr>
              <a:t>Figure </a:t>
            </a:r>
            <a:r>
              <a:rPr lang="en-US" altLang="en-US" sz="1200" b="1" dirty="0">
                <a:latin typeface="Arial" panose="020B0604020202020204" pitchFamily="34" charset="0"/>
                <a:cs typeface="Arial" panose="020B0604020202020204" pitchFamily="34" charset="0"/>
              </a:rPr>
              <a:t>I.20 A classification of large-scale multiprocessors</a:t>
            </a:r>
            <a:r>
              <a:rPr lang="en-US" altLang="en-US" sz="1200" dirty="0">
                <a:latin typeface="Arial" panose="020B0604020202020204" pitchFamily="34" charset="0"/>
                <a:cs typeface="Arial" panose="020B0604020202020204" pitchFamily="34" charset="0"/>
              </a:rPr>
              <a:t>. The term </a:t>
            </a:r>
            <a:r>
              <a:rPr lang="en-US" altLang="en-US" sz="1200" i="1" dirty="0">
                <a:latin typeface="Arial" panose="020B0604020202020204" pitchFamily="34" charset="0"/>
                <a:cs typeface="Arial" panose="020B0604020202020204" pitchFamily="34" charset="0"/>
              </a:rPr>
              <a:t>MPP,</a:t>
            </a:r>
            <a:r>
              <a:rPr lang="en-US" altLang="en-US" sz="1200" dirty="0">
                <a:latin typeface="Arial" panose="020B0604020202020204" pitchFamily="34" charset="0"/>
                <a:cs typeface="Arial" panose="020B0604020202020204" pitchFamily="34" charset="0"/>
              </a:rPr>
              <a:t> which had the original meaning described above, has been used more recently, and less precisely, to refer to all large-scale multiprocessors. None of the commercial shipping multiprocessors is a true MPP in the original sense of the word, but such an approach may make sense in the future. Both the SMP and DSM class includes multiprocessors with vector support. The term </a:t>
            </a:r>
            <a:r>
              <a:rPr lang="en-US" altLang="en-US" sz="1200" i="1" dirty="0">
                <a:latin typeface="Arial" panose="020B0604020202020204" pitchFamily="34" charset="0"/>
                <a:cs typeface="Arial" panose="020B0604020202020204" pitchFamily="34" charset="0"/>
              </a:rPr>
              <a:t>constellation</a:t>
            </a:r>
            <a:r>
              <a:rPr lang="en-US" altLang="en-US" sz="1200" dirty="0">
                <a:latin typeface="Arial" panose="020B0604020202020204" pitchFamily="34" charset="0"/>
                <a:cs typeface="Arial" panose="020B0604020202020204" pitchFamily="34" charset="0"/>
              </a:rPr>
              <a:t> has been used in different ways; the above usage seems both intuitive and precise [</a:t>
            </a:r>
            <a:r>
              <a:rPr lang="en-US" altLang="en-US" sz="1200" dirty="0" err="1">
                <a:latin typeface="Arial" panose="020B0604020202020204" pitchFamily="34" charset="0"/>
                <a:cs typeface="Arial" panose="020B0604020202020204" pitchFamily="34" charset="0"/>
              </a:rPr>
              <a:t>Dongarra</a:t>
            </a:r>
            <a:r>
              <a:rPr lang="en-US" altLang="en-US" sz="1200" dirty="0">
                <a:latin typeface="Arial" panose="020B0604020202020204" pitchFamily="34" charset="0"/>
                <a:cs typeface="Arial" panose="020B0604020202020204" pitchFamily="34" charset="0"/>
              </a:rPr>
              <a:t> et al. 2005</a:t>
            </a:r>
            <a:r>
              <a:rPr lang="en-US" altLang="en-US" sz="1200" dirty="0" smtClean="0">
                <a:latin typeface="Arial" panose="020B0604020202020204" pitchFamily="34" charset="0"/>
                <a:cs typeface="Arial" panose="020B0604020202020204" pitchFamily="34" charset="0"/>
              </a:rPr>
              <a:t>].</a:t>
            </a:r>
            <a:endParaRPr lang="en-US" altLang="en-US" sz="1200" dirty="0">
              <a:latin typeface="Arial" panose="020B0604020202020204" pitchFamily="34" charset="0"/>
              <a:cs typeface="Arial" panose="020B0604020202020204" pitchFamily="34" charset="0"/>
            </a:endParaRPr>
          </a:p>
        </p:txBody>
      </p:sp>
      <p:pic>
        <p:nvPicPr>
          <p:cNvPr id="23556" name="Picture 2" descr="Z:\WOMAT\Production\Artfinal\0000000038\MKCAD\978-0-12-811905-1\0003311653\XMLLowres\bm20-978012811905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0988" y="533400"/>
            <a:ext cx="6438900" cy="430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851086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reeform 2"/>
          <p:cNvSpPr>
            <a:spLocks noChangeArrowheads="1"/>
          </p:cNvSpPr>
          <p:nvPr/>
        </p:nvSpPr>
        <p:spPr bwMode="auto">
          <a:xfrm>
            <a:off x="406400" y="365125"/>
            <a:ext cx="36513" cy="36513"/>
          </a:xfrm>
          <a:custGeom>
            <a:avLst/>
            <a:gdLst>
              <a:gd name="T0" fmla="*/ 0 w 102"/>
              <a:gd name="T1" fmla="*/ 0 h 102"/>
              <a:gd name="T2" fmla="*/ 2147483647 w 102"/>
              <a:gd name="T3" fmla="*/ 0 h 102"/>
              <a:gd name="T4" fmla="*/ 2147483647 w 102"/>
              <a:gd name="T5" fmla="*/ 2147483647 h 102"/>
              <a:gd name="T6" fmla="*/ 0 w 102"/>
              <a:gd name="T7" fmla="*/ 2147483647 h 102"/>
              <a:gd name="T8" fmla="*/ 0 w 102"/>
              <a:gd name="T9" fmla="*/ 0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2">
                <a:moveTo>
                  <a:pt x="0" y="0"/>
                </a:moveTo>
                <a:lnTo>
                  <a:pt x="101" y="0"/>
                </a:lnTo>
                <a:lnTo>
                  <a:pt x="101" y="101"/>
                </a:lnTo>
                <a:lnTo>
                  <a:pt x="0" y="101"/>
                </a:lnTo>
                <a:lnTo>
                  <a:pt x="0" y="0"/>
                </a:lnTo>
              </a:path>
            </a:pathLst>
          </a:custGeom>
          <a:solidFill>
            <a:srgbClr val="FFFFFF"/>
          </a:solid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579" name="Rectangle 1"/>
          <p:cNvSpPr>
            <a:spLocks noChangeArrowheads="1"/>
          </p:cNvSpPr>
          <p:nvPr/>
        </p:nvSpPr>
        <p:spPr bwMode="auto">
          <a:xfrm>
            <a:off x="457200" y="5438775"/>
            <a:ext cx="6934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1200" b="1" dirty="0" smtClean="0">
                <a:latin typeface="Arial" panose="020B0604020202020204" pitchFamily="34" charset="0"/>
                <a:cs typeface="Arial" panose="020B0604020202020204" pitchFamily="34" charset="0"/>
              </a:rPr>
              <a:t>Figure </a:t>
            </a:r>
            <a:r>
              <a:rPr lang="en-US" altLang="en-US" sz="1200" b="1" dirty="0">
                <a:latin typeface="Arial" panose="020B0604020202020204" pitchFamily="34" charset="0"/>
                <a:cs typeface="Arial" panose="020B0604020202020204" pitchFamily="34" charset="0"/>
              </a:rPr>
              <a:t>I.21 The space of large-scale multiprocessors and the relation of different classes</a:t>
            </a:r>
            <a:r>
              <a:rPr lang="en-US" altLang="en-US" sz="1200" dirty="0">
                <a:latin typeface="Arial" panose="020B0604020202020204" pitchFamily="34" charset="0"/>
                <a:cs typeface="Arial" panose="020B0604020202020204" pitchFamily="34" charset="0"/>
              </a:rPr>
              <a:t>.</a:t>
            </a:r>
          </a:p>
        </p:txBody>
      </p:sp>
      <p:pic>
        <p:nvPicPr>
          <p:cNvPr id="24580" name="Picture 2" descr="Z:\WOMAT\Production\Artfinal\0000000038\MKCAD\978-0-12-811905-1\0003311653\XMLLowres\bm21-978012811905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3538" y="984250"/>
            <a:ext cx="6350000" cy="379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208368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2"/>
          <p:cNvSpPr>
            <a:spLocks noChangeArrowheads="1"/>
          </p:cNvSpPr>
          <p:nvPr/>
        </p:nvSpPr>
        <p:spPr bwMode="auto">
          <a:xfrm>
            <a:off x="406400" y="365125"/>
            <a:ext cx="36513" cy="36513"/>
          </a:xfrm>
          <a:custGeom>
            <a:avLst/>
            <a:gdLst>
              <a:gd name="T0" fmla="*/ 0 w 102"/>
              <a:gd name="T1" fmla="*/ 0 h 102"/>
              <a:gd name="T2" fmla="*/ 2147483647 w 102"/>
              <a:gd name="T3" fmla="*/ 0 h 102"/>
              <a:gd name="T4" fmla="*/ 2147483647 w 102"/>
              <a:gd name="T5" fmla="*/ 2147483647 h 102"/>
              <a:gd name="T6" fmla="*/ 0 w 102"/>
              <a:gd name="T7" fmla="*/ 2147483647 h 102"/>
              <a:gd name="T8" fmla="*/ 0 w 102"/>
              <a:gd name="T9" fmla="*/ 0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2">
                <a:moveTo>
                  <a:pt x="0" y="0"/>
                </a:moveTo>
                <a:lnTo>
                  <a:pt x="101" y="0"/>
                </a:lnTo>
                <a:lnTo>
                  <a:pt x="101" y="101"/>
                </a:lnTo>
                <a:lnTo>
                  <a:pt x="0" y="101"/>
                </a:lnTo>
                <a:lnTo>
                  <a:pt x="0" y="0"/>
                </a:lnTo>
              </a:path>
            </a:pathLst>
          </a:custGeom>
          <a:solidFill>
            <a:srgbClr val="FFFFFF"/>
          </a:solid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3" name="Rectangle 1"/>
          <p:cNvSpPr>
            <a:spLocks noChangeArrowheads="1"/>
          </p:cNvSpPr>
          <p:nvPr/>
        </p:nvSpPr>
        <p:spPr bwMode="auto">
          <a:xfrm>
            <a:off x="442913" y="4546600"/>
            <a:ext cx="82438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1200" b="1" dirty="0" smtClean="0">
                <a:latin typeface="Arial" panose="020B0604020202020204" pitchFamily="34" charset="0"/>
                <a:cs typeface="Arial" panose="020B0604020202020204" pitchFamily="34" charset="0"/>
              </a:rPr>
              <a:t>Figure </a:t>
            </a:r>
            <a:r>
              <a:rPr lang="en-US" altLang="en-US" sz="1200" b="1" dirty="0">
                <a:latin typeface="Arial" panose="020B0604020202020204" pitchFamily="34" charset="0"/>
                <a:cs typeface="Arial" panose="020B0604020202020204" pitchFamily="34" charset="0"/>
              </a:rPr>
              <a:t>I.2 Code for a simple barrier</a:t>
            </a:r>
            <a:r>
              <a:rPr lang="en-US" altLang="en-US" sz="1200" dirty="0">
                <a:latin typeface="Arial" panose="020B0604020202020204" pitchFamily="34" charset="0"/>
                <a:cs typeface="Arial" panose="020B0604020202020204" pitchFamily="34" charset="0"/>
              </a:rPr>
              <a:t>. The lock </a:t>
            </a:r>
            <a:r>
              <a:rPr lang="en-US" altLang="en-US" sz="1200" dirty="0" err="1">
                <a:latin typeface="Courier New" panose="02070309020205020404" pitchFamily="49" charset="0"/>
                <a:cs typeface="Courier New" panose="02070309020205020404" pitchFamily="49" charset="0"/>
              </a:rPr>
              <a:t>counterlock</a:t>
            </a:r>
            <a:r>
              <a:rPr lang="en-US" altLang="en-US" sz="1200" dirty="0">
                <a:latin typeface="Arial" panose="020B0604020202020204" pitchFamily="34" charset="0"/>
                <a:cs typeface="Arial" panose="020B0604020202020204" pitchFamily="34" charset="0"/>
              </a:rPr>
              <a:t> protects the counter so that it can be atomically incremented. The variable </a:t>
            </a:r>
            <a:r>
              <a:rPr lang="en-US" altLang="en-US" sz="1200" dirty="0">
                <a:latin typeface="Courier New" panose="02070309020205020404" pitchFamily="49" charset="0"/>
                <a:cs typeface="Courier New" panose="02070309020205020404" pitchFamily="49" charset="0"/>
              </a:rPr>
              <a:t>count</a:t>
            </a:r>
            <a:r>
              <a:rPr lang="en-US" altLang="en-US" sz="1200" dirty="0">
                <a:latin typeface="Arial" panose="020B0604020202020204" pitchFamily="34" charset="0"/>
                <a:cs typeface="Arial" panose="020B0604020202020204" pitchFamily="34" charset="0"/>
              </a:rPr>
              <a:t> keeps the tally of how many processes have reached the barrier. The variable release is used to hold the processes until the last one reaches the barrier. The operation </a:t>
            </a:r>
            <a:r>
              <a:rPr lang="en-US" altLang="en-US" sz="1200" dirty="0" smtClean="0">
                <a:latin typeface="Courier New" panose="02070309020205020404" pitchFamily="49" charset="0"/>
                <a:cs typeface="Courier New" panose="02070309020205020404" pitchFamily="49" charset="0"/>
              </a:rPr>
              <a:t>spin(release</a:t>
            </a:r>
            <a:r>
              <a:rPr lang="en-US" altLang="en-US" sz="1200" dirty="0">
                <a:latin typeface="Courier New" panose="02070309020205020404" pitchFamily="49" charset="0"/>
                <a:cs typeface="Courier New" panose="02070309020205020404" pitchFamily="49" charset="0"/>
              </a:rPr>
              <a:t>==</a:t>
            </a:r>
            <a:r>
              <a:rPr lang="en-US" altLang="en-US" sz="1200" dirty="0" smtClean="0">
                <a:latin typeface="Courier New" panose="02070309020205020404" pitchFamily="49" charset="0"/>
                <a:cs typeface="Courier New" panose="02070309020205020404" pitchFamily="49" charset="0"/>
              </a:rPr>
              <a:t>1)</a:t>
            </a:r>
            <a:r>
              <a:rPr lang="en-US" altLang="en-US" sz="1200" dirty="0" smtClean="0">
                <a:latin typeface="Arial" panose="020B0604020202020204" pitchFamily="34" charset="0"/>
                <a:cs typeface="Arial" panose="020B0604020202020204" pitchFamily="34" charset="0"/>
              </a:rPr>
              <a:t>causes </a:t>
            </a:r>
            <a:r>
              <a:rPr lang="en-US" altLang="en-US" sz="1200" dirty="0">
                <a:latin typeface="Arial" panose="020B0604020202020204" pitchFamily="34" charset="0"/>
                <a:cs typeface="Arial" panose="020B0604020202020204" pitchFamily="34" charset="0"/>
              </a:rPr>
              <a:t>a process to wait until all processes reach the barrier. </a:t>
            </a:r>
            <a:endParaRPr lang="en-US" altLang="en-US" sz="1200" dirty="0">
              <a:latin typeface="Courier New" panose="02070309020205020404" pitchFamily="49" charset="0"/>
              <a:cs typeface="Courier New" panose="02070309020205020404" pitchFamily="49" charset="0"/>
            </a:endParaRPr>
          </a:p>
        </p:txBody>
      </p:sp>
      <p:pic>
        <p:nvPicPr>
          <p:cNvPr id="5124" name="Picture 4" descr="Z:\WOMAT\Production\Artfinal\0000000038\MKCAD\978-0-12-811905-1\0003311653\XMLLowres\bm02-978012811905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4088" y="1408113"/>
            <a:ext cx="5094287"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3429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reeform 2"/>
          <p:cNvSpPr>
            <a:spLocks noChangeArrowheads="1"/>
          </p:cNvSpPr>
          <p:nvPr/>
        </p:nvSpPr>
        <p:spPr bwMode="auto">
          <a:xfrm>
            <a:off x="406400" y="365125"/>
            <a:ext cx="36513" cy="36513"/>
          </a:xfrm>
          <a:custGeom>
            <a:avLst/>
            <a:gdLst>
              <a:gd name="T0" fmla="*/ 0 w 102"/>
              <a:gd name="T1" fmla="*/ 0 h 102"/>
              <a:gd name="T2" fmla="*/ 2147483647 w 102"/>
              <a:gd name="T3" fmla="*/ 0 h 102"/>
              <a:gd name="T4" fmla="*/ 2147483647 w 102"/>
              <a:gd name="T5" fmla="*/ 2147483647 h 102"/>
              <a:gd name="T6" fmla="*/ 0 w 102"/>
              <a:gd name="T7" fmla="*/ 2147483647 h 102"/>
              <a:gd name="T8" fmla="*/ 0 w 102"/>
              <a:gd name="T9" fmla="*/ 0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2">
                <a:moveTo>
                  <a:pt x="0" y="0"/>
                </a:moveTo>
                <a:lnTo>
                  <a:pt x="101" y="0"/>
                </a:lnTo>
                <a:lnTo>
                  <a:pt x="101" y="101"/>
                </a:lnTo>
                <a:lnTo>
                  <a:pt x="0" y="101"/>
                </a:lnTo>
                <a:lnTo>
                  <a:pt x="0" y="0"/>
                </a:lnTo>
              </a:path>
            </a:pathLst>
          </a:custGeom>
          <a:solidFill>
            <a:srgbClr val="FFFFFF"/>
          </a:solid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47" name="Rectangle 1"/>
          <p:cNvSpPr>
            <a:spLocks noChangeArrowheads="1"/>
          </p:cNvSpPr>
          <p:nvPr/>
        </p:nvSpPr>
        <p:spPr bwMode="auto">
          <a:xfrm>
            <a:off x="442913" y="4572000"/>
            <a:ext cx="824388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1200" b="1" dirty="0" smtClean="0">
                <a:latin typeface="Arial" panose="020B0604020202020204" pitchFamily="34" charset="0"/>
                <a:cs typeface="Arial" panose="020B0604020202020204" pitchFamily="34" charset="0"/>
              </a:rPr>
              <a:t>Figure </a:t>
            </a:r>
            <a:r>
              <a:rPr lang="en-US" altLang="en-US" sz="1200" b="1" dirty="0">
                <a:latin typeface="Arial" panose="020B0604020202020204" pitchFamily="34" charset="0"/>
                <a:cs typeface="Arial" panose="020B0604020202020204" pitchFamily="34" charset="0"/>
              </a:rPr>
              <a:t>I.3 Code for a sense-reversing barrier</a:t>
            </a:r>
            <a:r>
              <a:rPr lang="en-US" altLang="en-US" sz="1200" dirty="0">
                <a:latin typeface="Arial" panose="020B0604020202020204" pitchFamily="34" charset="0"/>
                <a:cs typeface="Arial" panose="020B0604020202020204" pitchFamily="34" charset="0"/>
              </a:rPr>
              <a:t>. The key to making the barrier reusable is the use of an alternating pattern of values for the flag </a:t>
            </a:r>
            <a:r>
              <a:rPr lang="en-US" altLang="en-US" sz="1200" dirty="0">
                <a:latin typeface="Courier New" panose="02070309020205020404" pitchFamily="49" charset="0"/>
                <a:cs typeface="Courier New" panose="02070309020205020404" pitchFamily="49" charset="0"/>
              </a:rPr>
              <a:t>release</a:t>
            </a:r>
            <a:r>
              <a:rPr lang="en-US" altLang="en-US" sz="1200" dirty="0">
                <a:latin typeface="Arial" panose="020B0604020202020204" pitchFamily="34" charset="0"/>
                <a:cs typeface="Arial" panose="020B0604020202020204" pitchFamily="34" charset="0"/>
              </a:rPr>
              <a:t>, which controls the exit from the barrier. If a process races ahead to the next instance of this barrier while some other processes are still in the barrier, the fast process cannot trap the other processes, since it does not reset the value of </a:t>
            </a:r>
            <a:r>
              <a:rPr lang="en-US" altLang="en-US" sz="1200" dirty="0">
                <a:latin typeface="Courier New" panose="02070309020205020404" pitchFamily="49" charset="0"/>
                <a:cs typeface="Courier New" panose="02070309020205020404" pitchFamily="49" charset="0"/>
              </a:rPr>
              <a:t>release</a:t>
            </a:r>
            <a:r>
              <a:rPr lang="en-US" altLang="en-US" sz="1200" dirty="0">
                <a:latin typeface="Arial" panose="020B0604020202020204" pitchFamily="34" charset="0"/>
                <a:cs typeface="Arial" panose="020B0604020202020204" pitchFamily="34" charset="0"/>
              </a:rPr>
              <a:t> as it did in Figure I.2</a:t>
            </a:r>
            <a:r>
              <a:rPr lang="en-US" altLang="en-US" sz="1200" dirty="0" smtClean="0">
                <a:latin typeface="Arial" panose="020B0604020202020204" pitchFamily="34" charset="0"/>
                <a:cs typeface="Arial" panose="020B0604020202020204" pitchFamily="34" charset="0"/>
              </a:rPr>
              <a:t>.</a:t>
            </a:r>
            <a:endParaRPr lang="en-US" altLang="en-US" sz="1200" dirty="0">
              <a:latin typeface="Courier New" panose="02070309020205020404" pitchFamily="49" charset="0"/>
              <a:cs typeface="Courier New" panose="02070309020205020404" pitchFamily="49" charset="0"/>
            </a:endParaRPr>
          </a:p>
          <a:p>
            <a:endParaRPr lang="en-US" altLang="en-US" sz="1200" dirty="0">
              <a:latin typeface="Arial" panose="020B0604020202020204" pitchFamily="34" charset="0"/>
              <a:cs typeface="Arial" panose="020B0604020202020204" pitchFamily="34" charset="0"/>
            </a:endParaRPr>
          </a:p>
        </p:txBody>
      </p:sp>
      <p:pic>
        <p:nvPicPr>
          <p:cNvPr id="6148" name="Picture 2" descr="Z:\WOMAT\Production\Artfinal\0000000038\MKCAD\978-0-12-811905-1\0003311653\XMLLowres\bm03-978012811905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1675" y="1455738"/>
            <a:ext cx="5551488"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490797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reeform 2"/>
          <p:cNvSpPr>
            <a:spLocks noChangeArrowheads="1"/>
          </p:cNvSpPr>
          <p:nvPr/>
        </p:nvSpPr>
        <p:spPr bwMode="auto">
          <a:xfrm>
            <a:off x="406400" y="365125"/>
            <a:ext cx="36513" cy="36513"/>
          </a:xfrm>
          <a:custGeom>
            <a:avLst/>
            <a:gdLst>
              <a:gd name="T0" fmla="*/ 0 w 102"/>
              <a:gd name="T1" fmla="*/ 0 h 102"/>
              <a:gd name="T2" fmla="*/ 2147483647 w 102"/>
              <a:gd name="T3" fmla="*/ 0 h 102"/>
              <a:gd name="T4" fmla="*/ 2147483647 w 102"/>
              <a:gd name="T5" fmla="*/ 2147483647 h 102"/>
              <a:gd name="T6" fmla="*/ 0 w 102"/>
              <a:gd name="T7" fmla="*/ 2147483647 h 102"/>
              <a:gd name="T8" fmla="*/ 0 w 102"/>
              <a:gd name="T9" fmla="*/ 0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2">
                <a:moveTo>
                  <a:pt x="0" y="0"/>
                </a:moveTo>
                <a:lnTo>
                  <a:pt x="101" y="0"/>
                </a:lnTo>
                <a:lnTo>
                  <a:pt x="101" y="101"/>
                </a:lnTo>
                <a:lnTo>
                  <a:pt x="0" y="101"/>
                </a:lnTo>
                <a:lnTo>
                  <a:pt x="0" y="0"/>
                </a:lnTo>
              </a:path>
            </a:pathLst>
          </a:custGeom>
          <a:solidFill>
            <a:srgbClr val="FFFFFF"/>
          </a:solid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1" name="Rectangle 1"/>
          <p:cNvSpPr>
            <a:spLocks noChangeArrowheads="1"/>
          </p:cNvSpPr>
          <p:nvPr/>
        </p:nvSpPr>
        <p:spPr bwMode="auto">
          <a:xfrm>
            <a:off x="454604" y="5079644"/>
            <a:ext cx="82756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1200" b="1" dirty="0" smtClean="0">
                <a:latin typeface="Arial" panose="020B0604020202020204" pitchFamily="34" charset="0"/>
                <a:cs typeface="Arial" panose="020B0604020202020204" pitchFamily="34" charset="0"/>
              </a:rPr>
              <a:t>Figure </a:t>
            </a:r>
            <a:r>
              <a:rPr lang="en-US" altLang="en-US" sz="1200" b="1" dirty="0">
                <a:latin typeface="Arial" panose="020B0604020202020204" pitchFamily="34" charset="0"/>
                <a:cs typeface="Arial" panose="020B0604020202020204" pitchFamily="34" charset="0"/>
              </a:rPr>
              <a:t>I.4 Here are the actions, which require a bus transaction, taken when the </a:t>
            </a:r>
            <a:r>
              <a:rPr lang="en-US" altLang="en-US" sz="1200" b="1" i="1" dirty="0" err="1">
                <a:latin typeface="Arial" panose="020B0604020202020204" pitchFamily="34" charset="0"/>
                <a:cs typeface="Arial" panose="020B0604020202020204" pitchFamily="34" charset="0"/>
              </a:rPr>
              <a:t>i</a:t>
            </a:r>
            <a:r>
              <a:rPr lang="en-US" altLang="en-US" sz="1200" b="1" dirty="0" err="1">
                <a:latin typeface="Arial" panose="020B0604020202020204" pitchFamily="34" charset="0"/>
                <a:cs typeface="Arial" panose="020B0604020202020204" pitchFamily="34" charset="0"/>
              </a:rPr>
              <a:t>th</a:t>
            </a:r>
            <a:r>
              <a:rPr lang="en-US" altLang="en-US" sz="1200" b="1" dirty="0">
                <a:latin typeface="Arial" panose="020B0604020202020204" pitchFamily="34" charset="0"/>
                <a:cs typeface="Arial" panose="020B0604020202020204" pitchFamily="34" charset="0"/>
              </a:rPr>
              <a:t> process reaches the barrier</a:t>
            </a:r>
            <a:r>
              <a:rPr lang="en-US" altLang="en-US" sz="1200" dirty="0">
                <a:latin typeface="Arial" panose="020B0604020202020204" pitchFamily="34" charset="0"/>
                <a:cs typeface="Arial" panose="020B0604020202020204" pitchFamily="34" charset="0"/>
              </a:rPr>
              <a:t>. The last process to reach the barrier requires one less bus transaction, since its read of release for the spin will hit in the cache!</a:t>
            </a:r>
          </a:p>
          <a:p>
            <a:endParaRPr lang="en-US" altLang="en-US" sz="1200" dirty="0">
              <a:latin typeface="Arial" panose="020B0604020202020204" pitchFamily="34" charset="0"/>
              <a:cs typeface="Arial" panose="020B0604020202020204" pitchFamily="34" charset="0"/>
            </a:endParaRPr>
          </a:p>
        </p:txBody>
      </p:sp>
      <p:pic>
        <p:nvPicPr>
          <p:cNvPr id="7172" name="Picture 3" descr="Z:\WOMAT\Production\Artfinal\0000000038\MKCAD\978-0-12-811905-1\0003311653\XMLLowres\bm04-978012811905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7938" y="1485900"/>
            <a:ext cx="6986587" cy="24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303213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reeform 2"/>
          <p:cNvSpPr>
            <a:spLocks noChangeArrowheads="1"/>
          </p:cNvSpPr>
          <p:nvPr/>
        </p:nvSpPr>
        <p:spPr bwMode="auto">
          <a:xfrm>
            <a:off x="406400" y="365125"/>
            <a:ext cx="36513" cy="36513"/>
          </a:xfrm>
          <a:custGeom>
            <a:avLst/>
            <a:gdLst>
              <a:gd name="T0" fmla="*/ 0 w 102"/>
              <a:gd name="T1" fmla="*/ 0 h 102"/>
              <a:gd name="T2" fmla="*/ 2147483647 w 102"/>
              <a:gd name="T3" fmla="*/ 0 h 102"/>
              <a:gd name="T4" fmla="*/ 2147483647 w 102"/>
              <a:gd name="T5" fmla="*/ 2147483647 h 102"/>
              <a:gd name="T6" fmla="*/ 0 w 102"/>
              <a:gd name="T7" fmla="*/ 2147483647 h 102"/>
              <a:gd name="T8" fmla="*/ 0 w 102"/>
              <a:gd name="T9" fmla="*/ 0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2">
                <a:moveTo>
                  <a:pt x="0" y="0"/>
                </a:moveTo>
                <a:lnTo>
                  <a:pt x="101" y="0"/>
                </a:lnTo>
                <a:lnTo>
                  <a:pt x="101" y="101"/>
                </a:lnTo>
                <a:lnTo>
                  <a:pt x="0" y="101"/>
                </a:lnTo>
                <a:lnTo>
                  <a:pt x="0" y="0"/>
                </a:lnTo>
              </a:path>
            </a:pathLst>
          </a:custGeom>
          <a:solidFill>
            <a:srgbClr val="FFFFFF"/>
          </a:solid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95" name="Rectangle 1"/>
          <p:cNvSpPr>
            <a:spLocks noChangeArrowheads="1"/>
          </p:cNvSpPr>
          <p:nvPr/>
        </p:nvSpPr>
        <p:spPr bwMode="auto">
          <a:xfrm>
            <a:off x="423863" y="3733800"/>
            <a:ext cx="8339137"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1200" b="1" dirty="0" smtClean="0">
                <a:latin typeface="Arial" panose="020B0604020202020204" pitchFamily="34" charset="0"/>
                <a:cs typeface="Arial" panose="020B0604020202020204" pitchFamily="34" charset="0"/>
              </a:rPr>
              <a:t>Figure </a:t>
            </a:r>
            <a:r>
              <a:rPr lang="en-US" altLang="en-US" sz="1200" b="1" dirty="0">
                <a:latin typeface="Arial" panose="020B0604020202020204" pitchFamily="34" charset="0"/>
                <a:cs typeface="Arial" panose="020B0604020202020204" pitchFamily="34" charset="0"/>
              </a:rPr>
              <a:t>I.5 A spin lock with exponential back-off</a:t>
            </a:r>
            <a:r>
              <a:rPr lang="en-US" altLang="en-US" sz="1200" dirty="0">
                <a:latin typeface="Arial" panose="020B0604020202020204" pitchFamily="34" charset="0"/>
                <a:cs typeface="Arial" panose="020B0604020202020204" pitchFamily="34" charset="0"/>
              </a:rPr>
              <a:t>. When the store conditional fails, the process delays itself by the value in R3. The delay can be implemented by decrementing a copy of the value in R3 until it reaches 0. The exact timing of the delay is multiprocessor dependent, although it should start with a value that is approximately the time to perform the critical section and release the lock. The statement pause R3 should cause a delay of R3 of these time units. The value in R3 is increased by a factor of 2 every time the store conditional fails, which causes the process to wait twice as long before trying to acquire the lock again. The small variations in the rate at which competing processors execute instructions are usually sufficient to ensure that processes will not continually collide. If the natural perturbation in execution time was insufficient, R3 could be initialized with a small random value, increasing the variance in the successive delays and reducing the probability of successive collisions</a:t>
            </a:r>
            <a:r>
              <a:rPr lang="en-US" altLang="en-US" sz="1200" dirty="0" smtClean="0">
                <a:latin typeface="Arial" panose="020B0604020202020204" pitchFamily="34" charset="0"/>
                <a:cs typeface="Arial" panose="020B0604020202020204" pitchFamily="34" charset="0"/>
              </a:rPr>
              <a:t>.</a:t>
            </a:r>
            <a:endParaRPr lang="en-US" altLang="en-US" sz="1200" dirty="0">
              <a:latin typeface="Courier New" panose="02070309020205020404" pitchFamily="49" charset="0"/>
              <a:cs typeface="Courier New" panose="02070309020205020404" pitchFamily="49" charset="0"/>
            </a:endParaRPr>
          </a:p>
        </p:txBody>
      </p:sp>
      <p:pic>
        <p:nvPicPr>
          <p:cNvPr id="8196" name="Picture 2" descr="Z:\WOMAT\Production\Artfinal\0000000038\MKCAD\978-0-12-811905-1\0003311653\XMLLowres\bm05-978012811905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12975" y="1044575"/>
            <a:ext cx="5080000" cy="185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437901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reeform 2"/>
          <p:cNvSpPr>
            <a:spLocks noChangeArrowheads="1"/>
          </p:cNvSpPr>
          <p:nvPr/>
        </p:nvSpPr>
        <p:spPr bwMode="auto">
          <a:xfrm>
            <a:off x="406400" y="365125"/>
            <a:ext cx="36513" cy="36513"/>
          </a:xfrm>
          <a:custGeom>
            <a:avLst/>
            <a:gdLst>
              <a:gd name="T0" fmla="*/ 0 w 102"/>
              <a:gd name="T1" fmla="*/ 0 h 102"/>
              <a:gd name="T2" fmla="*/ 2147483647 w 102"/>
              <a:gd name="T3" fmla="*/ 0 h 102"/>
              <a:gd name="T4" fmla="*/ 2147483647 w 102"/>
              <a:gd name="T5" fmla="*/ 2147483647 h 102"/>
              <a:gd name="T6" fmla="*/ 0 w 102"/>
              <a:gd name="T7" fmla="*/ 2147483647 h 102"/>
              <a:gd name="T8" fmla="*/ 0 w 102"/>
              <a:gd name="T9" fmla="*/ 0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2">
                <a:moveTo>
                  <a:pt x="0" y="0"/>
                </a:moveTo>
                <a:lnTo>
                  <a:pt x="101" y="0"/>
                </a:lnTo>
                <a:lnTo>
                  <a:pt x="101" y="101"/>
                </a:lnTo>
                <a:lnTo>
                  <a:pt x="0" y="101"/>
                </a:lnTo>
                <a:lnTo>
                  <a:pt x="0" y="0"/>
                </a:lnTo>
              </a:path>
            </a:pathLst>
          </a:custGeom>
          <a:solidFill>
            <a:srgbClr val="FFFFFF"/>
          </a:solid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9" name="Rectangle 1"/>
          <p:cNvSpPr>
            <a:spLocks noChangeArrowheads="1"/>
          </p:cNvSpPr>
          <p:nvPr/>
        </p:nvSpPr>
        <p:spPr bwMode="auto">
          <a:xfrm>
            <a:off x="424656" y="3730536"/>
            <a:ext cx="833834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1100" b="1" dirty="0" smtClean="0">
                <a:latin typeface="Arial" panose="020B0604020202020204" pitchFamily="34" charset="0"/>
                <a:cs typeface="Arial" panose="020B0604020202020204" pitchFamily="34" charset="0"/>
              </a:rPr>
              <a:t>Figure </a:t>
            </a:r>
            <a:r>
              <a:rPr lang="en-US" altLang="en-US" sz="1100" b="1" dirty="0">
                <a:latin typeface="Arial" panose="020B0604020202020204" pitchFamily="34" charset="0"/>
                <a:cs typeface="Arial" panose="020B0604020202020204" pitchFamily="34" charset="0"/>
              </a:rPr>
              <a:t>I.6 An implementation of a tree-based barrier reduces contention considerably</a:t>
            </a:r>
            <a:r>
              <a:rPr lang="en-US" altLang="en-US" sz="1100" dirty="0">
                <a:latin typeface="Arial" panose="020B0604020202020204" pitchFamily="34" charset="0"/>
                <a:cs typeface="Arial" panose="020B0604020202020204" pitchFamily="34" charset="0"/>
              </a:rPr>
              <a:t>. The tree is assumed to be prebuilt statically using the nodes in the array tree. Each node in the tree combines </a:t>
            </a:r>
            <a:r>
              <a:rPr lang="en-US" altLang="en-US" sz="1100" i="1" dirty="0">
                <a:latin typeface="Arial" panose="020B0604020202020204" pitchFamily="34" charset="0"/>
                <a:cs typeface="Arial" panose="020B0604020202020204" pitchFamily="34" charset="0"/>
              </a:rPr>
              <a:t>k</a:t>
            </a:r>
            <a:r>
              <a:rPr lang="en-US" altLang="en-US" sz="1100" dirty="0">
                <a:latin typeface="Arial" panose="020B0604020202020204" pitchFamily="34" charset="0"/>
                <a:cs typeface="Arial" panose="020B0604020202020204" pitchFamily="34" charset="0"/>
              </a:rPr>
              <a:t> processes and provides a separate counter and lock, so that at most </a:t>
            </a:r>
            <a:r>
              <a:rPr lang="en-US" altLang="en-US" sz="1100" i="1" dirty="0">
                <a:latin typeface="Arial" panose="020B0604020202020204" pitchFamily="34" charset="0"/>
                <a:cs typeface="Arial" panose="020B0604020202020204" pitchFamily="34" charset="0"/>
              </a:rPr>
              <a:t>k</a:t>
            </a:r>
            <a:r>
              <a:rPr lang="en-US" altLang="en-US" sz="1100" dirty="0">
                <a:latin typeface="Arial" panose="020B0604020202020204" pitchFamily="34" charset="0"/>
                <a:cs typeface="Arial" panose="020B0604020202020204" pitchFamily="34" charset="0"/>
              </a:rPr>
              <a:t> processes contend at each node. When the </a:t>
            </a:r>
            <a:r>
              <a:rPr lang="en-US" altLang="en-US" sz="1100" i="1" dirty="0" err="1">
                <a:latin typeface="Arial" panose="020B0604020202020204" pitchFamily="34" charset="0"/>
                <a:cs typeface="Arial" panose="020B0604020202020204" pitchFamily="34" charset="0"/>
              </a:rPr>
              <a:t>k</a:t>
            </a:r>
            <a:r>
              <a:rPr lang="en-US" altLang="en-US" sz="1100" dirty="0" err="1">
                <a:latin typeface="Arial" panose="020B0604020202020204" pitchFamily="34" charset="0"/>
                <a:cs typeface="Arial" panose="020B0604020202020204" pitchFamily="34" charset="0"/>
              </a:rPr>
              <a:t>th</a:t>
            </a:r>
            <a:r>
              <a:rPr lang="en-US" altLang="en-US" sz="1100" dirty="0">
                <a:latin typeface="Arial" panose="020B0604020202020204" pitchFamily="34" charset="0"/>
                <a:cs typeface="Arial" panose="020B0604020202020204" pitchFamily="34" charset="0"/>
              </a:rPr>
              <a:t> process reaches a node in the tree, it goes up to the parent, incrementing the count at the parent. When the count in the parent node reaches </a:t>
            </a:r>
            <a:r>
              <a:rPr lang="en-US" altLang="en-US" sz="1100" i="1" dirty="0">
                <a:latin typeface="Arial" panose="020B0604020202020204" pitchFamily="34" charset="0"/>
                <a:cs typeface="Arial" panose="020B0604020202020204" pitchFamily="34" charset="0"/>
              </a:rPr>
              <a:t>k</a:t>
            </a:r>
            <a:r>
              <a:rPr lang="en-US" altLang="en-US" sz="1100" dirty="0">
                <a:latin typeface="Arial" panose="020B0604020202020204" pitchFamily="34" charset="0"/>
                <a:cs typeface="Arial" panose="020B0604020202020204" pitchFamily="34" charset="0"/>
              </a:rPr>
              <a:t>, the release flag is set. The count in each node is reset by the last process to arrive. Sense-reversing is used to avoid races as in the simple barrier. The value of </a:t>
            </a:r>
            <a:r>
              <a:rPr lang="en-US" altLang="en-US" sz="1100" dirty="0">
                <a:latin typeface="Courier New" panose="02070309020205020404" pitchFamily="49" charset="0"/>
                <a:cs typeface="Courier New" panose="02070309020205020404" pitchFamily="49" charset="0"/>
              </a:rPr>
              <a:t>tree[root]</a:t>
            </a:r>
            <a:r>
              <a:rPr lang="en-US" altLang="en-US" sz="1100" dirty="0">
                <a:latin typeface="Arial" panose="020B0604020202020204" pitchFamily="34" charset="0"/>
                <a:cs typeface="Arial" panose="020B0604020202020204" pitchFamily="34" charset="0"/>
              </a:rPr>
              <a:t>.</a:t>
            </a:r>
            <a:r>
              <a:rPr lang="en-US" altLang="en-US" sz="1100" dirty="0">
                <a:latin typeface="Courier New" panose="02070309020205020404" pitchFamily="49" charset="0"/>
                <a:cs typeface="Courier New" panose="02070309020205020404" pitchFamily="49" charset="0"/>
              </a:rPr>
              <a:t>parent</a:t>
            </a:r>
            <a:r>
              <a:rPr lang="en-US" altLang="en-US" sz="1100" dirty="0">
                <a:latin typeface="Arial" panose="020B0604020202020204" pitchFamily="34" charset="0"/>
                <a:cs typeface="Arial" panose="020B0604020202020204" pitchFamily="34" charset="0"/>
              </a:rPr>
              <a:t> should be set to − 1 when the tree is initially built</a:t>
            </a:r>
            <a:r>
              <a:rPr lang="en-US" altLang="en-US" sz="1100" dirty="0" smtClean="0">
                <a:latin typeface="Arial" panose="020B0604020202020204" pitchFamily="34" charset="0"/>
                <a:cs typeface="Arial" panose="020B0604020202020204" pitchFamily="34" charset="0"/>
              </a:rPr>
              <a:t>.</a:t>
            </a:r>
            <a:endParaRPr lang="en-US" altLang="en-US" sz="1100" dirty="0">
              <a:latin typeface="Courier New" panose="02070309020205020404" pitchFamily="49" charset="0"/>
              <a:cs typeface="Courier New" panose="02070309020205020404" pitchFamily="49" charset="0"/>
            </a:endParaRPr>
          </a:p>
        </p:txBody>
      </p:sp>
      <p:pic>
        <p:nvPicPr>
          <p:cNvPr id="9220" name="Picture 2" descr="Z:\WOMAT\Production\Artfinal\0000000038\MKCAD\978-0-12-811905-1\0003311653\XMLLowres\bm06-978012811905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228600"/>
            <a:ext cx="3734745" cy="3463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60443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reeform 2"/>
          <p:cNvSpPr>
            <a:spLocks noChangeArrowheads="1"/>
          </p:cNvSpPr>
          <p:nvPr/>
        </p:nvSpPr>
        <p:spPr bwMode="auto">
          <a:xfrm>
            <a:off x="406400" y="365125"/>
            <a:ext cx="36513" cy="36513"/>
          </a:xfrm>
          <a:custGeom>
            <a:avLst/>
            <a:gdLst>
              <a:gd name="T0" fmla="*/ 0 w 102"/>
              <a:gd name="T1" fmla="*/ 0 h 102"/>
              <a:gd name="T2" fmla="*/ 2147483647 w 102"/>
              <a:gd name="T3" fmla="*/ 0 h 102"/>
              <a:gd name="T4" fmla="*/ 2147483647 w 102"/>
              <a:gd name="T5" fmla="*/ 2147483647 h 102"/>
              <a:gd name="T6" fmla="*/ 0 w 102"/>
              <a:gd name="T7" fmla="*/ 2147483647 h 102"/>
              <a:gd name="T8" fmla="*/ 0 w 102"/>
              <a:gd name="T9" fmla="*/ 0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2">
                <a:moveTo>
                  <a:pt x="0" y="0"/>
                </a:moveTo>
                <a:lnTo>
                  <a:pt x="101" y="0"/>
                </a:lnTo>
                <a:lnTo>
                  <a:pt x="101" y="101"/>
                </a:lnTo>
                <a:lnTo>
                  <a:pt x="0" y="101"/>
                </a:lnTo>
                <a:lnTo>
                  <a:pt x="0" y="0"/>
                </a:lnTo>
              </a:path>
            </a:pathLst>
          </a:custGeom>
          <a:solidFill>
            <a:srgbClr val="FFFFFF"/>
          </a:solid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3" name="Rectangle 1"/>
          <p:cNvSpPr>
            <a:spLocks noChangeArrowheads="1"/>
          </p:cNvSpPr>
          <p:nvPr/>
        </p:nvSpPr>
        <p:spPr bwMode="auto">
          <a:xfrm>
            <a:off x="424656" y="5029200"/>
            <a:ext cx="82621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1200" b="1" dirty="0" smtClean="0">
                <a:latin typeface="Arial" panose="020B0604020202020204" pitchFamily="34" charset="0"/>
                <a:cs typeface="Arial" panose="020B0604020202020204" pitchFamily="34" charset="0"/>
              </a:rPr>
              <a:t>Figure </a:t>
            </a:r>
            <a:r>
              <a:rPr lang="en-US" altLang="en-US" sz="1200" b="1" dirty="0">
                <a:latin typeface="Arial" panose="020B0604020202020204" pitchFamily="34" charset="0"/>
                <a:cs typeface="Arial" panose="020B0604020202020204" pitchFamily="34" charset="0"/>
              </a:rPr>
              <a:t>I.7 Code for a sense-reversing barrier using fetch-and-increment to do the counting</a:t>
            </a:r>
            <a:r>
              <a:rPr lang="en-US" altLang="en-US" sz="1200" dirty="0">
                <a:latin typeface="Arial" panose="020B0604020202020204" pitchFamily="34" charset="0"/>
                <a:cs typeface="Arial" panose="020B0604020202020204" pitchFamily="34" charset="0"/>
              </a:rPr>
              <a:t>. </a:t>
            </a:r>
            <a:endParaRPr lang="en-US" altLang="en-US" sz="1200" dirty="0">
              <a:latin typeface="Courier New" panose="02070309020205020404" pitchFamily="49" charset="0"/>
              <a:cs typeface="Courier New" panose="02070309020205020404" pitchFamily="49" charset="0"/>
            </a:endParaRPr>
          </a:p>
        </p:txBody>
      </p:sp>
      <p:pic>
        <p:nvPicPr>
          <p:cNvPr id="10244" name="Picture 5" descr="Z:\WOMAT\Production\Artfinal\0000000038\MKCAD\978-0-12-811905-1\0003311653\XMLLowres\bm07-978012811905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0" y="1800225"/>
            <a:ext cx="4964113"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38534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reeform 2"/>
          <p:cNvSpPr>
            <a:spLocks noChangeArrowheads="1"/>
          </p:cNvSpPr>
          <p:nvPr/>
        </p:nvSpPr>
        <p:spPr bwMode="auto">
          <a:xfrm>
            <a:off x="406400" y="365125"/>
            <a:ext cx="36513" cy="36513"/>
          </a:xfrm>
          <a:custGeom>
            <a:avLst/>
            <a:gdLst>
              <a:gd name="T0" fmla="*/ 0 w 102"/>
              <a:gd name="T1" fmla="*/ 0 h 102"/>
              <a:gd name="T2" fmla="*/ 2147483647 w 102"/>
              <a:gd name="T3" fmla="*/ 0 h 102"/>
              <a:gd name="T4" fmla="*/ 2147483647 w 102"/>
              <a:gd name="T5" fmla="*/ 2147483647 h 102"/>
              <a:gd name="T6" fmla="*/ 0 w 102"/>
              <a:gd name="T7" fmla="*/ 2147483647 h 102"/>
              <a:gd name="T8" fmla="*/ 0 w 102"/>
              <a:gd name="T9" fmla="*/ 0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2">
                <a:moveTo>
                  <a:pt x="0" y="0"/>
                </a:moveTo>
                <a:lnTo>
                  <a:pt x="101" y="0"/>
                </a:lnTo>
                <a:lnTo>
                  <a:pt x="101" y="101"/>
                </a:lnTo>
                <a:lnTo>
                  <a:pt x="0" y="101"/>
                </a:lnTo>
                <a:lnTo>
                  <a:pt x="0" y="0"/>
                </a:lnTo>
              </a:path>
            </a:pathLst>
          </a:custGeom>
          <a:solidFill>
            <a:srgbClr val="FFFFFF"/>
          </a:solid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67" name="Rectangle 1"/>
          <p:cNvSpPr>
            <a:spLocks noChangeArrowheads="1"/>
          </p:cNvSpPr>
          <p:nvPr/>
        </p:nvSpPr>
        <p:spPr bwMode="auto">
          <a:xfrm>
            <a:off x="424656" y="3200400"/>
            <a:ext cx="8338344"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1200" b="1" dirty="0" smtClean="0">
                <a:latin typeface="Arial" panose="020B0604020202020204" pitchFamily="34" charset="0"/>
                <a:cs typeface="Arial" panose="020B0604020202020204" pitchFamily="34" charset="0"/>
              </a:rPr>
              <a:t>Figure </a:t>
            </a:r>
            <a:r>
              <a:rPr lang="en-US" altLang="en-US" sz="1200" b="1" dirty="0">
                <a:latin typeface="Arial" panose="020B0604020202020204" pitchFamily="34" charset="0"/>
                <a:cs typeface="Arial" panose="020B0604020202020204" pitchFamily="34" charset="0"/>
              </a:rPr>
              <a:t>I.8 Data miss rates can vary in nonobvious ways as the processor count is increased from 1 to 16</a:t>
            </a:r>
            <a:r>
              <a:rPr lang="en-US" altLang="en-US" sz="1200" dirty="0">
                <a:latin typeface="Arial" panose="020B0604020202020204" pitchFamily="34" charset="0"/>
                <a:cs typeface="Arial" panose="020B0604020202020204" pitchFamily="34" charset="0"/>
              </a:rPr>
              <a:t>.</a:t>
            </a:r>
          </a:p>
          <a:p>
            <a:r>
              <a:rPr lang="en-US" altLang="en-US" sz="1200" dirty="0">
                <a:latin typeface="Arial" panose="020B0604020202020204" pitchFamily="34" charset="0"/>
                <a:cs typeface="Arial" panose="020B0604020202020204" pitchFamily="34" charset="0"/>
              </a:rPr>
              <a:t>The miss rates include both coherence and capacity miss rates. The compulsory misses in these benchmarks are all very small and are included in the capacity misses. Most of the misses in these applications are generated by accesses to data that are potentially shared, although in the applications with larger miss rates (FFT and Ocean), it is the capacity misses rather than the coherence misses that comprise the majority of the miss rate. Data are potentially shared if they are allocated in a portion of the address space used for shared data. In all except Ocean, the potentially shared data are heavily shared, while in Ocean only the boundaries of the </a:t>
            </a:r>
            <a:r>
              <a:rPr lang="en-US" altLang="en-US" sz="1200" dirty="0" err="1">
                <a:latin typeface="Arial" panose="020B0604020202020204" pitchFamily="34" charset="0"/>
                <a:cs typeface="Arial" panose="020B0604020202020204" pitchFamily="34" charset="0"/>
              </a:rPr>
              <a:t>subgrids</a:t>
            </a:r>
            <a:r>
              <a:rPr lang="en-US" altLang="en-US" sz="1200" dirty="0">
                <a:latin typeface="Arial" panose="020B0604020202020204" pitchFamily="34" charset="0"/>
                <a:cs typeface="Arial" panose="020B0604020202020204" pitchFamily="34" charset="0"/>
              </a:rPr>
              <a:t> are actually shared, although the entire grid is treated as a potentially shared data object. Of course, since the boundaries change as we increase the processor count (for a fixed-size problem), different amounts of the grid become shared. The anomalous increase in capacity miss rate for Ocean in moving from 1 to 2 processors arises because of conflict misses in accessing the </a:t>
            </a:r>
            <a:r>
              <a:rPr lang="en-US" altLang="en-US" sz="1200" dirty="0" err="1">
                <a:latin typeface="Arial" panose="020B0604020202020204" pitchFamily="34" charset="0"/>
                <a:cs typeface="Arial" panose="020B0604020202020204" pitchFamily="34" charset="0"/>
              </a:rPr>
              <a:t>subgrids</a:t>
            </a:r>
            <a:r>
              <a:rPr lang="en-US" altLang="en-US" sz="1200" dirty="0">
                <a:latin typeface="Arial" panose="020B0604020202020204" pitchFamily="34" charset="0"/>
                <a:cs typeface="Arial" panose="020B0604020202020204" pitchFamily="34" charset="0"/>
              </a:rPr>
              <a:t>. In all cases except Ocean, the fraction of the cache misses caused by coherence transactions rises when a fixed-size problem is run on an increasing number of processors. In Ocean, the coherence misses initially fall as we add processors due to a large number of misses that are write ownership misses to data that are potentially, but not actually, shared. As the </a:t>
            </a:r>
            <a:r>
              <a:rPr lang="en-US" altLang="en-US" sz="1200" dirty="0" err="1">
                <a:latin typeface="Arial" panose="020B0604020202020204" pitchFamily="34" charset="0"/>
                <a:cs typeface="Arial" panose="020B0604020202020204" pitchFamily="34" charset="0"/>
              </a:rPr>
              <a:t>subgrids</a:t>
            </a:r>
            <a:r>
              <a:rPr lang="en-US" altLang="en-US" sz="1200" dirty="0">
                <a:latin typeface="Arial" panose="020B0604020202020204" pitchFamily="34" charset="0"/>
                <a:cs typeface="Arial" panose="020B0604020202020204" pitchFamily="34" charset="0"/>
              </a:rPr>
              <a:t> begin to fit in the aggregate cache (around 16 processors), this effect lessens. The single-processor numbers include write upgrade misses, which occur in this protocol even if the data are not actually shared, since they are in the shared state. For all these runs, the cache size is 64 KB, two-way set associative, with 32-byte blocks. Notice that the scale on the </a:t>
            </a:r>
            <a:r>
              <a:rPr lang="en-US" altLang="en-US" sz="1200" i="1" dirty="0">
                <a:latin typeface="Arial" panose="020B0604020202020204" pitchFamily="34" charset="0"/>
                <a:cs typeface="Arial" panose="020B0604020202020204" pitchFamily="34" charset="0"/>
              </a:rPr>
              <a:t>y</a:t>
            </a:r>
            <a:r>
              <a:rPr lang="en-US" altLang="en-US" sz="1200" dirty="0">
                <a:latin typeface="Arial" panose="020B0604020202020204" pitchFamily="34" charset="0"/>
                <a:cs typeface="Arial" panose="020B0604020202020204" pitchFamily="34" charset="0"/>
              </a:rPr>
              <a:t>-axis for each benchmark is different, so that the behavior of the individual benchmarks can be seen clearly</a:t>
            </a:r>
            <a:r>
              <a:rPr lang="en-US" altLang="en-US" sz="1200" dirty="0" smtClean="0">
                <a:latin typeface="Arial" panose="020B0604020202020204" pitchFamily="34" charset="0"/>
                <a:cs typeface="Arial" panose="020B0604020202020204" pitchFamily="34" charset="0"/>
              </a:rPr>
              <a:t>.</a:t>
            </a:r>
            <a:endParaRPr lang="en-US" altLang="en-US" sz="1200" dirty="0">
              <a:latin typeface="Arial" panose="020B0604020202020204" pitchFamily="34" charset="0"/>
              <a:cs typeface="Arial" panose="020B0604020202020204" pitchFamily="34" charset="0"/>
            </a:endParaRPr>
          </a:p>
        </p:txBody>
      </p:sp>
      <p:pic>
        <p:nvPicPr>
          <p:cNvPr id="11268" name="Picture 2" descr="Z:\WOMAT\Production\Artfinal\0000000038\MKCAD\978-0-12-811905-1\0003311653\XMLLowres\bm08-978012811905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33675" y="88900"/>
            <a:ext cx="3200400" cy="303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69639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TotalTime>
  <Words>2235</Words>
  <Application>Microsoft Office PowerPoint</Application>
  <PresentationFormat>On-screen Show (4:3)</PresentationFormat>
  <Paragraphs>48</Paragraphs>
  <Slides>22</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Microsoft YaHei</vt:lpstr>
      <vt:lpstr>Arial</vt:lpstr>
      <vt:lpstr>Calibri</vt:lpstr>
      <vt:lpstr>Calibri Light</vt:lpstr>
      <vt:lpstr>Cambria Math</vt:lpstr>
      <vt:lpstr>Courier New</vt:lpstr>
      <vt:lpstr>Segoe UI</vt:lpstr>
      <vt:lpstr>Times New Roman</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pg4802</dc:creator>
  <cp:lastModifiedBy>Jayakumar, Elumalai</cp:lastModifiedBy>
  <cp:revision>45</cp:revision>
  <dcterms:created xsi:type="dcterms:W3CDTF">2017-11-16T12:05:31Z</dcterms:created>
  <dcterms:modified xsi:type="dcterms:W3CDTF">2017-11-22T06:53:08Z</dcterms:modified>
</cp:coreProperties>
</file>