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86" r:id="rId7"/>
    <p:sldId id="287" r:id="rId8"/>
    <p:sldId id="288" r:id="rId9"/>
    <p:sldId id="291" r:id="rId10"/>
    <p:sldId id="292" r:id="rId11"/>
    <p:sldId id="293" r:id="rId12"/>
    <p:sldId id="294" r:id="rId13"/>
    <p:sldId id="295" r:id="rId14"/>
    <p:sldId id="296" r:id="rId15"/>
    <p:sldId id="289" r:id="rId16"/>
    <p:sldId id="290"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05/07/2022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C3723-08FD-48EC-B5BA-B84E5EBD6A8A}" type="datetimeFigureOut">
              <a:rPr lang="pt-BR" smtClean="0"/>
              <a:pPr/>
              <a:t>05/07/2022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3E3-E95A-446A-80D9-D6F147B791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80082" y="5072074"/>
            <a:ext cx="6392182" cy="1200329"/>
          </a:xfrm>
          <a:prstGeom prst="rect">
            <a:avLst/>
          </a:prstGeom>
          <a:noFill/>
        </p:spPr>
        <p:txBody>
          <a:bodyPr wrap="square" rtlCol="0">
            <a:spAutoFit/>
          </a:bodyPr>
          <a:lstStyle/>
          <a:p>
            <a:r>
              <a:rPr lang="pt-BR" sz="2400" b="1" dirty="0">
                <a:latin typeface="Arial" pitchFamily="34" charset="0"/>
                <a:cs typeface="Arial" pitchFamily="34" charset="0"/>
              </a:rPr>
              <a:t>Programação Orientada a Objetos em C#</a:t>
            </a:r>
          </a:p>
          <a:p>
            <a:r>
              <a:rPr lang="pt-BR" sz="2400" dirty="0">
                <a:latin typeface="Arial" pitchFamily="34" charset="0"/>
                <a:cs typeface="Arial" pitchFamily="34" charset="0"/>
              </a:rPr>
              <a:t>Teoria (Parte 01)</a:t>
            </a:r>
            <a:br>
              <a:rPr lang="pt-BR" sz="2400" dirty="0">
                <a:latin typeface="Arial" pitchFamily="34" charset="0"/>
                <a:cs typeface="Arial" pitchFamily="34" charset="0"/>
              </a:rPr>
            </a:br>
            <a:r>
              <a:rPr lang="pt-BR" sz="2400" dirty="0">
                <a:latin typeface="Arial" pitchFamily="34" charset="0"/>
                <a:cs typeface="Arial" pitchFamily="34" charset="0"/>
              </a:rPr>
              <a:t>Aula de 05/07/2022</a:t>
            </a: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a:t>COTI Informática</a:t>
            </a:r>
          </a:p>
          <a:p>
            <a:pPr algn="ctr"/>
            <a:r>
              <a:rPr lang="pt-BR" sz="1400" b="1" dirty="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a:t> Sobrescrita de Métodos (</a:t>
            </a:r>
            <a:r>
              <a:rPr lang="pt-BR" sz="3600" b="1" dirty="0" err="1"/>
              <a:t>Override</a:t>
            </a:r>
            <a:r>
              <a:rPr lang="pt-BR" sz="3600" dirty="0"/>
              <a:t>)</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Recurso de programação orientada a objetos que permite ao desenvolvedor em uma classe "filha" (subclasse) reprogramar métodos herdados de sua "superclasse“</a:t>
            </a:r>
          </a:p>
          <a:p>
            <a:pPr>
              <a:buNone/>
            </a:pPr>
            <a:endParaRPr lang="pt-BR" sz="700" dirty="0"/>
          </a:p>
          <a:p>
            <a:pPr>
              <a:buNone/>
            </a:pPr>
            <a:r>
              <a:rPr lang="pt-BR" sz="1400" dirty="0"/>
              <a:t>     </a:t>
            </a:r>
            <a:r>
              <a:rPr lang="pt-BR" sz="1600" dirty="0" err="1"/>
              <a:t>public</a:t>
            </a:r>
            <a:r>
              <a:rPr lang="pt-BR" sz="1600" dirty="0"/>
              <a:t> </a:t>
            </a:r>
            <a:r>
              <a:rPr lang="pt-BR" sz="1600" dirty="0" err="1"/>
              <a:t>class</a:t>
            </a:r>
            <a:r>
              <a:rPr lang="pt-BR" sz="1600" dirty="0"/>
              <a:t> A</a:t>
            </a:r>
          </a:p>
          <a:p>
            <a:pPr>
              <a:buNone/>
            </a:pPr>
            <a:r>
              <a:rPr lang="pt-BR" sz="1600" dirty="0"/>
              <a:t>    {</a:t>
            </a:r>
          </a:p>
          <a:p>
            <a:pPr>
              <a:buNone/>
            </a:pPr>
            <a:r>
              <a:rPr lang="pt-BR" sz="1600" b="1" dirty="0"/>
              <a:t>        </a:t>
            </a:r>
            <a:r>
              <a:rPr lang="pt-BR" sz="1600" b="1" dirty="0" err="1"/>
              <a:t>public</a:t>
            </a:r>
            <a:r>
              <a:rPr lang="pt-BR" sz="1600" b="1" dirty="0"/>
              <a:t> virtual </a:t>
            </a:r>
            <a:r>
              <a:rPr lang="pt-BR" sz="1600" b="1" dirty="0" err="1"/>
              <a:t>void</a:t>
            </a:r>
            <a:r>
              <a:rPr lang="pt-BR" sz="1600" b="1" dirty="0"/>
              <a:t> Imprimir()</a:t>
            </a:r>
            <a:endParaRPr lang="pt-BR" sz="1600" dirty="0"/>
          </a:p>
          <a:p>
            <a:pPr>
              <a:buNone/>
            </a:pPr>
            <a:r>
              <a:rPr lang="pt-BR" sz="1600" dirty="0"/>
              <a:t>        {</a:t>
            </a:r>
          </a:p>
          <a:p>
            <a:pPr>
              <a:buNone/>
            </a:pPr>
            <a:r>
              <a:rPr lang="pt-BR" sz="1600" dirty="0"/>
              <a:t>            Console.</a:t>
            </a:r>
            <a:r>
              <a:rPr lang="pt-BR" sz="1600" dirty="0" err="1"/>
              <a:t>WriteLine</a:t>
            </a:r>
            <a:r>
              <a:rPr lang="pt-BR" sz="1600" dirty="0"/>
              <a:t>("Imprime A");</a:t>
            </a:r>
          </a:p>
          <a:p>
            <a:pPr>
              <a:buNone/>
            </a:pPr>
            <a:r>
              <a:rPr lang="pt-BR" sz="1600" dirty="0"/>
              <a:t>        }</a:t>
            </a:r>
          </a:p>
          <a:p>
            <a:pPr>
              <a:buNone/>
            </a:pPr>
            <a:r>
              <a:rPr lang="pt-BR" sz="1600" dirty="0"/>
              <a:t>    }</a:t>
            </a:r>
          </a:p>
          <a:p>
            <a:pPr>
              <a:buNone/>
            </a:pPr>
            <a:r>
              <a:rPr lang="pt-BR" sz="1600" dirty="0"/>
              <a:t> </a:t>
            </a:r>
          </a:p>
          <a:p>
            <a:pPr>
              <a:buNone/>
            </a:pPr>
            <a:r>
              <a:rPr lang="pt-BR" sz="1600" dirty="0"/>
              <a:t>    </a:t>
            </a:r>
            <a:r>
              <a:rPr lang="pt-BR" sz="1600" dirty="0" err="1"/>
              <a:t>public</a:t>
            </a:r>
            <a:r>
              <a:rPr lang="pt-BR" sz="1600" dirty="0"/>
              <a:t> </a:t>
            </a:r>
            <a:r>
              <a:rPr lang="pt-BR" sz="1600" dirty="0" err="1"/>
              <a:t>class</a:t>
            </a:r>
            <a:r>
              <a:rPr lang="pt-BR" sz="1600" dirty="0"/>
              <a:t> B : A</a:t>
            </a:r>
          </a:p>
          <a:p>
            <a:pPr>
              <a:buNone/>
            </a:pPr>
            <a:r>
              <a:rPr lang="pt-BR" sz="1600" dirty="0"/>
              <a:t>    {</a:t>
            </a:r>
          </a:p>
          <a:p>
            <a:pPr>
              <a:buNone/>
            </a:pPr>
            <a:r>
              <a:rPr lang="pt-BR" sz="1600" dirty="0"/>
              <a:t>  </a:t>
            </a:r>
            <a:r>
              <a:rPr lang="pt-BR" sz="1600" b="1" dirty="0"/>
              <a:t>      </a:t>
            </a:r>
            <a:r>
              <a:rPr lang="pt-BR" sz="1600" b="1" dirty="0" err="1"/>
              <a:t>public</a:t>
            </a:r>
            <a:r>
              <a:rPr lang="pt-BR" sz="1600" b="1" dirty="0"/>
              <a:t> </a:t>
            </a:r>
            <a:r>
              <a:rPr lang="pt-BR" sz="1600" b="1" dirty="0" err="1"/>
              <a:t>override</a:t>
            </a:r>
            <a:r>
              <a:rPr lang="pt-BR" sz="1600" b="1" dirty="0"/>
              <a:t> </a:t>
            </a:r>
            <a:r>
              <a:rPr lang="pt-BR" sz="1600" b="1" dirty="0" err="1"/>
              <a:t>void</a:t>
            </a:r>
            <a:r>
              <a:rPr lang="pt-BR" sz="1600" b="1" dirty="0"/>
              <a:t> Imprimir()</a:t>
            </a:r>
            <a:endParaRPr lang="pt-BR" sz="1600" dirty="0"/>
          </a:p>
          <a:p>
            <a:pPr>
              <a:buNone/>
            </a:pPr>
            <a:r>
              <a:rPr lang="pt-BR" sz="1600" dirty="0"/>
              <a:t>        {</a:t>
            </a:r>
          </a:p>
          <a:p>
            <a:pPr>
              <a:buNone/>
            </a:pPr>
            <a:r>
              <a:rPr lang="pt-BR" sz="1600" dirty="0"/>
              <a:t>            Console.</a:t>
            </a:r>
            <a:r>
              <a:rPr lang="pt-BR" sz="1600" dirty="0" err="1"/>
              <a:t>WriteLine</a:t>
            </a:r>
            <a:r>
              <a:rPr lang="pt-BR" sz="1600" dirty="0"/>
              <a:t>("Imprime B");</a:t>
            </a:r>
          </a:p>
          <a:p>
            <a:pPr>
              <a:buNone/>
            </a:pPr>
            <a:r>
              <a:rPr lang="pt-BR" sz="1600" dirty="0"/>
              <a:t>        }</a:t>
            </a:r>
          </a:p>
          <a:p>
            <a:pPr>
              <a:buNone/>
            </a:pPr>
            <a:r>
              <a:rPr lang="pt-BR" sz="1600" dirty="0"/>
              <a:t>    }</a:t>
            </a:r>
            <a:endParaRPr lang="pt-BR" sz="18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4716016" y="2276872"/>
            <a:ext cx="3816424"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3200" b="1" i="0" u="none" strike="noStrike" cap="none" normalizeH="0" baseline="0" dirty="0">
                <a:ln>
                  <a:noFill/>
                </a:ln>
                <a:solidFill>
                  <a:srgbClr val="0000FF"/>
                </a:solidFill>
                <a:effectLst/>
                <a:latin typeface="Consolas" pitchFamily="49" charset="0"/>
                <a:ea typeface="Times New Roman" pitchFamily="18" charset="0"/>
                <a:cs typeface="Consolas" pitchFamily="49" charset="0"/>
              </a:rPr>
              <a:t>virtual</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a:ln>
                  <a:noFill/>
                </a:ln>
                <a:solidFill>
                  <a:schemeClr val="tx1"/>
                </a:solidFill>
                <a:effectLst/>
                <a:latin typeface="+mj-lt"/>
                <a:ea typeface="Times New Roman" pitchFamily="18" charset="0"/>
                <a:cs typeface="Arial" pitchFamily="34" charset="0"/>
              </a:rPr>
              <a:t>É uma palavra reservada da linguagem utilizada para permitir que um método seja sobrescrito por uma subclasse.</a:t>
            </a:r>
          </a:p>
          <a:p>
            <a:pPr marL="0" marR="0" lvl="0" indent="0" algn="l" defTabSz="914400" rtl="0" eaLnBrk="0" fontAlgn="base" latinLnBrk="0" hangingPunct="0">
              <a:lnSpc>
                <a:spcPct val="100000"/>
              </a:lnSpc>
              <a:spcBef>
                <a:spcPct val="0"/>
              </a:spcBef>
              <a:spcAft>
                <a:spcPct val="0"/>
              </a:spcAft>
              <a:buClrTx/>
              <a:buSzTx/>
              <a:buFontTx/>
              <a:buNone/>
              <a:tabLst/>
            </a:pPr>
            <a:endParaRPr lang="pt-BR" sz="2000" dirty="0">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a:ln>
                  <a:noFill/>
                </a:ln>
                <a:solidFill>
                  <a:schemeClr val="tx1"/>
                </a:solidFill>
                <a:effectLst/>
                <a:latin typeface="+mj-lt"/>
                <a:ea typeface="Times New Roman" pitchFamily="18" charset="0"/>
                <a:cs typeface="Arial" pitchFamily="34" charset="0"/>
              </a:rPr>
              <a:t>Para que haja sobrescrita de método, a superclasse sempre deverá declarar o método que seja permitir sobrescrever como "virtual"</a:t>
            </a:r>
            <a:endParaRPr kumimoji="0" lang="pt-BR" sz="20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279416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Interfaces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21079" t="25208" r="10578" b="14368"/>
          <a:stretch>
            <a:fillRect/>
          </a:stretch>
        </p:blipFill>
        <p:spPr bwMode="auto">
          <a:xfrm>
            <a:off x="2411760" y="2616449"/>
            <a:ext cx="6342589" cy="3980903"/>
          </a:xfrm>
          <a:prstGeom prst="rect">
            <a:avLst/>
          </a:prstGeom>
          <a:noFill/>
          <a:ln w="9525">
            <a:noFill/>
            <a:miter lim="800000"/>
            <a:headEnd/>
            <a:tailEnd/>
          </a:ln>
        </p:spPr>
      </p:pic>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000" dirty="0"/>
              <a:t>Interface é uma ferramenta de programação orientada a objetos utilizado para definir padrões (contratos) que as classes deverão implementar.</a:t>
            </a:r>
          </a:p>
          <a:p>
            <a:pPr marL="0" indent="0">
              <a:buNone/>
            </a:pPr>
            <a:endParaRPr lang="pt-BR" sz="1200" dirty="0"/>
          </a:p>
          <a:p>
            <a:pPr marL="0" indent="0">
              <a:buNone/>
            </a:pPr>
            <a:r>
              <a:rPr lang="pt-BR" sz="2000" dirty="0"/>
              <a:t>Uma interface funciona como um contrato </a:t>
            </a:r>
            <a:br>
              <a:rPr lang="pt-BR" sz="2000" dirty="0"/>
            </a:br>
            <a:r>
              <a:rPr lang="pt-BR" sz="2000" dirty="0"/>
              <a:t>entre si e qualquer classe ou estrutura que </a:t>
            </a:r>
            <a:br>
              <a:rPr lang="pt-BR" sz="2000" dirty="0"/>
            </a:br>
            <a:r>
              <a:rPr lang="pt-BR" sz="2000" dirty="0"/>
              <a:t>a implementa. Isso significa que uma classe </a:t>
            </a:r>
            <a:br>
              <a:rPr lang="pt-BR" sz="2000" dirty="0"/>
            </a:br>
            <a:r>
              <a:rPr lang="pt-BR" sz="2000" dirty="0"/>
              <a:t>que implementa uma interface é obrigada </a:t>
            </a:r>
            <a:br>
              <a:rPr lang="pt-BR" sz="2000" dirty="0"/>
            </a:br>
            <a:r>
              <a:rPr lang="pt-BR" sz="2000" dirty="0"/>
              <a:t>a implementar todos os seus membros. </a:t>
            </a:r>
            <a:br>
              <a:rPr lang="pt-BR" sz="2000" dirty="0"/>
            </a:br>
            <a:r>
              <a:rPr lang="pt-BR" sz="2000" dirty="0"/>
              <a:t>Uma Interface tem apenas a declaração </a:t>
            </a:r>
            <a:br>
              <a:rPr lang="pt-BR" sz="2000" dirty="0"/>
            </a:br>
            <a:r>
              <a:rPr lang="pt-BR" sz="2000" dirty="0"/>
              <a:t>de membro ou assinatura e, implicitamente, </a:t>
            </a:r>
            <a:br>
              <a:rPr lang="pt-BR" sz="2000" dirty="0"/>
            </a:br>
            <a:r>
              <a:rPr lang="pt-BR" sz="2000" dirty="0"/>
              <a:t>todos os membros de uma interface </a:t>
            </a:r>
            <a:br>
              <a:rPr lang="pt-BR" sz="2000" dirty="0"/>
            </a:br>
            <a:r>
              <a:rPr lang="pt-BR" sz="2000" dirty="0"/>
              <a:t>são públicos e abstratos.</a:t>
            </a:r>
          </a:p>
          <a:p>
            <a:pPr>
              <a:buNone/>
            </a:pPr>
            <a:endParaRPr lang="pt-BR" sz="2000" dirty="0"/>
          </a:p>
          <a:p>
            <a:pPr>
              <a:buNone/>
            </a:pPr>
            <a:endParaRPr lang="pt-BR" sz="2000" dirty="0"/>
          </a:p>
          <a:p>
            <a:pPr>
              <a:buNone/>
            </a:pPr>
            <a:endParaRPr lang="pt-BR" sz="2000" dirty="0"/>
          </a:p>
        </p:txBody>
      </p:sp>
    </p:spTree>
    <p:extLst>
      <p:ext uri="{BB962C8B-B14F-4D97-AF65-F5344CB8AC3E}">
        <p14:creationId xmlns:p14="http://schemas.microsoft.com/office/powerpoint/2010/main" val="353963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Regras sobre interfaces: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p:cNvSpPr>
            <a:spLocks noGrp="1"/>
          </p:cNvSpPr>
          <p:nvPr>
            <p:ph idx="1"/>
          </p:nvPr>
        </p:nvSpPr>
        <p:spPr>
          <a:xfrm>
            <a:off x="323528" y="1243581"/>
            <a:ext cx="8219256" cy="2257427"/>
          </a:xfrm>
        </p:spPr>
        <p:txBody>
          <a:bodyPr>
            <a:noAutofit/>
          </a:bodyPr>
          <a:lstStyle/>
          <a:p>
            <a:pPr lvl="0"/>
            <a:r>
              <a:rPr lang="pt-BR" sz="2000" dirty="0"/>
              <a:t>Interfaces não podem ter atributos</a:t>
            </a:r>
          </a:p>
          <a:p>
            <a:pPr lvl="0"/>
            <a:r>
              <a:rPr lang="pt-BR" sz="2000" dirty="0"/>
              <a:t>Interfaces não podem ter construtores</a:t>
            </a:r>
          </a:p>
          <a:p>
            <a:pPr lvl="0"/>
            <a:r>
              <a:rPr lang="pt-BR" sz="2000" dirty="0"/>
              <a:t>Métodos de interface devem ser abstratos, ou seja, não podem ter corpo, apenas assinatura.</a:t>
            </a:r>
          </a:p>
          <a:p>
            <a:pPr lvl="0"/>
            <a:r>
              <a:rPr lang="pt-BR" sz="2000" dirty="0"/>
              <a:t>Métodos de interface já são implicitamente públicos.</a:t>
            </a:r>
          </a:p>
          <a:p>
            <a:pPr lvl="0"/>
            <a:endParaRPr lang="pt-BR" sz="1200" dirty="0"/>
          </a:p>
          <a:p>
            <a:pPr marL="0" indent="0" algn="ctr">
              <a:buNone/>
            </a:pPr>
            <a:r>
              <a:rPr lang="pt-BR" sz="2000" b="1" dirty="0"/>
              <a:t>Regra principal:</a:t>
            </a:r>
            <a:endParaRPr lang="pt-BR" sz="2000" dirty="0"/>
          </a:p>
          <a:p>
            <a:pPr marL="0" indent="0" algn="ctr">
              <a:buNone/>
            </a:pPr>
            <a:r>
              <a:rPr lang="pt-BR" sz="2000" dirty="0"/>
              <a:t>Quando uma classe HERDA uma interface, </a:t>
            </a:r>
            <a:br>
              <a:rPr lang="pt-BR" sz="2000" dirty="0"/>
            </a:br>
            <a:r>
              <a:rPr lang="pt-BR" sz="2000" dirty="0"/>
              <a:t>a classe é obrigada a implementar (fornecer corpo) </a:t>
            </a:r>
            <a:br>
              <a:rPr lang="pt-BR" sz="2000" dirty="0"/>
            </a:br>
            <a:r>
              <a:rPr lang="pt-BR" sz="2000" dirty="0"/>
              <a:t>para todos os métodos abstratos da interface.</a:t>
            </a:r>
          </a:p>
          <a:p>
            <a:pPr lvl="0">
              <a:buNone/>
            </a:pPr>
            <a:endParaRPr lang="pt-BR" sz="2000" dirty="0"/>
          </a:p>
          <a:p>
            <a:pPr>
              <a:buNone/>
            </a:pPr>
            <a:endParaRPr lang="pt-BR" sz="2000" dirty="0"/>
          </a:p>
          <a:p>
            <a:pPr>
              <a:buNone/>
            </a:pPr>
            <a:endParaRPr lang="pt-BR" sz="2000" dirty="0"/>
          </a:p>
          <a:p>
            <a:pPr>
              <a:buNone/>
            </a:pPr>
            <a:endParaRPr lang="pt-BR" sz="2000" dirty="0"/>
          </a:p>
        </p:txBody>
      </p:sp>
      <p:pic>
        <p:nvPicPr>
          <p:cNvPr id="2050" name="Picture 2" descr="Resultado de imagem para interface abstract programming"/>
          <p:cNvPicPr>
            <a:picLocks noChangeAspect="1" noChangeArrowheads="1"/>
          </p:cNvPicPr>
          <p:nvPr/>
        </p:nvPicPr>
        <p:blipFill>
          <a:blip r:embed="rId3" cstate="print"/>
          <a:srcRect t="8820" b="57160"/>
          <a:stretch>
            <a:fillRect/>
          </a:stretch>
        </p:blipFill>
        <p:spPr bwMode="auto">
          <a:xfrm>
            <a:off x="1331640" y="4797152"/>
            <a:ext cx="6408712" cy="1635160"/>
          </a:xfrm>
          <a:prstGeom prst="rect">
            <a:avLst/>
          </a:prstGeom>
          <a:noFill/>
        </p:spPr>
      </p:pic>
    </p:spTree>
    <p:extLst>
      <p:ext uri="{BB962C8B-B14F-4D97-AF65-F5344CB8AC3E}">
        <p14:creationId xmlns:p14="http://schemas.microsoft.com/office/powerpoint/2010/main" val="63536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Tratamento de Exceções</a:t>
            </a:r>
          </a:p>
        </p:txBody>
      </p:sp>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400" dirty="0"/>
              <a:t>São erros que podem ocorrer em um programa não durante a sua compilação mas sim durante a sua execução. </a:t>
            </a:r>
          </a:p>
          <a:p>
            <a:pPr marL="0" indent="0">
              <a:buNone/>
            </a:pPr>
            <a:endParaRPr lang="pt-BR" sz="2400" dirty="0"/>
          </a:p>
          <a:p>
            <a:pPr marL="0" indent="0">
              <a:buNone/>
            </a:pPr>
            <a:r>
              <a:rPr lang="pt-BR" sz="2400" dirty="0"/>
              <a:t>Estes erros em tempo de execução são chamados de </a:t>
            </a:r>
            <a:r>
              <a:rPr lang="pt-BR" sz="2400" b="1" dirty="0"/>
              <a:t>Exceções</a:t>
            </a:r>
            <a:r>
              <a:rPr lang="pt-BR" sz="2400" dirty="0"/>
              <a:t>.</a:t>
            </a:r>
            <a:r>
              <a:rPr lang="pt-BR" sz="2400" b="1" dirty="0"/>
              <a:t> </a:t>
            </a:r>
            <a:r>
              <a:rPr lang="pt-BR" sz="2400" dirty="0"/>
              <a:t>Para tratarmos estas exceções podemos utilizar um bloco de programação denominado </a:t>
            </a:r>
            <a:r>
              <a:rPr lang="pt-BR" sz="2400" b="1" dirty="0" err="1"/>
              <a:t>try</a:t>
            </a:r>
            <a:r>
              <a:rPr lang="pt-BR" sz="2400" b="1" dirty="0"/>
              <a:t> / catch</a:t>
            </a:r>
            <a:endParaRPr lang="pt-BR" sz="2400" dirty="0"/>
          </a:p>
          <a:p>
            <a:pPr marL="0" indent="0">
              <a:buNone/>
            </a:pPr>
            <a:r>
              <a:rPr lang="pt-BR" sz="2400" dirty="0"/>
              <a:t> </a:t>
            </a:r>
          </a:p>
          <a:p>
            <a:pPr marL="0" indent="0" algn="ctr">
              <a:buNone/>
            </a:pPr>
            <a:r>
              <a:rPr lang="pt-BR" sz="2800" b="1" dirty="0"/>
              <a:t>Exception</a:t>
            </a:r>
            <a:endParaRPr lang="pt-BR" sz="2800" dirty="0"/>
          </a:p>
          <a:p>
            <a:pPr marL="0" indent="0" algn="ctr">
              <a:buNone/>
            </a:pPr>
            <a:r>
              <a:rPr lang="pt-BR" sz="2800" dirty="0"/>
              <a:t>Classe que representa qualquer tipo </a:t>
            </a:r>
          </a:p>
          <a:p>
            <a:pPr marL="0" indent="0" algn="ctr">
              <a:buNone/>
            </a:pPr>
            <a:r>
              <a:rPr lang="pt-BR" sz="2800" dirty="0"/>
              <a:t>de erro ocorrido em tempo de execução </a:t>
            </a:r>
          </a:p>
          <a:p>
            <a:pPr marL="0" indent="0" algn="ctr">
              <a:buNone/>
            </a:pPr>
            <a:r>
              <a:rPr lang="pt-BR" sz="2800" dirty="0"/>
              <a:t>(qualquer tipo de exceção.)</a:t>
            </a:r>
          </a:p>
          <a:p>
            <a:pPr marL="0" indent="0">
              <a:buNone/>
            </a:pPr>
            <a:endParaRPr lang="pt-BR" sz="24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Hierarquia de Exceções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Resultado de imagem para exception c#"/>
          <p:cNvPicPr>
            <a:picLocks noChangeAspect="1" noChangeArrowheads="1"/>
          </p:cNvPicPr>
          <p:nvPr/>
        </p:nvPicPr>
        <p:blipFill>
          <a:blip r:embed="rId3" cstate="print"/>
          <a:srcRect/>
          <a:stretch>
            <a:fillRect/>
          </a:stretch>
        </p:blipFill>
        <p:spPr bwMode="auto">
          <a:xfrm>
            <a:off x="253410" y="1340768"/>
            <a:ext cx="8639070" cy="5040560"/>
          </a:xfrm>
          <a:prstGeom prst="rect">
            <a:avLst/>
          </a:prstGeom>
          <a:noFill/>
        </p:spPr>
      </p:pic>
    </p:spTree>
    <p:extLst>
      <p:ext uri="{BB962C8B-B14F-4D97-AF65-F5344CB8AC3E}">
        <p14:creationId xmlns:p14="http://schemas.microsoft.com/office/powerpoint/2010/main" val="22356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1. </a:t>
            </a:r>
            <a:r>
              <a:rPr lang="pt-BR" sz="2400" dirty="0">
                <a:solidFill>
                  <a:schemeClr val="tx1">
                    <a:lumMod val="95000"/>
                    <a:lumOff val="5000"/>
                  </a:schemeClr>
                </a:solidFill>
              </a:rPr>
              <a:t>ENTENDENDO O DIAGRAMA DE CLASSES.</a:t>
            </a:r>
          </a:p>
        </p:txBody>
      </p:sp>
      <p:sp>
        <p:nvSpPr>
          <p:cNvPr id="8" name="Rectangle 7"/>
          <p:cNvSpPr>
            <a:spLocks noChangeArrowheads="1"/>
          </p:cNvSpPr>
          <p:nvPr/>
        </p:nvSpPr>
        <p:spPr bwMode="auto">
          <a:xfrm>
            <a:off x="323404" y="1006251"/>
            <a:ext cx="8281044" cy="4799013"/>
          </a:xfrm>
          <a:prstGeom prst="rect">
            <a:avLst/>
          </a:prstGeom>
          <a:noFill/>
          <a:ln w="9525">
            <a:noFill/>
            <a:miter lim="800000"/>
            <a:headEnd/>
            <a:tailEnd/>
          </a:ln>
          <a:effectLst/>
        </p:spPr>
        <p:txBody>
          <a:bodyPr/>
          <a:lstStyle/>
          <a:p>
            <a:pPr>
              <a:lnSpc>
                <a:spcPct val="150000"/>
              </a:lnSpc>
            </a:pPr>
            <a:r>
              <a:rPr lang="pt-BR" sz="1100" dirty="0">
                <a:latin typeface="Verdana" pitchFamily="34" charset="0"/>
                <a:ea typeface="Verdana" pitchFamily="34" charset="0"/>
                <a:cs typeface="Verdana" pitchFamily="34" charset="0"/>
              </a:rPr>
              <a:t>Em UML, o </a:t>
            </a:r>
            <a:r>
              <a:rPr lang="pt-BR" sz="1100" b="1" dirty="0">
                <a:latin typeface="Verdana" pitchFamily="34" charset="0"/>
                <a:ea typeface="Verdana" pitchFamily="34" charset="0"/>
                <a:cs typeface="Verdana" pitchFamily="34" charset="0"/>
              </a:rPr>
              <a:t>diagrama de classes</a:t>
            </a:r>
            <a:r>
              <a:rPr lang="pt-BR" sz="1100" dirty="0">
                <a:latin typeface="Verdana" pitchFamily="34" charset="0"/>
                <a:ea typeface="Verdana" pitchFamily="34" charset="0"/>
                <a:cs typeface="Verdana" pitchFamily="34" charset="0"/>
              </a:rPr>
              <a:t> é uma representação da estrutura e relações das classes que servem de modelo para objetos. É o principal diagrama para representar uma modelagem dentro do paradigma orientado a objetos.  É uma modelagem muito útil para o desenvolvimento de sistemas, pois define todas as classes que o sistema necessita possuir e é a base para a construção dos diagramas de comunicação, sequência e estados por exemplo.  A</a:t>
            </a:r>
            <a:r>
              <a:rPr lang="pt-BR" sz="1100" b="1" dirty="0">
                <a:latin typeface="Verdana" pitchFamily="34" charset="0"/>
                <a:ea typeface="Verdana" pitchFamily="34" charset="0"/>
                <a:cs typeface="Verdana" pitchFamily="34" charset="0"/>
              </a:rPr>
              <a:t> Classe </a:t>
            </a:r>
            <a:r>
              <a:rPr lang="pt-BR" sz="1100" dirty="0">
                <a:latin typeface="Verdana" pitchFamily="34" charset="0"/>
                <a:ea typeface="Verdana" pitchFamily="34" charset="0"/>
                <a:cs typeface="Verdana" pitchFamily="34" charset="0"/>
              </a:rPr>
              <a:t>é uma estrutura que representa um conjunto de objetos. A classe contém a especificação do objeto; suas características: atributos e métodos (ações / comportamentos). Por exemplo:</a:t>
            </a: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p:txBody>
      </p:sp>
      <p:pic>
        <p:nvPicPr>
          <p:cNvPr id="5" name="Imagem 4" descr="Class Diagram0.jpg"/>
          <p:cNvPicPr>
            <a:picLocks noChangeAspect="1"/>
          </p:cNvPicPr>
          <p:nvPr/>
        </p:nvPicPr>
        <p:blipFill>
          <a:blip r:embed="rId3" cstate="print"/>
          <a:stretch>
            <a:fillRect/>
          </a:stretch>
        </p:blipFill>
        <p:spPr>
          <a:xfrm>
            <a:off x="3347864" y="3573016"/>
            <a:ext cx="2105025" cy="1752600"/>
          </a:xfrm>
          <a:prstGeom prst="rect">
            <a:avLst/>
          </a:prstGeom>
        </p:spPr>
      </p:pic>
      <p:cxnSp>
        <p:nvCxnSpPr>
          <p:cNvPr id="7" name="Conector de seta reta 6"/>
          <p:cNvCxnSpPr/>
          <p:nvPr/>
        </p:nvCxnSpPr>
        <p:spPr>
          <a:xfrm>
            <a:off x="5220072" y="3861048"/>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a:off x="5220072" y="4437112"/>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5220072" y="5013176"/>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6732240" y="3645024"/>
            <a:ext cx="1731884" cy="461665"/>
          </a:xfrm>
          <a:prstGeom prst="rect">
            <a:avLst/>
          </a:prstGeom>
          <a:noFill/>
        </p:spPr>
        <p:txBody>
          <a:bodyPr wrap="none" rtlCol="0">
            <a:spAutoFit/>
          </a:bodyPr>
          <a:lstStyle/>
          <a:p>
            <a:r>
              <a:rPr lang="pt-BR" sz="1200" b="1" dirty="0"/>
              <a:t>Nome da Classe</a:t>
            </a:r>
          </a:p>
          <a:p>
            <a:r>
              <a:rPr lang="pt-BR" sz="1200" dirty="0"/>
              <a:t>(substantivo / abstração)</a:t>
            </a:r>
          </a:p>
        </p:txBody>
      </p:sp>
      <p:sp>
        <p:nvSpPr>
          <p:cNvPr id="14" name="CaixaDeTexto 13"/>
          <p:cNvSpPr txBox="1"/>
          <p:nvPr/>
        </p:nvSpPr>
        <p:spPr>
          <a:xfrm>
            <a:off x="6728548" y="4191471"/>
            <a:ext cx="2049022" cy="461665"/>
          </a:xfrm>
          <a:prstGeom prst="rect">
            <a:avLst/>
          </a:prstGeom>
          <a:noFill/>
        </p:spPr>
        <p:txBody>
          <a:bodyPr wrap="none" rtlCol="0">
            <a:spAutoFit/>
          </a:bodyPr>
          <a:lstStyle/>
          <a:p>
            <a:r>
              <a:rPr lang="pt-BR" sz="1200" b="1" dirty="0"/>
              <a:t>Atributos</a:t>
            </a:r>
            <a:br>
              <a:rPr lang="pt-BR" sz="1200" dirty="0"/>
            </a:br>
            <a:r>
              <a:rPr lang="pt-BR" sz="1200" dirty="0"/>
              <a:t>(dados pertencentes à Classe)</a:t>
            </a:r>
          </a:p>
        </p:txBody>
      </p:sp>
      <p:sp>
        <p:nvSpPr>
          <p:cNvPr id="15" name="CaixaDeTexto 14"/>
          <p:cNvSpPr txBox="1"/>
          <p:nvPr/>
        </p:nvSpPr>
        <p:spPr>
          <a:xfrm>
            <a:off x="6732240" y="4767535"/>
            <a:ext cx="1844479" cy="461665"/>
          </a:xfrm>
          <a:prstGeom prst="rect">
            <a:avLst/>
          </a:prstGeom>
          <a:noFill/>
        </p:spPr>
        <p:txBody>
          <a:bodyPr wrap="none" rtlCol="0">
            <a:spAutoFit/>
          </a:bodyPr>
          <a:lstStyle/>
          <a:p>
            <a:r>
              <a:rPr lang="pt-BR" sz="1200" b="1" dirty="0"/>
              <a:t>Métodos</a:t>
            </a:r>
            <a:br>
              <a:rPr lang="pt-BR" sz="1200" dirty="0"/>
            </a:br>
            <a:r>
              <a:rPr lang="pt-BR" sz="1200" dirty="0"/>
              <a:t>(ações / comportamentos)</a:t>
            </a:r>
          </a:p>
        </p:txBody>
      </p:sp>
      <p:sp>
        <p:nvSpPr>
          <p:cNvPr id="16" name="CaixaDeTexto 15"/>
          <p:cNvSpPr txBox="1"/>
          <p:nvPr/>
        </p:nvSpPr>
        <p:spPr>
          <a:xfrm>
            <a:off x="333053" y="2776736"/>
            <a:ext cx="3024335" cy="3577903"/>
          </a:xfrm>
          <a:prstGeom prst="rect">
            <a:avLst/>
          </a:prstGeom>
          <a:noFill/>
        </p:spPr>
        <p:txBody>
          <a:bodyPr wrap="square" rtlCol="0">
            <a:spAutoFit/>
          </a:bodyPr>
          <a:lstStyle/>
          <a:p>
            <a:r>
              <a:rPr lang="pt-BR" sz="1200" b="1" dirty="0"/>
              <a:t>Modificadores de visibilidade:</a:t>
            </a:r>
          </a:p>
          <a:p>
            <a:r>
              <a:rPr lang="pt-BR" sz="1200" dirty="0"/>
              <a:t>Definem o nível de permissão de acesso</a:t>
            </a:r>
          </a:p>
          <a:p>
            <a:r>
              <a:rPr lang="pt-BR" sz="1200" dirty="0"/>
              <a:t>Aos elementos da Classe. São eles:</a:t>
            </a:r>
          </a:p>
          <a:p>
            <a:endParaRPr lang="pt-BR" sz="300" b="1" dirty="0"/>
          </a:p>
          <a:p>
            <a:r>
              <a:rPr lang="pt-BR" b="1" dirty="0"/>
              <a:t>-</a:t>
            </a:r>
            <a:r>
              <a:rPr lang="pt-BR" sz="1600" b="1" dirty="0"/>
              <a:t> </a:t>
            </a:r>
            <a:r>
              <a:rPr lang="pt-BR" sz="1200" b="1" dirty="0"/>
              <a:t>    </a:t>
            </a:r>
            <a:r>
              <a:rPr lang="pt-BR" sz="1200" b="1" dirty="0" err="1"/>
              <a:t>private</a:t>
            </a:r>
            <a:endParaRPr lang="pt-BR" sz="1200" b="1" dirty="0"/>
          </a:p>
          <a:p>
            <a:r>
              <a:rPr lang="pt-BR" sz="1200" dirty="0"/>
              <a:t>Acesso permitido somente dentro da própria </a:t>
            </a:r>
          </a:p>
          <a:p>
            <a:r>
              <a:rPr lang="pt-BR" sz="1200" dirty="0"/>
              <a:t>Classe (Nível mais restritivo)</a:t>
            </a:r>
          </a:p>
          <a:p>
            <a:endParaRPr lang="pt-BR" sz="1050" dirty="0"/>
          </a:p>
          <a:p>
            <a:r>
              <a:rPr lang="pt-BR" sz="1400" b="1" dirty="0"/>
              <a:t>~</a:t>
            </a:r>
            <a:r>
              <a:rPr lang="pt-BR" sz="1200" b="1" dirty="0"/>
              <a:t>     default / package</a:t>
            </a:r>
          </a:p>
          <a:p>
            <a:r>
              <a:rPr lang="pt-BR" sz="1200" dirty="0"/>
              <a:t>Acesso permitido somente dentro do pacote </a:t>
            </a:r>
          </a:p>
          <a:p>
            <a:r>
              <a:rPr lang="pt-BR" sz="1200" dirty="0"/>
              <a:t>onde a Classe foi criada</a:t>
            </a:r>
          </a:p>
          <a:p>
            <a:endParaRPr lang="pt-BR" sz="1050" b="1" dirty="0"/>
          </a:p>
          <a:p>
            <a:r>
              <a:rPr lang="pt-BR" sz="1400" b="1" dirty="0"/>
              <a:t>#</a:t>
            </a:r>
            <a:r>
              <a:rPr lang="pt-BR" sz="1200" b="1" dirty="0"/>
              <a:t>     </a:t>
            </a:r>
            <a:r>
              <a:rPr lang="pt-BR" sz="1200" b="1" dirty="0" err="1"/>
              <a:t>protected</a:t>
            </a:r>
            <a:endParaRPr lang="pt-BR" sz="1200" b="1" dirty="0"/>
          </a:p>
          <a:p>
            <a:r>
              <a:rPr lang="pt-BR" sz="1200" dirty="0"/>
              <a:t>Acesso permitido dentro do pacote ou por</a:t>
            </a:r>
          </a:p>
          <a:p>
            <a:r>
              <a:rPr lang="pt-BR" sz="1200" dirty="0"/>
              <a:t>meio de herança.</a:t>
            </a:r>
          </a:p>
          <a:p>
            <a:endParaRPr lang="pt-BR" sz="1050" b="1" dirty="0"/>
          </a:p>
          <a:p>
            <a:r>
              <a:rPr lang="pt-BR" sz="1400" b="1" dirty="0"/>
              <a:t>+</a:t>
            </a:r>
            <a:r>
              <a:rPr lang="pt-BR" sz="1200" b="1" dirty="0"/>
              <a:t>     </a:t>
            </a:r>
            <a:r>
              <a:rPr lang="pt-BR" sz="1200" b="1" dirty="0" err="1"/>
              <a:t>public</a:t>
            </a:r>
            <a:endParaRPr lang="pt-BR" sz="1200" b="1" dirty="0"/>
          </a:p>
          <a:p>
            <a:r>
              <a:rPr lang="pt-BR" sz="1200" dirty="0"/>
              <a:t>Acesso permitido em qualquer nível.</a:t>
            </a:r>
          </a:p>
          <a:p>
            <a:endParaRPr lang="pt-BR" sz="1200" b="1" dirty="0"/>
          </a:p>
        </p:txBody>
      </p:sp>
    </p:spTree>
    <p:extLst>
      <p:ext uri="{BB962C8B-B14F-4D97-AF65-F5344CB8AC3E}">
        <p14:creationId xmlns:p14="http://schemas.microsoft.com/office/powerpoint/2010/main" val="406906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RELACIONAMENTOS ENTRE CLASSES.</a:t>
            </a:r>
          </a:p>
        </p:txBody>
      </p:sp>
      <p:sp>
        <p:nvSpPr>
          <p:cNvPr id="8" name="Rectangle 7"/>
          <p:cNvSpPr>
            <a:spLocks noChangeArrowheads="1"/>
          </p:cNvSpPr>
          <p:nvPr/>
        </p:nvSpPr>
        <p:spPr bwMode="auto">
          <a:xfrm>
            <a:off x="323404" y="1006251"/>
            <a:ext cx="8281044" cy="4799013"/>
          </a:xfrm>
          <a:prstGeom prst="rect">
            <a:avLst/>
          </a:prstGeom>
          <a:noFill/>
          <a:ln w="9525">
            <a:noFill/>
            <a:miter lim="800000"/>
            <a:headEnd/>
            <a:tailEnd/>
          </a:ln>
          <a:effectLst/>
        </p:spPr>
        <p:txBody>
          <a:bodyPr/>
          <a:lstStyle/>
          <a:p>
            <a:pPr>
              <a:lnSpc>
                <a:spcPct val="150000"/>
              </a:lnSpc>
            </a:pPr>
            <a:r>
              <a:rPr lang="pt-BR" sz="1100" dirty="0">
                <a:latin typeface="Verdana" pitchFamily="34" charset="0"/>
                <a:ea typeface="Verdana" pitchFamily="34" charset="0"/>
                <a:cs typeface="Verdana" pitchFamily="34" charset="0"/>
              </a:rPr>
              <a:t>Podemos dizer que classes podem relacionar-se de 2 maneiras: </a:t>
            </a:r>
            <a:r>
              <a:rPr lang="pt-BR" sz="1100" b="1" dirty="0">
                <a:latin typeface="Verdana" pitchFamily="34" charset="0"/>
                <a:ea typeface="Verdana" pitchFamily="34" charset="0"/>
                <a:cs typeface="Verdana" pitchFamily="34" charset="0"/>
              </a:rPr>
              <a:t>SER</a:t>
            </a:r>
            <a:r>
              <a:rPr lang="pt-BR" sz="1100" dirty="0">
                <a:latin typeface="Verdana" pitchFamily="34" charset="0"/>
                <a:ea typeface="Verdana" pitchFamily="34" charset="0"/>
                <a:cs typeface="Verdana" pitchFamily="34" charset="0"/>
              </a:rPr>
              <a:t> ou </a:t>
            </a:r>
            <a:r>
              <a:rPr lang="pt-BR" sz="1100" b="1" dirty="0">
                <a:latin typeface="Verdana" pitchFamily="34" charset="0"/>
                <a:ea typeface="Verdana" pitchFamily="34" charset="0"/>
                <a:cs typeface="Verdana" pitchFamily="34" charset="0"/>
              </a:rPr>
              <a:t>TER</a:t>
            </a:r>
            <a:r>
              <a:rPr lang="pt-BR" sz="1100" dirty="0">
                <a:latin typeface="Verdana" pitchFamily="34" charset="0"/>
                <a:ea typeface="Verdana" pitchFamily="34" charset="0"/>
                <a:cs typeface="Verdana" pitchFamily="34" charset="0"/>
              </a:rPr>
              <a:t>, sendo o primeiro chamado de </a:t>
            </a:r>
            <a:r>
              <a:rPr lang="pt-BR" sz="1100" b="1" dirty="0">
                <a:latin typeface="Verdana" pitchFamily="34" charset="0"/>
                <a:ea typeface="Verdana" pitchFamily="34" charset="0"/>
                <a:cs typeface="Verdana" pitchFamily="34" charset="0"/>
              </a:rPr>
              <a:t>Herança</a:t>
            </a:r>
            <a:r>
              <a:rPr lang="pt-BR" sz="1100" dirty="0">
                <a:latin typeface="Verdana" pitchFamily="34" charset="0"/>
                <a:ea typeface="Verdana" pitchFamily="34" charset="0"/>
                <a:cs typeface="Verdana" pitchFamily="34" charset="0"/>
              </a:rPr>
              <a:t> (Generalização / Especialização) e o segundo de </a:t>
            </a:r>
            <a:r>
              <a:rPr lang="pt-BR" sz="1100" b="1" dirty="0">
                <a:latin typeface="Verdana" pitchFamily="34" charset="0"/>
                <a:ea typeface="Verdana" pitchFamily="34" charset="0"/>
                <a:cs typeface="Verdana" pitchFamily="34" charset="0"/>
              </a:rPr>
              <a:t>Associação</a:t>
            </a:r>
            <a:r>
              <a:rPr lang="pt-BR" sz="1100" dirty="0">
                <a:latin typeface="Verdana" pitchFamily="34" charset="0"/>
                <a:ea typeface="Verdana" pitchFamily="34" charset="0"/>
                <a:cs typeface="Verdana" pitchFamily="34" charset="0"/>
              </a:rPr>
              <a:t> (Todo / Parte). Por exemplo:</a:t>
            </a: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p:txBody>
      </p:sp>
      <p:pic>
        <p:nvPicPr>
          <p:cNvPr id="17" name="Imagem 16" descr="Class Diagram0.jpg"/>
          <p:cNvPicPr>
            <a:picLocks noChangeAspect="1"/>
          </p:cNvPicPr>
          <p:nvPr/>
        </p:nvPicPr>
        <p:blipFill>
          <a:blip r:embed="rId3" cstate="print"/>
          <a:stretch>
            <a:fillRect/>
          </a:stretch>
        </p:blipFill>
        <p:spPr>
          <a:xfrm>
            <a:off x="467544" y="2492896"/>
            <a:ext cx="3687815" cy="2784524"/>
          </a:xfrm>
          <a:prstGeom prst="rect">
            <a:avLst/>
          </a:prstGeom>
        </p:spPr>
      </p:pic>
      <p:sp>
        <p:nvSpPr>
          <p:cNvPr id="18" name="CaixaDeTexto 17"/>
          <p:cNvSpPr txBox="1"/>
          <p:nvPr/>
        </p:nvSpPr>
        <p:spPr>
          <a:xfrm>
            <a:off x="395536" y="1772816"/>
            <a:ext cx="2507738" cy="584775"/>
          </a:xfrm>
          <a:prstGeom prst="rect">
            <a:avLst/>
          </a:prstGeom>
          <a:noFill/>
        </p:spPr>
        <p:txBody>
          <a:bodyPr wrap="none" rtlCol="0">
            <a:spAutoFit/>
          </a:bodyPr>
          <a:lstStyle/>
          <a:p>
            <a:r>
              <a:rPr lang="pt-BR" dirty="0"/>
              <a:t>Herança</a:t>
            </a:r>
          </a:p>
          <a:p>
            <a:r>
              <a:rPr lang="pt-BR" sz="1400" dirty="0"/>
              <a:t>(Generalização / Especialização)</a:t>
            </a:r>
          </a:p>
        </p:txBody>
      </p:sp>
      <p:cxnSp>
        <p:nvCxnSpPr>
          <p:cNvPr id="20" name="Conector reto 19"/>
          <p:cNvCxnSpPr/>
          <p:nvPr/>
        </p:nvCxnSpPr>
        <p:spPr>
          <a:xfrm>
            <a:off x="4355976" y="1772816"/>
            <a:ext cx="0" cy="42484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4572000" y="1764105"/>
            <a:ext cx="1208664" cy="584775"/>
          </a:xfrm>
          <a:prstGeom prst="rect">
            <a:avLst/>
          </a:prstGeom>
          <a:noFill/>
        </p:spPr>
        <p:txBody>
          <a:bodyPr wrap="none" rtlCol="0">
            <a:spAutoFit/>
          </a:bodyPr>
          <a:lstStyle/>
          <a:p>
            <a:r>
              <a:rPr lang="pt-BR" dirty="0"/>
              <a:t>Associação</a:t>
            </a:r>
          </a:p>
          <a:p>
            <a:r>
              <a:rPr lang="pt-BR" sz="1400" dirty="0"/>
              <a:t>(Todo/ Parte)</a:t>
            </a:r>
          </a:p>
        </p:txBody>
      </p:sp>
      <p:pic>
        <p:nvPicPr>
          <p:cNvPr id="22" name="Imagem 21" descr="Class Diagram0.jpg"/>
          <p:cNvPicPr>
            <a:picLocks noChangeAspect="1"/>
          </p:cNvPicPr>
          <p:nvPr/>
        </p:nvPicPr>
        <p:blipFill>
          <a:blip r:embed="rId4" cstate="print"/>
          <a:stretch>
            <a:fillRect/>
          </a:stretch>
        </p:blipFill>
        <p:spPr>
          <a:xfrm>
            <a:off x="4572000" y="2348880"/>
            <a:ext cx="4176464" cy="1252939"/>
          </a:xfrm>
          <a:prstGeom prst="rect">
            <a:avLst/>
          </a:prstGeom>
        </p:spPr>
      </p:pic>
      <p:sp>
        <p:nvSpPr>
          <p:cNvPr id="23" name="CaixaDeTexto 22"/>
          <p:cNvSpPr txBox="1"/>
          <p:nvPr/>
        </p:nvSpPr>
        <p:spPr>
          <a:xfrm>
            <a:off x="467544" y="5373216"/>
            <a:ext cx="3600400" cy="646331"/>
          </a:xfrm>
          <a:prstGeom prst="rect">
            <a:avLst/>
          </a:prstGeom>
          <a:noFill/>
        </p:spPr>
        <p:txBody>
          <a:bodyPr wrap="square" rtlCol="0">
            <a:spAutoFit/>
          </a:bodyPr>
          <a:lstStyle/>
          <a:p>
            <a:r>
              <a:rPr lang="pt-BR" sz="1200" dirty="0"/>
              <a:t>Podemos afirmar que </a:t>
            </a:r>
            <a:r>
              <a:rPr lang="pt-BR" sz="1200" b="1" dirty="0" err="1"/>
              <a:t>PessoaFisica</a:t>
            </a:r>
            <a:r>
              <a:rPr lang="pt-BR" sz="1200" dirty="0"/>
              <a:t> e </a:t>
            </a:r>
            <a:r>
              <a:rPr lang="pt-BR" sz="1200" b="1" dirty="0" err="1"/>
              <a:t>PessoaJuridica</a:t>
            </a:r>
            <a:r>
              <a:rPr lang="pt-BR" sz="1200" dirty="0"/>
              <a:t> “herdam” Pessoa, ou seja, são especializações da superclasse Pessoa</a:t>
            </a:r>
          </a:p>
        </p:txBody>
      </p:sp>
      <p:sp>
        <p:nvSpPr>
          <p:cNvPr id="24" name="CaixaDeTexto 23"/>
          <p:cNvSpPr txBox="1"/>
          <p:nvPr/>
        </p:nvSpPr>
        <p:spPr>
          <a:xfrm>
            <a:off x="4644008" y="3717032"/>
            <a:ext cx="4032448" cy="830997"/>
          </a:xfrm>
          <a:prstGeom prst="rect">
            <a:avLst/>
          </a:prstGeom>
          <a:noFill/>
        </p:spPr>
        <p:txBody>
          <a:bodyPr wrap="square" rtlCol="0">
            <a:spAutoFit/>
          </a:bodyPr>
          <a:lstStyle/>
          <a:p>
            <a:r>
              <a:rPr lang="pt-BR" sz="1200" dirty="0"/>
              <a:t>Podemos afirmar que </a:t>
            </a:r>
            <a:r>
              <a:rPr lang="pt-BR" sz="1200" b="1" dirty="0"/>
              <a:t>Cliente</a:t>
            </a:r>
            <a:r>
              <a:rPr lang="pt-BR" sz="1200" dirty="0"/>
              <a:t> “possui” </a:t>
            </a:r>
            <a:r>
              <a:rPr lang="pt-BR" sz="1200" b="1" dirty="0" err="1"/>
              <a:t>Endereco</a:t>
            </a:r>
            <a:r>
              <a:rPr lang="pt-BR" sz="1200" dirty="0"/>
              <a:t>, ou seja, a Classe Endereço faz parte da Classe Cliente.</a:t>
            </a:r>
          </a:p>
          <a:p>
            <a:r>
              <a:rPr lang="pt-BR" sz="1200" dirty="0"/>
              <a:t>Note que podemos definir a </a:t>
            </a:r>
            <a:r>
              <a:rPr lang="pt-BR" sz="1200" b="1" dirty="0"/>
              <a:t>multiplicidade </a:t>
            </a:r>
            <a:r>
              <a:rPr lang="pt-BR" sz="1200" dirty="0"/>
              <a:t>deste tipo de relacionamento, são eles:</a:t>
            </a:r>
          </a:p>
        </p:txBody>
      </p:sp>
      <p:graphicFrame>
        <p:nvGraphicFramePr>
          <p:cNvPr id="25" name="Tabela 24"/>
          <p:cNvGraphicFramePr>
            <a:graphicFrameLocks noGrp="1"/>
          </p:cNvGraphicFramePr>
          <p:nvPr/>
        </p:nvGraphicFramePr>
        <p:xfrm>
          <a:off x="4727848" y="4653136"/>
          <a:ext cx="3876600" cy="1371600"/>
        </p:xfrm>
        <a:graphic>
          <a:graphicData uri="http://schemas.openxmlformats.org/drawingml/2006/table">
            <a:tbl>
              <a:tblPr firstRow="1" bandRow="1">
                <a:tableStyleId>{69CF1AB2-1976-4502-BF36-3FF5EA218861}</a:tableStyleId>
              </a:tblPr>
              <a:tblGrid>
                <a:gridCol w="427173">
                  <a:extLst>
                    <a:ext uri="{9D8B030D-6E8A-4147-A177-3AD203B41FA5}">
                      <a16:colId xmlns:a16="http://schemas.microsoft.com/office/drawing/2014/main" val="20000"/>
                    </a:ext>
                  </a:extLst>
                </a:gridCol>
                <a:gridCol w="3449427">
                  <a:extLst>
                    <a:ext uri="{9D8B030D-6E8A-4147-A177-3AD203B41FA5}">
                      <a16:colId xmlns:a16="http://schemas.microsoft.com/office/drawing/2014/main" val="20001"/>
                    </a:ext>
                  </a:extLst>
                </a:gridCol>
              </a:tblGrid>
              <a:tr h="259229">
                <a:tc>
                  <a:txBody>
                    <a:bodyPr/>
                    <a:lstStyle/>
                    <a:p>
                      <a:r>
                        <a:rPr lang="pt-BR" sz="1200" b="1" dirty="0"/>
                        <a:t>0..1</a:t>
                      </a:r>
                    </a:p>
                  </a:txBody>
                  <a:tcPr/>
                </a:tc>
                <a:tc>
                  <a:txBody>
                    <a:bodyPr/>
                    <a:lstStyle/>
                    <a:p>
                      <a:r>
                        <a:rPr lang="pt-BR" sz="1050" b="0" dirty="0"/>
                        <a:t>No mínimo</a:t>
                      </a:r>
                      <a:r>
                        <a:rPr lang="pt-BR" sz="1050" b="0" baseline="0" dirty="0"/>
                        <a:t> zero e no máximo 1</a:t>
                      </a:r>
                      <a:endParaRPr lang="pt-BR" sz="1050" b="0" dirty="0"/>
                    </a:p>
                  </a:txBody>
                  <a:tcPr/>
                </a:tc>
                <a:extLst>
                  <a:ext uri="{0D108BD9-81ED-4DB2-BD59-A6C34878D82A}">
                    <a16:rowId xmlns:a16="http://schemas.microsoft.com/office/drawing/2014/main" val="10000"/>
                  </a:ext>
                </a:extLst>
              </a:tr>
              <a:tr h="259229">
                <a:tc>
                  <a:txBody>
                    <a:bodyPr/>
                    <a:lstStyle/>
                    <a:p>
                      <a:r>
                        <a:rPr lang="pt-BR" sz="1200" b="1" dirty="0"/>
                        <a:t>1</a:t>
                      </a:r>
                    </a:p>
                  </a:txBody>
                  <a:tcPr/>
                </a:tc>
                <a:tc>
                  <a:txBody>
                    <a:bodyPr/>
                    <a:lstStyle/>
                    <a:p>
                      <a:r>
                        <a:rPr lang="pt-BR" sz="1050" dirty="0"/>
                        <a:t>1 e somente 1</a:t>
                      </a:r>
                    </a:p>
                  </a:txBody>
                  <a:tcPr/>
                </a:tc>
                <a:extLst>
                  <a:ext uri="{0D108BD9-81ED-4DB2-BD59-A6C34878D82A}">
                    <a16:rowId xmlns:a16="http://schemas.microsoft.com/office/drawing/2014/main" val="10001"/>
                  </a:ext>
                </a:extLst>
              </a:tr>
              <a:tr h="259229">
                <a:tc>
                  <a:txBody>
                    <a:bodyPr/>
                    <a:lstStyle/>
                    <a:p>
                      <a:r>
                        <a:rPr lang="pt-BR" sz="1200" b="1" dirty="0"/>
                        <a:t>0..*</a:t>
                      </a:r>
                    </a:p>
                  </a:txBody>
                  <a:tcPr/>
                </a:tc>
                <a:tc>
                  <a:txBody>
                    <a:bodyPr/>
                    <a:lstStyle/>
                    <a:p>
                      <a:r>
                        <a:rPr lang="pt-BR" sz="1050" dirty="0"/>
                        <a:t>No mínimo zero e no máximo muitos</a:t>
                      </a:r>
                    </a:p>
                  </a:txBody>
                  <a:tcPr/>
                </a:tc>
                <a:extLst>
                  <a:ext uri="{0D108BD9-81ED-4DB2-BD59-A6C34878D82A}">
                    <a16:rowId xmlns:a16="http://schemas.microsoft.com/office/drawing/2014/main" val="10002"/>
                  </a:ext>
                </a:extLst>
              </a:tr>
              <a:tr h="259229">
                <a:tc>
                  <a:txBody>
                    <a:bodyPr/>
                    <a:lstStyle/>
                    <a:p>
                      <a:r>
                        <a:rPr lang="pt-BR" sz="1200" b="1" dirty="0"/>
                        <a:t>1..*</a:t>
                      </a:r>
                    </a:p>
                  </a:txBody>
                  <a:tcPr/>
                </a:tc>
                <a:tc>
                  <a:txBody>
                    <a:bodyPr/>
                    <a:lstStyle/>
                    <a:p>
                      <a:r>
                        <a:rPr lang="pt-BR" sz="1050" dirty="0"/>
                        <a:t>No mínimo 1 e no máximo muitos</a:t>
                      </a:r>
                    </a:p>
                  </a:txBody>
                  <a:tcPr/>
                </a:tc>
                <a:extLst>
                  <a:ext uri="{0D108BD9-81ED-4DB2-BD59-A6C34878D82A}">
                    <a16:rowId xmlns:a16="http://schemas.microsoft.com/office/drawing/2014/main" val="10003"/>
                  </a:ext>
                </a:extLst>
              </a:tr>
              <a:tr h="259229">
                <a:tc>
                  <a:txBody>
                    <a:bodyPr/>
                    <a:lstStyle/>
                    <a:p>
                      <a:r>
                        <a:rPr lang="pt-BR" sz="1200" b="1" dirty="0"/>
                        <a:t>*</a:t>
                      </a:r>
                    </a:p>
                  </a:txBody>
                  <a:tcPr/>
                </a:tc>
                <a:tc>
                  <a:txBody>
                    <a:bodyPr/>
                    <a:lstStyle/>
                    <a:p>
                      <a:r>
                        <a:rPr lang="pt-BR" sz="1050" dirty="0"/>
                        <a:t>Muitos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492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Classes</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As </a:t>
            </a:r>
            <a:r>
              <a:rPr lang="pt-BR" sz="2000" i="1" dirty="0"/>
              <a:t>classes</a:t>
            </a:r>
            <a:r>
              <a:rPr lang="pt-BR" sz="2000" dirty="0"/>
              <a:t> são os tipos do C# mais fundamentais. Uma classe é uma estrutura de dados que combina ações (métodos e outros membros da função) e estado (campos) em uma única unidade.</a:t>
            </a:r>
          </a:p>
          <a:p>
            <a:r>
              <a:rPr lang="pt-BR" sz="2000" dirty="0"/>
              <a:t>Uma classe fornece uma definição para </a:t>
            </a:r>
            <a:r>
              <a:rPr lang="pt-BR" sz="2000" i="1" dirty="0"/>
              <a:t>instâncias</a:t>
            </a:r>
            <a:r>
              <a:rPr lang="pt-BR" sz="2000" dirty="0"/>
              <a:t> da classe criadas dinamicamente, também conhecidas como </a:t>
            </a:r>
            <a:r>
              <a:rPr lang="pt-BR" sz="2000" i="1" dirty="0"/>
              <a:t>objetos</a:t>
            </a:r>
            <a:r>
              <a:rPr lang="pt-BR" sz="2000" dirty="0"/>
              <a:t>. </a:t>
            </a:r>
          </a:p>
          <a:p>
            <a:r>
              <a:rPr lang="pt-BR" sz="2000" dirty="0"/>
              <a:t>As classes dão suporte à </a:t>
            </a:r>
            <a:r>
              <a:rPr lang="pt-BR" sz="2000" i="1" dirty="0"/>
              <a:t>herança</a:t>
            </a:r>
            <a:r>
              <a:rPr lang="pt-BR" sz="2000" dirty="0"/>
              <a:t> e </a:t>
            </a:r>
            <a:r>
              <a:rPr lang="pt-BR" sz="2000" i="1" dirty="0"/>
              <a:t>polimorfismo</a:t>
            </a:r>
            <a:r>
              <a:rPr lang="pt-BR" sz="2000" dirty="0"/>
              <a:t>, mecanismos nos quais </a:t>
            </a:r>
            <a:r>
              <a:rPr lang="pt-BR" sz="2000" i="1" dirty="0"/>
              <a:t>classes derivadas</a:t>
            </a:r>
            <a:r>
              <a:rPr lang="pt-BR" sz="2000" dirty="0"/>
              <a:t> podem estender e especializar </a:t>
            </a:r>
            <a:r>
              <a:rPr lang="pt-BR" sz="2000" i="1" dirty="0"/>
              <a:t>classes base</a:t>
            </a:r>
            <a:r>
              <a:rPr lang="pt-BR" sz="2000" dirty="0"/>
              <a:t>.</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Resultado de imagem para class programming"/>
          <p:cNvPicPr>
            <a:picLocks noChangeAspect="1" noChangeArrowheads="1"/>
          </p:cNvPicPr>
          <p:nvPr/>
        </p:nvPicPr>
        <p:blipFill>
          <a:blip r:embed="rId3" cstate="print"/>
          <a:srcRect/>
          <a:stretch>
            <a:fillRect/>
          </a:stretch>
        </p:blipFill>
        <p:spPr bwMode="auto">
          <a:xfrm>
            <a:off x="1447378" y="3789040"/>
            <a:ext cx="6076950" cy="26955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Modificadores de Visibilidade</a:t>
            </a:r>
          </a:p>
        </p:txBody>
      </p:sp>
      <p:sp>
        <p:nvSpPr>
          <p:cNvPr id="6" name="Espaço Reservado para Conteúdo 5"/>
          <p:cNvSpPr>
            <a:spLocks noGrp="1"/>
          </p:cNvSpPr>
          <p:nvPr>
            <p:ph idx="1"/>
          </p:nvPr>
        </p:nvSpPr>
        <p:spPr>
          <a:xfrm>
            <a:off x="323528" y="1243581"/>
            <a:ext cx="8219256" cy="2257427"/>
          </a:xfrm>
        </p:spPr>
        <p:txBody>
          <a:bodyPr>
            <a:noAutofit/>
          </a:bodyPr>
          <a:lstStyle/>
          <a:p>
            <a:pPr>
              <a:buNone/>
            </a:pPr>
            <a:r>
              <a:rPr lang="pt-BR" sz="2400" b="1" dirty="0" err="1"/>
              <a:t>public</a:t>
            </a:r>
            <a:endParaRPr lang="pt-BR" sz="2000" dirty="0"/>
          </a:p>
          <a:p>
            <a:r>
              <a:rPr lang="pt-BR" sz="2000" dirty="0"/>
              <a:t>Define acesso total para uma classe, atributo ou método.</a:t>
            </a:r>
          </a:p>
          <a:p>
            <a:pPr>
              <a:buNone/>
            </a:pPr>
            <a:r>
              <a:rPr lang="pt-BR" sz="2000" dirty="0"/>
              <a:t> </a:t>
            </a:r>
          </a:p>
          <a:p>
            <a:pPr>
              <a:buNone/>
            </a:pPr>
            <a:r>
              <a:rPr lang="pt-BR" sz="2400" b="1" dirty="0" err="1"/>
              <a:t>internal</a:t>
            </a:r>
            <a:endParaRPr lang="pt-BR" sz="2000" dirty="0"/>
          </a:p>
          <a:p>
            <a:r>
              <a:rPr lang="pt-BR" sz="2000" dirty="0"/>
              <a:t>Permite acesso somente dentro do mesmo Assembly.</a:t>
            </a:r>
          </a:p>
          <a:p>
            <a:endParaRPr lang="pt-BR" sz="2000" dirty="0"/>
          </a:p>
          <a:p>
            <a:pPr>
              <a:buNone/>
            </a:pPr>
            <a:r>
              <a:rPr lang="pt-BR" sz="2400" b="1" dirty="0" err="1"/>
              <a:t>protected</a:t>
            </a:r>
            <a:endParaRPr lang="pt-BR" sz="2000" dirty="0"/>
          </a:p>
          <a:p>
            <a:r>
              <a:rPr lang="pt-BR" sz="2000" dirty="0"/>
              <a:t>Permite (para atributos ou métodos) acesso somente por meio de herança.</a:t>
            </a:r>
          </a:p>
          <a:p>
            <a:endParaRPr lang="pt-BR" sz="2000" dirty="0"/>
          </a:p>
          <a:p>
            <a:pPr>
              <a:buNone/>
            </a:pPr>
            <a:r>
              <a:rPr lang="pt-BR" sz="2400" b="1" dirty="0" err="1"/>
              <a:t>private</a:t>
            </a:r>
            <a:endParaRPr lang="pt-BR" sz="2000" dirty="0"/>
          </a:p>
          <a:p>
            <a:r>
              <a:rPr lang="pt-BR" sz="2000" dirty="0"/>
              <a:t>Permite (para atributos ou métodos) acesso somente dentro da própria classe onde o elemento foi declarado.</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Objeto</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Consiste de uma variável criada a partir do espaço de memória de uma classe. Também é chamado de instancia da classe.</a:t>
            </a:r>
          </a:p>
          <a:p>
            <a:endParaRPr lang="pt-BR" sz="2000" dirty="0"/>
          </a:p>
          <a:p>
            <a:pPr>
              <a:buNone/>
            </a:pPr>
            <a:r>
              <a:rPr lang="pt-BR" sz="3600" b="1" dirty="0">
                <a:latin typeface="Courier New" pitchFamily="49" charset="0"/>
                <a:cs typeface="Courier New" pitchFamily="49" charset="0"/>
              </a:rPr>
              <a:t> var cliente = new Cliente();</a:t>
            </a:r>
            <a:endParaRPr lang="pt-BR" sz="3600" dirty="0">
              <a:latin typeface="Courier New" pitchFamily="49" charset="0"/>
              <a:cs typeface="Courier New" pitchFamily="49" charset="0"/>
            </a:endParaRPr>
          </a:p>
          <a:p>
            <a:pPr>
              <a:buNone/>
            </a:pPr>
            <a:r>
              <a:rPr lang="pt-BR" sz="2000" dirty="0"/>
              <a:t>                                  [Objeto]        [Criando espaço de memória - </a:t>
            </a:r>
            <a:r>
              <a:rPr lang="pt-BR" sz="2000" b="1" dirty="0"/>
              <a:t>Instância</a:t>
            </a:r>
            <a:r>
              <a:rPr lang="pt-BR" sz="2000" dirty="0"/>
              <a:t>]</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172" name="Picture 4" descr="Resultado de imagem para object programming"/>
          <p:cNvPicPr>
            <a:picLocks noChangeAspect="1" noChangeArrowheads="1"/>
          </p:cNvPicPr>
          <p:nvPr/>
        </p:nvPicPr>
        <p:blipFill>
          <a:blip r:embed="rId3" cstate="print"/>
          <a:srcRect/>
          <a:stretch>
            <a:fillRect/>
          </a:stretch>
        </p:blipFill>
        <p:spPr bwMode="auto">
          <a:xfrm>
            <a:off x="1043608" y="3861048"/>
            <a:ext cx="6819384" cy="24482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Encapsulamento</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Ao invés de declararmos os atributos como públicos, iremos mantê-los com visibilidade "</a:t>
            </a:r>
            <a:r>
              <a:rPr lang="pt-BR" sz="2000" dirty="0" err="1"/>
              <a:t>private</a:t>
            </a:r>
            <a:r>
              <a:rPr lang="pt-BR" sz="2000" dirty="0"/>
              <a:t>" e criar métodos que permitam acessar os atributos.</a:t>
            </a:r>
          </a:p>
          <a:p>
            <a:endParaRPr lang="pt-BR" sz="2000" dirty="0"/>
          </a:p>
          <a:p>
            <a:r>
              <a:rPr lang="pt-BR" sz="2000" dirty="0"/>
              <a:t>Um exemplo de </a:t>
            </a:r>
            <a:r>
              <a:rPr lang="pt-BR" sz="2000" dirty="0" err="1"/>
              <a:t>encapsulamento</a:t>
            </a:r>
            <a:r>
              <a:rPr lang="pt-BR" sz="2000" dirty="0"/>
              <a:t> ocorre quando uma classe declara seus atributos como privados e cria métodos públicos que permitem acessar indiretamente os atributos.</a:t>
            </a:r>
          </a:p>
          <a:p>
            <a:endParaRPr lang="pt-BR" sz="2000" dirty="0"/>
          </a:p>
          <a:p>
            <a:r>
              <a:rPr lang="pt-BR" sz="2000" dirty="0"/>
              <a:t>Estes métodos são </a:t>
            </a:r>
            <a:br>
              <a:rPr lang="pt-BR" sz="2000" dirty="0"/>
            </a:br>
            <a:r>
              <a:rPr lang="pt-BR" sz="2000" dirty="0"/>
              <a:t>chamados de </a:t>
            </a:r>
            <a:r>
              <a:rPr lang="pt-BR" sz="2000" b="1" dirty="0"/>
              <a:t>set</a:t>
            </a:r>
            <a:r>
              <a:rPr lang="pt-BR" sz="2000" dirty="0"/>
              <a:t> e </a:t>
            </a:r>
            <a:r>
              <a:rPr lang="pt-BR" sz="2000" b="1" dirty="0" err="1"/>
              <a:t>get</a:t>
            </a:r>
            <a:endParaRPr lang="pt-BR" sz="2000" dirty="0"/>
          </a:p>
          <a:p>
            <a:endParaRPr lang="pt-BR" sz="2000" dirty="0"/>
          </a:p>
          <a:p>
            <a:pPr lvl="0"/>
            <a:r>
              <a:rPr lang="pt-BR" sz="2400" b="1" dirty="0"/>
              <a:t>set</a:t>
            </a:r>
            <a:r>
              <a:rPr lang="pt-BR" sz="2400" dirty="0"/>
              <a:t> (entrada de dados)</a:t>
            </a:r>
          </a:p>
          <a:p>
            <a:pPr lvl="0"/>
            <a:r>
              <a:rPr lang="pt-BR" sz="2400" b="1" dirty="0" err="1"/>
              <a:t>get</a:t>
            </a:r>
            <a:r>
              <a:rPr lang="pt-BR" sz="2400" dirty="0"/>
              <a:t> (</a:t>
            </a:r>
            <a:r>
              <a:rPr lang="pt-BR" sz="2400" dirty="0" err="1"/>
              <a:t>saida</a:t>
            </a:r>
            <a:r>
              <a:rPr lang="pt-BR" sz="2400" dirty="0"/>
              <a:t> de dados)</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Resultado de imagem para encapsulate programming"/>
          <p:cNvPicPr>
            <a:picLocks noChangeAspect="1" noChangeArrowheads="1"/>
          </p:cNvPicPr>
          <p:nvPr/>
        </p:nvPicPr>
        <p:blipFill>
          <a:blip r:embed="rId3" cstate="print"/>
          <a:srcRect/>
          <a:stretch>
            <a:fillRect/>
          </a:stretch>
        </p:blipFill>
        <p:spPr bwMode="auto">
          <a:xfrm>
            <a:off x="3923928" y="3501008"/>
            <a:ext cx="4752528" cy="277230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Herança</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É um tipo de relacionamento entre classes que utiliza a abstração do verbo "SER". Define uma relação de hierarquia entre classes, também chamado de generalização / especialização. </a:t>
            </a:r>
          </a:p>
          <a:p>
            <a:endParaRPr lang="pt-BR" sz="2000" dirty="0"/>
          </a:p>
          <a:p>
            <a:pPr>
              <a:buNone/>
            </a:pPr>
            <a:r>
              <a:rPr lang="pt-BR" sz="2000" b="1" dirty="0"/>
              <a:t>Exemplo:</a:t>
            </a:r>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31106" t="29640" r="13027" b="17174"/>
          <a:stretch>
            <a:fillRect/>
          </a:stretch>
        </p:blipFill>
        <p:spPr bwMode="auto">
          <a:xfrm>
            <a:off x="1547664" y="2276872"/>
            <a:ext cx="5904656" cy="3988115"/>
          </a:xfrm>
          <a:prstGeom prst="rect">
            <a:avLst/>
          </a:prstGeom>
          <a:noFill/>
          <a:ln w="9525">
            <a:noFill/>
            <a:miter lim="800000"/>
            <a:headEnd/>
            <a:tailEnd/>
          </a:ln>
        </p:spPr>
      </p:pic>
    </p:spTree>
    <p:extLst>
      <p:ext uri="{BB962C8B-B14F-4D97-AF65-F5344CB8AC3E}">
        <p14:creationId xmlns:p14="http://schemas.microsoft.com/office/powerpoint/2010/main" val="98614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Relacionamento de Associação</a:t>
            </a:r>
          </a:p>
        </p:txBody>
      </p:sp>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000" b="1" dirty="0"/>
              <a:t>Associação (TER)</a:t>
            </a:r>
            <a:endParaRPr lang="pt-BR" sz="2000" dirty="0"/>
          </a:p>
          <a:p>
            <a:pPr marL="0" indent="0">
              <a:buNone/>
            </a:pPr>
            <a:r>
              <a:rPr lang="pt-BR" sz="2000" dirty="0"/>
              <a:t>É um relacionamento baseado na abstração do verbo TER, representa </a:t>
            </a:r>
            <a:br>
              <a:rPr lang="pt-BR" sz="2000" dirty="0"/>
            </a:br>
            <a:r>
              <a:rPr lang="pt-BR" sz="2000" dirty="0"/>
              <a:t>o conceito de utilização (TODO/PARTE) ao invés de herança.</a:t>
            </a:r>
          </a:p>
          <a:p>
            <a:pPr marL="0" indent="0">
              <a:buNone/>
            </a:pPr>
            <a:r>
              <a:rPr lang="pt-BR" sz="2000" u="sng" dirty="0"/>
              <a:t>Exemplo:</a:t>
            </a:r>
            <a:endParaRPr lang="pt-BR" sz="2000" dirty="0"/>
          </a:p>
          <a:p>
            <a:pPr>
              <a:buNone/>
            </a:pPr>
            <a:endParaRPr lang="pt-BR" sz="2000" dirty="0"/>
          </a:p>
          <a:p>
            <a:pPr>
              <a:buNone/>
            </a:pP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m 12"/>
          <p:cNvPicPr/>
          <p:nvPr/>
        </p:nvPicPr>
        <p:blipFill>
          <a:blip r:embed="rId3" cstate="print"/>
          <a:srcRect l="25797" t="40997" r="17953" b="37673"/>
          <a:stretch>
            <a:fillRect/>
          </a:stretch>
        </p:blipFill>
        <p:spPr bwMode="auto">
          <a:xfrm>
            <a:off x="1259632" y="2678009"/>
            <a:ext cx="6542663" cy="1759103"/>
          </a:xfrm>
          <a:prstGeom prst="rect">
            <a:avLst/>
          </a:prstGeom>
          <a:noFill/>
          <a:ln w="9525">
            <a:noFill/>
            <a:miter lim="800000"/>
            <a:headEnd/>
            <a:tailEnd/>
          </a:ln>
        </p:spPr>
      </p:pic>
      <p:graphicFrame>
        <p:nvGraphicFramePr>
          <p:cNvPr id="15" name="Tabela 14"/>
          <p:cNvGraphicFramePr>
            <a:graphicFrameLocks noGrp="1"/>
          </p:cNvGraphicFramePr>
          <p:nvPr/>
        </p:nvGraphicFramePr>
        <p:xfrm>
          <a:off x="1907704" y="4725144"/>
          <a:ext cx="5112568" cy="1828800"/>
        </p:xfrm>
        <a:graphic>
          <a:graphicData uri="http://schemas.openxmlformats.org/drawingml/2006/table">
            <a:tbl>
              <a:tblPr firstRow="1" bandRow="1">
                <a:tableStyleId>{69CF1AB2-1976-4502-BF36-3FF5EA218861}</a:tableStyleId>
              </a:tblPr>
              <a:tblGrid>
                <a:gridCol w="563368">
                  <a:extLst>
                    <a:ext uri="{9D8B030D-6E8A-4147-A177-3AD203B41FA5}">
                      <a16:colId xmlns:a16="http://schemas.microsoft.com/office/drawing/2014/main" val="20000"/>
                    </a:ext>
                  </a:extLst>
                </a:gridCol>
                <a:gridCol w="4549200">
                  <a:extLst>
                    <a:ext uri="{9D8B030D-6E8A-4147-A177-3AD203B41FA5}">
                      <a16:colId xmlns:a16="http://schemas.microsoft.com/office/drawing/2014/main" val="20001"/>
                    </a:ext>
                  </a:extLst>
                </a:gridCol>
              </a:tblGrid>
              <a:tr h="259229">
                <a:tc>
                  <a:txBody>
                    <a:bodyPr/>
                    <a:lstStyle/>
                    <a:p>
                      <a:r>
                        <a:rPr lang="pt-BR" sz="1800" b="1" dirty="0"/>
                        <a:t>0..1</a:t>
                      </a:r>
                    </a:p>
                  </a:txBody>
                  <a:tcPr/>
                </a:tc>
                <a:tc>
                  <a:txBody>
                    <a:bodyPr/>
                    <a:lstStyle/>
                    <a:p>
                      <a:r>
                        <a:rPr lang="pt-BR" sz="1400" b="0" dirty="0"/>
                        <a:t>No mínimo</a:t>
                      </a:r>
                      <a:r>
                        <a:rPr lang="pt-BR" sz="1400" b="0" baseline="0" dirty="0"/>
                        <a:t> zero e no máximo 1</a:t>
                      </a:r>
                      <a:endParaRPr lang="pt-BR" sz="1400" b="0" dirty="0"/>
                    </a:p>
                  </a:txBody>
                  <a:tcPr/>
                </a:tc>
                <a:extLst>
                  <a:ext uri="{0D108BD9-81ED-4DB2-BD59-A6C34878D82A}">
                    <a16:rowId xmlns:a16="http://schemas.microsoft.com/office/drawing/2014/main" val="10000"/>
                  </a:ext>
                </a:extLst>
              </a:tr>
              <a:tr h="259229">
                <a:tc>
                  <a:txBody>
                    <a:bodyPr/>
                    <a:lstStyle/>
                    <a:p>
                      <a:r>
                        <a:rPr lang="pt-BR" sz="1800" b="1" dirty="0"/>
                        <a:t>1</a:t>
                      </a:r>
                    </a:p>
                  </a:txBody>
                  <a:tcPr/>
                </a:tc>
                <a:tc>
                  <a:txBody>
                    <a:bodyPr/>
                    <a:lstStyle/>
                    <a:p>
                      <a:r>
                        <a:rPr lang="pt-BR" sz="1400" dirty="0"/>
                        <a:t>1 e somente 1</a:t>
                      </a:r>
                    </a:p>
                  </a:txBody>
                  <a:tcPr/>
                </a:tc>
                <a:extLst>
                  <a:ext uri="{0D108BD9-81ED-4DB2-BD59-A6C34878D82A}">
                    <a16:rowId xmlns:a16="http://schemas.microsoft.com/office/drawing/2014/main" val="10001"/>
                  </a:ext>
                </a:extLst>
              </a:tr>
              <a:tr h="259229">
                <a:tc>
                  <a:txBody>
                    <a:bodyPr/>
                    <a:lstStyle/>
                    <a:p>
                      <a:r>
                        <a:rPr lang="pt-BR" sz="1800" b="1" dirty="0"/>
                        <a:t>0..*</a:t>
                      </a:r>
                    </a:p>
                  </a:txBody>
                  <a:tcPr/>
                </a:tc>
                <a:tc>
                  <a:txBody>
                    <a:bodyPr/>
                    <a:lstStyle/>
                    <a:p>
                      <a:r>
                        <a:rPr lang="pt-BR" sz="1400" dirty="0"/>
                        <a:t>No mínimo zero e no máximo muitos</a:t>
                      </a:r>
                    </a:p>
                  </a:txBody>
                  <a:tcPr/>
                </a:tc>
                <a:extLst>
                  <a:ext uri="{0D108BD9-81ED-4DB2-BD59-A6C34878D82A}">
                    <a16:rowId xmlns:a16="http://schemas.microsoft.com/office/drawing/2014/main" val="10002"/>
                  </a:ext>
                </a:extLst>
              </a:tr>
              <a:tr h="259229">
                <a:tc>
                  <a:txBody>
                    <a:bodyPr/>
                    <a:lstStyle/>
                    <a:p>
                      <a:r>
                        <a:rPr lang="pt-BR" sz="1800" b="1" dirty="0"/>
                        <a:t>1..*</a:t>
                      </a:r>
                    </a:p>
                  </a:txBody>
                  <a:tcPr/>
                </a:tc>
                <a:tc>
                  <a:txBody>
                    <a:bodyPr/>
                    <a:lstStyle/>
                    <a:p>
                      <a:r>
                        <a:rPr lang="pt-BR" sz="1400" dirty="0"/>
                        <a:t>No mínimo 1 e no máximo muitos</a:t>
                      </a:r>
                    </a:p>
                  </a:txBody>
                  <a:tcPr/>
                </a:tc>
                <a:extLst>
                  <a:ext uri="{0D108BD9-81ED-4DB2-BD59-A6C34878D82A}">
                    <a16:rowId xmlns:a16="http://schemas.microsoft.com/office/drawing/2014/main" val="10003"/>
                  </a:ext>
                </a:extLst>
              </a:tr>
              <a:tr h="259229">
                <a:tc>
                  <a:txBody>
                    <a:bodyPr/>
                    <a:lstStyle/>
                    <a:p>
                      <a:r>
                        <a:rPr lang="pt-BR" sz="1800" b="1" dirty="0"/>
                        <a:t>*</a:t>
                      </a:r>
                    </a:p>
                  </a:txBody>
                  <a:tcPr/>
                </a:tc>
                <a:tc>
                  <a:txBody>
                    <a:bodyPr/>
                    <a:lstStyle/>
                    <a:p>
                      <a:r>
                        <a:rPr lang="pt-BR" sz="1400" dirty="0"/>
                        <a:t>Muitos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28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ENUMs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Um tipo de enumeração (também chamado de uma enumeração ou enum) fornece uma maneira eficiente para definir um conjunto de constantes integrais nomeadas que podem ser atribuídas a um valor. Por exemplo, suponha que você precisa definir uma variável cujo valor representará um dia da semana. Há apenas sete valores significativos que essa variável armazenará. Para definir esses valores, você pode usar um tipo de enumeração, que é declarado usando a palavra-chave </a:t>
            </a:r>
            <a:r>
              <a:rPr lang="pt-BR" sz="2000" u="sng" dirty="0"/>
              <a:t>enum</a:t>
            </a:r>
            <a:r>
              <a:rPr lang="pt-BR" sz="2000" dirty="0"/>
              <a:t>.</a:t>
            </a:r>
          </a:p>
          <a:p>
            <a:pPr>
              <a:buNone/>
            </a:pPr>
            <a:endParaRPr lang="pt-BR" sz="2000" dirty="0"/>
          </a:p>
          <a:p>
            <a:pPr>
              <a:buNone/>
            </a:pPr>
            <a:r>
              <a:rPr lang="pt-BR" sz="2000" b="1" dirty="0"/>
              <a:t>Exemplo:</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m 7"/>
          <p:cNvPicPr/>
          <p:nvPr/>
        </p:nvPicPr>
        <p:blipFill>
          <a:blip r:embed="rId3" cstate="print"/>
          <a:srcRect l="35628" t="32964" r="19142" b="49030"/>
          <a:stretch>
            <a:fillRect/>
          </a:stretch>
        </p:blipFill>
        <p:spPr bwMode="auto">
          <a:xfrm>
            <a:off x="827584" y="4221088"/>
            <a:ext cx="7151909" cy="2016224"/>
          </a:xfrm>
          <a:prstGeom prst="rect">
            <a:avLst/>
          </a:prstGeom>
          <a:noFill/>
          <a:ln w="9525">
            <a:noFill/>
            <a:miter lim="800000"/>
            <a:headEnd/>
            <a:tailEnd/>
          </a:ln>
        </p:spPr>
      </p:pic>
    </p:spTree>
    <p:extLst>
      <p:ext uri="{BB962C8B-B14F-4D97-AF65-F5344CB8AC3E}">
        <p14:creationId xmlns:p14="http://schemas.microsoft.com/office/powerpoint/2010/main" val="30462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a:t> Sobrecarga de Métodos (</a:t>
            </a:r>
            <a:r>
              <a:rPr lang="pt-BR" sz="3600" b="1" dirty="0" err="1"/>
              <a:t>Overloading</a:t>
            </a:r>
            <a:r>
              <a:rPr lang="pt-BR" sz="3600" dirty="0"/>
              <a:t>)</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Recurso de programação orientada a objetos que permite ao desenvolvedor declarar métodos em uma classe com o mesmo nome, porem com entrada de argumentos diferentes.</a:t>
            </a:r>
          </a:p>
          <a:p>
            <a:pPr>
              <a:buNone/>
            </a:pPr>
            <a:r>
              <a:rPr lang="pt-BR" sz="2000" b="1" dirty="0"/>
              <a:t>	Por exemplo:</a:t>
            </a:r>
          </a:p>
          <a:p>
            <a:pPr>
              <a:buNone/>
            </a:pPr>
            <a:r>
              <a:rPr lang="pt-BR" sz="2000" dirty="0"/>
              <a:t> </a:t>
            </a:r>
            <a:endParaRPr lang="pt-BR" sz="1600" dirty="0"/>
          </a:p>
          <a:p>
            <a:pPr>
              <a:buNone/>
            </a:pPr>
            <a:r>
              <a:rPr lang="pt-BR" sz="1600" dirty="0"/>
              <a:t>    </a:t>
            </a:r>
            <a:r>
              <a:rPr lang="pt-BR" sz="1600" dirty="0" err="1"/>
              <a:t>public</a:t>
            </a:r>
            <a:r>
              <a:rPr lang="pt-BR" sz="1600" dirty="0"/>
              <a:t> </a:t>
            </a:r>
            <a:r>
              <a:rPr lang="pt-BR" sz="1600" dirty="0" err="1"/>
              <a:t>class</a:t>
            </a:r>
            <a:r>
              <a:rPr lang="pt-BR" sz="1600" dirty="0"/>
              <a:t> Calculo</a:t>
            </a:r>
          </a:p>
          <a:p>
            <a:pPr>
              <a:buNone/>
            </a:pPr>
            <a:r>
              <a:rPr lang="pt-BR" sz="1600" dirty="0"/>
              <a:t>    {</a:t>
            </a:r>
          </a:p>
          <a:p>
            <a:pPr>
              <a:buNone/>
            </a:pP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a:t>
            </a:r>
            <a:endParaRPr lang="pt-BR" sz="1600" dirty="0"/>
          </a:p>
          <a:p>
            <a:pPr>
              <a:buNone/>
            </a:pPr>
            <a:r>
              <a:rPr lang="pt-BR" sz="1600" dirty="0"/>
              <a:t>        {</a:t>
            </a:r>
          </a:p>
          <a:p>
            <a:pPr>
              <a:buNone/>
            </a:pPr>
            <a:r>
              <a:rPr lang="pt-BR" sz="1600" dirty="0"/>
              <a:t>            </a:t>
            </a:r>
            <a:r>
              <a:rPr lang="pt-BR" sz="1600" dirty="0" err="1"/>
              <a:t>return</a:t>
            </a:r>
            <a:r>
              <a:rPr lang="pt-BR" sz="1600" dirty="0"/>
              <a:t> a + b;</a:t>
            </a:r>
          </a:p>
          <a:p>
            <a:pPr>
              <a:buNone/>
            </a:pPr>
            <a:r>
              <a:rPr lang="pt-BR" sz="1600" dirty="0"/>
              <a:t>        }</a:t>
            </a:r>
          </a:p>
          <a:p>
            <a:pPr>
              <a:buNone/>
            </a:pPr>
            <a:r>
              <a:rPr lang="pt-BR" sz="1600" dirty="0"/>
              <a:t> </a:t>
            </a:r>
            <a:br>
              <a:rPr lang="pt-BR" sz="1600" dirty="0"/>
            </a:b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 </a:t>
            </a:r>
            <a:r>
              <a:rPr lang="pt-BR" sz="1600" b="1" dirty="0" err="1"/>
              <a:t>double</a:t>
            </a:r>
            <a:r>
              <a:rPr lang="pt-BR" sz="1600" b="1" dirty="0"/>
              <a:t> c)</a:t>
            </a:r>
            <a:endParaRPr lang="pt-BR" sz="1600" dirty="0"/>
          </a:p>
          <a:p>
            <a:pPr>
              <a:buNone/>
            </a:pPr>
            <a:r>
              <a:rPr lang="pt-BR" sz="1600" dirty="0"/>
              <a:t>         {</a:t>
            </a:r>
          </a:p>
          <a:p>
            <a:pPr>
              <a:buNone/>
            </a:pPr>
            <a:r>
              <a:rPr lang="pt-BR" sz="1600" dirty="0"/>
              <a:t>            </a:t>
            </a:r>
            <a:r>
              <a:rPr lang="pt-BR" sz="1600" dirty="0" err="1"/>
              <a:t>return</a:t>
            </a:r>
            <a:r>
              <a:rPr lang="pt-BR" sz="1600" dirty="0"/>
              <a:t> a + b + c;</a:t>
            </a:r>
          </a:p>
          <a:p>
            <a:pPr>
              <a:buNone/>
            </a:pPr>
            <a:r>
              <a:rPr lang="pt-BR" sz="1600" dirty="0"/>
              <a:t>        }</a:t>
            </a:r>
          </a:p>
          <a:p>
            <a:pPr>
              <a:buNone/>
            </a:pPr>
            <a:r>
              <a:rPr lang="pt-BR" sz="1600" dirty="0"/>
              <a:t>    }</a:t>
            </a: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esultado de imagem para overloading method"/>
          <p:cNvPicPr>
            <a:picLocks noChangeAspect="1" noChangeArrowheads="1"/>
          </p:cNvPicPr>
          <p:nvPr/>
        </p:nvPicPr>
        <p:blipFill>
          <a:blip r:embed="rId3" cstate="print"/>
          <a:srcRect/>
          <a:stretch>
            <a:fillRect/>
          </a:stretch>
        </p:blipFill>
        <p:spPr bwMode="auto">
          <a:xfrm>
            <a:off x="4932040" y="2708920"/>
            <a:ext cx="3906542" cy="2160240"/>
          </a:xfrm>
          <a:prstGeom prst="rect">
            <a:avLst/>
          </a:prstGeom>
          <a:noFill/>
        </p:spPr>
      </p:pic>
    </p:spTree>
    <p:extLst>
      <p:ext uri="{BB962C8B-B14F-4D97-AF65-F5344CB8AC3E}">
        <p14:creationId xmlns:p14="http://schemas.microsoft.com/office/powerpoint/2010/main" val="159853750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1287</Words>
  <Application>Microsoft Office PowerPoint</Application>
  <PresentationFormat>Apresentação na tela (4:3)</PresentationFormat>
  <Paragraphs>165</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Consolas</vt:lpstr>
      <vt:lpstr>Courier New</vt:lpstr>
      <vt:lpstr>Verdana</vt:lpstr>
      <vt:lpstr>Tema do Office</vt:lpstr>
      <vt:lpstr>Apresentação do PowerPoint</vt:lpstr>
      <vt:lpstr> Classes</vt:lpstr>
      <vt:lpstr> Modificadores de Visibilidade</vt:lpstr>
      <vt:lpstr> Objeto</vt:lpstr>
      <vt:lpstr> Encapsulamento</vt:lpstr>
      <vt:lpstr> Herança</vt:lpstr>
      <vt:lpstr> Relacionamento de Associação</vt:lpstr>
      <vt:lpstr> ENUMs</vt:lpstr>
      <vt:lpstr> Sobrecarga de Métodos (Overloading)</vt:lpstr>
      <vt:lpstr> Sobrescrita de Métodos (Override)</vt:lpstr>
      <vt:lpstr> Interfaces</vt:lpstr>
      <vt:lpstr> Regras sobre interfaces:</vt:lpstr>
      <vt:lpstr> Tratamento de Exceções</vt:lpstr>
      <vt:lpstr> Hierarquia de Exceções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de Teste de Software</dc:title>
  <dc:creator>COTI</dc:creator>
  <cp:lastModifiedBy>Sergio Mendes</cp:lastModifiedBy>
  <cp:revision>36</cp:revision>
  <dcterms:created xsi:type="dcterms:W3CDTF">2017-03-07T20:29:05Z</dcterms:created>
  <dcterms:modified xsi:type="dcterms:W3CDTF">2022-07-06T02:57:10Z</dcterms:modified>
</cp:coreProperties>
</file>