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2" r:id="rId6"/>
    <p:sldId id="275"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08/07/2022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C3723-08FD-48EC-B5BA-B84E5EBD6A8A}" type="datetimeFigureOut">
              <a:rPr lang="pt-BR" smtClean="0"/>
              <a:pPr/>
              <a:t>08/07/2022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3E3-E95A-446A-80D9-D6F147B791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80082" y="5072074"/>
            <a:ext cx="6392182" cy="830997"/>
          </a:xfrm>
          <a:prstGeom prst="rect">
            <a:avLst/>
          </a:prstGeom>
          <a:noFill/>
        </p:spPr>
        <p:txBody>
          <a:bodyPr wrap="square" rtlCol="0">
            <a:spAutoFit/>
          </a:bodyPr>
          <a:lstStyle/>
          <a:p>
            <a:r>
              <a:rPr lang="pt-BR" sz="2400" b="1" dirty="0">
                <a:latin typeface="Arial" pitchFamily="34" charset="0"/>
                <a:cs typeface="Arial" pitchFamily="34" charset="0"/>
              </a:rPr>
              <a:t>Programação Orientada a Objetos em C#</a:t>
            </a:r>
          </a:p>
          <a:p>
            <a:r>
              <a:rPr lang="pt-BR" sz="2400" dirty="0">
                <a:latin typeface="Arial" pitchFamily="34" charset="0"/>
                <a:cs typeface="Arial" pitchFamily="34" charset="0"/>
              </a:rPr>
              <a:t>Aula 02 (07/07/2022)</a:t>
            </a: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a:t>COTI Informática</a:t>
            </a:r>
          </a:p>
          <a:p>
            <a:pPr algn="ctr"/>
            <a:r>
              <a:rPr lang="pt-BR" sz="1400" b="1" dirty="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Encapsulamento</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Ao invés de declararmos os atributos como públicos, iremos mantê-los com visibilidade "</a:t>
            </a:r>
            <a:r>
              <a:rPr lang="pt-BR" sz="2000" dirty="0" err="1"/>
              <a:t>private</a:t>
            </a:r>
            <a:r>
              <a:rPr lang="pt-BR" sz="2000" dirty="0"/>
              <a:t>" e criar métodos que permitam acessar os atributos.</a:t>
            </a:r>
          </a:p>
          <a:p>
            <a:endParaRPr lang="pt-BR" sz="2000" dirty="0"/>
          </a:p>
          <a:p>
            <a:r>
              <a:rPr lang="pt-BR" sz="2000" dirty="0"/>
              <a:t>Um exemplo de </a:t>
            </a:r>
            <a:r>
              <a:rPr lang="pt-BR" sz="2000" dirty="0" err="1"/>
              <a:t>encapsulamento</a:t>
            </a:r>
            <a:r>
              <a:rPr lang="pt-BR" sz="2000" dirty="0"/>
              <a:t> ocorre quando uma classe declara seus atributos como privados e cria métodos públicos que permitem acessar indiretamente os atributos.</a:t>
            </a:r>
          </a:p>
          <a:p>
            <a:endParaRPr lang="pt-BR" sz="2000" dirty="0"/>
          </a:p>
          <a:p>
            <a:r>
              <a:rPr lang="pt-BR" sz="2000" dirty="0"/>
              <a:t>Estes métodos são </a:t>
            </a:r>
            <a:br>
              <a:rPr lang="pt-BR" sz="2000" dirty="0"/>
            </a:br>
            <a:r>
              <a:rPr lang="pt-BR" sz="2000" dirty="0"/>
              <a:t>chamados de </a:t>
            </a:r>
            <a:r>
              <a:rPr lang="pt-BR" sz="2000" b="1" dirty="0"/>
              <a:t>set</a:t>
            </a:r>
            <a:r>
              <a:rPr lang="pt-BR" sz="2000" dirty="0"/>
              <a:t> e </a:t>
            </a:r>
            <a:r>
              <a:rPr lang="pt-BR" sz="2000" b="1" dirty="0" err="1"/>
              <a:t>get</a:t>
            </a:r>
            <a:endParaRPr lang="pt-BR" sz="2000" dirty="0"/>
          </a:p>
          <a:p>
            <a:endParaRPr lang="pt-BR" sz="2000" dirty="0"/>
          </a:p>
          <a:p>
            <a:pPr lvl="0"/>
            <a:r>
              <a:rPr lang="pt-BR" sz="2400" b="1" dirty="0"/>
              <a:t>set</a:t>
            </a:r>
            <a:r>
              <a:rPr lang="pt-BR" sz="2400" dirty="0"/>
              <a:t> (entrada de dados)</a:t>
            </a:r>
          </a:p>
          <a:p>
            <a:pPr lvl="0"/>
            <a:r>
              <a:rPr lang="pt-BR" sz="2400" b="1" dirty="0" err="1"/>
              <a:t>get</a:t>
            </a:r>
            <a:r>
              <a:rPr lang="pt-BR" sz="2400" dirty="0"/>
              <a:t> (</a:t>
            </a:r>
            <a:r>
              <a:rPr lang="pt-BR" sz="2400" dirty="0" err="1"/>
              <a:t>saida</a:t>
            </a:r>
            <a:r>
              <a:rPr lang="pt-BR" sz="2400" dirty="0"/>
              <a:t> de dados)</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Resultado de imagem para encapsulate programming"/>
          <p:cNvPicPr>
            <a:picLocks noChangeAspect="1" noChangeArrowheads="1"/>
          </p:cNvPicPr>
          <p:nvPr/>
        </p:nvPicPr>
        <p:blipFill>
          <a:blip r:embed="rId3" cstate="print"/>
          <a:srcRect/>
          <a:stretch>
            <a:fillRect/>
          </a:stretch>
        </p:blipFill>
        <p:spPr bwMode="auto">
          <a:xfrm>
            <a:off x="3923928" y="3501008"/>
            <a:ext cx="4752528" cy="277230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Herança</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É um tipo de relacionamento entre classes que utiliza a abstração do verbo "SER". Define uma relação de hierarquia entre classes, também chamado de generalização / especialização. </a:t>
            </a:r>
          </a:p>
          <a:p>
            <a:endParaRPr lang="pt-BR" sz="2000" dirty="0"/>
          </a:p>
          <a:p>
            <a:pPr>
              <a:buNone/>
            </a:pPr>
            <a:r>
              <a:rPr lang="pt-BR" sz="2000" b="1" dirty="0"/>
              <a:t>Exemplo:</a:t>
            </a:r>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31106" t="29640" r="13027" b="17174"/>
          <a:stretch>
            <a:fillRect/>
          </a:stretch>
        </p:blipFill>
        <p:spPr bwMode="auto">
          <a:xfrm>
            <a:off x="1547664" y="2276872"/>
            <a:ext cx="5904656" cy="398811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Relacionamento de Associação</a:t>
            </a:r>
          </a:p>
        </p:txBody>
      </p:sp>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000" b="1" dirty="0"/>
              <a:t>Associação (TER)</a:t>
            </a:r>
            <a:endParaRPr lang="pt-BR" sz="2000" dirty="0"/>
          </a:p>
          <a:p>
            <a:pPr marL="0" indent="0">
              <a:buNone/>
            </a:pPr>
            <a:r>
              <a:rPr lang="pt-BR" sz="2000" dirty="0"/>
              <a:t>É um relacionamento baseado na abstração do verbo TER, representa </a:t>
            </a:r>
            <a:br>
              <a:rPr lang="pt-BR" sz="2000" dirty="0"/>
            </a:br>
            <a:r>
              <a:rPr lang="pt-BR" sz="2000" dirty="0"/>
              <a:t>o conceito de utilização (TODO/PARTE) ao invés de herança.</a:t>
            </a:r>
          </a:p>
          <a:p>
            <a:pPr marL="0" indent="0">
              <a:buNone/>
            </a:pPr>
            <a:r>
              <a:rPr lang="pt-BR" sz="2000" u="sng" dirty="0"/>
              <a:t>Exemplo:</a:t>
            </a:r>
            <a:endParaRPr lang="pt-BR" sz="2000" dirty="0"/>
          </a:p>
          <a:p>
            <a:pPr>
              <a:buNone/>
            </a:pPr>
            <a:endParaRPr lang="pt-BR" sz="2000" dirty="0"/>
          </a:p>
          <a:p>
            <a:pPr>
              <a:buNone/>
            </a:pP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m 12"/>
          <p:cNvPicPr/>
          <p:nvPr/>
        </p:nvPicPr>
        <p:blipFill>
          <a:blip r:embed="rId3" cstate="print"/>
          <a:srcRect l="25797" t="40997" r="17953" b="37673"/>
          <a:stretch>
            <a:fillRect/>
          </a:stretch>
        </p:blipFill>
        <p:spPr bwMode="auto">
          <a:xfrm>
            <a:off x="1259632" y="2678009"/>
            <a:ext cx="6542663" cy="1759103"/>
          </a:xfrm>
          <a:prstGeom prst="rect">
            <a:avLst/>
          </a:prstGeom>
          <a:noFill/>
          <a:ln w="9525">
            <a:noFill/>
            <a:miter lim="800000"/>
            <a:headEnd/>
            <a:tailEnd/>
          </a:ln>
        </p:spPr>
      </p:pic>
      <p:graphicFrame>
        <p:nvGraphicFramePr>
          <p:cNvPr id="15" name="Tabela 14"/>
          <p:cNvGraphicFramePr>
            <a:graphicFrameLocks noGrp="1"/>
          </p:cNvGraphicFramePr>
          <p:nvPr/>
        </p:nvGraphicFramePr>
        <p:xfrm>
          <a:off x="1907704" y="4725144"/>
          <a:ext cx="5112568" cy="1828800"/>
        </p:xfrm>
        <a:graphic>
          <a:graphicData uri="http://schemas.openxmlformats.org/drawingml/2006/table">
            <a:tbl>
              <a:tblPr firstRow="1" bandRow="1">
                <a:tableStyleId>{69CF1AB2-1976-4502-BF36-3FF5EA218861}</a:tableStyleId>
              </a:tblPr>
              <a:tblGrid>
                <a:gridCol w="563368">
                  <a:extLst>
                    <a:ext uri="{9D8B030D-6E8A-4147-A177-3AD203B41FA5}">
                      <a16:colId xmlns:a16="http://schemas.microsoft.com/office/drawing/2014/main" val="20000"/>
                    </a:ext>
                  </a:extLst>
                </a:gridCol>
                <a:gridCol w="4549200">
                  <a:extLst>
                    <a:ext uri="{9D8B030D-6E8A-4147-A177-3AD203B41FA5}">
                      <a16:colId xmlns:a16="http://schemas.microsoft.com/office/drawing/2014/main" val="20001"/>
                    </a:ext>
                  </a:extLst>
                </a:gridCol>
              </a:tblGrid>
              <a:tr h="259229">
                <a:tc>
                  <a:txBody>
                    <a:bodyPr/>
                    <a:lstStyle/>
                    <a:p>
                      <a:r>
                        <a:rPr lang="pt-BR" sz="1800" b="1" dirty="0"/>
                        <a:t>0..1</a:t>
                      </a:r>
                    </a:p>
                  </a:txBody>
                  <a:tcPr/>
                </a:tc>
                <a:tc>
                  <a:txBody>
                    <a:bodyPr/>
                    <a:lstStyle/>
                    <a:p>
                      <a:r>
                        <a:rPr lang="pt-BR" sz="1400" b="0" dirty="0"/>
                        <a:t>No mínimo</a:t>
                      </a:r>
                      <a:r>
                        <a:rPr lang="pt-BR" sz="1400" b="0" baseline="0" dirty="0"/>
                        <a:t> zero e no máximo 1</a:t>
                      </a:r>
                      <a:endParaRPr lang="pt-BR" sz="1400" b="0" dirty="0"/>
                    </a:p>
                  </a:txBody>
                  <a:tcPr/>
                </a:tc>
                <a:extLst>
                  <a:ext uri="{0D108BD9-81ED-4DB2-BD59-A6C34878D82A}">
                    <a16:rowId xmlns:a16="http://schemas.microsoft.com/office/drawing/2014/main" val="10000"/>
                  </a:ext>
                </a:extLst>
              </a:tr>
              <a:tr h="259229">
                <a:tc>
                  <a:txBody>
                    <a:bodyPr/>
                    <a:lstStyle/>
                    <a:p>
                      <a:r>
                        <a:rPr lang="pt-BR" sz="1800" b="1" dirty="0"/>
                        <a:t>1</a:t>
                      </a:r>
                    </a:p>
                  </a:txBody>
                  <a:tcPr/>
                </a:tc>
                <a:tc>
                  <a:txBody>
                    <a:bodyPr/>
                    <a:lstStyle/>
                    <a:p>
                      <a:r>
                        <a:rPr lang="pt-BR" sz="1400" dirty="0"/>
                        <a:t>1 e somente 1</a:t>
                      </a:r>
                    </a:p>
                  </a:txBody>
                  <a:tcPr/>
                </a:tc>
                <a:extLst>
                  <a:ext uri="{0D108BD9-81ED-4DB2-BD59-A6C34878D82A}">
                    <a16:rowId xmlns:a16="http://schemas.microsoft.com/office/drawing/2014/main" val="10001"/>
                  </a:ext>
                </a:extLst>
              </a:tr>
              <a:tr h="259229">
                <a:tc>
                  <a:txBody>
                    <a:bodyPr/>
                    <a:lstStyle/>
                    <a:p>
                      <a:r>
                        <a:rPr lang="pt-BR" sz="1800" b="1" dirty="0"/>
                        <a:t>0..*</a:t>
                      </a:r>
                    </a:p>
                  </a:txBody>
                  <a:tcPr/>
                </a:tc>
                <a:tc>
                  <a:txBody>
                    <a:bodyPr/>
                    <a:lstStyle/>
                    <a:p>
                      <a:r>
                        <a:rPr lang="pt-BR" sz="1400" dirty="0"/>
                        <a:t>No mínimo zero e no máximo muitos</a:t>
                      </a:r>
                    </a:p>
                  </a:txBody>
                  <a:tcPr/>
                </a:tc>
                <a:extLst>
                  <a:ext uri="{0D108BD9-81ED-4DB2-BD59-A6C34878D82A}">
                    <a16:rowId xmlns:a16="http://schemas.microsoft.com/office/drawing/2014/main" val="10002"/>
                  </a:ext>
                </a:extLst>
              </a:tr>
              <a:tr h="259229">
                <a:tc>
                  <a:txBody>
                    <a:bodyPr/>
                    <a:lstStyle/>
                    <a:p>
                      <a:r>
                        <a:rPr lang="pt-BR" sz="1800" b="1" dirty="0"/>
                        <a:t>1..*</a:t>
                      </a:r>
                    </a:p>
                  </a:txBody>
                  <a:tcPr/>
                </a:tc>
                <a:tc>
                  <a:txBody>
                    <a:bodyPr/>
                    <a:lstStyle/>
                    <a:p>
                      <a:r>
                        <a:rPr lang="pt-BR" sz="1400" dirty="0"/>
                        <a:t>No mínimo 1 e no máximo muitos</a:t>
                      </a:r>
                    </a:p>
                  </a:txBody>
                  <a:tcPr/>
                </a:tc>
                <a:extLst>
                  <a:ext uri="{0D108BD9-81ED-4DB2-BD59-A6C34878D82A}">
                    <a16:rowId xmlns:a16="http://schemas.microsoft.com/office/drawing/2014/main" val="10003"/>
                  </a:ext>
                </a:extLst>
              </a:tr>
              <a:tr h="259229">
                <a:tc>
                  <a:txBody>
                    <a:bodyPr/>
                    <a:lstStyle/>
                    <a:p>
                      <a:r>
                        <a:rPr lang="pt-BR" sz="1800" b="1" dirty="0"/>
                        <a:t>*</a:t>
                      </a:r>
                    </a:p>
                  </a:txBody>
                  <a:tcPr/>
                </a:tc>
                <a:tc>
                  <a:txBody>
                    <a:bodyPr/>
                    <a:lstStyle/>
                    <a:p>
                      <a:r>
                        <a:rPr lang="pt-BR" sz="1400" dirty="0"/>
                        <a:t>Muitos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ENUMs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Um tipo de enumeração (também chamado de uma enumeração ou enum) fornece uma maneira eficiente para definir um conjunto de constantes integrais nomeadas que podem ser atribuídas a um valor. Por exemplo, suponha que você precisa definir uma variável cujo valor representará um dia da semana. Há apenas sete valores significativos que essa variável armazenará. Para definir esses valores, você pode usar um tipo de enumeração, que é declarado usando a palavra-chave </a:t>
            </a:r>
            <a:r>
              <a:rPr lang="pt-BR" sz="2000" u="sng" dirty="0"/>
              <a:t>enum</a:t>
            </a:r>
            <a:r>
              <a:rPr lang="pt-BR" sz="2000" dirty="0"/>
              <a:t>.</a:t>
            </a:r>
          </a:p>
          <a:p>
            <a:pPr>
              <a:buNone/>
            </a:pPr>
            <a:endParaRPr lang="pt-BR" sz="2000" dirty="0"/>
          </a:p>
          <a:p>
            <a:pPr>
              <a:buNone/>
            </a:pPr>
            <a:r>
              <a:rPr lang="pt-BR" sz="2000" b="1" dirty="0"/>
              <a:t>Exemplo:</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m 7"/>
          <p:cNvPicPr/>
          <p:nvPr/>
        </p:nvPicPr>
        <p:blipFill>
          <a:blip r:embed="rId3" cstate="print"/>
          <a:srcRect l="35628" t="32964" r="19142" b="49030"/>
          <a:stretch>
            <a:fillRect/>
          </a:stretch>
        </p:blipFill>
        <p:spPr bwMode="auto">
          <a:xfrm>
            <a:off x="827584" y="4221088"/>
            <a:ext cx="7151909" cy="201622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a:t> Sobrecarga de Métodos (</a:t>
            </a:r>
            <a:r>
              <a:rPr lang="pt-BR" sz="3600" b="1" dirty="0" err="1"/>
              <a:t>Overloading</a:t>
            </a:r>
            <a:r>
              <a:rPr lang="pt-BR" sz="3600" dirty="0"/>
              <a:t>)</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Recurso de programação orientada a objetos que permite ao desenvolvedor declarar métodos em uma classe com o mesmo nome, porem com entrada de argumentos diferentes.</a:t>
            </a:r>
          </a:p>
          <a:p>
            <a:pPr>
              <a:buNone/>
            </a:pPr>
            <a:r>
              <a:rPr lang="pt-BR" sz="2000" b="1" dirty="0"/>
              <a:t>	Por exemplo:</a:t>
            </a:r>
          </a:p>
          <a:p>
            <a:pPr>
              <a:buNone/>
            </a:pPr>
            <a:r>
              <a:rPr lang="pt-BR" sz="2000" dirty="0"/>
              <a:t> </a:t>
            </a:r>
            <a:endParaRPr lang="pt-BR" sz="1600" dirty="0"/>
          </a:p>
          <a:p>
            <a:pPr>
              <a:buNone/>
            </a:pPr>
            <a:r>
              <a:rPr lang="pt-BR" sz="1600" dirty="0"/>
              <a:t>    </a:t>
            </a:r>
            <a:r>
              <a:rPr lang="pt-BR" sz="1600" dirty="0" err="1"/>
              <a:t>public</a:t>
            </a:r>
            <a:r>
              <a:rPr lang="pt-BR" sz="1600" dirty="0"/>
              <a:t> </a:t>
            </a:r>
            <a:r>
              <a:rPr lang="pt-BR" sz="1600" dirty="0" err="1"/>
              <a:t>class</a:t>
            </a:r>
            <a:r>
              <a:rPr lang="pt-BR" sz="1600" dirty="0"/>
              <a:t> Calculo</a:t>
            </a:r>
          </a:p>
          <a:p>
            <a:pPr>
              <a:buNone/>
            </a:pPr>
            <a:r>
              <a:rPr lang="pt-BR" sz="1600" dirty="0"/>
              <a:t>    {</a:t>
            </a:r>
          </a:p>
          <a:p>
            <a:pPr>
              <a:buNone/>
            </a:pP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a:t>
            </a:r>
            <a:endParaRPr lang="pt-BR" sz="1600" dirty="0"/>
          </a:p>
          <a:p>
            <a:pPr>
              <a:buNone/>
            </a:pPr>
            <a:r>
              <a:rPr lang="pt-BR" sz="1600" dirty="0"/>
              <a:t>        {</a:t>
            </a:r>
          </a:p>
          <a:p>
            <a:pPr>
              <a:buNone/>
            </a:pPr>
            <a:r>
              <a:rPr lang="pt-BR" sz="1600" dirty="0"/>
              <a:t>            </a:t>
            </a:r>
            <a:r>
              <a:rPr lang="pt-BR" sz="1600" dirty="0" err="1"/>
              <a:t>return</a:t>
            </a:r>
            <a:r>
              <a:rPr lang="pt-BR" sz="1600" dirty="0"/>
              <a:t> a + b;</a:t>
            </a:r>
          </a:p>
          <a:p>
            <a:pPr>
              <a:buNone/>
            </a:pPr>
            <a:r>
              <a:rPr lang="pt-BR" sz="1600" dirty="0"/>
              <a:t>        }</a:t>
            </a:r>
          </a:p>
          <a:p>
            <a:pPr>
              <a:buNone/>
            </a:pPr>
            <a:r>
              <a:rPr lang="pt-BR" sz="1600" dirty="0"/>
              <a:t> </a:t>
            </a:r>
            <a:br>
              <a:rPr lang="pt-BR" sz="1600" dirty="0"/>
            </a:b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 </a:t>
            </a:r>
            <a:r>
              <a:rPr lang="pt-BR" sz="1600" b="1" dirty="0" err="1"/>
              <a:t>double</a:t>
            </a:r>
            <a:r>
              <a:rPr lang="pt-BR" sz="1600" b="1" dirty="0"/>
              <a:t> c)</a:t>
            </a:r>
            <a:endParaRPr lang="pt-BR" sz="1600" dirty="0"/>
          </a:p>
          <a:p>
            <a:pPr>
              <a:buNone/>
            </a:pPr>
            <a:r>
              <a:rPr lang="pt-BR" sz="1600" dirty="0"/>
              <a:t>         {</a:t>
            </a:r>
          </a:p>
          <a:p>
            <a:pPr>
              <a:buNone/>
            </a:pPr>
            <a:r>
              <a:rPr lang="pt-BR" sz="1600" dirty="0"/>
              <a:t>            </a:t>
            </a:r>
            <a:r>
              <a:rPr lang="pt-BR" sz="1600" dirty="0" err="1"/>
              <a:t>return</a:t>
            </a:r>
            <a:r>
              <a:rPr lang="pt-BR" sz="1600" dirty="0"/>
              <a:t> a + b + c;</a:t>
            </a:r>
          </a:p>
          <a:p>
            <a:pPr>
              <a:buNone/>
            </a:pPr>
            <a:r>
              <a:rPr lang="pt-BR" sz="1600" dirty="0"/>
              <a:t>        }</a:t>
            </a:r>
          </a:p>
          <a:p>
            <a:pPr>
              <a:buNone/>
            </a:pPr>
            <a:r>
              <a:rPr lang="pt-BR" sz="1600" dirty="0"/>
              <a:t>    }</a:t>
            </a: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esultado de imagem para overloading method"/>
          <p:cNvPicPr>
            <a:picLocks noChangeAspect="1" noChangeArrowheads="1"/>
          </p:cNvPicPr>
          <p:nvPr/>
        </p:nvPicPr>
        <p:blipFill>
          <a:blip r:embed="rId3" cstate="print"/>
          <a:srcRect/>
          <a:stretch>
            <a:fillRect/>
          </a:stretch>
        </p:blipFill>
        <p:spPr bwMode="auto">
          <a:xfrm>
            <a:off x="4932040" y="2708920"/>
            <a:ext cx="3906542" cy="2160240"/>
          </a:xfrm>
          <a:prstGeom prst="rect">
            <a:avLst/>
          </a:prstGeom>
          <a:noFill/>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377</Words>
  <Application>Microsoft Office PowerPoint</Application>
  <PresentationFormat>Apresentação na tela (4:3)</PresentationFormat>
  <Paragraphs>51</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Arial</vt:lpstr>
      <vt:lpstr>Calibri</vt:lpstr>
      <vt:lpstr>Tema do Office</vt:lpstr>
      <vt:lpstr>Apresentação do PowerPoint</vt:lpstr>
      <vt:lpstr> Encapsulamento</vt:lpstr>
      <vt:lpstr> Herança</vt:lpstr>
      <vt:lpstr> Relacionamento de Associação</vt:lpstr>
      <vt:lpstr> ENUMs</vt:lpstr>
      <vt:lpstr> Sobrecarga de Métodos (Overloading)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de Teste de Software</dc:title>
  <dc:creator>COTI</dc:creator>
  <cp:lastModifiedBy>Sergio Mendes</cp:lastModifiedBy>
  <cp:revision>29</cp:revision>
  <dcterms:created xsi:type="dcterms:W3CDTF">2017-03-07T20:29:05Z</dcterms:created>
  <dcterms:modified xsi:type="dcterms:W3CDTF">2022-07-08T04:15:23Z</dcterms:modified>
</cp:coreProperties>
</file>