
<file path=[Content_Types].xml><?xml version="1.0" encoding="utf-8"?>
<Types xmlns="http://schemas.openxmlformats.org/package/2006/content-types">
  <Default Extension="png" ContentType="image/png"/>
  <Default Extension="webp" ContentType="vide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2886" y="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78545-A19C-4A5A-BF9F-7A2292DA3C0E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4CBDC-60DD-4707-A431-30DD2F442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8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4CBDC-60DD-4707-A431-30DD2F4428D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937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4CBDC-60DD-4707-A431-30DD2F4428D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73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C814-D021-41D8-BA5F-791379D7A8D7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CD50-F9FD-4460-B7C9-A0B1311B4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37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E030-2AA4-4CC8-A14F-4A6BFC911775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CD50-F9FD-4460-B7C9-A0B1311B4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19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A42-F531-4804-A988-82EAE4A06099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CD50-F9FD-4460-B7C9-A0B1311B4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5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A6DF-0F1C-4C29-9B86-FAFD22CEC48C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CD50-F9FD-4460-B7C9-A0B1311B4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43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2854-758C-4144-A7CD-68A7D301F51A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CD50-F9FD-4460-B7C9-A0B1311B4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03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2A-E034-41E4-A660-189F686156EC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CD50-F9FD-4460-B7C9-A0B1311B4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66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C49B-A7B0-4AC6-8E5D-4F0918886D3C}" type="datetime1">
              <a:rPr lang="pt-BR" smtClean="0"/>
              <a:t>14/01/2025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CD50-F9FD-4460-B7C9-A0B1311B4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98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623A-0CD2-4A4B-B505-A5E9074A9BBB}" type="datetime1">
              <a:rPr lang="pt-BR" smtClean="0"/>
              <a:t>14/01/2025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CD50-F9FD-4460-B7C9-A0B1311B4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46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6FC6-EB95-48DA-94F4-DA7835C04103}" type="datetime1">
              <a:rPr lang="pt-BR" smtClean="0"/>
              <a:t>14/01/2025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CD50-F9FD-4460-B7C9-A0B1311B4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1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B4C3-7429-4144-98C7-74AC7E4B90A2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CD50-F9FD-4460-B7C9-A0B1311B4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0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CE25-6299-4A8B-BF7F-68E6C6A7C435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CD50-F9FD-4460-B7C9-A0B1311B4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72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AD5A9-3FAB-4B16-87E5-BE252895BE25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CD50-F9FD-4460-B7C9-A0B1311B4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webp"/><Relationship Id="rId1" Type="http://schemas.microsoft.com/office/2007/relationships/media" Target="../media/media1.webp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7" y="-23649"/>
            <a:ext cx="9601200" cy="1280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Segredos do Desempenho: Acertando o Weber 40 para Máxima Potência no Opala</a:t>
            </a:r>
            <a:endParaRPr lang="pt-BR"/>
          </a:p>
        </p:txBody>
      </p:sp>
      <p:pic>
        <p:nvPicPr>
          <p:cNvPr id="4" name="DALL·E 2025-01-13 17.43.25 - A dramatic and artistic depiction of a carburetor on fire, with realistic flames engulfing the mechanical structure. The carburetor is detailed, showc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3" y="1576551"/>
            <a:ext cx="9601200" cy="96012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76552" cy="15765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9" y="-1"/>
            <a:ext cx="1576552" cy="157655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01400"/>
            <a:ext cx="1576552" cy="15765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8" y="11201400"/>
            <a:ext cx="1576552" cy="157655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919453" y="434392"/>
            <a:ext cx="5762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Segredos da Weber 40</a:t>
            </a:r>
            <a:endParaRPr lang="pt-BR" sz="4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347950" y="11362060"/>
            <a:ext cx="6676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Passo a Passo para Otimizar Potência e Eficiência</a:t>
            </a:r>
            <a:endParaRPr lang="pt-BR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5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0083" y="1662893"/>
            <a:ext cx="8281035" cy="1721292"/>
          </a:xfrm>
        </p:spPr>
        <p:txBody>
          <a:bodyPr>
            <a:normAutofit fontScale="90000"/>
          </a:bodyPr>
          <a:lstStyle/>
          <a:p>
            <a:pPr marL="441325" algn="ctr"/>
            <a:r>
              <a:rPr lang="pt-BR" b="1" dirty="0">
                <a:solidFill>
                  <a:schemeClr val="bg1"/>
                </a:solidFill>
              </a:rPr>
              <a:t>Manual de Ajuste e Regulagem do Carburador Weber </a:t>
            </a:r>
            <a:r>
              <a:rPr lang="pt-BR" b="1" dirty="0" smtClean="0">
                <a:solidFill>
                  <a:schemeClr val="bg1"/>
                </a:solidFill>
              </a:rPr>
              <a:t>40</a:t>
            </a: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0083" y="3407833"/>
            <a:ext cx="8281035" cy="8122498"/>
          </a:xfrm>
        </p:spPr>
        <p:txBody>
          <a:bodyPr/>
          <a:lstStyle/>
          <a:p>
            <a:pPr algn="just"/>
            <a:r>
              <a:rPr lang="pt-BR" b="1" dirty="0">
                <a:solidFill>
                  <a:schemeClr val="bg1"/>
                </a:solidFill>
              </a:rPr>
              <a:t>Materiais Necessários</a:t>
            </a:r>
            <a:endParaRPr lang="pt-BR" dirty="0">
              <a:solidFill>
                <a:schemeClr val="bg1"/>
              </a:solidFill>
            </a:endParaRPr>
          </a:p>
          <a:p>
            <a:pPr lvl="0" algn="just"/>
            <a:r>
              <a:rPr lang="pt-BR" dirty="0">
                <a:solidFill>
                  <a:schemeClr val="bg1"/>
                </a:solidFill>
              </a:rPr>
              <a:t>Chaves de fenda</a:t>
            </a:r>
          </a:p>
          <a:p>
            <a:pPr lvl="0" algn="just"/>
            <a:r>
              <a:rPr lang="pt-BR" dirty="0">
                <a:solidFill>
                  <a:schemeClr val="bg1"/>
                </a:solidFill>
              </a:rPr>
              <a:t>Chave de boca para os parafusos do carburador</a:t>
            </a:r>
          </a:p>
          <a:p>
            <a:pPr lvl="0" algn="just"/>
            <a:r>
              <a:rPr lang="pt-BR" dirty="0">
                <a:solidFill>
                  <a:schemeClr val="bg1"/>
                </a:solidFill>
              </a:rPr>
              <a:t>Manômetro (opcional, mas ajuda na sincronização dos carburadores em caso de motor com múltiplos carburadores)</a:t>
            </a:r>
          </a:p>
          <a:p>
            <a:pPr lvl="0" algn="just"/>
            <a:r>
              <a:rPr lang="pt-BR" dirty="0">
                <a:solidFill>
                  <a:schemeClr val="bg1"/>
                </a:solidFill>
              </a:rPr>
              <a:t>Limpador de carburador</a:t>
            </a:r>
          </a:p>
          <a:p>
            <a:pPr lvl="0" algn="just"/>
            <a:r>
              <a:rPr lang="pt-BR" dirty="0">
                <a:solidFill>
                  <a:schemeClr val="bg1"/>
                </a:solidFill>
              </a:rPr>
              <a:t>Kit de reparo do carburador (caso necessário)</a:t>
            </a:r>
          </a:p>
          <a:p>
            <a:pPr lvl="0" algn="just"/>
            <a:r>
              <a:rPr lang="pt-BR" dirty="0">
                <a:solidFill>
                  <a:schemeClr val="bg1"/>
                </a:solidFill>
              </a:rPr>
              <a:t>Filtros de combustível novos (caso necessário)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76552" cy="157655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9" y="-1"/>
            <a:ext cx="1576552" cy="15765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01400"/>
            <a:ext cx="1576552" cy="15765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8" y="11201400"/>
            <a:ext cx="1576552" cy="1576552"/>
          </a:xfrm>
          <a:prstGeom prst="rect">
            <a:avLst/>
          </a:prstGeom>
        </p:spPr>
      </p:pic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Segredos da Weber 40</a:t>
            </a:r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944513" y="11356977"/>
            <a:ext cx="2160270" cy="681567"/>
          </a:xfrm>
        </p:spPr>
        <p:txBody>
          <a:bodyPr/>
          <a:lstStyle/>
          <a:p>
            <a:fld id="{C731CD50-F9FD-4460-B7C9-A0B1311B4D6F}" type="slidenum">
              <a:rPr lang="pt-BR" sz="5400" smtClean="0"/>
              <a:t>2</a:t>
            </a:fld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64219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3945" y="1087820"/>
            <a:ext cx="7727173" cy="206813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1. Limpeza do Carburador</a:t>
            </a: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dirty="0">
                <a:solidFill>
                  <a:schemeClr val="bg1"/>
                </a:solidFill>
              </a:rPr>
              <a:t>Retire o carburador do veículo e desmonte-o cuidadosamente.</a:t>
            </a:r>
          </a:p>
          <a:p>
            <a:pPr lvl="0" algn="just"/>
            <a:r>
              <a:rPr lang="pt-BR" dirty="0">
                <a:solidFill>
                  <a:schemeClr val="bg1"/>
                </a:solidFill>
              </a:rPr>
              <a:t>Utilize o limpador de carburador para remover toda a sujeira e resíduos acumulados.</a:t>
            </a:r>
          </a:p>
          <a:p>
            <a:pPr lvl="0" algn="just"/>
            <a:r>
              <a:rPr lang="pt-BR" dirty="0">
                <a:solidFill>
                  <a:schemeClr val="bg1"/>
                </a:solidFill>
              </a:rPr>
              <a:t>Inspecione todas as peças internas e substitua as que estiverem desgastadas ou danificadas.</a:t>
            </a:r>
          </a:p>
          <a:p>
            <a:pPr lvl="0" algn="just"/>
            <a:r>
              <a:rPr lang="pt-BR" dirty="0">
                <a:solidFill>
                  <a:schemeClr val="bg1"/>
                </a:solidFill>
              </a:rPr>
              <a:t>Limpe as passagens de combustível e ar com o limpador, garantindo que não há obstruções.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76552" cy="157655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9" y="-1"/>
            <a:ext cx="1576552" cy="15765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01400"/>
            <a:ext cx="1576552" cy="15765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8" y="11201400"/>
            <a:ext cx="1576552" cy="1576552"/>
          </a:xfrm>
          <a:prstGeom prst="rect">
            <a:avLst/>
          </a:prstGeom>
        </p:spPr>
      </p:pic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944513" y="11356977"/>
            <a:ext cx="2160270" cy="681567"/>
          </a:xfrm>
        </p:spPr>
        <p:txBody>
          <a:bodyPr/>
          <a:lstStyle/>
          <a:p>
            <a:fld id="{C731CD50-F9FD-4460-B7C9-A0B1311B4D6F}" type="slidenum">
              <a:rPr lang="pt-BR" sz="5400" smtClean="0"/>
              <a:t>3</a:t>
            </a:fld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60394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5476" y="1087820"/>
            <a:ext cx="7695642" cy="206813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2. Configuração Inicial</a:t>
            </a: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sz="3200" b="1" dirty="0">
                <a:solidFill>
                  <a:schemeClr val="bg1"/>
                </a:solidFill>
              </a:rPr>
              <a:t>Flutuador</a:t>
            </a:r>
            <a:r>
              <a:rPr lang="pt-BR" sz="3200" dirty="0">
                <a:solidFill>
                  <a:schemeClr val="bg1"/>
                </a:solidFill>
              </a:rPr>
              <a:t>: Ajuste a altura do flutuador conforme especificado pelo fabricante (em média, entre 8 a 9 mm para o Weber 40). Uma altura inadequada pode resultar em excesso ou falta de combustível na câmara.</a:t>
            </a:r>
            <a:endParaRPr lang="pt-BR" sz="1400" dirty="0">
              <a:solidFill>
                <a:schemeClr val="bg1"/>
              </a:solidFill>
            </a:endParaRPr>
          </a:p>
          <a:p>
            <a:pPr lvl="0" algn="just"/>
            <a:r>
              <a:rPr lang="pt-BR" sz="3200" b="1" dirty="0" err="1">
                <a:solidFill>
                  <a:schemeClr val="bg1"/>
                </a:solidFill>
              </a:rPr>
              <a:t>Gicleurs</a:t>
            </a:r>
            <a:r>
              <a:rPr lang="pt-BR" sz="3200" b="1" dirty="0">
                <a:solidFill>
                  <a:schemeClr val="bg1"/>
                </a:solidFill>
              </a:rPr>
              <a:t> (ou jatos)</a:t>
            </a:r>
            <a:r>
              <a:rPr lang="pt-BR" sz="3200" dirty="0">
                <a:solidFill>
                  <a:schemeClr val="bg1"/>
                </a:solidFill>
              </a:rPr>
              <a:t>: Confirme que os </a:t>
            </a:r>
            <a:r>
              <a:rPr lang="pt-BR" sz="3200" dirty="0" err="1">
                <a:solidFill>
                  <a:schemeClr val="bg1"/>
                </a:solidFill>
              </a:rPr>
              <a:t>gicleurs</a:t>
            </a:r>
            <a:r>
              <a:rPr lang="pt-BR" sz="3200" dirty="0">
                <a:solidFill>
                  <a:schemeClr val="bg1"/>
                </a:solidFill>
              </a:rPr>
              <a:t> estão de acordo com as especificações do seu motor. Esses valores variam conforme a cilindrada e o tipo de uso.</a:t>
            </a:r>
            <a:endParaRPr lang="pt-BR" sz="1400" dirty="0">
              <a:solidFill>
                <a:schemeClr val="bg1"/>
              </a:solidFill>
            </a:endParaRPr>
          </a:p>
          <a:p>
            <a:pPr lvl="1" algn="just"/>
            <a:r>
              <a:rPr lang="pt-BR" sz="2800" b="1" dirty="0">
                <a:solidFill>
                  <a:schemeClr val="bg1"/>
                </a:solidFill>
              </a:rPr>
              <a:t>Jato principal</a:t>
            </a:r>
            <a:r>
              <a:rPr lang="pt-BR" sz="2800" dirty="0">
                <a:solidFill>
                  <a:schemeClr val="bg1"/>
                </a:solidFill>
              </a:rPr>
              <a:t> (combustível): geralmente entre 135 a 145.</a:t>
            </a:r>
            <a:endParaRPr lang="pt-BR" sz="1200" dirty="0">
              <a:solidFill>
                <a:schemeClr val="bg1"/>
              </a:solidFill>
            </a:endParaRPr>
          </a:p>
          <a:p>
            <a:pPr lvl="1" algn="just"/>
            <a:r>
              <a:rPr lang="pt-BR" sz="2800" b="1" dirty="0">
                <a:solidFill>
                  <a:schemeClr val="bg1"/>
                </a:solidFill>
              </a:rPr>
              <a:t>Jato de ar</a:t>
            </a:r>
            <a:r>
              <a:rPr lang="pt-BR" sz="2800" dirty="0">
                <a:solidFill>
                  <a:schemeClr val="bg1"/>
                </a:solidFill>
              </a:rPr>
              <a:t>: entre 170 a 190.</a:t>
            </a:r>
            <a:endParaRPr lang="pt-BR" sz="1200" dirty="0">
              <a:solidFill>
                <a:schemeClr val="bg1"/>
              </a:solidFill>
            </a:endParaRPr>
          </a:p>
          <a:p>
            <a:pPr lvl="0" algn="just"/>
            <a:r>
              <a:rPr lang="pt-BR" sz="3200" dirty="0">
                <a:solidFill>
                  <a:schemeClr val="bg1"/>
                </a:solidFill>
              </a:rPr>
              <a:t>Reinstale o carburador no veículo, verificando se todas as conexões estão bem encaixadas.</a:t>
            </a:r>
            <a:endParaRPr lang="pt-BR" sz="1400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76552" cy="157655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9" y="-1"/>
            <a:ext cx="1576552" cy="15765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01400"/>
            <a:ext cx="1576552" cy="15765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8" y="11201400"/>
            <a:ext cx="1576552" cy="1576552"/>
          </a:xfrm>
          <a:prstGeom prst="rect">
            <a:avLst/>
          </a:prstGeom>
        </p:spPr>
      </p:pic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944513" y="11441427"/>
            <a:ext cx="2160270" cy="681567"/>
          </a:xfrm>
        </p:spPr>
        <p:txBody>
          <a:bodyPr/>
          <a:lstStyle/>
          <a:p>
            <a:fld id="{C731CD50-F9FD-4460-B7C9-A0B1311B4D6F}" type="slidenum">
              <a:rPr lang="pt-BR" sz="5400" smtClean="0"/>
              <a:t>4</a:t>
            </a:fld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67675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8179" y="1576550"/>
            <a:ext cx="7742939" cy="157940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3. Ajuste de Parafuso de Marcha Lenta</a:t>
            </a: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sz="3200" dirty="0">
                <a:solidFill>
                  <a:schemeClr val="bg1"/>
                </a:solidFill>
              </a:rPr>
              <a:t>Localize o parafuso de mistura e o parafuso de controle de marcha lenta no carburador.</a:t>
            </a:r>
            <a:endParaRPr lang="pt-BR" sz="1400" dirty="0">
              <a:solidFill>
                <a:schemeClr val="bg1"/>
              </a:solidFill>
            </a:endParaRPr>
          </a:p>
          <a:p>
            <a:pPr lvl="0" algn="just"/>
            <a:r>
              <a:rPr lang="pt-BR" sz="3200" b="1" dirty="0">
                <a:solidFill>
                  <a:schemeClr val="bg1"/>
                </a:solidFill>
              </a:rPr>
              <a:t>Parafuso de mistura</a:t>
            </a:r>
            <a:r>
              <a:rPr lang="pt-BR" sz="3200" dirty="0">
                <a:solidFill>
                  <a:schemeClr val="bg1"/>
                </a:solidFill>
              </a:rPr>
              <a:t>: Este é responsável pela proporção ar/combustível na marcha lenta.</a:t>
            </a:r>
            <a:endParaRPr lang="pt-BR" sz="1400" dirty="0">
              <a:solidFill>
                <a:schemeClr val="bg1"/>
              </a:solidFill>
            </a:endParaRPr>
          </a:p>
          <a:p>
            <a:pPr lvl="1" algn="just"/>
            <a:r>
              <a:rPr lang="pt-BR" sz="2800" dirty="0">
                <a:solidFill>
                  <a:schemeClr val="bg1"/>
                </a:solidFill>
              </a:rPr>
              <a:t>Gire o parafuso de mistura no sentido horário até encostar suavemente.</a:t>
            </a:r>
            <a:endParaRPr lang="pt-BR" sz="1200" dirty="0">
              <a:solidFill>
                <a:schemeClr val="bg1"/>
              </a:solidFill>
            </a:endParaRPr>
          </a:p>
          <a:p>
            <a:pPr lvl="1" algn="just"/>
            <a:r>
              <a:rPr lang="pt-BR" sz="2800" dirty="0">
                <a:solidFill>
                  <a:schemeClr val="bg1"/>
                </a:solidFill>
              </a:rPr>
              <a:t>A partir daí, dê uma volta e meia no sentido anti-horário (1,5 voltas). Este é o ponto inicial.</a:t>
            </a:r>
            <a:endParaRPr lang="pt-BR" sz="1200" dirty="0">
              <a:solidFill>
                <a:schemeClr val="bg1"/>
              </a:solidFill>
            </a:endParaRPr>
          </a:p>
          <a:p>
            <a:pPr lvl="0" algn="just"/>
            <a:r>
              <a:rPr lang="pt-BR" sz="3200" b="1" dirty="0">
                <a:solidFill>
                  <a:schemeClr val="bg1"/>
                </a:solidFill>
              </a:rPr>
              <a:t>Parafuso de marcha lenta</a:t>
            </a:r>
            <a:r>
              <a:rPr lang="pt-BR" sz="3200" dirty="0">
                <a:solidFill>
                  <a:schemeClr val="bg1"/>
                </a:solidFill>
              </a:rPr>
              <a:t>: Este controla a abertura das borboletas, influenciando a rotação de marcha lenta.</a:t>
            </a:r>
            <a:endParaRPr lang="pt-BR" sz="1400" dirty="0">
              <a:solidFill>
                <a:schemeClr val="bg1"/>
              </a:solidFill>
            </a:endParaRPr>
          </a:p>
          <a:p>
            <a:pPr lvl="1" algn="just"/>
            <a:r>
              <a:rPr lang="pt-BR" sz="2800" dirty="0">
                <a:solidFill>
                  <a:schemeClr val="bg1"/>
                </a:solidFill>
              </a:rPr>
              <a:t>Ligue o motor e ajuste o parafuso para manter uma marcha lenta estável (cerca de 900-1.000 RPM).</a:t>
            </a:r>
            <a:endParaRPr lang="pt-BR" sz="1200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76552" cy="157655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9" y="-1"/>
            <a:ext cx="1576552" cy="15765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01400"/>
            <a:ext cx="1576552" cy="15765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8" y="11201400"/>
            <a:ext cx="1576552" cy="1576552"/>
          </a:xfrm>
          <a:prstGeom prst="rect">
            <a:avLst/>
          </a:prstGeom>
        </p:spPr>
      </p:pic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944513" y="11441427"/>
            <a:ext cx="2160270" cy="681567"/>
          </a:xfrm>
        </p:spPr>
        <p:txBody>
          <a:bodyPr/>
          <a:lstStyle/>
          <a:p>
            <a:fld id="{C731CD50-F9FD-4460-B7C9-A0B1311B4D6F}" type="slidenum">
              <a:rPr lang="pt-BR" sz="5400" smtClean="0"/>
              <a:t>5</a:t>
            </a:fld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86668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3945" y="1087820"/>
            <a:ext cx="7727173" cy="206813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4. Ajuste Fino da Mistura</a:t>
            </a: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sz="3200" dirty="0">
                <a:solidFill>
                  <a:schemeClr val="bg1"/>
                </a:solidFill>
              </a:rPr>
              <a:t>Com o motor em funcionamento, ajuste o parafuso de mistura para obter uma queima eficiente.</a:t>
            </a:r>
            <a:endParaRPr lang="pt-BR" sz="1400" dirty="0">
              <a:solidFill>
                <a:schemeClr val="bg1"/>
              </a:solidFill>
            </a:endParaRPr>
          </a:p>
          <a:p>
            <a:pPr lvl="1" algn="just"/>
            <a:r>
              <a:rPr lang="pt-BR" sz="2800" dirty="0">
                <a:solidFill>
                  <a:schemeClr val="bg1"/>
                </a:solidFill>
              </a:rPr>
              <a:t>Gire o parafuso lentamente para dentro até perceber que o motor começa a perder rotação.</a:t>
            </a:r>
            <a:endParaRPr lang="pt-BR" sz="1200" dirty="0">
              <a:solidFill>
                <a:schemeClr val="bg1"/>
              </a:solidFill>
            </a:endParaRPr>
          </a:p>
          <a:p>
            <a:pPr lvl="1" algn="just"/>
            <a:r>
              <a:rPr lang="pt-BR" sz="2800" dirty="0">
                <a:solidFill>
                  <a:schemeClr val="bg1"/>
                </a:solidFill>
              </a:rPr>
              <a:t>Em seguida, vá girando para fora até o motor atingir a rotação mais alta e estável.</a:t>
            </a:r>
            <a:endParaRPr lang="pt-BR" sz="1200" dirty="0">
              <a:solidFill>
                <a:schemeClr val="bg1"/>
              </a:solidFill>
            </a:endParaRPr>
          </a:p>
          <a:p>
            <a:pPr algn="just"/>
            <a:r>
              <a:rPr lang="pt-BR" sz="3200" dirty="0">
                <a:solidFill>
                  <a:schemeClr val="bg1"/>
                </a:solidFill>
              </a:rPr>
              <a:t>Depois desse ajuste, é importante revisar a rotação de marcha lenta e ajustá-la com o parafuso de marcha lenta, se necessário.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76552" cy="157655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9" y="-1"/>
            <a:ext cx="1576552" cy="15765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01400"/>
            <a:ext cx="1576552" cy="15765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8" y="11201400"/>
            <a:ext cx="1576552" cy="1576552"/>
          </a:xfrm>
          <a:prstGeom prst="rect">
            <a:avLst/>
          </a:prstGeom>
        </p:spPr>
      </p:pic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944513" y="11411166"/>
            <a:ext cx="2160270" cy="681567"/>
          </a:xfrm>
        </p:spPr>
        <p:txBody>
          <a:bodyPr/>
          <a:lstStyle/>
          <a:p>
            <a:fld id="{C731CD50-F9FD-4460-B7C9-A0B1311B4D6F}" type="slidenum">
              <a:rPr lang="pt-BR" sz="5400" smtClean="0"/>
              <a:t>6</a:t>
            </a:fld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10097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8179" y="1781502"/>
            <a:ext cx="7742939" cy="137445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5. Sincronização (em caso de múltiplos carburadores)</a:t>
            </a: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dirty="0">
                <a:solidFill>
                  <a:schemeClr val="bg1"/>
                </a:solidFill>
              </a:rPr>
              <a:t>Utilize um manômetro ou um sincronizador de carburadores para garantir que ambos os carburadores (caso existam dois ou mais) estejam fornecendo a mesma quantidade de ar e combustível para o motor.</a:t>
            </a:r>
          </a:p>
          <a:p>
            <a:pPr lvl="0" algn="just"/>
            <a:r>
              <a:rPr lang="pt-BR" dirty="0">
                <a:solidFill>
                  <a:schemeClr val="bg1"/>
                </a:solidFill>
              </a:rPr>
              <a:t>Ajuste os parafusos de sincronização para que todos os carburadores estejam operando em conjunto.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76552" cy="157655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9" y="-1"/>
            <a:ext cx="1576552" cy="15765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01400"/>
            <a:ext cx="1576552" cy="15765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8" y="11201400"/>
            <a:ext cx="1576552" cy="1576552"/>
          </a:xfrm>
          <a:prstGeom prst="rect">
            <a:avLst/>
          </a:prstGeom>
        </p:spPr>
      </p:pic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944513" y="11441427"/>
            <a:ext cx="2160270" cy="681567"/>
          </a:xfrm>
        </p:spPr>
        <p:txBody>
          <a:bodyPr/>
          <a:lstStyle/>
          <a:p>
            <a:fld id="{C731CD50-F9FD-4460-B7C9-A0B1311B4D6F}" type="slidenum">
              <a:rPr lang="pt-BR" sz="5400" smtClean="0"/>
              <a:t>7</a:t>
            </a:fld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72597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8179" y="1166648"/>
            <a:ext cx="7742939" cy="1989306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6. Testes e Ajustes Finais</a:t>
            </a: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dirty="0">
                <a:solidFill>
                  <a:schemeClr val="bg1"/>
                </a:solidFill>
              </a:rPr>
              <a:t>Dê uma volta com o veículo e observe o desempenho. Verifique se há hesitação ou excesso de consumo de combustível.</a:t>
            </a:r>
          </a:p>
          <a:p>
            <a:pPr lvl="0" algn="just"/>
            <a:r>
              <a:rPr lang="pt-BR" dirty="0">
                <a:solidFill>
                  <a:schemeClr val="bg1"/>
                </a:solidFill>
              </a:rPr>
              <a:t>Se o motor engasgar ou hesitar durante a aceleração, ajuste o parafuso de mistura levemente até eliminar esses problemas.</a:t>
            </a:r>
          </a:p>
          <a:p>
            <a:pPr lvl="0" algn="just"/>
            <a:r>
              <a:rPr lang="pt-BR" dirty="0">
                <a:solidFill>
                  <a:schemeClr val="bg1"/>
                </a:solidFill>
              </a:rPr>
              <a:t>Após alguns quilômetros, revise os ajustes, principalmente se notar alteração na marcha lenta ou dificuldade na partida.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76552" cy="157655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9" y="-1"/>
            <a:ext cx="1576552" cy="15765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01400"/>
            <a:ext cx="1576552" cy="15765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8" y="11201400"/>
            <a:ext cx="1576552" cy="1576552"/>
          </a:xfrm>
          <a:prstGeom prst="rect">
            <a:avLst/>
          </a:prstGeom>
        </p:spPr>
      </p:pic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944513" y="11408440"/>
            <a:ext cx="2160270" cy="681567"/>
          </a:xfrm>
        </p:spPr>
        <p:txBody>
          <a:bodyPr/>
          <a:lstStyle/>
          <a:p>
            <a:fld id="{C731CD50-F9FD-4460-B7C9-A0B1311B4D6F}" type="slidenum">
              <a:rPr lang="pt-BR" sz="5400" smtClean="0"/>
              <a:t>8</a:t>
            </a:fld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26859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3945" y="1103586"/>
            <a:ext cx="7727173" cy="2052368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7. Dicas Importantes</a:t>
            </a: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dirty="0">
                <a:solidFill>
                  <a:schemeClr val="bg1"/>
                </a:solidFill>
              </a:rPr>
              <a:t>Sempre faça os ajustes com o motor quente.</a:t>
            </a:r>
          </a:p>
          <a:p>
            <a:pPr lvl="0" algn="just"/>
            <a:r>
              <a:rPr lang="pt-BR" dirty="0">
                <a:solidFill>
                  <a:schemeClr val="bg1"/>
                </a:solidFill>
              </a:rPr>
              <a:t>Evite girar os parafusos com muita força, pois isso pode danificar as roscas.</a:t>
            </a:r>
          </a:p>
          <a:p>
            <a:pPr lvl="0" algn="just"/>
            <a:r>
              <a:rPr lang="pt-BR" dirty="0">
                <a:solidFill>
                  <a:schemeClr val="bg1"/>
                </a:solidFill>
              </a:rPr>
              <a:t>Caso haja alteração no consumo de combustível ou em outras peças do motor, os ajustes do carburador devem ser revisados.</a:t>
            </a:r>
          </a:p>
          <a:p>
            <a:pPr lvl="0" algn="just"/>
            <a:r>
              <a:rPr lang="pt-BR" dirty="0">
                <a:solidFill>
                  <a:schemeClr val="bg1"/>
                </a:solidFill>
              </a:rPr>
              <a:t>Mantenha o filtro de combustível em boas condições para evitar entupimento dos </a:t>
            </a:r>
            <a:r>
              <a:rPr lang="pt-BR" dirty="0" err="1">
                <a:solidFill>
                  <a:schemeClr val="bg1"/>
                </a:solidFill>
              </a:rPr>
              <a:t>gicleurs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76552" cy="157655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9" y="-1"/>
            <a:ext cx="1576552" cy="15765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01400"/>
            <a:ext cx="1576552" cy="15765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48" y="11201400"/>
            <a:ext cx="1576552" cy="1576552"/>
          </a:xfrm>
          <a:prstGeom prst="rect">
            <a:avLst/>
          </a:prstGeom>
        </p:spPr>
      </p:pic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Segredos da Weber 40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944513" y="11380686"/>
            <a:ext cx="2160270" cy="681567"/>
          </a:xfrm>
        </p:spPr>
        <p:txBody>
          <a:bodyPr/>
          <a:lstStyle/>
          <a:p>
            <a:fld id="{C731CD50-F9FD-4460-B7C9-A0B1311B4D6F}" type="slidenum">
              <a:rPr lang="pt-BR" sz="5400" smtClean="0"/>
              <a:t>9</a:t>
            </a:fld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916950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678</Words>
  <Application>Microsoft Office PowerPoint</Application>
  <PresentationFormat>Papel A3 (297x420 mm)</PresentationFormat>
  <Paragraphs>64</Paragraphs>
  <Slides>9</Slides>
  <Notes>2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Cooper Black</vt:lpstr>
      <vt:lpstr>Tema do Office</vt:lpstr>
      <vt:lpstr>Apresentação do PowerPoint</vt:lpstr>
      <vt:lpstr>Manual de Ajuste e Regulagem do Carburador Weber 40 </vt:lpstr>
      <vt:lpstr>1. Limpeza do Carburador </vt:lpstr>
      <vt:lpstr>2. Configuração Inicial </vt:lpstr>
      <vt:lpstr>3. Ajuste de Parafuso de Marcha Lenta </vt:lpstr>
      <vt:lpstr>4. Ajuste Fino da Mistura </vt:lpstr>
      <vt:lpstr>5. Sincronização (em caso de múltiplos carburadores) </vt:lpstr>
      <vt:lpstr>6. Testes e Ajustes Finais </vt:lpstr>
      <vt:lpstr>7. Dicas Importantes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9</cp:revision>
  <dcterms:created xsi:type="dcterms:W3CDTF">2025-01-13T20:42:16Z</dcterms:created>
  <dcterms:modified xsi:type="dcterms:W3CDTF">2025-01-14T19:56:17Z</dcterms:modified>
</cp:coreProperties>
</file>