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70" r:id="rId13"/>
    <p:sldId id="265" r:id="rId14"/>
    <p:sldId id="269" r:id="rId15"/>
    <p:sldId id="266" r:id="rId16"/>
    <p:sldId id="271" r:id="rId17"/>
    <p:sldId id="273" r:id="rId18"/>
    <p:sldId id="272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Ralew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b87f71604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b87f71604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87f71604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87f716044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7f71604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87f716044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87f71604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b87f71604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87f71604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87f71604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87f71604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87f71604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7f71604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87f71604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87f716044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87f716044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512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87f71604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87f71604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87f71604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87f71604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7f71604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87f71604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87f7160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87f7160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87f71604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87f71604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87f71604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87f71604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87f71604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87f71604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87f71604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87f71604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VCS - Version Control System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.gitignore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>
            <a:spLocks noGrp="1"/>
          </p:cNvSpPr>
          <p:nvPr>
            <p:ph type="body" idx="4294967295"/>
          </p:nvPr>
        </p:nvSpPr>
        <p:spPr>
          <a:xfrm>
            <a:off x="435350" y="1999350"/>
            <a:ext cx="60255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137;p21">
            <a:extLst>
              <a:ext uri="{FF2B5EF4-FFF2-40B4-BE49-F238E27FC236}">
                <a16:creationId xmlns:a16="http://schemas.microsoft.com/office/drawing/2014/main" id="{F456FE8D-5D71-44B9-861C-F7FA58979429}"/>
              </a:ext>
            </a:extLst>
          </p:cNvPr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pt-BR" sz="1400" b="1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Arquivo adicionado ao projeto para ignorar arquivos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&lt;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diretorio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&gt;/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Ignora o diretório e seus arquivos</a:t>
            </a: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&lt;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diretorio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&gt;/&lt;arquivo&gt;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Ignora o arquivo, dentro deste diretório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*.&lt;extensão&gt;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Ignora todos os arquivos com essa extensão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Revertendo ações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536999" y="762600"/>
            <a:ext cx="4074751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checkout -- &lt;arquivo&gt;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Desfaz alterações antes de adicionar ao </a:t>
            </a:r>
            <a:r>
              <a:rPr lang="pt-BR" sz="1200" i="1" dirty="0" err="1">
                <a:latin typeface="Raleway"/>
                <a:ea typeface="Raleway"/>
                <a:cs typeface="Raleway"/>
                <a:sym typeface="Raleway"/>
              </a:rPr>
              <a:t>staging</a:t>
            </a:r>
            <a:endParaRPr sz="1200" i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reset 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HEAD &lt;arquivo&gt;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Remove o arquivo do </a:t>
            </a:r>
            <a:r>
              <a:rPr lang="pt-BR" sz="1200" i="1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staging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mas não remove as alterações. Para remover, utilize o primeiro comando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revert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hashCommit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Cria um novo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, desfazendo as alterações</a:t>
            </a:r>
          </a:p>
          <a:p>
            <a:pPr marL="457200" indent="-317500">
              <a:lnSpc>
                <a:spcPct val="115000"/>
              </a:lnSpc>
              <a:spcBef>
                <a:spcPts val="700"/>
              </a:spcBef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reset --hard HEAD~&lt;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quantidadeCommits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Exclui a quantidade de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 informadas em relação ao HEAD, desfazendo as alterações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Voltando a </a:t>
            </a:r>
            <a:r>
              <a:rPr lang="pt-BR" b="1" dirty="0" err="1"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 anteriores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checkout &lt;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hashcommit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Viaja para aquele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, desanexando o </a:t>
            </a:r>
            <a:r>
              <a:rPr lang="pt-BR" sz="1200" i="1" dirty="0">
                <a:latin typeface="Raleway"/>
                <a:ea typeface="Raleway"/>
                <a:cs typeface="Raleway"/>
                <a:sym typeface="Raleway"/>
              </a:rPr>
              <a:t>HEAD 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da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Você pode fazer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 trabalhar no código, porém, ele não será salvo, a menos que crie um novo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para alocar essas alterações.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Para navegar de volta para o fluxo de trabalho (HEAD) ativo, basta usar o comando </a:t>
            </a:r>
            <a:r>
              <a:rPr lang="pt-BR" sz="1200" i="1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1200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checkout &lt;</a:t>
            </a:r>
            <a:r>
              <a:rPr lang="pt-BR" sz="1200" i="1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nomeBranch</a:t>
            </a:r>
            <a:r>
              <a:rPr lang="pt-BR" sz="1200" i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endParaRPr sz="1200" i="1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Log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Exibe histórico de </a:t>
            </a:r>
            <a:r>
              <a:rPr lang="pt-BR" b="1" dirty="0" err="1">
                <a:latin typeface="Raleway"/>
                <a:ea typeface="Raleway"/>
                <a:cs typeface="Raleway"/>
                <a:sym typeface="Raleway"/>
              </a:rPr>
              <a:t>commits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log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Exibe o log padrão do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200" i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log --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oneline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Exibe um log resumido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Branches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Lista os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branches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 disponíveis</a:t>
            </a: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&lt;nome&gt;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Cria um novo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checkout 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nomeBranch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Altera o fluxo de trabalho para a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cherry-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pick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&lt;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hashCommit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&gt;</a:t>
            </a: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Pega um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 outra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branch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 copia para a atual</a:t>
            </a: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Trabalhando com branches</a:t>
            </a:r>
            <a:r>
              <a:rPr lang="pt-BR" sz="1200" b="1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merge &lt;branch&gt;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Mescla outra branch na atual, gerando um commit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rebase &lt;branch&gt;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Pega commits de outra branch e insere na atual, removendo a outra branch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Conflitos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2;p27">
            <a:extLst>
              <a:ext uri="{FF2B5EF4-FFF2-40B4-BE49-F238E27FC236}">
                <a16:creationId xmlns:a16="http://schemas.microsoft.com/office/drawing/2014/main" id="{81A164B5-17F8-4E14-9612-9B502CBE1A22}"/>
              </a:ext>
            </a:extLst>
          </p:cNvPr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Erros ao efetuar unificações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Quando ocorrem?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Somente quando a mesma linha é alterada em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branches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 diferentes e é tentada uma unificação</a:t>
            </a:r>
            <a:endParaRPr lang="pt-BR" sz="1200" i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Como resolver?</a:t>
            </a:r>
          </a:p>
          <a:p>
            <a:pPr marL="311150" lvl="2" indent="-171450">
              <a:lnSpc>
                <a:spcPct val="115000"/>
              </a:lnSpc>
              <a:spcBef>
                <a:spcPts val="700"/>
              </a:spcBef>
              <a:buClr>
                <a:srgbClr val="F46524"/>
              </a:buClr>
              <a:buSzPts val="14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Altere o arquivo manualmente</a:t>
            </a:r>
          </a:p>
          <a:p>
            <a:pPr marL="311150" lvl="2" indent="-171450">
              <a:lnSpc>
                <a:spcPct val="115000"/>
              </a:lnSpc>
              <a:spcBef>
                <a:spcPts val="700"/>
              </a:spcBef>
              <a:buClr>
                <a:srgbClr val="F46524"/>
              </a:buClr>
              <a:buSzPts val="14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Adicione ao versionamento novamente</a:t>
            </a:r>
          </a:p>
          <a:p>
            <a:pPr marL="311150" lvl="2" indent="-171450">
              <a:lnSpc>
                <a:spcPct val="115000"/>
              </a:lnSpc>
              <a:spcBef>
                <a:spcPts val="700"/>
              </a:spcBef>
              <a:buClr>
                <a:srgbClr val="F46524"/>
              </a:buClr>
              <a:buSzPts val="1400"/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Faça um novo </a:t>
            </a:r>
            <a:r>
              <a:rPr lang="pt-BR" sz="1200" dirty="0" err="1">
                <a:solidFill>
                  <a:schemeClr val="bg2"/>
                </a:solidFill>
                <a:latin typeface="Raleway"/>
                <a:ea typeface="Raleway"/>
                <a:cs typeface="Raleway"/>
                <a:sym typeface="Raleway"/>
              </a:rPr>
              <a:t>commit</a:t>
            </a:r>
            <a:endParaRPr sz="1200" dirty="0">
              <a:solidFill>
                <a:schemeClr val="bg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Branches - GitFlow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825" y="762000"/>
            <a:ext cx="5848350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Dúvidas?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800" y="1201100"/>
            <a:ext cx="1926325" cy="27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Recursos Adicionais</a:t>
            </a:r>
            <a:endParaRPr sz="30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5;p22">
            <a:extLst>
              <a:ext uri="{FF2B5EF4-FFF2-40B4-BE49-F238E27FC236}">
                <a16:creationId xmlns:a16="http://schemas.microsoft.com/office/drawing/2014/main" id="{1213027C-64A3-4ECD-8B89-FBCDE6892CFE}"/>
              </a:ext>
            </a:extLst>
          </p:cNvPr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Explore outras funcionalidades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blame</a:t>
            </a: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hooks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stash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tag</a:t>
            </a:r>
            <a:endParaRPr lang="pt-BR" sz="12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458218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</a:t>
            </a:r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VCS - Version Control System</a:t>
            </a:r>
            <a:endParaRPr sz="2400" b="1"/>
          </a:p>
        </p:txBody>
      </p:sp>
      <p:sp>
        <p:nvSpPr>
          <p:cNvPr id="196" name="Google Shape;196;p29"/>
          <p:cNvSpPr txBox="1"/>
          <p:nvPr/>
        </p:nvSpPr>
        <p:spPr>
          <a:xfrm>
            <a:off x="4026000" y="2331225"/>
            <a:ext cx="4262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Obrigado!</a:t>
            </a:r>
            <a:endParaRPr sz="33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0" y="0"/>
            <a:ext cx="54483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História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426450" y="1999350"/>
            <a:ext cx="4595400" cy="11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Linus Torvalds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Linux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416" y="1"/>
            <a:ext cx="3695584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>
            <a:spLocks noGrp="1"/>
          </p:cNvSpPr>
          <p:nvPr>
            <p:ph type="body" idx="4294967295"/>
          </p:nvPr>
        </p:nvSpPr>
        <p:spPr>
          <a:xfrm>
            <a:off x="435350" y="1999350"/>
            <a:ext cx="44259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Sistema de controle de versões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754372" y="4753825"/>
            <a:ext cx="526382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Lato"/>
                <a:ea typeface="Lato"/>
                <a:cs typeface="Lato"/>
                <a:sym typeface="Lato"/>
              </a:rPr>
              <a:t>https://homes.cs.washington.edu/~mernst/advice/version-control.html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500" y="762600"/>
            <a:ext cx="4640824" cy="345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435350" y="1999350"/>
            <a:ext cx="44259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Centralizado x Descentralizado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750" y="2179650"/>
            <a:ext cx="2760550" cy="2125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775" y="205753"/>
            <a:ext cx="2518509" cy="179359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828800" y="4753825"/>
            <a:ext cx="518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Lato"/>
                <a:ea typeface="Lato"/>
                <a:cs typeface="Lato"/>
                <a:sym typeface="Lato"/>
              </a:rPr>
              <a:t>https://homes.cs.washington.edu/~mernst/advice/version-control.html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0" y="-3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VCS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213" y="841337"/>
            <a:ext cx="6349584" cy="36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397213" y="4761875"/>
            <a:ext cx="601218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Lato"/>
                <a:ea typeface="Lato"/>
                <a:cs typeface="Lato"/>
                <a:sym typeface="Lato"/>
              </a:rPr>
              <a:t>fonte: https://www.g2.com/categories/version-control-systems?tab=highest_rated</a:t>
            </a:r>
            <a:endParaRPr sz="12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0" y="0"/>
            <a:ext cx="5143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Git ou GitHub?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500" y="1554638"/>
            <a:ext cx="3874701" cy="203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544400" y="1750500"/>
            <a:ext cx="50211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É um sistema de controle de versões distribuído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GitHub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GitHub é uma plataforma de hospedagem de código-fonte e arquivos com controle de versão usando o Git.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0" y="0"/>
            <a:ext cx="54468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Instalando e utilidades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536975" y="1137600"/>
            <a:ext cx="7049400" cy="3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--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version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Verifica a versão instalada do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https://git-scm.com/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Site oficial para download e documentação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https://git-school.github.io/visualizing-git/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Site para treinar comandos do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, com retorno visual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https://dev.to/lydiahallie/cs-visualized-useful-git-commands-37p1/</a:t>
            </a:r>
            <a:br>
              <a:rPr lang="pt-BR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Alguns comandos do </a:t>
            </a:r>
            <a:r>
              <a:rPr lang="pt-BR" sz="1200" dirty="0" err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mostrados visualmente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https://github.com/</a:t>
            </a:r>
            <a:br>
              <a:rPr lang="pt-BR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Site GitHub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0" y="0"/>
            <a:ext cx="5143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Utilizando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544400" y="1750500"/>
            <a:ext cx="50211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Linha de comando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cmd, bash, powershell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Ferramenta gráfica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GitKraken, GitHub Desktop, Visual Studio, VS Code</a:t>
            </a:r>
            <a:endParaRPr b="1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0" y="0"/>
            <a:ext cx="42405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Iniciando com Git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0500" y="4375825"/>
            <a:ext cx="832175" cy="8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53700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Raleway"/>
                <a:ea typeface="Raleway"/>
                <a:cs typeface="Raleway"/>
                <a:sym typeface="Raleway"/>
              </a:rPr>
              <a:t>Comandos básicos</a:t>
            </a:r>
            <a:r>
              <a:rPr lang="pt-BR" sz="1200" b="1" dirty="0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init</a:t>
            </a:r>
            <a:br>
              <a:rPr lang="pt-BR" sz="12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Inicia novo repositório local </a:t>
            </a:r>
            <a:r>
              <a:rPr lang="pt-BR" sz="1200" dirty="0" err="1">
                <a:latin typeface="Raleway"/>
                <a:ea typeface="Raleway"/>
                <a:cs typeface="Raleway"/>
                <a:sym typeface="Raleway"/>
              </a:rPr>
              <a:t>git</a:t>
            </a:r>
            <a:endParaRPr sz="12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add</a:t>
            </a:r>
            <a:r>
              <a:rPr lang="pt-BR" b="1" dirty="0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.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Adiciona os arquivos e pastas do diretório atual ao versionamento</a:t>
            </a:r>
            <a:endParaRPr b="1" dirty="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commit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-m ‘&lt;mensagem&gt;’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Salva o estado dos arquivos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r>
              <a:rPr lang="pt-BR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</a:t>
            </a:r>
            <a:r>
              <a:rPr lang="pt-BR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status</a:t>
            </a:r>
            <a:br>
              <a:rPr lang="pt-B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 dirty="0">
                <a:latin typeface="Raleway"/>
                <a:ea typeface="Raleway"/>
                <a:cs typeface="Raleway"/>
                <a:sym typeface="Raleway"/>
              </a:rPr>
              <a:t>Exibe o status dos itens em relação ao versionamento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46524"/>
              </a:buClr>
              <a:buSzPts val="1400"/>
              <a:buFont typeface="Raleway"/>
              <a:buChar char="●"/>
            </a:pPr>
            <a:endParaRPr b="1" dirty="0">
              <a:solidFill>
                <a:schemeClr val="tx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lang="pt-BR" sz="12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611750" y="762600"/>
            <a:ext cx="3910800" cy="4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Raleway"/>
                <a:ea typeface="Raleway"/>
                <a:cs typeface="Raleway"/>
                <a:sym typeface="Raleway"/>
              </a:rPr>
              <a:t>Trabalhando com remotos</a:t>
            </a:r>
            <a:r>
              <a:rPr lang="pt-BR" sz="1200" b="1">
                <a:latin typeface="Raleway"/>
                <a:ea typeface="Raleway"/>
                <a:cs typeface="Raleway"/>
                <a:sym typeface="Raleway"/>
              </a:rPr>
              <a:t>	</a:t>
            </a:r>
            <a:endParaRPr sz="1200"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git clone &lt;url&gt;</a:t>
            </a:r>
            <a:br>
              <a:rPr lang="pt-BR" sz="1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latin typeface="Raleway"/>
                <a:ea typeface="Raleway"/>
                <a:cs typeface="Raleway"/>
                <a:sym typeface="Raleway"/>
              </a:rPr>
              <a:t>Copia um repositório remoto para sua máquina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remote -v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Lista os repositórios vinculados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remote add &lt;nome&gt; &lt;endereço&gt;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Adiciona um novo repositório ao local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pull &lt;nome&gt; &lt;branch&gt;</a:t>
            </a:r>
            <a:b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Recupera as alterações do repositório remoto para o local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</a:pPr>
            <a:r>
              <a:rPr lang="pt-BR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git push &lt;repo&gt; &lt;branch&gt;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Envia as alterações para o repositório remoto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710</Words>
  <Application>Microsoft Office PowerPoint</Application>
  <PresentationFormat>Apresentação na tela (16:9)</PresentationFormat>
  <Paragraphs>101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Lato</vt:lpstr>
      <vt:lpstr>Raleway</vt:lpstr>
      <vt:lpstr>Arial</vt:lpstr>
      <vt:lpstr>Swiss</vt:lpstr>
      <vt:lpstr>Git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cp:lastModifiedBy>Everton Alves - TechsLab</cp:lastModifiedBy>
  <cp:revision>12</cp:revision>
  <dcterms:modified xsi:type="dcterms:W3CDTF">2021-01-28T17:44:56Z</dcterms:modified>
</cp:coreProperties>
</file>