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42.png" ContentType="image/png"/>
  <Override PartName="/ppt/media/image41.png" ContentType="image/png"/>
  <Override PartName="/ppt/media/image40.png" ContentType="image/png"/>
  <Override PartName="/ppt/media/image35.png" ContentType="image/png"/>
  <Override PartName="/ppt/media/image34.png" ContentType="image/png"/>
  <Override PartName="/ppt/media/image33.png" ContentType="image/png"/>
  <Override PartName="/ppt/media/image32.png" ContentType="image/png"/>
  <Override PartName="/ppt/media/image31.png" ContentType="image/png"/>
  <Override PartName="/ppt/media/image30.png" ContentType="image/png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9.png" ContentType="image/png"/>
  <Override PartName="/ppt/media/image10.png" ContentType="image/png"/>
  <Override PartName="/ppt/media/image23.png" ContentType="image/png"/>
  <Override PartName="/ppt/media/image8.png" ContentType="image/png"/>
  <Override PartName="/ppt/media/image6.png" ContentType="image/png"/>
  <Override PartName="/ppt/media/image36.png" ContentType="image/png"/>
  <Override PartName="/ppt/media/image1.png" ContentType="image/png"/>
  <Override PartName="/ppt/media/image37.png" ContentType="image/png"/>
  <Override PartName="/ppt/media/image2.png" ContentType="image/png"/>
  <Override PartName="/ppt/media/image7.png" ContentType="image/png"/>
  <Override PartName="/ppt/media/image22.png" ContentType="image/png"/>
  <Override PartName="/ppt/media/image38.png" ContentType="image/png"/>
  <Override PartName="/ppt/media/image3.png" ContentType="image/png"/>
  <Override PartName="/ppt/media/image39.png" ContentType="image/png"/>
  <Override PartName="/ppt/media/image4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21.jpeg" ContentType="image/jpeg"/>
  <Override PartName="/ppt/media/image17.png" ContentType="image/png"/>
  <Override PartName="/ppt/media/image18.png" ContentType="image/png"/>
  <Override PartName="/ppt/media/image19.png" ContentType="image/png"/>
  <Override PartName="/ppt/media/image5.png" ContentType="image/png"/>
  <Override PartName="/ppt/media/image20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3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3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3880" y="368208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3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3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3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3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3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85800" y="1122480"/>
            <a:ext cx="7771320" cy="11063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3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3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3880" y="368208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3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320" cy="2386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do título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Relationship Id="rId7" Type="http://schemas.openxmlformats.org/officeDocument/2006/relationships/image" Target="../media/image28.png"/><Relationship Id="rId8" Type="http://schemas.openxmlformats.org/officeDocument/2006/relationships/image" Target="../media/image29.png"/><Relationship Id="rId9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image" Target="../media/image34.png"/><Relationship Id="rId3" Type="http://schemas.openxmlformats.org/officeDocument/2006/relationships/image" Target="../media/image35.png"/><Relationship Id="rId4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image" Target="../media/image37.png"/><Relationship Id="rId3" Type="http://schemas.openxmlformats.org/officeDocument/2006/relationships/image" Target="../media/image38.png"/><Relationship Id="rId4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image" Target="../media/image40.png"/><Relationship Id="rId3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image" Target="../media/image42.png"/><Relationship Id="rId3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image" Target="../media/image21.jpeg"/><Relationship Id="rId4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Imagem 3" descr=""/>
          <p:cNvPicPr/>
          <p:nvPr/>
        </p:nvPicPr>
        <p:blipFill>
          <a:blip r:embed="rId1"/>
          <a:stretch/>
        </p:blipFill>
        <p:spPr>
          <a:xfrm>
            <a:off x="0" y="-16200"/>
            <a:ext cx="9142920" cy="6918120"/>
          </a:xfrm>
          <a:prstGeom prst="rect">
            <a:avLst/>
          </a:prstGeom>
          <a:ln>
            <a:noFill/>
          </a:ln>
        </p:spPr>
      </p:pic>
      <p:sp>
        <p:nvSpPr>
          <p:cNvPr id="37" name="CustomShape 1"/>
          <p:cNvSpPr/>
          <p:nvPr/>
        </p:nvSpPr>
        <p:spPr>
          <a:xfrm>
            <a:off x="755640" y="2925000"/>
            <a:ext cx="6399720" cy="93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lang="pt-BR" sz="5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Recruta-</a:t>
            </a:r>
            <a:r>
              <a:rPr b="1" i="1" lang="pt-BR" sz="5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if</a:t>
            </a:r>
            <a:endParaRPr b="0" lang="pt-BR" sz="5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CustomShape 2"/>
          <p:cNvSpPr/>
          <p:nvPr/>
        </p:nvSpPr>
        <p:spPr>
          <a:xfrm>
            <a:off x="755640" y="4597200"/>
            <a:ext cx="701568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Software de Recrutamento Interno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9" name="Picture 2" descr=""/>
          <p:cNvPicPr/>
          <p:nvPr/>
        </p:nvPicPr>
        <p:blipFill>
          <a:blip r:embed="rId2"/>
          <a:stretch/>
        </p:blipFill>
        <p:spPr>
          <a:xfrm>
            <a:off x="6255360" y="68760"/>
            <a:ext cx="2748600" cy="1422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Imagem 2" descr=""/>
          <p:cNvPicPr/>
          <p:nvPr/>
        </p:nvPicPr>
        <p:blipFill>
          <a:blip r:embed="rId1"/>
          <a:stretch/>
        </p:blipFill>
        <p:spPr>
          <a:xfrm>
            <a:off x="0" y="-48240"/>
            <a:ext cx="9142920" cy="6941160"/>
          </a:xfrm>
          <a:prstGeom prst="rect">
            <a:avLst/>
          </a:prstGeom>
          <a:ln>
            <a:noFill/>
          </a:ln>
        </p:spPr>
      </p:pic>
      <p:pic>
        <p:nvPicPr>
          <p:cNvPr id="74" name="Picture 2" descr=""/>
          <p:cNvPicPr/>
          <p:nvPr/>
        </p:nvPicPr>
        <p:blipFill>
          <a:blip r:embed="rId2"/>
          <a:stretch/>
        </p:blipFill>
        <p:spPr>
          <a:xfrm>
            <a:off x="6255360" y="68760"/>
            <a:ext cx="2748600" cy="1422360"/>
          </a:xfrm>
          <a:prstGeom prst="rect">
            <a:avLst/>
          </a:prstGeom>
          <a:ln>
            <a:noFill/>
          </a:ln>
        </p:spPr>
      </p:pic>
      <p:sp>
        <p:nvSpPr>
          <p:cNvPr id="75" name="CustomShape 1"/>
          <p:cNvSpPr/>
          <p:nvPr/>
        </p:nvSpPr>
        <p:spPr>
          <a:xfrm>
            <a:off x="652320" y="276480"/>
            <a:ext cx="2447280" cy="100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1" lang="pt-B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Desenvolvimento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CustomShape 2"/>
          <p:cNvSpPr/>
          <p:nvPr/>
        </p:nvSpPr>
        <p:spPr>
          <a:xfrm>
            <a:off x="652320" y="1816560"/>
            <a:ext cx="7947360" cy="435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  <a:spcBef>
                <a:spcPts val="479"/>
              </a:spcBef>
            </a:pPr>
            <a:r>
              <a:rPr b="0" lang="pt-B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Principais padrões de desenvolvimento e ou tecnologias adotados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79"/>
              </a:spcBef>
            </a:pP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 algn="just">
              <a:lnSpc>
                <a:spcPct val="100000"/>
              </a:lnSpc>
              <a:spcBef>
                <a:spcPts val="479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Backend: JavaEE, JPA, Jax-RS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 algn="just">
              <a:lnSpc>
                <a:spcPct val="100000"/>
              </a:lnSpc>
              <a:spcBef>
                <a:spcPts val="479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Frontend: JavaScript, CS3, Html5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001"/>
              </a:spcBef>
            </a:pP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144000" y="4406400"/>
            <a:ext cx="2303640" cy="1209240"/>
          </a:xfrm>
          <a:prstGeom prst="rect">
            <a:avLst/>
          </a:prstGeom>
          <a:ln>
            <a:noFill/>
          </a:ln>
        </p:spPr>
      </p:pic>
      <p:pic>
        <p:nvPicPr>
          <p:cNvPr id="78" name="" descr=""/>
          <p:cNvPicPr/>
          <p:nvPr/>
        </p:nvPicPr>
        <p:blipFill>
          <a:blip r:embed="rId4"/>
          <a:stretch/>
        </p:blipFill>
        <p:spPr>
          <a:xfrm>
            <a:off x="177840" y="5714640"/>
            <a:ext cx="3277800" cy="909000"/>
          </a:xfrm>
          <a:prstGeom prst="rect">
            <a:avLst/>
          </a:prstGeom>
          <a:ln>
            <a:noFill/>
          </a:ln>
        </p:spPr>
      </p:pic>
      <p:pic>
        <p:nvPicPr>
          <p:cNvPr id="79" name="" descr=""/>
          <p:cNvPicPr/>
          <p:nvPr/>
        </p:nvPicPr>
        <p:blipFill>
          <a:blip r:embed="rId5"/>
          <a:stretch/>
        </p:blipFill>
        <p:spPr>
          <a:xfrm>
            <a:off x="3672000" y="5616000"/>
            <a:ext cx="2588400" cy="1007280"/>
          </a:xfrm>
          <a:prstGeom prst="rect">
            <a:avLst/>
          </a:prstGeom>
          <a:ln>
            <a:noFill/>
          </a:ln>
        </p:spPr>
      </p:pic>
      <p:pic>
        <p:nvPicPr>
          <p:cNvPr id="80" name="" descr=""/>
          <p:cNvPicPr/>
          <p:nvPr/>
        </p:nvPicPr>
        <p:blipFill>
          <a:blip r:embed="rId6"/>
          <a:stretch/>
        </p:blipFill>
        <p:spPr>
          <a:xfrm>
            <a:off x="3157560" y="4392000"/>
            <a:ext cx="3970080" cy="1055520"/>
          </a:xfrm>
          <a:prstGeom prst="rect">
            <a:avLst/>
          </a:prstGeom>
          <a:ln>
            <a:noFill/>
          </a:ln>
        </p:spPr>
      </p:pic>
      <p:pic>
        <p:nvPicPr>
          <p:cNvPr id="81" name="" descr=""/>
          <p:cNvPicPr/>
          <p:nvPr/>
        </p:nvPicPr>
        <p:blipFill>
          <a:blip r:embed="rId7"/>
          <a:stretch/>
        </p:blipFill>
        <p:spPr>
          <a:xfrm>
            <a:off x="7049880" y="5616000"/>
            <a:ext cx="2093760" cy="1046520"/>
          </a:xfrm>
          <a:prstGeom prst="rect">
            <a:avLst/>
          </a:prstGeom>
          <a:ln>
            <a:noFill/>
          </a:ln>
        </p:spPr>
      </p:pic>
      <p:pic>
        <p:nvPicPr>
          <p:cNvPr id="82" name="" descr=""/>
          <p:cNvPicPr/>
          <p:nvPr/>
        </p:nvPicPr>
        <p:blipFill>
          <a:blip r:embed="rId8"/>
          <a:stretch/>
        </p:blipFill>
        <p:spPr>
          <a:xfrm>
            <a:off x="7344000" y="3960000"/>
            <a:ext cx="1382400" cy="1382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Imagem 2" descr=""/>
          <p:cNvPicPr/>
          <p:nvPr/>
        </p:nvPicPr>
        <p:blipFill>
          <a:blip r:embed="rId1"/>
          <a:stretch/>
        </p:blipFill>
        <p:spPr>
          <a:xfrm>
            <a:off x="0" y="-48240"/>
            <a:ext cx="9142920" cy="6941160"/>
          </a:xfrm>
          <a:prstGeom prst="rect">
            <a:avLst/>
          </a:prstGeom>
          <a:ln>
            <a:noFill/>
          </a:ln>
        </p:spPr>
      </p:pic>
      <p:pic>
        <p:nvPicPr>
          <p:cNvPr id="84" name="Picture 2" descr=""/>
          <p:cNvPicPr/>
          <p:nvPr/>
        </p:nvPicPr>
        <p:blipFill>
          <a:blip r:embed="rId2"/>
          <a:stretch/>
        </p:blipFill>
        <p:spPr>
          <a:xfrm>
            <a:off x="6255360" y="68760"/>
            <a:ext cx="2748600" cy="1422360"/>
          </a:xfrm>
          <a:prstGeom prst="rect">
            <a:avLst/>
          </a:prstGeom>
          <a:ln>
            <a:noFill/>
          </a:ln>
        </p:spPr>
      </p:pic>
      <p:sp>
        <p:nvSpPr>
          <p:cNvPr id="85" name="CustomShape 1"/>
          <p:cNvSpPr/>
          <p:nvPr/>
        </p:nvSpPr>
        <p:spPr>
          <a:xfrm>
            <a:off x="652320" y="276480"/>
            <a:ext cx="2447280" cy="100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1" lang="pt-B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Desenvolvimento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6" name="Imagem 6" descr=""/>
          <p:cNvPicPr/>
          <p:nvPr/>
        </p:nvPicPr>
        <p:blipFill>
          <a:blip r:embed="rId3"/>
          <a:stretch/>
        </p:blipFill>
        <p:spPr>
          <a:xfrm>
            <a:off x="775800" y="1660680"/>
            <a:ext cx="6998400" cy="3775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Imagem 2" descr=""/>
          <p:cNvPicPr/>
          <p:nvPr/>
        </p:nvPicPr>
        <p:blipFill>
          <a:blip r:embed="rId1"/>
          <a:stretch/>
        </p:blipFill>
        <p:spPr>
          <a:xfrm>
            <a:off x="0" y="-48240"/>
            <a:ext cx="9142920" cy="6941160"/>
          </a:xfrm>
          <a:prstGeom prst="rect">
            <a:avLst/>
          </a:prstGeom>
          <a:ln>
            <a:noFill/>
          </a:ln>
        </p:spPr>
      </p:pic>
      <p:pic>
        <p:nvPicPr>
          <p:cNvPr id="88" name="Picture 2" descr=""/>
          <p:cNvPicPr/>
          <p:nvPr/>
        </p:nvPicPr>
        <p:blipFill>
          <a:blip r:embed="rId2"/>
          <a:stretch/>
        </p:blipFill>
        <p:spPr>
          <a:xfrm>
            <a:off x="6255360" y="68760"/>
            <a:ext cx="2748600" cy="1422360"/>
          </a:xfrm>
          <a:prstGeom prst="rect">
            <a:avLst/>
          </a:prstGeom>
          <a:ln>
            <a:noFill/>
          </a:ln>
        </p:spPr>
      </p:pic>
      <p:sp>
        <p:nvSpPr>
          <p:cNvPr id="89" name="CustomShape 1"/>
          <p:cNvSpPr/>
          <p:nvPr/>
        </p:nvSpPr>
        <p:spPr>
          <a:xfrm>
            <a:off x="652320" y="276480"/>
            <a:ext cx="2447280" cy="100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1" lang="pt-B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Desenvolvimento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0" name="Imagem 6" descr=""/>
          <p:cNvPicPr/>
          <p:nvPr/>
        </p:nvPicPr>
        <p:blipFill>
          <a:blip r:embed="rId3"/>
          <a:stretch/>
        </p:blipFill>
        <p:spPr>
          <a:xfrm>
            <a:off x="782640" y="1739880"/>
            <a:ext cx="6597360" cy="4312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Imagem 2" descr=""/>
          <p:cNvPicPr/>
          <p:nvPr/>
        </p:nvPicPr>
        <p:blipFill>
          <a:blip r:embed="rId1"/>
          <a:stretch/>
        </p:blipFill>
        <p:spPr>
          <a:xfrm>
            <a:off x="0" y="-48240"/>
            <a:ext cx="9142920" cy="6941160"/>
          </a:xfrm>
          <a:prstGeom prst="rect">
            <a:avLst/>
          </a:prstGeom>
          <a:ln>
            <a:noFill/>
          </a:ln>
        </p:spPr>
      </p:pic>
      <p:pic>
        <p:nvPicPr>
          <p:cNvPr id="92" name="Picture 2" descr=""/>
          <p:cNvPicPr/>
          <p:nvPr/>
        </p:nvPicPr>
        <p:blipFill>
          <a:blip r:embed="rId2"/>
          <a:stretch/>
        </p:blipFill>
        <p:spPr>
          <a:xfrm>
            <a:off x="6255360" y="68760"/>
            <a:ext cx="2748600" cy="1422360"/>
          </a:xfrm>
          <a:prstGeom prst="rect">
            <a:avLst/>
          </a:prstGeom>
          <a:ln>
            <a:noFill/>
          </a:ln>
        </p:spPr>
      </p:pic>
      <p:sp>
        <p:nvSpPr>
          <p:cNvPr id="93" name="CustomShape 1"/>
          <p:cNvSpPr/>
          <p:nvPr/>
        </p:nvSpPr>
        <p:spPr>
          <a:xfrm>
            <a:off x="652320" y="276480"/>
            <a:ext cx="2447280" cy="100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1" lang="pt-B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Desenvolvimento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4" name="Imagem 8" descr=""/>
          <p:cNvPicPr/>
          <p:nvPr/>
        </p:nvPicPr>
        <p:blipFill>
          <a:blip r:embed="rId3"/>
          <a:stretch/>
        </p:blipFill>
        <p:spPr>
          <a:xfrm>
            <a:off x="718560" y="1606680"/>
            <a:ext cx="6356880" cy="5171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Imagem 2" descr=""/>
          <p:cNvPicPr/>
          <p:nvPr/>
        </p:nvPicPr>
        <p:blipFill>
          <a:blip r:embed="rId1"/>
          <a:stretch/>
        </p:blipFill>
        <p:spPr>
          <a:xfrm>
            <a:off x="0" y="-48240"/>
            <a:ext cx="9142920" cy="6941160"/>
          </a:xfrm>
          <a:prstGeom prst="rect">
            <a:avLst/>
          </a:prstGeom>
          <a:ln>
            <a:noFill/>
          </a:ln>
        </p:spPr>
      </p:pic>
      <p:pic>
        <p:nvPicPr>
          <p:cNvPr id="96" name="Picture 2" descr=""/>
          <p:cNvPicPr/>
          <p:nvPr/>
        </p:nvPicPr>
        <p:blipFill>
          <a:blip r:embed="rId2"/>
          <a:stretch/>
        </p:blipFill>
        <p:spPr>
          <a:xfrm>
            <a:off x="6255360" y="68760"/>
            <a:ext cx="2748600" cy="1422360"/>
          </a:xfrm>
          <a:prstGeom prst="rect">
            <a:avLst/>
          </a:prstGeom>
          <a:ln>
            <a:noFill/>
          </a:ln>
        </p:spPr>
      </p:pic>
      <p:sp>
        <p:nvSpPr>
          <p:cNvPr id="97" name="CustomShape 1"/>
          <p:cNvSpPr/>
          <p:nvPr/>
        </p:nvSpPr>
        <p:spPr>
          <a:xfrm>
            <a:off x="652320" y="276480"/>
            <a:ext cx="2447280" cy="100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1" lang="pt-B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Considerações Finais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652320" y="2131920"/>
            <a:ext cx="7947360" cy="391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  <a:spcBef>
                <a:spcPts val="1001"/>
              </a:spcBef>
            </a:pPr>
            <a:r>
              <a:rPr b="0" lang="pt-B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 projeto está em fase de desenvolvimento, e de acordo com o andamento do cronograma e conclusão das etapas propostas, o grupo está cumprindo as metas para entrega ao cliente.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001"/>
              </a:spcBef>
            </a:pP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Imagem 2" descr=""/>
          <p:cNvPicPr/>
          <p:nvPr/>
        </p:nvPicPr>
        <p:blipFill>
          <a:blip r:embed="rId1"/>
          <a:stretch/>
        </p:blipFill>
        <p:spPr>
          <a:xfrm>
            <a:off x="0" y="-48240"/>
            <a:ext cx="9142920" cy="6941160"/>
          </a:xfrm>
          <a:prstGeom prst="rect">
            <a:avLst/>
          </a:prstGeom>
          <a:ln>
            <a:noFill/>
          </a:ln>
        </p:spPr>
      </p:pic>
      <p:pic>
        <p:nvPicPr>
          <p:cNvPr id="100" name="Picture 2" descr=""/>
          <p:cNvPicPr/>
          <p:nvPr/>
        </p:nvPicPr>
        <p:blipFill>
          <a:blip r:embed="rId2"/>
          <a:stretch/>
        </p:blipFill>
        <p:spPr>
          <a:xfrm>
            <a:off x="6255360" y="68760"/>
            <a:ext cx="2748600" cy="1422360"/>
          </a:xfrm>
          <a:prstGeom prst="rect">
            <a:avLst/>
          </a:prstGeom>
          <a:ln>
            <a:noFill/>
          </a:ln>
        </p:spPr>
      </p:pic>
      <p:sp>
        <p:nvSpPr>
          <p:cNvPr id="101" name="CustomShape 1"/>
          <p:cNvSpPr/>
          <p:nvPr/>
        </p:nvSpPr>
        <p:spPr>
          <a:xfrm>
            <a:off x="652320" y="276480"/>
            <a:ext cx="2447280" cy="100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1" lang="pt-B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Obrigado pela atenção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652320" y="1703520"/>
            <a:ext cx="4536360" cy="391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pt-B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Alisson da Silva Bueno </a:t>
            </a:r>
            <a:r>
              <a:rPr b="0" lang="pt-B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pt-B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Anderson José de Souza Inácio 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pt-B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Everton Luiz Sausen </a:t>
            </a:r>
            <a:r>
              <a:rPr b="0" lang="pt-B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lang="pt-B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pt-B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Fernando André de Lima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pt-B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Joziel Alves de Souza 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001"/>
              </a:spcBef>
            </a:pP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Imagem 2" descr=""/>
          <p:cNvPicPr/>
          <p:nvPr/>
        </p:nvPicPr>
        <p:blipFill>
          <a:blip r:embed="rId1"/>
          <a:stretch/>
        </p:blipFill>
        <p:spPr>
          <a:xfrm>
            <a:off x="0" y="-48240"/>
            <a:ext cx="9142920" cy="6941160"/>
          </a:xfrm>
          <a:prstGeom prst="rect">
            <a:avLst/>
          </a:prstGeom>
          <a:ln>
            <a:noFill/>
          </a:ln>
        </p:spPr>
      </p:pic>
      <p:sp>
        <p:nvSpPr>
          <p:cNvPr id="41" name="CustomShape 1"/>
          <p:cNvSpPr/>
          <p:nvPr/>
        </p:nvSpPr>
        <p:spPr>
          <a:xfrm>
            <a:off x="685800" y="2124720"/>
            <a:ext cx="7072200" cy="195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799"/>
              </a:spcBef>
            </a:pPr>
            <a:r>
              <a:rPr b="0" lang="pt-BR" sz="4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Desenvolvimento de aplicações</a:t>
            </a:r>
            <a:endParaRPr b="0" lang="pt-BR" sz="4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CustomShape 2"/>
          <p:cNvSpPr/>
          <p:nvPr/>
        </p:nvSpPr>
        <p:spPr>
          <a:xfrm>
            <a:off x="685800" y="4657320"/>
            <a:ext cx="5138640" cy="107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pt-BR" sz="2400" spc="-1" strike="noStrike">
                <a:solidFill>
                  <a:srgbClr val="cedd0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Professor: Paulo Cesar de Oliveira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3" name="Picture 2" descr=""/>
          <p:cNvPicPr/>
          <p:nvPr/>
        </p:nvPicPr>
        <p:blipFill>
          <a:blip r:embed="rId2"/>
          <a:stretch/>
        </p:blipFill>
        <p:spPr>
          <a:xfrm>
            <a:off x="6255360" y="68760"/>
            <a:ext cx="2748600" cy="1422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Imagem 2" descr=""/>
          <p:cNvPicPr/>
          <p:nvPr/>
        </p:nvPicPr>
        <p:blipFill>
          <a:blip r:embed="rId1"/>
          <a:stretch/>
        </p:blipFill>
        <p:spPr>
          <a:xfrm>
            <a:off x="0" y="-48240"/>
            <a:ext cx="9142920" cy="6941160"/>
          </a:xfrm>
          <a:prstGeom prst="rect">
            <a:avLst/>
          </a:prstGeom>
          <a:ln>
            <a:noFill/>
          </a:ln>
        </p:spPr>
      </p:pic>
      <p:pic>
        <p:nvPicPr>
          <p:cNvPr id="45" name="Picture 2" descr=""/>
          <p:cNvPicPr/>
          <p:nvPr/>
        </p:nvPicPr>
        <p:blipFill>
          <a:blip r:embed="rId2"/>
          <a:stretch/>
        </p:blipFill>
        <p:spPr>
          <a:xfrm>
            <a:off x="6255360" y="68760"/>
            <a:ext cx="2748600" cy="1422360"/>
          </a:xfrm>
          <a:prstGeom prst="rect">
            <a:avLst/>
          </a:prstGeom>
          <a:ln>
            <a:noFill/>
          </a:ln>
        </p:spPr>
      </p:pic>
      <p:sp>
        <p:nvSpPr>
          <p:cNvPr id="46" name="CustomShape 1"/>
          <p:cNvSpPr/>
          <p:nvPr/>
        </p:nvSpPr>
        <p:spPr>
          <a:xfrm>
            <a:off x="651960" y="2293560"/>
            <a:ext cx="7948080" cy="387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  <a:spcBef>
                <a:spcPts val="1001"/>
              </a:spcBef>
            </a:pPr>
            <a:r>
              <a:rPr b="0" lang="pt-B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 sistema RECRUTA-IF é direcionado para a área de recrutamento interno com foco na seleção de talentos, onde deve mostrar vagas disponíveis a serem preenchidas. 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001"/>
              </a:spcBef>
            </a:pP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CustomShape 2"/>
          <p:cNvSpPr/>
          <p:nvPr/>
        </p:nvSpPr>
        <p:spPr>
          <a:xfrm>
            <a:off x="651960" y="276480"/>
            <a:ext cx="2447280" cy="100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1" lang="pt-B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Introdução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Imagem 2" descr=""/>
          <p:cNvPicPr/>
          <p:nvPr/>
        </p:nvPicPr>
        <p:blipFill>
          <a:blip r:embed="rId1"/>
          <a:stretch/>
        </p:blipFill>
        <p:spPr>
          <a:xfrm>
            <a:off x="0" y="-48240"/>
            <a:ext cx="9142920" cy="6941160"/>
          </a:xfrm>
          <a:prstGeom prst="rect">
            <a:avLst/>
          </a:prstGeom>
          <a:ln>
            <a:noFill/>
          </a:ln>
        </p:spPr>
      </p:pic>
      <p:pic>
        <p:nvPicPr>
          <p:cNvPr id="49" name="Picture 2" descr=""/>
          <p:cNvPicPr/>
          <p:nvPr/>
        </p:nvPicPr>
        <p:blipFill>
          <a:blip r:embed="rId2"/>
          <a:stretch/>
        </p:blipFill>
        <p:spPr>
          <a:xfrm>
            <a:off x="6255360" y="68760"/>
            <a:ext cx="2748600" cy="1422360"/>
          </a:xfrm>
          <a:prstGeom prst="rect">
            <a:avLst/>
          </a:prstGeom>
          <a:ln>
            <a:noFill/>
          </a:ln>
        </p:spPr>
      </p:pic>
      <p:sp>
        <p:nvSpPr>
          <p:cNvPr id="50" name="CustomShape 1"/>
          <p:cNvSpPr/>
          <p:nvPr/>
        </p:nvSpPr>
        <p:spPr>
          <a:xfrm>
            <a:off x="652320" y="276480"/>
            <a:ext cx="2447280" cy="100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1" lang="pt-B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Problema de Pesquisa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CustomShape 2"/>
          <p:cNvSpPr/>
          <p:nvPr/>
        </p:nvSpPr>
        <p:spPr>
          <a:xfrm>
            <a:off x="652320" y="2293920"/>
            <a:ext cx="7947360" cy="387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  <a:spcBef>
                <a:spcPts val="1001"/>
              </a:spcBef>
            </a:pPr>
            <a:r>
              <a:rPr b="0" lang="pt-B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Dificuldade hipotética de uma empresa em selecionar talentos internos para preencher vagas. 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001"/>
              </a:spcBef>
            </a:pP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Imagem 2" descr=""/>
          <p:cNvPicPr/>
          <p:nvPr/>
        </p:nvPicPr>
        <p:blipFill>
          <a:blip r:embed="rId1"/>
          <a:stretch/>
        </p:blipFill>
        <p:spPr>
          <a:xfrm>
            <a:off x="0" y="-48240"/>
            <a:ext cx="9142920" cy="6941160"/>
          </a:xfrm>
          <a:prstGeom prst="rect">
            <a:avLst/>
          </a:prstGeom>
          <a:ln>
            <a:noFill/>
          </a:ln>
        </p:spPr>
      </p:pic>
      <p:pic>
        <p:nvPicPr>
          <p:cNvPr id="53" name="Picture 2" descr=""/>
          <p:cNvPicPr/>
          <p:nvPr/>
        </p:nvPicPr>
        <p:blipFill>
          <a:blip r:embed="rId2"/>
          <a:stretch/>
        </p:blipFill>
        <p:spPr>
          <a:xfrm>
            <a:off x="6255360" y="68760"/>
            <a:ext cx="2748600" cy="1422360"/>
          </a:xfrm>
          <a:prstGeom prst="rect">
            <a:avLst/>
          </a:prstGeom>
          <a:ln>
            <a:noFill/>
          </a:ln>
        </p:spPr>
      </p:pic>
      <p:sp>
        <p:nvSpPr>
          <p:cNvPr id="54" name="CustomShape 1"/>
          <p:cNvSpPr/>
          <p:nvPr/>
        </p:nvSpPr>
        <p:spPr>
          <a:xfrm>
            <a:off x="652320" y="276480"/>
            <a:ext cx="2447280" cy="100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1" lang="pt-B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Objetivo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CustomShape 2"/>
          <p:cNvSpPr/>
          <p:nvPr/>
        </p:nvSpPr>
        <p:spPr>
          <a:xfrm>
            <a:off x="652320" y="2293920"/>
            <a:ext cx="7947360" cy="387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  <a:spcBef>
                <a:spcPts val="1001"/>
              </a:spcBef>
            </a:pPr>
            <a:r>
              <a:rPr b="0" lang="pt-B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Geral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001"/>
              </a:spcBef>
            </a:pPr>
            <a:r>
              <a:rPr b="0" lang="pt-B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Atender o cliente com um software bem elaborado e intuitivo usando as melhores práticas.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001"/>
              </a:spcBef>
            </a:pP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001"/>
              </a:spcBef>
            </a:pP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001"/>
              </a:spcBef>
            </a:pP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001"/>
              </a:spcBef>
            </a:pPr>
            <a:r>
              <a:rPr b="0" lang="pt-B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Especifico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001"/>
              </a:spcBef>
            </a:pPr>
            <a:r>
              <a:rPr b="0" lang="pt-B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Adquirir competências de desenvolvimento web com Java EE, utilizar a ferramenta PostgreSQL, Hibernate, Wildfly e Jersey junto ao JAX-RS. 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001"/>
              </a:spcBef>
            </a:pP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Imagem 2" descr=""/>
          <p:cNvPicPr/>
          <p:nvPr/>
        </p:nvPicPr>
        <p:blipFill>
          <a:blip r:embed="rId1"/>
          <a:stretch/>
        </p:blipFill>
        <p:spPr>
          <a:xfrm>
            <a:off x="0" y="-48240"/>
            <a:ext cx="9142920" cy="6941160"/>
          </a:xfrm>
          <a:prstGeom prst="rect">
            <a:avLst/>
          </a:prstGeom>
          <a:ln>
            <a:noFill/>
          </a:ln>
        </p:spPr>
      </p:pic>
      <p:pic>
        <p:nvPicPr>
          <p:cNvPr id="57" name="Picture 2" descr=""/>
          <p:cNvPicPr/>
          <p:nvPr/>
        </p:nvPicPr>
        <p:blipFill>
          <a:blip r:embed="rId2"/>
          <a:stretch/>
        </p:blipFill>
        <p:spPr>
          <a:xfrm>
            <a:off x="6255360" y="68760"/>
            <a:ext cx="2748600" cy="1422360"/>
          </a:xfrm>
          <a:prstGeom prst="rect">
            <a:avLst/>
          </a:prstGeom>
          <a:ln>
            <a:noFill/>
          </a:ln>
        </p:spPr>
      </p:pic>
      <p:sp>
        <p:nvSpPr>
          <p:cNvPr id="58" name="CustomShape 1"/>
          <p:cNvSpPr/>
          <p:nvPr/>
        </p:nvSpPr>
        <p:spPr>
          <a:xfrm>
            <a:off x="652320" y="276480"/>
            <a:ext cx="2447280" cy="100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1" lang="pt-B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Justificativa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CustomShape 2"/>
          <p:cNvSpPr/>
          <p:nvPr/>
        </p:nvSpPr>
        <p:spPr>
          <a:xfrm>
            <a:off x="652320" y="2356200"/>
            <a:ext cx="7947360" cy="381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  <a:spcBef>
                <a:spcPts val="1001"/>
              </a:spcBef>
            </a:pPr>
            <a:r>
              <a:rPr b="0" lang="pt-B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Grandes corporações sofrem ao contratar pessoas muito capacitadas, porém sem que este profissional se adapte a forma de trabalho da empresa.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001"/>
              </a:spcBef>
            </a:pP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001"/>
              </a:spcBef>
            </a:pP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001"/>
              </a:spcBef>
            </a:pP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001"/>
              </a:spcBef>
            </a:pPr>
            <a:r>
              <a:rPr b="0" lang="pt-B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Valorizando o talento interno é o melhor meio para manter as pessoas que estão declaradamente comprometidas com a empresa. 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001"/>
              </a:spcBef>
            </a:pP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Imagem 2" descr=""/>
          <p:cNvPicPr/>
          <p:nvPr/>
        </p:nvPicPr>
        <p:blipFill>
          <a:blip r:embed="rId1"/>
          <a:stretch/>
        </p:blipFill>
        <p:spPr>
          <a:xfrm>
            <a:off x="0" y="-48240"/>
            <a:ext cx="9142920" cy="6941160"/>
          </a:xfrm>
          <a:prstGeom prst="rect">
            <a:avLst/>
          </a:prstGeom>
          <a:ln>
            <a:noFill/>
          </a:ln>
        </p:spPr>
      </p:pic>
      <p:pic>
        <p:nvPicPr>
          <p:cNvPr id="61" name="Picture 2" descr=""/>
          <p:cNvPicPr/>
          <p:nvPr/>
        </p:nvPicPr>
        <p:blipFill>
          <a:blip r:embed="rId2"/>
          <a:stretch/>
        </p:blipFill>
        <p:spPr>
          <a:xfrm>
            <a:off x="6255360" y="68760"/>
            <a:ext cx="2748600" cy="1422360"/>
          </a:xfrm>
          <a:prstGeom prst="rect">
            <a:avLst/>
          </a:prstGeom>
          <a:ln>
            <a:noFill/>
          </a:ln>
        </p:spPr>
      </p:pic>
      <p:sp>
        <p:nvSpPr>
          <p:cNvPr id="62" name="CustomShape 1"/>
          <p:cNvSpPr/>
          <p:nvPr/>
        </p:nvSpPr>
        <p:spPr>
          <a:xfrm>
            <a:off x="652320" y="276480"/>
            <a:ext cx="2447280" cy="100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1" lang="pt-B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Justificativa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CustomShape 2"/>
          <p:cNvSpPr/>
          <p:nvPr/>
        </p:nvSpPr>
        <p:spPr>
          <a:xfrm>
            <a:off x="652320" y="2356200"/>
            <a:ext cx="7947360" cy="381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  <a:spcBef>
                <a:spcPts val="1001"/>
              </a:spcBef>
            </a:pPr>
            <a:r>
              <a:rPr b="0" lang="pt-B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Percebemos um nicho de mercado com a demanda crescente em busca de talentos internos que já conhecem a cultura da organização.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001"/>
              </a:spcBef>
            </a:pP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Imagem 2" descr=""/>
          <p:cNvPicPr/>
          <p:nvPr/>
        </p:nvPicPr>
        <p:blipFill>
          <a:blip r:embed="rId1"/>
          <a:stretch/>
        </p:blipFill>
        <p:spPr>
          <a:xfrm>
            <a:off x="0" y="-48240"/>
            <a:ext cx="9142920" cy="6941160"/>
          </a:xfrm>
          <a:prstGeom prst="rect">
            <a:avLst/>
          </a:prstGeom>
          <a:ln>
            <a:noFill/>
          </a:ln>
        </p:spPr>
      </p:pic>
      <p:pic>
        <p:nvPicPr>
          <p:cNvPr id="65" name="Picture 2" descr=""/>
          <p:cNvPicPr/>
          <p:nvPr/>
        </p:nvPicPr>
        <p:blipFill>
          <a:blip r:embed="rId2"/>
          <a:stretch/>
        </p:blipFill>
        <p:spPr>
          <a:xfrm>
            <a:off x="6255360" y="68760"/>
            <a:ext cx="2748600" cy="1422360"/>
          </a:xfrm>
          <a:prstGeom prst="rect">
            <a:avLst/>
          </a:prstGeom>
          <a:ln>
            <a:noFill/>
          </a:ln>
        </p:spPr>
      </p:pic>
      <p:sp>
        <p:nvSpPr>
          <p:cNvPr id="66" name="CustomShape 1"/>
          <p:cNvSpPr/>
          <p:nvPr/>
        </p:nvSpPr>
        <p:spPr>
          <a:xfrm>
            <a:off x="652320" y="276480"/>
            <a:ext cx="2447280" cy="100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1" lang="pt-B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Metodologia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CustomShape 2"/>
          <p:cNvSpPr/>
          <p:nvPr/>
        </p:nvSpPr>
        <p:spPr>
          <a:xfrm>
            <a:off x="652320" y="2117160"/>
            <a:ext cx="7947360" cy="405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  <a:spcBef>
                <a:spcPts val="1001"/>
              </a:spcBef>
            </a:pPr>
            <a:r>
              <a:rPr b="0" lang="pt-B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 RUP define perfeitamente quem é responsável pelo que, como as coisas deverão ser feitas e quando devem ser realizadas, descrevendo todas as metas de desenvolvimento especificamente para que sejam alcançadas.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001"/>
              </a:spcBef>
            </a:pP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Imagem 2" descr=""/>
          <p:cNvPicPr/>
          <p:nvPr/>
        </p:nvPicPr>
        <p:blipFill>
          <a:blip r:embed="rId1"/>
          <a:stretch/>
        </p:blipFill>
        <p:spPr>
          <a:xfrm>
            <a:off x="0" y="-48240"/>
            <a:ext cx="9142920" cy="6941160"/>
          </a:xfrm>
          <a:prstGeom prst="rect">
            <a:avLst/>
          </a:prstGeom>
          <a:ln>
            <a:noFill/>
          </a:ln>
        </p:spPr>
      </p:pic>
      <p:pic>
        <p:nvPicPr>
          <p:cNvPr id="69" name="Picture 2" descr=""/>
          <p:cNvPicPr/>
          <p:nvPr/>
        </p:nvPicPr>
        <p:blipFill>
          <a:blip r:embed="rId2"/>
          <a:stretch/>
        </p:blipFill>
        <p:spPr>
          <a:xfrm>
            <a:off x="6255360" y="68760"/>
            <a:ext cx="2748600" cy="1422360"/>
          </a:xfrm>
          <a:prstGeom prst="rect">
            <a:avLst/>
          </a:prstGeom>
          <a:ln>
            <a:noFill/>
          </a:ln>
        </p:spPr>
      </p:pic>
      <p:sp>
        <p:nvSpPr>
          <p:cNvPr id="70" name="CustomShape 1"/>
          <p:cNvSpPr/>
          <p:nvPr/>
        </p:nvSpPr>
        <p:spPr>
          <a:xfrm>
            <a:off x="652320" y="276480"/>
            <a:ext cx="2447280" cy="100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1" lang="pt-B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Metodologia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CustomShape 2"/>
          <p:cNvSpPr/>
          <p:nvPr/>
        </p:nvSpPr>
        <p:spPr>
          <a:xfrm>
            <a:off x="652320" y="2117160"/>
            <a:ext cx="7947360" cy="405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  <a:spcBef>
                <a:spcPts val="1001"/>
              </a:spcBef>
            </a:pPr>
            <a:r>
              <a:rPr b="0" lang="pt-B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É um processo de engenharia de software criado para apoiar o desenvolvimento orientado a objetos, fornecendo uma forma sistemática para se obter vantagens no uso da UML.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001"/>
              </a:spcBef>
            </a:pP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2" name="Imagem 6" descr=""/>
          <p:cNvPicPr/>
          <p:nvPr/>
        </p:nvPicPr>
        <p:blipFill>
          <a:blip r:embed="rId3"/>
          <a:stretch/>
        </p:blipFill>
        <p:spPr>
          <a:xfrm>
            <a:off x="4626720" y="3462120"/>
            <a:ext cx="3958560" cy="2527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606</TotalTime>
  <Application>LibreOffice/5.2.7.2$Linux_X86_64 LibreOffice_project/20m0$Build-2</Application>
  <Words>296</Words>
  <Paragraphs>44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2016-02-16T12:53:36Z</dcterms:created>
  <dc:creator>Rafael Espirito Santo Cerbatto</dc:creator>
  <dc:description/>
  <dc:language>pt-BR</dc:language>
  <cp:lastModifiedBy/>
  <dcterms:modified xsi:type="dcterms:W3CDTF">2018-05-07T15:31:51Z</dcterms:modified>
  <cp:revision>137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Apresentação na tela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15</vt:i4>
  </property>
</Properties>
</file>