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xlsx" ContentType="application/vnd.openxmlformats-officedocument.spreadsheetml.sheet"/>
  <Override PartName="/ppt/charts/chart3.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400" r:id="rId2"/>
    <p:sldId id="327" r:id="rId3"/>
    <p:sldId id="392" r:id="rId4"/>
    <p:sldId id="328" r:id="rId5"/>
    <p:sldId id="330" r:id="rId6"/>
    <p:sldId id="331" r:id="rId7"/>
    <p:sldId id="332" r:id="rId8"/>
    <p:sldId id="340" r:id="rId9"/>
    <p:sldId id="333" r:id="rId10"/>
    <p:sldId id="334" r:id="rId11"/>
    <p:sldId id="335" r:id="rId12"/>
    <p:sldId id="336" r:id="rId13"/>
    <p:sldId id="337" r:id="rId14"/>
    <p:sldId id="338" r:id="rId15"/>
    <p:sldId id="339" r:id="rId16"/>
    <p:sldId id="341" r:id="rId17"/>
    <p:sldId id="342" r:id="rId18"/>
    <p:sldId id="343" r:id="rId19"/>
    <p:sldId id="344" r:id="rId20"/>
    <p:sldId id="345" r:id="rId21"/>
    <p:sldId id="346" r:id="rId22"/>
    <p:sldId id="347" r:id="rId23"/>
    <p:sldId id="348" r:id="rId24"/>
    <p:sldId id="349" r:id="rId25"/>
    <p:sldId id="350" r:id="rId26"/>
    <p:sldId id="351" r:id="rId27"/>
    <p:sldId id="352" r:id="rId28"/>
    <p:sldId id="353" r:id="rId29"/>
    <p:sldId id="354" r:id="rId30"/>
    <p:sldId id="355" r:id="rId31"/>
    <p:sldId id="356" r:id="rId32"/>
    <p:sldId id="357" r:id="rId33"/>
    <p:sldId id="358" r:id="rId34"/>
    <p:sldId id="359" r:id="rId35"/>
    <p:sldId id="360" r:id="rId36"/>
    <p:sldId id="361" r:id="rId37"/>
    <p:sldId id="366" r:id="rId38"/>
    <p:sldId id="362" r:id="rId39"/>
    <p:sldId id="365" r:id="rId40"/>
    <p:sldId id="368" r:id="rId41"/>
    <p:sldId id="369" r:id="rId42"/>
    <p:sldId id="370" r:id="rId43"/>
    <p:sldId id="374" r:id="rId44"/>
    <p:sldId id="372" r:id="rId45"/>
    <p:sldId id="371" r:id="rId46"/>
    <p:sldId id="373" r:id="rId47"/>
    <p:sldId id="390" r:id="rId48"/>
    <p:sldId id="375" r:id="rId49"/>
    <p:sldId id="377" r:id="rId50"/>
    <p:sldId id="401" r:id="rId51"/>
    <p:sldId id="402" r:id="rId52"/>
    <p:sldId id="378" r:id="rId53"/>
    <p:sldId id="376" r:id="rId54"/>
    <p:sldId id="380" r:id="rId55"/>
    <p:sldId id="403" r:id="rId56"/>
    <p:sldId id="379" r:id="rId57"/>
    <p:sldId id="381" r:id="rId58"/>
    <p:sldId id="382" r:id="rId59"/>
    <p:sldId id="383" r:id="rId60"/>
    <p:sldId id="391" r:id="rId61"/>
    <p:sldId id="387" r:id="rId62"/>
    <p:sldId id="397" r:id="rId63"/>
    <p:sldId id="404" r:id="rId64"/>
    <p:sldId id="384" r:id="rId65"/>
    <p:sldId id="385" r:id="rId66"/>
    <p:sldId id="386" r:id="rId67"/>
    <p:sldId id="398" r:id="rId68"/>
    <p:sldId id="407" r:id="rId69"/>
    <p:sldId id="399" r:id="rId70"/>
    <p:sldId id="405" r:id="rId71"/>
    <p:sldId id="408" r:id="rId72"/>
    <p:sldId id="406" r:id="rId73"/>
    <p:sldId id="409" r:id="rId74"/>
    <p:sldId id="389" r:id="rId75"/>
    <p:sldId id="410" r:id="rId76"/>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1070" y="-8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rts/_rels/chart1.xml.rels><?xml version="1.0" encoding="UTF-8" standalone="yes"?>
<Relationships xmlns="http://schemas.openxmlformats.org/package/2006/relationships"><Relationship Id="rId1" Type="http://schemas.openxmlformats.org/officeDocument/2006/relationships/package" Target="../embeddings/Planilha_do_Microsoft_Office_Excel1.xlsx"/></Relationships>
</file>

<file path=ppt/charts/_rels/chart2.xml.rels><?xml version="1.0" encoding="UTF-8" standalone="yes"?>
<Relationships xmlns="http://schemas.openxmlformats.org/package/2006/relationships"><Relationship Id="rId1" Type="http://schemas.openxmlformats.org/officeDocument/2006/relationships/package" Target="../embeddings/Planilha_do_Microsoft_Office_Excel2.xlsx"/></Relationships>
</file>

<file path=ppt/charts/_rels/chart3.xml.rels><?xml version="1.0" encoding="UTF-8" standalone="yes"?>
<Relationships xmlns="http://schemas.openxmlformats.org/package/2006/relationships"><Relationship Id="rId1" Type="http://schemas.openxmlformats.org/officeDocument/2006/relationships/package" Target="../embeddings/Planilha_do_Microsoft_Office_Excel3.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pt-BR"/>
  <c:chart>
    <c:title>
      <c:layout/>
    </c:title>
    <c:plotArea>
      <c:layout/>
      <c:pieChart>
        <c:varyColors val="1"/>
        <c:ser>
          <c:idx val="0"/>
          <c:order val="0"/>
          <c:tx>
            <c:strRef>
              <c:f>Plan1!$B$1</c:f>
              <c:strCache>
                <c:ptCount val="1"/>
                <c:pt idx="0">
                  <c:v>INVESTIDOR CONSERVADOR</c:v>
                </c:pt>
              </c:strCache>
            </c:strRef>
          </c:tx>
          <c:dLbls>
            <c:showVal val="1"/>
            <c:showLeaderLines val="1"/>
          </c:dLbls>
          <c:cat>
            <c:strRef>
              <c:f>Plan1!$A$2:$A$5</c:f>
              <c:strCache>
                <c:ptCount val="4"/>
                <c:pt idx="0">
                  <c:v>DI/POUPANÇA</c:v>
                </c:pt>
                <c:pt idx="1">
                  <c:v>TITULOS PRIVADOS</c:v>
                </c:pt>
                <c:pt idx="2">
                  <c:v>TITULOS DE RENDA FIXA </c:v>
                </c:pt>
                <c:pt idx="3">
                  <c:v>FUNDO MULTIMERCADOS</c:v>
                </c:pt>
              </c:strCache>
            </c:strRef>
          </c:cat>
          <c:val>
            <c:numRef>
              <c:f>Plan1!$B$2:$B$5</c:f>
              <c:numCache>
                <c:formatCode>0%</c:formatCode>
                <c:ptCount val="4"/>
                <c:pt idx="0">
                  <c:v>0.5</c:v>
                </c:pt>
                <c:pt idx="1">
                  <c:v>0.30000000000000021</c:v>
                </c:pt>
                <c:pt idx="2">
                  <c:v>0.1</c:v>
                </c:pt>
                <c:pt idx="3">
                  <c:v>0.1</c:v>
                </c:pt>
              </c:numCache>
            </c:numRef>
          </c:val>
        </c:ser>
        <c:firstSliceAng val="0"/>
      </c:pieChart>
    </c:plotArea>
    <c:legend>
      <c:legendPos val="r"/>
      <c:layout/>
    </c:legend>
    <c:plotVisOnly val="1"/>
  </c:chart>
  <c:txPr>
    <a:bodyPr/>
    <a:lstStyle/>
    <a:p>
      <a:pPr>
        <a:defRPr sz="1800"/>
      </a:pPr>
      <a:endParaRPr lang="pt-BR"/>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pt-BR"/>
  <c:chart>
    <c:title>
      <c:tx>
        <c:rich>
          <a:bodyPr/>
          <a:lstStyle/>
          <a:p>
            <a:pPr>
              <a:defRPr/>
            </a:pPr>
            <a:r>
              <a:rPr lang="pt-BR" dirty="0"/>
              <a:t>INVESTIDOR </a:t>
            </a:r>
            <a:r>
              <a:rPr lang="pt-BR" dirty="0" smtClean="0"/>
              <a:t>MODERADO</a:t>
            </a:r>
          </a:p>
        </c:rich>
      </c:tx>
      <c:layout/>
    </c:title>
    <c:plotArea>
      <c:layout/>
      <c:pieChart>
        <c:varyColors val="1"/>
        <c:ser>
          <c:idx val="0"/>
          <c:order val="0"/>
          <c:tx>
            <c:strRef>
              <c:f>Plan1!$B$1</c:f>
              <c:strCache>
                <c:ptCount val="1"/>
                <c:pt idx="0">
                  <c:v>INVESTIDOR CONSERVADOR</c:v>
                </c:pt>
              </c:strCache>
            </c:strRef>
          </c:tx>
          <c:dLbls>
            <c:showVal val="1"/>
            <c:showLeaderLines val="1"/>
          </c:dLbls>
          <c:cat>
            <c:strRef>
              <c:f>Plan1!$A$2:$A$7</c:f>
              <c:strCache>
                <c:ptCount val="6"/>
                <c:pt idx="0">
                  <c:v>DI/POUPANÇA</c:v>
                </c:pt>
                <c:pt idx="1">
                  <c:v>TITULOS PRIVADOS</c:v>
                </c:pt>
                <c:pt idx="2">
                  <c:v>TITULOS DE RENDA FIXA </c:v>
                </c:pt>
                <c:pt idx="3">
                  <c:v>FUNDO MULTIMERCADOS</c:v>
                </c:pt>
                <c:pt idx="4">
                  <c:v>IMÓVEIS</c:v>
                </c:pt>
                <c:pt idx="5">
                  <c:v>AÇÕES</c:v>
                </c:pt>
              </c:strCache>
            </c:strRef>
          </c:cat>
          <c:val>
            <c:numRef>
              <c:f>Plan1!$B$2:$B$7</c:f>
              <c:numCache>
                <c:formatCode>0%</c:formatCode>
                <c:ptCount val="6"/>
                <c:pt idx="0">
                  <c:v>0.25</c:v>
                </c:pt>
                <c:pt idx="1">
                  <c:v>0.30000000000000021</c:v>
                </c:pt>
                <c:pt idx="2">
                  <c:v>0.2</c:v>
                </c:pt>
                <c:pt idx="3">
                  <c:v>0.15000000000000011</c:v>
                </c:pt>
                <c:pt idx="4">
                  <c:v>0.05</c:v>
                </c:pt>
                <c:pt idx="5">
                  <c:v>0.05</c:v>
                </c:pt>
              </c:numCache>
            </c:numRef>
          </c:val>
        </c:ser>
        <c:firstSliceAng val="0"/>
      </c:pieChart>
    </c:plotArea>
    <c:legend>
      <c:legendPos val="r"/>
      <c:layout/>
    </c:legend>
    <c:plotVisOnly val="1"/>
  </c:chart>
  <c:txPr>
    <a:bodyPr/>
    <a:lstStyle/>
    <a:p>
      <a:pPr>
        <a:defRPr sz="1800"/>
      </a:pPr>
      <a:endParaRPr lang="pt-BR"/>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pt-BR"/>
  <c:chart>
    <c:title>
      <c:tx>
        <c:rich>
          <a:bodyPr/>
          <a:lstStyle/>
          <a:p>
            <a:pPr>
              <a:defRPr/>
            </a:pPr>
            <a:r>
              <a:rPr lang="pt-BR" dirty="0"/>
              <a:t>INVESTIDOR </a:t>
            </a:r>
            <a:r>
              <a:rPr lang="pt-BR" dirty="0" smtClean="0"/>
              <a:t>AGRESSIVO</a:t>
            </a:r>
          </a:p>
        </c:rich>
      </c:tx>
      <c:layout/>
    </c:title>
    <c:plotArea>
      <c:layout/>
      <c:pieChart>
        <c:varyColors val="1"/>
        <c:ser>
          <c:idx val="0"/>
          <c:order val="0"/>
          <c:tx>
            <c:strRef>
              <c:f>Plan1!$B$1</c:f>
              <c:strCache>
                <c:ptCount val="1"/>
                <c:pt idx="0">
                  <c:v>INVESTIDOR AGRESSIVO</c:v>
                </c:pt>
              </c:strCache>
            </c:strRef>
          </c:tx>
          <c:dLbls>
            <c:showVal val="1"/>
            <c:showLeaderLines val="1"/>
          </c:dLbls>
          <c:cat>
            <c:strRef>
              <c:f>Plan1!$A$2:$A$7</c:f>
              <c:strCache>
                <c:ptCount val="6"/>
                <c:pt idx="0">
                  <c:v>DI/POUPANÇA</c:v>
                </c:pt>
                <c:pt idx="1">
                  <c:v>TITULOS PRIVADOS</c:v>
                </c:pt>
                <c:pt idx="2">
                  <c:v>TITULOS DE RENDA FIXA </c:v>
                </c:pt>
                <c:pt idx="3">
                  <c:v>FUNDO MULTIMERCADOS</c:v>
                </c:pt>
                <c:pt idx="4">
                  <c:v>IMÓVEIS</c:v>
                </c:pt>
                <c:pt idx="5">
                  <c:v>AÇÕES</c:v>
                </c:pt>
              </c:strCache>
            </c:strRef>
          </c:cat>
          <c:val>
            <c:numRef>
              <c:f>Plan1!$B$2:$B$7</c:f>
              <c:numCache>
                <c:formatCode>0%</c:formatCode>
                <c:ptCount val="6"/>
                <c:pt idx="0">
                  <c:v>0.1</c:v>
                </c:pt>
                <c:pt idx="1">
                  <c:v>0.1</c:v>
                </c:pt>
                <c:pt idx="2">
                  <c:v>0.1</c:v>
                </c:pt>
                <c:pt idx="3">
                  <c:v>0.30000000000000021</c:v>
                </c:pt>
                <c:pt idx="4">
                  <c:v>0.2</c:v>
                </c:pt>
                <c:pt idx="5">
                  <c:v>0.2</c:v>
                </c:pt>
              </c:numCache>
            </c:numRef>
          </c:val>
        </c:ser>
        <c:firstSliceAng val="0"/>
      </c:pieChart>
    </c:plotArea>
    <c:legend>
      <c:legendPos val="r"/>
      <c:layout/>
    </c:legend>
    <c:plotVisOnly val="1"/>
  </c:chart>
  <c:txPr>
    <a:bodyPr/>
    <a:lstStyle/>
    <a:p>
      <a:pPr>
        <a:defRPr sz="1800"/>
      </a:pPr>
      <a:endParaRPr lang="pt-BR"/>
    </a:p>
  </c:txPr>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8" name="Título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pt-BR" smtClean="0"/>
              <a:t>Clique para editar o estilo do título mestre</a:t>
            </a:r>
            <a:endParaRPr kumimoji="0" lang="en-US"/>
          </a:p>
        </p:txBody>
      </p:sp>
      <p:sp>
        <p:nvSpPr>
          <p:cNvPr id="28" name="Espaço Reservado para Data 27"/>
          <p:cNvSpPr>
            <a:spLocks noGrp="1"/>
          </p:cNvSpPr>
          <p:nvPr>
            <p:ph type="dt" sz="half" idx="10"/>
          </p:nvPr>
        </p:nvSpPr>
        <p:spPr/>
        <p:txBody>
          <a:bodyPr/>
          <a:lstStyle/>
          <a:p>
            <a:fld id="{87514410-C09F-4D90-8C42-F109A2B7DD8C}" type="datetimeFigureOut">
              <a:rPr lang="pt-BR" smtClean="0"/>
              <a:pPr/>
              <a:t>06/05/2011</a:t>
            </a:fld>
            <a:endParaRPr lang="pt-BR" dirty="0"/>
          </a:p>
        </p:txBody>
      </p:sp>
      <p:sp>
        <p:nvSpPr>
          <p:cNvPr id="17" name="Espaço Reservado para Rodapé 16"/>
          <p:cNvSpPr>
            <a:spLocks noGrp="1"/>
          </p:cNvSpPr>
          <p:nvPr>
            <p:ph type="ftr" sz="quarter" idx="11"/>
          </p:nvPr>
        </p:nvSpPr>
        <p:spPr/>
        <p:txBody>
          <a:bodyPr/>
          <a:lstStyle/>
          <a:p>
            <a:endParaRPr lang="pt-BR" dirty="0"/>
          </a:p>
        </p:txBody>
      </p:sp>
      <p:sp>
        <p:nvSpPr>
          <p:cNvPr id="29" name="Espaço Reservado para Número de Slide 28"/>
          <p:cNvSpPr>
            <a:spLocks noGrp="1"/>
          </p:cNvSpPr>
          <p:nvPr>
            <p:ph type="sldNum" sz="quarter" idx="12"/>
          </p:nvPr>
        </p:nvSpPr>
        <p:spPr/>
        <p:txBody>
          <a:bodyPr/>
          <a:lstStyle/>
          <a:p>
            <a:fld id="{3793AA64-B9ED-479B-9662-FA826B0063E0}" type="slidenum">
              <a:rPr lang="pt-BR" smtClean="0"/>
              <a:pPr/>
              <a:t>‹nº›</a:t>
            </a:fld>
            <a:endParaRPr lang="pt-BR" dirty="0"/>
          </a:p>
        </p:txBody>
      </p:sp>
      <p:sp>
        <p:nvSpPr>
          <p:cNvPr id="9" name="Subtítulo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Tree>
  </p:cSld>
  <p:clrMapOvr>
    <a:masterClrMapping/>
  </p:clrMapOvr>
  <p:transition spd="med">
    <p:diamond/>
    <p:sndAc>
      <p:stSnd>
        <p:snd r:embed="rId1" name="cashreg.wav"/>
      </p:stSnd>
    </p:sndAc>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87514410-C09F-4D90-8C42-F109A2B7DD8C}" type="datetimeFigureOut">
              <a:rPr lang="pt-BR" smtClean="0"/>
              <a:pPr/>
              <a:t>06/05/2011</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3793AA64-B9ED-479B-9662-FA826B0063E0}" type="slidenum">
              <a:rPr lang="pt-BR" smtClean="0"/>
              <a:pPr/>
              <a:t>‹nº›</a:t>
            </a:fld>
            <a:endParaRPr lang="pt-BR" dirty="0"/>
          </a:p>
        </p:txBody>
      </p:sp>
    </p:spTree>
  </p:cSld>
  <p:clrMapOvr>
    <a:masterClrMapping/>
  </p:clrMapOvr>
  <p:transition spd="med">
    <p:diamond/>
    <p:sndAc>
      <p:stSnd>
        <p:snd r:embed="rId1" name="cashreg.wav"/>
      </p:stSnd>
    </p:sndAc>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87514410-C09F-4D90-8C42-F109A2B7DD8C}" type="datetimeFigureOut">
              <a:rPr lang="pt-BR" smtClean="0"/>
              <a:pPr/>
              <a:t>06/05/2011</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3793AA64-B9ED-479B-9662-FA826B0063E0}" type="slidenum">
              <a:rPr lang="pt-BR" smtClean="0"/>
              <a:pPr/>
              <a:t>‹nº›</a:t>
            </a:fld>
            <a:endParaRPr lang="pt-BR" dirty="0"/>
          </a:p>
        </p:txBody>
      </p:sp>
    </p:spTree>
  </p:cSld>
  <p:clrMapOvr>
    <a:masterClrMapping/>
  </p:clrMapOvr>
  <p:transition spd="med">
    <p:diamond/>
    <p:sndAc>
      <p:stSnd>
        <p:snd r:embed="rId1" name="cashreg.wav"/>
      </p:stSnd>
    </p:sndAc>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Conteúdo 2"/>
          <p:cNvSpPr>
            <a:spLocks noGrp="1"/>
          </p:cNvSpPr>
          <p:nvPr>
            <p:ph idx="1"/>
          </p:nvPr>
        </p:nvSpPr>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87514410-C09F-4D90-8C42-F109A2B7DD8C}" type="datetimeFigureOut">
              <a:rPr lang="pt-BR" smtClean="0"/>
              <a:pPr/>
              <a:t>06/05/2011</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3793AA64-B9ED-479B-9662-FA826B0063E0}" type="slidenum">
              <a:rPr lang="pt-BR" smtClean="0"/>
              <a:pPr/>
              <a:t>‹nº›</a:t>
            </a:fld>
            <a:endParaRPr lang="pt-BR" dirty="0"/>
          </a:p>
        </p:txBody>
      </p:sp>
    </p:spTree>
  </p:cSld>
  <p:clrMapOvr>
    <a:masterClrMapping/>
  </p:clrMapOvr>
  <p:transition spd="med">
    <p:diamond/>
    <p:sndAc>
      <p:stSnd>
        <p:snd r:embed="rId1" name="cashreg.wav"/>
      </p:stSnd>
    </p:sndAc>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3">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os estilos do texto mestre</a:t>
            </a:r>
          </a:p>
        </p:txBody>
      </p:sp>
      <p:sp>
        <p:nvSpPr>
          <p:cNvPr id="4" name="Espaço Reservado para Data 3"/>
          <p:cNvSpPr>
            <a:spLocks noGrp="1"/>
          </p:cNvSpPr>
          <p:nvPr>
            <p:ph type="dt" sz="half" idx="10"/>
          </p:nvPr>
        </p:nvSpPr>
        <p:spPr/>
        <p:txBody>
          <a:bodyPr/>
          <a:lstStyle/>
          <a:p>
            <a:fld id="{87514410-C09F-4D90-8C42-F109A2B7DD8C}" type="datetimeFigureOut">
              <a:rPr lang="pt-BR" smtClean="0"/>
              <a:pPr/>
              <a:t>06/05/2011</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a:xfrm>
            <a:off x="7924800" y="6416675"/>
            <a:ext cx="762000" cy="365125"/>
          </a:xfrm>
        </p:spPr>
        <p:txBody>
          <a:bodyPr/>
          <a:lstStyle/>
          <a:p>
            <a:fld id="{3793AA64-B9ED-479B-9662-FA826B0063E0}" type="slidenum">
              <a:rPr lang="pt-BR" smtClean="0"/>
              <a:pPr/>
              <a:t>‹nº›</a:t>
            </a:fld>
            <a:endParaRPr lang="pt-BR" dirty="0"/>
          </a:p>
        </p:txBody>
      </p:sp>
    </p:spTree>
  </p:cSld>
  <p:clrMapOvr>
    <a:overrideClrMapping bg1="dk1" tx1="lt1" bg2="dk2" tx2="lt2" accent1="accent1" accent2="accent2" accent3="accent3" accent4="accent4" accent5="accent5" accent6="accent6" hlink="hlink" folHlink="folHlink"/>
  </p:clrMapOvr>
  <p:transition spd="med">
    <p:diamond/>
    <p:sndAc>
      <p:stSnd>
        <p:snd r:embed="rId1" name="cashreg.wav"/>
      </p:stSnd>
    </p:sndAc>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Conteúdo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Conteúdo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87514410-C09F-4D90-8C42-F109A2B7DD8C}" type="datetimeFigureOut">
              <a:rPr lang="pt-BR" smtClean="0"/>
              <a:pPr/>
              <a:t>06/05/2011</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3793AA64-B9ED-479B-9662-FA826B0063E0}" type="slidenum">
              <a:rPr lang="pt-BR" smtClean="0"/>
              <a:pPr/>
              <a:t>‹nº›</a:t>
            </a:fld>
            <a:endParaRPr lang="pt-BR" dirty="0"/>
          </a:p>
        </p:txBody>
      </p:sp>
    </p:spTree>
  </p:cSld>
  <p:clrMapOvr>
    <a:masterClrMapping/>
  </p:clrMapOvr>
  <p:transition spd="med">
    <p:diamond/>
    <p:sndAc>
      <p:stSnd>
        <p:snd r:embed="rId1" name="cashreg.wav"/>
      </p:stSnd>
    </p:sndAc>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8229600" cy="1143000"/>
          </a:xfrm>
        </p:spPr>
        <p:txBody>
          <a:bodyPr anchor="ctr"/>
          <a:lstStyle>
            <a:lvl1pPr>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os estilos do texto mestre</a:t>
            </a:r>
          </a:p>
        </p:txBody>
      </p:sp>
      <p:sp>
        <p:nvSpPr>
          <p:cNvPr id="4" name="Espaço Reservado para Texto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os estilos do texto mestre</a:t>
            </a:r>
          </a:p>
        </p:txBody>
      </p:sp>
      <p:sp>
        <p:nvSpPr>
          <p:cNvPr id="5" name="Espaço Reservado para Conteúdo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6" name="Espaço Reservado para Conteúdo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0"/>
          </p:nvPr>
        </p:nvSpPr>
        <p:spPr/>
        <p:txBody>
          <a:bodyPr/>
          <a:lstStyle/>
          <a:p>
            <a:fld id="{87514410-C09F-4D90-8C42-F109A2B7DD8C}" type="datetimeFigureOut">
              <a:rPr lang="pt-BR" smtClean="0"/>
              <a:pPr/>
              <a:t>06/05/2011</a:t>
            </a:fld>
            <a:endParaRPr lang="pt-BR" dirty="0"/>
          </a:p>
        </p:txBody>
      </p:sp>
      <p:sp>
        <p:nvSpPr>
          <p:cNvPr id="8" name="Espaço Reservado para Rodapé 7"/>
          <p:cNvSpPr>
            <a:spLocks noGrp="1"/>
          </p:cNvSpPr>
          <p:nvPr>
            <p:ph type="ftr" sz="quarter" idx="11"/>
          </p:nvPr>
        </p:nvSpPr>
        <p:spPr/>
        <p:txBody>
          <a:bodyPr/>
          <a:lstStyle/>
          <a:p>
            <a:endParaRPr lang="pt-BR" dirty="0"/>
          </a:p>
        </p:txBody>
      </p:sp>
      <p:sp>
        <p:nvSpPr>
          <p:cNvPr id="9" name="Espaço Reservado para Número de Slide 8"/>
          <p:cNvSpPr>
            <a:spLocks noGrp="1"/>
          </p:cNvSpPr>
          <p:nvPr>
            <p:ph type="sldNum" sz="quarter" idx="12"/>
          </p:nvPr>
        </p:nvSpPr>
        <p:spPr/>
        <p:txBody>
          <a:bodyPr/>
          <a:lstStyle/>
          <a:p>
            <a:fld id="{3793AA64-B9ED-479B-9662-FA826B0063E0}" type="slidenum">
              <a:rPr lang="pt-BR" smtClean="0"/>
              <a:pPr/>
              <a:t>‹nº›</a:t>
            </a:fld>
            <a:endParaRPr lang="pt-BR" dirty="0"/>
          </a:p>
        </p:txBody>
      </p:sp>
    </p:spTree>
  </p:cSld>
  <p:clrMapOvr>
    <a:masterClrMapping/>
  </p:clrMapOvr>
  <p:transition spd="med">
    <p:diamond/>
    <p:sndAc>
      <p:stSnd>
        <p:snd r:embed="rId1" name="cashreg.wav"/>
      </p:stSnd>
    </p:sndAc>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Data 2"/>
          <p:cNvSpPr>
            <a:spLocks noGrp="1"/>
          </p:cNvSpPr>
          <p:nvPr>
            <p:ph type="dt" sz="half" idx="10"/>
          </p:nvPr>
        </p:nvSpPr>
        <p:spPr/>
        <p:txBody>
          <a:bodyPr/>
          <a:lstStyle/>
          <a:p>
            <a:fld id="{87514410-C09F-4D90-8C42-F109A2B7DD8C}" type="datetimeFigureOut">
              <a:rPr lang="pt-BR" smtClean="0"/>
              <a:pPr/>
              <a:t>06/05/2011</a:t>
            </a:fld>
            <a:endParaRPr lang="pt-BR" dirty="0"/>
          </a:p>
        </p:txBody>
      </p:sp>
      <p:sp>
        <p:nvSpPr>
          <p:cNvPr id="4" name="Espaço Reservado para Rodapé 3"/>
          <p:cNvSpPr>
            <a:spLocks noGrp="1"/>
          </p:cNvSpPr>
          <p:nvPr>
            <p:ph type="ftr" sz="quarter" idx="11"/>
          </p:nvPr>
        </p:nvSpPr>
        <p:spPr/>
        <p:txBody>
          <a:bodyPr/>
          <a:lstStyle/>
          <a:p>
            <a:endParaRPr lang="pt-BR" dirty="0"/>
          </a:p>
        </p:txBody>
      </p:sp>
      <p:sp>
        <p:nvSpPr>
          <p:cNvPr id="5" name="Espaço Reservado para Número de Slide 4"/>
          <p:cNvSpPr>
            <a:spLocks noGrp="1"/>
          </p:cNvSpPr>
          <p:nvPr>
            <p:ph type="sldNum" sz="quarter" idx="12"/>
          </p:nvPr>
        </p:nvSpPr>
        <p:spPr/>
        <p:txBody>
          <a:bodyPr/>
          <a:lstStyle/>
          <a:p>
            <a:fld id="{3793AA64-B9ED-479B-9662-FA826B0063E0}" type="slidenum">
              <a:rPr lang="pt-BR" smtClean="0"/>
              <a:pPr/>
              <a:t>‹nº›</a:t>
            </a:fld>
            <a:endParaRPr lang="pt-BR" dirty="0"/>
          </a:p>
        </p:txBody>
      </p:sp>
    </p:spTree>
  </p:cSld>
  <p:clrMapOvr>
    <a:masterClrMapping/>
  </p:clrMapOvr>
  <p:transition spd="med">
    <p:diamond/>
    <p:sndAc>
      <p:stSnd>
        <p:snd r:embed="rId1" name="cashreg.wav"/>
      </p:stSnd>
    </p:sndAc>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87514410-C09F-4D90-8C42-F109A2B7DD8C}" type="datetimeFigureOut">
              <a:rPr lang="pt-BR" smtClean="0"/>
              <a:pPr/>
              <a:t>06/05/2011</a:t>
            </a:fld>
            <a:endParaRPr lang="pt-BR" dirty="0"/>
          </a:p>
        </p:txBody>
      </p:sp>
      <p:sp>
        <p:nvSpPr>
          <p:cNvPr id="3" name="Espaço Reservado para Rodapé 2"/>
          <p:cNvSpPr>
            <a:spLocks noGrp="1"/>
          </p:cNvSpPr>
          <p:nvPr>
            <p:ph type="ftr" sz="quarter" idx="11"/>
          </p:nvPr>
        </p:nvSpPr>
        <p:spPr/>
        <p:txBody>
          <a:bodyPr/>
          <a:lstStyle/>
          <a:p>
            <a:endParaRPr lang="pt-BR" dirty="0"/>
          </a:p>
        </p:txBody>
      </p:sp>
      <p:sp>
        <p:nvSpPr>
          <p:cNvPr id="4" name="Espaço Reservado para Número de Slide 3"/>
          <p:cNvSpPr>
            <a:spLocks noGrp="1"/>
          </p:cNvSpPr>
          <p:nvPr>
            <p:ph type="sldNum" sz="quarter" idx="12"/>
          </p:nvPr>
        </p:nvSpPr>
        <p:spPr/>
        <p:txBody>
          <a:bodyPr/>
          <a:lstStyle/>
          <a:p>
            <a:fld id="{3793AA64-B9ED-479B-9662-FA826B0063E0}" type="slidenum">
              <a:rPr lang="pt-BR" smtClean="0"/>
              <a:pPr/>
              <a:t>‹nº›</a:t>
            </a:fld>
            <a:endParaRPr lang="pt-BR" dirty="0"/>
          </a:p>
        </p:txBody>
      </p:sp>
    </p:spTree>
  </p:cSld>
  <p:clrMapOvr>
    <a:masterClrMapping/>
  </p:clrMapOvr>
  <p:transition spd="med">
    <p:diamond/>
    <p:sndAc>
      <p:stSnd>
        <p:snd r:embed="rId1" name="cashreg.wav"/>
      </p:stSnd>
    </p:sndAc>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pt-BR" smtClean="0"/>
              <a:t>Clique para editar os estilos do texto mestre</a:t>
            </a:r>
          </a:p>
        </p:txBody>
      </p:sp>
      <p:sp>
        <p:nvSpPr>
          <p:cNvPr id="4" name="Espaço Reservado para Conteúdo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87514410-C09F-4D90-8C42-F109A2B7DD8C}" type="datetimeFigureOut">
              <a:rPr lang="pt-BR" smtClean="0"/>
              <a:pPr/>
              <a:t>06/05/2011</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3793AA64-B9ED-479B-9662-FA826B0063E0}" type="slidenum">
              <a:rPr lang="pt-BR" smtClean="0"/>
              <a:pPr/>
              <a:t>‹nº›</a:t>
            </a:fld>
            <a:endParaRPr lang="pt-BR" dirty="0"/>
          </a:p>
        </p:txBody>
      </p:sp>
    </p:spTree>
  </p:cSld>
  <p:clrMapOvr>
    <a:masterClrMapping/>
  </p:clrMapOvr>
  <p:transition spd="med">
    <p:diamond/>
    <p:sndAc>
      <p:stSnd>
        <p:snd r:embed="rId1" name="cashreg.wav"/>
      </p:stSnd>
    </p:sndAc>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pt-BR" smtClean="0"/>
              <a:t>Clique para editar o estilo do título mestre</a:t>
            </a:r>
            <a:endParaRPr kumimoji="0" lang="en-US"/>
          </a:p>
        </p:txBody>
      </p:sp>
      <p:sp>
        <p:nvSpPr>
          <p:cNvPr id="3" name="Espaço Reservado para Imagem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pt-BR" smtClean="0">
                <a:solidFill>
                  <a:schemeClr val="lt1"/>
                </a:solidFill>
                <a:latin typeface="+mn-lt"/>
                <a:ea typeface="+mn-ea"/>
                <a:cs typeface="+mn-cs"/>
              </a:rPr>
              <a:t>Clique no ícone para adicionar uma imagem</a:t>
            </a:r>
            <a:endParaRPr kumimoji="0" lang="en-US" dirty="0">
              <a:solidFill>
                <a:schemeClr val="lt1"/>
              </a:solidFill>
              <a:latin typeface="+mn-lt"/>
              <a:ea typeface="+mn-ea"/>
              <a:cs typeface="+mn-cs"/>
            </a:endParaRPr>
          </a:p>
        </p:txBody>
      </p:sp>
      <p:sp>
        <p:nvSpPr>
          <p:cNvPr id="4" name="Espaço Reservado para Texto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pt-BR" smtClean="0"/>
              <a:t>Clique para editar os estilos do texto mestre</a:t>
            </a:r>
          </a:p>
        </p:txBody>
      </p:sp>
      <p:sp>
        <p:nvSpPr>
          <p:cNvPr id="5" name="Espaço Reservado para Data 4"/>
          <p:cNvSpPr>
            <a:spLocks noGrp="1"/>
          </p:cNvSpPr>
          <p:nvPr>
            <p:ph type="dt" sz="half" idx="10"/>
          </p:nvPr>
        </p:nvSpPr>
        <p:spPr/>
        <p:txBody>
          <a:bodyPr/>
          <a:lstStyle/>
          <a:p>
            <a:fld id="{87514410-C09F-4D90-8C42-F109A2B7DD8C}" type="datetimeFigureOut">
              <a:rPr lang="pt-BR" smtClean="0"/>
              <a:pPr/>
              <a:t>06/05/2011</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3793AA64-B9ED-479B-9662-FA826B0063E0}" type="slidenum">
              <a:rPr lang="pt-BR" smtClean="0"/>
              <a:pPr/>
              <a:t>‹nº›</a:t>
            </a:fld>
            <a:endParaRPr lang="pt-BR" dirty="0"/>
          </a:p>
        </p:txBody>
      </p:sp>
    </p:spTree>
  </p:cSld>
  <p:clrMapOvr>
    <a:masterClrMapping/>
  </p:clrMapOvr>
  <p:transition spd="med">
    <p:diamond/>
    <p:sndAc>
      <p:stSnd>
        <p:snd r:embed="rId1" name="cashreg.wav"/>
      </p:stSnd>
    </p:sndAc>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Espaço Reservado para Título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pt-BR" smtClean="0"/>
              <a:t>Clique para editar o estilo do título mestre</a:t>
            </a:r>
            <a:endParaRPr kumimoji="0" lang="en-US"/>
          </a:p>
        </p:txBody>
      </p:sp>
      <p:sp>
        <p:nvSpPr>
          <p:cNvPr id="13" name="Espaço Reservado para Texto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4" name="Espaço Reservado para Data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7514410-C09F-4D90-8C42-F109A2B7DD8C}" type="datetimeFigureOut">
              <a:rPr lang="pt-BR" smtClean="0"/>
              <a:pPr/>
              <a:t>06/05/2011</a:t>
            </a:fld>
            <a:endParaRPr lang="pt-BR" dirty="0"/>
          </a:p>
        </p:txBody>
      </p:sp>
      <p:sp>
        <p:nvSpPr>
          <p:cNvPr id="3" name="Espaço Reservado para Rodapé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pt-BR" dirty="0"/>
          </a:p>
        </p:txBody>
      </p:sp>
      <p:sp>
        <p:nvSpPr>
          <p:cNvPr id="23" name="Espaço Reservado para Número de Slide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3793AA64-B9ED-479B-9662-FA826B0063E0}" type="slidenum">
              <a:rPr lang="pt-BR" smtClean="0"/>
              <a:pPr/>
              <a:t>‹nº›</a:t>
            </a:fld>
            <a:endParaRPr lang="pt-BR" dirty="0"/>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diamond/>
    <p:sndAc>
      <p:stSnd>
        <p:snd r:embed="rId13" name="cashreg.wav"/>
      </p:stSnd>
    </p:sndAc>
  </p:transition>
  <p:timing>
    <p:tnLst>
      <p:par>
        <p:cTn id="1" dur="indefinite" restart="never" nodeType="tmRoot"/>
      </p:par>
    </p:tnLst>
  </p:timing>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www.diariosp.com.br/_conteudo/2011/02/27961-mercado+imobiliario+vai+continuar+aquecido+em+2011+na+capital+paulista.html" TargetMode="Externa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Dicionario.doc" TargetMode="Externa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CDB.doc" TargetMode="External"/><Relationship Id="rId7" Type="http://schemas.openxmlformats.org/officeDocument/2006/relationships/hyperlink" Target="../IOF.doc" TargetMode="Externa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hyperlink" Target="../&#205;ndices%20e%20Indicadores.doc" TargetMode="External"/><Relationship Id="rId5" Type="http://schemas.openxmlformats.org/officeDocument/2006/relationships/slide" Target="slide2.xml"/><Relationship Id="rId4" Type="http://schemas.openxmlformats.org/officeDocument/2006/relationships/hyperlink" Target="../CDI.doc" TargetMode="Externa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CDB.doc" TargetMode="Externa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hyperlink" Target="../IOF.doc" TargetMode="External"/><Relationship Id="rId4" Type="http://schemas.openxmlformats.org/officeDocument/2006/relationships/hyperlink" Target="../LETRAS%20DE%20C&#194;MBIO.doc"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LETRA%20HIPOTEC&#193;RIA.doc" TargetMode="Externa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hyperlink" Target="../CAPITAL%20DE%20GIRO.doc" TargetMode="External"/><Relationship Id="rId5" Type="http://schemas.openxmlformats.org/officeDocument/2006/relationships/hyperlink" Target="../DEB&#202;NTURES.doc" TargetMode="External"/><Relationship Id="rId4" Type="http://schemas.openxmlformats.org/officeDocument/2006/relationships/hyperlink" Target="../Dicionario.doc"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DEB&#202;NTURES.doc" TargetMode="Externa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hyperlink" Target="../IOF.doc" TargetMode="External"/><Relationship Id="rId4" Type="http://schemas.openxmlformats.org/officeDocument/2006/relationships/hyperlink" Target="http://www.cvm.gov.br/indexpo.asp"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Dicionario.doc" TargetMode="Externa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hyperlink" Target="../CDI.doc"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Dicionario.doc" TargetMode="Externa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COMMERCIAL%20PAPERS.doc" TargetMode="Externa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hyperlink" Target="http://www.cvm.gov.br/indexpo.asp" TargetMode="External"/><Relationship Id="rId5" Type="http://schemas.openxmlformats.org/officeDocument/2006/relationships/hyperlink" Target="../CAPITAL%20DE%20GIRO.doc" TargetMode="External"/><Relationship Id="rId4" Type="http://schemas.openxmlformats.org/officeDocument/2006/relationships/hyperlink" Target="../Dicionario.doc" TargetMode="External"/></Relationships>
</file>

<file path=ppt/slides/_rels/slide57.xml.rels><?xml version="1.0" encoding="UTF-8" standalone="yes"?>
<Relationships xmlns="http://schemas.openxmlformats.org/package/2006/relationships"><Relationship Id="rId3" Type="http://schemas.openxmlformats.org/officeDocument/2006/relationships/hyperlink" Target="../A&#199;&#213;ES.doc" TargetMode="External"/><Relationship Id="rId7" Type="http://schemas.openxmlformats.org/officeDocument/2006/relationships/hyperlink" Target="http://www.cvm.gov.br/indexpo.asp" TargetMode="Externa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hyperlink" Target="../SITES%20RELACIONADOS.doc" TargetMode="External"/><Relationship Id="rId5" Type="http://schemas.openxmlformats.org/officeDocument/2006/relationships/hyperlink" Target="../Cartilha%20do%20Investidor.doc" TargetMode="External"/><Relationship Id="rId4" Type="http://schemas.openxmlformats.org/officeDocument/2006/relationships/hyperlink" Target="../Dicionario.doc" TargetMode="External"/></Relationships>
</file>

<file path=ppt/slides/_rels/slide5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5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www.papodeempreendedor.com.br/oportunidades/seis-mercados-em-crescimento-para-pequenas-empresas/" TargetMode="Externa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hyperlink" Target="http://www.ibisworld.com/" TargetMode="External"/></Relationships>
</file>

<file path=ppt/slides/_rels/slide6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pic>
        <p:nvPicPr>
          <p:cNvPr id="4" name="Espaço Reservado para Conteúdo 3" descr="COMO GANHAR DINHEIRO.jpg"/>
          <p:cNvPicPr>
            <a:picLocks noGrp="1" noChangeAspect="1"/>
          </p:cNvPicPr>
          <p:nvPr>
            <p:ph idx="1"/>
          </p:nvPr>
        </p:nvPicPr>
        <p:blipFill>
          <a:blip r:embed="rId3" cstate="print"/>
          <a:stretch>
            <a:fillRect/>
          </a:stretch>
        </p:blipFill>
        <p:spPr>
          <a:xfrm>
            <a:off x="426045" y="1571612"/>
            <a:ext cx="8217921" cy="4857784"/>
          </a:xfrm>
        </p:spPr>
        <p:style>
          <a:lnRef idx="1">
            <a:schemeClr val="accent3"/>
          </a:lnRef>
          <a:fillRef idx="2">
            <a:schemeClr val="accent3"/>
          </a:fillRef>
          <a:effectRef idx="1">
            <a:schemeClr val="accent3"/>
          </a:effectRef>
          <a:fontRef idx="minor">
            <a:schemeClr val="dk1"/>
          </a:fontRef>
        </p:style>
      </p:pic>
    </p:spTree>
  </p:cSld>
  <p:clrMapOvr>
    <a:masterClrMapping/>
  </p:clrMapOvr>
  <p:transition spd="med">
    <p:diamond/>
    <p:sndAc>
      <p:stSnd>
        <p:snd r:embed="rId2" name="cashreg.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pPr algn="ctr"/>
            <a:r>
              <a:rPr lang="pt-BR" b="1" dirty="0" smtClean="0">
                <a:latin typeface="Microsoft Sans Serif" pitchFamily="34" charset="0"/>
                <a:cs typeface="Microsoft Sans Serif" pitchFamily="34" charset="0"/>
              </a:rPr>
              <a:t>PACIÊNCIA</a:t>
            </a:r>
          </a:p>
          <a:p>
            <a:pPr algn="ctr"/>
            <a:r>
              <a:rPr lang="pt-BR" dirty="0" smtClean="0">
                <a:latin typeface="Microsoft Sans Serif" pitchFamily="34" charset="0"/>
                <a:cs typeface="Microsoft Sans Serif" pitchFamily="34" charset="0"/>
              </a:rPr>
              <a:t>Para saber ganhar dinheiro, esse é principal ingrediente de sucesso, somando –se as ferramentas PLANEJAMENTO E CONTROLE, você terá uma visão da hora certa de tomar atitudes e providenciar manobras para conquistar o êxito em seus </a:t>
            </a:r>
            <a:r>
              <a:rPr lang="pt-BR" dirty="0" smtClean="0">
                <a:latin typeface="Microsoft Sans Serif" pitchFamily="34" charset="0"/>
                <a:cs typeface="Microsoft Sans Serif" pitchFamily="34" charset="0"/>
              </a:rPr>
              <a:t>investimentos, </a:t>
            </a:r>
            <a:r>
              <a:rPr lang="pt-BR" dirty="0" smtClean="0">
                <a:latin typeface="Microsoft Sans Serif" pitchFamily="34" charset="0"/>
                <a:cs typeface="Microsoft Sans Serif" pitchFamily="34" charset="0"/>
              </a:rPr>
              <a:t>podendo assim aguardar o próximo passo. </a:t>
            </a:r>
          </a:p>
          <a:p>
            <a:endParaRPr lang="pt-BR" dirty="0"/>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pPr algn="ctr"/>
            <a:r>
              <a:rPr lang="pt-BR" b="1" dirty="0" smtClean="0">
                <a:latin typeface="Microsoft Sans Serif" pitchFamily="34" charset="0"/>
                <a:cs typeface="Microsoft Sans Serif" pitchFamily="34" charset="0"/>
              </a:rPr>
              <a:t>PERSISTÊNCIA</a:t>
            </a:r>
          </a:p>
          <a:p>
            <a:pPr algn="ctr"/>
            <a:r>
              <a:rPr lang="pt-BR" dirty="0" smtClean="0">
                <a:latin typeface="Microsoft Sans Serif" pitchFamily="34" charset="0"/>
                <a:cs typeface="Microsoft Sans Serif" pitchFamily="34" charset="0"/>
              </a:rPr>
              <a:t>Nem sempre mesmo com as ferramentas adequadas de CONTROLE E PLANEJAMENTO você consegue chegar ao êxito </a:t>
            </a:r>
            <a:r>
              <a:rPr lang="pt-BR" dirty="0" smtClean="0">
                <a:latin typeface="Microsoft Sans Serif" pitchFamily="34" charset="0"/>
                <a:cs typeface="Microsoft Sans Serif" pitchFamily="34" charset="0"/>
              </a:rPr>
              <a:t>esperado naquele </a:t>
            </a:r>
            <a:r>
              <a:rPr lang="pt-BR" dirty="0" smtClean="0">
                <a:latin typeface="Microsoft Sans Serif" pitchFamily="34" charset="0"/>
                <a:cs typeface="Microsoft Sans Serif" pitchFamily="34" charset="0"/>
              </a:rPr>
              <a:t>momento,  </a:t>
            </a:r>
            <a:r>
              <a:rPr lang="pt-BR" dirty="0" smtClean="0">
                <a:latin typeface="Microsoft Sans Serif" pitchFamily="34" charset="0"/>
                <a:cs typeface="Microsoft Sans Serif" pitchFamily="34" charset="0"/>
              </a:rPr>
              <a:t>mas nem por isso devemos </a:t>
            </a:r>
            <a:r>
              <a:rPr lang="pt-BR" dirty="0" smtClean="0">
                <a:latin typeface="Microsoft Sans Serif" pitchFamily="34" charset="0"/>
                <a:cs typeface="Microsoft Sans Serif" pitchFamily="34" charset="0"/>
              </a:rPr>
              <a:t>desistir,  </a:t>
            </a:r>
            <a:r>
              <a:rPr lang="pt-BR" dirty="0" smtClean="0">
                <a:latin typeface="Microsoft Sans Serif" pitchFamily="34" charset="0"/>
                <a:cs typeface="Microsoft Sans Serif" pitchFamily="34" charset="0"/>
              </a:rPr>
              <a:t>existem fatores externos  e internos que podem adiar suas conquistas, mas nunca  encerrá-las</a:t>
            </a:r>
            <a:r>
              <a:rPr lang="pt-BR" dirty="0" smtClean="0"/>
              <a:t>.</a:t>
            </a:r>
            <a:endParaRPr lang="pt-BR" dirty="0"/>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pPr algn="ctr"/>
            <a:r>
              <a:rPr lang="pt-BR" b="1" dirty="0" smtClean="0">
                <a:latin typeface="Microsoft Sans Serif" pitchFamily="34" charset="0"/>
                <a:cs typeface="Microsoft Sans Serif" pitchFamily="34" charset="0"/>
              </a:rPr>
              <a:t>CONHECIMENTO</a:t>
            </a:r>
          </a:p>
          <a:p>
            <a:pPr algn="ctr">
              <a:buNone/>
            </a:pPr>
            <a:r>
              <a:rPr lang="pt-BR" dirty="0" smtClean="0">
                <a:latin typeface="Microsoft Sans Serif" pitchFamily="34" charset="0"/>
                <a:cs typeface="Microsoft Sans Serif" pitchFamily="34" charset="0"/>
              </a:rPr>
              <a:t>O conhecimento é peça fundamental/vital, para o processo de ganhar dinheiro, temos que conhecer nosso negócio ou os negócios que queremos investir em todos os aspectos, para que o planejamento seja feito de forma adequada e nossas metas sejam alcançadas</a:t>
            </a:r>
            <a:r>
              <a:rPr lang="pt-BR" dirty="0" smtClean="0"/>
              <a:t>.</a:t>
            </a:r>
            <a:endParaRPr lang="pt-BR" dirty="0"/>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algn="ctr"/>
            <a:r>
              <a:rPr lang="pt-BR" b="1" dirty="0" smtClean="0">
                <a:latin typeface="Microsoft Sans Serif" pitchFamily="34" charset="0"/>
                <a:cs typeface="Microsoft Sans Serif" pitchFamily="34" charset="0"/>
              </a:rPr>
              <a:t>SUPORTE </a:t>
            </a:r>
          </a:p>
          <a:p>
            <a:pPr algn="ctr"/>
            <a:r>
              <a:rPr lang="pt-BR" dirty="0" smtClean="0">
                <a:latin typeface="Microsoft Sans Serif" pitchFamily="34" charset="0"/>
                <a:cs typeface="Microsoft Sans Serif" pitchFamily="34" charset="0"/>
              </a:rPr>
              <a:t>Na vida de forma geral, não é possível ser vencedor sem que tenhamos suporte familiar, financeiro e de terceiros, sozinho não se consegue nada.</a:t>
            </a:r>
          </a:p>
          <a:p>
            <a:pPr algn="ctr"/>
            <a:r>
              <a:rPr lang="pt-BR" dirty="0" smtClean="0">
                <a:latin typeface="Microsoft Sans Serif" pitchFamily="34" charset="0"/>
                <a:cs typeface="Microsoft Sans Serif" pitchFamily="34" charset="0"/>
              </a:rPr>
              <a:t>Por isso devemos estar cercados de pessoas e empresas que nos ofereçam suporte nos seguimentos que não dominamos ou não temos tempo</a:t>
            </a:r>
            <a:r>
              <a:rPr lang="pt-BR" dirty="0" smtClean="0"/>
              <a:t>. </a:t>
            </a:r>
            <a:endParaRPr lang="pt-BR" dirty="0"/>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pPr algn="ctr"/>
            <a:r>
              <a:rPr lang="pt-BR" b="1" dirty="0" smtClean="0">
                <a:latin typeface="Microsoft Sans Serif" pitchFamily="34" charset="0"/>
                <a:cs typeface="Microsoft Sans Serif" pitchFamily="34" charset="0"/>
              </a:rPr>
              <a:t>ESTRUTURA</a:t>
            </a:r>
          </a:p>
          <a:p>
            <a:pPr algn="ctr"/>
            <a:r>
              <a:rPr lang="pt-BR" dirty="0" smtClean="0">
                <a:latin typeface="Microsoft Sans Serif" pitchFamily="34" charset="0"/>
                <a:cs typeface="Microsoft Sans Serif" pitchFamily="34" charset="0"/>
              </a:rPr>
              <a:t>A estrutura é fundamental para alcance do sucesso de se ganhar dinheiro, muitas pessoas e empresários podem ter seu crescimento interrompido devido a não terem capacidade de produzir ou entregar seus produtos ou serviços, por isso, se faz necessário subir um degrau de cada vez para não desmoronar.</a:t>
            </a:r>
            <a:endParaRPr lang="pt-BR" dirty="0">
              <a:latin typeface="Microsoft Sans Serif" pitchFamily="34" charset="0"/>
              <a:cs typeface="Microsoft Sans Serif" pitchFamily="34" charset="0"/>
            </a:endParaRPr>
          </a:p>
          <a:p>
            <a:endParaRPr lang="pt-BR" dirty="0"/>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pPr algn="ctr"/>
            <a:r>
              <a:rPr lang="pt-BR" b="1" dirty="0" smtClean="0">
                <a:latin typeface="Microsoft Sans Serif" pitchFamily="34" charset="0"/>
                <a:cs typeface="Microsoft Sans Serif" pitchFamily="34" charset="0"/>
              </a:rPr>
              <a:t>AVALIAÇÃO</a:t>
            </a:r>
          </a:p>
          <a:p>
            <a:pPr algn="ctr"/>
            <a:r>
              <a:rPr lang="pt-BR" dirty="0" smtClean="0">
                <a:latin typeface="Microsoft Sans Serif" pitchFamily="34" charset="0"/>
                <a:cs typeface="Microsoft Sans Serif" pitchFamily="34" charset="0"/>
              </a:rPr>
              <a:t>O principal Patrimônio de uma empresa são seus clientes, é de extrema importância saber a opinião </a:t>
            </a:r>
            <a:r>
              <a:rPr lang="pt-BR" dirty="0" smtClean="0">
                <a:latin typeface="Microsoft Sans Serif" pitchFamily="34" charset="0"/>
                <a:cs typeface="Microsoft Sans Serif" pitchFamily="34" charset="0"/>
              </a:rPr>
              <a:t>deles, </a:t>
            </a:r>
            <a:r>
              <a:rPr lang="pt-BR" dirty="0" smtClean="0">
                <a:latin typeface="Microsoft Sans Serif" pitchFamily="34" charset="0"/>
                <a:cs typeface="Microsoft Sans Serif" pitchFamily="34" charset="0"/>
              </a:rPr>
              <a:t>sobre como sua empresa está lhes atendendo e se </a:t>
            </a:r>
            <a:r>
              <a:rPr lang="pt-BR" dirty="0" smtClean="0">
                <a:latin typeface="Microsoft Sans Serif" pitchFamily="34" charset="0"/>
                <a:cs typeface="Microsoft Sans Serif" pitchFamily="34" charset="0"/>
              </a:rPr>
              <a:t>eles estão satisfeitos plenamente.</a:t>
            </a:r>
          </a:p>
          <a:p>
            <a:pPr algn="ctr"/>
            <a:r>
              <a:rPr lang="pt-BR" dirty="0" smtClean="0">
                <a:latin typeface="Microsoft Sans Serif" pitchFamily="34" charset="0"/>
                <a:cs typeface="Microsoft Sans Serif" pitchFamily="34" charset="0"/>
              </a:rPr>
              <a:t>Devemos ir em busca de aperfeiçoamento constante para atingir as necessidades de nossos clientes.  </a:t>
            </a:r>
            <a:endParaRPr lang="pt-BR" dirty="0">
              <a:latin typeface="Microsoft Sans Serif" pitchFamily="34" charset="0"/>
              <a:cs typeface="Microsoft Sans Serif" pitchFamily="34" charset="0"/>
            </a:endParaRPr>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pPr algn="ctr">
              <a:buNone/>
            </a:pPr>
            <a:r>
              <a:rPr lang="pt-BR" b="1" dirty="0" smtClean="0">
                <a:latin typeface="Microsoft Sans Serif" pitchFamily="34" charset="0"/>
                <a:cs typeface="Microsoft Sans Serif" pitchFamily="34" charset="0"/>
              </a:rPr>
              <a:t>TERCEIRO PASSO - COMO ADMINISTRAR SUAS FINANÇAS</a:t>
            </a:r>
          </a:p>
          <a:p>
            <a:pPr algn="ctr">
              <a:buNone/>
            </a:pPr>
            <a:r>
              <a:rPr lang="pt-BR" dirty="0" smtClean="0">
                <a:latin typeface="Microsoft Sans Serif" pitchFamily="34" charset="0"/>
                <a:cs typeface="Microsoft Sans Serif" pitchFamily="34" charset="0"/>
              </a:rPr>
              <a:t>Suas Finanças bem administradas devem </a:t>
            </a:r>
          </a:p>
          <a:p>
            <a:pPr algn="ctr">
              <a:buNone/>
            </a:pPr>
            <a:r>
              <a:rPr lang="pt-BR" dirty="0" smtClean="0">
                <a:latin typeface="Microsoft Sans Serif" pitchFamily="34" charset="0"/>
                <a:cs typeface="Microsoft Sans Serif" pitchFamily="34" charset="0"/>
              </a:rPr>
              <a:t>oferecer a você uma visão de como, quando e onde devem ser aplicados seus recursos.</a:t>
            </a:r>
          </a:p>
          <a:p>
            <a:pPr algn="ctr">
              <a:buNone/>
            </a:pPr>
            <a:r>
              <a:rPr lang="pt-BR" dirty="0" smtClean="0">
                <a:latin typeface="Microsoft Sans Serif" pitchFamily="34" charset="0"/>
                <a:cs typeface="Microsoft Sans Serif" pitchFamily="34" charset="0"/>
              </a:rPr>
              <a:t>Para isso você conta com indicadores de performance e ferramentas de planejamento e controle  que são</a:t>
            </a:r>
            <a:r>
              <a:rPr lang="pt-BR" dirty="0" smtClean="0"/>
              <a:t>:</a:t>
            </a:r>
            <a:endParaRPr lang="pt-BR" dirty="0"/>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pPr algn="ctr">
              <a:buNone/>
            </a:pPr>
            <a:r>
              <a:rPr lang="pt-BR" b="1" dirty="0" smtClean="0">
                <a:latin typeface="Microsoft Sans Serif" pitchFamily="34" charset="0"/>
                <a:cs typeface="Microsoft Sans Serif" pitchFamily="34" charset="0"/>
              </a:rPr>
              <a:t>INDICADORES DE PERFORMACE</a:t>
            </a:r>
          </a:p>
          <a:p>
            <a:pPr>
              <a:buNone/>
            </a:pPr>
            <a:endParaRPr lang="pt-BR" dirty="0" smtClean="0">
              <a:latin typeface="Microsoft Sans Serif" pitchFamily="34" charset="0"/>
              <a:cs typeface="Microsoft Sans Serif" pitchFamily="34" charset="0"/>
            </a:endParaRPr>
          </a:p>
          <a:p>
            <a:r>
              <a:rPr lang="pt-BR" dirty="0" smtClean="0">
                <a:latin typeface="Microsoft Sans Serif" pitchFamily="34" charset="0"/>
                <a:cs typeface="Microsoft Sans Serif" pitchFamily="34" charset="0"/>
              </a:rPr>
              <a:t>INDICE DE LIQUIDEZ</a:t>
            </a:r>
          </a:p>
          <a:p>
            <a:endParaRPr lang="pt-BR" dirty="0" smtClean="0">
              <a:latin typeface="Microsoft Sans Serif" pitchFamily="34" charset="0"/>
              <a:cs typeface="Microsoft Sans Serif" pitchFamily="34" charset="0"/>
            </a:endParaRPr>
          </a:p>
          <a:p>
            <a:r>
              <a:rPr lang="pt-BR" dirty="0" smtClean="0">
                <a:latin typeface="Microsoft Sans Serif" pitchFamily="34" charset="0"/>
                <a:cs typeface="Microsoft Sans Serif" pitchFamily="34" charset="0"/>
              </a:rPr>
              <a:t>INDICE DE ENDIVIDAMENTO</a:t>
            </a:r>
          </a:p>
          <a:p>
            <a:endParaRPr lang="pt-BR" dirty="0" smtClean="0">
              <a:latin typeface="Microsoft Sans Serif" pitchFamily="34" charset="0"/>
              <a:cs typeface="Microsoft Sans Serif" pitchFamily="34" charset="0"/>
            </a:endParaRPr>
          </a:p>
          <a:p>
            <a:r>
              <a:rPr lang="pt-BR" dirty="0" smtClean="0">
                <a:latin typeface="Microsoft Sans Serif" pitchFamily="34" charset="0"/>
                <a:cs typeface="Microsoft Sans Serif" pitchFamily="34" charset="0"/>
              </a:rPr>
              <a:t>INDICE DE RENTABILIDADE</a:t>
            </a:r>
            <a:endParaRPr lang="pt-BR" dirty="0">
              <a:latin typeface="Microsoft Sans Serif" pitchFamily="34" charset="0"/>
              <a:cs typeface="Microsoft Sans Serif" pitchFamily="34" charset="0"/>
            </a:endParaRPr>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algn="ctr"/>
            <a:r>
              <a:rPr lang="pt-BR" sz="3200" b="1" dirty="0" smtClean="0">
                <a:latin typeface="Microsoft Sans Serif" pitchFamily="34" charset="0"/>
                <a:cs typeface="Microsoft Sans Serif" pitchFamily="34" charset="0"/>
              </a:rPr>
              <a:t>INDICE DE LIQUIDEZ</a:t>
            </a:r>
          </a:p>
          <a:p>
            <a:endParaRPr lang="pt-BR" sz="3200" dirty="0" smtClean="0">
              <a:latin typeface="Microsoft Sans Serif" pitchFamily="34" charset="0"/>
              <a:cs typeface="Microsoft Sans Serif" pitchFamily="34" charset="0"/>
            </a:endParaRPr>
          </a:p>
          <a:p>
            <a:pPr algn="ctr"/>
            <a:r>
              <a:rPr lang="pt-BR" sz="3200" dirty="0" smtClean="0">
                <a:latin typeface="Microsoft Sans Serif" pitchFamily="34" charset="0"/>
                <a:cs typeface="Microsoft Sans Serif" pitchFamily="34" charset="0"/>
              </a:rPr>
              <a:t> Esse índice demonstra a capacidade que a empresa tem de liquidar suas dividas conforme a disponibilidade de seus ativos.</a:t>
            </a:r>
            <a:endParaRPr lang="pt-BR" sz="3200" dirty="0">
              <a:latin typeface="Microsoft Sans Serif" pitchFamily="34" charset="0"/>
              <a:cs typeface="Microsoft Sans Serif" pitchFamily="34" charset="0"/>
            </a:endParaRPr>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pPr algn="ctr"/>
            <a:r>
              <a:rPr lang="pt-BR" sz="3200" b="1" dirty="0" smtClean="0">
                <a:latin typeface="Microsoft Sans Serif" pitchFamily="34" charset="0"/>
                <a:cs typeface="Microsoft Sans Serif" pitchFamily="34" charset="0"/>
              </a:rPr>
              <a:t>INDICE DE ENDIVIDAMENTO</a:t>
            </a:r>
          </a:p>
          <a:p>
            <a:endParaRPr lang="pt-BR" sz="3200" dirty="0">
              <a:latin typeface="Microsoft Sans Serif" pitchFamily="34" charset="0"/>
              <a:cs typeface="Microsoft Sans Serif" pitchFamily="34" charset="0"/>
            </a:endParaRPr>
          </a:p>
          <a:p>
            <a:pPr algn="ctr"/>
            <a:r>
              <a:rPr lang="pt-BR" sz="3200" dirty="0" smtClean="0">
                <a:latin typeface="Microsoft Sans Serif" pitchFamily="34" charset="0"/>
                <a:cs typeface="Microsoft Sans Serif" pitchFamily="34" charset="0"/>
              </a:rPr>
              <a:t>Esse índice demonstra como está distribuída suas obrigações com terceiros e com os sócios da empresa</a:t>
            </a:r>
            <a:r>
              <a:rPr lang="pt-BR" dirty="0" smtClean="0"/>
              <a:t>.</a:t>
            </a:r>
            <a:endParaRPr lang="pt-BR" dirty="0"/>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pt-BR" b="1" dirty="0" smtClean="0"/>
              <a:t>FATEC ITAQUAQUECETUBA</a:t>
            </a:r>
            <a:endParaRPr lang="pt-BR" b="1"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algn="ctr"/>
            <a:r>
              <a:rPr lang="pt-BR" dirty="0" smtClean="0">
                <a:latin typeface="Microsoft Sans Serif" pitchFamily="34" charset="0"/>
                <a:cs typeface="Microsoft Sans Serif" pitchFamily="34" charset="0"/>
              </a:rPr>
              <a:t>PALESTRANTE:</a:t>
            </a:r>
          </a:p>
          <a:p>
            <a:pPr algn="ctr"/>
            <a:r>
              <a:rPr lang="pt-BR" dirty="0" smtClean="0">
                <a:latin typeface="Microsoft Sans Serif" pitchFamily="34" charset="0"/>
                <a:cs typeface="Microsoft Sans Serif" pitchFamily="34" charset="0"/>
              </a:rPr>
              <a:t>ROBSON PEREIRA DE SOUZA</a:t>
            </a:r>
          </a:p>
          <a:p>
            <a:pPr algn="ctr"/>
            <a:r>
              <a:rPr lang="pt-BR" dirty="0" smtClean="0">
                <a:latin typeface="Microsoft Sans Serif" pitchFamily="34" charset="0"/>
                <a:cs typeface="Microsoft Sans Serif" pitchFamily="34" charset="0"/>
              </a:rPr>
              <a:t>PROFESSOR DE ADMINISTRAÇÃO FINANCEIRA </a:t>
            </a:r>
          </a:p>
          <a:p>
            <a:pPr algn="ctr"/>
            <a:r>
              <a:rPr lang="pt-BR" dirty="0" smtClean="0">
                <a:latin typeface="Microsoft Sans Serif" pitchFamily="34" charset="0"/>
                <a:cs typeface="Microsoft Sans Serif" pitchFamily="34" charset="0"/>
              </a:rPr>
              <a:t>E CONTABILIDADE </a:t>
            </a:r>
          </a:p>
          <a:p>
            <a:pPr algn="ctr"/>
            <a:r>
              <a:rPr lang="pt-BR" dirty="0" smtClean="0">
                <a:latin typeface="Microsoft Sans Serif" pitchFamily="34" charset="0"/>
                <a:cs typeface="Microsoft Sans Serif" pitchFamily="34" charset="0"/>
              </a:rPr>
              <a:t>ESPECIALISTA EM CONTROLADORIA</a:t>
            </a:r>
          </a:p>
          <a:p>
            <a:pPr algn="ctr"/>
            <a:r>
              <a:rPr lang="pt-BR" dirty="0" smtClean="0">
                <a:latin typeface="Microsoft Sans Serif" pitchFamily="34" charset="0"/>
                <a:cs typeface="Microsoft Sans Serif" pitchFamily="34" charset="0"/>
              </a:rPr>
              <a:t>CONTADOR </a:t>
            </a:r>
          </a:p>
          <a:p>
            <a:pPr algn="ctr"/>
            <a:r>
              <a:rPr lang="pt-BR" dirty="0" smtClean="0">
                <a:latin typeface="Microsoft Sans Serif" pitchFamily="34" charset="0"/>
                <a:cs typeface="Microsoft Sans Serif" pitchFamily="34" charset="0"/>
              </a:rPr>
              <a:t>PROPRIETÁRIO DA RPS FINANÇAS &amp; CONTABILIDADE</a:t>
            </a:r>
            <a:r>
              <a:rPr lang="pt-BR" dirty="0" smtClean="0"/>
              <a:t>.</a:t>
            </a:r>
            <a:endParaRPr lang="pt-BR" dirty="0"/>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algn="ctr"/>
            <a:r>
              <a:rPr lang="pt-BR" sz="3200" b="1" dirty="0" smtClean="0">
                <a:latin typeface="Microsoft Sans Serif" pitchFamily="34" charset="0"/>
                <a:cs typeface="Microsoft Sans Serif" pitchFamily="34" charset="0"/>
              </a:rPr>
              <a:t>INDICE DE RENTABILIDADE</a:t>
            </a:r>
          </a:p>
          <a:p>
            <a:pPr algn="ctr"/>
            <a:endParaRPr lang="pt-BR" sz="3200" b="1" dirty="0"/>
          </a:p>
          <a:p>
            <a:pPr algn="ctr"/>
            <a:r>
              <a:rPr lang="pt-BR" sz="3200" b="1" dirty="0" smtClean="0">
                <a:latin typeface="Microsoft Sans Serif" pitchFamily="34" charset="0"/>
                <a:cs typeface="Microsoft Sans Serif" pitchFamily="34" charset="0"/>
              </a:rPr>
              <a:t>Esse Índice Demonstra quanto do lucro esta sendo investido na empresa e quanto esta sendo devolvido ao sócios e em quanto tempo será o retorno sobre os valores investidos.</a:t>
            </a:r>
            <a:endParaRPr lang="pt-BR" sz="3200" b="1" dirty="0">
              <a:latin typeface="Microsoft Sans Serif" pitchFamily="34" charset="0"/>
              <a:cs typeface="Microsoft Sans Serif" pitchFamily="34" charset="0"/>
            </a:endParaRPr>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pPr algn="ctr"/>
            <a:r>
              <a:rPr lang="pt-BR" sz="3200" b="1" dirty="0" smtClean="0">
                <a:latin typeface="Microsoft Sans Serif" pitchFamily="34" charset="0"/>
                <a:cs typeface="Microsoft Sans Serif" pitchFamily="34" charset="0"/>
              </a:rPr>
              <a:t>FERRAMENTAS  DE PLANEJAMENTO E CONTROLE.</a:t>
            </a:r>
          </a:p>
          <a:p>
            <a:pPr algn="ctr"/>
            <a:r>
              <a:rPr lang="pt-BR" sz="3200" dirty="0" smtClean="0">
                <a:latin typeface="Microsoft Sans Serif" pitchFamily="34" charset="0"/>
                <a:cs typeface="Microsoft Sans Serif" pitchFamily="34" charset="0"/>
              </a:rPr>
              <a:t>As empresas contam com Demonstrativos Financeiros e Contábeis que  oferecem condições de Planejar e Controlar sua empresa os principais são:</a:t>
            </a:r>
          </a:p>
          <a:p>
            <a:endParaRPr lang="pt-BR" dirty="0"/>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endParaRPr lang="pt-BR" dirty="0" smtClean="0"/>
          </a:p>
          <a:p>
            <a:pPr algn="ctr"/>
            <a:r>
              <a:rPr lang="pt-BR" sz="3200" b="1" dirty="0" smtClean="0">
                <a:latin typeface="Microsoft Sans Serif" pitchFamily="34" charset="0"/>
                <a:cs typeface="Microsoft Sans Serif" pitchFamily="34" charset="0"/>
              </a:rPr>
              <a:t>FERRAMENTAS  DE PLANEJAMENTO E CONTROLE.</a:t>
            </a:r>
          </a:p>
          <a:p>
            <a:endParaRPr lang="pt-BR" sz="900" dirty="0" smtClean="0">
              <a:latin typeface="Microsoft Sans Serif" pitchFamily="34" charset="0"/>
              <a:cs typeface="Microsoft Sans Serif" pitchFamily="34" charset="0"/>
            </a:endParaRPr>
          </a:p>
          <a:p>
            <a:pPr algn="ctr"/>
            <a:r>
              <a:rPr lang="pt-BR" sz="3200" dirty="0" smtClean="0">
                <a:latin typeface="Microsoft Sans Serif" pitchFamily="34" charset="0"/>
                <a:cs typeface="Microsoft Sans Serif" pitchFamily="34" charset="0"/>
              </a:rPr>
              <a:t>Balanço Patrimonial</a:t>
            </a:r>
          </a:p>
          <a:p>
            <a:pPr algn="ctr"/>
            <a:r>
              <a:rPr lang="pt-BR" sz="3200" dirty="0" smtClean="0">
                <a:latin typeface="Microsoft Sans Serif" pitchFamily="34" charset="0"/>
                <a:cs typeface="Microsoft Sans Serif" pitchFamily="34" charset="0"/>
              </a:rPr>
              <a:t>Demonstrativo de Resultado</a:t>
            </a:r>
          </a:p>
          <a:p>
            <a:pPr algn="ctr"/>
            <a:r>
              <a:rPr lang="pt-BR" sz="3200" dirty="0" smtClean="0">
                <a:latin typeface="Microsoft Sans Serif" pitchFamily="34" charset="0"/>
                <a:cs typeface="Microsoft Sans Serif" pitchFamily="34" charset="0"/>
              </a:rPr>
              <a:t>Fluxo de Caixa</a:t>
            </a:r>
          </a:p>
          <a:p>
            <a:pPr algn="ctr"/>
            <a:r>
              <a:rPr lang="pt-BR" sz="3200" dirty="0" smtClean="0">
                <a:latin typeface="Microsoft Sans Serif" pitchFamily="34" charset="0"/>
                <a:cs typeface="Microsoft Sans Serif" pitchFamily="34" charset="0"/>
              </a:rPr>
              <a:t>Orçamento</a:t>
            </a:r>
            <a:endParaRPr lang="pt-BR" sz="3200" dirty="0">
              <a:latin typeface="Microsoft Sans Serif" pitchFamily="34" charset="0"/>
              <a:cs typeface="Microsoft Sans Serif" pitchFamily="34" charset="0"/>
            </a:endParaRPr>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algn="ctr"/>
            <a:r>
              <a:rPr lang="pt-BR" sz="3200" b="1" dirty="0" smtClean="0">
                <a:latin typeface="Microsoft Sans Serif" pitchFamily="34" charset="0"/>
                <a:cs typeface="Microsoft Sans Serif" pitchFamily="34" charset="0"/>
              </a:rPr>
              <a:t>BALANÇO PATRIMONIAL</a:t>
            </a:r>
          </a:p>
          <a:p>
            <a:endParaRPr lang="pt-BR" sz="3200" dirty="0">
              <a:latin typeface="Microsoft Sans Serif" pitchFamily="34" charset="0"/>
              <a:cs typeface="Microsoft Sans Serif" pitchFamily="34" charset="0"/>
            </a:endParaRPr>
          </a:p>
          <a:p>
            <a:pPr algn="ctr"/>
            <a:r>
              <a:rPr lang="pt-BR" sz="3200" dirty="0" smtClean="0">
                <a:latin typeface="Microsoft Sans Serif" pitchFamily="34" charset="0"/>
                <a:cs typeface="Microsoft Sans Serif" pitchFamily="34" charset="0"/>
              </a:rPr>
              <a:t>Principal Demonstrativo Contábil que apresenta em um determinado momento a situação estática de uma empresa em relação ao seus Bens, Direitos e Suas Obrigações.</a:t>
            </a:r>
          </a:p>
          <a:p>
            <a:pPr algn="ctr">
              <a:buNone/>
            </a:pPr>
            <a:r>
              <a:rPr lang="pt-BR" sz="3200" dirty="0" smtClean="0">
                <a:latin typeface="Microsoft Sans Serif" pitchFamily="34" charset="0"/>
                <a:cs typeface="Microsoft Sans Serif" pitchFamily="34" charset="0"/>
              </a:rPr>
              <a:t> </a:t>
            </a:r>
            <a:endParaRPr lang="pt-BR" sz="3200" dirty="0">
              <a:latin typeface="Microsoft Sans Serif" pitchFamily="34" charset="0"/>
              <a:cs typeface="Microsoft Sans Serif" pitchFamily="34" charset="0"/>
            </a:endParaRPr>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pPr algn="ctr"/>
            <a:r>
              <a:rPr lang="pt-BR" sz="3200" b="1" dirty="0" smtClean="0">
                <a:latin typeface="Microsoft Sans Serif" pitchFamily="34" charset="0"/>
                <a:cs typeface="Microsoft Sans Serif" pitchFamily="34" charset="0"/>
              </a:rPr>
              <a:t>DEMONSTRATIVO DE RESULTADO DO EXERCÍCIO.</a:t>
            </a:r>
          </a:p>
          <a:p>
            <a:endParaRPr lang="pt-BR" sz="800" dirty="0">
              <a:latin typeface="Microsoft Sans Serif" pitchFamily="34" charset="0"/>
              <a:cs typeface="Microsoft Sans Serif" pitchFamily="34" charset="0"/>
            </a:endParaRPr>
          </a:p>
          <a:p>
            <a:pPr algn="ctr"/>
            <a:r>
              <a:rPr lang="pt-BR" sz="3200" dirty="0" smtClean="0">
                <a:latin typeface="Microsoft Sans Serif" pitchFamily="34" charset="0"/>
                <a:cs typeface="Microsoft Sans Serif" pitchFamily="34" charset="0"/>
              </a:rPr>
              <a:t>Esse demonstrativo oferece a visão de como esta a performance da empresa em relação as contas de Receitas, Custos, Despesas e Lucro  no período avaliado</a:t>
            </a:r>
            <a:r>
              <a:rPr lang="pt-BR" dirty="0" smtClean="0"/>
              <a:t>.</a:t>
            </a:r>
            <a:endParaRPr lang="pt-BR" dirty="0"/>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algn="ctr"/>
            <a:r>
              <a:rPr lang="pt-BR" sz="3200" b="1" dirty="0" smtClean="0">
                <a:latin typeface="Microsoft Sans Serif" pitchFamily="34" charset="0"/>
                <a:cs typeface="Microsoft Sans Serif" pitchFamily="34" charset="0"/>
              </a:rPr>
              <a:t>FLUXO DE CAIXA</a:t>
            </a:r>
          </a:p>
          <a:p>
            <a:endParaRPr lang="pt-BR" sz="3200" dirty="0">
              <a:latin typeface="Microsoft Sans Serif" pitchFamily="34" charset="0"/>
              <a:cs typeface="Microsoft Sans Serif" pitchFamily="34" charset="0"/>
            </a:endParaRPr>
          </a:p>
          <a:p>
            <a:pPr algn="ctr"/>
            <a:r>
              <a:rPr lang="pt-BR" sz="3200" dirty="0" smtClean="0">
                <a:latin typeface="Microsoft Sans Serif" pitchFamily="34" charset="0"/>
                <a:cs typeface="Microsoft Sans Serif" pitchFamily="34" charset="0"/>
              </a:rPr>
              <a:t>Um Demonstrativo Imediatista que oferece ao empresário a disponibilidade de caixa, ajudando na aplicação dos recursos e na redução dos gastos, conforme os prazos de entradas e saídas monetárias.  </a:t>
            </a:r>
            <a:endParaRPr lang="pt-BR" sz="3200" dirty="0">
              <a:latin typeface="Microsoft Sans Serif" pitchFamily="34" charset="0"/>
              <a:cs typeface="Microsoft Sans Serif" pitchFamily="34" charset="0"/>
            </a:endParaRPr>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algn="ctr"/>
            <a:r>
              <a:rPr lang="pt-BR" sz="3200" b="1" dirty="0" smtClean="0">
                <a:latin typeface="Microsoft Sans Serif" pitchFamily="34" charset="0"/>
                <a:cs typeface="Microsoft Sans Serif" pitchFamily="34" charset="0"/>
              </a:rPr>
              <a:t>ORÇAMENTO</a:t>
            </a:r>
          </a:p>
          <a:p>
            <a:endParaRPr lang="pt-BR" sz="3200" dirty="0">
              <a:latin typeface="Microsoft Sans Serif" pitchFamily="34" charset="0"/>
              <a:cs typeface="Microsoft Sans Serif" pitchFamily="34" charset="0"/>
            </a:endParaRPr>
          </a:p>
          <a:p>
            <a:pPr algn="ctr"/>
            <a:r>
              <a:rPr lang="pt-BR" sz="3200" dirty="0" smtClean="0">
                <a:latin typeface="Microsoft Sans Serif" pitchFamily="34" charset="0"/>
                <a:cs typeface="Microsoft Sans Serif" pitchFamily="34" charset="0"/>
              </a:rPr>
              <a:t>Demonstrativo que é a base do planejamento de uma empresa em busca de seus ideais e favorece o controle entre o que foi orçado e o que foi realizado.</a:t>
            </a:r>
            <a:endParaRPr lang="pt-BR" sz="3200" dirty="0">
              <a:latin typeface="Microsoft Sans Serif" pitchFamily="34" charset="0"/>
              <a:cs typeface="Microsoft Sans Serif" pitchFamily="34" charset="0"/>
            </a:endParaRPr>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pPr lvl="1" algn="ctr">
              <a:buNone/>
            </a:pPr>
            <a:r>
              <a:rPr lang="pt-BR" b="1" dirty="0" smtClean="0">
                <a:latin typeface="Microsoft Sans Serif" pitchFamily="34" charset="0"/>
                <a:cs typeface="Microsoft Sans Serif" pitchFamily="34" charset="0"/>
              </a:rPr>
              <a:t>QUARTO PASSO - COMO MANTER SUA EMPRESA EM CRESCIMENTO</a:t>
            </a:r>
          </a:p>
          <a:p>
            <a:pPr lvl="1">
              <a:buNone/>
            </a:pPr>
            <a:endParaRPr lang="pt-BR" sz="800" dirty="0">
              <a:latin typeface="Microsoft Sans Serif" pitchFamily="34" charset="0"/>
              <a:cs typeface="Microsoft Sans Serif" pitchFamily="34" charset="0"/>
            </a:endParaRPr>
          </a:p>
          <a:p>
            <a:pPr lvl="1" algn="ctr">
              <a:buNone/>
            </a:pPr>
            <a:r>
              <a:rPr lang="pt-BR" dirty="0" smtClean="0">
                <a:latin typeface="Microsoft Sans Serif" pitchFamily="34" charset="0"/>
                <a:cs typeface="Microsoft Sans Serif" pitchFamily="34" charset="0"/>
              </a:rPr>
              <a:t>COM SUA EMPRESA PLANEJADA E BEM CONTROLADA, CABE A VOCÊ MANTE-LA EM CONSTANTE CRESCIMENTO, POIS SABEMOS QUE CHEGAR AO TOPO É UMA SITUAÇÃO, MANTER-SE NO TOPO É OUTRA.</a:t>
            </a:r>
          </a:p>
          <a:p>
            <a:pPr lvl="1" algn="ctr">
              <a:buNone/>
            </a:pPr>
            <a:r>
              <a:rPr lang="pt-BR" dirty="0" smtClean="0">
                <a:latin typeface="Microsoft Sans Serif" pitchFamily="34" charset="0"/>
                <a:cs typeface="Microsoft Sans Serif" pitchFamily="34" charset="0"/>
              </a:rPr>
              <a:t>PARA ISSO ALÉM DO PLANEJAMENTO E DO CONTROLE É NECESSÁRIO CRIATIVIDADE</a:t>
            </a:r>
            <a:r>
              <a:rPr lang="pt-BR" dirty="0" smtClean="0"/>
              <a:t>.</a:t>
            </a:r>
            <a:endParaRPr lang="pt-BR" dirty="0"/>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algn="ctr"/>
            <a:r>
              <a:rPr lang="pt-BR" sz="3200" b="1" dirty="0" smtClean="0">
                <a:latin typeface="Microsoft Sans Serif" pitchFamily="34" charset="0"/>
                <a:cs typeface="Microsoft Sans Serif" pitchFamily="34" charset="0"/>
              </a:rPr>
              <a:t>CRIATIVIDADE </a:t>
            </a:r>
          </a:p>
          <a:p>
            <a:pPr algn="ctr"/>
            <a:r>
              <a:rPr lang="pt-BR" sz="3200" dirty="0" smtClean="0">
                <a:latin typeface="Microsoft Sans Serif" pitchFamily="34" charset="0"/>
                <a:cs typeface="Microsoft Sans Serif" pitchFamily="34" charset="0"/>
              </a:rPr>
              <a:t>É a ferramenta necessária para se manter no topo, pois sem criatividade nossos concorrentes podem nos engolir.</a:t>
            </a:r>
          </a:p>
          <a:p>
            <a:pPr algn="ctr"/>
            <a:r>
              <a:rPr lang="pt-BR" sz="3200" dirty="0" smtClean="0">
                <a:latin typeface="Microsoft Sans Serif" pitchFamily="34" charset="0"/>
                <a:cs typeface="Microsoft Sans Serif" pitchFamily="34" charset="0"/>
              </a:rPr>
              <a:t>Os empreendedores devem se renovar todos os dias juntamente com suas equipes, buscando novas alternativas de crescimento e satisfação de seus clientes.</a:t>
            </a:r>
            <a:endParaRPr lang="pt-BR" sz="3200" dirty="0">
              <a:latin typeface="Microsoft Sans Serif" pitchFamily="34" charset="0"/>
              <a:cs typeface="Microsoft Sans Serif" pitchFamily="34" charset="0"/>
            </a:endParaRPr>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a:xfrm>
            <a:off x="457200" y="1600200"/>
            <a:ext cx="8229600" cy="4972072"/>
          </a:xfrm>
        </p:spPr>
        <p:style>
          <a:lnRef idx="1">
            <a:schemeClr val="accent3"/>
          </a:lnRef>
          <a:fillRef idx="2">
            <a:schemeClr val="accent3"/>
          </a:fillRef>
          <a:effectRef idx="1">
            <a:schemeClr val="accent3"/>
          </a:effectRef>
          <a:fontRef idx="minor">
            <a:schemeClr val="dk1"/>
          </a:fontRef>
        </p:style>
        <p:txBody>
          <a:bodyPr>
            <a:noAutofit/>
          </a:bodyPr>
          <a:lstStyle/>
          <a:p>
            <a:pPr algn="ctr"/>
            <a:r>
              <a:rPr lang="pt-BR" sz="3000" dirty="0" smtClean="0">
                <a:latin typeface="Microsoft Sans Serif" pitchFamily="34" charset="0"/>
                <a:cs typeface="Microsoft Sans Serif" pitchFamily="34" charset="0"/>
              </a:rPr>
              <a:t>QUINTO PASSO - </a:t>
            </a:r>
            <a:r>
              <a:rPr lang="pt-BR" dirty="0" smtClean="0">
                <a:latin typeface="Microsoft Sans Serif" pitchFamily="34" charset="0"/>
                <a:cs typeface="Microsoft Sans Serif" pitchFamily="34" charset="0"/>
              </a:rPr>
              <a:t>COMO GANHAR DINHEIRO NA ATUALIDADE </a:t>
            </a:r>
          </a:p>
          <a:p>
            <a:pPr algn="ctr"/>
            <a:r>
              <a:rPr lang="pt-BR" dirty="0" smtClean="0">
                <a:latin typeface="Microsoft Sans Serif" pitchFamily="34" charset="0"/>
                <a:cs typeface="Microsoft Sans Serif" pitchFamily="34" charset="0"/>
              </a:rPr>
              <a:t>Com </a:t>
            </a:r>
            <a:r>
              <a:rPr lang="pt-BR" sz="3000" dirty="0" smtClean="0">
                <a:latin typeface="Microsoft Sans Serif" pitchFamily="34" charset="0"/>
                <a:cs typeface="Microsoft Sans Serif" pitchFamily="34" charset="0"/>
              </a:rPr>
              <a:t>as finanças estruturadas em uma plataforma consistente, podemos  direcionar nosso excedente de recursos, para capitalizar  mais riquezas.</a:t>
            </a:r>
          </a:p>
          <a:p>
            <a:pPr algn="ctr"/>
            <a:r>
              <a:rPr lang="pt-BR" sz="3000" dirty="0" smtClean="0">
                <a:latin typeface="Microsoft Sans Serif" pitchFamily="34" charset="0"/>
                <a:cs typeface="Microsoft Sans Serif" pitchFamily="34" charset="0"/>
              </a:rPr>
              <a:t>Para isso você esta recebendo um questionário onde  iremos verificar se você sabe identificar uma boa oportunidade de ganhar dinheiro.</a:t>
            </a:r>
            <a:endParaRPr lang="pt-BR" sz="3000" dirty="0">
              <a:latin typeface="Microsoft Sans Serif" pitchFamily="34" charset="0"/>
              <a:cs typeface="Microsoft Sans Serif" pitchFamily="34" charset="0"/>
            </a:endParaRPr>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5" name="Espaço Reservado para Conteúdo 4"/>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77500" lnSpcReduction="20000"/>
          </a:bodyPr>
          <a:lstStyle/>
          <a:p>
            <a:pPr algn="ctr"/>
            <a:r>
              <a:rPr lang="pt-BR" dirty="0" smtClean="0">
                <a:latin typeface="Microsoft Sans Serif" pitchFamily="34" charset="0"/>
                <a:cs typeface="Microsoft Sans Serif" pitchFamily="34" charset="0"/>
              </a:rPr>
              <a:t>Como dizem muitas pessoas “o dinheiro não traz felicidade, manda buscar”. Realmente ter o bolso cheio e a poupança gorda é o sonho de muita gente, porem não é da noite para o dia que isso ira acontecer em nossas vidas.</a:t>
            </a:r>
          </a:p>
          <a:p>
            <a:pPr algn="ctr"/>
            <a:r>
              <a:rPr lang="pt-BR" dirty="0" smtClean="0">
                <a:latin typeface="Microsoft Sans Serif" pitchFamily="34" charset="0"/>
                <a:cs typeface="Microsoft Sans Serif" pitchFamily="34" charset="0"/>
              </a:rPr>
              <a:t>Hoje, é possível ganhar dinheiro de muitas formas, pois nos últimos anos surgiram novas oportunidades, só basta ter vontade de trabalhar, e procurar saber aquilo que você sabe fazer de melhor. A todo o momento vemos pessoas que conseguiram ganhar dinheiro de uma forma simples e sem nenhuma formula mágica. Pois elas tiveram vontade e acreditaram em seus sonhos</a:t>
            </a:r>
          </a:p>
          <a:p>
            <a:pPr algn="ctr"/>
            <a:r>
              <a:rPr lang="pt-BR" dirty="0" smtClean="0">
                <a:latin typeface="Microsoft Sans Serif" pitchFamily="34" charset="0"/>
                <a:cs typeface="Microsoft Sans Serif" pitchFamily="34" charset="0"/>
              </a:rPr>
              <a:t>Se você deseja se tornar uma dessas pessoas, acredite e lute por seus objetivos, e como eu disse, procure fazer aquilo que te deixa feliz, porque dinheiro não pode trazer felicidade, mas felicidade trás dinheiro.</a:t>
            </a:r>
          </a:p>
          <a:p>
            <a:pPr algn="ctr"/>
            <a:r>
              <a:rPr lang="pt-BR" dirty="0" smtClean="0">
                <a:latin typeface="Microsoft Sans Serif" pitchFamily="34" charset="0"/>
                <a:cs typeface="Microsoft Sans Serif" pitchFamily="34" charset="0"/>
              </a:rPr>
              <a:t> Boa Palestra – Prof. Robson Pereira de Souza</a:t>
            </a:r>
          </a:p>
          <a:p>
            <a:endParaRPr lang="pt-BR" dirty="0"/>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pPr algn="ctr"/>
            <a:r>
              <a:rPr lang="pt-BR" sz="3000" dirty="0" smtClean="0">
                <a:latin typeface="Microsoft Sans Serif" pitchFamily="34" charset="0"/>
                <a:cs typeface="Microsoft Sans Serif" pitchFamily="34" charset="0"/>
              </a:rPr>
              <a:t>QUINTO PASSO - </a:t>
            </a:r>
            <a:r>
              <a:rPr lang="pt-BR" dirty="0" smtClean="0">
                <a:latin typeface="Microsoft Sans Serif" pitchFamily="34" charset="0"/>
                <a:cs typeface="Microsoft Sans Serif" pitchFamily="34" charset="0"/>
              </a:rPr>
              <a:t>COMO GANHAR DINHEIRO NA ATUALIDADE </a:t>
            </a:r>
          </a:p>
          <a:p>
            <a:pPr algn="ctr"/>
            <a:r>
              <a:rPr lang="pt-BR" dirty="0" smtClean="0">
                <a:latin typeface="Microsoft Sans Serif" pitchFamily="34" charset="0"/>
                <a:cs typeface="Microsoft Sans Serif" pitchFamily="34" charset="0"/>
              </a:rPr>
              <a:t>Se você teve até sete respostas nas alternativas “B” , é um sinal que talvez por já estar satisfeito com a situação que vive, você não demonstra preocupação com a identificação de oportunidades de negócios .</a:t>
            </a:r>
          </a:p>
          <a:p>
            <a:pPr algn="ctr"/>
            <a:r>
              <a:rPr lang="pt-BR" dirty="0" smtClean="0">
                <a:latin typeface="Microsoft Sans Serif" pitchFamily="34" charset="0"/>
                <a:cs typeface="Microsoft Sans Serif" pitchFamily="34" charset="0"/>
              </a:rPr>
              <a:t>Também pode ser que não tenha procurado isso com bastante atenção</a:t>
            </a:r>
            <a:r>
              <a:rPr lang="pt-BR" dirty="0" smtClean="0"/>
              <a:t>. </a:t>
            </a:r>
          </a:p>
          <a:p>
            <a:endParaRPr lang="pt-BR" dirty="0"/>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algn="ctr"/>
            <a:r>
              <a:rPr lang="pt-BR" b="1" dirty="0" smtClean="0">
                <a:latin typeface="Microsoft Sans Serif" pitchFamily="34" charset="0"/>
                <a:cs typeface="Microsoft Sans Serif" pitchFamily="34" charset="0"/>
              </a:rPr>
              <a:t>Recomendações</a:t>
            </a:r>
          </a:p>
          <a:p>
            <a:pPr algn="ctr"/>
            <a:r>
              <a:rPr lang="pt-BR" dirty="0" smtClean="0">
                <a:latin typeface="Microsoft Sans Serif" pitchFamily="34" charset="0"/>
                <a:cs typeface="Microsoft Sans Serif" pitchFamily="34" charset="0"/>
              </a:rPr>
              <a:t>Procure observar o que acontece ao seu redor ler e conversar  com pessoas empreendedoras,  oportunidades não costumam surgir de maneira espontânea, é muito mais o resultado de pesquisa sistemática e persistente;  assim, provavelmente, você descobrirá a riquezas de situações que podem se transformar em sucesso empresarial</a:t>
            </a:r>
            <a:r>
              <a:rPr lang="pt-BR" dirty="0" smtClean="0"/>
              <a:t>.</a:t>
            </a:r>
            <a:endParaRPr lang="pt-BR" dirty="0"/>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pPr algn="ctr"/>
            <a:r>
              <a:rPr lang="pt-BR" sz="3000" dirty="0" smtClean="0">
                <a:latin typeface="Microsoft Sans Serif" pitchFamily="34" charset="0"/>
                <a:cs typeface="Microsoft Sans Serif" pitchFamily="34" charset="0"/>
              </a:rPr>
              <a:t>QUINTO PASSO - </a:t>
            </a:r>
            <a:r>
              <a:rPr lang="pt-BR" dirty="0" smtClean="0">
                <a:latin typeface="Microsoft Sans Serif" pitchFamily="34" charset="0"/>
                <a:cs typeface="Microsoft Sans Serif" pitchFamily="34" charset="0"/>
              </a:rPr>
              <a:t>COMO GANHAR DINHEIRO NA ATUALIDADE </a:t>
            </a:r>
          </a:p>
          <a:p>
            <a:pPr algn="ctr"/>
            <a:endParaRPr lang="pt-BR" dirty="0" smtClean="0">
              <a:latin typeface="Microsoft Sans Serif" pitchFamily="34" charset="0"/>
              <a:cs typeface="Microsoft Sans Serif" pitchFamily="34" charset="0"/>
            </a:endParaRPr>
          </a:p>
          <a:p>
            <a:pPr algn="ctr"/>
            <a:r>
              <a:rPr lang="pt-BR" dirty="0" smtClean="0">
                <a:latin typeface="Microsoft Sans Serif" pitchFamily="34" charset="0"/>
                <a:cs typeface="Microsoft Sans Serif" pitchFamily="34" charset="0"/>
              </a:rPr>
              <a:t>Se você teve de oito a quatorze  respostas nas alternativas “B” , é um sinal que você demonstra interesse em encontrar boas oportunidades para ganhar dinheiro em novos negócios . </a:t>
            </a:r>
          </a:p>
          <a:p>
            <a:pPr>
              <a:buNone/>
            </a:pPr>
            <a:endParaRPr lang="pt-BR" dirty="0"/>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pPr algn="ctr"/>
            <a:r>
              <a:rPr lang="pt-BR" sz="3200" b="1" dirty="0" smtClean="0">
                <a:latin typeface="Microsoft Sans Serif" pitchFamily="34" charset="0"/>
                <a:cs typeface="Microsoft Sans Serif" pitchFamily="34" charset="0"/>
              </a:rPr>
              <a:t>Recomendações</a:t>
            </a:r>
          </a:p>
          <a:p>
            <a:pPr algn="ctr"/>
            <a:endParaRPr lang="pt-BR" sz="3200" b="1" dirty="0" smtClean="0">
              <a:latin typeface="Microsoft Sans Serif" pitchFamily="34" charset="0"/>
              <a:cs typeface="Microsoft Sans Serif" pitchFamily="34" charset="0"/>
            </a:endParaRPr>
          </a:p>
          <a:p>
            <a:pPr algn="ctr"/>
            <a:r>
              <a:rPr lang="pt-BR" sz="3200" dirty="0" smtClean="0">
                <a:latin typeface="Microsoft Sans Serif" pitchFamily="34" charset="0"/>
                <a:cs typeface="Microsoft Sans Serif" pitchFamily="34" charset="0"/>
              </a:rPr>
              <a:t>Como essa é sua vontade, dedique-se a ações como participar de feiras treinamentos, exposições que mesmo não tendo relação com seu trabalho atual, podem gerar novas idéias e oportunidades</a:t>
            </a:r>
            <a:r>
              <a:rPr lang="pt-BR" dirty="0" smtClean="0"/>
              <a:t>.</a:t>
            </a:r>
            <a:endParaRPr lang="pt-BR" dirty="0"/>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endParaRPr lang="pt-BR" dirty="0" smtClean="0"/>
          </a:p>
          <a:p>
            <a:pPr algn="ctr"/>
            <a:r>
              <a:rPr lang="pt-BR" sz="3200" dirty="0" smtClean="0">
                <a:latin typeface="Microsoft Sans Serif" pitchFamily="34" charset="0"/>
                <a:cs typeface="Microsoft Sans Serif" pitchFamily="34" charset="0"/>
              </a:rPr>
              <a:t>QUINTO PASSO - COMO GANHAR DINHEIRO NA ATUALIDADE </a:t>
            </a:r>
          </a:p>
          <a:p>
            <a:pPr algn="ctr"/>
            <a:endParaRPr lang="pt-BR" sz="1000" dirty="0" smtClean="0">
              <a:latin typeface="Microsoft Sans Serif" pitchFamily="34" charset="0"/>
              <a:cs typeface="Microsoft Sans Serif" pitchFamily="34" charset="0"/>
            </a:endParaRPr>
          </a:p>
          <a:p>
            <a:pPr algn="ctr"/>
            <a:r>
              <a:rPr lang="pt-BR" sz="3200" dirty="0" smtClean="0">
                <a:latin typeface="Microsoft Sans Serif" pitchFamily="34" charset="0"/>
                <a:cs typeface="Microsoft Sans Serif" pitchFamily="34" charset="0"/>
              </a:rPr>
              <a:t>Se você teve de quinze a vinte respostas nas alternativas “B”, </a:t>
            </a:r>
            <a:r>
              <a:rPr lang="pt-BR" sz="3200" dirty="0" smtClean="0">
                <a:latin typeface="Microsoft Sans Serif" pitchFamily="34" charset="0"/>
                <a:cs typeface="Microsoft Sans Serif" pitchFamily="34" charset="0"/>
              </a:rPr>
              <a:t>é que </a:t>
            </a:r>
            <a:r>
              <a:rPr lang="pt-BR" sz="3200" dirty="0" smtClean="0">
                <a:latin typeface="Microsoft Sans Serif" pitchFamily="34" charset="0"/>
                <a:cs typeface="Microsoft Sans Serif" pitchFamily="34" charset="0"/>
              </a:rPr>
              <a:t>você esta apto a buscar uma oportunidade de ganhar dinheiro</a:t>
            </a:r>
            <a:r>
              <a:rPr lang="pt-BR" dirty="0" smtClean="0"/>
              <a:t>.</a:t>
            </a:r>
            <a:endParaRPr lang="pt-BR" dirty="0"/>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pPr algn="ctr"/>
            <a:r>
              <a:rPr lang="pt-BR" b="1" dirty="0" smtClean="0">
                <a:latin typeface="Microsoft Sans Serif" pitchFamily="34" charset="0"/>
                <a:cs typeface="Microsoft Sans Serif" pitchFamily="34" charset="0"/>
              </a:rPr>
              <a:t>Recomendações</a:t>
            </a:r>
          </a:p>
          <a:p>
            <a:pPr algn="ctr"/>
            <a:r>
              <a:rPr lang="pt-BR" dirty="0" smtClean="0">
                <a:latin typeface="Microsoft Sans Serif" pitchFamily="34" charset="0"/>
                <a:cs typeface="Microsoft Sans Serif" pitchFamily="34" charset="0"/>
              </a:rPr>
              <a:t>Comece a planejar definindo:</a:t>
            </a:r>
          </a:p>
          <a:p>
            <a:pPr algn="ctr"/>
            <a:r>
              <a:rPr lang="pt-BR" dirty="0" smtClean="0">
                <a:latin typeface="Microsoft Sans Serif" pitchFamily="34" charset="0"/>
                <a:cs typeface="Microsoft Sans Serif" pitchFamily="34" charset="0"/>
              </a:rPr>
              <a:t>A área que gostaria de atuar</a:t>
            </a:r>
          </a:p>
          <a:p>
            <a:pPr algn="ctr"/>
            <a:r>
              <a:rPr lang="pt-BR" dirty="0" smtClean="0">
                <a:latin typeface="Microsoft Sans Serif" pitchFamily="34" charset="0"/>
                <a:cs typeface="Microsoft Sans Serif" pitchFamily="34" charset="0"/>
              </a:rPr>
              <a:t>Tendências, oportunidades e riscos do segmento</a:t>
            </a:r>
          </a:p>
          <a:p>
            <a:pPr algn="ctr"/>
            <a:r>
              <a:rPr lang="pt-BR" dirty="0" smtClean="0">
                <a:latin typeface="Microsoft Sans Serif" pitchFamily="34" charset="0"/>
                <a:cs typeface="Microsoft Sans Serif" pitchFamily="34" charset="0"/>
              </a:rPr>
              <a:t>Capital Mínimo necessário.</a:t>
            </a:r>
          </a:p>
          <a:p>
            <a:pPr algn="ctr"/>
            <a:r>
              <a:rPr lang="pt-BR" dirty="0" smtClean="0">
                <a:latin typeface="Microsoft Sans Serif" pitchFamily="34" charset="0"/>
                <a:cs typeface="Microsoft Sans Serif" pitchFamily="34" charset="0"/>
              </a:rPr>
              <a:t>O que é preciso fazer e o tempo que é necessário para acumular esse capital</a:t>
            </a:r>
            <a:r>
              <a:rPr lang="pt-BR" dirty="0" smtClean="0"/>
              <a:t>.</a:t>
            </a:r>
            <a:endParaRPr lang="pt-BR" dirty="0"/>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lnSpcReduction="10000"/>
          </a:bodyPr>
          <a:lstStyle/>
          <a:p>
            <a:pPr algn="ctr"/>
            <a:r>
              <a:rPr lang="pt-BR" sz="3000" dirty="0" smtClean="0">
                <a:latin typeface="Microsoft Sans Serif" pitchFamily="34" charset="0"/>
                <a:cs typeface="Microsoft Sans Serif" pitchFamily="34" charset="0"/>
              </a:rPr>
              <a:t>QUINTO PASSO - </a:t>
            </a:r>
            <a:r>
              <a:rPr lang="pt-BR" dirty="0" smtClean="0">
                <a:latin typeface="Microsoft Sans Serif" pitchFamily="34" charset="0"/>
                <a:cs typeface="Microsoft Sans Serif" pitchFamily="34" charset="0"/>
              </a:rPr>
              <a:t>COMO GANHAR DINHEIRO NA ATUALIDADE </a:t>
            </a:r>
          </a:p>
          <a:p>
            <a:pPr algn="ctr"/>
            <a:r>
              <a:rPr lang="pt-BR" b="1" dirty="0" smtClean="0">
                <a:latin typeface="Microsoft Sans Serif" pitchFamily="34" charset="0"/>
                <a:cs typeface="Microsoft Sans Serif" pitchFamily="34" charset="0"/>
              </a:rPr>
              <a:t>Localização de Uma Oportunidade</a:t>
            </a:r>
          </a:p>
          <a:p>
            <a:pPr algn="ctr"/>
            <a:r>
              <a:rPr lang="pt-BR" dirty="0" smtClean="0">
                <a:latin typeface="Microsoft Sans Serif" pitchFamily="34" charset="0"/>
                <a:cs typeface="Microsoft Sans Serif" pitchFamily="34" charset="0"/>
              </a:rPr>
              <a:t>Devemos identificar a localização da oportunidade de ganhar dinheiro partindo da localização mais próxima até a mais distante, essa análise é de fundamental importância para viabilidade do seu negócio.</a:t>
            </a:r>
          </a:p>
          <a:p>
            <a:pPr algn="ctr"/>
            <a:r>
              <a:rPr lang="pt-BR" dirty="0" smtClean="0">
                <a:latin typeface="Microsoft Sans Serif" pitchFamily="34" charset="0"/>
                <a:cs typeface="Microsoft Sans Serif" pitchFamily="34" charset="0"/>
              </a:rPr>
              <a:t>Para isso vamos usar as esferas </a:t>
            </a:r>
            <a:r>
              <a:rPr lang="pt-BR" dirty="0" smtClean="0">
                <a:latin typeface="Microsoft Sans Serif" pitchFamily="34" charset="0"/>
                <a:cs typeface="Microsoft Sans Serif" pitchFamily="34" charset="0"/>
              </a:rPr>
              <a:t>dos governos</a:t>
            </a:r>
            <a:endParaRPr lang="pt-BR" dirty="0" smtClean="0">
              <a:latin typeface="Microsoft Sans Serif" pitchFamily="34" charset="0"/>
              <a:cs typeface="Microsoft Sans Serif" pitchFamily="34" charset="0"/>
            </a:endParaRPr>
          </a:p>
          <a:p>
            <a:pPr algn="ctr"/>
            <a:r>
              <a:rPr lang="pt-BR" dirty="0" smtClean="0">
                <a:latin typeface="Microsoft Sans Serif" pitchFamily="34" charset="0"/>
                <a:cs typeface="Microsoft Sans Serif" pitchFamily="34" charset="0"/>
              </a:rPr>
              <a:t>Municipal e Estadual  </a:t>
            </a:r>
            <a:endParaRPr lang="pt-BR" dirty="0">
              <a:latin typeface="Microsoft Sans Serif" pitchFamily="34" charset="0"/>
              <a:cs typeface="Microsoft Sans Serif" pitchFamily="34" charset="0"/>
            </a:endParaRPr>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70000" lnSpcReduction="20000"/>
          </a:bodyPr>
          <a:lstStyle/>
          <a:p>
            <a:pPr algn="ctr"/>
            <a:r>
              <a:rPr lang="pt-BR" b="1" u="sng" dirty="0" smtClean="0">
                <a:latin typeface="Microsoft Sans Serif" pitchFamily="34" charset="0"/>
                <a:cs typeface="Microsoft Sans Serif" pitchFamily="34" charset="0"/>
              </a:rPr>
              <a:t>ASPECTOS ECONÔMICOS </a:t>
            </a:r>
            <a:r>
              <a:rPr lang="pt-BR" b="1" u="sng" dirty="0" smtClean="0">
                <a:latin typeface="Microsoft Sans Serif" pitchFamily="34" charset="0"/>
                <a:cs typeface="Microsoft Sans Serif" pitchFamily="34" charset="0"/>
              </a:rPr>
              <a:t>DE </a:t>
            </a:r>
            <a:r>
              <a:rPr lang="pt-BR" b="1" u="sng" dirty="0" smtClean="0">
                <a:latin typeface="Microsoft Sans Serif" pitchFamily="34" charset="0"/>
                <a:cs typeface="Microsoft Sans Serif" pitchFamily="34" charset="0"/>
              </a:rPr>
              <a:t>ITAQUAQUECETUBA</a:t>
            </a:r>
            <a:endParaRPr lang="pt-BR" b="1" u="sng" dirty="0" smtClean="0">
              <a:latin typeface="Microsoft Sans Serif" pitchFamily="34" charset="0"/>
              <a:cs typeface="Microsoft Sans Serif" pitchFamily="34" charset="0"/>
            </a:endParaRPr>
          </a:p>
          <a:p>
            <a:endParaRPr lang="pt-BR" b="1" u="sng" dirty="0" smtClean="0">
              <a:latin typeface="Microsoft Sans Serif" pitchFamily="34" charset="0"/>
              <a:cs typeface="Microsoft Sans Serif" pitchFamily="34" charset="0"/>
            </a:endParaRPr>
          </a:p>
          <a:p>
            <a:r>
              <a:rPr lang="pt-BR" dirty="0" smtClean="0">
                <a:latin typeface="Microsoft Sans Serif" pitchFamily="34" charset="0"/>
                <a:cs typeface="Microsoft Sans Serif" pitchFamily="34" charset="0"/>
              </a:rPr>
              <a:t>Quanto ao aspecto econômico, Itaquaquecetuba possui um grande parque industrial com empresas de médio e pequeno porte. Está inserido no cinturão-verde, onde os produtos hortigranjeiro também fazem parte do aspecto econômico da cidade. Outro ponto de destaque está na extração hidromineral. A extração de areia feita na região do vale do Rio Tietê é muito importante para a construção civil na região da Grande São Paulo. As águas das fontes de Itaquá, também são  comercializadas, entrando na concorrência da cidade vizinha. As regiões mais afastadas do centro da cidade, onde predominavam os Sítios, Chácaras e pequenas fazendas, estão dando lugar a conjuntos residenciais e vilas, na maioria delas com falta de infra-estrutura, sem escolas, postos de Saúde, esgoto, energia e transporte</a:t>
            </a:r>
          </a:p>
          <a:p>
            <a:pPr algn="r"/>
            <a:r>
              <a:rPr lang="pt-BR" sz="1700" dirty="0" smtClean="0">
                <a:latin typeface="Microsoft Sans Serif" pitchFamily="34" charset="0"/>
                <a:cs typeface="Microsoft Sans Serif" pitchFamily="34" charset="0"/>
              </a:rPr>
              <a:t>Fonte – Site </a:t>
            </a:r>
            <a:r>
              <a:rPr lang="pt-BR" sz="1700" dirty="0">
                <a:latin typeface="Microsoft Sans Serif" pitchFamily="34" charset="0"/>
                <a:cs typeface="Microsoft Sans Serif" pitchFamily="34" charset="0"/>
              </a:rPr>
              <a:t>P</a:t>
            </a:r>
            <a:r>
              <a:rPr lang="pt-BR" sz="1700" dirty="0" smtClean="0">
                <a:latin typeface="Microsoft Sans Serif" pitchFamily="34" charset="0"/>
                <a:cs typeface="Microsoft Sans Serif" pitchFamily="34" charset="0"/>
              </a:rPr>
              <a:t>rof. Marcos P. </a:t>
            </a:r>
            <a:r>
              <a:rPr lang="pt-BR" sz="1700" dirty="0">
                <a:latin typeface="Microsoft Sans Serif" pitchFamily="34" charset="0"/>
                <a:cs typeface="Microsoft Sans Serif" pitchFamily="34" charset="0"/>
              </a:rPr>
              <a:t>F</a:t>
            </a:r>
            <a:r>
              <a:rPr lang="pt-BR" sz="1700" dirty="0" smtClean="0">
                <a:latin typeface="Microsoft Sans Serif" pitchFamily="34" charset="0"/>
                <a:cs typeface="Microsoft Sans Serif" pitchFamily="34" charset="0"/>
              </a:rPr>
              <a:t>reitas</a:t>
            </a:r>
            <a:endParaRPr lang="pt-BR" sz="1700" dirty="0">
              <a:latin typeface="Microsoft Sans Serif" pitchFamily="34" charset="0"/>
              <a:cs typeface="Microsoft Sans Serif" pitchFamily="34" charset="0"/>
            </a:endParaRPr>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70000" lnSpcReduction="20000"/>
          </a:bodyPr>
          <a:lstStyle/>
          <a:p>
            <a:pPr algn="ctr"/>
            <a:r>
              <a:rPr lang="pt-BR" sz="3200" b="1" u="sng" dirty="0" smtClean="0">
                <a:latin typeface="Microsoft Sans Serif" pitchFamily="34" charset="0"/>
                <a:cs typeface="Microsoft Sans Serif" pitchFamily="34" charset="0"/>
              </a:rPr>
              <a:t>ASPECTOS ECONÔMICOS – NOS ESTADOS 2010</a:t>
            </a:r>
          </a:p>
          <a:p>
            <a:pPr algn="ctr"/>
            <a:endParaRPr lang="pt-BR" sz="1300" b="1" u="sng" dirty="0" smtClean="0">
              <a:latin typeface="Microsoft Sans Serif" pitchFamily="34" charset="0"/>
              <a:cs typeface="Microsoft Sans Serif" pitchFamily="34" charset="0"/>
            </a:endParaRPr>
          </a:p>
          <a:p>
            <a:pPr algn="ctr"/>
            <a:r>
              <a:rPr lang="pt-BR" sz="3200" b="1" dirty="0" smtClean="0">
                <a:latin typeface="Microsoft Sans Serif" pitchFamily="34" charset="0"/>
                <a:cs typeface="Microsoft Sans Serif" pitchFamily="34" charset="0"/>
              </a:rPr>
              <a:t>Produção industrial de julho cresce acima da média em seis regiões</a:t>
            </a:r>
            <a:r>
              <a:rPr lang="pt-BR" sz="3200" dirty="0" smtClean="0">
                <a:latin typeface="Microsoft Sans Serif" pitchFamily="34" charset="0"/>
                <a:cs typeface="Microsoft Sans Serif" pitchFamily="34" charset="0"/>
              </a:rPr>
              <a:t/>
            </a:r>
            <a:br>
              <a:rPr lang="pt-BR" sz="3200" dirty="0" smtClean="0">
                <a:latin typeface="Microsoft Sans Serif" pitchFamily="34" charset="0"/>
                <a:cs typeface="Microsoft Sans Serif" pitchFamily="34" charset="0"/>
              </a:rPr>
            </a:br>
            <a:r>
              <a:rPr lang="pt-BR" sz="3200" dirty="0" smtClean="0">
                <a:latin typeface="Microsoft Sans Serif" pitchFamily="34" charset="0"/>
                <a:cs typeface="Microsoft Sans Serif" pitchFamily="34" charset="0"/>
              </a:rPr>
              <a:t/>
            </a:r>
            <a:br>
              <a:rPr lang="pt-BR" sz="3200" dirty="0" smtClean="0">
                <a:latin typeface="Microsoft Sans Serif" pitchFamily="34" charset="0"/>
                <a:cs typeface="Microsoft Sans Serif" pitchFamily="34" charset="0"/>
              </a:rPr>
            </a:br>
            <a:r>
              <a:rPr lang="pt-BR" sz="3200" dirty="0" smtClean="0">
                <a:latin typeface="Microsoft Sans Serif" pitchFamily="34" charset="0"/>
                <a:cs typeface="Microsoft Sans Serif" pitchFamily="34" charset="0"/>
              </a:rPr>
              <a:t>SÃO PAULO - Entre junho e julho, a produção industrial brasileira avançou em sete das 14 regiões pesquisadas pelo Instituto Brasileiro de Geografia e Estatística (IBGE), considerando ajuste sazonal, com avanço acima da média nacional (0,4%) em seis localidades.</a:t>
            </a:r>
            <a:br>
              <a:rPr lang="pt-BR" sz="3200" dirty="0" smtClean="0">
                <a:latin typeface="Microsoft Sans Serif" pitchFamily="34" charset="0"/>
                <a:cs typeface="Microsoft Sans Serif" pitchFamily="34" charset="0"/>
              </a:rPr>
            </a:br>
            <a:r>
              <a:rPr lang="pt-BR" sz="3200" dirty="0" smtClean="0">
                <a:latin typeface="Microsoft Sans Serif" pitchFamily="34" charset="0"/>
                <a:cs typeface="Microsoft Sans Serif" pitchFamily="34" charset="0"/>
              </a:rPr>
              <a:t/>
            </a:r>
            <a:br>
              <a:rPr lang="pt-BR" sz="3200" dirty="0" smtClean="0">
                <a:latin typeface="Microsoft Sans Serif" pitchFamily="34" charset="0"/>
                <a:cs typeface="Microsoft Sans Serif" pitchFamily="34" charset="0"/>
              </a:rPr>
            </a:br>
            <a:r>
              <a:rPr lang="pt-BR" sz="3200" dirty="0" smtClean="0">
                <a:latin typeface="Microsoft Sans Serif" pitchFamily="34" charset="0"/>
                <a:cs typeface="Microsoft Sans Serif" pitchFamily="34" charset="0"/>
              </a:rPr>
              <a:t>O levantamento divulgado pelo IBGE mostra que a expansão mais significativa foi observada em Goiás, com avanço de 10,3% em julho.</a:t>
            </a:r>
            <a:endParaRPr lang="pt-BR" sz="3400" dirty="0" smtClean="0"/>
          </a:p>
          <a:p>
            <a:pPr algn="r"/>
            <a:r>
              <a:rPr lang="pt-BR" sz="1700" dirty="0" smtClean="0"/>
              <a:t>Fonte ASC.Itaqua</a:t>
            </a:r>
            <a:r>
              <a:rPr lang="pt-BR" dirty="0" smtClean="0"/>
              <a:t/>
            </a:r>
            <a:br>
              <a:rPr lang="pt-BR" dirty="0" smtClean="0"/>
            </a:br>
            <a:r>
              <a:rPr lang="pt-BR" dirty="0" smtClean="0"/>
              <a:t/>
            </a:r>
            <a:br>
              <a:rPr lang="pt-BR" dirty="0" smtClean="0"/>
            </a:br>
            <a:endParaRPr lang="pt-BR" dirty="0"/>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a:xfrm>
            <a:off x="457200" y="1600200"/>
            <a:ext cx="8229600" cy="4900634"/>
          </a:xfrm>
        </p:spPr>
        <p:style>
          <a:lnRef idx="1">
            <a:schemeClr val="accent3"/>
          </a:lnRef>
          <a:fillRef idx="2">
            <a:schemeClr val="accent3"/>
          </a:fillRef>
          <a:effectRef idx="1">
            <a:schemeClr val="accent3"/>
          </a:effectRef>
          <a:fontRef idx="minor">
            <a:schemeClr val="dk1"/>
          </a:fontRef>
        </p:style>
        <p:txBody>
          <a:bodyPr>
            <a:normAutofit fontScale="25000" lnSpcReduction="20000"/>
          </a:bodyPr>
          <a:lstStyle/>
          <a:p>
            <a:pPr algn="ctr"/>
            <a:r>
              <a:rPr lang="pt-BR" sz="7400" b="1" u="sng" dirty="0" smtClean="0">
                <a:latin typeface="Microsoft Sans Serif" pitchFamily="34" charset="0"/>
                <a:cs typeface="Microsoft Sans Serif" pitchFamily="34" charset="0"/>
              </a:rPr>
              <a:t>ASPECTOS ECONÔMICOS – NOS ESTADOS 2010</a:t>
            </a:r>
          </a:p>
          <a:p>
            <a:pPr algn="ctr"/>
            <a:endParaRPr lang="pt-BR" sz="3200" b="1" u="sng" dirty="0" smtClean="0">
              <a:latin typeface="Microsoft Sans Serif" pitchFamily="34" charset="0"/>
              <a:cs typeface="Microsoft Sans Serif" pitchFamily="34" charset="0"/>
            </a:endParaRPr>
          </a:p>
          <a:p>
            <a:pPr algn="ctr"/>
            <a:r>
              <a:rPr lang="pt-BR" sz="7400" b="1" dirty="0" smtClean="0">
                <a:latin typeface="Microsoft Sans Serif" pitchFamily="34" charset="0"/>
                <a:cs typeface="Microsoft Sans Serif" pitchFamily="34" charset="0"/>
              </a:rPr>
              <a:t>Produção industrial de julho cresce acima da média em seis regiões </a:t>
            </a:r>
          </a:p>
          <a:p>
            <a:pPr algn="ctr"/>
            <a:endParaRPr lang="pt-BR" sz="7400" b="1" dirty="0" smtClean="0">
              <a:latin typeface="Microsoft Sans Serif" pitchFamily="34" charset="0"/>
              <a:cs typeface="Microsoft Sans Serif" pitchFamily="34" charset="0"/>
            </a:endParaRPr>
          </a:p>
          <a:p>
            <a:pPr algn="ctr"/>
            <a:r>
              <a:rPr lang="pt-BR" sz="7400" dirty="0" smtClean="0">
                <a:latin typeface="Microsoft Sans Serif" pitchFamily="34" charset="0"/>
                <a:cs typeface="Microsoft Sans Serif" pitchFamily="34" charset="0"/>
              </a:rPr>
              <a:t>Na seqüência de regiões que cresceram acima da média nacional estão Bahia (3,6%), Rio Grande do Sul (3,3%), região Nordeste (1,7%), Rio de Janeiro (1,1%) e São Paulo (0,5%).</a:t>
            </a:r>
            <a:br>
              <a:rPr lang="pt-BR" sz="7400" dirty="0" smtClean="0">
                <a:latin typeface="Microsoft Sans Serif" pitchFamily="34" charset="0"/>
                <a:cs typeface="Microsoft Sans Serif" pitchFamily="34" charset="0"/>
              </a:rPr>
            </a:br>
            <a:r>
              <a:rPr lang="pt-BR" sz="7400" dirty="0" smtClean="0">
                <a:latin typeface="Microsoft Sans Serif" pitchFamily="34" charset="0"/>
                <a:cs typeface="Microsoft Sans Serif" pitchFamily="34" charset="0"/>
              </a:rPr>
              <a:t/>
            </a:r>
            <a:br>
              <a:rPr lang="pt-BR" sz="7400" dirty="0" smtClean="0">
                <a:latin typeface="Microsoft Sans Serif" pitchFamily="34" charset="0"/>
                <a:cs typeface="Microsoft Sans Serif" pitchFamily="34" charset="0"/>
              </a:rPr>
            </a:br>
            <a:r>
              <a:rPr lang="pt-BR" sz="7400" dirty="0" smtClean="0">
                <a:latin typeface="Microsoft Sans Serif" pitchFamily="34" charset="0"/>
                <a:cs typeface="Microsoft Sans Serif" pitchFamily="34" charset="0"/>
              </a:rPr>
              <a:t>Os Estados de Minas Gerais e Espírito Santo praticamente mantiveram o patamar de junho, com avanço de 0,1% e recuo de 0,2%, respectivamente, aponta o IBGE.</a:t>
            </a:r>
            <a:br>
              <a:rPr lang="pt-BR" sz="7400" dirty="0" smtClean="0">
                <a:latin typeface="Microsoft Sans Serif" pitchFamily="34" charset="0"/>
                <a:cs typeface="Microsoft Sans Serif" pitchFamily="34" charset="0"/>
              </a:rPr>
            </a:br>
            <a:r>
              <a:rPr lang="pt-BR" sz="7400" dirty="0" smtClean="0">
                <a:latin typeface="Microsoft Sans Serif" pitchFamily="34" charset="0"/>
                <a:cs typeface="Microsoft Sans Serif" pitchFamily="34" charset="0"/>
              </a:rPr>
              <a:t/>
            </a:r>
            <a:br>
              <a:rPr lang="pt-BR" sz="7400" dirty="0" smtClean="0">
                <a:latin typeface="Microsoft Sans Serif" pitchFamily="34" charset="0"/>
                <a:cs typeface="Microsoft Sans Serif" pitchFamily="34" charset="0"/>
              </a:rPr>
            </a:br>
            <a:r>
              <a:rPr lang="pt-BR" sz="7400" dirty="0" smtClean="0">
                <a:latin typeface="Microsoft Sans Serif" pitchFamily="34" charset="0"/>
                <a:cs typeface="Microsoft Sans Serif" pitchFamily="34" charset="0"/>
              </a:rPr>
              <a:t>As regiões que apresentaram variação negativa entre junho e julho foram Pará (-0,7%), Pernambuco (-1,2%), Amazonas (-1,3%), Ceará (-1,5%). A maior desaceleração ocorreu no Paraná e em Santa Catarina (ambos com -2,9%).</a:t>
            </a:r>
          </a:p>
          <a:p>
            <a:pPr algn="r"/>
            <a:r>
              <a:rPr lang="pt-BR" sz="2200" dirty="0" smtClean="0"/>
              <a:t>Fonte ASC.Itaqua </a:t>
            </a:r>
            <a:br>
              <a:rPr lang="pt-BR" sz="2200" dirty="0" smtClean="0"/>
            </a:br>
            <a:r>
              <a:rPr lang="pt-BR" dirty="0" smtClean="0"/>
              <a:t/>
            </a:r>
            <a:br>
              <a:rPr lang="pt-BR" dirty="0" smtClean="0"/>
            </a:br>
            <a:r>
              <a:rPr lang="pt-BR" dirty="0" smtClean="0"/>
              <a:t/>
            </a:r>
            <a:br>
              <a:rPr lang="pt-BR" dirty="0" smtClean="0"/>
            </a:br>
            <a:endParaRPr lang="pt-BR" dirty="0"/>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b="1" dirty="0" smtClean="0"/>
              <a:t>COMO GANHAR DINHEIRO NA ATUALIDADE</a:t>
            </a:r>
            <a:endParaRPr lang="pt-BR" b="1"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pPr algn="ctr">
              <a:buNone/>
            </a:pPr>
            <a:r>
              <a:rPr lang="pt-BR" b="1" dirty="0" smtClean="0">
                <a:latin typeface="Microsoft Sans Serif" pitchFamily="34" charset="0"/>
                <a:cs typeface="Microsoft Sans Serif" pitchFamily="34" charset="0"/>
              </a:rPr>
              <a:t>CINCO PASSOS PARA O SUCESSO</a:t>
            </a:r>
          </a:p>
          <a:p>
            <a:pPr algn="ctr">
              <a:buNone/>
            </a:pPr>
            <a:endParaRPr lang="pt-BR" sz="800" b="1" dirty="0" smtClean="0">
              <a:latin typeface="Microsoft Sans Serif" pitchFamily="34" charset="0"/>
              <a:cs typeface="Microsoft Sans Serif" pitchFamily="34" charset="0"/>
            </a:endParaRPr>
          </a:p>
          <a:p>
            <a:pPr marL="514350" indent="-514350">
              <a:buFont typeface="+mj-lt"/>
              <a:buAutoNum type="arabicPeriod"/>
            </a:pPr>
            <a:r>
              <a:rPr lang="pt-BR" dirty="0" smtClean="0">
                <a:latin typeface="Microsoft Sans Serif" pitchFamily="34" charset="0"/>
                <a:cs typeface="Microsoft Sans Serif" pitchFamily="34" charset="0"/>
              </a:rPr>
              <a:t>AUTO ANÁLISE (PESSOAL E FINANCEIRA)</a:t>
            </a:r>
          </a:p>
          <a:p>
            <a:pPr marL="514350" indent="-514350">
              <a:buFont typeface="+mj-lt"/>
              <a:buAutoNum type="arabicPeriod"/>
            </a:pPr>
            <a:r>
              <a:rPr lang="pt-BR" dirty="0" smtClean="0">
                <a:latin typeface="Microsoft Sans Serif" pitchFamily="34" charset="0"/>
                <a:cs typeface="Microsoft Sans Serif" pitchFamily="34" charset="0"/>
              </a:rPr>
              <a:t>CONHECENDO SEU NEGÓCIO</a:t>
            </a:r>
          </a:p>
          <a:p>
            <a:pPr marL="514350" indent="-514350">
              <a:buFont typeface="+mj-lt"/>
              <a:buAutoNum type="arabicPeriod"/>
            </a:pPr>
            <a:r>
              <a:rPr lang="pt-BR" dirty="0" smtClean="0">
                <a:latin typeface="Microsoft Sans Serif" pitchFamily="34" charset="0"/>
                <a:cs typeface="Microsoft Sans Serif" pitchFamily="34" charset="0"/>
              </a:rPr>
              <a:t>COMO ADMINISTRAR SUAS FINANÇAS</a:t>
            </a:r>
          </a:p>
          <a:p>
            <a:pPr marL="514350" indent="-514350">
              <a:buFont typeface="+mj-lt"/>
              <a:buAutoNum type="arabicPeriod"/>
            </a:pPr>
            <a:r>
              <a:rPr lang="pt-BR" dirty="0" smtClean="0">
                <a:latin typeface="Microsoft Sans Serif" pitchFamily="34" charset="0"/>
                <a:cs typeface="Microsoft Sans Serif" pitchFamily="34" charset="0"/>
              </a:rPr>
              <a:t>COMO MANTER SUA EMPRESA EM CRESCIMENTO</a:t>
            </a:r>
          </a:p>
          <a:p>
            <a:pPr marL="514350" indent="-514350">
              <a:buFont typeface="+mj-lt"/>
              <a:buAutoNum type="arabicPeriod"/>
            </a:pPr>
            <a:r>
              <a:rPr lang="pt-BR" dirty="0" smtClean="0">
                <a:latin typeface="Microsoft Sans Serif" pitchFamily="34" charset="0"/>
                <a:cs typeface="Microsoft Sans Serif" pitchFamily="34" charset="0"/>
              </a:rPr>
              <a:t>COMO GANHAR DINHEIRO NA ATUALIDADE</a:t>
            </a:r>
          </a:p>
          <a:p>
            <a:endParaRPr lang="pt-BR" dirty="0" smtClean="0"/>
          </a:p>
          <a:p>
            <a:endParaRPr lang="pt-BR" dirty="0"/>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algn="ctr"/>
            <a:r>
              <a:rPr lang="pt-BR" sz="3200" dirty="0" smtClean="0">
                <a:latin typeface="Microsoft Sans Serif" pitchFamily="34" charset="0"/>
                <a:cs typeface="Microsoft Sans Serif" pitchFamily="34" charset="0"/>
              </a:rPr>
              <a:t>Após a identificação do segmento que tem a </a:t>
            </a:r>
            <a:r>
              <a:rPr lang="pt-BR" sz="3200" dirty="0">
                <a:latin typeface="Microsoft Sans Serif" pitchFamily="34" charset="0"/>
                <a:cs typeface="Microsoft Sans Serif" pitchFamily="34" charset="0"/>
              </a:rPr>
              <a:t>l</a:t>
            </a:r>
            <a:r>
              <a:rPr lang="pt-BR" sz="3200" dirty="0" smtClean="0">
                <a:latin typeface="Microsoft Sans Serif" pitchFamily="34" charset="0"/>
                <a:cs typeface="Microsoft Sans Serif" pitchFamily="34" charset="0"/>
              </a:rPr>
              <a:t>ocalidade mais vantagiosa e promissora e que se enquadra com </a:t>
            </a:r>
            <a:r>
              <a:rPr lang="pt-BR" sz="3200" dirty="0" smtClean="0">
                <a:latin typeface="Microsoft Sans Serif" pitchFamily="34" charset="0"/>
                <a:cs typeface="Microsoft Sans Serif" pitchFamily="34" charset="0"/>
              </a:rPr>
              <a:t>m</a:t>
            </a:r>
            <a:r>
              <a:rPr lang="pt-BR" sz="3200" dirty="0" smtClean="0">
                <a:latin typeface="Microsoft Sans Serif" pitchFamily="34" charset="0"/>
                <a:cs typeface="Microsoft Sans Serif" pitchFamily="34" charset="0"/>
              </a:rPr>
              <a:t>eu</a:t>
            </a:r>
            <a:r>
              <a:rPr lang="pt-BR" sz="3200" dirty="0" smtClean="0">
                <a:latin typeface="Microsoft Sans Serif" pitchFamily="34" charset="0"/>
                <a:cs typeface="Microsoft Sans Serif" pitchFamily="34" charset="0"/>
              </a:rPr>
              <a:t> </a:t>
            </a:r>
            <a:r>
              <a:rPr lang="pt-BR" sz="3200" dirty="0" smtClean="0">
                <a:latin typeface="Microsoft Sans Serif" pitchFamily="34" charset="0"/>
                <a:cs typeface="Microsoft Sans Serif" pitchFamily="34" charset="0"/>
              </a:rPr>
              <a:t>perfil empreendedor,   tenho que me preocupar em avaliar o mercado em que vou me instalar, quem são meus concorrentes, qual o publico alvo, qual produto tem maior rentabilidade e quanto custa  para obter o sucesso.</a:t>
            </a:r>
            <a:endParaRPr lang="pt-BR" sz="3200" dirty="0">
              <a:latin typeface="Microsoft Sans Serif" pitchFamily="34" charset="0"/>
              <a:cs typeface="Microsoft Sans Serif" pitchFamily="34" charset="0"/>
            </a:endParaRPr>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5" name="Espaço Reservado para Conteúdo 4"/>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pPr algn="ctr"/>
            <a:r>
              <a:rPr lang="pt-BR" dirty="0" smtClean="0">
                <a:latin typeface="Microsoft Sans Serif" pitchFamily="34" charset="0"/>
                <a:cs typeface="Microsoft Sans Serif" pitchFamily="34" charset="0"/>
              </a:rPr>
              <a:t>Com os ensinamentos anteriores e a sua capacidade de gestão, identificamos forma de se ganhar dinheiro com empreendedorismo investindo no crescimento de seu próprio negócio.</a:t>
            </a:r>
          </a:p>
          <a:p>
            <a:pPr algn="ctr"/>
            <a:r>
              <a:rPr lang="pt-BR" dirty="0" smtClean="0">
                <a:latin typeface="Microsoft Sans Serif" pitchFamily="34" charset="0"/>
                <a:cs typeface="Microsoft Sans Serif" pitchFamily="34" charset="0"/>
              </a:rPr>
              <a:t>Também podemos captar riquezas junto ao mercado financeiro, onde podemos aplicar os ganhos auferidos em seu negócio</a:t>
            </a:r>
            <a:r>
              <a:rPr lang="pt-BR" dirty="0" smtClean="0"/>
              <a:t>. </a:t>
            </a:r>
            <a:endParaRPr lang="pt-BR" dirty="0"/>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pPr algn="ctr"/>
            <a:endParaRPr lang="pt-BR" b="1" dirty="0" smtClean="0">
              <a:latin typeface="Microsoft Sans Serif" pitchFamily="34" charset="0"/>
              <a:cs typeface="Microsoft Sans Serif" pitchFamily="34" charset="0"/>
            </a:endParaRPr>
          </a:p>
          <a:p>
            <a:pPr algn="ctr"/>
            <a:r>
              <a:rPr lang="pt-BR" b="1" dirty="0" smtClean="0">
                <a:latin typeface="Microsoft Sans Serif" pitchFamily="34" charset="0"/>
                <a:cs typeface="Microsoft Sans Serif" pitchFamily="34" charset="0"/>
              </a:rPr>
              <a:t>INVESTIMENTOS EM ALTA PARA 2011</a:t>
            </a:r>
          </a:p>
          <a:p>
            <a:pPr algn="ctr"/>
            <a:endParaRPr lang="pt-BR" dirty="0" smtClean="0">
              <a:latin typeface="Microsoft Sans Serif" pitchFamily="34" charset="0"/>
              <a:cs typeface="Microsoft Sans Serif" pitchFamily="34" charset="0"/>
            </a:endParaRPr>
          </a:p>
          <a:p>
            <a:pPr algn="ctr"/>
            <a:r>
              <a:rPr lang="pt-BR" dirty="0" smtClean="0">
                <a:latin typeface="Microsoft Sans Serif" pitchFamily="34" charset="0"/>
                <a:cs typeface="Microsoft Sans Serif" pitchFamily="34" charset="0"/>
              </a:rPr>
              <a:t>MERCADO IMOBILIÁRIO</a:t>
            </a:r>
          </a:p>
          <a:p>
            <a:pPr algn="ctr"/>
            <a:r>
              <a:rPr lang="pt-BR" dirty="0" smtClean="0">
                <a:latin typeface="Microsoft Sans Serif" pitchFamily="34" charset="0"/>
                <a:cs typeface="Microsoft Sans Serif" pitchFamily="34" charset="0"/>
              </a:rPr>
              <a:t>TITULOS PRIVADOS</a:t>
            </a:r>
          </a:p>
          <a:p>
            <a:pPr algn="ctr"/>
            <a:r>
              <a:rPr lang="pt-BR" dirty="0" smtClean="0">
                <a:latin typeface="Microsoft Sans Serif" pitchFamily="34" charset="0"/>
                <a:cs typeface="Microsoft Sans Serif" pitchFamily="34" charset="0"/>
              </a:rPr>
              <a:t>TITULOS DE RENDA FIXA</a:t>
            </a:r>
          </a:p>
          <a:p>
            <a:pPr algn="ctr"/>
            <a:r>
              <a:rPr lang="pt-BR" dirty="0" smtClean="0">
                <a:latin typeface="Microsoft Sans Serif" pitchFamily="34" charset="0"/>
                <a:cs typeface="Microsoft Sans Serif" pitchFamily="34" charset="0"/>
              </a:rPr>
              <a:t>AÇÕES</a:t>
            </a:r>
          </a:p>
          <a:p>
            <a:pPr algn="ctr"/>
            <a:endParaRPr lang="pt-BR" dirty="0" smtClean="0">
              <a:latin typeface="Microsoft Sans Serif" pitchFamily="34" charset="0"/>
              <a:cs typeface="Microsoft Sans Serif" pitchFamily="34" charset="0"/>
            </a:endParaRPr>
          </a:p>
          <a:p>
            <a:pPr algn="ctr"/>
            <a:endParaRPr lang="pt-BR" dirty="0" smtClean="0">
              <a:latin typeface="Microsoft Sans Serif" pitchFamily="34" charset="0"/>
              <a:cs typeface="Microsoft Sans Serif" pitchFamily="34" charset="0"/>
            </a:endParaRPr>
          </a:p>
          <a:p>
            <a:pPr algn="ctr"/>
            <a:endParaRPr lang="pt-BR" sz="1200" dirty="0">
              <a:latin typeface="Microsoft Sans Serif" pitchFamily="34" charset="0"/>
              <a:cs typeface="Microsoft Sans Serif" pitchFamily="34" charset="0"/>
            </a:endParaRPr>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pPr algn="ctr"/>
            <a:r>
              <a:rPr lang="pt-BR" sz="3000" b="1" dirty="0" smtClean="0">
                <a:latin typeface="Microsoft Sans Serif" pitchFamily="34" charset="0"/>
                <a:cs typeface="Microsoft Sans Serif" pitchFamily="34" charset="0"/>
              </a:rPr>
              <a:t>MERCADO IMOBILIÁRIO</a:t>
            </a:r>
          </a:p>
          <a:p>
            <a:pPr algn="ctr">
              <a:buNone/>
            </a:pPr>
            <a:r>
              <a:rPr lang="pt-BR" sz="3000" dirty="0" smtClean="0">
                <a:latin typeface="Microsoft Sans Serif" pitchFamily="34" charset="0"/>
                <a:cs typeface="Microsoft Sans Serif" pitchFamily="34" charset="0"/>
              </a:rPr>
              <a:t> EVENTOS QUE APOIAM O CRESCIMENTO</a:t>
            </a:r>
          </a:p>
          <a:p>
            <a:pPr algn="ctr">
              <a:buFont typeface="Wingdings" pitchFamily="2" charset="2"/>
              <a:buChar char="Ø"/>
            </a:pPr>
            <a:r>
              <a:rPr lang="pt-BR" sz="3000" dirty="0" smtClean="0">
                <a:latin typeface="Microsoft Sans Serif" pitchFamily="34" charset="0"/>
                <a:cs typeface="Microsoft Sans Serif" pitchFamily="34" charset="0"/>
              </a:rPr>
              <a:t>AUMENTO DA CLASSE MÉDIA</a:t>
            </a:r>
          </a:p>
          <a:p>
            <a:pPr algn="ctr">
              <a:buFont typeface="Wingdings" pitchFamily="2" charset="2"/>
              <a:buChar char="Ø"/>
            </a:pPr>
            <a:r>
              <a:rPr lang="pt-BR" sz="3000" dirty="0" smtClean="0">
                <a:latin typeface="Microsoft Sans Serif" pitchFamily="34" charset="0"/>
                <a:cs typeface="Microsoft Sans Serif" pitchFamily="34" charset="0"/>
              </a:rPr>
              <a:t>DISPONIBILIDADE DE CRÉDITO</a:t>
            </a:r>
          </a:p>
          <a:p>
            <a:pPr algn="ctr">
              <a:buFont typeface="Wingdings" pitchFamily="2" charset="2"/>
              <a:buChar char="Ø"/>
            </a:pPr>
            <a:r>
              <a:rPr lang="pt-BR" sz="3000" dirty="0" smtClean="0">
                <a:latin typeface="Microsoft Sans Serif" pitchFamily="34" charset="0"/>
                <a:cs typeface="Microsoft Sans Serif" pitchFamily="34" charset="0"/>
              </a:rPr>
              <a:t>OLIMPÍADAS</a:t>
            </a:r>
          </a:p>
          <a:p>
            <a:pPr algn="ctr">
              <a:buFont typeface="Wingdings" pitchFamily="2" charset="2"/>
              <a:buChar char="Ø"/>
            </a:pPr>
            <a:r>
              <a:rPr lang="pt-BR" sz="3000" dirty="0" smtClean="0">
                <a:latin typeface="Microsoft Sans Serif" pitchFamily="34" charset="0"/>
                <a:cs typeface="Microsoft Sans Serif" pitchFamily="34" charset="0"/>
              </a:rPr>
              <a:t>COPA DO MUNDO</a:t>
            </a:r>
          </a:p>
          <a:p>
            <a:pPr>
              <a:buNone/>
            </a:pPr>
            <a:endParaRPr lang="pt-BR" dirty="0"/>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a:xfrm>
            <a:off x="457200" y="1600200"/>
            <a:ext cx="8229600" cy="4972072"/>
          </a:xfrm>
        </p:spPr>
        <p:style>
          <a:lnRef idx="1">
            <a:schemeClr val="accent3"/>
          </a:lnRef>
          <a:fillRef idx="2">
            <a:schemeClr val="accent3"/>
          </a:fillRef>
          <a:effectRef idx="1">
            <a:schemeClr val="accent3"/>
          </a:effectRef>
          <a:fontRef idx="minor">
            <a:schemeClr val="dk1"/>
          </a:fontRef>
        </p:style>
        <p:txBody>
          <a:bodyPr>
            <a:noAutofit/>
          </a:bodyPr>
          <a:lstStyle/>
          <a:p>
            <a:pPr algn="ctr"/>
            <a:r>
              <a:rPr lang="pt-BR" sz="2600" dirty="0" smtClean="0">
                <a:latin typeface="Microsoft Sans Serif" pitchFamily="34" charset="0"/>
                <a:cs typeface="Microsoft Sans Serif" pitchFamily="34" charset="0"/>
              </a:rPr>
              <a:t>As perspectivas para o mercado imobiliário é de crescente valorização dos imóveis. Essa expectativa é resultado de vários fatores como: crescimento econômico, aumento real da renda da população, maior acesso das classes mais baixas à moradia, avanço do crédito imobiliário, desenvolvimento do programa "Minha Casa, Minha Vida" e confirmação de eventos esportivos no Brasil – Copa do Mundo em 2014 e Olimpíada em 2016. Todos esses fatores fizeram com que os preços dos imóveis disparassem em 2010, tendência que deverá manter-se em 2011.</a:t>
            </a:r>
            <a:br>
              <a:rPr lang="pt-BR" sz="2600" dirty="0" smtClean="0">
                <a:latin typeface="Microsoft Sans Serif" pitchFamily="34" charset="0"/>
                <a:cs typeface="Microsoft Sans Serif" pitchFamily="34" charset="0"/>
              </a:rPr>
            </a:br>
            <a:r>
              <a:rPr lang="pt-BR" sz="2600" dirty="0" smtClean="0"/>
              <a:t/>
            </a:r>
            <a:br>
              <a:rPr lang="pt-BR" sz="2600" dirty="0" smtClean="0"/>
            </a:br>
            <a:endParaRPr lang="pt-BR" sz="2600" dirty="0"/>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85000" lnSpcReduction="20000"/>
          </a:bodyPr>
          <a:lstStyle/>
          <a:p>
            <a:pPr algn="ctr"/>
            <a:r>
              <a:rPr lang="pt-BR" dirty="0">
                <a:latin typeface="Microsoft Sans Serif" pitchFamily="34" charset="0"/>
                <a:cs typeface="Microsoft Sans Serif" pitchFamily="34" charset="0"/>
              </a:rPr>
              <a:t>De acordo com o presidente do Secovi-SP, João Crestana, o setor espera, para 2011, um desempenho similar ao de </a:t>
            </a:r>
            <a:r>
              <a:rPr lang="pt-BR" dirty="0" smtClean="0">
                <a:latin typeface="Microsoft Sans Serif" pitchFamily="34" charset="0"/>
                <a:cs typeface="Microsoft Sans Serif" pitchFamily="34" charset="0"/>
              </a:rPr>
              <a:t>2010 em torno de 25%. </a:t>
            </a:r>
            <a:r>
              <a:rPr lang="pt-BR" dirty="0">
                <a:latin typeface="Microsoft Sans Serif" pitchFamily="34" charset="0"/>
                <a:cs typeface="Microsoft Sans Serif" pitchFamily="34" charset="0"/>
              </a:rPr>
              <a:t>"O crédito está em um patamar aceitável, os investimentos estão se mantendo e há uma demanda </a:t>
            </a:r>
            <a:r>
              <a:rPr lang="pt-BR" dirty="0" smtClean="0">
                <a:latin typeface="Microsoft Sans Serif" pitchFamily="34" charset="0"/>
                <a:cs typeface="Microsoft Sans Serif" pitchFamily="34" charset="0"/>
              </a:rPr>
              <a:t>crescente e </a:t>
            </a:r>
            <a:r>
              <a:rPr lang="pt-BR" dirty="0">
                <a:latin typeface="Microsoft Sans Serif" pitchFamily="34" charset="0"/>
                <a:cs typeface="Microsoft Sans Serif" pitchFamily="34" charset="0"/>
              </a:rPr>
              <a:t>o lançamento de imóveis em São Paulo entraram em um novo patamar.</a:t>
            </a:r>
          </a:p>
          <a:p>
            <a:pPr algn="ctr"/>
            <a:r>
              <a:rPr lang="pt-BR" dirty="0">
                <a:latin typeface="Microsoft Sans Serif" pitchFamily="34" charset="0"/>
                <a:cs typeface="Microsoft Sans Serif" pitchFamily="34" charset="0"/>
              </a:rPr>
              <a:t>Até 2006 eram vendidas, em média, 26 mil unidades novas ao ano em São Paulo. Em 2004, o crédito para </a:t>
            </a:r>
            <a:r>
              <a:rPr lang="pt-BR" dirty="0">
                <a:latin typeface="Microsoft Sans Serif" pitchFamily="34" charset="0"/>
                <a:cs typeface="Microsoft Sans Serif" pitchFamily="34" charset="0"/>
                <a:hlinkClick r:id="rId3"/>
              </a:rPr>
              <a:t>financiamento</a:t>
            </a:r>
            <a:r>
              <a:rPr lang="pt-BR" dirty="0">
                <a:latin typeface="Microsoft Sans Serif" pitchFamily="34" charset="0"/>
                <a:cs typeface="Microsoft Sans Serif" pitchFamily="34" charset="0"/>
              </a:rPr>
              <a:t> imobiliário no mercado nacional não passava dos R$ 4 bilhões. </a:t>
            </a:r>
            <a:br>
              <a:rPr lang="pt-BR" dirty="0">
                <a:latin typeface="Microsoft Sans Serif" pitchFamily="34" charset="0"/>
                <a:cs typeface="Microsoft Sans Serif" pitchFamily="34" charset="0"/>
              </a:rPr>
            </a:br>
            <a:r>
              <a:rPr lang="pt-BR" dirty="0">
                <a:latin typeface="Microsoft Sans Serif" pitchFamily="34" charset="0"/>
                <a:cs typeface="Microsoft Sans Serif" pitchFamily="34" charset="0"/>
              </a:rPr>
              <a:t>Com o lançamento do programa "Minha Casa, Minha Vida", o crédito para financiamento imobiliário chegou aos R$ 70 bilhões no país. As vendas, em São Paulo, atingiram a média de 35 mil unidades por ano.</a:t>
            </a:r>
          </a:p>
          <a:p>
            <a:endParaRPr lang="pt-BR" dirty="0"/>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Autofit/>
          </a:bodyPr>
          <a:lstStyle/>
          <a:p>
            <a:pPr algn="ctr"/>
            <a:r>
              <a:rPr lang="pt-BR" sz="2400" dirty="0">
                <a:latin typeface="Microsoft Sans Serif" pitchFamily="34" charset="0"/>
                <a:cs typeface="Microsoft Sans Serif" pitchFamily="34" charset="0"/>
              </a:rPr>
              <a:t>O que se espera é que essas conquistas continuem em 2011. O mercado promete continuar crescendo uma vez que estão disponíveis recursos para o financiamento imobiliário e, mesmo que os percentuais não sejam tão altos quanto os do ano passado, a tendência é de valorização contínua do mercado.</a:t>
            </a:r>
            <a:br>
              <a:rPr lang="pt-BR" sz="2400" dirty="0">
                <a:latin typeface="Microsoft Sans Serif" pitchFamily="34" charset="0"/>
                <a:cs typeface="Microsoft Sans Serif" pitchFamily="34" charset="0"/>
              </a:rPr>
            </a:br>
            <a:r>
              <a:rPr lang="pt-BR" sz="2400" dirty="0" smtClean="0">
                <a:latin typeface="Microsoft Sans Serif" pitchFamily="34" charset="0"/>
                <a:cs typeface="Microsoft Sans Serif" pitchFamily="34" charset="0"/>
              </a:rPr>
              <a:t>Ele </a:t>
            </a:r>
            <a:r>
              <a:rPr lang="pt-BR" sz="2400" dirty="0">
                <a:latin typeface="Microsoft Sans Serif" pitchFamily="34" charset="0"/>
                <a:cs typeface="Microsoft Sans Serif" pitchFamily="34" charset="0"/>
              </a:rPr>
              <a:t>destaca que mesmo que as fontes de financiamento para o crédito imobiliário, o FGTS (Fundo de Garantia por Tempo de Serviço) e a poupança, sejam finitos, o mercado deve suprir esse déficit com capital dos investimentos estrangeiros e com outras formas de financiar a casa própria</a:t>
            </a:r>
            <a:r>
              <a:rPr lang="pt-BR" sz="2400" dirty="0"/>
              <a:t>.</a:t>
            </a:r>
            <a:br>
              <a:rPr lang="pt-BR" sz="2400" dirty="0"/>
            </a:br>
            <a:endParaRPr lang="pt-BR" sz="2400" dirty="0"/>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algn="ctr"/>
            <a:r>
              <a:rPr lang="pt-BR" sz="3200" dirty="0" smtClean="0">
                <a:latin typeface="Microsoft Sans Serif" pitchFamily="34" charset="0"/>
                <a:cs typeface="Microsoft Sans Serif" pitchFamily="34" charset="0"/>
              </a:rPr>
              <a:t>PARA GANHAR DINHEIRO NO MERCADO FINANCEIRO, DEVEMOS CONHECER OS PRODUTOS MAIS VANTAGIOSOS OFERECIDOS NESTE MERCADO.</a:t>
            </a:r>
          </a:p>
          <a:p>
            <a:pPr algn="ctr"/>
            <a:r>
              <a:rPr lang="pt-BR" sz="3200" dirty="0" smtClean="0">
                <a:latin typeface="Microsoft Sans Serif" pitchFamily="34" charset="0"/>
                <a:cs typeface="Microsoft Sans Serif" pitchFamily="34" charset="0"/>
              </a:rPr>
              <a:t>A SEGUIR IREMOS RELATAR OS PRINCIPAIS PRODUTOS  PARA 2011</a:t>
            </a:r>
            <a:endParaRPr lang="pt-BR" sz="3200" dirty="0">
              <a:latin typeface="Microsoft Sans Serif" pitchFamily="34" charset="0"/>
              <a:cs typeface="Microsoft Sans Serif" pitchFamily="34" charset="0"/>
            </a:endParaRPr>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algn="ctr"/>
            <a:r>
              <a:rPr lang="pt-BR" sz="3200" b="1" dirty="0" smtClean="0">
                <a:latin typeface="Microsoft Sans Serif" pitchFamily="34" charset="0"/>
                <a:cs typeface="Microsoft Sans Serif" pitchFamily="34" charset="0"/>
              </a:rPr>
              <a:t>TITULOS PRIVADOS</a:t>
            </a:r>
          </a:p>
          <a:p>
            <a:pPr algn="ctr"/>
            <a:r>
              <a:rPr lang="pt-BR" sz="3200" dirty="0" smtClean="0">
                <a:latin typeface="Microsoft Sans Serif" pitchFamily="34" charset="0"/>
                <a:cs typeface="Microsoft Sans Serif" pitchFamily="34" charset="0"/>
              </a:rPr>
              <a:t>Títulos privados são </a:t>
            </a:r>
            <a:r>
              <a:rPr lang="pt-BR" sz="3200" dirty="0" smtClean="0">
                <a:latin typeface="Microsoft Sans Serif" pitchFamily="34" charset="0"/>
                <a:cs typeface="Microsoft Sans Serif" pitchFamily="34" charset="0"/>
                <a:hlinkClick r:id="rId3" action="ppaction://hlinkfile"/>
              </a:rPr>
              <a:t>títulos</a:t>
            </a:r>
            <a:r>
              <a:rPr lang="pt-BR" sz="3200" dirty="0" smtClean="0">
                <a:latin typeface="Microsoft Sans Serif" pitchFamily="34" charset="0"/>
                <a:cs typeface="Microsoft Sans Serif" pitchFamily="34" charset="0"/>
              </a:rPr>
              <a:t> emitidos por </a:t>
            </a:r>
            <a:r>
              <a:rPr lang="pt-BR" sz="3200" i="1" dirty="0" smtClean="0">
                <a:latin typeface="Microsoft Sans Serif" pitchFamily="34" charset="0"/>
                <a:cs typeface="Microsoft Sans Serif" pitchFamily="34" charset="0"/>
              </a:rPr>
              <a:t>empresas</a:t>
            </a:r>
            <a:r>
              <a:rPr lang="pt-BR" sz="3200" dirty="0" smtClean="0">
                <a:latin typeface="Microsoft Sans Serif" pitchFamily="34" charset="0"/>
                <a:cs typeface="Microsoft Sans Serif" pitchFamily="34" charset="0"/>
              </a:rPr>
              <a:t> para a captação de recursos sob a forma de dívida. Esses títulos garantem a seu detentor remuneração preestabelecida, que varia em função do prazo da operação e do risco de crédito de cada empresa</a:t>
            </a:r>
            <a:endParaRPr lang="pt-BR" sz="3200" b="1" dirty="0" smtClean="0">
              <a:latin typeface="Microsoft Sans Serif" pitchFamily="34" charset="0"/>
              <a:cs typeface="Microsoft Sans Serif" pitchFamily="34" charset="0"/>
            </a:endParaRPr>
          </a:p>
          <a:p>
            <a:endParaRPr lang="pt-BR" dirty="0"/>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a:xfrm>
            <a:off x="457200" y="1600200"/>
            <a:ext cx="8229600" cy="4900634"/>
          </a:xfrm>
        </p:spPr>
        <p:style>
          <a:lnRef idx="1">
            <a:schemeClr val="accent3"/>
          </a:lnRef>
          <a:fillRef idx="2">
            <a:schemeClr val="accent3"/>
          </a:fillRef>
          <a:effectRef idx="1">
            <a:schemeClr val="accent3"/>
          </a:effectRef>
          <a:fontRef idx="minor">
            <a:schemeClr val="dk1"/>
          </a:fontRef>
        </p:style>
        <p:txBody>
          <a:bodyPr>
            <a:normAutofit fontScale="92500" lnSpcReduction="10000"/>
          </a:bodyPr>
          <a:lstStyle/>
          <a:p>
            <a:pPr algn="ctr">
              <a:lnSpc>
                <a:spcPct val="80000"/>
              </a:lnSpc>
            </a:pPr>
            <a:r>
              <a:rPr lang="pt-BR" sz="3600" b="1" dirty="0" smtClean="0">
                <a:latin typeface="Microsoft Sans Serif" pitchFamily="34" charset="0"/>
                <a:cs typeface="Microsoft Sans Serif" pitchFamily="34" charset="0"/>
              </a:rPr>
              <a:t>Os principais títulos privados são: </a:t>
            </a:r>
          </a:p>
          <a:p>
            <a:pPr algn="ctr">
              <a:lnSpc>
                <a:spcPct val="80000"/>
              </a:lnSpc>
            </a:pPr>
            <a:r>
              <a:rPr lang="pt-BR" b="1" dirty="0" smtClean="0">
                <a:latin typeface="Microsoft Sans Serif" pitchFamily="34" charset="0"/>
                <a:cs typeface="Microsoft Sans Serif" pitchFamily="34" charset="0"/>
              </a:rPr>
              <a:t>Certificados de Depósito Bancário (</a:t>
            </a:r>
            <a:r>
              <a:rPr lang="pt-BR" b="1" dirty="0" smtClean="0">
                <a:latin typeface="Microsoft Sans Serif" pitchFamily="34" charset="0"/>
                <a:cs typeface="Microsoft Sans Serif" pitchFamily="34" charset="0"/>
                <a:hlinkClick r:id="rId3" action="ppaction://hlinkfile"/>
              </a:rPr>
              <a:t>CDB</a:t>
            </a:r>
            <a:r>
              <a:rPr lang="pt-BR" b="1" dirty="0" smtClean="0">
                <a:latin typeface="Microsoft Sans Serif" pitchFamily="34" charset="0"/>
                <a:cs typeface="Microsoft Sans Serif" pitchFamily="34" charset="0"/>
              </a:rPr>
              <a:t>):</a:t>
            </a:r>
            <a:r>
              <a:rPr lang="pt-BR" dirty="0" smtClean="0">
                <a:latin typeface="Microsoft Sans Serif" pitchFamily="34" charset="0"/>
                <a:cs typeface="Microsoft Sans Serif" pitchFamily="34" charset="0"/>
              </a:rPr>
              <a:t> são </a:t>
            </a:r>
            <a:r>
              <a:rPr lang="pt-BR" i="1" dirty="0" smtClean="0">
                <a:latin typeface="Microsoft Sans Serif" pitchFamily="34" charset="0"/>
                <a:cs typeface="Microsoft Sans Serif" pitchFamily="34" charset="0"/>
              </a:rPr>
              <a:t>títulos de renda fixa</a:t>
            </a:r>
            <a:r>
              <a:rPr lang="pt-BR" dirty="0" smtClean="0">
                <a:latin typeface="Microsoft Sans Serif" pitchFamily="34" charset="0"/>
                <a:cs typeface="Microsoft Sans Serif" pitchFamily="34" charset="0"/>
              </a:rPr>
              <a:t> preestabelecida ou pós-fixada, emitidos por bancos (empresas) para pessoas </a:t>
            </a:r>
            <a:r>
              <a:rPr lang="pt-BR" b="1" dirty="0" smtClean="0">
                <a:latin typeface="Microsoft Sans Serif" pitchFamily="34" charset="0"/>
                <a:cs typeface="Microsoft Sans Serif" pitchFamily="34" charset="0"/>
              </a:rPr>
              <a:t>físicas</a:t>
            </a:r>
            <a:r>
              <a:rPr lang="pt-BR" dirty="0" smtClean="0">
                <a:latin typeface="Microsoft Sans Serif" pitchFamily="34" charset="0"/>
                <a:cs typeface="Microsoft Sans Serif" pitchFamily="34" charset="0"/>
              </a:rPr>
              <a:t> ou </a:t>
            </a:r>
            <a:r>
              <a:rPr lang="pt-BR" b="1" dirty="0" smtClean="0">
                <a:latin typeface="Microsoft Sans Serif" pitchFamily="34" charset="0"/>
                <a:cs typeface="Microsoft Sans Serif" pitchFamily="34" charset="0"/>
              </a:rPr>
              <a:t>jurídicas</a:t>
            </a:r>
            <a:r>
              <a:rPr lang="pt-BR" dirty="0" smtClean="0">
                <a:latin typeface="Microsoft Sans Serif" pitchFamily="34" charset="0"/>
                <a:cs typeface="Microsoft Sans Serif" pitchFamily="34" charset="0"/>
              </a:rPr>
              <a:t>, que </a:t>
            </a:r>
            <a:r>
              <a:rPr lang="pt-BR" i="1" u="sng" dirty="0" smtClean="0">
                <a:latin typeface="Microsoft Sans Serif" pitchFamily="34" charset="0"/>
                <a:cs typeface="Microsoft Sans Serif" pitchFamily="34" charset="0"/>
              </a:rPr>
              <a:t>podem ser transferidos</a:t>
            </a:r>
            <a:r>
              <a:rPr lang="pt-BR" dirty="0" smtClean="0">
                <a:latin typeface="Microsoft Sans Serif" pitchFamily="34" charset="0"/>
                <a:cs typeface="Microsoft Sans Serif" pitchFamily="34" charset="0"/>
              </a:rPr>
              <a:t> para outros investidores por endosso nominativo. Os </a:t>
            </a:r>
            <a:r>
              <a:rPr lang="pt-BR" dirty="0" smtClean="0">
                <a:latin typeface="Microsoft Sans Serif" pitchFamily="34" charset="0"/>
                <a:cs typeface="Microsoft Sans Serif" pitchFamily="34" charset="0"/>
                <a:hlinkClick r:id="rId3" action="ppaction://hlinkfile"/>
              </a:rPr>
              <a:t>CDB</a:t>
            </a:r>
            <a:r>
              <a:rPr lang="pt-BR" dirty="0" smtClean="0">
                <a:latin typeface="Microsoft Sans Serif" pitchFamily="34" charset="0"/>
                <a:cs typeface="Microsoft Sans Serif" pitchFamily="34" charset="0"/>
              </a:rPr>
              <a:t> podem ainda ser indexados aos </a:t>
            </a:r>
            <a:r>
              <a:rPr lang="pt-BR" dirty="0" smtClean="0">
                <a:latin typeface="Microsoft Sans Serif" pitchFamily="34" charset="0"/>
                <a:cs typeface="Microsoft Sans Serif" pitchFamily="34" charset="0"/>
                <a:hlinkClick r:id="rId4" action="ppaction://hlinkfile"/>
              </a:rPr>
              <a:t>CDI</a:t>
            </a:r>
            <a:r>
              <a:rPr lang="pt-BR" dirty="0" smtClean="0">
                <a:latin typeface="Microsoft Sans Serif" pitchFamily="34" charset="0"/>
                <a:cs typeface="Microsoft Sans Serif" pitchFamily="34" charset="0"/>
              </a:rPr>
              <a:t>, à </a:t>
            </a:r>
            <a:r>
              <a:rPr lang="pt-BR" dirty="0" smtClean="0">
                <a:latin typeface="Microsoft Sans Serif" pitchFamily="34" charset="0"/>
                <a:cs typeface="Microsoft Sans Serif" pitchFamily="34" charset="0"/>
                <a:hlinkClick r:id="rId5" action="ppaction://hlinksldjump"/>
              </a:rPr>
              <a:t>TR</a:t>
            </a:r>
            <a:r>
              <a:rPr lang="pt-BR" dirty="0" smtClean="0">
                <a:latin typeface="Microsoft Sans Serif" pitchFamily="34" charset="0"/>
                <a:cs typeface="Microsoft Sans Serif" pitchFamily="34" charset="0"/>
              </a:rPr>
              <a:t>, </a:t>
            </a:r>
            <a:r>
              <a:rPr lang="pt-BR" dirty="0" smtClean="0">
                <a:latin typeface="Microsoft Sans Serif" pitchFamily="34" charset="0"/>
                <a:cs typeface="Microsoft Sans Serif" pitchFamily="34" charset="0"/>
                <a:hlinkClick r:id="rId5" action="ppaction://hlinksldjump"/>
              </a:rPr>
              <a:t>TJLP</a:t>
            </a:r>
            <a:r>
              <a:rPr lang="pt-BR" dirty="0" smtClean="0">
                <a:latin typeface="Microsoft Sans Serif" pitchFamily="34" charset="0"/>
                <a:cs typeface="Microsoft Sans Serif" pitchFamily="34" charset="0"/>
              </a:rPr>
              <a:t>, </a:t>
            </a:r>
            <a:r>
              <a:rPr lang="pt-BR" dirty="0" smtClean="0">
                <a:latin typeface="Microsoft Sans Serif" pitchFamily="34" charset="0"/>
                <a:cs typeface="Microsoft Sans Serif" pitchFamily="34" charset="0"/>
                <a:hlinkClick r:id="rId5" action="ppaction://hlinksldjump"/>
              </a:rPr>
              <a:t>TBF</a:t>
            </a:r>
            <a:r>
              <a:rPr lang="pt-BR" dirty="0" smtClean="0">
                <a:latin typeface="Microsoft Sans Serif" pitchFamily="34" charset="0"/>
                <a:cs typeface="Microsoft Sans Serif" pitchFamily="34" charset="0"/>
              </a:rPr>
              <a:t> ou ao </a:t>
            </a:r>
            <a:r>
              <a:rPr lang="pt-BR" dirty="0" smtClean="0">
                <a:latin typeface="Microsoft Sans Serif" pitchFamily="34" charset="0"/>
                <a:cs typeface="Microsoft Sans Serif" pitchFamily="34" charset="0"/>
                <a:hlinkClick r:id="rId6" action="ppaction://hlinkfile"/>
              </a:rPr>
              <a:t>IGP</a:t>
            </a:r>
            <a:r>
              <a:rPr lang="pt-BR" dirty="0" smtClean="0">
                <a:latin typeface="Microsoft Sans Serif" pitchFamily="34" charset="0"/>
                <a:cs typeface="Microsoft Sans Serif" pitchFamily="34" charset="0"/>
              </a:rPr>
              <a:t>. A alíquota de Imposto de Renda que incide sobre eles é, ATUALMENTE, de 20% sobre o rendimento obtido. O Imposto sobre Operações Financeiras (</a:t>
            </a:r>
            <a:r>
              <a:rPr lang="pt-BR" dirty="0" smtClean="0">
                <a:latin typeface="Microsoft Sans Serif" pitchFamily="34" charset="0"/>
                <a:cs typeface="Microsoft Sans Serif" pitchFamily="34" charset="0"/>
                <a:hlinkClick r:id="rId7" action="ppaction://hlinkfile"/>
              </a:rPr>
              <a:t>IOF</a:t>
            </a:r>
            <a:r>
              <a:rPr lang="pt-BR" dirty="0" smtClean="0">
                <a:latin typeface="Microsoft Sans Serif" pitchFamily="34" charset="0"/>
                <a:cs typeface="Microsoft Sans Serif" pitchFamily="34" charset="0"/>
              </a:rPr>
              <a:t>) é cobrado sobre títulos com prazo menor que 30 dias, seguindo uma proporção inversa ao tempo de aplicação: quanto maior o tempo que ficar aplicado, menor o imposto pago. Além do </a:t>
            </a:r>
            <a:r>
              <a:rPr lang="pt-BR" b="1" dirty="0" smtClean="0">
                <a:latin typeface="Microsoft Sans Serif" pitchFamily="34" charset="0"/>
                <a:cs typeface="Microsoft Sans Serif" pitchFamily="34" charset="0"/>
              </a:rPr>
              <a:t>CDB </a:t>
            </a:r>
            <a:r>
              <a:rPr lang="pt-BR" b="1" dirty="0" smtClean="0">
                <a:latin typeface="Microsoft Sans Serif" pitchFamily="34" charset="0"/>
                <a:cs typeface="Microsoft Sans Serif" pitchFamily="34" charset="0"/>
              </a:rPr>
              <a:t>tradicional</a:t>
            </a:r>
            <a:r>
              <a:rPr lang="pt-BR" dirty="0" smtClean="0">
                <a:latin typeface="Microsoft Sans Serif" pitchFamily="34" charset="0"/>
                <a:cs typeface="Microsoft Sans Serif" pitchFamily="34" charset="0"/>
              </a:rPr>
              <a:t> existem ainda o</a:t>
            </a:r>
            <a:endParaRPr lang="pt-BR" dirty="0"/>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lnSpcReduction="10000"/>
          </a:bodyPr>
          <a:lstStyle/>
          <a:p>
            <a:pPr algn="ctr"/>
            <a:r>
              <a:rPr lang="pt-BR" b="1" dirty="0" smtClean="0">
                <a:latin typeface="Microsoft Sans Serif" pitchFamily="34" charset="0"/>
                <a:cs typeface="Microsoft Sans Serif" pitchFamily="34" charset="0"/>
              </a:rPr>
              <a:t>PRIMEIRO PASSO AUTO-ANÁLISE (PESSOAL E FINANCEIRA)</a:t>
            </a:r>
          </a:p>
          <a:p>
            <a:pPr algn="ctr"/>
            <a:r>
              <a:rPr lang="pt-BR" dirty="0" smtClean="0">
                <a:latin typeface="Microsoft Sans Serif" pitchFamily="34" charset="0"/>
                <a:cs typeface="Microsoft Sans Serif" pitchFamily="34" charset="0"/>
              </a:rPr>
              <a:t>PARA CONSERGUIRMOS CHEGAR AO PONTO DE GANHAR DINHEIRO NA ATUALIDADE, E CONSTRUIRMOS SONHOS SOBRE UMA BASE SÓLIDA,  DEVEMOS VERIFICAR QUAIS SÃO AS QUALIDADES  PESSOAIS E FINANCEIRAS QUE  TEMOS  E POTENCIALIZA-LAS , BEM COMO, DETECTAR OS NOSSOS DEFEITOS E ELIMINÁ-LOS OU DIMINUÍ-LOS</a:t>
            </a:r>
            <a:r>
              <a:rPr lang="pt-BR" dirty="0" smtClean="0"/>
              <a:t>.</a:t>
            </a:r>
            <a:endParaRPr lang="pt-BR" dirty="0"/>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pPr algn="ctr">
              <a:lnSpc>
                <a:spcPct val="80000"/>
              </a:lnSpc>
            </a:pPr>
            <a:r>
              <a:rPr lang="pt-BR" b="1" dirty="0" smtClean="0">
                <a:latin typeface="Microsoft Sans Serif" pitchFamily="34" charset="0"/>
                <a:cs typeface="Microsoft Sans Serif" pitchFamily="34" charset="0"/>
              </a:rPr>
              <a:t>CBD Over</a:t>
            </a:r>
            <a:r>
              <a:rPr lang="pt-BR" dirty="0" smtClean="0">
                <a:latin typeface="Microsoft Sans Serif" pitchFamily="34" charset="0"/>
                <a:cs typeface="Microsoft Sans Serif" pitchFamily="34" charset="0"/>
              </a:rPr>
              <a:t>, o </a:t>
            </a:r>
            <a:r>
              <a:rPr lang="pt-BR" b="1" dirty="0" smtClean="0">
                <a:latin typeface="Microsoft Sans Serif" pitchFamily="34" charset="0"/>
                <a:cs typeface="Microsoft Sans Serif" pitchFamily="34" charset="0"/>
              </a:rPr>
              <a:t>Rural</a:t>
            </a:r>
            <a:r>
              <a:rPr lang="pt-BR" dirty="0" smtClean="0">
                <a:latin typeface="Microsoft Sans Serif" pitchFamily="34" charset="0"/>
                <a:cs typeface="Microsoft Sans Serif" pitchFamily="34" charset="0"/>
              </a:rPr>
              <a:t> e o </a:t>
            </a:r>
            <a:r>
              <a:rPr lang="pt-BR" b="1" dirty="0" smtClean="0">
                <a:latin typeface="Microsoft Sans Serif" pitchFamily="34" charset="0"/>
                <a:cs typeface="Microsoft Sans Serif" pitchFamily="34" charset="0"/>
              </a:rPr>
              <a:t>com taxas flutuantes</a:t>
            </a:r>
            <a:r>
              <a:rPr lang="pt-BR" dirty="0" smtClean="0">
                <a:latin typeface="Microsoft Sans Serif" pitchFamily="34" charset="0"/>
                <a:cs typeface="Microsoft Sans Serif" pitchFamily="34" charset="0"/>
              </a:rPr>
              <a:t> (taxas repactuadas mensalmente). </a:t>
            </a:r>
          </a:p>
          <a:p>
            <a:pPr algn="ctr">
              <a:lnSpc>
                <a:spcPct val="80000"/>
              </a:lnSpc>
            </a:pPr>
            <a:r>
              <a:rPr lang="pt-BR" b="1" dirty="0" smtClean="0">
                <a:latin typeface="Microsoft Sans Serif" pitchFamily="34" charset="0"/>
                <a:cs typeface="Microsoft Sans Serif" pitchFamily="34" charset="0"/>
              </a:rPr>
              <a:t>Recibo de Depósito Bancário (</a:t>
            </a:r>
            <a:r>
              <a:rPr lang="pt-BR" b="1" dirty="0" smtClean="0">
                <a:latin typeface="Microsoft Sans Serif" pitchFamily="34" charset="0"/>
                <a:cs typeface="Microsoft Sans Serif" pitchFamily="34" charset="0"/>
                <a:hlinkClick r:id="rId3" action="ppaction://hlinkfile"/>
              </a:rPr>
              <a:t>RDB</a:t>
            </a:r>
            <a:r>
              <a:rPr lang="pt-BR" b="1" dirty="0" smtClean="0">
                <a:latin typeface="Microsoft Sans Serif" pitchFamily="34" charset="0"/>
                <a:cs typeface="Microsoft Sans Serif" pitchFamily="34" charset="0"/>
              </a:rPr>
              <a:t>):</a:t>
            </a:r>
            <a:r>
              <a:rPr lang="pt-BR" dirty="0" smtClean="0">
                <a:latin typeface="Microsoft Sans Serif" pitchFamily="34" charset="0"/>
                <a:cs typeface="Microsoft Sans Serif" pitchFamily="34" charset="0"/>
              </a:rPr>
              <a:t> parecido com o </a:t>
            </a:r>
            <a:r>
              <a:rPr lang="pt-BR" dirty="0" smtClean="0">
                <a:latin typeface="Microsoft Sans Serif" pitchFamily="34" charset="0"/>
                <a:cs typeface="Microsoft Sans Serif" pitchFamily="34" charset="0"/>
                <a:hlinkClick r:id="rId3" action="ppaction://hlinkfile"/>
              </a:rPr>
              <a:t>CDB</a:t>
            </a:r>
            <a:r>
              <a:rPr lang="pt-BR" dirty="0" smtClean="0">
                <a:latin typeface="Microsoft Sans Serif" pitchFamily="34" charset="0"/>
                <a:cs typeface="Microsoft Sans Serif" pitchFamily="34" charset="0"/>
              </a:rPr>
              <a:t>, com a diferença de que é um título intransferível. </a:t>
            </a:r>
          </a:p>
          <a:p>
            <a:pPr algn="ctr">
              <a:lnSpc>
                <a:spcPct val="80000"/>
              </a:lnSpc>
            </a:pPr>
            <a:r>
              <a:rPr lang="pt-BR" b="1" dirty="0" smtClean="0">
                <a:latin typeface="Microsoft Sans Serif" pitchFamily="34" charset="0"/>
                <a:cs typeface="Microsoft Sans Serif" pitchFamily="34" charset="0"/>
              </a:rPr>
              <a:t>Letras de Câmbio (</a:t>
            </a:r>
            <a:r>
              <a:rPr lang="pt-BR" b="1" dirty="0" smtClean="0">
                <a:latin typeface="Microsoft Sans Serif" pitchFamily="34" charset="0"/>
                <a:cs typeface="Microsoft Sans Serif" pitchFamily="34" charset="0"/>
                <a:hlinkClick r:id="rId4" action="ppaction://hlinkfile"/>
              </a:rPr>
              <a:t>LC</a:t>
            </a:r>
            <a:r>
              <a:rPr lang="pt-BR" b="1" dirty="0" smtClean="0">
                <a:latin typeface="Microsoft Sans Serif" pitchFamily="34" charset="0"/>
                <a:cs typeface="Microsoft Sans Serif" pitchFamily="34" charset="0"/>
              </a:rPr>
              <a:t>):</a:t>
            </a:r>
            <a:r>
              <a:rPr lang="pt-BR" dirty="0" smtClean="0">
                <a:latin typeface="Microsoft Sans Serif" pitchFamily="34" charset="0"/>
                <a:cs typeface="Microsoft Sans Serif" pitchFamily="34" charset="0"/>
              </a:rPr>
              <a:t> títulos negociáveis, provenientes de um empréstimo a uma financeira ou sociedade de crédito garantida por uma empresa não-financeira e usuária de bens e serviços. São tributadas, atualmente, em 20% de imposto de renda e </a:t>
            </a:r>
            <a:r>
              <a:rPr lang="pt-BR" dirty="0" smtClean="0">
                <a:latin typeface="Microsoft Sans Serif" pitchFamily="34" charset="0"/>
                <a:cs typeface="Microsoft Sans Serif" pitchFamily="34" charset="0"/>
                <a:hlinkClick r:id="rId5" action="ppaction://hlinkfile"/>
              </a:rPr>
              <a:t>IOF</a:t>
            </a:r>
            <a:r>
              <a:rPr lang="pt-BR" dirty="0" smtClean="0">
                <a:latin typeface="Microsoft Sans Serif" pitchFamily="34" charset="0"/>
                <a:cs typeface="Microsoft Sans Serif" pitchFamily="34" charset="0"/>
              </a:rPr>
              <a:t>.</a:t>
            </a:r>
          </a:p>
          <a:p>
            <a:endParaRPr lang="pt-BR" dirty="0"/>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lnSpcReduction="10000"/>
          </a:bodyPr>
          <a:lstStyle/>
          <a:p>
            <a:pPr>
              <a:lnSpc>
                <a:spcPct val="80000"/>
              </a:lnSpc>
            </a:pPr>
            <a:r>
              <a:rPr lang="pt-BR" b="1" dirty="0" smtClean="0">
                <a:latin typeface="Microsoft Sans Serif" pitchFamily="34" charset="0"/>
                <a:cs typeface="Microsoft Sans Serif" pitchFamily="34" charset="0"/>
                <a:hlinkClick r:id="rId3" action="ppaction://hlinkfile"/>
              </a:rPr>
              <a:t>Letras Hipotecárias</a:t>
            </a:r>
            <a:r>
              <a:rPr lang="pt-BR" b="1" dirty="0" smtClean="0">
                <a:latin typeface="Microsoft Sans Serif" pitchFamily="34" charset="0"/>
                <a:cs typeface="Microsoft Sans Serif" pitchFamily="34" charset="0"/>
              </a:rPr>
              <a:t>: </a:t>
            </a:r>
            <a:r>
              <a:rPr lang="pt-BR" dirty="0" smtClean="0">
                <a:latin typeface="Microsoft Sans Serif" pitchFamily="34" charset="0"/>
                <a:cs typeface="Microsoft Sans Serif" pitchFamily="34" charset="0"/>
              </a:rPr>
              <a:t>são </a:t>
            </a:r>
            <a:r>
              <a:rPr lang="pt-BR" dirty="0" smtClean="0">
                <a:latin typeface="Microsoft Sans Serif" pitchFamily="34" charset="0"/>
                <a:cs typeface="Microsoft Sans Serif" pitchFamily="34" charset="0"/>
                <a:hlinkClick r:id="rId4" action="ppaction://hlinkfile"/>
              </a:rPr>
              <a:t>títulos</a:t>
            </a:r>
            <a:r>
              <a:rPr lang="pt-BR" dirty="0" smtClean="0">
                <a:latin typeface="Microsoft Sans Serif" pitchFamily="34" charset="0"/>
                <a:cs typeface="Microsoft Sans Serif" pitchFamily="34" charset="0"/>
              </a:rPr>
              <a:t> garantidos por instituições financeiras. São lastreados em crédito imobiliário, com prazo mínimo de 180 dias e juros fixos repactuados. </a:t>
            </a:r>
          </a:p>
          <a:p>
            <a:pPr>
              <a:lnSpc>
                <a:spcPct val="80000"/>
              </a:lnSpc>
            </a:pPr>
            <a:r>
              <a:rPr lang="pt-BR" b="1" dirty="0" smtClean="0">
                <a:latin typeface="Microsoft Sans Serif" pitchFamily="34" charset="0"/>
                <a:cs typeface="Microsoft Sans Serif" pitchFamily="34" charset="0"/>
                <a:hlinkClick r:id="rId5" action="ppaction://hlinkfile"/>
              </a:rPr>
              <a:t>Debêntures</a:t>
            </a:r>
            <a:r>
              <a:rPr lang="pt-BR" b="1" dirty="0" smtClean="0">
                <a:latin typeface="Microsoft Sans Serif" pitchFamily="34" charset="0"/>
                <a:cs typeface="Microsoft Sans Serif" pitchFamily="34" charset="0"/>
              </a:rPr>
              <a:t>:</a:t>
            </a:r>
            <a:r>
              <a:rPr lang="pt-BR" dirty="0" smtClean="0">
                <a:latin typeface="Microsoft Sans Serif" pitchFamily="34" charset="0"/>
                <a:cs typeface="Microsoft Sans Serif" pitchFamily="34" charset="0"/>
              </a:rPr>
              <a:t> </a:t>
            </a:r>
            <a:r>
              <a:rPr lang="pt-BR" dirty="0" smtClean="0">
                <a:latin typeface="Microsoft Sans Serif" pitchFamily="34" charset="0"/>
                <a:cs typeface="Microsoft Sans Serif" pitchFamily="34" charset="0"/>
                <a:hlinkClick r:id="rId4" action="ppaction://hlinkfile"/>
              </a:rPr>
              <a:t>títulos</a:t>
            </a:r>
            <a:r>
              <a:rPr lang="pt-BR" dirty="0" smtClean="0">
                <a:latin typeface="Microsoft Sans Serif" pitchFamily="34" charset="0"/>
                <a:cs typeface="Microsoft Sans Serif" pitchFamily="34" charset="0"/>
              </a:rPr>
              <a:t> de médio e longo prazo emitidos por </a:t>
            </a:r>
            <a:r>
              <a:rPr lang="pt-BR" dirty="0" smtClean="0">
                <a:latin typeface="Microsoft Sans Serif" pitchFamily="34" charset="0"/>
                <a:cs typeface="Microsoft Sans Serif" pitchFamily="34" charset="0"/>
                <a:hlinkClick r:id="rId4" action="ppaction://hlinkfile"/>
              </a:rPr>
              <a:t>sociedades anônimas</a:t>
            </a:r>
            <a:r>
              <a:rPr lang="pt-BR" dirty="0" smtClean="0">
                <a:latin typeface="Microsoft Sans Serif" pitchFamily="34" charset="0"/>
                <a:cs typeface="Microsoft Sans Serif" pitchFamily="34" charset="0"/>
              </a:rPr>
              <a:t> para financiar projetos e </a:t>
            </a:r>
            <a:r>
              <a:rPr lang="pt-BR" dirty="0" smtClean="0">
                <a:latin typeface="Microsoft Sans Serif" pitchFamily="34" charset="0"/>
                <a:cs typeface="Microsoft Sans Serif" pitchFamily="34" charset="0"/>
                <a:hlinkClick r:id="rId6" action="ppaction://hlinkfile"/>
              </a:rPr>
              <a:t>capital de giro</a:t>
            </a:r>
            <a:r>
              <a:rPr lang="pt-BR" dirty="0" smtClean="0">
                <a:latin typeface="Microsoft Sans Serif" pitchFamily="34" charset="0"/>
                <a:cs typeface="Microsoft Sans Serif" pitchFamily="34" charset="0"/>
              </a:rPr>
              <a:t> junto a investidores. As </a:t>
            </a:r>
            <a:r>
              <a:rPr lang="pt-BR" dirty="0" smtClean="0">
                <a:latin typeface="Microsoft Sans Serif" pitchFamily="34" charset="0"/>
                <a:cs typeface="Microsoft Sans Serif" pitchFamily="34" charset="0"/>
                <a:hlinkClick r:id="rId5" action="ppaction://hlinkfile"/>
              </a:rPr>
              <a:t>debêntures</a:t>
            </a:r>
            <a:r>
              <a:rPr lang="pt-BR" dirty="0" smtClean="0">
                <a:latin typeface="Microsoft Sans Serif" pitchFamily="34" charset="0"/>
                <a:cs typeface="Microsoft Sans Serif" pitchFamily="34" charset="0"/>
              </a:rPr>
              <a:t> são negociáveis e garantem a seu detentor pagamento de juros periódicos. Apesar de serem classificadas como títulos de renda fixa, as </a:t>
            </a:r>
            <a:r>
              <a:rPr lang="pt-BR" dirty="0" smtClean="0">
                <a:latin typeface="Microsoft Sans Serif" pitchFamily="34" charset="0"/>
                <a:cs typeface="Microsoft Sans Serif" pitchFamily="34" charset="0"/>
                <a:hlinkClick r:id="rId5" action="ppaction://hlinkfile"/>
              </a:rPr>
              <a:t>debêntures</a:t>
            </a:r>
            <a:r>
              <a:rPr lang="pt-BR" dirty="0" smtClean="0">
                <a:latin typeface="Microsoft Sans Serif" pitchFamily="34" charset="0"/>
                <a:cs typeface="Microsoft Sans Serif" pitchFamily="34" charset="0"/>
              </a:rPr>
              <a:t> podem ter características de renda variável, como prêmios, participação no lucro da empresa ou até mesmo conversibilidade em ações da companhia.</a:t>
            </a:r>
            <a:endParaRPr lang="pt-BR" dirty="0">
              <a:latin typeface="Microsoft Sans Serif" pitchFamily="34" charset="0"/>
              <a:cs typeface="Microsoft Sans Serif" pitchFamily="34" charset="0"/>
            </a:endParaRPr>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a:xfrm>
            <a:off x="457200" y="1600200"/>
            <a:ext cx="8229600" cy="4829196"/>
          </a:xfrm>
        </p:spPr>
        <p:style>
          <a:lnRef idx="1">
            <a:schemeClr val="accent3"/>
          </a:lnRef>
          <a:fillRef idx="2">
            <a:schemeClr val="accent3"/>
          </a:fillRef>
          <a:effectRef idx="1">
            <a:schemeClr val="accent3"/>
          </a:effectRef>
          <a:fontRef idx="minor">
            <a:schemeClr val="dk1"/>
          </a:fontRef>
        </p:style>
        <p:txBody>
          <a:bodyPr>
            <a:noAutofit/>
          </a:bodyPr>
          <a:lstStyle/>
          <a:p>
            <a:pPr>
              <a:lnSpc>
                <a:spcPct val="80000"/>
              </a:lnSpc>
            </a:pPr>
            <a:endParaRPr lang="pt-BR" sz="2000" dirty="0" smtClean="0"/>
          </a:p>
          <a:p>
            <a:pPr algn="ctr">
              <a:lnSpc>
                <a:spcPct val="80000"/>
              </a:lnSpc>
            </a:pPr>
            <a:r>
              <a:rPr lang="pt-BR" sz="2600" dirty="0" smtClean="0">
                <a:latin typeface="Microsoft Sans Serif" pitchFamily="34" charset="0"/>
                <a:cs typeface="Microsoft Sans Serif" pitchFamily="34" charset="0"/>
              </a:rPr>
              <a:t>As </a:t>
            </a:r>
            <a:r>
              <a:rPr lang="pt-BR" sz="2600" dirty="0" smtClean="0">
                <a:latin typeface="Microsoft Sans Serif" pitchFamily="34" charset="0"/>
                <a:cs typeface="Microsoft Sans Serif" pitchFamily="34" charset="0"/>
                <a:hlinkClick r:id="rId3" action="ppaction://hlinkfile"/>
              </a:rPr>
              <a:t>debêntures</a:t>
            </a:r>
            <a:r>
              <a:rPr lang="pt-BR" sz="2600" dirty="0" smtClean="0">
                <a:latin typeface="Microsoft Sans Serif" pitchFamily="34" charset="0"/>
                <a:cs typeface="Microsoft Sans Serif" pitchFamily="34" charset="0"/>
              </a:rPr>
              <a:t> são regulamentadas pela </a:t>
            </a:r>
            <a:r>
              <a:rPr lang="pt-BR" sz="2600" dirty="0" smtClean="0">
                <a:latin typeface="Microsoft Sans Serif" pitchFamily="34" charset="0"/>
                <a:cs typeface="Microsoft Sans Serif" pitchFamily="34" charset="0"/>
                <a:hlinkClick r:id="rId4"/>
              </a:rPr>
              <a:t>Comissão de Valores Mobiliários</a:t>
            </a:r>
            <a:r>
              <a:rPr lang="pt-BR" sz="2600" dirty="0" smtClean="0">
                <a:latin typeface="Microsoft Sans Serif" pitchFamily="34" charset="0"/>
                <a:cs typeface="Microsoft Sans Serif" pitchFamily="34" charset="0"/>
              </a:rPr>
              <a:t>. As características das </a:t>
            </a:r>
            <a:r>
              <a:rPr lang="pt-BR" sz="2600" dirty="0" smtClean="0">
                <a:latin typeface="Microsoft Sans Serif" pitchFamily="34" charset="0"/>
                <a:cs typeface="Microsoft Sans Serif" pitchFamily="34" charset="0"/>
                <a:hlinkClick r:id="rId3" action="ppaction://hlinkfile"/>
              </a:rPr>
              <a:t>debêntures</a:t>
            </a:r>
            <a:r>
              <a:rPr lang="pt-BR" sz="2600" dirty="0" smtClean="0">
                <a:latin typeface="Microsoft Sans Serif" pitchFamily="34" charset="0"/>
                <a:cs typeface="Microsoft Sans Serif" pitchFamily="34" charset="0"/>
              </a:rPr>
              <a:t> são: Nome da Empresa, Número da Emissão, Data da Emissão, Vencimento, Garantias, Tipo (</a:t>
            </a:r>
            <a:r>
              <a:rPr lang="pt-BR" sz="2600" b="1" dirty="0" smtClean="0">
                <a:latin typeface="Microsoft Sans Serif" pitchFamily="34" charset="0"/>
                <a:cs typeface="Microsoft Sans Serif" pitchFamily="34" charset="0"/>
              </a:rPr>
              <a:t>simples</a:t>
            </a:r>
            <a:r>
              <a:rPr lang="pt-BR" sz="2600" dirty="0" smtClean="0">
                <a:latin typeface="Microsoft Sans Serif" pitchFamily="34" charset="0"/>
                <a:cs typeface="Microsoft Sans Serif" pitchFamily="34" charset="0"/>
              </a:rPr>
              <a:t>, </a:t>
            </a:r>
            <a:r>
              <a:rPr lang="pt-BR" sz="2600" b="1" dirty="0" smtClean="0">
                <a:latin typeface="Microsoft Sans Serif" pitchFamily="34" charset="0"/>
                <a:cs typeface="Microsoft Sans Serif" pitchFamily="34" charset="0"/>
              </a:rPr>
              <a:t>conversível em ações</a:t>
            </a:r>
            <a:r>
              <a:rPr lang="pt-BR" sz="2600" dirty="0" smtClean="0">
                <a:latin typeface="Microsoft Sans Serif" pitchFamily="34" charset="0"/>
                <a:cs typeface="Microsoft Sans Serif" pitchFamily="34" charset="0"/>
              </a:rPr>
              <a:t> ou permutável), Valor, Cronograma de Pagamento de Juros e Datas de Repactuação de Juros, Banco responsável pela emissão e o Agente Fiduciário. A tributação para pessoas físicas é de, atualmente, 20% de imposto de renda e </a:t>
            </a:r>
            <a:r>
              <a:rPr lang="pt-BR" sz="2600" dirty="0" smtClean="0">
                <a:latin typeface="Microsoft Sans Serif" pitchFamily="34" charset="0"/>
                <a:cs typeface="Microsoft Sans Serif" pitchFamily="34" charset="0"/>
                <a:hlinkClick r:id="rId5" action="ppaction://hlinkfile"/>
              </a:rPr>
              <a:t>IOF</a:t>
            </a:r>
            <a:r>
              <a:rPr lang="pt-BR" sz="2600" dirty="0" smtClean="0">
                <a:latin typeface="Microsoft Sans Serif" pitchFamily="34" charset="0"/>
                <a:cs typeface="Microsoft Sans Serif" pitchFamily="34" charset="0"/>
              </a:rPr>
              <a:t>. Para empresas, o imposto de renda varia de acordo com a faixa de faturamento</a:t>
            </a:r>
            <a:r>
              <a:rPr lang="pt-BR" sz="2400" dirty="0" smtClean="0">
                <a:latin typeface="Microsoft Sans Serif" pitchFamily="34" charset="0"/>
                <a:cs typeface="Microsoft Sans Serif" pitchFamily="34" charset="0"/>
              </a:rPr>
              <a:t>. </a:t>
            </a:r>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92500" lnSpcReduction="20000"/>
          </a:bodyPr>
          <a:lstStyle/>
          <a:p>
            <a:pPr algn="ctr"/>
            <a:r>
              <a:rPr lang="pt-BR" dirty="0" smtClean="0">
                <a:latin typeface="Microsoft Sans Serif" pitchFamily="34" charset="0"/>
                <a:cs typeface="Microsoft Sans Serif" pitchFamily="34" charset="0"/>
              </a:rPr>
              <a:t>Este fundo tem o patrimônio investido em </a:t>
            </a:r>
            <a:r>
              <a:rPr lang="pt-BR" dirty="0" smtClean="0">
                <a:latin typeface="Microsoft Sans Serif" pitchFamily="34" charset="0"/>
                <a:cs typeface="Microsoft Sans Serif" pitchFamily="34" charset="0"/>
                <a:hlinkClick r:id="rId3" action="ppaction://hlinkfile"/>
              </a:rPr>
              <a:t>títulos</a:t>
            </a:r>
            <a:r>
              <a:rPr lang="pt-BR" dirty="0" smtClean="0">
                <a:latin typeface="Microsoft Sans Serif" pitchFamily="34" charset="0"/>
                <a:cs typeface="Microsoft Sans Serif" pitchFamily="34" charset="0"/>
              </a:rPr>
              <a:t> prefixados/pós-fixados públicos ou privados (por exemplo, CDB, RDB, debêntures e títulos públicos federais). Os títulos prefixados garantem uma </a:t>
            </a:r>
            <a:r>
              <a:rPr lang="pt-BR" dirty="0" smtClean="0">
                <a:latin typeface="Microsoft Sans Serif" pitchFamily="34" charset="0"/>
                <a:cs typeface="Microsoft Sans Serif" pitchFamily="34" charset="0"/>
                <a:hlinkClick r:id="rId3" action="ppaction://hlinkfile"/>
              </a:rPr>
              <a:t>rentabilidade</a:t>
            </a:r>
            <a:r>
              <a:rPr lang="pt-BR" dirty="0" smtClean="0">
                <a:latin typeface="Microsoft Sans Serif" pitchFamily="34" charset="0"/>
                <a:cs typeface="Microsoft Sans Serif" pitchFamily="34" charset="0"/>
              </a:rPr>
              <a:t> alta no caso de queda da taxa de juros. Os títulos pós-fixados acompanham as taxas de juros no vencimento.</a:t>
            </a:r>
            <a:br>
              <a:rPr lang="pt-BR" dirty="0" smtClean="0">
                <a:latin typeface="Microsoft Sans Serif" pitchFamily="34" charset="0"/>
                <a:cs typeface="Microsoft Sans Serif" pitchFamily="34" charset="0"/>
              </a:rPr>
            </a:br>
            <a:r>
              <a:rPr lang="pt-BR" dirty="0" smtClean="0">
                <a:latin typeface="Microsoft Sans Serif" pitchFamily="34" charset="0"/>
                <a:cs typeface="Microsoft Sans Serif" pitchFamily="34" charset="0"/>
              </a:rPr>
              <a:t/>
            </a:r>
            <a:br>
              <a:rPr lang="pt-BR" dirty="0" smtClean="0">
                <a:latin typeface="Microsoft Sans Serif" pitchFamily="34" charset="0"/>
                <a:cs typeface="Microsoft Sans Serif" pitchFamily="34" charset="0"/>
              </a:rPr>
            </a:br>
            <a:r>
              <a:rPr lang="pt-BR" b="1" dirty="0" smtClean="0">
                <a:latin typeface="Microsoft Sans Serif" pitchFamily="34" charset="0"/>
                <a:cs typeface="Microsoft Sans Serif" pitchFamily="34" charset="0"/>
              </a:rPr>
              <a:t>Fundos </a:t>
            </a:r>
            <a:r>
              <a:rPr lang="pt-BR" b="1" dirty="0" smtClean="0">
                <a:latin typeface="Microsoft Sans Serif" pitchFamily="34" charset="0"/>
                <a:cs typeface="Microsoft Sans Serif" pitchFamily="34" charset="0"/>
                <a:hlinkClick r:id="rId3" action="ppaction://hlinkfile"/>
              </a:rPr>
              <a:t>DI</a:t>
            </a:r>
            <a:r>
              <a:rPr lang="pt-BR" b="1" dirty="0" smtClean="0">
                <a:latin typeface="Microsoft Sans Serif" pitchFamily="34" charset="0"/>
                <a:cs typeface="Microsoft Sans Serif" pitchFamily="34" charset="0"/>
              </a:rPr>
              <a:t>:</a:t>
            </a:r>
            <a:r>
              <a:rPr lang="pt-BR" dirty="0" smtClean="0">
                <a:latin typeface="Microsoft Sans Serif" pitchFamily="34" charset="0"/>
                <a:cs typeface="Microsoft Sans Serif" pitchFamily="34" charset="0"/>
              </a:rPr>
              <a:t> Investidores mais conservadores, que preferem correr poucos riscos, têm nestes fundos uma opção.Estes fundos são atrelados ao </a:t>
            </a:r>
            <a:r>
              <a:rPr lang="pt-BR" i="1" dirty="0" smtClean="0">
                <a:latin typeface="Microsoft Sans Serif" pitchFamily="34" charset="0"/>
                <a:cs typeface="Microsoft Sans Serif" pitchFamily="34" charset="0"/>
              </a:rPr>
              <a:t>Certificado de Depósito Interfinanceiro</a:t>
            </a:r>
            <a:r>
              <a:rPr lang="pt-BR" dirty="0" smtClean="0">
                <a:latin typeface="Microsoft Sans Serif" pitchFamily="34" charset="0"/>
                <a:cs typeface="Microsoft Sans Serif" pitchFamily="34" charset="0"/>
              </a:rPr>
              <a:t> (</a:t>
            </a:r>
            <a:r>
              <a:rPr lang="pt-BR" dirty="0" smtClean="0">
                <a:latin typeface="Microsoft Sans Serif" pitchFamily="34" charset="0"/>
                <a:cs typeface="Microsoft Sans Serif" pitchFamily="34" charset="0"/>
                <a:hlinkClick r:id="rId4" action="ppaction://hlinkfile"/>
              </a:rPr>
              <a:t>CDI</a:t>
            </a:r>
            <a:r>
              <a:rPr lang="pt-BR" dirty="0" smtClean="0">
                <a:latin typeface="Microsoft Sans Serif" pitchFamily="34" charset="0"/>
                <a:cs typeface="Microsoft Sans Serif" pitchFamily="34" charset="0"/>
              </a:rPr>
              <a:t>).</a:t>
            </a:r>
            <a:r>
              <a:rPr lang="pt-BR" dirty="0" smtClean="0"/>
              <a:t/>
            </a:r>
            <a:br>
              <a:rPr lang="pt-BR" dirty="0" smtClean="0"/>
            </a:br>
            <a:endParaRPr lang="pt-BR" dirty="0" smtClean="0"/>
          </a:p>
          <a:p>
            <a:endParaRPr lang="pt-BR" dirty="0"/>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algn="ctr">
              <a:lnSpc>
                <a:spcPct val="80000"/>
              </a:lnSpc>
            </a:pPr>
            <a:r>
              <a:rPr lang="pt-BR" b="1" dirty="0" smtClean="0">
                <a:latin typeface="Microsoft Sans Serif" pitchFamily="34" charset="0"/>
                <a:cs typeface="Microsoft Sans Serif" pitchFamily="34" charset="0"/>
              </a:rPr>
              <a:t>Os títulos de renda fixa</a:t>
            </a:r>
            <a:r>
              <a:rPr lang="pt-BR" dirty="0" smtClean="0">
                <a:latin typeface="Microsoft Sans Serif" pitchFamily="34" charset="0"/>
                <a:cs typeface="Microsoft Sans Serif" pitchFamily="34" charset="0"/>
              </a:rPr>
              <a:t> </a:t>
            </a:r>
            <a:r>
              <a:rPr lang="pt-BR" i="1" dirty="0" smtClean="0">
                <a:latin typeface="Microsoft Sans Serif" pitchFamily="34" charset="0"/>
                <a:cs typeface="Microsoft Sans Serif" pitchFamily="34" charset="0"/>
              </a:rPr>
              <a:t>garantem</a:t>
            </a:r>
            <a:r>
              <a:rPr lang="pt-BR" dirty="0" smtClean="0">
                <a:latin typeface="Microsoft Sans Serif" pitchFamily="34" charset="0"/>
                <a:cs typeface="Microsoft Sans Serif" pitchFamily="34" charset="0"/>
              </a:rPr>
              <a:t> ao investidor rendimentos predeterminados, como, por exemplo, a </a:t>
            </a:r>
            <a:r>
              <a:rPr lang="pt-BR" b="1" dirty="0" smtClean="0">
                <a:latin typeface="Microsoft Sans Serif" pitchFamily="34" charset="0"/>
                <a:cs typeface="Microsoft Sans Serif" pitchFamily="34" charset="0"/>
              </a:rPr>
              <a:t>taxa de juros</a:t>
            </a:r>
            <a:r>
              <a:rPr lang="pt-BR" dirty="0" smtClean="0">
                <a:latin typeface="Microsoft Sans Serif" pitchFamily="34" charset="0"/>
                <a:cs typeface="Microsoft Sans Serif" pitchFamily="34" charset="0"/>
              </a:rPr>
              <a:t> prefixada ou pós-fixada. Esses títulos são seguros para os investidores, uma vez que a possibilidade de perda de patrimônio é tendente a zero, isto é, dificilmente o valor na data de resgate será inferior ao valor investido. Os </a:t>
            </a:r>
            <a:r>
              <a:rPr lang="pt-BR" dirty="0" smtClean="0">
                <a:latin typeface="Microsoft Sans Serif" pitchFamily="34" charset="0"/>
                <a:cs typeface="Microsoft Sans Serif" pitchFamily="34" charset="0"/>
                <a:hlinkClick r:id="rId3" action="ppaction://hlinkfile"/>
              </a:rPr>
              <a:t>títulos</a:t>
            </a:r>
            <a:r>
              <a:rPr lang="pt-BR" dirty="0" smtClean="0">
                <a:latin typeface="Microsoft Sans Serif" pitchFamily="34" charset="0"/>
                <a:cs typeface="Microsoft Sans Serif" pitchFamily="34" charset="0"/>
              </a:rPr>
              <a:t> são chamados de </a:t>
            </a:r>
            <a:r>
              <a:rPr lang="pt-BR" i="1" dirty="0" smtClean="0">
                <a:latin typeface="Microsoft Sans Serif" pitchFamily="34" charset="0"/>
                <a:cs typeface="Microsoft Sans Serif" pitchFamily="34" charset="0"/>
              </a:rPr>
              <a:t>privados</a:t>
            </a:r>
            <a:r>
              <a:rPr lang="pt-BR" dirty="0" smtClean="0">
                <a:latin typeface="Microsoft Sans Serif" pitchFamily="34" charset="0"/>
                <a:cs typeface="Microsoft Sans Serif" pitchFamily="34" charset="0"/>
              </a:rPr>
              <a:t> quando emitidos por instituições privadas e </a:t>
            </a:r>
            <a:r>
              <a:rPr lang="pt-BR" i="1" dirty="0" smtClean="0">
                <a:latin typeface="Microsoft Sans Serif" pitchFamily="34" charset="0"/>
                <a:cs typeface="Microsoft Sans Serif" pitchFamily="34" charset="0"/>
              </a:rPr>
              <a:t>públicos</a:t>
            </a:r>
            <a:r>
              <a:rPr lang="pt-BR" dirty="0" smtClean="0">
                <a:latin typeface="Microsoft Sans Serif" pitchFamily="34" charset="0"/>
                <a:cs typeface="Microsoft Sans Serif" pitchFamily="34" charset="0"/>
              </a:rPr>
              <a:t> quando emitidos pelo governo municipal, estadual ou federal. </a:t>
            </a:r>
          </a:p>
          <a:p>
            <a:pPr algn="ctr">
              <a:lnSpc>
                <a:spcPct val="80000"/>
              </a:lnSpc>
            </a:pPr>
            <a:r>
              <a:rPr lang="pt-BR" dirty="0" smtClean="0">
                <a:latin typeface="Microsoft Sans Serif" pitchFamily="34" charset="0"/>
                <a:cs typeface="Microsoft Sans Serif" pitchFamily="34" charset="0"/>
              </a:rPr>
              <a:t> 	</a:t>
            </a:r>
            <a:endParaRPr lang="pt-BR" dirty="0">
              <a:latin typeface="Microsoft Sans Serif" pitchFamily="34" charset="0"/>
              <a:cs typeface="Microsoft Sans Serif" pitchFamily="34" charset="0"/>
            </a:endParaRPr>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85000" lnSpcReduction="10000"/>
          </a:bodyPr>
          <a:lstStyle/>
          <a:p>
            <a:pPr algn="ctr"/>
            <a:r>
              <a:rPr lang="pt-BR" b="1" dirty="0" smtClean="0">
                <a:latin typeface="Microsoft Sans Serif" pitchFamily="34" charset="0"/>
                <a:cs typeface="Microsoft Sans Serif" pitchFamily="34" charset="0"/>
              </a:rPr>
              <a:t>Títulos de renda fixa</a:t>
            </a:r>
          </a:p>
          <a:p>
            <a:pPr algn="ctr"/>
            <a:r>
              <a:rPr lang="pt-BR" dirty="0" smtClean="0">
                <a:latin typeface="Microsoft Sans Serif" pitchFamily="34" charset="0"/>
                <a:cs typeface="Microsoft Sans Serif" pitchFamily="34" charset="0"/>
              </a:rPr>
              <a:t>Os títulos públicos federais são negociados entre bancos e instituições financeiras por meio do </a:t>
            </a:r>
            <a:r>
              <a:rPr lang="pt-BR" b="1" dirty="0" err="1" smtClean="0">
                <a:latin typeface="Microsoft Sans Serif" pitchFamily="34" charset="0"/>
                <a:cs typeface="Microsoft Sans Serif" pitchFamily="34" charset="0"/>
              </a:rPr>
              <a:t>Selic</a:t>
            </a:r>
            <a:r>
              <a:rPr lang="pt-BR" dirty="0" smtClean="0">
                <a:latin typeface="Microsoft Sans Serif" pitchFamily="34" charset="0"/>
                <a:cs typeface="Microsoft Sans Serif" pitchFamily="34" charset="0"/>
              </a:rPr>
              <a:t>. Os títulos privados, públicos estaduais e municipais são negociados e liquidados na </a:t>
            </a:r>
            <a:r>
              <a:rPr lang="pt-BR" b="1" dirty="0" err="1" smtClean="0">
                <a:latin typeface="Microsoft Sans Serif" pitchFamily="34" charset="0"/>
                <a:cs typeface="Microsoft Sans Serif" pitchFamily="34" charset="0"/>
              </a:rPr>
              <a:t>Cetip</a:t>
            </a:r>
            <a:r>
              <a:rPr lang="pt-BR" dirty="0" smtClean="0">
                <a:latin typeface="Microsoft Sans Serif" pitchFamily="34" charset="0"/>
                <a:cs typeface="Microsoft Sans Serif" pitchFamily="34" charset="0"/>
              </a:rPr>
              <a:t>. O investidor só tem acesso aos títulos públicos indiretamente, por meio dos fundos de investimentos</a:t>
            </a:r>
          </a:p>
          <a:p>
            <a:pPr algn="ctr"/>
            <a:r>
              <a:rPr lang="pt-BR" dirty="0" smtClean="0">
                <a:latin typeface="Microsoft Sans Serif" pitchFamily="34" charset="0"/>
                <a:cs typeface="Microsoft Sans Serif" pitchFamily="34" charset="0"/>
              </a:rPr>
              <a:t> Os títulos públicos federais são negociados entre bancos e instituições financeiras por meio do </a:t>
            </a:r>
            <a:r>
              <a:rPr lang="pt-BR" b="1" dirty="0" err="1" smtClean="0">
                <a:latin typeface="Microsoft Sans Serif" pitchFamily="34" charset="0"/>
                <a:cs typeface="Microsoft Sans Serif" pitchFamily="34" charset="0"/>
              </a:rPr>
              <a:t>Selic</a:t>
            </a:r>
            <a:r>
              <a:rPr lang="pt-BR" dirty="0" smtClean="0">
                <a:latin typeface="Microsoft Sans Serif" pitchFamily="34" charset="0"/>
                <a:cs typeface="Microsoft Sans Serif" pitchFamily="34" charset="0"/>
              </a:rPr>
              <a:t>. Os títulos privados, públicos estaduais e municipais são negociados e liquidados na </a:t>
            </a:r>
            <a:r>
              <a:rPr lang="pt-BR" b="1" dirty="0" err="1" smtClean="0">
                <a:latin typeface="Microsoft Sans Serif" pitchFamily="34" charset="0"/>
                <a:cs typeface="Microsoft Sans Serif" pitchFamily="34" charset="0"/>
              </a:rPr>
              <a:t>Cetip</a:t>
            </a:r>
            <a:r>
              <a:rPr lang="pt-BR" dirty="0" smtClean="0">
                <a:latin typeface="Microsoft Sans Serif" pitchFamily="34" charset="0"/>
                <a:cs typeface="Microsoft Sans Serif" pitchFamily="34" charset="0"/>
              </a:rPr>
              <a:t>. O investidor só tem acesso aos títulos públicos indiretamente, por meio dos fundos de investimentos</a:t>
            </a:r>
          </a:p>
          <a:p>
            <a:endParaRPr lang="pt-BR" dirty="0"/>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92500" lnSpcReduction="10000"/>
          </a:bodyPr>
          <a:lstStyle/>
          <a:p>
            <a:pPr algn="ctr"/>
            <a:r>
              <a:rPr lang="pt-BR" b="1" dirty="0" smtClean="0">
                <a:latin typeface="Microsoft Sans Serif" pitchFamily="34" charset="0"/>
                <a:cs typeface="Microsoft Sans Serif" pitchFamily="34" charset="0"/>
              </a:rPr>
              <a:t>Notas Promissórias:</a:t>
            </a:r>
            <a:r>
              <a:rPr lang="pt-BR" dirty="0" smtClean="0">
                <a:latin typeface="Microsoft Sans Serif" pitchFamily="34" charset="0"/>
                <a:cs typeface="Microsoft Sans Serif" pitchFamily="34" charset="0"/>
              </a:rPr>
              <a:t> também conhecidas por </a:t>
            </a:r>
            <a:r>
              <a:rPr lang="pt-BR" dirty="0" smtClean="0">
                <a:latin typeface="Microsoft Sans Serif" pitchFamily="34" charset="0"/>
                <a:cs typeface="Microsoft Sans Serif" pitchFamily="34" charset="0"/>
                <a:hlinkClick r:id="rId3" action="ppaction://hlinkfile"/>
              </a:rPr>
              <a:t>commercial paper</a:t>
            </a:r>
            <a:r>
              <a:rPr lang="pt-BR" dirty="0" smtClean="0">
                <a:latin typeface="Microsoft Sans Serif" pitchFamily="34" charset="0"/>
                <a:cs typeface="Microsoft Sans Serif" pitchFamily="34" charset="0"/>
              </a:rPr>
              <a:t>, são </a:t>
            </a:r>
            <a:r>
              <a:rPr lang="pt-BR" dirty="0" smtClean="0">
                <a:latin typeface="Microsoft Sans Serif" pitchFamily="34" charset="0"/>
                <a:cs typeface="Microsoft Sans Serif" pitchFamily="34" charset="0"/>
                <a:hlinkClick r:id="rId4" action="ppaction://hlinkfile"/>
              </a:rPr>
              <a:t>títulos</a:t>
            </a:r>
            <a:r>
              <a:rPr lang="pt-BR" dirty="0" smtClean="0">
                <a:latin typeface="Microsoft Sans Serif" pitchFamily="34" charset="0"/>
                <a:cs typeface="Microsoft Sans Serif" pitchFamily="34" charset="0"/>
              </a:rPr>
              <a:t> </a:t>
            </a:r>
            <a:r>
              <a:rPr lang="pt-BR" i="1" dirty="0" smtClean="0">
                <a:latin typeface="Microsoft Sans Serif" pitchFamily="34" charset="0"/>
                <a:cs typeface="Microsoft Sans Serif" pitchFamily="34" charset="0"/>
              </a:rPr>
              <a:t>de curto prazo</a:t>
            </a:r>
            <a:r>
              <a:rPr lang="pt-BR" dirty="0" smtClean="0">
                <a:latin typeface="Microsoft Sans Serif" pitchFamily="34" charset="0"/>
                <a:cs typeface="Microsoft Sans Serif" pitchFamily="34" charset="0"/>
              </a:rPr>
              <a:t> emitidos por </a:t>
            </a:r>
            <a:r>
              <a:rPr lang="pt-BR" i="1" dirty="0" smtClean="0">
                <a:latin typeface="Microsoft Sans Serif" pitchFamily="34" charset="0"/>
                <a:cs typeface="Microsoft Sans Serif" pitchFamily="34" charset="0"/>
              </a:rPr>
              <a:t>empresas</a:t>
            </a:r>
            <a:r>
              <a:rPr lang="pt-BR" dirty="0" smtClean="0">
                <a:latin typeface="Microsoft Sans Serif" pitchFamily="34" charset="0"/>
                <a:cs typeface="Microsoft Sans Serif" pitchFamily="34" charset="0"/>
              </a:rPr>
              <a:t> e </a:t>
            </a:r>
            <a:r>
              <a:rPr lang="pt-BR" dirty="0" smtClean="0">
                <a:latin typeface="Microsoft Sans Serif" pitchFamily="34" charset="0"/>
                <a:cs typeface="Microsoft Sans Serif" pitchFamily="34" charset="0"/>
                <a:hlinkClick r:id="rId4" action="ppaction://hlinkfile"/>
              </a:rPr>
              <a:t>sociedades anônimas</a:t>
            </a:r>
            <a:r>
              <a:rPr lang="pt-BR" dirty="0" smtClean="0">
                <a:latin typeface="Microsoft Sans Serif" pitchFamily="34" charset="0"/>
                <a:cs typeface="Microsoft Sans Serif" pitchFamily="34" charset="0"/>
              </a:rPr>
              <a:t> para captar recursos de </a:t>
            </a:r>
            <a:r>
              <a:rPr lang="pt-BR" dirty="0" smtClean="0">
                <a:latin typeface="Microsoft Sans Serif" pitchFamily="34" charset="0"/>
                <a:cs typeface="Microsoft Sans Serif" pitchFamily="34" charset="0"/>
                <a:hlinkClick r:id="rId5" action="ppaction://hlinkfile"/>
              </a:rPr>
              <a:t>capital de giro</a:t>
            </a:r>
            <a:r>
              <a:rPr lang="pt-BR" dirty="0" smtClean="0">
                <a:latin typeface="Microsoft Sans Serif" pitchFamily="34" charset="0"/>
                <a:cs typeface="Microsoft Sans Serif" pitchFamily="34" charset="0"/>
              </a:rPr>
              <a:t>. Não existe garantia real para o investidor, apenas fianças bancárias, representando como risco a situação atual e futura da empresa em honrar seus compromissos financeiros. É um título que pode ser negociado no </a:t>
            </a:r>
            <a:r>
              <a:rPr lang="pt-BR" i="1" dirty="0" smtClean="0">
                <a:latin typeface="Microsoft Sans Serif" pitchFamily="34" charset="0"/>
                <a:cs typeface="Microsoft Sans Serif" pitchFamily="34" charset="0"/>
                <a:hlinkClick r:id="rId4" action="ppaction://hlinkfile"/>
              </a:rPr>
              <a:t>mercado secundário</a:t>
            </a:r>
            <a:r>
              <a:rPr lang="pt-BR" dirty="0" smtClean="0">
                <a:latin typeface="Microsoft Sans Serif" pitchFamily="34" charset="0"/>
                <a:cs typeface="Microsoft Sans Serif" pitchFamily="34" charset="0"/>
              </a:rPr>
              <a:t> e está de acordo com as regulamentações da </a:t>
            </a:r>
            <a:r>
              <a:rPr lang="pt-BR" dirty="0" smtClean="0">
                <a:latin typeface="Microsoft Sans Serif" pitchFamily="34" charset="0"/>
                <a:cs typeface="Microsoft Sans Serif" pitchFamily="34" charset="0"/>
                <a:hlinkClick r:id="rId6"/>
              </a:rPr>
              <a:t>CVM</a:t>
            </a:r>
            <a:r>
              <a:rPr lang="pt-BR" dirty="0" smtClean="0">
                <a:latin typeface="Microsoft Sans Serif" pitchFamily="34" charset="0"/>
                <a:cs typeface="Microsoft Sans Serif" pitchFamily="34" charset="0"/>
              </a:rPr>
              <a:t>. A tributação é de, atualmente, 20% de imposto de renda para pessoas fís</a:t>
            </a:r>
            <a:r>
              <a:rPr lang="pt-BR" dirty="0" smtClean="0"/>
              <a:t>icas</a:t>
            </a:r>
          </a:p>
          <a:p>
            <a:endParaRPr lang="pt-BR" dirty="0"/>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a:xfrm>
            <a:off x="457200" y="1600200"/>
            <a:ext cx="8229600" cy="4900634"/>
          </a:xfrm>
        </p:spPr>
        <p:style>
          <a:lnRef idx="1">
            <a:schemeClr val="accent3"/>
          </a:lnRef>
          <a:fillRef idx="2">
            <a:schemeClr val="accent3"/>
          </a:fillRef>
          <a:effectRef idx="1">
            <a:schemeClr val="accent3"/>
          </a:effectRef>
          <a:fontRef idx="minor">
            <a:schemeClr val="dk1"/>
          </a:fontRef>
        </p:style>
        <p:txBody>
          <a:bodyPr>
            <a:normAutofit fontScale="77500" lnSpcReduction="20000"/>
          </a:bodyPr>
          <a:lstStyle/>
          <a:p>
            <a:pPr algn="ctr">
              <a:lnSpc>
                <a:spcPct val="90000"/>
              </a:lnSpc>
              <a:buFont typeface="Wingdings" pitchFamily="2" charset="2"/>
              <a:buNone/>
            </a:pPr>
            <a:r>
              <a:rPr lang="pt-BR" sz="3100" b="1" dirty="0" smtClean="0">
                <a:latin typeface="Microsoft Sans Serif" pitchFamily="34" charset="0"/>
                <a:cs typeface="Microsoft Sans Serif" pitchFamily="34" charset="0"/>
              </a:rPr>
              <a:t>O QUE SÃO AÇÕES?</a:t>
            </a:r>
            <a:endParaRPr lang="pt-BR" sz="3100" dirty="0" smtClean="0">
              <a:latin typeface="Microsoft Sans Serif" pitchFamily="34" charset="0"/>
              <a:cs typeface="Microsoft Sans Serif" pitchFamily="34" charset="0"/>
              <a:hlinkClick r:id="rId3" action="ppaction://hlinkfile"/>
            </a:endParaRPr>
          </a:p>
          <a:p>
            <a:pPr>
              <a:lnSpc>
                <a:spcPct val="90000"/>
              </a:lnSpc>
            </a:pPr>
            <a:r>
              <a:rPr lang="pt-BR" sz="3100" dirty="0" smtClean="0">
                <a:latin typeface="Microsoft Sans Serif" pitchFamily="34" charset="0"/>
                <a:cs typeface="Microsoft Sans Serif" pitchFamily="34" charset="0"/>
                <a:hlinkClick r:id="rId3" action="ppaction://hlinkfile"/>
              </a:rPr>
              <a:t>Ações</a:t>
            </a:r>
            <a:r>
              <a:rPr lang="pt-BR" sz="3100" dirty="0" smtClean="0">
                <a:latin typeface="Microsoft Sans Serif" pitchFamily="34" charset="0"/>
                <a:cs typeface="Microsoft Sans Serif" pitchFamily="34" charset="0"/>
              </a:rPr>
              <a:t> são as menores parcelas do capital de uma empresa. As ações são </a:t>
            </a:r>
            <a:r>
              <a:rPr lang="pt-BR" sz="3100" dirty="0" smtClean="0">
                <a:latin typeface="Microsoft Sans Serif" pitchFamily="34" charset="0"/>
                <a:cs typeface="Microsoft Sans Serif" pitchFamily="34" charset="0"/>
                <a:hlinkClick r:id="rId4" action="ppaction://hlinkfile"/>
              </a:rPr>
              <a:t>títulos</a:t>
            </a:r>
            <a:r>
              <a:rPr lang="pt-BR" sz="3100" dirty="0" smtClean="0">
                <a:latin typeface="Microsoft Sans Serif" pitchFamily="34" charset="0"/>
                <a:cs typeface="Microsoft Sans Serif" pitchFamily="34" charset="0"/>
              </a:rPr>
              <a:t> que </a:t>
            </a:r>
            <a:r>
              <a:rPr lang="pt-BR" sz="3100" b="1" dirty="0" smtClean="0">
                <a:latin typeface="Microsoft Sans Serif" pitchFamily="34" charset="0"/>
                <a:cs typeface="Microsoft Sans Serif" pitchFamily="34" charset="0"/>
              </a:rPr>
              <a:t>não</a:t>
            </a:r>
            <a:r>
              <a:rPr lang="pt-BR" sz="3100" dirty="0" smtClean="0">
                <a:latin typeface="Microsoft Sans Serif" pitchFamily="34" charset="0"/>
                <a:cs typeface="Microsoft Sans Serif" pitchFamily="34" charset="0"/>
              </a:rPr>
              <a:t> garantem remuneração predeterminada aos investidores. Como parte do capital de uma empresa, têm sua remuneração determinada pela capacidade da empresa em gerar lucro. </a:t>
            </a:r>
          </a:p>
          <a:p>
            <a:pPr>
              <a:lnSpc>
                <a:spcPct val="90000"/>
              </a:lnSpc>
            </a:pPr>
            <a:r>
              <a:rPr lang="pt-BR" sz="3100" dirty="0" smtClean="0">
                <a:latin typeface="Microsoft Sans Serif" pitchFamily="34" charset="0"/>
                <a:cs typeface="Microsoft Sans Serif" pitchFamily="34" charset="0"/>
              </a:rPr>
              <a:t>Os detentores de ações são </a:t>
            </a:r>
            <a:r>
              <a:rPr lang="pt-BR" sz="3100" i="1" dirty="0" smtClean="0">
                <a:latin typeface="Microsoft Sans Serif" pitchFamily="34" charset="0"/>
                <a:cs typeface="Microsoft Sans Serif" pitchFamily="34" charset="0"/>
              </a:rPr>
              <a:t>sócios</a:t>
            </a:r>
            <a:r>
              <a:rPr lang="pt-BR" sz="3100" dirty="0" smtClean="0">
                <a:latin typeface="Microsoft Sans Serif" pitchFamily="34" charset="0"/>
                <a:cs typeface="Microsoft Sans Serif" pitchFamily="34" charset="0"/>
              </a:rPr>
              <a:t> da empresa e, como tal, correm o risco de sucesso ou fracasso das estratégias adotadas pela mesma. Se o </a:t>
            </a:r>
            <a:r>
              <a:rPr lang="pt-BR" sz="3100" dirty="0" smtClean="0">
                <a:latin typeface="Microsoft Sans Serif" pitchFamily="34" charset="0"/>
                <a:cs typeface="Microsoft Sans Serif" pitchFamily="34" charset="0"/>
                <a:hlinkClick r:id="rId5" action="ppaction://hlinkfile"/>
              </a:rPr>
              <a:t>investidor</a:t>
            </a:r>
            <a:r>
              <a:rPr lang="pt-BR" sz="3100" dirty="0" smtClean="0">
                <a:latin typeface="Microsoft Sans Serif" pitchFamily="34" charset="0"/>
                <a:cs typeface="Microsoft Sans Serif" pitchFamily="34" charset="0"/>
              </a:rPr>
              <a:t> mudar de opinião quanto à capacidade da empresa em conseguir lucro no mercado, pode comprar ou vender os papéis. Essa negociação é feita nas </a:t>
            </a:r>
            <a:r>
              <a:rPr lang="pt-BR" sz="3100" dirty="0" smtClean="0">
                <a:latin typeface="Microsoft Sans Serif" pitchFamily="34" charset="0"/>
                <a:cs typeface="Microsoft Sans Serif" pitchFamily="34" charset="0"/>
                <a:hlinkClick r:id="rId6" action="ppaction://hlinkfile"/>
              </a:rPr>
              <a:t>bolsas de valores</a:t>
            </a:r>
            <a:r>
              <a:rPr lang="pt-BR" sz="3100" dirty="0" smtClean="0">
                <a:latin typeface="Microsoft Sans Serif" pitchFamily="34" charset="0"/>
                <a:cs typeface="Microsoft Sans Serif" pitchFamily="34" charset="0"/>
              </a:rPr>
              <a:t>, um mercado livre e aberto. O funcionamento desse mercado é regulado pela Comissão de Valores Mobiliários (</a:t>
            </a:r>
            <a:r>
              <a:rPr lang="pt-BR" sz="3100" dirty="0" smtClean="0">
                <a:latin typeface="Microsoft Sans Serif" pitchFamily="34" charset="0"/>
                <a:cs typeface="Microsoft Sans Serif" pitchFamily="34" charset="0"/>
                <a:hlinkClick r:id="rId7"/>
              </a:rPr>
              <a:t>CVM</a:t>
            </a:r>
            <a:r>
              <a:rPr lang="pt-BR" sz="3100" dirty="0" smtClean="0">
                <a:latin typeface="Microsoft Sans Serif" pitchFamily="34" charset="0"/>
                <a:cs typeface="Microsoft Sans Serif" pitchFamily="34" charset="0"/>
              </a:rPr>
              <a:t>), cujo objetivo é garantir transparência nos negócios realizados em </a:t>
            </a:r>
            <a:r>
              <a:rPr lang="pt-BR" sz="3100" dirty="0" smtClean="0">
                <a:latin typeface="Microsoft Sans Serif" pitchFamily="34" charset="0"/>
                <a:cs typeface="Microsoft Sans Serif" pitchFamily="34" charset="0"/>
                <a:hlinkClick r:id="rId6" action="ppaction://hlinkfile"/>
              </a:rPr>
              <a:t>bolsa</a:t>
            </a:r>
            <a:r>
              <a:rPr lang="pt-BR" sz="3100" dirty="0" smtClean="0">
                <a:latin typeface="Microsoft Sans Serif" pitchFamily="34" charset="0"/>
                <a:cs typeface="Microsoft Sans Serif" pitchFamily="34" charset="0"/>
              </a:rPr>
              <a:t> e das informações fornecidas pelas empresas. </a:t>
            </a:r>
          </a:p>
          <a:p>
            <a:endParaRPr lang="pt-BR" dirty="0"/>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pPr algn="ctr"/>
            <a:r>
              <a:rPr lang="pt-BR" b="1" dirty="0" smtClean="0"/>
              <a:t>VIDEO COMO INVESTIR EM AÇÕES DA </a:t>
            </a:r>
          </a:p>
          <a:p>
            <a:pPr algn="ctr"/>
            <a:r>
              <a:rPr lang="pt-BR" b="1" dirty="0" smtClean="0"/>
              <a:t>BOVESPA </a:t>
            </a:r>
            <a:endParaRPr lang="pt-BR" b="1" dirty="0"/>
          </a:p>
        </p:txBody>
      </p:sp>
      <p:graphicFrame>
        <p:nvGraphicFramePr>
          <p:cNvPr id="1026" name="Object 2"/>
          <p:cNvGraphicFramePr>
            <a:graphicFrameLocks noChangeAspect="1"/>
          </p:cNvGraphicFramePr>
          <p:nvPr/>
        </p:nvGraphicFramePr>
        <p:xfrm>
          <a:off x="3357554" y="3214686"/>
          <a:ext cx="2857520" cy="2428892"/>
        </p:xfrm>
        <a:graphic>
          <a:graphicData uri="http://schemas.openxmlformats.org/presentationml/2006/ole">
            <p:oleObj spid="_x0000_s1026" name="Pacote" r:id="rId4" imgW="685800" imgH="485640" progId="Package">
              <p:embed/>
            </p:oleObj>
          </a:graphicData>
        </a:graphic>
      </p:graphicFrame>
    </p:spTree>
  </p:cSld>
  <p:clrMapOvr>
    <a:masterClrMapping/>
  </p:clrMapOvr>
  <p:transition spd="med">
    <p:diamond/>
    <p:sndAc>
      <p:stSnd>
        <p:snd r:embed="rId3" name="cashreg.wav"/>
      </p:stSnd>
    </p:sndAc>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algn="ctr"/>
            <a:endParaRPr lang="pt-BR" sz="3200" dirty="0" smtClean="0">
              <a:latin typeface="Microsoft Sans Serif" pitchFamily="34" charset="0"/>
              <a:cs typeface="Microsoft Sans Serif" pitchFamily="34" charset="0"/>
            </a:endParaRPr>
          </a:p>
          <a:p>
            <a:pPr algn="ctr"/>
            <a:r>
              <a:rPr lang="pt-BR" sz="3200" dirty="0" smtClean="0">
                <a:latin typeface="Microsoft Sans Serif" pitchFamily="34" charset="0"/>
                <a:cs typeface="Microsoft Sans Serif" pitchFamily="34" charset="0"/>
              </a:rPr>
              <a:t>AGORA QUE VOCÊ ENTENDEU OS PRODUTOS DO MERCADO FINANCEIRO APRESENTAREMOS AS SUGESTÕES DE INVESTIMENTOS PARA O ANO DE 2011, VEJAM AS SUGESTÕES E OS GRAFICOS </a:t>
            </a:r>
          </a:p>
          <a:p>
            <a:pPr algn="ctr"/>
            <a:endParaRPr lang="pt-BR" sz="3200" dirty="0" smtClean="0">
              <a:latin typeface="Microsoft Sans Serif" pitchFamily="34" charset="0"/>
              <a:cs typeface="Microsoft Sans Serif" pitchFamily="34" charset="0"/>
            </a:endParaRPr>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92500"/>
          </a:bodyPr>
          <a:lstStyle/>
          <a:p>
            <a:pPr algn="ctr">
              <a:buNone/>
            </a:pPr>
            <a:r>
              <a:rPr lang="pt-BR" b="1" dirty="0" smtClean="0">
                <a:latin typeface="Microsoft Sans Serif" pitchFamily="34" charset="0"/>
                <a:cs typeface="Microsoft Sans Serif" pitchFamily="34" charset="0"/>
              </a:rPr>
              <a:t>CONTINUAÇÃO -AUTO-ANÁLISE </a:t>
            </a:r>
          </a:p>
          <a:p>
            <a:pPr algn="ctr">
              <a:buNone/>
            </a:pPr>
            <a:r>
              <a:rPr lang="pt-BR" b="1" dirty="0" smtClean="0">
                <a:latin typeface="Microsoft Sans Serif" pitchFamily="34" charset="0"/>
                <a:cs typeface="Microsoft Sans Serif" pitchFamily="34" charset="0"/>
              </a:rPr>
              <a:t>(PESSOAL E FINANCEIRA)</a:t>
            </a:r>
          </a:p>
          <a:p>
            <a:pPr algn="ctr"/>
            <a:r>
              <a:rPr lang="pt-BR" dirty="0" smtClean="0">
                <a:latin typeface="Microsoft Sans Serif" pitchFamily="34" charset="0"/>
                <a:cs typeface="Microsoft Sans Serif" pitchFamily="34" charset="0"/>
              </a:rPr>
              <a:t>ESSA ANÁLISE É PRIORIDADE NO PROCESSO DE GANHAR DINHEIRO NA ATUALIDADE, DEVIDO A NECESSIDADE DE SERMOS A COLUNA PRINCIPAL DAS DESCISÕES A SEREM TOMADAS, SEJA COMO EMPRESÁRIO OU COMO FUNCIONÁRIO.</a:t>
            </a:r>
          </a:p>
          <a:p>
            <a:pPr algn="ctr"/>
            <a:r>
              <a:rPr lang="pt-BR" dirty="0" smtClean="0">
                <a:latin typeface="Microsoft Sans Serif" pitchFamily="34" charset="0"/>
                <a:cs typeface="Microsoft Sans Serif" pitchFamily="34" charset="0"/>
              </a:rPr>
              <a:t>POR ISSO COMEÇE QUESTIONANDO-SE ,TENHO AS SEGUINTES QUALIDADES </a:t>
            </a:r>
            <a:r>
              <a:rPr lang="pt-BR" dirty="0" smtClean="0">
                <a:latin typeface="Microsoft Sans Serif" pitchFamily="34" charset="0"/>
                <a:cs typeface="Microsoft Sans Serif" pitchFamily="34" charset="0"/>
              </a:rPr>
              <a:t>OU </a:t>
            </a:r>
            <a:r>
              <a:rPr lang="pt-BR" dirty="0" smtClean="0">
                <a:latin typeface="Microsoft Sans Serif" pitchFamily="34" charset="0"/>
                <a:cs typeface="Microsoft Sans Serif" pitchFamily="34" charset="0"/>
              </a:rPr>
              <a:t>OS SEGUINTES DEFEITOS?: </a:t>
            </a:r>
            <a:endParaRPr lang="pt-BR" dirty="0">
              <a:latin typeface="Microsoft Sans Serif" pitchFamily="34" charset="0"/>
              <a:cs typeface="Microsoft Sans Serif" pitchFamily="34" charset="0"/>
            </a:endParaRPr>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92500" lnSpcReduction="10000"/>
          </a:bodyPr>
          <a:lstStyle/>
          <a:p>
            <a:r>
              <a:rPr lang="pt-BR" dirty="0" smtClean="0"/>
              <a:t>DI/ POUPANÇA</a:t>
            </a:r>
          </a:p>
          <a:p>
            <a:r>
              <a:rPr lang="pt-BR" dirty="0" smtClean="0"/>
              <a:t>Fundos DI com taxa de administração de até 1% ao ano são os mais </a:t>
            </a:r>
            <a:r>
              <a:rPr lang="pt-BR" dirty="0" smtClean="0"/>
              <a:t>atraentes  por serem conservadores.</a:t>
            </a:r>
            <a:endParaRPr lang="pt-BR" dirty="0" smtClean="0"/>
          </a:p>
          <a:p>
            <a:endParaRPr lang="pt-BR" sz="1200" dirty="0" smtClean="0"/>
          </a:p>
          <a:p>
            <a:r>
              <a:rPr lang="pt-BR" dirty="0" smtClean="0"/>
              <a:t>TITULOS PRIVADOS</a:t>
            </a:r>
          </a:p>
          <a:p>
            <a:r>
              <a:rPr lang="pt-BR" dirty="0" smtClean="0"/>
              <a:t>CDBs de </a:t>
            </a:r>
            <a:r>
              <a:rPr lang="pt-BR" dirty="0" smtClean="0"/>
              <a:t>bancos </a:t>
            </a:r>
            <a:r>
              <a:rPr lang="pt-BR" dirty="0" smtClean="0"/>
              <a:t>grandes que paguem mais de 90% do CDI</a:t>
            </a:r>
            <a:r>
              <a:rPr lang="pt-BR" dirty="0" smtClean="0"/>
              <a:t>.</a:t>
            </a:r>
          </a:p>
          <a:p>
            <a:r>
              <a:rPr lang="pt-BR" dirty="0" smtClean="0"/>
              <a:t>CDBs de bancos médios que paguem mais de 100% do CDI são outra opção desde que sejam inferiores a R$70.000,00 – o investidor é ressarcido se o banco quebrar</a:t>
            </a:r>
            <a:endParaRPr lang="pt-BR" dirty="0" smtClean="0"/>
          </a:p>
          <a:p>
            <a:endParaRPr lang="pt-BR" dirty="0" smtClean="0"/>
          </a:p>
          <a:p>
            <a:endParaRPr lang="pt-BR" dirty="0"/>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r>
              <a:rPr lang="pt-BR" dirty="0" smtClean="0"/>
              <a:t>TITULOS PRIVADOS</a:t>
            </a:r>
          </a:p>
          <a:p>
            <a:r>
              <a:rPr lang="pt-BR" dirty="0" smtClean="0"/>
              <a:t>Para quem tem mais de R$100.000,00  para aplicar em títulos privados as indicações são a Letra do Crédito do Agronegócio, e Letra de Crédito Imobiliário que são isentas de impostos.</a:t>
            </a:r>
          </a:p>
          <a:p>
            <a:r>
              <a:rPr lang="pt-BR" dirty="0" smtClean="0"/>
              <a:t>RENDA FIXA ATRELADA A INFLAÇÃO</a:t>
            </a:r>
          </a:p>
          <a:p>
            <a:r>
              <a:rPr lang="pt-BR" dirty="0" smtClean="0"/>
              <a:t>Títulos Públicos Indexados ao IPCA são bem </a:t>
            </a:r>
            <a:r>
              <a:rPr lang="pt-BR" dirty="0" err="1" smtClean="0"/>
              <a:t>interssantes</a:t>
            </a:r>
            <a:r>
              <a:rPr lang="pt-BR" dirty="0" smtClean="0"/>
              <a:t>. </a:t>
            </a:r>
            <a:endParaRPr lang="pt-BR" dirty="0"/>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r>
              <a:rPr lang="pt-BR" dirty="0" smtClean="0"/>
              <a:t>FUNDOS MULTIMERCADOS</a:t>
            </a:r>
          </a:p>
          <a:p>
            <a:r>
              <a:rPr lang="pt-BR" dirty="0" smtClean="0"/>
              <a:t>Os fundos </a:t>
            </a:r>
            <a:r>
              <a:rPr lang="pt-BR" dirty="0" err="1" smtClean="0"/>
              <a:t>multimercados</a:t>
            </a:r>
            <a:r>
              <a:rPr lang="pt-BR" dirty="0" smtClean="0"/>
              <a:t> procuram  ter uma estratégia macro aplicando 50% no mercado de ações de longo prazo e 50% em rendas fixas e títulos privados.</a:t>
            </a:r>
          </a:p>
          <a:p>
            <a:endParaRPr lang="pt-BR" dirty="0" smtClean="0"/>
          </a:p>
          <a:p>
            <a:r>
              <a:rPr lang="pt-BR" dirty="0" smtClean="0"/>
              <a:t>IMÓVEIS </a:t>
            </a:r>
          </a:p>
          <a:p>
            <a:r>
              <a:rPr lang="pt-BR" dirty="0" smtClean="0"/>
              <a:t>Fundo Imobiliário com taxa de administração inferior a 1% ao ano. </a:t>
            </a:r>
            <a:endParaRPr lang="pt-BR" dirty="0"/>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r>
              <a:rPr lang="pt-BR" sz="3600" dirty="0" smtClean="0">
                <a:latin typeface="Microsoft Sans Serif" pitchFamily="34" charset="0"/>
                <a:cs typeface="Microsoft Sans Serif" pitchFamily="34" charset="0"/>
              </a:rPr>
              <a:t>AÇÕES </a:t>
            </a:r>
          </a:p>
          <a:p>
            <a:r>
              <a:rPr lang="pt-BR" sz="3600" dirty="0" smtClean="0">
                <a:latin typeface="Microsoft Sans Serif" pitchFamily="34" charset="0"/>
                <a:cs typeface="Microsoft Sans Serif" pitchFamily="34" charset="0"/>
              </a:rPr>
              <a:t>Em fundos atrelados ao IBOVESPA, com taxa de administração inferior a 2% ao ano, ou as ações de grandes empresas</a:t>
            </a:r>
            <a:r>
              <a:rPr lang="pt-BR" dirty="0" smtClean="0"/>
              <a:t>.</a:t>
            </a:r>
          </a:p>
          <a:p>
            <a:endParaRPr lang="pt-BR" dirty="0" smtClean="0"/>
          </a:p>
          <a:p>
            <a:endParaRPr lang="pt-BR" dirty="0" smtClean="0"/>
          </a:p>
          <a:p>
            <a:pPr algn="r"/>
            <a:r>
              <a:rPr lang="pt-BR" sz="1400" dirty="0" smtClean="0"/>
              <a:t>As sugestões apresentadas são da Beta </a:t>
            </a:r>
            <a:r>
              <a:rPr lang="pt-BR" sz="1400" dirty="0" err="1" smtClean="0"/>
              <a:t>Advisors</a:t>
            </a:r>
            <a:r>
              <a:rPr lang="pt-BR" sz="1400" dirty="0" smtClean="0"/>
              <a:t> e Consultores Financeiros Gustavo </a:t>
            </a:r>
            <a:r>
              <a:rPr lang="pt-BR" sz="1400" dirty="0" err="1" smtClean="0"/>
              <a:t>Cerbasi</a:t>
            </a:r>
            <a:r>
              <a:rPr lang="pt-BR" sz="1400" dirty="0" smtClean="0"/>
              <a:t> e Mauro </a:t>
            </a:r>
            <a:r>
              <a:rPr lang="pt-BR" sz="1400" dirty="0" err="1" smtClean="0"/>
              <a:t>Calil</a:t>
            </a:r>
            <a:endParaRPr lang="pt-BR" sz="1400" dirty="0"/>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graphicFrame>
        <p:nvGraphicFramePr>
          <p:cNvPr id="4" name="Espaço Reservado para Conteúdo 3"/>
          <p:cNvGraphicFramePr>
            <a:graphicFrameLocks noGrp="1"/>
          </p:cNvGraphicFramePr>
          <p:nvPr>
            <p:ph idx="1"/>
          </p:nvPr>
        </p:nvGraphicFramePr>
        <p:xfrm>
          <a:off x="457200" y="1600200"/>
          <a:ext cx="8229600" cy="47085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med">
    <p:diamond/>
    <p:sndAc>
      <p:stSnd>
        <p:snd r:embed="rId2" name="cashreg.wav"/>
      </p:stSnd>
    </p:sndAc>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graphicFrame>
        <p:nvGraphicFramePr>
          <p:cNvPr id="4" name="Espaço Reservado para Conteúdo 3"/>
          <p:cNvGraphicFramePr>
            <a:graphicFrameLocks noGrp="1"/>
          </p:cNvGraphicFramePr>
          <p:nvPr>
            <p:ph idx="1"/>
          </p:nvPr>
        </p:nvGraphicFramePr>
        <p:xfrm>
          <a:off x="457200" y="1600200"/>
          <a:ext cx="8229600" cy="47085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med">
    <p:diamond/>
    <p:sndAc>
      <p:stSnd>
        <p:snd r:embed="rId2" name="cashreg.wav"/>
      </p:stSnd>
    </p:sndAc>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graphicFrame>
        <p:nvGraphicFramePr>
          <p:cNvPr id="4" name="Espaço Reservado para Conteúdo 3"/>
          <p:cNvGraphicFramePr>
            <a:graphicFrameLocks noGrp="1"/>
          </p:cNvGraphicFramePr>
          <p:nvPr>
            <p:ph idx="1"/>
          </p:nvPr>
        </p:nvGraphicFramePr>
        <p:xfrm>
          <a:off x="457200" y="1600200"/>
          <a:ext cx="8229600" cy="47085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med">
    <p:diamond/>
    <p:sndAc>
      <p:stSnd>
        <p:snd r:embed="rId2" name="cashreg.wav"/>
      </p:stSnd>
    </p:sndAc>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92500"/>
          </a:bodyPr>
          <a:lstStyle/>
          <a:p>
            <a:pPr algn="ctr"/>
            <a:r>
              <a:rPr lang="pt-BR" b="1" dirty="0" smtClean="0">
                <a:latin typeface="Microsoft Sans Serif" pitchFamily="34" charset="0"/>
                <a:cs typeface="Microsoft Sans Serif" pitchFamily="34" charset="0"/>
                <a:hlinkClick r:id="rId3" tooltip="Permanent Link: Seis mercados em crescimento para pequenas empresas"/>
              </a:rPr>
              <a:t>Seis mercados em crescimento para pequenas empresas </a:t>
            </a:r>
            <a:endParaRPr lang="pt-BR" dirty="0" smtClean="0">
              <a:latin typeface="Microsoft Sans Serif" pitchFamily="34" charset="0"/>
              <a:cs typeface="Microsoft Sans Serif" pitchFamily="34" charset="0"/>
            </a:endParaRPr>
          </a:p>
          <a:p>
            <a:pPr algn="ctr"/>
            <a:r>
              <a:rPr lang="pt-BR" dirty="0" smtClean="0">
                <a:latin typeface="Microsoft Sans Serif" pitchFamily="34" charset="0"/>
                <a:cs typeface="Microsoft Sans Serif" pitchFamily="34" charset="0"/>
              </a:rPr>
              <a:t>Sabe </a:t>
            </a:r>
            <a:r>
              <a:rPr lang="pt-BR" dirty="0" smtClean="0">
                <a:latin typeface="Microsoft Sans Serif" pitchFamily="34" charset="0"/>
                <a:cs typeface="Microsoft Sans Serif" pitchFamily="34" charset="0"/>
              </a:rPr>
              <a:t>quais são os setores mais promissores nos próximos anos? A empresa de análise de mercado </a:t>
            </a:r>
            <a:r>
              <a:rPr lang="pt-BR" dirty="0" err="1" smtClean="0">
                <a:latin typeface="Microsoft Sans Serif" pitchFamily="34" charset="0"/>
                <a:cs typeface="Microsoft Sans Serif" pitchFamily="34" charset="0"/>
                <a:hlinkClick r:id="rId4"/>
              </a:rPr>
              <a:t>IBISWorld</a:t>
            </a:r>
            <a:r>
              <a:rPr lang="pt-BR" dirty="0" smtClean="0">
                <a:latin typeface="Microsoft Sans Serif" pitchFamily="34" charset="0"/>
                <a:cs typeface="Microsoft Sans Serif" pitchFamily="34" charset="0"/>
              </a:rPr>
              <a:t>, dos Estados Unidos, apontou os seis mercados que devem ter um crescimento bastante acelerado na próxima década naquele país. Esses segmentos, divulgados pelo site americano </a:t>
            </a:r>
            <a:r>
              <a:rPr lang="pt-BR" dirty="0" err="1" smtClean="0">
                <a:latin typeface="Microsoft Sans Serif" pitchFamily="34" charset="0"/>
                <a:cs typeface="Microsoft Sans Serif" pitchFamily="34" charset="0"/>
              </a:rPr>
              <a:t>The</a:t>
            </a:r>
            <a:r>
              <a:rPr lang="pt-BR" dirty="0" smtClean="0">
                <a:latin typeface="Microsoft Sans Serif" pitchFamily="34" charset="0"/>
                <a:cs typeface="Microsoft Sans Serif" pitchFamily="34" charset="0"/>
              </a:rPr>
              <a:t> </a:t>
            </a:r>
            <a:r>
              <a:rPr lang="pt-BR" dirty="0" err="1" smtClean="0">
                <a:latin typeface="Microsoft Sans Serif" pitchFamily="34" charset="0"/>
                <a:cs typeface="Microsoft Sans Serif" pitchFamily="34" charset="0"/>
              </a:rPr>
              <a:t>Street</a:t>
            </a:r>
            <a:r>
              <a:rPr lang="pt-BR" dirty="0" smtClean="0">
                <a:latin typeface="Microsoft Sans Serif" pitchFamily="34" charset="0"/>
                <a:cs typeface="Microsoft Sans Serif" pitchFamily="34" charset="0"/>
              </a:rPr>
              <a:t>, podem ser boas oportunidades para as </a:t>
            </a:r>
            <a:r>
              <a:rPr lang="pt-BR" b="1" dirty="0" smtClean="0">
                <a:latin typeface="Microsoft Sans Serif" pitchFamily="34" charset="0"/>
                <a:cs typeface="Microsoft Sans Serif" pitchFamily="34" charset="0"/>
              </a:rPr>
              <a:t>pequenas empresas</a:t>
            </a:r>
            <a:r>
              <a:rPr lang="pt-BR" dirty="0" smtClean="0">
                <a:latin typeface="Microsoft Sans Serif" pitchFamily="34" charset="0"/>
                <a:cs typeface="Microsoft Sans Serif" pitchFamily="34" charset="0"/>
              </a:rPr>
              <a:t>. Inclusive as do Brasil. Confira!</a:t>
            </a:r>
          </a:p>
          <a:p>
            <a:pPr algn="ctr"/>
            <a:endParaRPr lang="pt-BR" dirty="0">
              <a:latin typeface="Microsoft Sans Serif" pitchFamily="34" charset="0"/>
              <a:cs typeface="Microsoft Sans Serif" pitchFamily="34" charset="0"/>
            </a:endParaRPr>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r>
              <a:rPr lang="pt-BR" sz="3200" b="1" dirty="0" smtClean="0">
                <a:latin typeface="Microsoft Sans Serif" pitchFamily="34" charset="0"/>
                <a:cs typeface="Microsoft Sans Serif" pitchFamily="34" charset="0"/>
              </a:rPr>
              <a:t>1. Provedores de </a:t>
            </a:r>
            <a:r>
              <a:rPr lang="pt-BR" sz="3200" b="1" dirty="0" err="1" smtClean="0">
                <a:latin typeface="Microsoft Sans Serif" pitchFamily="34" charset="0"/>
                <a:cs typeface="Microsoft Sans Serif" pitchFamily="34" charset="0"/>
              </a:rPr>
              <a:t>VoIP</a:t>
            </a:r>
            <a:r>
              <a:rPr lang="pt-BR" sz="3200" b="1" dirty="0" smtClean="0">
                <a:latin typeface="Microsoft Sans Serif" pitchFamily="34" charset="0"/>
                <a:cs typeface="Microsoft Sans Serif" pitchFamily="34" charset="0"/>
              </a:rPr>
              <a:t> (voz sobre IP)</a:t>
            </a:r>
            <a:r>
              <a:rPr lang="pt-BR" sz="3200" dirty="0" smtClean="0">
                <a:latin typeface="Microsoft Sans Serif" pitchFamily="34" charset="0"/>
                <a:cs typeface="Microsoft Sans Serif" pitchFamily="34" charset="0"/>
              </a:rPr>
              <a:t/>
            </a:r>
            <a:br>
              <a:rPr lang="pt-BR" sz="3200" dirty="0" smtClean="0">
                <a:latin typeface="Microsoft Sans Serif" pitchFamily="34" charset="0"/>
                <a:cs typeface="Microsoft Sans Serif" pitchFamily="34" charset="0"/>
              </a:rPr>
            </a:br>
            <a:r>
              <a:rPr lang="pt-BR" sz="3200" u="sng" dirty="0" smtClean="0">
                <a:latin typeface="Microsoft Sans Serif" pitchFamily="34" charset="0"/>
                <a:cs typeface="Microsoft Sans Serif" pitchFamily="34" charset="0"/>
              </a:rPr>
              <a:t>Crescimento previsto: 149,6%</a:t>
            </a:r>
            <a:r>
              <a:rPr lang="pt-BR" sz="3200" dirty="0" smtClean="0">
                <a:latin typeface="Microsoft Sans Serif" pitchFamily="34" charset="0"/>
                <a:cs typeface="Microsoft Sans Serif" pitchFamily="34" charset="0"/>
              </a:rPr>
              <a:t/>
            </a:r>
            <a:br>
              <a:rPr lang="pt-BR" sz="3200" dirty="0" smtClean="0">
                <a:latin typeface="Microsoft Sans Serif" pitchFamily="34" charset="0"/>
                <a:cs typeface="Microsoft Sans Serif" pitchFamily="34" charset="0"/>
              </a:rPr>
            </a:br>
            <a:r>
              <a:rPr lang="pt-BR" sz="3200" dirty="0" smtClean="0">
                <a:latin typeface="Microsoft Sans Serif" pitchFamily="34" charset="0"/>
                <a:cs typeface="Microsoft Sans Serif" pitchFamily="34" charset="0"/>
              </a:rPr>
              <a:t>Essa indústria cresceu 179% de 2002 para 2009, segundo a </a:t>
            </a:r>
            <a:r>
              <a:rPr lang="pt-BR" sz="3200" dirty="0" err="1" smtClean="0">
                <a:latin typeface="Microsoft Sans Serif" pitchFamily="34" charset="0"/>
                <a:cs typeface="Microsoft Sans Serif" pitchFamily="34" charset="0"/>
              </a:rPr>
              <a:t>IBISWorld</a:t>
            </a:r>
            <a:r>
              <a:rPr lang="pt-BR" sz="3200" dirty="0" smtClean="0">
                <a:latin typeface="Microsoft Sans Serif" pitchFamily="34" charset="0"/>
                <a:cs typeface="Microsoft Sans Serif" pitchFamily="34" charset="0"/>
              </a:rPr>
              <a:t>, e o futuro continua promissor para essa forma barata de comunicação – em comparação com o telefone tradicional</a:t>
            </a:r>
            <a:r>
              <a:rPr lang="pt-BR" sz="3200" dirty="0" smtClean="0">
                <a:latin typeface="Microsoft Sans Serif" pitchFamily="34" charset="0"/>
                <a:cs typeface="Microsoft Sans Serif" pitchFamily="34" charset="0"/>
              </a:rPr>
              <a:t>.</a:t>
            </a:r>
            <a:endParaRPr lang="pt-BR" sz="3200" dirty="0" smtClean="0">
              <a:latin typeface="Microsoft Sans Serif" pitchFamily="34" charset="0"/>
              <a:cs typeface="Microsoft Sans Serif" pitchFamily="34" charset="0"/>
            </a:endParaRPr>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92500" lnSpcReduction="10000"/>
          </a:bodyPr>
          <a:lstStyle/>
          <a:p>
            <a:r>
              <a:rPr lang="pt-BR" b="1" dirty="0" smtClean="0">
                <a:latin typeface="Microsoft Sans Serif" pitchFamily="34" charset="0"/>
                <a:cs typeface="Microsoft Sans Serif" pitchFamily="34" charset="0"/>
              </a:rPr>
              <a:t>2. Planos de previdência e aposentadoria</a:t>
            </a:r>
            <a:r>
              <a:rPr lang="pt-BR" dirty="0" smtClean="0">
                <a:latin typeface="Microsoft Sans Serif" pitchFamily="34" charset="0"/>
                <a:cs typeface="Microsoft Sans Serif" pitchFamily="34" charset="0"/>
              </a:rPr>
              <a:t/>
            </a:r>
            <a:br>
              <a:rPr lang="pt-BR" dirty="0" smtClean="0">
                <a:latin typeface="Microsoft Sans Serif" pitchFamily="34" charset="0"/>
                <a:cs typeface="Microsoft Sans Serif" pitchFamily="34" charset="0"/>
              </a:rPr>
            </a:br>
            <a:r>
              <a:rPr lang="pt-BR" u="sng" dirty="0" smtClean="0">
                <a:latin typeface="Microsoft Sans Serif" pitchFamily="34" charset="0"/>
                <a:cs typeface="Microsoft Sans Serif" pitchFamily="34" charset="0"/>
              </a:rPr>
              <a:t>Crescimento previsto: 133,7%</a:t>
            </a:r>
            <a:r>
              <a:rPr lang="pt-BR" dirty="0" smtClean="0">
                <a:latin typeface="Microsoft Sans Serif" pitchFamily="34" charset="0"/>
                <a:cs typeface="Microsoft Sans Serif" pitchFamily="34" charset="0"/>
              </a:rPr>
              <a:t/>
            </a:r>
            <a:br>
              <a:rPr lang="pt-BR" dirty="0" smtClean="0">
                <a:latin typeface="Microsoft Sans Serif" pitchFamily="34" charset="0"/>
                <a:cs typeface="Microsoft Sans Serif" pitchFamily="34" charset="0"/>
              </a:rPr>
            </a:br>
            <a:r>
              <a:rPr lang="pt-BR" dirty="0" smtClean="0">
                <a:latin typeface="Microsoft Sans Serif" pitchFamily="34" charset="0"/>
                <a:cs typeface="Microsoft Sans Serif" pitchFamily="34" charset="0"/>
              </a:rPr>
              <a:t>Uma pesquisa feita nos Estados Unidos mostra que apenas 13% dos americanos acreditam que terão dinheiro suficiente para viver confortavelmente durante a aposentadoria. Ao mesmo tempo, 72% disseram que vão continuar pagando o mesmo</a:t>
            </a:r>
          </a:p>
          <a:p>
            <a:r>
              <a:rPr lang="pt-BR" dirty="0" smtClean="0">
                <a:latin typeface="Microsoft Sans Serif" pitchFamily="34" charset="0"/>
                <a:cs typeface="Microsoft Sans Serif" pitchFamily="34" charset="0"/>
              </a:rPr>
              <a:t>valor em planos de previdência e 18% pretendem aumentar esse montante. Em resumo: há uma população que está envelhecendo e que planeja o período da aposentadoria</a:t>
            </a:r>
          </a:p>
          <a:p>
            <a:endParaRPr lang="pt-BR" dirty="0"/>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4" name="Espaço Reservado para Texto 3"/>
          <p:cNvSpPr>
            <a:spLocks noGrp="1"/>
          </p:cNvSpPr>
          <p:nvPr>
            <p:ph type="body" idx="1"/>
          </p:nvPr>
        </p:nvSpPr>
        <p:spPr/>
        <p:txBody>
          <a:bodyPr/>
          <a:lstStyle/>
          <a:p>
            <a:pPr algn="ctr"/>
            <a:r>
              <a:rPr lang="pt-BR" b="1" dirty="0" smtClean="0">
                <a:latin typeface="Microsoft Sans Serif" pitchFamily="34" charset="0"/>
                <a:cs typeface="Microsoft Sans Serif" pitchFamily="34" charset="0"/>
              </a:rPr>
              <a:t>QUALIDADES</a:t>
            </a:r>
            <a:endParaRPr lang="pt-BR" b="1" dirty="0">
              <a:latin typeface="Microsoft Sans Serif" pitchFamily="34" charset="0"/>
              <a:cs typeface="Microsoft Sans Serif" pitchFamily="34" charset="0"/>
            </a:endParaRPr>
          </a:p>
        </p:txBody>
      </p:sp>
      <p:sp>
        <p:nvSpPr>
          <p:cNvPr id="5" name="Espaço Reservado para Texto 4"/>
          <p:cNvSpPr>
            <a:spLocks noGrp="1"/>
          </p:cNvSpPr>
          <p:nvPr>
            <p:ph type="body" sz="half" idx="3"/>
          </p:nvPr>
        </p:nvSpPr>
        <p:spPr/>
        <p:txBody>
          <a:bodyPr/>
          <a:lstStyle/>
          <a:p>
            <a:pPr algn="ctr"/>
            <a:r>
              <a:rPr lang="pt-BR" b="1" dirty="0" smtClean="0">
                <a:latin typeface="Microsoft Sans Serif" pitchFamily="34" charset="0"/>
                <a:cs typeface="Microsoft Sans Serif" pitchFamily="34" charset="0"/>
              </a:rPr>
              <a:t>DEFEITOS</a:t>
            </a:r>
            <a:endParaRPr lang="pt-BR" b="1" dirty="0">
              <a:latin typeface="Microsoft Sans Serif" pitchFamily="34" charset="0"/>
              <a:cs typeface="Microsoft Sans Serif" pitchFamily="34" charset="0"/>
            </a:endParaRPr>
          </a:p>
        </p:txBody>
      </p:sp>
      <p:sp>
        <p:nvSpPr>
          <p:cNvPr id="3" name="Espaço Reservado para Conteúdo 2"/>
          <p:cNvSpPr>
            <a:spLocks noGrp="1"/>
          </p:cNvSpPr>
          <p:nvPr>
            <p:ph sz="quarter" idx="2"/>
          </p:nvPr>
        </p:nvSpPr>
        <p:spPr/>
        <p:style>
          <a:lnRef idx="1">
            <a:schemeClr val="accent3"/>
          </a:lnRef>
          <a:fillRef idx="2">
            <a:schemeClr val="accent3"/>
          </a:fillRef>
          <a:effectRef idx="1">
            <a:schemeClr val="accent3"/>
          </a:effectRef>
          <a:fontRef idx="minor">
            <a:schemeClr val="dk1"/>
          </a:fontRef>
        </p:style>
        <p:txBody>
          <a:bodyPr>
            <a:normAutofit fontScale="92500" lnSpcReduction="10000"/>
          </a:bodyPr>
          <a:lstStyle/>
          <a:p>
            <a:pPr marL="457200" indent="-457200">
              <a:buFont typeface="+mj-lt"/>
              <a:buAutoNum type="arabicPeriod"/>
            </a:pPr>
            <a:r>
              <a:rPr lang="pt-BR" dirty="0" smtClean="0">
                <a:latin typeface="Microsoft Sans Serif" pitchFamily="34" charset="0"/>
                <a:cs typeface="Microsoft Sans Serif" pitchFamily="34" charset="0"/>
              </a:rPr>
              <a:t>SOU ORGANIZADO?</a:t>
            </a:r>
          </a:p>
          <a:p>
            <a:pPr marL="457200" indent="-457200">
              <a:buFont typeface="+mj-lt"/>
              <a:buAutoNum type="arabicPeriod"/>
            </a:pPr>
            <a:r>
              <a:rPr lang="pt-BR" dirty="0" smtClean="0">
                <a:latin typeface="Microsoft Sans Serif" pitchFamily="34" charset="0"/>
                <a:cs typeface="Microsoft Sans Serif" pitchFamily="34" charset="0"/>
              </a:rPr>
              <a:t>SOU PACIENTE?</a:t>
            </a:r>
          </a:p>
          <a:p>
            <a:pPr marL="457200" indent="-457200">
              <a:buFont typeface="+mj-lt"/>
              <a:buAutoNum type="arabicPeriod"/>
            </a:pPr>
            <a:r>
              <a:rPr lang="pt-BR" dirty="0" smtClean="0">
                <a:latin typeface="Microsoft Sans Serif" pitchFamily="34" charset="0"/>
                <a:cs typeface="Microsoft Sans Serif" pitchFamily="34" charset="0"/>
              </a:rPr>
              <a:t>SOU PERSISTENTE?</a:t>
            </a:r>
          </a:p>
          <a:p>
            <a:pPr marL="457200" indent="-457200">
              <a:buFont typeface="+mj-lt"/>
              <a:buAutoNum type="arabicPeriod"/>
            </a:pPr>
            <a:r>
              <a:rPr lang="pt-BR" dirty="0" smtClean="0">
                <a:latin typeface="Microsoft Sans Serif" pitchFamily="34" charset="0"/>
                <a:cs typeface="Microsoft Sans Serif" pitchFamily="34" charset="0"/>
              </a:rPr>
              <a:t>TENHO CONHECIMENTO?</a:t>
            </a:r>
          </a:p>
          <a:p>
            <a:pPr marL="457200" indent="-457200">
              <a:buFont typeface="+mj-lt"/>
              <a:buAutoNum type="arabicPeriod"/>
            </a:pPr>
            <a:r>
              <a:rPr lang="pt-BR" dirty="0" smtClean="0">
                <a:latin typeface="Microsoft Sans Serif" pitchFamily="34" charset="0"/>
                <a:cs typeface="Microsoft Sans Serif" pitchFamily="34" charset="0"/>
              </a:rPr>
              <a:t>TENHO SUPORTE?</a:t>
            </a:r>
          </a:p>
          <a:p>
            <a:pPr marL="457200" indent="-457200">
              <a:buFont typeface="+mj-lt"/>
              <a:buAutoNum type="arabicPeriod"/>
            </a:pPr>
            <a:r>
              <a:rPr lang="pt-BR" dirty="0" smtClean="0">
                <a:latin typeface="Microsoft Sans Serif" pitchFamily="34" charset="0"/>
                <a:cs typeface="Microsoft Sans Serif" pitchFamily="34" charset="0"/>
              </a:rPr>
              <a:t>TENHO ESTRUTURA?</a:t>
            </a:r>
          </a:p>
          <a:p>
            <a:pPr marL="457200" indent="-457200">
              <a:buFont typeface="+mj-lt"/>
              <a:buAutoNum type="arabicPeriod"/>
            </a:pPr>
            <a:r>
              <a:rPr lang="pt-BR" dirty="0" smtClean="0">
                <a:latin typeface="Microsoft Sans Serif" pitchFamily="34" charset="0"/>
                <a:cs typeface="Microsoft Sans Serif" pitchFamily="34" charset="0"/>
              </a:rPr>
              <a:t>AS PESSOAS TAMBÉM ACHAM QUE TENHO ESSA QUALIDADES</a:t>
            </a:r>
            <a:r>
              <a:rPr lang="pt-BR" dirty="0" smtClean="0"/>
              <a:t> ?</a:t>
            </a:r>
          </a:p>
          <a:p>
            <a:endParaRPr lang="pt-BR" dirty="0" smtClean="0"/>
          </a:p>
          <a:p>
            <a:endParaRPr lang="pt-BR" dirty="0" smtClean="0"/>
          </a:p>
          <a:p>
            <a:endParaRPr lang="pt-BR" dirty="0" smtClean="0"/>
          </a:p>
          <a:p>
            <a:endParaRPr lang="pt-BR" dirty="0"/>
          </a:p>
        </p:txBody>
      </p:sp>
      <p:sp>
        <p:nvSpPr>
          <p:cNvPr id="6" name="Espaço Reservado para Conteúdo 5"/>
          <p:cNvSpPr>
            <a:spLocks noGrp="1"/>
          </p:cNvSpPr>
          <p:nvPr>
            <p:ph sz="quarter" idx="4"/>
          </p:nvPr>
        </p:nvSpPr>
        <p:spPr/>
        <p:style>
          <a:lnRef idx="1">
            <a:schemeClr val="accent3"/>
          </a:lnRef>
          <a:fillRef idx="2">
            <a:schemeClr val="accent3"/>
          </a:fillRef>
          <a:effectRef idx="1">
            <a:schemeClr val="accent3"/>
          </a:effectRef>
          <a:fontRef idx="minor">
            <a:schemeClr val="dk1"/>
          </a:fontRef>
        </p:style>
        <p:txBody>
          <a:bodyPr>
            <a:normAutofit fontScale="92500" lnSpcReduction="10000"/>
          </a:bodyPr>
          <a:lstStyle/>
          <a:p>
            <a:pPr marL="457200" indent="-457200">
              <a:buFont typeface="+mj-lt"/>
              <a:buAutoNum type="arabicPeriod"/>
            </a:pPr>
            <a:r>
              <a:rPr lang="pt-BR" dirty="0" smtClean="0">
                <a:latin typeface="Microsoft Sans Serif" pitchFamily="34" charset="0"/>
                <a:cs typeface="Microsoft Sans Serif" pitchFamily="34" charset="0"/>
              </a:rPr>
              <a:t>SOU DESORGANIZADO?</a:t>
            </a:r>
          </a:p>
          <a:p>
            <a:pPr marL="457200" indent="-457200">
              <a:buFont typeface="+mj-lt"/>
              <a:buAutoNum type="arabicPeriod"/>
            </a:pPr>
            <a:r>
              <a:rPr lang="pt-BR" dirty="0" smtClean="0">
                <a:latin typeface="Microsoft Sans Serif" pitchFamily="34" charset="0"/>
                <a:cs typeface="Microsoft Sans Serif" pitchFamily="34" charset="0"/>
              </a:rPr>
              <a:t>SOU COMPULSIVO?</a:t>
            </a:r>
          </a:p>
          <a:p>
            <a:pPr marL="457200" indent="-457200">
              <a:buFont typeface="+mj-lt"/>
              <a:buAutoNum type="arabicPeriod"/>
            </a:pPr>
            <a:r>
              <a:rPr lang="pt-BR" dirty="0" smtClean="0">
                <a:latin typeface="Microsoft Sans Serif" pitchFamily="34" charset="0"/>
                <a:cs typeface="Microsoft Sans Serif" pitchFamily="34" charset="0"/>
              </a:rPr>
              <a:t>DESISTO FÁCIL?</a:t>
            </a:r>
          </a:p>
          <a:p>
            <a:pPr marL="457200" indent="-457200">
              <a:buFont typeface="+mj-lt"/>
              <a:buAutoNum type="arabicPeriod"/>
            </a:pPr>
            <a:r>
              <a:rPr lang="pt-BR" dirty="0" smtClean="0">
                <a:latin typeface="Microsoft Sans Serif" pitchFamily="34" charset="0"/>
                <a:cs typeface="Microsoft Sans Serif" pitchFamily="34" charset="0"/>
              </a:rPr>
              <a:t>ESTOU DESPREPARADO?</a:t>
            </a:r>
          </a:p>
          <a:p>
            <a:pPr marL="457200" indent="-457200">
              <a:buFont typeface="+mj-lt"/>
              <a:buAutoNum type="arabicPeriod"/>
            </a:pPr>
            <a:r>
              <a:rPr lang="pt-BR" dirty="0" smtClean="0">
                <a:latin typeface="Microsoft Sans Serif" pitchFamily="34" charset="0"/>
                <a:cs typeface="Microsoft Sans Serif" pitchFamily="34" charset="0"/>
              </a:rPr>
              <a:t>SOU CENTRALIZADOR?</a:t>
            </a:r>
          </a:p>
          <a:p>
            <a:pPr marL="457200" indent="-457200">
              <a:buFont typeface="+mj-lt"/>
              <a:buAutoNum type="arabicPeriod"/>
            </a:pPr>
            <a:r>
              <a:rPr lang="pt-BR" dirty="0" smtClean="0">
                <a:latin typeface="Microsoft Sans Serif" pitchFamily="34" charset="0"/>
                <a:cs typeface="Microsoft Sans Serif" pitchFamily="34" charset="0"/>
              </a:rPr>
              <a:t>SOU INDECISO?</a:t>
            </a:r>
          </a:p>
          <a:p>
            <a:pPr marL="457200" indent="-457200">
              <a:buFont typeface="+mj-lt"/>
              <a:buAutoNum type="arabicPeriod"/>
            </a:pPr>
            <a:r>
              <a:rPr lang="pt-BR" dirty="0" smtClean="0">
                <a:latin typeface="Microsoft Sans Serif" pitchFamily="34" charset="0"/>
                <a:cs typeface="Microsoft Sans Serif" pitchFamily="34" charset="0"/>
              </a:rPr>
              <a:t>NÃO CONSIGO SEPARAR PESSOAL DE PROFISSIONAL?</a:t>
            </a:r>
            <a:endParaRPr lang="pt-BR" dirty="0">
              <a:latin typeface="Microsoft Sans Serif" pitchFamily="34" charset="0"/>
              <a:cs typeface="Microsoft Sans Serif" pitchFamily="34" charset="0"/>
            </a:endParaRPr>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r>
              <a:rPr lang="pt-BR" sz="3200" b="1" dirty="0" smtClean="0"/>
              <a:t>3. Biotecnologia</a:t>
            </a:r>
            <a:r>
              <a:rPr lang="pt-BR" sz="3200" dirty="0" smtClean="0"/>
              <a:t/>
            </a:r>
            <a:br>
              <a:rPr lang="pt-BR" sz="3200" dirty="0" smtClean="0"/>
            </a:br>
            <a:r>
              <a:rPr lang="pt-BR" sz="3200" u="sng" dirty="0" smtClean="0"/>
              <a:t>Crescimento previsto: 127,6%</a:t>
            </a:r>
            <a:r>
              <a:rPr lang="pt-BR" sz="3200" dirty="0" smtClean="0"/>
              <a:t/>
            </a:r>
            <a:br>
              <a:rPr lang="pt-BR" sz="3200" dirty="0" smtClean="0"/>
            </a:br>
            <a:r>
              <a:rPr lang="pt-BR" sz="3200" dirty="0" smtClean="0"/>
              <a:t>O envelhecimento da população faz com que as pessoas precisem cada vez mais dos avanços da medicina. Apesar de ser um setor dominado por grandes corporações, a </a:t>
            </a:r>
            <a:r>
              <a:rPr lang="pt-BR" sz="3200" dirty="0" err="1" smtClean="0"/>
              <a:t>IBISWorld</a:t>
            </a:r>
            <a:r>
              <a:rPr lang="pt-BR" sz="3200" dirty="0" smtClean="0"/>
              <a:t> acredita que as pequenas empresas terão seu espaço na terceirização de alguns processos.</a:t>
            </a:r>
          </a:p>
          <a:p>
            <a:endParaRPr lang="pt-BR" dirty="0"/>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r>
              <a:rPr lang="pt-BR" b="1" dirty="0" smtClean="0">
                <a:latin typeface="Microsoft Sans Serif" pitchFamily="34" charset="0"/>
                <a:cs typeface="Microsoft Sans Serif" pitchFamily="34" charset="0"/>
              </a:rPr>
              <a:t>4. Comércio eletrônico e leilões online</a:t>
            </a:r>
            <a:r>
              <a:rPr lang="pt-BR" dirty="0" smtClean="0">
                <a:latin typeface="Microsoft Sans Serif" pitchFamily="34" charset="0"/>
                <a:cs typeface="Microsoft Sans Serif" pitchFamily="34" charset="0"/>
              </a:rPr>
              <a:t/>
            </a:r>
            <a:br>
              <a:rPr lang="pt-BR" dirty="0" smtClean="0">
                <a:latin typeface="Microsoft Sans Serif" pitchFamily="34" charset="0"/>
                <a:cs typeface="Microsoft Sans Serif" pitchFamily="34" charset="0"/>
              </a:rPr>
            </a:br>
            <a:r>
              <a:rPr lang="pt-BR" u="sng" dirty="0" smtClean="0">
                <a:latin typeface="Microsoft Sans Serif" pitchFamily="34" charset="0"/>
                <a:cs typeface="Microsoft Sans Serif" pitchFamily="34" charset="0"/>
              </a:rPr>
              <a:t>Crescimento previsto: 124,7%</a:t>
            </a:r>
            <a:r>
              <a:rPr lang="pt-BR" dirty="0" smtClean="0">
                <a:latin typeface="Microsoft Sans Serif" pitchFamily="34" charset="0"/>
                <a:cs typeface="Microsoft Sans Serif" pitchFamily="34" charset="0"/>
              </a:rPr>
              <a:t/>
            </a:r>
            <a:br>
              <a:rPr lang="pt-BR" dirty="0" smtClean="0">
                <a:latin typeface="Microsoft Sans Serif" pitchFamily="34" charset="0"/>
                <a:cs typeface="Microsoft Sans Serif" pitchFamily="34" charset="0"/>
              </a:rPr>
            </a:br>
            <a:r>
              <a:rPr lang="pt-BR" dirty="0" smtClean="0">
                <a:latin typeface="Microsoft Sans Serif" pitchFamily="34" charset="0"/>
                <a:cs typeface="Microsoft Sans Serif" pitchFamily="34" charset="0"/>
              </a:rPr>
              <a:t>O setor quintuplicou de tamanho na última década e ainda está crescendo. A </a:t>
            </a:r>
            <a:r>
              <a:rPr lang="pt-BR" dirty="0" err="1" smtClean="0">
                <a:latin typeface="Microsoft Sans Serif" pitchFamily="34" charset="0"/>
                <a:cs typeface="Microsoft Sans Serif" pitchFamily="34" charset="0"/>
              </a:rPr>
              <a:t>IBISWorld</a:t>
            </a:r>
            <a:r>
              <a:rPr lang="pt-BR" dirty="0" smtClean="0">
                <a:latin typeface="Microsoft Sans Serif" pitchFamily="34" charset="0"/>
                <a:cs typeface="Microsoft Sans Serif" pitchFamily="34" charset="0"/>
              </a:rPr>
              <a:t> acredita que esse mercado ainda vai se expandir mais porque as pessoas estão cada vez mais confortáveis com os pagamentos online.</a:t>
            </a:r>
          </a:p>
          <a:p>
            <a:endParaRPr lang="pt-BR" dirty="0">
              <a:latin typeface="Microsoft Sans Serif" pitchFamily="34" charset="0"/>
              <a:cs typeface="Microsoft Sans Serif" pitchFamily="34" charset="0"/>
            </a:endParaRPr>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r>
              <a:rPr lang="pt-BR" b="1" dirty="0" smtClean="0">
                <a:latin typeface="Microsoft Sans Serif" pitchFamily="34" charset="0"/>
                <a:cs typeface="Microsoft Sans Serif" pitchFamily="34" charset="0"/>
              </a:rPr>
              <a:t>5. Consultoria ambiental </a:t>
            </a:r>
            <a:r>
              <a:rPr lang="pt-BR" dirty="0" smtClean="0">
                <a:latin typeface="Microsoft Sans Serif" pitchFamily="34" charset="0"/>
                <a:cs typeface="Microsoft Sans Serif" pitchFamily="34" charset="0"/>
              </a:rPr>
              <a:t/>
            </a:r>
            <a:br>
              <a:rPr lang="pt-BR" dirty="0" smtClean="0">
                <a:latin typeface="Microsoft Sans Serif" pitchFamily="34" charset="0"/>
                <a:cs typeface="Microsoft Sans Serif" pitchFamily="34" charset="0"/>
              </a:rPr>
            </a:br>
            <a:r>
              <a:rPr lang="pt-BR" u="sng" dirty="0" smtClean="0">
                <a:latin typeface="Microsoft Sans Serif" pitchFamily="34" charset="0"/>
                <a:cs typeface="Microsoft Sans Serif" pitchFamily="34" charset="0"/>
              </a:rPr>
              <a:t>Crescimento previsto: 120,3%</a:t>
            </a:r>
            <a:r>
              <a:rPr lang="pt-BR" dirty="0" smtClean="0">
                <a:latin typeface="Microsoft Sans Serif" pitchFamily="34" charset="0"/>
                <a:cs typeface="Microsoft Sans Serif" pitchFamily="34" charset="0"/>
              </a:rPr>
              <a:t/>
            </a:r>
            <a:br>
              <a:rPr lang="pt-BR" dirty="0" smtClean="0">
                <a:latin typeface="Microsoft Sans Serif" pitchFamily="34" charset="0"/>
                <a:cs typeface="Microsoft Sans Serif" pitchFamily="34" charset="0"/>
              </a:rPr>
            </a:br>
            <a:r>
              <a:rPr lang="pt-BR" dirty="0" smtClean="0">
                <a:latin typeface="Microsoft Sans Serif" pitchFamily="34" charset="0"/>
                <a:cs typeface="Microsoft Sans Serif" pitchFamily="34" charset="0"/>
              </a:rPr>
              <a:t>Parece uma aposta segura acreditar que ninguém pensa em ser menos “verde” na próxima década. Também é bem provável que aumente o número de regulamentações ambientais e muitas empresas não têm nem </a:t>
            </a:r>
            <a:r>
              <a:rPr lang="pt-BR" dirty="0" smtClean="0">
                <a:latin typeface="Microsoft Sans Serif" pitchFamily="34" charset="0"/>
                <a:cs typeface="Microsoft Sans Serif" pitchFamily="34" charset="0"/>
              </a:rPr>
              <a:t>idéia </a:t>
            </a:r>
            <a:r>
              <a:rPr lang="pt-BR" dirty="0" smtClean="0">
                <a:latin typeface="Microsoft Sans Serif" pitchFamily="34" charset="0"/>
                <a:cs typeface="Microsoft Sans Serif" pitchFamily="34" charset="0"/>
              </a:rPr>
              <a:t>de como deixar suas produções mais limpas. É aí que entram os consultores ambientais</a:t>
            </a:r>
            <a:endParaRPr lang="pt-BR" dirty="0">
              <a:latin typeface="Microsoft Sans Serif" pitchFamily="34" charset="0"/>
              <a:cs typeface="Microsoft Sans Serif" pitchFamily="34" charset="0"/>
            </a:endParaRPr>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r>
              <a:rPr lang="pt-BR" b="1" dirty="0" smtClean="0">
                <a:latin typeface="Microsoft Sans Serif" pitchFamily="34" charset="0"/>
                <a:cs typeface="Microsoft Sans Serif" pitchFamily="34" charset="0"/>
              </a:rPr>
              <a:t>6. Videogames </a:t>
            </a:r>
            <a:r>
              <a:rPr lang="pt-BR" dirty="0" smtClean="0">
                <a:latin typeface="Microsoft Sans Serif" pitchFamily="34" charset="0"/>
                <a:cs typeface="Microsoft Sans Serif" pitchFamily="34" charset="0"/>
              </a:rPr>
              <a:t/>
            </a:r>
            <a:br>
              <a:rPr lang="pt-BR" dirty="0" smtClean="0">
                <a:latin typeface="Microsoft Sans Serif" pitchFamily="34" charset="0"/>
                <a:cs typeface="Microsoft Sans Serif" pitchFamily="34" charset="0"/>
              </a:rPr>
            </a:br>
            <a:r>
              <a:rPr lang="pt-BR" u="sng" dirty="0" smtClean="0">
                <a:latin typeface="Microsoft Sans Serif" pitchFamily="34" charset="0"/>
                <a:cs typeface="Microsoft Sans Serif" pitchFamily="34" charset="0"/>
              </a:rPr>
              <a:t>Crescimento previsto: 112,9%</a:t>
            </a:r>
            <a:r>
              <a:rPr lang="pt-BR" dirty="0" smtClean="0">
                <a:latin typeface="Microsoft Sans Serif" pitchFamily="34" charset="0"/>
                <a:cs typeface="Microsoft Sans Serif" pitchFamily="34" charset="0"/>
              </a:rPr>
              <a:t/>
            </a:r>
            <a:br>
              <a:rPr lang="pt-BR" dirty="0" smtClean="0">
                <a:latin typeface="Microsoft Sans Serif" pitchFamily="34" charset="0"/>
                <a:cs typeface="Microsoft Sans Serif" pitchFamily="34" charset="0"/>
              </a:rPr>
            </a:br>
            <a:r>
              <a:rPr lang="pt-BR" dirty="0" smtClean="0">
                <a:latin typeface="Microsoft Sans Serif" pitchFamily="34" charset="0"/>
                <a:cs typeface="Microsoft Sans Serif" pitchFamily="34" charset="0"/>
              </a:rPr>
              <a:t>As vendas do setor nos Estados Unidos mais que dobraram desde o ano 2000, chegando a US$ 19,6 bilhões. O levantamento da </a:t>
            </a:r>
            <a:r>
              <a:rPr lang="pt-BR" dirty="0" err="1" smtClean="0">
                <a:latin typeface="Microsoft Sans Serif" pitchFamily="34" charset="0"/>
                <a:cs typeface="Microsoft Sans Serif" pitchFamily="34" charset="0"/>
              </a:rPr>
              <a:t>IBISWorld</a:t>
            </a:r>
            <a:r>
              <a:rPr lang="pt-BR" dirty="0" smtClean="0">
                <a:latin typeface="Microsoft Sans Serif" pitchFamily="34" charset="0"/>
                <a:cs typeface="Microsoft Sans Serif" pitchFamily="34" charset="0"/>
              </a:rPr>
              <a:t> mostra que esse crescimento deve continuar. Um aviso: o mercado de aluguéis de games deve cair 32,8%.</a:t>
            </a:r>
          </a:p>
          <a:p>
            <a:endParaRPr lang="pt-BR" dirty="0"/>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algn="ctr"/>
            <a:r>
              <a:rPr lang="pt-BR" dirty="0">
                <a:latin typeface="Microsoft Sans Serif" pitchFamily="34" charset="0"/>
                <a:cs typeface="Microsoft Sans Serif" pitchFamily="34" charset="0"/>
              </a:rPr>
              <a:t>Qual a melhor fase da vida para empreender? A boa resposta é que não existe uma fase ideal. Cada etapa da vida reserva prós e contras para quem resolve abrir o próprio negócio. Os lugares-comuns do empreendedorismo – de que apenas jovens abrem empresas inovadoras, ou de que pessoas mais velhas são avessas a riscos – não encontram ressonância na realidade, segundo pesquisas e especialistas. </a:t>
            </a:r>
            <a:endParaRPr lang="pt-BR" dirty="0"/>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92500" lnSpcReduction="10000"/>
          </a:bodyPr>
          <a:lstStyle/>
          <a:p>
            <a:pPr>
              <a:defRPr/>
            </a:pPr>
            <a:r>
              <a:rPr lang="pt-BR" sz="3200" b="1" dirty="0" smtClean="0">
                <a:solidFill>
                  <a:srgbClr val="333399"/>
                </a:solidFill>
                <a:effectLst>
                  <a:outerShdw blurRad="38100" dist="38100" dir="2700000" algn="tl">
                    <a:srgbClr val="C0C0C0"/>
                  </a:outerShdw>
                </a:effectLst>
                <a:latin typeface="Microsoft Sans Serif" pitchFamily="34" charset="0"/>
                <a:cs typeface="Microsoft Sans Serif" pitchFamily="34" charset="0"/>
              </a:rPr>
              <a:t>POR ISSO PENSE</a:t>
            </a:r>
            <a:r>
              <a:rPr lang="pt-BR" sz="3200" dirty="0" smtClean="0">
                <a:latin typeface="Microsoft Sans Serif" pitchFamily="34" charset="0"/>
                <a:cs typeface="Microsoft Sans Serif" pitchFamily="34" charset="0"/>
              </a:rPr>
              <a:t> :  </a:t>
            </a:r>
            <a:endParaRPr lang="pt-BR" sz="3200" dirty="0" smtClean="0">
              <a:latin typeface="Microsoft Sans Serif" pitchFamily="34" charset="0"/>
              <a:cs typeface="Microsoft Sans Serif" pitchFamily="34" charset="0"/>
            </a:endParaRPr>
          </a:p>
          <a:p>
            <a:pPr>
              <a:defRPr/>
            </a:pPr>
            <a:r>
              <a:rPr lang="pt-BR" sz="3200" dirty="0" smtClean="0">
                <a:latin typeface="Microsoft Sans Serif" pitchFamily="34" charset="0"/>
                <a:cs typeface="Microsoft Sans Serif" pitchFamily="34" charset="0"/>
              </a:rPr>
              <a:t> </a:t>
            </a:r>
            <a:r>
              <a:rPr lang="pt-BR" sz="3200" dirty="0" smtClean="0">
                <a:latin typeface="Microsoft Sans Serif" pitchFamily="34" charset="0"/>
                <a:cs typeface="Microsoft Sans Serif" pitchFamily="34" charset="0"/>
              </a:rPr>
              <a:t>                      </a:t>
            </a:r>
            <a:r>
              <a:rPr lang="pt-BR" sz="3200" dirty="0" smtClean="0">
                <a:solidFill>
                  <a:schemeClr val="hlink"/>
                </a:solidFill>
                <a:latin typeface="Microsoft Sans Serif" pitchFamily="34" charset="0"/>
                <a:cs typeface="Microsoft Sans Serif" pitchFamily="34" charset="0"/>
              </a:rPr>
              <a:t>S</a:t>
            </a:r>
            <a:r>
              <a:rPr lang="pt-BR" sz="3200" dirty="0" smtClean="0">
                <a:latin typeface="Microsoft Sans Serif" pitchFamily="34" charset="0"/>
                <a:cs typeface="Microsoft Sans Serif" pitchFamily="34" charset="0"/>
              </a:rPr>
              <a:t>eriedade</a:t>
            </a:r>
          </a:p>
          <a:p>
            <a:pPr>
              <a:defRPr/>
            </a:pPr>
            <a:r>
              <a:rPr lang="pt-BR" sz="3200" dirty="0" smtClean="0">
                <a:latin typeface="Microsoft Sans Serif" pitchFamily="34" charset="0"/>
                <a:cs typeface="Microsoft Sans Serif" pitchFamily="34" charset="0"/>
              </a:rPr>
              <a:t>                       </a:t>
            </a:r>
            <a:r>
              <a:rPr lang="pt-BR" sz="3200" dirty="0" smtClean="0">
                <a:solidFill>
                  <a:schemeClr val="hlink"/>
                </a:solidFill>
                <a:latin typeface="Microsoft Sans Serif" pitchFamily="34" charset="0"/>
                <a:cs typeface="Microsoft Sans Serif" pitchFamily="34" charset="0"/>
              </a:rPr>
              <a:t>M</a:t>
            </a:r>
            <a:r>
              <a:rPr lang="pt-BR" sz="3200" dirty="0" smtClean="0">
                <a:latin typeface="Microsoft Sans Serif" pitchFamily="34" charset="0"/>
                <a:cs typeface="Microsoft Sans Serif" pitchFamily="34" charset="0"/>
              </a:rPr>
              <a:t>ais</a:t>
            </a:r>
          </a:p>
          <a:p>
            <a:pPr>
              <a:defRPr/>
            </a:pPr>
            <a:r>
              <a:rPr lang="pt-BR" sz="3200" dirty="0" smtClean="0">
                <a:latin typeface="Microsoft Sans Serif" pitchFamily="34" charset="0"/>
                <a:cs typeface="Microsoft Sans Serif" pitchFamily="34" charset="0"/>
              </a:rPr>
              <a:t>                       </a:t>
            </a:r>
            <a:r>
              <a:rPr lang="pt-BR" sz="3200" dirty="0" smtClean="0">
                <a:solidFill>
                  <a:schemeClr val="hlink"/>
                </a:solidFill>
                <a:latin typeface="Microsoft Sans Serif" pitchFamily="34" charset="0"/>
                <a:cs typeface="Microsoft Sans Serif" pitchFamily="34" charset="0"/>
              </a:rPr>
              <a:t> I</a:t>
            </a:r>
            <a:r>
              <a:rPr lang="pt-BR" sz="3200" dirty="0" smtClean="0">
                <a:latin typeface="Microsoft Sans Serif" pitchFamily="34" charset="0"/>
                <a:cs typeface="Microsoft Sans Serif" pitchFamily="34" charset="0"/>
              </a:rPr>
              <a:t>ntegridade</a:t>
            </a:r>
          </a:p>
          <a:p>
            <a:pPr>
              <a:defRPr/>
            </a:pPr>
            <a:r>
              <a:rPr lang="pt-BR" sz="3200" dirty="0" smtClean="0">
                <a:latin typeface="Microsoft Sans Serif" pitchFamily="34" charset="0"/>
                <a:cs typeface="Microsoft Sans Serif" pitchFamily="34" charset="0"/>
              </a:rPr>
              <a:t>                        </a:t>
            </a:r>
            <a:r>
              <a:rPr lang="pt-BR" sz="3200" dirty="0" smtClean="0">
                <a:solidFill>
                  <a:schemeClr val="hlink"/>
                </a:solidFill>
                <a:latin typeface="Microsoft Sans Serif" pitchFamily="34" charset="0"/>
                <a:cs typeface="Microsoft Sans Serif" pitchFamily="34" charset="0"/>
              </a:rPr>
              <a:t>L</a:t>
            </a:r>
            <a:r>
              <a:rPr lang="pt-BR" sz="3200" dirty="0" smtClean="0">
                <a:latin typeface="Microsoft Sans Serif" pitchFamily="34" charset="0"/>
                <a:cs typeface="Microsoft Sans Serif" pitchFamily="34" charset="0"/>
              </a:rPr>
              <a:t>evam ao</a:t>
            </a:r>
          </a:p>
          <a:p>
            <a:pPr>
              <a:defRPr/>
            </a:pPr>
            <a:r>
              <a:rPr lang="pt-BR" sz="3200" dirty="0" smtClean="0">
                <a:latin typeface="Microsoft Sans Serif" pitchFamily="34" charset="0"/>
                <a:cs typeface="Microsoft Sans Serif" pitchFamily="34" charset="0"/>
              </a:rPr>
              <a:t>                        </a:t>
            </a:r>
            <a:r>
              <a:rPr lang="pt-BR" sz="3200" dirty="0" smtClean="0">
                <a:solidFill>
                  <a:schemeClr val="hlink"/>
                </a:solidFill>
                <a:latin typeface="Microsoft Sans Serif" pitchFamily="34" charset="0"/>
                <a:cs typeface="Microsoft Sans Serif" pitchFamily="34" charset="0"/>
              </a:rPr>
              <a:t>Ê</a:t>
            </a:r>
            <a:r>
              <a:rPr lang="pt-BR" sz="3200" dirty="0" smtClean="0">
                <a:latin typeface="Microsoft Sans Serif" pitchFamily="34" charset="0"/>
                <a:cs typeface="Microsoft Sans Serif" pitchFamily="34" charset="0"/>
              </a:rPr>
              <a:t>xito</a:t>
            </a:r>
          </a:p>
          <a:p>
            <a:pPr>
              <a:defRPr/>
            </a:pPr>
            <a:r>
              <a:rPr lang="pt-BR" sz="3200" b="1" dirty="0" smtClean="0">
                <a:solidFill>
                  <a:srgbClr val="333399"/>
                </a:solidFill>
                <a:effectLst>
                  <a:outerShdw blurRad="38100" dist="38100" dir="2700000" algn="tl">
                    <a:srgbClr val="C0C0C0"/>
                  </a:outerShdw>
                </a:effectLst>
                <a:latin typeface="Microsoft Sans Serif" pitchFamily="34" charset="0"/>
                <a:cs typeface="Microsoft Sans Serif" pitchFamily="34" charset="0"/>
              </a:rPr>
              <a:t>BOA SORTE                                                                            Prof. Robson</a:t>
            </a:r>
          </a:p>
          <a:p>
            <a:pPr algn="ctr"/>
            <a:r>
              <a:rPr lang="pt-BR" sz="3200" dirty="0" smtClean="0">
                <a:latin typeface="Microsoft Sans Serif" pitchFamily="34" charset="0"/>
                <a:cs typeface="Microsoft Sans Serif" pitchFamily="34" charset="0"/>
              </a:rPr>
              <a:t>. </a:t>
            </a:r>
            <a:endParaRPr lang="pt-BR" sz="3200" dirty="0">
              <a:latin typeface="Microsoft Sans Serif" pitchFamily="34" charset="0"/>
              <a:cs typeface="Microsoft Sans Serif" pitchFamily="34" charset="0"/>
            </a:endParaRPr>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pPr algn="ctr">
              <a:buNone/>
            </a:pPr>
            <a:r>
              <a:rPr lang="pt-BR" b="1" dirty="0" smtClean="0">
                <a:latin typeface="Microsoft Sans Serif" pitchFamily="34" charset="0"/>
                <a:cs typeface="Microsoft Sans Serif" pitchFamily="34" charset="0"/>
              </a:rPr>
              <a:t>SEGUNDO PASSO - CONHECENDO SEU NEGÓCIO</a:t>
            </a:r>
          </a:p>
          <a:p>
            <a:pPr algn="ctr"/>
            <a:r>
              <a:rPr lang="pt-BR" dirty="0" smtClean="0">
                <a:latin typeface="Microsoft Sans Serif" pitchFamily="34" charset="0"/>
                <a:cs typeface="Microsoft Sans Serif" pitchFamily="34" charset="0"/>
              </a:rPr>
              <a:t>Com base na auto análise que você fez referente as qualidades e defeitos apresentados anteriormente, procure aplicá-los em relação ao seu negócio, veja se você tem transferido problemas de ordem pessoal para o profissional e veja a seguir como proceder para conhecer bem seu negócio e ter sucesso. </a:t>
            </a:r>
            <a:endParaRPr lang="pt-BR" dirty="0">
              <a:latin typeface="Microsoft Sans Serif" pitchFamily="34" charset="0"/>
              <a:cs typeface="Microsoft Sans Serif" pitchFamily="34" charset="0"/>
            </a:endParaRPr>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pt-BR" dirty="0" smtClean="0"/>
              <a:t>COMO GANHAR DINHEIRO NA ATUALIDADE</a:t>
            </a:r>
            <a:endParaRPr lang="pt-BR" dirty="0"/>
          </a:p>
        </p:txBody>
      </p:sp>
      <p:sp>
        <p:nvSpPr>
          <p:cNvPr id="3" name="Espaço Reservado para Conteúdo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lnSpcReduction="10000"/>
          </a:bodyPr>
          <a:lstStyle/>
          <a:p>
            <a:pPr algn="ctr"/>
            <a:r>
              <a:rPr lang="pt-BR" b="1" dirty="0" smtClean="0">
                <a:latin typeface="Microsoft Sans Serif" pitchFamily="34" charset="0"/>
                <a:cs typeface="Microsoft Sans Serif" pitchFamily="34" charset="0"/>
              </a:rPr>
              <a:t>- ORGANIZAÇÃO</a:t>
            </a:r>
          </a:p>
          <a:p>
            <a:pPr algn="ctr"/>
            <a:r>
              <a:rPr lang="pt-BR" dirty="0" smtClean="0">
                <a:latin typeface="Microsoft Sans Serif" pitchFamily="34" charset="0"/>
                <a:cs typeface="Microsoft Sans Serif" pitchFamily="34" charset="0"/>
              </a:rPr>
              <a:t>No mundo globalizado as decisões devem ser tomadas em uma velocidade muito rápida, para que sejam suportadas de forma adequada, existem ferramentas que irão lhe ajudar a ter uma organização </a:t>
            </a:r>
            <a:r>
              <a:rPr lang="pt-BR" dirty="0" smtClean="0">
                <a:latin typeface="Microsoft Sans Serif" pitchFamily="34" charset="0"/>
                <a:cs typeface="Microsoft Sans Serif" pitchFamily="34" charset="0"/>
              </a:rPr>
              <a:t>correta, </a:t>
            </a:r>
            <a:r>
              <a:rPr lang="pt-BR" dirty="0" smtClean="0">
                <a:latin typeface="Microsoft Sans Serif" pitchFamily="34" charset="0"/>
                <a:cs typeface="Microsoft Sans Serif" pitchFamily="34" charset="0"/>
              </a:rPr>
              <a:t>são elas: PLANEJAMENTO E CONTROLE, esses são os  principais pilares pare obtermos organização pessoal e profissional, </a:t>
            </a:r>
            <a:r>
              <a:rPr lang="pt-BR" dirty="0" smtClean="0">
                <a:latin typeface="Microsoft Sans Serif" pitchFamily="34" charset="0"/>
                <a:cs typeface="Microsoft Sans Serif" pitchFamily="34" charset="0"/>
              </a:rPr>
              <a:t>e</a:t>
            </a:r>
            <a:r>
              <a:rPr lang="pt-BR" dirty="0" smtClean="0">
                <a:latin typeface="Microsoft Sans Serif" pitchFamily="34" charset="0"/>
                <a:cs typeface="Microsoft Sans Serif" pitchFamily="34" charset="0"/>
              </a:rPr>
              <a:t> </a:t>
            </a:r>
            <a:r>
              <a:rPr lang="pt-BR" dirty="0" smtClean="0">
                <a:latin typeface="Microsoft Sans Serif" pitchFamily="34" charset="0"/>
                <a:cs typeface="Microsoft Sans Serif" pitchFamily="34" charset="0"/>
              </a:rPr>
              <a:t>ajudá-lo em suas decisões de forma sólida e com eficiência  e eficácia.</a:t>
            </a:r>
            <a:endParaRPr lang="pt-BR" dirty="0">
              <a:latin typeface="Microsoft Sans Serif" pitchFamily="34" charset="0"/>
              <a:cs typeface="Microsoft Sans Serif" pitchFamily="34" charset="0"/>
            </a:endParaRPr>
          </a:p>
          <a:p>
            <a:pPr algn="ctr"/>
            <a:endParaRPr lang="pt-BR" dirty="0"/>
          </a:p>
        </p:txBody>
      </p:sp>
    </p:spTree>
  </p:cSld>
  <p:clrMapOvr>
    <a:masterClrMapping/>
  </p:clrMapOvr>
  <p:transition spd="med">
    <p:diamond/>
    <p:sndAc>
      <p:stSnd>
        <p:snd r:embed="rId2" name="cashreg.wav"/>
      </p:stSnd>
    </p:sndAc>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Ápice">
  <a:themeElements>
    <a:clrScheme name="Ápice">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Ápice">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Ápice">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1177</TotalTime>
  <Words>3942</Words>
  <Application>Microsoft Office PowerPoint</Application>
  <PresentationFormat>Apresentação na tela (4:3)</PresentationFormat>
  <Paragraphs>316</Paragraphs>
  <Slides>75</Slides>
  <Notes>0</Notes>
  <HiddenSlides>0</HiddenSlides>
  <MMClips>0</MMClips>
  <ScaleCrop>false</ScaleCrop>
  <HeadingPairs>
    <vt:vector size="6" baseType="variant">
      <vt:variant>
        <vt:lpstr>Tema</vt:lpstr>
      </vt:variant>
      <vt:variant>
        <vt:i4>1</vt:i4>
      </vt:variant>
      <vt:variant>
        <vt:lpstr>Servidores OLE incorporados</vt:lpstr>
      </vt:variant>
      <vt:variant>
        <vt:i4>1</vt:i4>
      </vt:variant>
      <vt:variant>
        <vt:lpstr>Títulos de slides</vt:lpstr>
      </vt:variant>
      <vt:variant>
        <vt:i4>75</vt:i4>
      </vt:variant>
    </vt:vector>
  </HeadingPairs>
  <TitlesOfParts>
    <vt:vector size="77" baseType="lpstr">
      <vt:lpstr>Ápice</vt:lpstr>
      <vt:lpstr>Pacote</vt:lpstr>
      <vt:lpstr>COMO GANHAR DINHEIRO NA ATUALIDADE</vt:lpstr>
      <vt:lpstr>FATEC ITAQUAQUECETUBA</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lpstr>COMO GANHAR DINHEIRO NA ATUALIDADE</vt:lpstr>
    </vt:vector>
  </TitlesOfParts>
  <Company>CONTABILIDADE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CONTABILIDADE</dc:creator>
  <cp:lastModifiedBy>Windows XP</cp:lastModifiedBy>
  <cp:revision>133</cp:revision>
  <dcterms:created xsi:type="dcterms:W3CDTF">2011-05-04T14:41:58Z</dcterms:created>
  <dcterms:modified xsi:type="dcterms:W3CDTF">2011-05-07T02:49:57Z</dcterms:modified>
</cp:coreProperties>
</file>