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72" r:id="rId13"/>
    <p:sldId id="269" r:id="rId14"/>
    <p:sldId id="270" r:id="rId15"/>
    <p:sldId id="271" r:id="rId16"/>
    <p:sldId id="273" r:id="rId17"/>
    <p:sldId id="279" r:id="rId18"/>
    <p:sldId id="278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ertonTrindadeRibeiro/delivery-api-evertont.ribeir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ECE19-27DF-4254-98A1-3F379EF76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Prática 02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518FF4-A8A6-4F3F-8C6E-8F2F6A162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ctr" latinLnBrk="0"/>
            <a:r>
              <a:rPr lang="pt-BR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Pensar e Responder 2 – Arquitetura de Sistemas</a:t>
            </a:r>
            <a:endParaRPr lang="pt-BR" b="1" dirty="0">
              <a:solidFill>
                <a:srgbClr val="0A0A0A"/>
              </a:solidFill>
              <a:effectLst/>
              <a:latin typeface="Nuni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6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D2ED9-5151-4E35-98D8-0DE19F1B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✅ URL do repositório GitHub público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D0F6C-0109-4C1F-8F0F-D82C6220C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https://github.com/EvertonTrindadeRibeiro/delivery-api-evertont.ribeiro/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036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CF758-B42F-40DB-AF78-281D0427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✅ Screenshot </a:t>
            </a:r>
            <a:r>
              <a:rPr lang="en-US" sz="28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mostrando</a:t>
            </a:r>
            <a:r>
              <a:rPr lang="en-US" sz="2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commit </a:t>
            </a:r>
            <a:r>
              <a:rPr lang="en-US" sz="28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inicial</a:t>
            </a:r>
            <a:r>
              <a:rPr lang="en-US" sz="2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no GitHub</a:t>
            </a:r>
            <a:endParaRPr lang="pt-BR" sz="2800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431E967-19C3-4FEC-B3BB-9F64C51B3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0576"/>
          <a:stretch/>
        </p:blipFill>
        <p:spPr>
          <a:xfrm>
            <a:off x="2636423" y="3968198"/>
            <a:ext cx="7071554" cy="248637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6E3CEEE-5C97-453F-94E2-DE919B1FF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231" y="1773373"/>
            <a:ext cx="8245537" cy="21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97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7E372A-A55C-417B-94B6-B3515BD2D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974" y="248302"/>
            <a:ext cx="7129669" cy="1623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</a:pPr>
            <a:endParaRPr lang="pt-BR" altLang="pt-BR" sz="2800" dirty="0">
              <a:solidFill>
                <a:srgbClr val="6F7074"/>
              </a:solidFill>
              <a:latin typeface="Roboto" panose="02000000000000000000" pitchFamily="2" charset="0"/>
              <a:ea typeface="+mj-ea"/>
              <a:cs typeface="+mj-cs"/>
            </a:endParaRPr>
          </a:p>
          <a:p>
            <a:pPr defTabSz="914400">
              <a:lnSpc>
                <a:spcPct val="89000"/>
              </a:lnSpc>
              <a:spcBef>
                <a:spcPct val="0"/>
              </a:spcBef>
            </a:pPr>
            <a:r>
              <a:rPr lang="pt-BR" altLang="pt-BR" sz="2800" dirty="0">
                <a:solidFill>
                  <a:srgbClr val="6F7074"/>
                </a:solidFill>
                <a:latin typeface="Roboto" panose="02000000000000000000" pitchFamily="2" charset="0"/>
                <a:ea typeface="+mj-ea"/>
                <a:cs typeface="+mj-cs"/>
              </a:rPr>
              <a:t>✅ Arquivo README.md básico criado</a:t>
            </a:r>
          </a:p>
          <a:p>
            <a:pPr defTabSz="914400">
              <a:lnSpc>
                <a:spcPct val="89000"/>
              </a:lnSpc>
              <a:spcBef>
                <a:spcPct val="0"/>
              </a:spcBef>
            </a:pPr>
            <a:br>
              <a:rPr lang="pt-BR" altLang="pt-BR" sz="2800" dirty="0">
                <a:solidFill>
                  <a:srgbClr val="6F7074"/>
                </a:solidFill>
                <a:latin typeface="Roboto" panose="02000000000000000000" pitchFamily="2" charset="0"/>
                <a:ea typeface="+mj-ea"/>
                <a:cs typeface="+mj-cs"/>
              </a:rPr>
            </a:br>
            <a:endParaRPr lang="pt-BR" altLang="pt-BR" sz="2800" dirty="0">
              <a:solidFill>
                <a:srgbClr val="6F7074"/>
              </a:solidFill>
              <a:latin typeface="Roboto" panose="02000000000000000000" pitchFamily="2" charset="0"/>
              <a:ea typeface="+mj-ea"/>
              <a:cs typeface="+mj-cs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6845BD3E-6C7E-4BCA-A00A-C699209E4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196434"/>
              </p:ext>
            </p:extLst>
          </p:nvPr>
        </p:nvGraphicFramePr>
        <p:xfrm>
          <a:off x="5459205" y="3590649"/>
          <a:ext cx="8096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Objeto de Shell de Gerenciador" showAsIcon="1" r:id="rId3" imgW="809708" imgH="514326" progId="Package">
                  <p:embed/>
                </p:oleObj>
              </mc:Choice>
              <mc:Fallback>
                <p:oleObj name="Objeto de Shell de Gerenciador" showAsIcon="1" r:id="rId3" imgW="809708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59205" y="3590649"/>
                        <a:ext cx="8096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3682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B79DC-5518-48A6-A399-44E61769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b="1" dirty="0">
                <a:solidFill>
                  <a:srgbClr val="0A0A0A"/>
                </a:solidFill>
                <a:latin typeface="Nunito" pitchFamily="2" charset="0"/>
              </a:rPr>
              <a:t>🎯 Atividade 4 - Configuração da Aplicação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40055-DD8C-4193-B41D-0B6461D2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Configurar o arquivo </a:t>
            </a:r>
            <a:r>
              <a:rPr lang="pt-BR" dirty="0" err="1"/>
              <a:t>application.properties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54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98C5B-E22D-469F-816D-41F6C674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✅ Arquivo </a:t>
            </a:r>
            <a:r>
              <a:rPr lang="pt-BR" sz="2400" dirty="0" err="1"/>
              <a:t>application.properties</a:t>
            </a:r>
            <a:r>
              <a:rPr lang="pt-BR" sz="2400" dirty="0"/>
              <a:t> configurado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FA4E2802-0BDC-4A7B-8EBC-92B5957C48D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481638" y="3819525"/>
          <a:ext cx="13811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Objeto de Shell de Gerenciador" showAsIcon="1" r:id="rId3" imgW="1381068" imgH="514326" progId="Package">
                  <p:embed/>
                </p:oleObj>
              </mc:Choice>
              <mc:Fallback>
                <p:oleObj name="Objeto de Shell de Gerenciador" showAsIcon="1" r:id="rId3" imgW="1381068" imgH="514326" progId="Package">
                  <p:embed/>
                  <p:pic>
                    <p:nvPicPr>
                      <p:cNvPr id="5" name="Espaço Reservado para Conteúdo 4">
                        <a:extLst>
                          <a:ext uri="{FF2B5EF4-FFF2-40B4-BE49-F238E27FC236}">
                            <a16:creationId xmlns:a16="http://schemas.microsoft.com/office/drawing/2014/main" id="{FA4E2802-0BDC-4A7B-8EBC-92B5957C48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1638" y="3819525"/>
                        <a:ext cx="13811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3509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C2685-DC09-45D3-87D6-58F9B005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✅ </a:t>
            </a:r>
            <a:r>
              <a:rPr lang="pt-BR" sz="24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Screenshot</a:t>
            </a:r>
            <a:r>
              <a:rPr lang="pt-BR" sz="24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da estrutura de pastas do projeto</a:t>
            </a:r>
            <a:endParaRPr lang="pt-BR" sz="2400" dirty="0"/>
          </a:p>
        </p:txBody>
      </p:sp>
      <p:pic>
        <p:nvPicPr>
          <p:cNvPr id="17" name="Espaço Reservado para Conteúdo 16">
            <a:extLst>
              <a:ext uri="{FF2B5EF4-FFF2-40B4-BE49-F238E27FC236}">
                <a16:creationId xmlns:a16="http://schemas.microsoft.com/office/drawing/2014/main" id="{2D5AD91B-28CC-406B-993C-B1428D6E9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6390" y="2286000"/>
            <a:ext cx="3211619" cy="3581400"/>
          </a:xfrm>
        </p:spPr>
      </p:pic>
    </p:spTree>
    <p:extLst>
      <p:ext uri="{BB962C8B-B14F-4D97-AF65-F5344CB8AC3E}">
        <p14:creationId xmlns:p14="http://schemas.microsoft.com/office/powerpoint/2010/main" val="2421459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B79DC-5518-48A6-A399-44E61769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b="1" dirty="0">
                <a:solidFill>
                  <a:srgbClr val="0A0A0A"/>
                </a:solidFill>
                <a:latin typeface="Nunito" pitchFamily="2" charset="0"/>
              </a:rPr>
              <a:t>🎯 Atividade 5 - Configuração da Aplicação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40055-DD8C-4193-B41D-0B6461D2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que fazer?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🔄 Criar um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controller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simples para testar se a aplicação está funcionando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🔍 Implementar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endpoint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 que retorna status da aplicação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ℹ️ Adicionar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endpoint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 com informações básicas do projeto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💡 Aproveitar recursos do JDK 21 como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Text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Blocks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e Records</a:t>
            </a:r>
          </a:p>
        </p:txBody>
      </p:sp>
    </p:spTree>
    <p:extLst>
      <p:ext uri="{BB962C8B-B14F-4D97-AF65-F5344CB8AC3E}">
        <p14:creationId xmlns:p14="http://schemas.microsoft.com/office/powerpoint/2010/main" val="30598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2D772-FD22-4109-8FE2-F5CDCF693548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rgbClr val="6F7074"/>
                </a:solidFill>
                <a:latin typeface="Roboto" panose="02000000000000000000" pitchFamily="2" charset="0"/>
              </a:rPr>
              <a:t>✅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Código do 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HealthController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 implementado (usando recursos modernos do Java)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pt-BR" sz="2000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42317D88-C9A9-4955-B7CD-015B7CD7E4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59771"/>
              </p:ext>
            </p:extLst>
          </p:nvPr>
        </p:nvGraphicFramePr>
        <p:xfrm>
          <a:off x="5500687" y="3171825"/>
          <a:ext cx="13430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Objeto de Shell de Gerenciador" showAsIcon="1" r:id="rId3" imgW="1342977" imgH="514326" progId="Package">
                  <p:embed/>
                </p:oleObj>
              </mc:Choice>
              <mc:Fallback>
                <p:oleObj name="Objeto de Shell de Gerenciador" showAsIcon="1" r:id="rId3" imgW="1342977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0687" y="3171825"/>
                        <a:ext cx="13430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9550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2D772-FD22-4109-8FE2-F5CDCF693548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rgbClr val="6F7074"/>
                </a:solidFill>
                <a:latin typeface="Roboto" panose="02000000000000000000" pitchFamily="2" charset="0"/>
              </a:rPr>
              <a:t>✅ </a:t>
            </a:r>
            <a:r>
              <a:rPr lang="pt-BR" sz="28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Screenshot</a:t>
            </a:r>
            <a:r>
              <a:rPr lang="pt-BR" sz="2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do </a:t>
            </a:r>
            <a:r>
              <a:rPr lang="pt-BR" sz="28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endpoint</a:t>
            </a:r>
            <a:r>
              <a:rPr lang="pt-BR" sz="2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funcionando no navegador</a:t>
            </a:r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7F53EB-8927-41A0-895F-4C253D0B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43" y="1725951"/>
            <a:ext cx="7165068" cy="43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73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B79DC-5518-48A6-A399-44E61769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b="1" dirty="0">
                <a:solidFill>
                  <a:srgbClr val="0A0A0A"/>
                </a:solidFill>
                <a:latin typeface="Nunito" pitchFamily="2" charset="0"/>
              </a:rPr>
              <a:t>🎯 Atividade 6 - Documentação e Finalização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40055-DD8C-4193-B41D-0B6461D2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b="1" i="0" dirty="0">
                <a:solidFill>
                  <a:srgbClr val="0A0A0A"/>
                </a:solidFill>
                <a:effectLst/>
                <a:latin typeface="Nunito" pitchFamily="2" charset="0"/>
              </a:rPr>
              <a:t>O que fazer: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6F7074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📝 Atualizar 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 com: descrição do projeto, como executar localmente,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endpoints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disponíveis, tecnologias utilizadas (destacar JDK 21)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💾 Fazer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commit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final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📤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Push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para GitHub</a:t>
            </a:r>
          </a:p>
        </p:txBody>
      </p:sp>
    </p:spTree>
    <p:extLst>
      <p:ext uri="{BB962C8B-B14F-4D97-AF65-F5344CB8AC3E}">
        <p14:creationId xmlns:p14="http://schemas.microsoft.com/office/powerpoint/2010/main" val="318689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91476-E09F-453B-A9FA-255014BC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br>
              <a:rPr lang="pt-BR" sz="2800" b="1" dirty="0">
                <a:solidFill>
                  <a:srgbClr val="0A0A0A"/>
                </a:solidFill>
                <a:latin typeface="Nunito" pitchFamily="2" charset="0"/>
              </a:rPr>
            </a:br>
            <a:r>
              <a:rPr lang="pt-BR" sz="2800" dirty="0"/>
              <a:t>🧩</a:t>
            </a:r>
            <a:r>
              <a:rPr lang="pt-BR" sz="2800" b="1" dirty="0">
                <a:solidFill>
                  <a:srgbClr val="0A0A0A"/>
                </a:solidFill>
                <a:latin typeface="Nunito" pitchFamily="2" charset="0"/>
              </a:rPr>
              <a:t> Modelo UML: Arquitetura em Camadas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E87BA9-5D9E-4458-9D65-644F2365D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433843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pt-BR" sz="1050" dirty="0"/>
              <a:t>+---------------------+</a:t>
            </a:r>
          </a:p>
          <a:p>
            <a:pPr marL="0" indent="0">
              <a:buNone/>
            </a:pPr>
            <a:r>
              <a:rPr lang="pt-BR" sz="1200" dirty="0"/>
              <a:t>|     </a:t>
            </a:r>
            <a:r>
              <a:rPr lang="pt-BR" sz="1200" dirty="0" err="1"/>
              <a:t>Controller</a:t>
            </a:r>
            <a:r>
              <a:rPr lang="pt-BR" sz="1200" dirty="0"/>
              <a:t>      |  ← Camada de Apresentação</a:t>
            </a:r>
          </a:p>
          <a:p>
            <a:pPr marL="0" indent="0">
              <a:buNone/>
            </a:pPr>
            <a:r>
              <a:rPr lang="pt-BR" sz="1050" dirty="0"/>
              <a:t>|---------------------|</a:t>
            </a:r>
          </a:p>
          <a:p>
            <a:pPr marL="0" indent="0">
              <a:buNone/>
            </a:pPr>
            <a:r>
              <a:rPr lang="pt-BR" sz="1200" dirty="0"/>
              <a:t>| - </a:t>
            </a:r>
            <a:r>
              <a:rPr lang="pt-BR" sz="1200" dirty="0" err="1"/>
              <a:t>ClienteController</a:t>
            </a:r>
            <a:r>
              <a:rPr lang="pt-BR" sz="1200" dirty="0"/>
              <a:t> |</a:t>
            </a:r>
          </a:p>
          <a:p>
            <a:pPr marL="0" indent="0">
              <a:buNone/>
            </a:pPr>
            <a:r>
              <a:rPr lang="pt-BR" sz="1200" dirty="0"/>
              <a:t>| - </a:t>
            </a:r>
            <a:r>
              <a:rPr lang="pt-BR" sz="1200" dirty="0" err="1"/>
              <a:t>RestauranteController</a:t>
            </a:r>
            <a:r>
              <a:rPr lang="pt-BR" sz="1200" dirty="0"/>
              <a:t> |</a:t>
            </a:r>
          </a:p>
          <a:p>
            <a:pPr marL="0" indent="0">
              <a:buNone/>
            </a:pPr>
            <a:r>
              <a:rPr lang="pt-BR" sz="1050" dirty="0"/>
              <a:t>+---------------------+</a:t>
            </a:r>
          </a:p>
          <a:p>
            <a:pPr marL="0" indent="0">
              <a:buNone/>
            </a:pPr>
            <a:r>
              <a:rPr lang="pt-BR" sz="1050" dirty="0"/>
              <a:t>          ↓</a:t>
            </a:r>
          </a:p>
          <a:p>
            <a:pPr marL="0" indent="0">
              <a:buNone/>
            </a:pPr>
            <a:r>
              <a:rPr lang="pt-BR" sz="1050" dirty="0"/>
              <a:t>+---------------------+</a:t>
            </a:r>
          </a:p>
          <a:p>
            <a:pPr marL="0" indent="0">
              <a:buNone/>
            </a:pPr>
            <a:r>
              <a:rPr lang="pt-BR" sz="1050" dirty="0"/>
              <a:t>|      </a:t>
            </a:r>
            <a:r>
              <a:rPr lang="pt-BR" sz="1200" dirty="0"/>
              <a:t>Service        |  ← Camada de Negócio</a:t>
            </a:r>
            <a:endParaRPr lang="pt-BR" sz="1050" dirty="0"/>
          </a:p>
          <a:p>
            <a:pPr marL="0" indent="0">
              <a:buNone/>
            </a:pPr>
            <a:r>
              <a:rPr lang="pt-BR" sz="1050" dirty="0"/>
              <a:t>|---------------------|</a:t>
            </a:r>
          </a:p>
          <a:p>
            <a:pPr marL="0" indent="0">
              <a:buNone/>
            </a:pPr>
            <a:r>
              <a:rPr lang="pt-BR" sz="1200" dirty="0"/>
              <a:t>| - </a:t>
            </a:r>
            <a:r>
              <a:rPr lang="pt-BR" sz="1200" dirty="0" err="1"/>
              <a:t>ClienteService</a:t>
            </a:r>
            <a:r>
              <a:rPr lang="pt-BR" sz="1200" dirty="0"/>
              <a:t>    |</a:t>
            </a:r>
          </a:p>
          <a:p>
            <a:pPr marL="0" indent="0">
              <a:buNone/>
            </a:pPr>
            <a:r>
              <a:rPr lang="pt-BR" sz="1200" dirty="0"/>
              <a:t>| - </a:t>
            </a:r>
            <a:r>
              <a:rPr lang="pt-BR" sz="1200" dirty="0" err="1"/>
              <a:t>RestauranteService</a:t>
            </a:r>
            <a:r>
              <a:rPr lang="pt-BR" sz="1200" dirty="0"/>
              <a:t>|</a:t>
            </a:r>
          </a:p>
          <a:p>
            <a:pPr marL="0" indent="0">
              <a:buNone/>
            </a:pPr>
            <a:r>
              <a:rPr lang="pt-BR" sz="1050" dirty="0"/>
              <a:t>+---------------------+</a:t>
            </a:r>
          </a:p>
          <a:p>
            <a:pPr marL="0" indent="0">
              <a:buNone/>
            </a:pPr>
            <a:r>
              <a:rPr lang="pt-BR" sz="1050" dirty="0"/>
              <a:t>          ↓</a:t>
            </a:r>
          </a:p>
          <a:p>
            <a:pPr marL="0" indent="0">
              <a:buNone/>
            </a:pPr>
            <a:r>
              <a:rPr lang="pt-BR" sz="1050" dirty="0"/>
              <a:t>+---------------------+</a:t>
            </a:r>
          </a:p>
          <a:p>
            <a:pPr marL="0" indent="0">
              <a:buNone/>
            </a:pPr>
            <a:r>
              <a:rPr lang="pt-BR" sz="1200" dirty="0"/>
              <a:t>|     </a:t>
            </a:r>
            <a:r>
              <a:rPr lang="pt-BR" sz="1200" dirty="0" err="1"/>
              <a:t>Repository</a:t>
            </a:r>
            <a:r>
              <a:rPr lang="pt-BR" sz="1200" dirty="0"/>
              <a:t>      |  ← Camada de Persistência</a:t>
            </a:r>
          </a:p>
          <a:p>
            <a:pPr marL="0" indent="0">
              <a:buNone/>
            </a:pPr>
            <a:r>
              <a:rPr lang="pt-BR" sz="1050" dirty="0"/>
              <a:t>|---------------------|</a:t>
            </a:r>
          </a:p>
          <a:p>
            <a:pPr marL="0" indent="0">
              <a:buNone/>
            </a:pPr>
            <a:r>
              <a:rPr lang="pt-BR" sz="1050" dirty="0"/>
              <a:t>| </a:t>
            </a:r>
            <a:r>
              <a:rPr lang="pt-BR" sz="1200" dirty="0"/>
              <a:t>- </a:t>
            </a:r>
            <a:r>
              <a:rPr lang="pt-BR" sz="1200" dirty="0" err="1"/>
              <a:t>ClienteRepository</a:t>
            </a:r>
            <a:r>
              <a:rPr lang="pt-BR" sz="1200" dirty="0"/>
              <a:t> |</a:t>
            </a:r>
          </a:p>
          <a:p>
            <a:pPr marL="0" indent="0">
              <a:buNone/>
            </a:pPr>
            <a:r>
              <a:rPr lang="pt-BR" sz="1200" dirty="0"/>
              <a:t>| - </a:t>
            </a:r>
            <a:r>
              <a:rPr lang="pt-BR" sz="1200" dirty="0" err="1"/>
              <a:t>RestauranteRepository</a:t>
            </a:r>
            <a:r>
              <a:rPr lang="pt-BR" sz="1200" dirty="0"/>
              <a:t> |</a:t>
            </a:r>
          </a:p>
          <a:p>
            <a:pPr marL="0" indent="0">
              <a:buNone/>
            </a:pPr>
            <a:r>
              <a:rPr lang="pt-BR" sz="1050" dirty="0"/>
              <a:t>+---------------------+</a:t>
            </a:r>
          </a:p>
          <a:p>
            <a:pPr marL="0" indent="0">
              <a:buNone/>
            </a:pPr>
            <a:r>
              <a:rPr lang="pt-BR" sz="1050" dirty="0"/>
              <a:t>          ↓</a:t>
            </a:r>
          </a:p>
          <a:p>
            <a:pPr marL="0" indent="0">
              <a:buNone/>
            </a:pPr>
            <a:r>
              <a:rPr lang="pt-BR" sz="1050" dirty="0"/>
              <a:t>+---------------------+</a:t>
            </a:r>
          </a:p>
          <a:p>
            <a:pPr marL="0" indent="0">
              <a:buNone/>
            </a:pPr>
            <a:r>
              <a:rPr lang="pt-BR" sz="1200" dirty="0"/>
              <a:t>|       Model         |  ← Entidades de Domínio</a:t>
            </a:r>
          </a:p>
          <a:p>
            <a:pPr marL="0" indent="0">
              <a:buNone/>
            </a:pPr>
            <a:r>
              <a:rPr lang="pt-BR" sz="1050" dirty="0"/>
              <a:t>|---------------------|</a:t>
            </a:r>
          </a:p>
          <a:p>
            <a:pPr marL="0" indent="0">
              <a:buNone/>
            </a:pPr>
            <a:r>
              <a:rPr lang="pt-BR" sz="1200" dirty="0"/>
              <a:t>| - Cliente           |</a:t>
            </a:r>
          </a:p>
          <a:p>
            <a:pPr marL="0" indent="0">
              <a:buNone/>
            </a:pPr>
            <a:r>
              <a:rPr lang="pt-BR" sz="1200" dirty="0"/>
              <a:t>| - Restaurante       |</a:t>
            </a:r>
          </a:p>
          <a:p>
            <a:pPr marL="0" indent="0">
              <a:buNone/>
            </a:pPr>
            <a:r>
              <a:rPr lang="pt-BR" sz="1050" dirty="0"/>
              <a:t>+---------------------+</a:t>
            </a:r>
          </a:p>
          <a:p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444328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2D772-FD22-4109-8FE2-F5CDCF693548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rgbClr val="6F7074"/>
                </a:solidFill>
                <a:latin typeface="Roboto" panose="02000000000000000000" pitchFamily="2" charset="0"/>
              </a:rPr>
              <a:t>✅ README.md completo e bem formatado (destacando uso do JDK 21)</a:t>
            </a:r>
            <a:endParaRPr lang="pt-BR" sz="2000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476F2B8C-5AFD-45AE-BDB0-6287CB15E9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702157"/>
              </p:ext>
            </p:extLst>
          </p:nvPr>
        </p:nvGraphicFramePr>
        <p:xfrm>
          <a:off x="5362575" y="3034058"/>
          <a:ext cx="8096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Objeto de Shell de Gerenciador" showAsIcon="1" r:id="rId3" imgW="809708" imgH="514326" progId="Package">
                  <p:embed/>
                </p:oleObj>
              </mc:Choice>
              <mc:Fallback>
                <p:oleObj name="Objeto de Shell de Gerenciador" showAsIcon="1" r:id="rId3" imgW="809708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2575" y="3034058"/>
                        <a:ext cx="8096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5898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2D772-FD22-4109-8FE2-F5CDCF693548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6F7074"/>
                </a:solidFill>
                <a:latin typeface="Roboto" panose="02000000000000000000" pitchFamily="2" charset="0"/>
              </a:rPr>
              <a:t>✅ Repositório GitHub atualizado com todos os </a:t>
            </a:r>
            <a:r>
              <a:rPr lang="pt-BR" sz="2400" dirty="0" err="1">
                <a:solidFill>
                  <a:srgbClr val="6F7074"/>
                </a:solidFill>
                <a:latin typeface="Roboto" panose="02000000000000000000" pitchFamily="2" charset="0"/>
              </a:rPr>
              <a:t>commits</a:t>
            </a: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00AF46-D465-4681-9947-7CD840EB5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57" y="1437881"/>
            <a:ext cx="7199299" cy="489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56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2D772-FD22-4109-8FE2-F5CDCF693548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>
                <a:solidFill>
                  <a:srgbClr val="6F7074"/>
                </a:solidFill>
                <a:latin typeface="Roboto" panose="02000000000000000000" pitchFamily="2" charset="0"/>
              </a:rPr>
              <a:t>✅ Screenshot da estrutura de pastas do projeto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932EE2-FDFD-45A9-8332-D002E3DD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48" y="1580509"/>
            <a:ext cx="2867425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8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02F8C-65AF-4E04-A3F4-1434C67F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i="0" dirty="0">
                <a:solidFill>
                  <a:srgbClr val="0A0A0A"/>
                </a:solidFill>
                <a:effectLst/>
                <a:latin typeface="Nunito" pitchFamily="2" charset="0"/>
              </a:rPr>
              <a:t>🎯 </a:t>
            </a:r>
            <a:r>
              <a:rPr lang="pt-BR" sz="2800" b="1" i="0" dirty="0">
                <a:solidFill>
                  <a:schemeClr val="bg1">
                    <a:lumMod val="50000"/>
                  </a:schemeClr>
                </a:solidFill>
                <a:effectLst/>
                <a:latin typeface="Nunito" pitchFamily="2" charset="0"/>
              </a:rPr>
              <a:t>Conceitos Aplicados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3A532B-3F49-4A22-A8CF-0A4FFA21D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1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Arquitetura em Camadas</a:t>
            </a:r>
            <a:r>
              <a:rPr lang="pt-BR" sz="1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: Separação entre apresentação, negócio e persistência</a:t>
            </a:r>
          </a:p>
          <a:p>
            <a:r>
              <a:rPr lang="pt-BR" sz="1800" b="1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Padrão MVC</a:t>
            </a:r>
            <a:r>
              <a:rPr lang="pt-BR" sz="1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pt-BR" sz="18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Controllers</a:t>
            </a:r>
            <a:r>
              <a:rPr lang="pt-BR" sz="1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, Models e </a:t>
            </a:r>
            <a:r>
              <a:rPr lang="pt-BR" sz="18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Views</a:t>
            </a:r>
            <a:r>
              <a:rPr lang="pt-BR" sz="1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organizados</a:t>
            </a:r>
          </a:p>
          <a:p>
            <a:r>
              <a:rPr lang="pt-BR" sz="1800" b="1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Princípios SOLID</a:t>
            </a:r>
            <a:r>
              <a:rPr lang="pt-BR" sz="1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: Código coeso, desacoplado e testável</a:t>
            </a:r>
          </a:p>
          <a:p>
            <a:r>
              <a:rPr lang="pt-BR" sz="1800" b="1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Clean </a:t>
            </a:r>
            <a:r>
              <a:rPr lang="pt-BR" sz="1800" b="1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Architecture</a:t>
            </a:r>
            <a:r>
              <a:rPr lang="pt-BR" sz="1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: Estrutura modular e independente de frameworks</a:t>
            </a:r>
          </a:p>
          <a:p>
            <a:r>
              <a:rPr lang="pt-BR" sz="1800" b="1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Documentação Arquitetural</a:t>
            </a:r>
            <a:r>
              <a:rPr lang="pt-BR" sz="1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: Diagrama UML e justificativas técnicas</a:t>
            </a:r>
          </a:p>
        </p:txBody>
      </p:sp>
    </p:spTree>
    <p:extLst>
      <p:ext uri="{BB962C8B-B14F-4D97-AF65-F5344CB8AC3E}">
        <p14:creationId xmlns:p14="http://schemas.microsoft.com/office/powerpoint/2010/main" val="175723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D2F5C-5C0F-4991-B44E-ADCA4296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pt-BR" sz="4400" b="1" i="0" dirty="0">
                <a:solidFill>
                  <a:srgbClr val="0A0A0A"/>
                </a:solidFill>
                <a:effectLst/>
                <a:latin typeface="Nunito" pitchFamily="2" charset="0"/>
              </a:rPr>
            </a:br>
            <a:r>
              <a:rPr lang="pt-BR" sz="22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✅ </a:t>
            </a:r>
            <a:r>
              <a:rPr lang="pt-BR" sz="22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Screenshot</a:t>
            </a:r>
            <a:r>
              <a:rPr lang="pt-BR" sz="22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do VS </a:t>
            </a:r>
            <a:r>
              <a:rPr lang="pt-BR" sz="22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Code</a:t>
            </a:r>
            <a:r>
              <a:rPr lang="pt-BR" sz="22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com extensões Java instaladas</a:t>
            </a:r>
            <a:endParaRPr lang="pt-BR" sz="2200" dirty="0"/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1F8B780E-975C-491E-AFCE-CC807298D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600" y="2286000"/>
            <a:ext cx="8585200" cy="3581400"/>
          </a:xfrm>
        </p:spPr>
      </p:pic>
    </p:spTree>
    <p:extLst>
      <p:ext uri="{BB962C8B-B14F-4D97-AF65-F5344CB8AC3E}">
        <p14:creationId xmlns:p14="http://schemas.microsoft.com/office/powerpoint/2010/main" val="334886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4BD83-C215-4F45-A50B-7ECA57A5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pt-BR" sz="4000" b="1" i="0" dirty="0">
                <a:solidFill>
                  <a:srgbClr val="0A0A0A"/>
                </a:solidFill>
                <a:effectLst/>
                <a:latin typeface="Nunito" pitchFamily="2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✅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Screenshot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do funcionando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8324CB9-5FD8-47E6-AEC0-FBFBFFE5D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178" y="2286000"/>
            <a:ext cx="6720044" cy="3581400"/>
          </a:xfrm>
        </p:spPr>
      </p:pic>
    </p:spTree>
    <p:extLst>
      <p:ext uri="{BB962C8B-B14F-4D97-AF65-F5344CB8AC3E}">
        <p14:creationId xmlns:p14="http://schemas.microsoft.com/office/powerpoint/2010/main" val="311726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E72AE-54C9-4649-9EC3-5489A9F1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b="1" dirty="0">
                <a:solidFill>
                  <a:srgbClr val="0A0A0A"/>
                </a:solidFill>
                <a:latin typeface="Nunito" pitchFamily="2" charset="0"/>
              </a:rPr>
              <a:t>🎯 Atividade 2: Criação do Projeto Spring Boot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E088AB-3967-453A-9D5E-B436407D6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🌐 Acessar </a:t>
            </a:r>
            <a:r>
              <a:rPr lang="pt-BR" b="0" i="0" u="none" strike="noStrike" dirty="0">
                <a:solidFill>
                  <a:srgbClr val="0054A6"/>
                </a:solidFill>
                <a:effectLst/>
                <a:latin typeface="Roboto" panose="02000000000000000000" pitchFamily="2" charset="0"/>
                <a:hlinkClick r:id="rId2"/>
              </a:rPr>
              <a:t>Spring </a:t>
            </a:r>
            <a:r>
              <a:rPr lang="pt-BR" b="0" i="0" u="none" strike="noStrike" dirty="0" err="1">
                <a:solidFill>
                  <a:srgbClr val="0054A6"/>
                </a:solidFill>
                <a:effectLst/>
                <a:latin typeface="Roboto" panose="02000000000000000000" pitchFamily="2" charset="0"/>
                <a:hlinkClick r:id="rId2"/>
              </a:rPr>
              <a:t>Initializr</a:t>
            </a:r>
            <a:endParaRPr lang="pt-BR" b="0" i="0" dirty="0">
              <a:solidFill>
                <a:srgbClr val="6F7074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⚙️ Configurar projeto com as especificações: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📦 Dependências obrigatórias:</a:t>
            </a:r>
            <a:br>
              <a:rPr lang="pt-BR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</a:br>
            <a:br>
              <a:rPr lang="pt-BR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212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62A41-0C11-4F38-B1C9-D3C90D67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✅ Arquivo ZIP do projeto baixado do Spring </a:t>
            </a:r>
            <a:r>
              <a:rPr lang="pt-BR" sz="24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Initializr</a:t>
            </a:r>
            <a:endParaRPr lang="pt-BR" sz="2400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9B615E6-1ACC-46AF-8E60-6A099DC3DA7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691188" y="3819525"/>
          <a:ext cx="9620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Objeto de Shell de Gerenciador" showAsIcon="1" r:id="rId3" imgW="962071" imgH="514326" progId="Package">
                  <p:embed/>
                </p:oleObj>
              </mc:Choice>
              <mc:Fallback>
                <p:oleObj name="Objeto de Shell de Gerenciador" showAsIcon="1" r:id="rId3" imgW="962071" imgH="514326" progId="Package">
                  <p:embed/>
                  <p:pic>
                    <p:nvPicPr>
                      <p:cNvPr id="4" name="Espaço Reservado para Conteúdo 3">
                        <a:extLst>
                          <a:ext uri="{FF2B5EF4-FFF2-40B4-BE49-F238E27FC236}">
                            <a16:creationId xmlns:a16="http://schemas.microsoft.com/office/drawing/2014/main" id="{49B615E6-1ACC-46AF-8E60-6A099DC3DA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91188" y="3819525"/>
                        <a:ext cx="9620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05E609DB-1B08-43CC-9524-59C5AFE5B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129" y="2276369"/>
            <a:ext cx="6030167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2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260F7-10AE-4098-9DA0-9564395A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1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✅ </a:t>
            </a:r>
            <a:r>
              <a:rPr lang="pt-BR" sz="18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Screenshot</a:t>
            </a:r>
            <a:r>
              <a:rPr lang="pt-BR" sz="1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da configuração no Spring </a:t>
            </a:r>
            <a:r>
              <a:rPr lang="pt-BR" sz="18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Initializr</a:t>
            </a:r>
            <a:r>
              <a:rPr lang="pt-BR" sz="1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(mostrando Java 21 selecionado)</a:t>
            </a:r>
            <a:endParaRPr lang="pt-BR" sz="1800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1D14B6D-B3CC-4893-BAA2-CC709F5EA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879" y="2286000"/>
            <a:ext cx="7138642" cy="3581400"/>
          </a:xfrm>
        </p:spPr>
      </p:pic>
    </p:spTree>
    <p:extLst>
      <p:ext uri="{BB962C8B-B14F-4D97-AF65-F5344CB8AC3E}">
        <p14:creationId xmlns:p14="http://schemas.microsoft.com/office/powerpoint/2010/main" val="197297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405AF-5792-41DB-A9E1-B05EB6A9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i="0" dirty="0">
                <a:solidFill>
                  <a:srgbClr val="0A0A0A"/>
                </a:solidFill>
                <a:effectLst/>
                <a:latin typeface="Nunito" pitchFamily="2" charset="0"/>
              </a:rPr>
              <a:t>🎯 Atividade 3: Configuração do Repositório </a:t>
            </a:r>
            <a:r>
              <a:rPr lang="pt-BR" sz="2800" b="1" i="0" dirty="0" err="1">
                <a:solidFill>
                  <a:srgbClr val="0A0A0A"/>
                </a:solidFill>
                <a:effectLst/>
                <a:latin typeface="Nunito" pitchFamily="2" charset="0"/>
              </a:rPr>
              <a:t>Git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E2EF4-323D-4AD2-A68C-4A25737E7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📂 Extrair o projeto baixado</a:t>
            </a:r>
          </a:p>
          <a:p>
            <a:pPr marL="0" indent="0">
              <a:buNone/>
            </a:pPr>
            <a:r>
              <a:rPr lang="pt-BR" dirty="0"/>
              <a:t>💻 Abrir no VS </a:t>
            </a:r>
            <a:r>
              <a:rPr lang="pt-BR" dirty="0" err="1"/>
              <a:t>Code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🆕 Inicializar repositório </a:t>
            </a:r>
            <a:r>
              <a:rPr lang="pt-BR" dirty="0" err="1"/>
              <a:t>Git</a:t>
            </a:r>
            <a:r>
              <a:rPr lang="pt-BR" dirty="0"/>
              <a:t> local</a:t>
            </a:r>
          </a:p>
          <a:p>
            <a:pPr marL="0" indent="0">
              <a:buNone/>
            </a:pPr>
            <a:r>
              <a:rPr lang="pt-BR" dirty="0"/>
              <a:t>🌐 Criar repositório no GitHub com nome: delivery-</a:t>
            </a:r>
            <a:r>
              <a:rPr lang="pt-BR" dirty="0" err="1"/>
              <a:t>api</a:t>
            </a:r>
            <a:r>
              <a:rPr lang="pt-BR" dirty="0"/>
              <a:t>-</a:t>
            </a:r>
            <a:r>
              <a:rPr lang="pt-BR" dirty="0" err="1"/>
              <a:t>evertont.ribeiro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🚫 Configurar .</a:t>
            </a:r>
            <a:r>
              <a:rPr lang="pt-BR" dirty="0" err="1"/>
              <a:t>gitignore</a:t>
            </a:r>
            <a:r>
              <a:rPr lang="pt-BR" dirty="0"/>
              <a:t> adequado</a:t>
            </a:r>
          </a:p>
          <a:p>
            <a:pPr marL="0" indent="0">
              <a:buNone/>
            </a:pPr>
            <a:r>
              <a:rPr lang="pt-BR" dirty="0"/>
              <a:t>📥 Fazer </a:t>
            </a:r>
            <a:r>
              <a:rPr lang="pt-BR" dirty="0" err="1"/>
              <a:t>commit</a:t>
            </a:r>
            <a:r>
              <a:rPr lang="pt-BR" dirty="0"/>
              <a:t> inicial</a:t>
            </a:r>
          </a:p>
          <a:p>
            <a:pPr marL="0" indent="0">
              <a:buNone/>
            </a:pPr>
            <a:r>
              <a:rPr lang="pt-BR" dirty="0"/>
              <a:t>🔗 Conectar repositório local com GitHub</a:t>
            </a:r>
          </a:p>
          <a:p>
            <a:pPr marL="0" indent="0">
              <a:buNone/>
            </a:pPr>
            <a:r>
              <a:rPr lang="pt-BR" dirty="0"/>
              <a:t>📤 Fazer </a:t>
            </a:r>
            <a:r>
              <a:rPr lang="pt-BR" dirty="0" err="1"/>
              <a:t>push</a:t>
            </a:r>
            <a:r>
              <a:rPr lang="pt-BR" dirty="0"/>
              <a:t> inicial</a:t>
            </a:r>
          </a:p>
        </p:txBody>
      </p:sp>
    </p:spTree>
    <p:extLst>
      <p:ext uri="{BB962C8B-B14F-4D97-AF65-F5344CB8AC3E}">
        <p14:creationId xmlns:p14="http://schemas.microsoft.com/office/powerpoint/2010/main" val="3141946583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{AD841E09-E36E-444E-9296-E020D73646C8}TFc3084226-2d0c-440f-9f46-6b48c7a7f6702f1ae8ee-a396ae1b098f</Template>
  <TotalTime>1127</TotalTime>
  <Words>469</Words>
  <Application>Microsoft Office PowerPoint</Application>
  <PresentationFormat>Widescreen</PresentationFormat>
  <Paragraphs>79</Paragraphs>
  <Slides>22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Courier New</vt:lpstr>
      <vt:lpstr>Franklin Gothic Book</vt:lpstr>
      <vt:lpstr>Nunito</vt:lpstr>
      <vt:lpstr>Roboto</vt:lpstr>
      <vt:lpstr>Cortar</vt:lpstr>
      <vt:lpstr>Objeto de Shell de Gerenciador</vt:lpstr>
      <vt:lpstr>Prática 02</vt:lpstr>
      <vt:lpstr> 🧩 Modelo UML: Arquitetura em Camadas</vt:lpstr>
      <vt:lpstr>🎯 Conceitos Aplicados</vt:lpstr>
      <vt:lpstr> ✅ Screenshot do VS Code com extensões Java instaladas</vt:lpstr>
      <vt:lpstr> ✅ Screenshot do funcionando</vt:lpstr>
      <vt:lpstr>🎯 Atividade 2: Criação do Projeto Spring Boot</vt:lpstr>
      <vt:lpstr>✅ Arquivo ZIP do projeto baixado do Spring Initializr</vt:lpstr>
      <vt:lpstr>✅ Screenshot da configuração no Spring Initializr (mostrando Java 21 selecionado)</vt:lpstr>
      <vt:lpstr>🎯 Atividade 3: Configuração do Repositório Git</vt:lpstr>
      <vt:lpstr>✅ URL do repositório GitHub público</vt:lpstr>
      <vt:lpstr>✅ Screenshot mostrando commit inicial no GitHub</vt:lpstr>
      <vt:lpstr>Apresentação do PowerPoint</vt:lpstr>
      <vt:lpstr>🎯 Atividade 4 - Configuração da Aplicação </vt:lpstr>
      <vt:lpstr>✅ Arquivo application.properties configurado</vt:lpstr>
      <vt:lpstr>✅ Screenshot da estrutura de pastas do projeto</vt:lpstr>
      <vt:lpstr>🎯 Atividade 5 - Configuração da Aplicação </vt:lpstr>
      <vt:lpstr>Apresentação do PowerPoint</vt:lpstr>
      <vt:lpstr>Apresentação do PowerPoint</vt:lpstr>
      <vt:lpstr>🎯 Atividade 6 - Documentação e Finalização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1</dc:title>
  <dc:creator>Everton Ribeiro</dc:creator>
  <cp:lastModifiedBy>Everton Ribeiro</cp:lastModifiedBy>
  <cp:revision>19</cp:revision>
  <dcterms:created xsi:type="dcterms:W3CDTF">2025-09-01T13:10:14Z</dcterms:created>
  <dcterms:modified xsi:type="dcterms:W3CDTF">2025-09-16T01:22:01Z</dcterms:modified>
</cp:coreProperties>
</file>