
<file path=[Content_Types].xml><?xml version="1.0" encoding="utf-8"?>
<Types xmlns="http://schemas.openxmlformats.org/package/2006/content-types">
  <Default Extension="bin" ContentType="application/vnd.openxmlformats-officedocument.oleObject"/>
  <Default Extension="emf" ContentType="image/x-emf"/>
  <Default Extension="jpeg" ContentType="image/jpeg"/>
  <Default Extension="png" ContentType="image/png"/>
  <Default Extension="rels" ContentType="application/vnd.openxmlformats-package.relationships+xml"/>
  <Default Extension="vml" ContentType="application/vnd.openxmlformats-officedocument.vmlDrawing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autoCompressPictures="0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2" r:id="rId7"/>
    <p:sldId id="263" r:id="rId8"/>
    <p:sldId id="264" r:id="rId9"/>
    <p:sldId id="266" r:id="rId10"/>
    <p:sldId id="267" r:id="rId11"/>
    <p:sldId id="268" r:id="rId12"/>
    <p:sldId id="272" r:id="rId13"/>
    <p:sldId id="269" r:id="rId14"/>
    <p:sldId id="270" r:id="rId15"/>
    <p:sldId id="271" r:id="rId16"/>
    <p:sldId id="273" r:id="rId17"/>
    <p:sldId id="279" r:id="rId18"/>
    <p:sldId id="278" r:id="rId19"/>
    <p:sldId id="274" r:id="rId20"/>
    <p:sldId id="275" r:id="rId21"/>
    <p:sldId id="276" r:id="rId22"/>
    <p:sldId id="277" r:id="rId23"/>
  </p:sldIdLst>
  <p:sldSz cx="12192000" cy="6858000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5000" autoAdjust="0"/>
    <p:restoredTop sz="94660"/>
  </p:normalViewPr>
  <p:slideViewPr>
    <p:cSldViewPr snapToGrid="0">
      <p:cViewPr>
        <p:scale>
          <a:sx n="75" d="100"/>
          <a:sy n="75" d="100"/>
        </p:scale>
        <p:origin x="540" y="5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theme" Target="theme/theme1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viewProps" Target="viewProp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presProps" Target="presProp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tableStyles" Target="tableStyles.xml"/></Relationships>
</file>

<file path=ppt/drawings/_rels/vmlDrawing1.vml.rels><?xml version="1.0" encoding="UTF-8" standalone="yes"?>
<Relationships xmlns="http://schemas.openxmlformats.org/package/2006/relationships"><Relationship Id="rId1" Type="http://schemas.openxmlformats.org/officeDocument/2006/relationships/image" Target="../media/image4.emf"/></Relationships>
</file>

<file path=ppt/drawings/_rels/vmlDrawing2.vml.rels><?xml version="1.0" encoding="UTF-8" standalone="yes"?>
<Relationships xmlns="http://schemas.openxmlformats.org/package/2006/relationships"><Relationship Id="rId1" Type="http://schemas.openxmlformats.org/officeDocument/2006/relationships/image" Target="../media/image9.emf"/></Relationships>
</file>

<file path=ppt/drawings/_rels/vmlDrawing3.vml.rels><?xml version="1.0" encoding="UTF-8" standalone="yes"?>
<Relationships xmlns="http://schemas.openxmlformats.org/package/2006/relationships"><Relationship Id="rId1" Type="http://schemas.openxmlformats.org/officeDocument/2006/relationships/image" Target="../media/image10.emf"/></Relationships>
</file>

<file path=ppt/drawings/_rels/vmlDrawing4.vml.rels><?xml version="1.0" encoding="UTF-8" standalone="yes"?>
<Relationships xmlns="http://schemas.openxmlformats.org/package/2006/relationships"><Relationship Id="rId1" Type="http://schemas.openxmlformats.org/officeDocument/2006/relationships/image" Target="../media/image12.emf"/></Relationships>
</file>

<file path=ppt/drawings/_rels/vmlDrawing5.vml.rels><?xml version="1.0" encoding="UTF-8" standalone="yes"?>
<Relationships xmlns="http://schemas.openxmlformats.org/package/2006/relationships"><Relationship Id="rId1" Type="http://schemas.openxmlformats.org/officeDocument/2006/relationships/image" Target="../media/image14.emf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title" preserve="1">
  <p:cSld name="Slide de Título"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915128" y="1788454"/>
            <a:ext cx="8361229" cy="2098226"/>
          </a:xfrm>
        </p:spPr>
        <p:txBody>
          <a:bodyPr anchor="b">
            <a:noAutofit/>
          </a:bodyPr>
          <a:lstStyle>
            <a:lvl1pPr algn="ct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2679906" y="3956279"/>
            <a:ext cx="6831673" cy="1086237"/>
          </a:xfrm>
        </p:spPr>
        <p:txBody>
          <a:bodyPr>
            <a:normAutofit/>
          </a:bodyPr>
          <a:lstStyle>
            <a:lvl1pPr marL="0" indent="0" algn="ct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3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52858" y="6453386"/>
            <a:ext cx="1607944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054" y="6453386"/>
            <a:ext cx="7023377" cy="404614"/>
          </a:xfrm>
        </p:spPr>
        <p:txBody>
          <a:bodyPr/>
          <a:lstStyle>
            <a:lvl1pPr algn="ctr">
              <a:defRPr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grpSp>
        <p:nvGrpSpPr>
          <p:cNvPr id="7" name="Group 6"/>
          <p:cNvGrpSpPr/>
          <p:nvPr/>
        </p:nvGrpSpPr>
        <p:grpSpPr>
          <a:xfrm>
            <a:off x="752858" y="744469"/>
            <a:ext cx="10674117" cy="5349671"/>
            <a:chOff x="752858" y="744469"/>
            <a:chExt cx="10674117" cy="5349671"/>
          </a:xfrm>
        </p:grpSpPr>
        <p:sp>
          <p:nvSpPr>
            <p:cNvPr id="11" name="Freeform 6"/>
            <p:cNvSpPr/>
            <p:nvPr/>
          </p:nvSpPr>
          <p:spPr bwMode="auto">
            <a:xfrm>
              <a:off x="8151962" y="1685652"/>
              <a:ext cx="3275013" cy="4408488"/>
            </a:xfrm>
            <a:custGeom>
              <a:avLst/>
              <a:gdLst/>
              <a:ahLst/>
              <a:cxnLst/>
              <a:rect l="l" t="t" r="r" b="b"/>
              <a:pathLst>
                <a:path w="10000" h="10000">
                  <a:moveTo>
                    <a:pt x="8761" y="0"/>
                  </a:moveTo>
                  <a:lnTo>
                    <a:pt x="10000" y="0"/>
                  </a:lnTo>
                  <a:lnTo>
                    <a:pt x="10000" y="10000"/>
                  </a:lnTo>
                  <a:lnTo>
                    <a:pt x="0" y="10000"/>
                  </a:lnTo>
                  <a:lnTo>
                    <a:pt x="0" y="9126"/>
                  </a:lnTo>
                  <a:lnTo>
                    <a:pt x="8761" y="9127"/>
                  </a:lnTo>
                  <a:lnTo>
                    <a:pt x="8761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  <p:sp>
          <p:nvSpPr>
            <p:cNvPr id="14" name="Freeform 6"/>
            <p:cNvSpPr/>
            <p:nvPr/>
          </p:nvSpPr>
          <p:spPr bwMode="auto">
            <a:xfrm flipH="1" flipV="1">
              <a:off x="752858" y="744469"/>
              <a:ext cx="3275668" cy="4408488"/>
            </a:xfrm>
            <a:custGeom>
              <a:avLst/>
              <a:gdLst/>
              <a:ahLst/>
              <a:cxnLst/>
              <a:rect l="l" t="t" r="r" b="b"/>
              <a:pathLst>
                <a:path w="10002" h="10000">
                  <a:moveTo>
                    <a:pt x="8763" y="0"/>
                  </a:moveTo>
                  <a:lnTo>
                    <a:pt x="10002" y="0"/>
                  </a:lnTo>
                  <a:lnTo>
                    <a:pt x="10002" y="10000"/>
                  </a:lnTo>
                  <a:lnTo>
                    <a:pt x="2" y="10000"/>
                  </a:lnTo>
                  <a:cubicBezTo>
                    <a:pt x="-2" y="9698"/>
                    <a:pt x="4" y="9427"/>
                    <a:pt x="0" y="9125"/>
                  </a:cubicBezTo>
                  <a:lnTo>
                    <a:pt x="8763" y="9128"/>
                  </a:lnTo>
                  <a:lnTo>
                    <a:pt x="8763" y="0"/>
                  </a:lnTo>
                  <a:close/>
                </a:path>
              </a:pathLst>
            </a:custGeom>
            <a:solidFill>
              <a:schemeClr val="tx2"/>
            </a:solidFill>
            <a:ln w="0">
              <a:noFill/>
              <a:prstDash val="solid"/>
              <a:round/>
              <a:headEnd/>
              <a:tailEnd/>
            </a:ln>
          </p:spPr>
        </p:sp>
      </p:grpSp>
    </p:spTree>
  </p:cSld>
  <p:clrMapOvr>
    <a:overrideClrMapping bg1="lt1" tx1="dk1" bg2="lt2" tx2="dk2" accent1="accent1" accent2="accent2" accent3="accent3" accent4="accent4" accent5="accent5" accent6="accent6" hlink="hlink" folHlink="folHlink"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2295525"/>
            <a:ext cx="9601200" cy="3571875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9596561" y="624156"/>
            <a:ext cx="1565766" cy="5243244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1371600" y="624156"/>
            <a:ext cx="8179641" cy="5243244"/>
          </a:xfrm>
        </p:spPr>
        <p:txBody>
          <a:bodyPr vert="eaVert"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secHead" preserve="1">
  <p:cSld name="Cabeçalho da Seção">
    <p:bg>
      <p:bgRef idx="1001">
        <a:schemeClr val="bg2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65025" y="1301360"/>
            <a:ext cx="9612971" cy="2852737"/>
          </a:xfrm>
        </p:spPr>
        <p:txBody>
          <a:bodyPr anchor="b">
            <a:normAutofit/>
          </a:bodyPr>
          <a:lstStyle>
            <a:lvl1pPr algn="r">
              <a:defRPr sz="7200" cap="all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65025" y="4216328"/>
            <a:ext cx="9612971" cy="1143324"/>
          </a:xfrm>
        </p:spPr>
        <p:txBody>
          <a:bodyPr/>
          <a:lstStyle>
            <a:lvl1pPr marL="0" indent="0" algn="r">
              <a:lnSpc>
                <a:spcPct val="112000"/>
              </a:lnSpc>
              <a:spcBef>
                <a:spcPts val="0"/>
              </a:spcBef>
              <a:spcAft>
                <a:spcPts val="0"/>
              </a:spcAft>
              <a:buNone/>
              <a:defRPr sz="2400">
                <a:solidFill>
                  <a:schemeClr val="tx2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738908" y="6453386"/>
            <a:ext cx="1622409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2584312" y="6453386"/>
            <a:ext cx="7023377" cy="404614"/>
          </a:xfrm>
        </p:spPr>
        <p:txBody>
          <a:bodyPr/>
          <a:lstStyle>
            <a:lvl1pPr algn="ctr"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9830683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7" name="Freeform 6" title="Crop Mark"/>
          <p:cNvSpPr/>
          <p:nvPr/>
        </p:nvSpPr>
        <p:spPr bwMode="auto">
          <a:xfrm>
            <a:off x="8151962" y="1685652"/>
            <a:ext cx="3275013" cy="4408488"/>
          </a:xfrm>
          <a:custGeom>
            <a:avLst/>
            <a:gdLst/>
            <a:ahLst/>
            <a:cxnLst/>
            <a:rect l="0" t="0" r="r" b="b"/>
            <a:pathLst>
              <a:path w="4125" h="5554">
                <a:moveTo>
                  <a:pt x="3614" y="0"/>
                </a:moveTo>
                <a:lnTo>
                  <a:pt x="4125" y="0"/>
                </a:lnTo>
                <a:lnTo>
                  <a:pt x="4125" y="5554"/>
                </a:lnTo>
                <a:lnTo>
                  <a:pt x="0" y="5554"/>
                </a:lnTo>
                <a:lnTo>
                  <a:pt x="0" y="5074"/>
                </a:lnTo>
                <a:lnTo>
                  <a:pt x="3614" y="5074"/>
                </a:lnTo>
                <a:lnTo>
                  <a:pt x="3614" y="0"/>
                </a:lnTo>
                <a:close/>
              </a:path>
            </a:pathLst>
          </a:custGeom>
          <a:solidFill>
            <a:schemeClr val="tx2"/>
          </a:solidFill>
          <a:ln w="0">
            <a:noFill/>
            <a:prstDash val="solid"/>
            <a:round/>
            <a:headEnd/>
            <a:tailEnd/>
          </a:ln>
        </p:spPr>
      </p:sp>
    </p:spTree>
  </p:cSld>
  <p:clrMapOvr>
    <a:overrideClrMapping bg1="dk1" tx1="lt1" bg2="dk2" tx2="lt2" accent1="accent1" accent2="accent2" accent3="accent3" accent4="accent4" accent5="accent5" accent6="accent6" hlink="hlink" folHlink="folHlink"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1371600" y="2285999"/>
            <a:ext cx="4447786" cy="3581401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525403" y="2285999"/>
            <a:ext cx="4447786" cy="3581401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  <a:lvl2pPr>
              <a:defRPr>
                <a:solidFill>
                  <a:schemeClr val="tx2"/>
                </a:solidFill>
              </a:defRPr>
            </a:lvl2pPr>
            <a:lvl3pPr>
              <a:defRPr>
                <a:solidFill>
                  <a:schemeClr val="tx2"/>
                </a:solidFill>
              </a:defRPr>
            </a:lvl3pPr>
            <a:lvl4pPr>
              <a:defRPr>
                <a:solidFill>
                  <a:schemeClr val="tx2"/>
                </a:solidFill>
              </a:defRPr>
            </a:lvl4pPr>
            <a:lvl5pPr>
              <a:defRPr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1371600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525014" y="2340864"/>
            <a:ext cx="4443984" cy="823912"/>
          </a:xfrm>
        </p:spPr>
        <p:txBody>
          <a:bodyPr anchor="b">
            <a:noAutofit/>
          </a:bodyPr>
          <a:lstStyle>
            <a:lvl1pPr marL="0" indent="0">
              <a:lnSpc>
                <a:spcPct val="84000"/>
              </a:lnSpc>
              <a:spcBef>
                <a:spcPts val="0"/>
              </a:spcBef>
              <a:spcAft>
                <a:spcPts val="0"/>
              </a:spcAft>
              <a:buNone/>
              <a:defRPr sz="3000" b="0" baseline="0">
                <a:solidFill>
                  <a:schemeClr val="tx2"/>
                </a:solidFill>
              </a:defRPr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525014" y="3305207"/>
            <a:ext cx="4443984" cy="2562193"/>
          </a:xfrm>
        </p:spPr>
        <p:txBody>
          <a:bodyPr/>
          <a:lstStyle>
            <a:lvl1pPr>
              <a:defRPr baseline="0">
                <a:solidFill>
                  <a:schemeClr val="tx2"/>
                </a:solidFill>
              </a:defRPr>
            </a:lvl1pPr>
            <a:lvl2pPr>
              <a:defRPr baseline="0">
                <a:solidFill>
                  <a:schemeClr val="tx2"/>
                </a:solidFill>
              </a:defRPr>
            </a:lvl2pPr>
            <a:lvl3pPr>
              <a:defRPr baseline="0">
                <a:solidFill>
                  <a:schemeClr val="tx2"/>
                </a:solidFill>
              </a:defRPr>
            </a:lvl3pPr>
            <a:lvl4pPr>
              <a:defRPr baseline="0">
                <a:solidFill>
                  <a:schemeClr val="tx2"/>
                </a:solidFill>
              </a:defRPr>
            </a:lvl4pPr>
            <a:lvl5pPr>
              <a:defRPr baseline="0">
                <a:solidFill>
                  <a:schemeClr val="tx2"/>
                </a:solidFill>
              </a:defRPr>
            </a:lvl5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7DE6118-2437-4B30-8E3C-4D2BE6020583}" type="datetimeFigureOut">
              <a:rPr lang="en-US" dirty="0"/>
              <a:t>9/12/2025</a:t>
            </a:fld>
            <a:endParaRPr lang="en-US" dirty="0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9E57DC2-970A-4B3E-BB1C-7A09969E49DF}" type="slidenum">
              <a:rPr lang="en-US" dirty="0"/>
              <a:t>‹nº›</a:t>
            </a:fld>
            <a:endParaRPr lang="en-US" dirty="0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Autofit/>
          </a:bodyPr>
          <a:lstStyle>
            <a:lvl1pPr>
              <a:lnSpc>
                <a:spcPct val="84000"/>
              </a:lnSpc>
              <a:defRPr sz="4800" baseline="0">
                <a:solidFill>
                  <a:schemeClr val="tx2"/>
                </a:solidFill>
              </a:defRPr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256020" y="685801"/>
            <a:ext cx="5212080" cy="5175250"/>
          </a:xfrm>
        </p:spPr>
        <p:txBody>
          <a:bodyPr/>
          <a:lstStyle>
            <a:lvl1pPr>
              <a:defRPr sz="2000"/>
            </a:lvl1pPr>
            <a:lvl2pPr>
              <a:defRPr sz="2000"/>
            </a:lvl2pPr>
            <a:lvl3pPr>
              <a:defRPr sz="1800"/>
            </a:lvl3pPr>
            <a:lvl4pPr>
              <a:defRPr sz="18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6344"/>
            <a:ext cx="3855720" cy="3011056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" name="Rectangle 7" title="Background Shape"/>
          <p:cNvSpPr/>
          <p:nvPr/>
        </p:nvSpPr>
        <p:spPr>
          <a:xfrm>
            <a:off x="0" y="376"/>
            <a:ext cx="5303520" cy="6857624"/>
          </a:xfrm>
          <a:prstGeom prst="rect">
            <a:avLst/>
          </a:prstGeom>
          <a:solidFill>
            <a:schemeClr val="accent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3900" y="685800"/>
            <a:ext cx="3855720" cy="2157884"/>
          </a:xfrm>
        </p:spPr>
        <p:txBody>
          <a:bodyPr anchor="t">
            <a:normAutofit/>
          </a:bodyPr>
          <a:lstStyle>
            <a:lvl1pPr>
              <a:lnSpc>
                <a:spcPct val="84000"/>
              </a:lnSpc>
              <a:defRPr sz="4800" baseline="0"/>
            </a:lvl1pPr>
          </a:lstStyle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5532120" y="0"/>
            <a:ext cx="6659880" cy="6857999"/>
          </a:xfrm>
        </p:spPr>
        <p:txBody>
          <a:bodyPr anchor="t">
            <a:normAutofit/>
          </a:bodyPr>
          <a:lstStyle>
            <a:lvl1pPr marL="0" indent="0">
              <a:buNone/>
              <a:defRPr sz="2000"/>
            </a:lvl1pPr>
            <a:lvl2pPr marL="457200" indent="0">
              <a:buNone/>
              <a:defRPr sz="2000"/>
            </a:lvl2pPr>
            <a:lvl3pPr marL="914400" indent="0">
              <a:buNone/>
              <a:defRPr sz="20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r>
              <a:rPr lang="pt-BR"/>
              <a:t>Clique no ícone para adicionar uma imagem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723900" y="2855968"/>
            <a:ext cx="3855720" cy="3011432"/>
          </a:xfrm>
        </p:spPr>
        <p:txBody>
          <a:bodyPr/>
          <a:lstStyle>
            <a:lvl1pPr marL="0" indent="0">
              <a:lnSpc>
                <a:spcPct val="113000"/>
              </a:lnSpc>
              <a:spcBef>
                <a:spcPts val="0"/>
              </a:spcBef>
              <a:spcAft>
                <a:spcPts val="1500"/>
              </a:spcAft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Clique para editar os estilos de texto Mestres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723900" y="6453386"/>
            <a:ext cx="120457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2205945" y="6453386"/>
            <a:ext cx="2373675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9883140" y="6453386"/>
            <a:ext cx="1596292" cy="404614"/>
          </a:xfrm>
        </p:spPr>
        <p:txBody>
          <a:bodyPr/>
          <a:lstStyle>
            <a:lvl1pPr>
              <a:defRPr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Divider Bar"/>
          <p:cNvSpPr/>
          <p:nvPr/>
        </p:nvSpPr>
        <p:spPr>
          <a:xfrm>
            <a:off x="5303520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r>
              <a:rPr lang="pt-BR"/>
              <a:t>Clique para editar o título Mestre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1371600" y="2286000"/>
            <a:ext cx="9601200" cy="35814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Clique para editar os estilos de texto Mestres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1390650" y="6453386"/>
            <a:ext cx="120457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fld id="{87DE6118-2437-4B30-8E3C-4D2BE6020583}" type="datetimeFigureOut">
              <a:rPr lang="en-US" dirty="0"/>
              <a:pPr/>
              <a:t>9/12/2025</a:t>
            </a:fld>
            <a:endParaRPr lang="en-US" dirty="0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2893564" y="6453386"/>
            <a:ext cx="6280830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 baseline="0">
                <a:solidFill>
                  <a:schemeClr val="tx2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9472736" y="6453386"/>
            <a:ext cx="1596292" cy="404614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 baseline="0">
                <a:solidFill>
                  <a:schemeClr val="tx2"/>
                </a:solidFill>
              </a:defRPr>
            </a:lvl1pPr>
          </a:lstStyle>
          <a:p>
            <a:fld id="{69E57DC2-970A-4B3E-BB1C-7A09969E49DF}" type="slidenum">
              <a:rPr lang="en-US" dirty="0"/>
              <a:pPr/>
              <a:t>‹nº›</a:t>
            </a:fld>
            <a:endParaRPr lang="en-US" dirty="0"/>
          </a:p>
        </p:txBody>
      </p:sp>
      <p:sp>
        <p:nvSpPr>
          <p:cNvPr id="9" name="Rectangle 8" title="Side bar"/>
          <p:cNvSpPr/>
          <p:nvPr/>
        </p:nvSpPr>
        <p:spPr>
          <a:xfrm>
            <a:off x="478095" y="376"/>
            <a:ext cx="228600" cy="6858000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89000"/>
        </a:lnSpc>
        <a:spcBef>
          <a:spcPct val="0"/>
        </a:spcBef>
        <a:buNone/>
        <a:defRPr sz="4400" kern="1200" baseline="0">
          <a:solidFill>
            <a:schemeClr val="tx2"/>
          </a:solidFill>
          <a:latin typeface="+mj-lt"/>
          <a:ea typeface="+mj-ea"/>
          <a:cs typeface="+mj-cs"/>
        </a:defRPr>
      </a:lvl1pPr>
    </p:titleStyle>
    <p:bodyStyle>
      <a:lvl1pPr marL="384048" indent="-384048" algn="l" defTabSz="914400" rtl="0" eaLnBrk="1" latinLnBrk="0" hangingPunct="1">
        <a:lnSpc>
          <a:spcPct val="94000"/>
        </a:lnSpc>
        <a:spcBef>
          <a:spcPts val="1000"/>
        </a:spcBef>
        <a:spcAft>
          <a:spcPts val="200"/>
        </a:spcAft>
        <a:buFont typeface="Franklin Gothic Book" panose="020B0503020102020204" pitchFamily="34" charset="0"/>
        <a:buChar char="■"/>
        <a:defRPr sz="2000" kern="1200" baseline="0">
          <a:solidFill>
            <a:schemeClr val="tx2"/>
          </a:solidFill>
          <a:latin typeface="+mn-lt"/>
          <a:ea typeface="+mn-ea"/>
          <a:cs typeface="+mn-cs"/>
        </a:defRPr>
      </a:lvl1pPr>
      <a:lvl2pPr marL="914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2000" i="1" kern="1200" baseline="0">
          <a:solidFill>
            <a:schemeClr val="tx2"/>
          </a:solidFill>
          <a:latin typeface="+mn-lt"/>
          <a:ea typeface="+mn-ea"/>
          <a:cs typeface="+mn-cs"/>
        </a:defRPr>
      </a:lvl2pPr>
      <a:lvl3pPr marL="1371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800" kern="1200" baseline="0">
          <a:solidFill>
            <a:schemeClr val="tx2"/>
          </a:solidFill>
          <a:latin typeface="+mn-lt"/>
          <a:ea typeface="+mn-ea"/>
          <a:cs typeface="+mn-cs"/>
        </a:defRPr>
      </a:lvl3pPr>
      <a:lvl4pPr marL="1828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800" i="1" kern="1200" baseline="0">
          <a:solidFill>
            <a:schemeClr val="tx2"/>
          </a:solidFill>
          <a:latin typeface="+mn-lt"/>
          <a:ea typeface="+mn-ea"/>
          <a:cs typeface="+mn-cs"/>
        </a:defRPr>
      </a:lvl4pPr>
      <a:lvl5pPr marL="22860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600" kern="1200" baseline="0">
          <a:solidFill>
            <a:schemeClr val="tx2"/>
          </a:solidFill>
          <a:latin typeface="+mn-lt"/>
          <a:ea typeface="+mn-ea"/>
          <a:cs typeface="+mn-cs"/>
        </a:defRPr>
      </a:lvl5pPr>
      <a:lvl6pPr marL="27432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600" i="1" kern="1200" baseline="0">
          <a:solidFill>
            <a:schemeClr val="tx2"/>
          </a:solidFill>
          <a:latin typeface="+mn-lt"/>
          <a:ea typeface="+mn-ea"/>
          <a:cs typeface="+mn-cs"/>
        </a:defRPr>
      </a:lvl6pPr>
      <a:lvl7pPr marL="32004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7pPr>
      <a:lvl8pPr marL="36576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–"/>
        <a:defRPr sz="1400" i="1" kern="1200" baseline="0">
          <a:solidFill>
            <a:schemeClr val="tx2"/>
          </a:solidFill>
          <a:latin typeface="+mn-lt"/>
          <a:ea typeface="+mn-ea"/>
          <a:cs typeface="+mn-cs"/>
        </a:defRPr>
      </a:lvl8pPr>
      <a:lvl9pPr marL="4114800" indent="-384048" algn="l" defTabSz="914400" rtl="0" eaLnBrk="1" latinLnBrk="0" hangingPunct="1">
        <a:lnSpc>
          <a:spcPct val="94000"/>
        </a:lnSpc>
        <a:spcBef>
          <a:spcPts val="500"/>
        </a:spcBef>
        <a:spcAft>
          <a:spcPts val="200"/>
        </a:spcAft>
        <a:buFont typeface="Franklin Gothic Book" panose="020B0503020102020204" pitchFamily="34" charset="0"/>
        <a:buChar char="■"/>
        <a:defRPr sz="1400" kern="1200" baseline="0">
          <a:solidFill>
            <a:schemeClr val="tx2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3" orient="horz" pos="1368">
          <p15:clr>
            <a:srgbClr val="F26B43"/>
          </p15:clr>
        </p15:guide>
        <p15:guide id="4" orient="horz" pos="1440">
          <p15:clr>
            <a:srgbClr val="F26B43"/>
          </p15:clr>
        </p15:guide>
        <p15:guide id="6" orient="horz" pos="3696">
          <p15:clr>
            <a:srgbClr val="F26B43"/>
          </p15:clr>
        </p15:guide>
        <p15:guide id="7" orient="horz" pos="432">
          <p15:clr>
            <a:srgbClr val="F26B43"/>
          </p15:clr>
        </p15:guide>
        <p15:guide id="8" orient="horz" pos="1512">
          <p15:clr>
            <a:srgbClr val="F26B43"/>
          </p15:clr>
        </p15:guide>
        <p15:guide id="9" pos="6912">
          <p15:clr>
            <a:srgbClr val="F26B43"/>
          </p15:clr>
        </p15:guide>
        <p15:guide id="10" pos="936">
          <p15:clr>
            <a:srgbClr val="F26B43"/>
          </p15:clr>
        </p15:guide>
        <p15:guide id="11" pos="864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hyperlink" Target="https://github.com/EvertonTrindadeRibeiro/delivery-api-evertont.ribeiro/" TargetMode="External"/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image" Target="../media/image8.png"/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2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2.vml"/><Relationship Id="rId4" Type="http://schemas.openxmlformats.org/officeDocument/2006/relationships/image" Target="../media/image9.emf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3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3.vml"/><Relationship Id="rId4" Type="http://schemas.openxmlformats.org/officeDocument/2006/relationships/image" Target="../media/image10.emf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4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4.vml"/><Relationship Id="rId4" Type="http://schemas.openxmlformats.org/officeDocument/2006/relationships/image" Target="../media/image12.emf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7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5.bin"/><Relationship Id="rId2" Type="http://schemas.openxmlformats.org/officeDocument/2006/relationships/slideLayout" Target="../slideLayouts/slideLayout7.xml"/><Relationship Id="rId1" Type="http://schemas.openxmlformats.org/officeDocument/2006/relationships/vmlDrawing" Target="../drawings/vmlDrawing5.vml"/><Relationship Id="rId4" Type="http://schemas.openxmlformats.org/officeDocument/2006/relationships/image" Target="../media/image14.emf"/></Relationships>
</file>

<file path=ppt/slides/_rels/slide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7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hyperlink" Target="https://start.spring.io/" TargetMode="External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oleObject" Target="../embeddings/oleObject1.bin"/><Relationship Id="rId2" Type="http://schemas.openxmlformats.org/officeDocument/2006/relationships/slideLayout" Target="../slideLayouts/slideLayout2.xml"/><Relationship Id="rId1" Type="http://schemas.openxmlformats.org/officeDocument/2006/relationships/vmlDrawing" Target="../drawings/vmlDrawing1.vml"/><Relationship Id="rId5" Type="http://schemas.openxmlformats.org/officeDocument/2006/relationships/image" Target="../media/image5.png"/><Relationship Id="rId4" Type="http://schemas.openxmlformats.org/officeDocument/2006/relationships/image" Target="../media/image4.emf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14ECE19-27DF-4254-98A1-3F379EF76EA6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pt-BR" dirty="0"/>
              <a:t>Prática 01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4E518FF4-A8A6-4F3F-8C6E-8F2F6A1627F4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pPr fontAlgn="ctr" latinLnBrk="0"/>
            <a:r>
              <a:rPr lang="pt-BR" b="1" dirty="0">
                <a:solidFill>
                  <a:srgbClr val="0A0A0A"/>
                </a:solidFill>
                <a:effectLst/>
                <a:latin typeface="Nunito" panose="020B0604020202020204" pitchFamily="2" charset="0"/>
              </a:rPr>
              <a:t>Configuração do Ambiente Spring Boot para Projeto Delivery</a:t>
            </a:r>
          </a:p>
        </p:txBody>
      </p:sp>
    </p:spTree>
    <p:extLst>
      <p:ext uri="{BB962C8B-B14F-4D97-AF65-F5344CB8AC3E}">
        <p14:creationId xmlns:p14="http://schemas.microsoft.com/office/powerpoint/2010/main" val="1426160171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EDD2ED9-5151-4E35-98D8-0DE19F1B19E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32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URL do repositório GitHub público</a:t>
            </a:r>
            <a:endParaRPr lang="pt-BR" sz="32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C2CD0F6C-0109-4C1F-8F0F-D82C6220C4C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>
                <a:hlinkClick r:id="rId2"/>
              </a:rPr>
              <a:t>https://github.com/EvertonTrindadeRibeiro/delivery-api-evertont.ribeiro/</a:t>
            </a:r>
            <a:r>
              <a:rPr lang="pt-BR" dirty="0"/>
              <a:t> </a:t>
            </a:r>
          </a:p>
        </p:txBody>
      </p:sp>
    </p:spTree>
    <p:extLst>
      <p:ext uri="{BB962C8B-B14F-4D97-AF65-F5344CB8AC3E}">
        <p14:creationId xmlns:p14="http://schemas.microsoft.com/office/powerpoint/2010/main" val="96036778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478CF758-B42F-40DB-AF78-281D0427A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en-US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Screenshot </a:t>
            </a:r>
            <a:r>
              <a:rPr lang="en-US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mostrando</a:t>
            </a:r>
            <a:r>
              <a:rPr lang="en-US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commit </a:t>
            </a:r>
            <a:r>
              <a:rPr lang="en-US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inicial</a:t>
            </a:r>
            <a:r>
              <a:rPr lang="en-US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no GitHub</a:t>
            </a:r>
            <a:endParaRPr lang="pt-BR" sz="28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4431E967-19C3-4FEC-B3BB-9F64C51B3E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 rotWithShape="1">
          <a:blip r:embed="rId2"/>
          <a:srcRect b="30576"/>
          <a:stretch/>
        </p:blipFill>
        <p:spPr>
          <a:xfrm>
            <a:off x="2636423" y="3968198"/>
            <a:ext cx="7071554" cy="2486372"/>
          </a:xfrm>
        </p:spPr>
      </p:pic>
      <p:pic>
        <p:nvPicPr>
          <p:cNvPr id="7" name="Imagem 6">
            <a:extLst>
              <a:ext uri="{FF2B5EF4-FFF2-40B4-BE49-F238E27FC236}">
                <a16:creationId xmlns:a16="http://schemas.microsoft.com/office/drawing/2014/main" id="{F6E3CEEE-5C97-453F-94E2-DE919B1FFBB4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973231" y="1773373"/>
            <a:ext cx="8245537" cy="212028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51997198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>
            <a:extLst>
              <a:ext uri="{FF2B5EF4-FFF2-40B4-BE49-F238E27FC236}">
                <a16:creationId xmlns:a16="http://schemas.microsoft.com/office/drawing/2014/main" id="{397E372A-A55C-417B-94B6-B3515BD2D016}"/>
              </a:ext>
            </a:extLst>
          </p:cNvPr>
          <p:cNvSpPr>
            <a:spLocks noChangeArrowheads="1"/>
          </p:cNvSpPr>
          <p:nvPr/>
        </p:nvSpPr>
        <p:spPr bwMode="auto">
          <a:xfrm>
            <a:off x="1364974" y="248302"/>
            <a:ext cx="7129669" cy="1623750"/>
          </a:xfrm>
          <a:prstGeom prst="rect">
            <a:avLst/>
          </a:prstGeom>
        </p:spPr>
        <p:txBody>
          <a:bodyPr vert="horz" lIns="91440" tIns="45720" rIns="91440" bIns="45720" rtlCol="0" anchor="t">
            <a:normAutofit/>
          </a:bodyPr>
          <a:lstStyle/>
          <a:p>
            <a:pPr defTabSz="914400">
              <a:lnSpc>
                <a:spcPct val="89000"/>
              </a:lnSpc>
              <a:spcBef>
                <a:spcPct val="0"/>
              </a:spcBef>
            </a:pPr>
            <a:endParaRPr lang="pt-BR" altLang="pt-BR" sz="2800" dirty="0">
              <a:solidFill>
                <a:srgbClr val="6F7074"/>
              </a:solidFill>
              <a:latin typeface="Roboto" panose="02000000000000000000" pitchFamily="2" charset="0"/>
              <a:ea typeface="+mj-ea"/>
              <a:cs typeface="+mj-cs"/>
            </a:endParaRPr>
          </a:p>
          <a:p>
            <a:pPr defTabSz="914400">
              <a:lnSpc>
                <a:spcPct val="89000"/>
              </a:lnSpc>
              <a:spcBef>
                <a:spcPct val="0"/>
              </a:spcBef>
            </a:pPr>
            <a:r>
              <a:rPr lang="pt-BR" altLang="pt-BR" sz="2800" dirty="0">
                <a:solidFill>
                  <a:srgbClr val="6F7074"/>
                </a:solidFill>
                <a:latin typeface="Roboto" panose="02000000000000000000" pitchFamily="2" charset="0"/>
                <a:ea typeface="+mj-ea"/>
                <a:cs typeface="+mj-cs"/>
              </a:rPr>
              <a:t>✅ Arquivo README.md básico criado</a:t>
            </a:r>
          </a:p>
          <a:p>
            <a:pPr defTabSz="914400">
              <a:lnSpc>
                <a:spcPct val="89000"/>
              </a:lnSpc>
              <a:spcBef>
                <a:spcPct val="0"/>
              </a:spcBef>
            </a:pPr>
            <a:br>
              <a:rPr lang="pt-BR" altLang="pt-BR" sz="2800" dirty="0">
                <a:solidFill>
                  <a:srgbClr val="6F7074"/>
                </a:solidFill>
                <a:latin typeface="Roboto" panose="02000000000000000000" pitchFamily="2" charset="0"/>
                <a:ea typeface="+mj-ea"/>
                <a:cs typeface="+mj-cs"/>
              </a:rPr>
            </a:br>
            <a:endParaRPr lang="pt-BR" altLang="pt-BR" sz="2800" dirty="0">
              <a:solidFill>
                <a:srgbClr val="6F7074"/>
              </a:solidFill>
              <a:latin typeface="Roboto" panose="02000000000000000000" pitchFamily="2" charset="0"/>
              <a:ea typeface="+mj-ea"/>
              <a:cs typeface="+mj-cs"/>
            </a:endParaRPr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6845BD3E-6C7E-4BCA-A00A-C699209E4A7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1879196434"/>
              </p:ext>
            </p:extLst>
          </p:nvPr>
        </p:nvGraphicFramePr>
        <p:xfrm>
          <a:off x="5459205" y="3590649"/>
          <a:ext cx="809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3077" name="Objeto de Shell de Gerenciador" showAsIcon="1" r:id="rId3" imgW="809708" imgH="514326" progId="Package">
                  <p:embed/>
                </p:oleObj>
              </mc:Choice>
              <mc:Fallback>
                <p:oleObj name="Objeto de Shell de Gerenciador" showAsIcon="1" r:id="rId3" imgW="809708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59205" y="3590649"/>
                        <a:ext cx="8096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523682149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79DC-5518-48A6-A399-44E6176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4 - Configuração da Aplicação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40055-DD8C-4193-B41D-0B6461D2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pt-BR" dirty="0"/>
              <a:t>Configurar o arquivo </a:t>
            </a:r>
            <a:r>
              <a:rPr lang="pt-BR" dirty="0" err="1"/>
              <a:t>application.properties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1225545025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88998C5B-E22D-469F-816D-41F6C6748A9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dirty="0"/>
              <a:t>✅ Arquivo </a:t>
            </a:r>
            <a:r>
              <a:rPr lang="pt-BR" sz="2400" dirty="0" err="1"/>
              <a:t>application.properties</a:t>
            </a:r>
            <a:r>
              <a:rPr lang="pt-BR" sz="2400" dirty="0"/>
              <a:t> configurado</a:t>
            </a:r>
          </a:p>
        </p:txBody>
      </p:sp>
      <p:graphicFrame>
        <p:nvGraphicFramePr>
          <p:cNvPr id="5" name="Espaço Reservado para Conteúdo 4">
            <a:extLst>
              <a:ext uri="{FF2B5EF4-FFF2-40B4-BE49-F238E27FC236}">
                <a16:creationId xmlns:a16="http://schemas.microsoft.com/office/drawing/2014/main" id="{FA4E2802-0BDC-4A7B-8EBC-92B5957C48D8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481638" y="3819525"/>
          <a:ext cx="13811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2053" name="Objeto de Shell de Gerenciador" showAsIcon="1" r:id="rId3" imgW="1381068" imgH="514326" progId="Package">
                  <p:embed/>
                </p:oleObj>
              </mc:Choice>
              <mc:Fallback>
                <p:oleObj name="Objeto de Shell de Gerenciador" showAsIcon="1" r:id="rId3" imgW="1381068" imgH="514326" progId="Package">
                  <p:embed/>
                  <p:pic>
                    <p:nvPicPr>
                      <p:cNvPr id="5" name="Espaço Reservado para Conteúdo 4">
                        <a:extLst>
                          <a:ext uri="{FF2B5EF4-FFF2-40B4-BE49-F238E27FC236}">
                            <a16:creationId xmlns:a16="http://schemas.microsoft.com/office/drawing/2014/main" id="{FA4E2802-0BDC-4A7B-8EBC-92B5957C48D8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481638" y="3819525"/>
                        <a:ext cx="13811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093509072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64C2685-DC09-45D3-87D6-58F9B00539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</a:t>
            </a:r>
            <a:r>
              <a:rPr lang="pt-BR" sz="24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lang="pt-BR" sz="24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da estrutura de pastas do projeto</a:t>
            </a:r>
            <a:endParaRPr lang="pt-BR" sz="2400" dirty="0"/>
          </a:p>
        </p:txBody>
      </p:sp>
      <p:pic>
        <p:nvPicPr>
          <p:cNvPr id="17" name="Espaço Reservado para Conteúdo 16">
            <a:extLst>
              <a:ext uri="{FF2B5EF4-FFF2-40B4-BE49-F238E27FC236}">
                <a16:creationId xmlns:a16="http://schemas.microsoft.com/office/drawing/2014/main" id="{2D5AD91B-28CC-406B-993C-B1428D6E9154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4566390" y="2286000"/>
            <a:ext cx="3211619" cy="3581400"/>
          </a:xfrm>
        </p:spPr>
      </p:pic>
    </p:spTree>
    <p:extLst>
      <p:ext uri="{BB962C8B-B14F-4D97-AF65-F5344CB8AC3E}">
        <p14:creationId xmlns:p14="http://schemas.microsoft.com/office/powerpoint/2010/main" val="2421459367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79DC-5518-48A6-A399-44E6176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5 - Configuração da Aplicação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40055-DD8C-4193-B41D-0B6461D2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O que fazer?</a:t>
            </a:r>
            <a:endParaRPr kumimoji="0" lang="pt-BR" altLang="pt-BR" sz="3600" b="0" i="0" u="none" strike="noStrike" cap="none" normalizeH="0" baseline="0" dirty="0">
              <a:ln>
                <a:noFill/>
              </a:ln>
              <a:solidFill>
                <a:schemeClr val="tx1"/>
              </a:solidFill>
              <a:effectLst/>
              <a:latin typeface="Arial" panose="020B0604020202020204" pitchFamily="34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🔄 Criar um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controller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simples para testar se a aplicação está funcionando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🔍 Implementar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que retorna status da aplicação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ℹ️ Adicionar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/</a:t>
            </a:r>
            <a:r>
              <a:rPr kumimoji="0" lang="pt-BR" altLang="pt-BR" sz="16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info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com informações básicas do projeto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💡 Aproveitar recursos do JDK 21 como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Text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Blocks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e Records</a:t>
            </a:r>
          </a:p>
        </p:txBody>
      </p:sp>
    </p:spTree>
    <p:extLst>
      <p:ext uri="{BB962C8B-B14F-4D97-AF65-F5344CB8AC3E}">
        <p14:creationId xmlns:p14="http://schemas.microsoft.com/office/powerpoint/2010/main" val="30598951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6F7074"/>
                </a:solidFill>
                <a:latin typeface="Roboto" panose="02000000000000000000" pitchFamily="2" charset="0"/>
              </a:rPr>
              <a:t>✅ 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Código do 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HealthController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implementado (usando recursos modernos do Java)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chemeClr val="tx1"/>
                </a:solidFill>
                <a:effectLst/>
              </a:rPr>
              <a:t> </a:t>
            </a:r>
            <a:endParaRPr lang="pt-BR" sz="2000" dirty="0"/>
          </a:p>
        </p:txBody>
      </p:sp>
      <p:graphicFrame>
        <p:nvGraphicFramePr>
          <p:cNvPr id="4" name="Objeto 3">
            <a:extLst>
              <a:ext uri="{FF2B5EF4-FFF2-40B4-BE49-F238E27FC236}">
                <a16:creationId xmlns:a16="http://schemas.microsoft.com/office/drawing/2014/main" id="{42317D88-C9A9-4955-B7CD-015B7CD7E4A9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258859771"/>
              </p:ext>
            </p:extLst>
          </p:nvPr>
        </p:nvGraphicFramePr>
        <p:xfrm>
          <a:off x="5500687" y="3171825"/>
          <a:ext cx="1343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7173" name="Objeto de Shell de Gerenciador" showAsIcon="1" r:id="rId3" imgW="1342977" imgH="514326" progId="Package">
                  <p:embed/>
                </p:oleObj>
              </mc:Choice>
              <mc:Fallback>
                <p:oleObj name="Objeto de Shell de Gerenciador" showAsIcon="1" r:id="rId3" imgW="1342977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500687" y="3171825"/>
                        <a:ext cx="13430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1089550609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6F7074"/>
                </a:solidFill>
                <a:latin typeface="Roboto" panose="02000000000000000000" pitchFamily="2" charset="0"/>
              </a:rPr>
              <a:t>✅ </a:t>
            </a:r>
            <a:r>
              <a:rPr lang="pt-BR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lang="pt-BR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do </a:t>
            </a:r>
            <a:r>
              <a:rPr lang="pt-BR" sz="2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</a:t>
            </a:r>
            <a:r>
              <a:rPr lang="pt-BR" sz="2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funcionando no navegador</a:t>
            </a:r>
            <a:endParaRPr lang="pt-BR" sz="20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3E7F53EB-8927-41A0-895F-4C253D0B5F1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313043" y="1725951"/>
            <a:ext cx="7165068" cy="438471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7187367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15B79DC-5518-48A6-A399-44E61769A1F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6 - Documentação e Finalização 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6540055-DD8C-4193-B41D-0B6461D2DB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 algn="l">
              <a:buNone/>
            </a:pPr>
            <a:r>
              <a:rPr lang="pt-BR" b="1" i="0" dirty="0">
                <a:solidFill>
                  <a:srgbClr val="0A0A0A"/>
                </a:solidFill>
                <a:effectLst/>
                <a:latin typeface="Nunito" pitchFamily="2" charset="0"/>
              </a:rPr>
              <a:t>O que fazer:</a:t>
            </a:r>
            <a:endParaRPr kumimoji="0" lang="pt-BR" altLang="pt-BR" sz="2000" b="0" i="0" u="none" strike="noStrike" cap="none" normalizeH="0" baseline="0" dirty="0">
              <a:ln>
                <a:noFill/>
              </a:ln>
              <a:solidFill>
                <a:srgbClr val="6F7074"/>
              </a:solidFill>
              <a:effectLst/>
              <a:latin typeface="Roboto" panose="02000000000000000000" pitchFamily="2" charset="0"/>
            </a:endParaRP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📝 Atualizar </a:t>
            </a:r>
            <a:r>
              <a:rPr kumimoji="0" lang="pt-BR" altLang="pt-BR" sz="1600" b="0" i="0" u="none" strike="noStrike" cap="none" normalizeH="0" baseline="0" dirty="0">
                <a:ln>
                  <a:noFill/>
                </a:ln>
                <a:solidFill>
                  <a:srgbClr val="E83E8C"/>
                </a:solidFill>
                <a:effectLst/>
                <a:latin typeface="Courier New" panose="02070309020205020404" pitchFamily="49" charset="0"/>
                <a:cs typeface="Courier New" panose="02070309020205020404" pitchFamily="49" charset="0"/>
              </a:rPr>
              <a:t>README.md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 com: descrição do projeto, como executar localmente,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endpoints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disponíveis, tecnologias utilizadas (destacar JDK 21)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💾 Fazer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commit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final</a:t>
            </a:r>
          </a:p>
          <a:p>
            <a:pPr marL="0" marR="0" lvl="0" indent="0" algn="l" defTabSz="914400" rtl="0" eaLnBrk="0" fontAlgn="base" latinLnBrk="0" hangingPunct="0">
              <a:lnSpc>
                <a:spcPct val="100000"/>
              </a:lnSpc>
              <a:spcBef>
                <a:spcPct val="0"/>
              </a:spcBef>
              <a:spcAft>
                <a:spcPct val="0"/>
              </a:spcAft>
              <a:buClrTx/>
              <a:buSzTx/>
              <a:buFontTx/>
              <a:buChar char="•"/>
              <a:tabLst/>
            </a:pP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📤 </a:t>
            </a:r>
            <a:r>
              <a:rPr kumimoji="0" lang="pt-BR" altLang="pt-BR" sz="20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Push</a:t>
            </a:r>
            <a:r>
              <a:rPr kumimoji="0" lang="pt-BR" altLang="pt-BR" sz="20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para GitHub</a:t>
            </a:r>
          </a:p>
        </p:txBody>
      </p:sp>
    </p:spTree>
    <p:extLst>
      <p:ext uri="{BB962C8B-B14F-4D97-AF65-F5344CB8AC3E}">
        <p14:creationId xmlns:p14="http://schemas.microsoft.com/office/powerpoint/2010/main" val="3186890380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502F8C-65AF-4E04-A3F4-1434C67F4F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b="1" i="0" dirty="0">
                <a:solidFill>
                  <a:srgbClr val="0A0A0A"/>
                </a:solidFill>
                <a:effectLst/>
                <a:latin typeface="Nunito" pitchFamily="2" charset="0"/>
              </a:rPr>
              <a:t>🎯 Missão</a:t>
            </a:r>
            <a:endParaRPr lang="pt-BR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363A532B-3F49-4A22-A8CF-0A4FFA21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pPr algn="l">
              <a:buFont typeface="+mj-lt"/>
              <a:buAutoNum type="arabicPeriod"/>
            </a:pP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🏗️ Preparar o ambiente de desenvolvimento (como um arquiteto prepara o terreno)</a:t>
            </a:r>
          </a:p>
          <a:p>
            <a:pPr algn="l">
              <a:buFont typeface="+mj-lt"/>
              <a:buAutoNum type="arabicPeriod"/>
            </a:pP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🧱 Criar a estrutura base do projeto (como construir as fundações de um prédio)</a:t>
            </a:r>
          </a:p>
          <a:p>
            <a:pPr algn="l">
              <a:buFont typeface="+mj-lt"/>
              <a:buAutoNum type="arabicPeriod"/>
            </a:pP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🔧 Configurar as ferramentas essenciais (como instalar a infraestrutura básica)</a:t>
            </a:r>
          </a:p>
          <a:p>
            <a:pPr algn="l">
              <a:buFont typeface="+mj-lt"/>
              <a:buAutoNum type="arabicPeriod"/>
            </a:pP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Validar que tudo funciona (como fazer o primeiro teste de qualidade)</a:t>
            </a:r>
          </a:p>
          <a:p>
            <a:pPr algn="l">
              <a:buFont typeface="+mj-lt"/>
              <a:buAutoNum type="arabicPeriod"/>
            </a:pP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📚 Documentar o processo (para que outros desenvolvedores possam replicar)</a:t>
            </a:r>
          </a:p>
        </p:txBody>
      </p:sp>
    </p:spTree>
    <p:extLst>
      <p:ext uri="{BB962C8B-B14F-4D97-AF65-F5344CB8AC3E}">
        <p14:creationId xmlns:p14="http://schemas.microsoft.com/office/powerpoint/2010/main" val="1757237514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000" dirty="0">
                <a:solidFill>
                  <a:srgbClr val="6F7074"/>
                </a:solidFill>
                <a:latin typeface="Roboto" panose="02000000000000000000" pitchFamily="2" charset="0"/>
              </a:rPr>
              <a:t>✅ README.md completo e bem formatado (destacando uso do JDK 21)</a:t>
            </a:r>
            <a:endParaRPr lang="pt-BR" sz="2000" dirty="0"/>
          </a:p>
        </p:txBody>
      </p:sp>
      <p:graphicFrame>
        <p:nvGraphicFramePr>
          <p:cNvPr id="3" name="Objeto 2">
            <a:extLst>
              <a:ext uri="{FF2B5EF4-FFF2-40B4-BE49-F238E27FC236}">
                <a16:creationId xmlns:a16="http://schemas.microsoft.com/office/drawing/2014/main" id="{476F2B8C-5AFD-45AE-BDB0-6287CB15E972}"/>
              </a:ext>
            </a:extLst>
          </p:cNvPr>
          <p:cNvGraphicFramePr>
            <a:graphicFrameLocks noChangeAspect="1"/>
          </p:cNvGraphicFramePr>
          <p:nvPr>
            <p:extLst>
              <p:ext uri="{D42A27DB-BD31-4B8C-83A1-F6EECF244321}">
                <p14:modId xmlns:p14="http://schemas.microsoft.com/office/powerpoint/2010/main" val="4184702157"/>
              </p:ext>
            </p:extLst>
          </p:nvPr>
        </p:nvGraphicFramePr>
        <p:xfrm>
          <a:off x="5362575" y="3034058"/>
          <a:ext cx="8096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5126" name="Objeto de Shell de Gerenciador" showAsIcon="1" r:id="rId3" imgW="809708" imgH="514326" progId="Package">
                  <p:embed/>
                </p:oleObj>
              </mc:Choice>
              <mc:Fallback>
                <p:oleObj name="Objeto de Shell de Gerenciador" showAsIcon="1" r:id="rId3" imgW="809708" imgH="514326" progId="Package">
                  <p:embed/>
                  <p:pic>
                    <p:nvPicPr>
                      <p:cNvPr id="0" name=""/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362575" y="3034058"/>
                        <a:ext cx="8096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</p:spTree>
    <p:extLst>
      <p:ext uri="{BB962C8B-B14F-4D97-AF65-F5344CB8AC3E}">
        <p14:creationId xmlns:p14="http://schemas.microsoft.com/office/powerpoint/2010/main" val="3435898421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 dirty="0">
                <a:solidFill>
                  <a:srgbClr val="6F7074"/>
                </a:solidFill>
                <a:latin typeface="Roboto" panose="02000000000000000000" pitchFamily="2" charset="0"/>
              </a:rPr>
              <a:t>✅ Repositório GitHub atualizado com todos os </a:t>
            </a:r>
            <a:r>
              <a:rPr lang="pt-BR" sz="2400" dirty="0" err="1">
                <a:solidFill>
                  <a:srgbClr val="6F7074"/>
                </a:solidFill>
                <a:latin typeface="Roboto" panose="02000000000000000000" pitchFamily="2" charset="0"/>
              </a:rPr>
              <a:t>commits</a:t>
            </a:r>
            <a:endParaRPr lang="pt-BR" sz="2400" dirty="0"/>
          </a:p>
        </p:txBody>
      </p:sp>
      <p:pic>
        <p:nvPicPr>
          <p:cNvPr id="4" name="Imagem 3">
            <a:extLst>
              <a:ext uri="{FF2B5EF4-FFF2-40B4-BE49-F238E27FC236}">
                <a16:creationId xmlns:a16="http://schemas.microsoft.com/office/drawing/2014/main" id="{BD00AF46-D465-4681-9947-7CD840EB5F98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782957" y="1437881"/>
            <a:ext cx="7199299" cy="489608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194756446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022D772-FD22-4109-8FE2-F5CDCF693548}"/>
              </a:ext>
            </a:extLst>
          </p:cNvPr>
          <p:cNvSpPr txBox="1">
            <a:spLocks/>
          </p:cNvSpPr>
          <p:nvPr/>
        </p:nvSpPr>
        <p:spPr>
          <a:xfrm>
            <a:off x="1371600" y="685800"/>
            <a:ext cx="9601200" cy="1485900"/>
          </a:xfrm>
          <a:prstGeom prst="rect">
            <a:avLst/>
          </a:prstGeom>
        </p:spPr>
        <p:txBody>
          <a:bodyPr>
            <a:normAutofit/>
          </a:bodyPr>
          <a:lstStyle>
            <a:lvl1pPr algn="l" defTabSz="914400" rtl="0" eaLnBrk="1" latinLnBrk="0" hangingPunct="1">
              <a:lnSpc>
                <a:spcPct val="89000"/>
              </a:lnSpc>
              <a:spcBef>
                <a:spcPct val="0"/>
              </a:spcBef>
              <a:buNone/>
              <a:defRPr sz="4400" kern="1200" baseline="0">
                <a:solidFill>
                  <a:schemeClr val="tx2"/>
                </a:solidFill>
                <a:latin typeface="+mj-lt"/>
                <a:ea typeface="+mj-ea"/>
                <a:cs typeface="+mj-cs"/>
              </a:defRPr>
            </a:lvl1pPr>
          </a:lstStyle>
          <a:p>
            <a:r>
              <a:rPr lang="pt-BR" sz="2400">
                <a:solidFill>
                  <a:srgbClr val="6F7074"/>
                </a:solidFill>
                <a:latin typeface="Roboto" panose="02000000000000000000" pitchFamily="2" charset="0"/>
              </a:rPr>
              <a:t>✅ Screenshot da estrutura de pastas do projeto</a:t>
            </a:r>
            <a:endParaRPr lang="pt-BR" sz="2400" dirty="0"/>
          </a:p>
        </p:txBody>
      </p:sp>
      <p:pic>
        <p:nvPicPr>
          <p:cNvPr id="5" name="Imagem 4">
            <a:extLst>
              <a:ext uri="{FF2B5EF4-FFF2-40B4-BE49-F238E27FC236}">
                <a16:creationId xmlns:a16="http://schemas.microsoft.com/office/drawing/2014/main" id="{CC932EE2-FDFD-45A9-8332-D002E3DD474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033348" y="1580509"/>
            <a:ext cx="2867425" cy="4591691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45008596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5D91476-E09F-453B-A9FA-255014BC32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 fontScale="90000"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1: Configuração do Ambiente</a:t>
            </a:r>
            <a:br>
              <a:rPr lang="pt-BR" sz="2800" b="1" dirty="0">
                <a:solidFill>
                  <a:srgbClr val="0A0A0A"/>
                </a:solidFill>
                <a:latin typeface="Nunito" pitchFamily="2" charset="0"/>
              </a:rPr>
            </a:br>
            <a:br>
              <a:rPr lang="pt-BR" sz="2800" b="1" dirty="0">
                <a:solidFill>
                  <a:srgbClr val="0A0A0A"/>
                </a:solidFill>
                <a:latin typeface="Nunito" pitchFamily="2" charset="0"/>
              </a:rPr>
            </a:br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✅ Instalar e configurar Java JDK 21 (versão LTS mais recente)</a:t>
            </a:r>
          </a:p>
        </p:txBody>
      </p:sp>
      <p:pic>
        <p:nvPicPr>
          <p:cNvPr id="6" name="Espaço Reservado para Conteúdo 5">
            <a:extLst>
              <a:ext uri="{FF2B5EF4-FFF2-40B4-BE49-F238E27FC236}">
                <a16:creationId xmlns:a16="http://schemas.microsoft.com/office/drawing/2014/main" id="{B0500A0C-ABAF-4162-A73A-9EFA22E519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6787" y="2286000"/>
            <a:ext cx="6710826" cy="3581400"/>
          </a:xfrm>
        </p:spPr>
      </p:pic>
    </p:spTree>
    <p:extLst>
      <p:ext uri="{BB962C8B-B14F-4D97-AF65-F5344CB8AC3E}">
        <p14:creationId xmlns:p14="http://schemas.microsoft.com/office/powerpoint/2010/main" val="1444328707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058D2F5C-5C0F-4991-B44E-ADCA429653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BR" sz="4400" b="1" i="0" dirty="0">
                <a:solidFill>
                  <a:srgbClr val="0A0A0A"/>
                </a:solidFill>
                <a:effectLst/>
                <a:latin typeface="Nunito" pitchFamily="2" charset="0"/>
              </a:rPr>
            </a:br>
            <a:r>
              <a:rPr lang="pt-BR" sz="22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</a:t>
            </a:r>
            <a:r>
              <a:rPr lang="pt-BR" sz="22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lang="pt-BR" sz="22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do VS </a:t>
            </a:r>
            <a:r>
              <a:rPr lang="pt-BR" sz="22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Code</a:t>
            </a:r>
            <a:r>
              <a:rPr lang="pt-BR" sz="22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com extensões Java instaladas</a:t>
            </a:r>
            <a:endParaRPr lang="pt-BR" sz="2200" dirty="0"/>
          </a:p>
        </p:txBody>
      </p:sp>
      <p:pic>
        <p:nvPicPr>
          <p:cNvPr id="8" name="Espaço Reservado para Conteúdo 4">
            <a:extLst>
              <a:ext uri="{FF2B5EF4-FFF2-40B4-BE49-F238E27FC236}">
                <a16:creationId xmlns:a16="http://schemas.microsoft.com/office/drawing/2014/main" id="{1F8B780E-975C-491E-AFCE-CC807298D72C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879600" y="2286000"/>
            <a:ext cx="8585200" cy="3581400"/>
          </a:xfrm>
        </p:spPr>
      </p:pic>
    </p:spTree>
    <p:extLst>
      <p:ext uri="{BB962C8B-B14F-4D97-AF65-F5344CB8AC3E}">
        <p14:creationId xmlns:p14="http://schemas.microsoft.com/office/powerpoint/2010/main" val="334886981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354BD83-C215-4F45-A50B-7ECA57A5CE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br>
              <a:rPr lang="pt-BR" sz="4000" b="1" i="0" dirty="0">
                <a:solidFill>
                  <a:srgbClr val="0A0A0A"/>
                </a:solidFill>
                <a:effectLst/>
                <a:latin typeface="Nunito" pitchFamily="2" charset="0"/>
              </a:rPr>
            </a:b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</a:t>
            </a:r>
            <a:r>
              <a:rPr kumimoji="0" lang="pt-BR" altLang="pt-BR" sz="1800" b="0" i="0" u="none" strike="noStrike" cap="none" normalizeH="0" baseline="0" dirty="0" err="1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kumimoji="0" lang="pt-BR" altLang="pt-BR" sz="1800" b="0" i="0" u="none" strike="noStrike" cap="none" normalizeH="0" baseline="0" dirty="0">
                <a:ln>
                  <a:noFill/>
                </a:ln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do funcionando</a:t>
            </a:r>
            <a:endParaRPr lang="pt-BR" dirty="0"/>
          </a:p>
        </p:txBody>
      </p:sp>
      <p:pic>
        <p:nvPicPr>
          <p:cNvPr id="7" name="Espaço Reservado para Conteúdo 6">
            <a:extLst>
              <a:ext uri="{FF2B5EF4-FFF2-40B4-BE49-F238E27FC236}">
                <a16:creationId xmlns:a16="http://schemas.microsoft.com/office/drawing/2014/main" id="{B8324CB9-5FD8-47E6-AEC0-FBFBFFE5D617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812178" y="2286000"/>
            <a:ext cx="6720044" cy="3581400"/>
          </a:xfrm>
        </p:spPr>
      </p:pic>
    </p:spTree>
    <p:extLst>
      <p:ext uri="{BB962C8B-B14F-4D97-AF65-F5344CB8AC3E}">
        <p14:creationId xmlns:p14="http://schemas.microsoft.com/office/powerpoint/2010/main" val="3117262504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C9E72AE-54C9-4649-9EC3-5489A9F1772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 vert="horz" lIns="91440" tIns="45720" rIns="91440" bIns="45720" rtlCol="0" anchor="t">
            <a:normAutofit/>
          </a:bodyPr>
          <a:lstStyle/>
          <a:p>
            <a:r>
              <a:rPr lang="pt-BR" sz="2800" b="1" dirty="0">
                <a:solidFill>
                  <a:srgbClr val="0A0A0A"/>
                </a:solidFill>
                <a:latin typeface="Nunito" pitchFamily="2" charset="0"/>
              </a:rPr>
              <a:t>🎯 Atividade 2: Criação do Projeto Spring Boot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6EE088AB-3967-453A-9D5E-B436407D6D3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🌐 Acessar </a:t>
            </a:r>
            <a:r>
              <a:rPr lang="pt-BR" b="0" i="0" u="none" strike="noStrike" dirty="0">
                <a:solidFill>
                  <a:srgbClr val="0054A6"/>
                </a:solidFill>
                <a:effectLst/>
                <a:latin typeface="Roboto" panose="02000000000000000000" pitchFamily="2" charset="0"/>
                <a:hlinkClick r:id="rId2"/>
              </a:rPr>
              <a:t>Spring </a:t>
            </a:r>
            <a:r>
              <a:rPr lang="pt-BR" b="0" i="0" u="none" strike="noStrike" dirty="0" err="1">
                <a:solidFill>
                  <a:srgbClr val="0054A6"/>
                </a:solidFill>
                <a:effectLst/>
                <a:latin typeface="Roboto" panose="02000000000000000000" pitchFamily="2" charset="0"/>
                <a:hlinkClick r:id="rId2"/>
              </a:rPr>
              <a:t>Initializr</a:t>
            </a:r>
            <a:endParaRPr lang="pt-BR" b="0" i="0" dirty="0">
              <a:solidFill>
                <a:srgbClr val="6F7074"/>
              </a:solidFill>
              <a:effectLst/>
              <a:latin typeface="Roboto" panose="02000000000000000000" pitchFamily="2" charset="0"/>
            </a:endParaRPr>
          </a:p>
          <a:p>
            <a:pPr marL="0" indent="0" algn="l">
              <a:buNone/>
            </a:pPr>
            <a: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⚙️ Configurar projeto com as especificações:</a:t>
            </a:r>
          </a:p>
          <a:p>
            <a:pPr marL="0" indent="0" algn="l">
              <a:buNone/>
            </a:pPr>
            <a: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📦 Dependências obrigatórias:</a:t>
            </a:r>
            <a:b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</a:br>
            <a:br>
              <a:rPr lang="pt-BR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</a:b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4142126302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0F62A41-0C11-4F38-B1C9-D3C90D6780A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4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Arquivo ZIP do projeto baixado do Spring </a:t>
            </a:r>
            <a:r>
              <a:rPr lang="pt-BR" sz="24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Initializr</a:t>
            </a:r>
            <a:endParaRPr lang="pt-BR" sz="2400" dirty="0"/>
          </a:p>
        </p:txBody>
      </p:sp>
      <p:graphicFrame>
        <p:nvGraphicFramePr>
          <p:cNvPr id="4" name="Espaço Reservado para Conteúdo 3">
            <a:extLst>
              <a:ext uri="{FF2B5EF4-FFF2-40B4-BE49-F238E27FC236}">
                <a16:creationId xmlns:a16="http://schemas.microsoft.com/office/drawing/2014/main" id="{49B615E6-1ACC-46AF-8E60-6A099DC3DA70}"/>
              </a:ext>
            </a:extLst>
          </p:cNvPr>
          <p:cNvGraphicFramePr>
            <a:graphicFrameLocks noGrp="1" noChangeAspect="1"/>
          </p:cNvGraphicFramePr>
          <p:nvPr>
            <p:ph idx="1"/>
          </p:nvPr>
        </p:nvGraphicFramePr>
        <p:xfrm>
          <a:off x="5691188" y="3819525"/>
          <a:ext cx="962025" cy="514350"/>
        </p:xfrm>
        <a:graphic>
          <a:graphicData uri="http://schemas.openxmlformats.org/presentationml/2006/ole">
            <mc:AlternateContent xmlns:mc="http://schemas.openxmlformats.org/markup-compatibility/2006">
              <mc:Choice xmlns:v="urn:schemas-microsoft-com:vml" Requires="v">
                <p:oleObj spid="_x0000_s1030" name="Objeto de Shell de Gerenciador" showAsIcon="1" r:id="rId3" imgW="962071" imgH="514326" progId="Package">
                  <p:embed/>
                </p:oleObj>
              </mc:Choice>
              <mc:Fallback>
                <p:oleObj name="Objeto de Shell de Gerenciador" showAsIcon="1" r:id="rId3" imgW="962071" imgH="514326" progId="Package">
                  <p:embed/>
                  <p:pic>
                    <p:nvPicPr>
                      <p:cNvPr id="4" name="Espaço Reservado para Conteúdo 3">
                        <a:extLst>
                          <a:ext uri="{FF2B5EF4-FFF2-40B4-BE49-F238E27FC236}">
                            <a16:creationId xmlns:a16="http://schemas.microsoft.com/office/drawing/2014/main" id="{49B615E6-1ACC-46AF-8E60-6A099DC3DA70}"/>
                          </a:ext>
                        </a:extLst>
                      </p:cNvPr>
                      <p:cNvPicPr/>
                      <p:nvPr/>
                    </p:nvPicPr>
                    <p:blipFill>
                      <a:blip r:embed="rId4"/>
                      <a:stretch>
                        <a:fillRect/>
                      </a:stretch>
                    </p:blipFill>
                    <p:spPr>
                      <a:xfrm>
                        <a:off x="5691188" y="3819525"/>
                        <a:ext cx="962025" cy="514350"/>
                      </a:xfrm>
                      <a:prstGeom prst="rect">
                        <a:avLst/>
                      </a:prstGeom>
                    </p:spPr>
                  </p:pic>
                </p:oleObj>
              </mc:Fallback>
            </mc:AlternateContent>
          </a:graphicData>
        </a:graphic>
      </p:graphicFrame>
      <p:pic>
        <p:nvPicPr>
          <p:cNvPr id="5" name="Imagem 4">
            <a:extLst>
              <a:ext uri="{FF2B5EF4-FFF2-40B4-BE49-F238E27FC236}">
                <a16:creationId xmlns:a16="http://schemas.microsoft.com/office/drawing/2014/main" id="{05E609DB-1B08-43CC-9524-59C5AFE5BBBD}"/>
              </a:ext>
            </a:extLst>
          </p:cNvPr>
          <p:cNvPicPr>
            <a:picLocks noChangeAspect="1"/>
          </p:cNvPicPr>
          <p:nvPr/>
        </p:nvPicPr>
        <p:blipFill>
          <a:blip r:embed="rId5"/>
          <a:stretch>
            <a:fillRect/>
          </a:stretch>
        </p:blipFill>
        <p:spPr>
          <a:xfrm>
            <a:off x="3638129" y="2276369"/>
            <a:ext cx="6030167" cy="76210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868725866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3E260F7-10AE-4098-9DA0-9564395A77B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Autofit/>
          </a:bodyPr>
          <a:lstStyle/>
          <a:p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✅ </a:t>
            </a:r>
            <a:r>
              <a:rPr lang="pt-BR" sz="1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Screenshot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da configuração no Spring </a:t>
            </a:r>
            <a:r>
              <a:rPr lang="pt-BR" sz="1800" b="0" i="0" dirty="0" err="1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Initializr</a:t>
            </a:r>
            <a:r>
              <a:rPr lang="pt-BR" sz="1800" b="0" i="0" dirty="0">
                <a:solidFill>
                  <a:srgbClr val="6F7074"/>
                </a:solidFill>
                <a:effectLst/>
                <a:latin typeface="Roboto" panose="02000000000000000000" pitchFamily="2" charset="0"/>
              </a:rPr>
              <a:t> (mostrando Java 21 selecionado)</a:t>
            </a:r>
            <a:endParaRPr lang="pt-BR" sz="1800" dirty="0"/>
          </a:p>
        </p:txBody>
      </p:sp>
      <p:pic>
        <p:nvPicPr>
          <p:cNvPr id="5" name="Espaço Reservado para Conteúdo 4">
            <a:extLst>
              <a:ext uri="{FF2B5EF4-FFF2-40B4-BE49-F238E27FC236}">
                <a16:creationId xmlns:a16="http://schemas.microsoft.com/office/drawing/2014/main" id="{A1D14B6D-B3CC-4893-BAA2-CC709F5EA68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602879" y="2286000"/>
            <a:ext cx="7138642" cy="3581400"/>
          </a:xfrm>
        </p:spPr>
      </p:pic>
    </p:spTree>
    <p:extLst>
      <p:ext uri="{BB962C8B-B14F-4D97-AF65-F5344CB8AC3E}">
        <p14:creationId xmlns:p14="http://schemas.microsoft.com/office/powerpoint/2010/main" val="197297653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28405AF-5792-41DB-A9E1-B05EB6A99AB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>
            <a:normAutofit/>
          </a:bodyPr>
          <a:lstStyle/>
          <a:p>
            <a:r>
              <a:rPr lang="pt-BR" sz="2800" b="1" i="0" dirty="0">
                <a:solidFill>
                  <a:srgbClr val="0A0A0A"/>
                </a:solidFill>
                <a:effectLst/>
                <a:latin typeface="Nunito" pitchFamily="2" charset="0"/>
              </a:rPr>
              <a:t>🎯 Atividade 3: Configuração do Repositório </a:t>
            </a:r>
            <a:r>
              <a:rPr lang="pt-BR" sz="2800" b="1" i="0" dirty="0" err="1">
                <a:solidFill>
                  <a:srgbClr val="0A0A0A"/>
                </a:solidFill>
                <a:effectLst/>
                <a:latin typeface="Nunito" pitchFamily="2" charset="0"/>
              </a:rPr>
              <a:t>Git</a:t>
            </a:r>
            <a:endParaRPr lang="pt-BR" sz="2800" dirty="0"/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978E2EF4-323D-4AD2-A68C-4A25737E753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pt-BR" dirty="0"/>
              <a:t>📂 Extrair o projeto baixado</a:t>
            </a:r>
          </a:p>
          <a:p>
            <a:pPr marL="0" indent="0">
              <a:buNone/>
            </a:pPr>
            <a:r>
              <a:rPr lang="pt-BR" dirty="0"/>
              <a:t>💻 Abrir no VS </a:t>
            </a:r>
            <a:r>
              <a:rPr lang="pt-BR" dirty="0" err="1"/>
              <a:t>Code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🆕 Inicializar repositório </a:t>
            </a:r>
            <a:r>
              <a:rPr lang="pt-BR" dirty="0" err="1"/>
              <a:t>Git</a:t>
            </a:r>
            <a:r>
              <a:rPr lang="pt-BR" dirty="0"/>
              <a:t> local</a:t>
            </a:r>
          </a:p>
          <a:p>
            <a:pPr marL="0" indent="0">
              <a:buNone/>
            </a:pPr>
            <a:r>
              <a:rPr lang="pt-BR" dirty="0"/>
              <a:t>🌐 Criar repositório no GitHub com nome: delivery-</a:t>
            </a:r>
            <a:r>
              <a:rPr lang="pt-BR" dirty="0" err="1"/>
              <a:t>api</a:t>
            </a:r>
            <a:r>
              <a:rPr lang="pt-BR" dirty="0"/>
              <a:t>-</a:t>
            </a:r>
            <a:r>
              <a:rPr lang="pt-BR" dirty="0" err="1"/>
              <a:t>evertont.ribeiro</a:t>
            </a:r>
            <a:endParaRPr lang="pt-BR" dirty="0"/>
          </a:p>
          <a:p>
            <a:pPr marL="0" indent="0">
              <a:buNone/>
            </a:pPr>
            <a:r>
              <a:rPr lang="pt-BR" dirty="0"/>
              <a:t>🚫 Configurar .</a:t>
            </a:r>
            <a:r>
              <a:rPr lang="pt-BR" dirty="0" err="1"/>
              <a:t>gitignore</a:t>
            </a:r>
            <a:r>
              <a:rPr lang="pt-BR" dirty="0"/>
              <a:t> adequado</a:t>
            </a:r>
          </a:p>
          <a:p>
            <a:pPr marL="0" indent="0">
              <a:buNone/>
            </a:pPr>
            <a:r>
              <a:rPr lang="pt-BR" dirty="0"/>
              <a:t>📥 Fazer </a:t>
            </a:r>
            <a:r>
              <a:rPr lang="pt-BR" dirty="0" err="1"/>
              <a:t>commit</a:t>
            </a:r>
            <a:r>
              <a:rPr lang="pt-BR" dirty="0"/>
              <a:t> inicial</a:t>
            </a:r>
          </a:p>
          <a:p>
            <a:pPr marL="0" indent="0">
              <a:buNone/>
            </a:pPr>
            <a:r>
              <a:rPr lang="pt-BR" dirty="0"/>
              <a:t>🔗 Conectar repositório local com GitHub</a:t>
            </a:r>
          </a:p>
          <a:p>
            <a:pPr marL="0" indent="0">
              <a:buNone/>
            </a:pPr>
            <a:r>
              <a:rPr lang="pt-BR" dirty="0"/>
              <a:t>📤 Fazer </a:t>
            </a:r>
            <a:r>
              <a:rPr lang="pt-BR" dirty="0" err="1"/>
              <a:t>push</a:t>
            </a:r>
            <a:r>
              <a:rPr lang="pt-BR" dirty="0"/>
              <a:t> inicial</a:t>
            </a:r>
          </a:p>
        </p:txBody>
      </p:sp>
    </p:spTree>
    <p:extLst>
      <p:ext uri="{BB962C8B-B14F-4D97-AF65-F5344CB8AC3E}">
        <p14:creationId xmlns:p14="http://schemas.microsoft.com/office/powerpoint/2010/main" val="3141946583"/>
      </p:ext>
    </p:extLst>
  </p:cSld>
  <p:clrMapOvr>
    <a:masterClrMapping/>
  </p:clrMapOvr>
</p:sld>
</file>

<file path=ppt/theme/theme1.xml><?xml version="1.0" encoding="utf-8"?>
<a:theme xmlns:a="http://schemas.openxmlformats.org/drawingml/2006/main" name="Cortar">
  <a:themeElements>
    <a:clrScheme name="Crop">
      <a:dk1>
        <a:sysClr val="windowText" lastClr="000000"/>
      </a:dk1>
      <a:lt1>
        <a:sysClr val="window" lastClr="FFFFFF"/>
      </a:lt1>
      <a:dk2>
        <a:srgbClr val="191B0E"/>
      </a:dk2>
      <a:lt2>
        <a:srgbClr val="EFEDE3"/>
      </a:lt2>
      <a:accent1>
        <a:srgbClr val="8C8D86"/>
      </a:accent1>
      <a:accent2>
        <a:srgbClr val="E6C069"/>
      </a:accent2>
      <a:accent3>
        <a:srgbClr val="897B61"/>
      </a:accent3>
      <a:accent4>
        <a:srgbClr val="8DAB8E"/>
      </a:accent4>
      <a:accent5>
        <a:srgbClr val="77A2BB"/>
      </a:accent5>
      <a:accent6>
        <a:srgbClr val="E28394"/>
      </a:accent6>
      <a:hlink>
        <a:srgbClr val="77A2BB"/>
      </a:hlink>
      <a:folHlink>
        <a:srgbClr val="957A99"/>
      </a:folHlink>
    </a:clrScheme>
    <a:fontScheme name="Crop">
      <a:maj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ajorFont>
      <a:minorFont>
        <a:latin typeface="Franklin Gothic Book" panose="020B0503020102020204"/>
        <a:ea typeface=""/>
        <a:cs typeface=""/>
        <a:font script="Jpan" typeface="メイリオ"/>
        <a:font script="Hang" typeface="돋움"/>
        <a:font script="Hans" typeface="华文楷体"/>
        <a:font script="Hant" typeface="微軟正黑體"/>
        <a:font script="Arab" typeface="Tahoma"/>
        <a:font script="Hebr" typeface="Aharoni"/>
        <a:font script="Thai" typeface="LilyUPC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ahoma"/>
        <a:font script="Uigh" typeface="Microsoft Uighur"/>
        <a:font script="Geor" typeface="Sylfaen"/>
      </a:minorFont>
    </a:fontScheme>
    <a:fmtScheme name="Crop">
      <a:fillStyleLst>
        <a:solidFill>
          <a:schemeClr val="phClr"/>
        </a:solidFill>
        <a:gradFill rotWithShape="1">
          <a:gsLst>
            <a:gs pos="0">
              <a:schemeClr val="phClr">
                <a:tint val="67000"/>
                <a:satMod val="105000"/>
                <a:lumMod val="110000"/>
              </a:schemeClr>
            </a:gs>
            <a:gs pos="50000">
              <a:schemeClr val="phClr">
                <a:tint val="73000"/>
                <a:satMod val="103000"/>
                <a:lumMod val="105000"/>
              </a:schemeClr>
            </a:gs>
            <a:gs pos="100000">
              <a:schemeClr val="phClr">
                <a:tint val="81000"/>
                <a:satMod val="109000"/>
                <a:lumMod val="105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tint val="94000"/>
                <a:satMod val="103000"/>
                <a:lumMod val="102000"/>
              </a:schemeClr>
            </a:gs>
            <a:gs pos="50000">
              <a:schemeClr val="phClr">
                <a:shade val="100000"/>
                <a:satMod val="110000"/>
                <a:lumMod val="100000"/>
              </a:schemeClr>
            </a:gs>
            <a:gs pos="100000">
              <a:schemeClr val="phClr">
                <a:shade val="78000"/>
                <a:satMod val="120000"/>
                <a:lumMod val="99000"/>
              </a:schemeClr>
            </a:gs>
          </a:gsLst>
          <a:lin ang="5400000" scaled="0"/>
        </a:gradFill>
      </a:fillStyleLst>
      <a:lnStyleLst>
        <a:ln w="6350" cap="flat" cmpd="sng" algn="in">
          <a:solidFill>
            <a:schemeClr val="phClr"/>
          </a:solidFill>
          <a:prstDash val="solid"/>
        </a:ln>
        <a:ln w="34925" cap="flat" cmpd="sng" algn="in">
          <a:solidFill>
            <a:schemeClr val="phClr"/>
          </a:solidFill>
          <a:prstDash val="solid"/>
        </a:ln>
        <a:ln w="19050" cap="flat" cmpd="sng" algn="in">
          <a:solidFill>
            <a:schemeClr val="phClr"/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35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hade val="98000"/>
                <a:satMod val="150000"/>
                <a:lumMod val="102000"/>
              </a:schemeClr>
            </a:gs>
            <a:gs pos="50000">
              <a:schemeClr val="phClr">
                <a:tint val="98000"/>
                <a:shade val="90000"/>
                <a:satMod val="13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Crop" id="{EC9488ED-E761-4D60-9AC4-764D1FE2C171}" vid="{CE19780C-D67D-4C13-9DE9-A52BC3BA51B4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{AD841E09-E36E-444E-9296-E020D73646C8}TFc3084226-2d0c-440f-9f46-6b48c7a7f6702f1ae8ee-a396ae1b098f</Template>
  <TotalTime>638</TotalTime>
  <Words>426</Words>
  <Application>Microsoft Office PowerPoint</Application>
  <PresentationFormat>Widescreen</PresentationFormat>
  <Paragraphs>52</Paragraphs>
  <Slides>22</Slides>
  <Notes>0</Notes>
  <HiddenSlides>0</HiddenSlides>
  <MMClips>0</MMClips>
  <ScaleCrop>false</ScaleCrop>
  <HeadingPairs>
    <vt:vector size="8" baseType="variant">
      <vt:variant>
        <vt:lpstr>Fontes usadas</vt:lpstr>
      </vt:variant>
      <vt:variant>
        <vt:i4>5</vt:i4>
      </vt:variant>
      <vt:variant>
        <vt:lpstr>Tema</vt:lpstr>
      </vt:variant>
      <vt:variant>
        <vt:i4>1</vt:i4>
      </vt:variant>
      <vt:variant>
        <vt:lpstr>Servidores OLE inseridos</vt:lpstr>
      </vt:variant>
      <vt:variant>
        <vt:i4>1</vt:i4>
      </vt:variant>
      <vt:variant>
        <vt:lpstr>Títulos de slides</vt:lpstr>
      </vt:variant>
      <vt:variant>
        <vt:i4>22</vt:i4>
      </vt:variant>
    </vt:vector>
  </HeadingPairs>
  <TitlesOfParts>
    <vt:vector size="29" baseType="lpstr">
      <vt:lpstr>Arial</vt:lpstr>
      <vt:lpstr>Courier New</vt:lpstr>
      <vt:lpstr>Franklin Gothic Book</vt:lpstr>
      <vt:lpstr>Nunito</vt:lpstr>
      <vt:lpstr>Roboto</vt:lpstr>
      <vt:lpstr>Cortar</vt:lpstr>
      <vt:lpstr>Objeto de Shell de Gerenciador</vt:lpstr>
      <vt:lpstr>Prática 01</vt:lpstr>
      <vt:lpstr>🎯 Missão</vt:lpstr>
      <vt:lpstr>🎯 Atividade 1: Configuração do Ambiente  ✅ Instalar e configurar Java JDK 21 (versão LTS mais recente)</vt:lpstr>
      <vt:lpstr> ✅ Screenshot do VS Code com extensões Java instaladas</vt:lpstr>
      <vt:lpstr> ✅ Screenshot do funcionando</vt:lpstr>
      <vt:lpstr>🎯 Atividade 2: Criação do Projeto Spring Boot</vt:lpstr>
      <vt:lpstr>✅ Arquivo ZIP do projeto baixado do Spring Initializr</vt:lpstr>
      <vt:lpstr>✅ Screenshot da configuração no Spring Initializr (mostrando Java 21 selecionado)</vt:lpstr>
      <vt:lpstr>🎯 Atividade 3: Configuração do Repositório Git</vt:lpstr>
      <vt:lpstr>✅ URL do repositório GitHub público</vt:lpstr>
      <vt:lpstr>✅ Screenshot mostrando commit inicial no GitHub</vt:lpstr>
      <vt:lpstr>Apresentação do PowerPoint</vt:lpstr>
      <vt:lpstr>🎯 Atividade 4 - Configuração da Aplicação </vt:lpstr>
      <vt:lpstr>✅ Arquivo application.properties configurado</vt:lpstr>
      <vt:lpstr>✅ Screenshot da estrutura de pastas do projeto</vt:lpstr>
      <vt:lpstr>🎯 Atividade 5 - Configuração da Aplicação </vt:lpstr>
      <vt:lpstr>Apresentação do PowerPoint</vt:lpstr>
      <vt:lpstr>Apresentação do PowerPoint</vt:lpstr>
      <vt:lpstr>🎯 Atividade 6 - Documentação e Finalização 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Atividade 1</dc:title>
  <dc:creator>Everton Ribeiro</dc:creator>
  <cp:lastModifiedBy>Everton Ribeiro</cp:lastModifiedBy>
  <cp:revision>14</cp:revision>
  <dcterms:created xsi:type="dcterms:W3CDTF">2025-09-01T13:10:14Z</dcterms:created>
  <dcterms:modified xsi:type="dcterms:W3CDTF">2025-09-12T14:54:07Z</dcterms:modified>
</cp:coreProperties>
</file>