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5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8C1A31-FB53-4966-B3A6-BCD0DC7992F0}">
  <a:tblStyle styleId="{048C1A31-FB53-4966-B3A6-BCD0DC7992F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4085"/>
        <p:guide pos="2880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32307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6aa6d8a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6aa6d8a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6aa6d8a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6aa6d8a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96aa6ddc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96aa6ddc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6aa6d8a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6aa6d8a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96aa6d8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96aa6d8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987127e3c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987127e3c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987127e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987127e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0079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972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1801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485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65651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4927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4834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5846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007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77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0258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8782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4345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2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6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7754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07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6379" y="1749441"/>
            <a:ext cx="5826719" cy="1646302"/>
          </a:xfrm>
        </p:spPr>
        <p:txBody>
          <a:bodyPr>
            <a:noAutofit/>
          </a:bodyPr>
          <a:lstStyle/>
          <a:p>
            <a:pPr lvl="0" algn="ctr"/>
            <a:r>
              <a:rPr lang="pt-BR" sz="4400" dirty="0" smtClean="0">
                <a:solidFill>
                  <a:schemeClr val="tx1"/>
                </a:solidFill>
                <a:sym typeface="Arial"/>
              </a:rPr>
              <a:t>APLICAÇÃO PARA RESERVAS E DELIVERY</a:t>
            </a:r>
            <a:endParaRPr lang="pt-BR" sz="4400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6379" y="4050834"/>
            <a:ext cx="5826719" cy="1096899"/>
          </a:xfrm>
        </p:spPr>
        <p:txBody>
          <a:bodyPr/>
          <a:lstStyle/>
          <a:p>
            <a:pPr lvl="0" algn="ctr"/>
            <a:r>
              <a:rPr lang="pt-BR" dirty="0" smtClean="0">
                <a:solidFill>
                  <a:schemeClr val="tx1"/>
                </a:solidFill>
                <a:sym typeface="Arial"/>
              </a:rPr>
              <a:t>Everton Henrique Duarte</a:t>
            </a:r>
            <a:endParaRPr lang="pt-BR" dirty="0" smtClean="0">
              <a:solidFill>
                <a:schemeClr val="tx1"/>
              </a:solidFill>
            </a:endParaRPr>
          </a:p>
          <a:p>
            <a:pPr lvl="0" algn="ctr"/>
            <a:r>
              <a:rPr lang="pt-BR" dirty="0" smtClean="0">
                <a:solidFill>
                  <a:schemeClr val="tx1"/>
                </a:solidFill>
                <a:sym typeface="Arial"/>
              </a:rPr>
              <a:t>Pedro Britto da Costa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53538" y="5589300"/>
            <a:ext cx="77724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pt-B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Orientadora: Professora MSc. Marta de Fátima Vencato</a:t>
            </a:r>
            <a:endParaRPr sz="2000" dirty="0"/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326440" y="322997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971598" y="1458642"/>
          <a:ext cx="7272750" cy="4634600"/>
        </p:xfrm>
        <a:graphic>
          <a:graphicData uri="http://schemas.openxmlformats.org/drawingml/2006/table">
            <a:tbl>
              <a:tblPr firstRow="1" firstCol="1" bandRow="1">
                <a:noFill/>
                <a:tableStyleId>{048C1A31-FB53-4966-B3A6-BCD0DC7992F0}</a:tableStyleId>
              </a:tblPr>
              <a:tblGrid>
                <a:gridCol w="239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1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5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MESES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SETEMBRO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OUTUBRO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NOVEMBRO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SEMANAS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Realizar analise de requisitos do sistema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Definir cronograma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Definir requisitos funcionais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Elaborar diagrama de casos de uso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Elaborar DER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Elaborar protótipos de tela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Analisar particularidades do plano de negócios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Realizar o estudo da viabilidade do negócio</a:t>
                      </a: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1398142" y="336645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Protótipos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3" descr="C:\Users\Pedro\Desktop\projeto integrador PeB\proto1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53463"/>
            <a:ext cx="2731371" cy="510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 descr="C:\Users\Pedro\Desktop\projeto integrador PeB\proto1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5425" y="1352200"/>
            <a:ext cx="2731375" cy="511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1398144" y="336645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Protótipos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 descr="C:\Users\Pedro\Desktop\projeto integrador PeB\proto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51463"/>
            <a:ext cx="2736300" cy="512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 descr="C:\Users\Pedro\Desktop\projeto integrador PeB\proto9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0500" y="1352200"/>
            <a:ext cx="2736300" cy="51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1398144" y="336644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Protótipos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5" descr="C:\Users\Pedro\Desktop\projeto integrador PeB\proto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67150"/>
            <a:ext cx="2736300" cy="511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 descr="C:\Users\Pedro\Desktop\projeto integrador PeB\proto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0500" y="1367150"/>
            <a:ext cx="2736300" cy="511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1434242" y="336645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Protótipos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6" descr="C:\Users\Pedro\Desktop\projeto integrador PeB\proto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0048" y="1352200"/>
            <a:ext cx="2736102" cy="51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1506155" y="432179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7" descr="C:\Users\Everton Duarte\Desktop\Fluxo (1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1" y="1752979"/>
            <a:ext cx="7560840" cy="482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1398143" y="595952"/>
            <a:ext cx="6347713" cy="13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Ambiente de desenvolvimento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idx="1"/>
          </p:nvPr>
        </p:nvSpPr>
        <p:spPr>
          <a:xfrm>
            <a:off x="457199" y="1916752"/>
            <a:ext cx="8229600" cy="37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393700">
              <a:spcBef>
                <a:spcPts val="360"/>
              </a:spcBef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Android com sistema operacional de funcionamento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6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</a:endParaRPr>
          </a:p>
          <a:p>
            <a:pPr marL="393700">
              <a:spcBef>
                <a:spcPts val="360"/>
              </a:spcBef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Linguagem </a:t>
            </a:r>
            <a:r>
              <a:rPr lang="pt-BR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lang="pt-BR"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>
              <a:spcBef>
                <a:spcPts val="360"/>
              </a:spcBef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>
              <a:spcBef>
                <a:spcPts val="360"/>
              </a:spcBef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Baixo </a:t>
            </a: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custo e pouca burocracia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-29438" y="232939"/>
            <a:ext cx="921702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Diagrama Entidade-Relacionamento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9" descr="C:\Users\Pedro\Desktop\WhatsApp Image 2018-11-18 at 21.20.35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700808"/>
            <a:ext cx="7992888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1398140" y="508299"/>
            <a:ext cx="6347713" cy="13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Resultados do Business </a:t>
            </a:r>
            <a:r>
              <a:rPr lang="pt-BR" dirty="0" smtClean="0">
                <a:solidFill>
                  <a:schemeClr val="tx1"/>
                </a:solidFill>
              </a:rPr>
              <a:t>Intelligence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96" name="Google Shape;196;p30" descr="C:\Users\Everton Duarte\Desktop\tabela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97" y="1829099"/>
            <a:ext cx="8534401" cy="361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603300" y="5440350"/>
            <a:ext cx="79374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</a:rPr>
              <a:t>Gráfico “Soma da quantidade de pedidos por bairro”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 descr="C:\Users\Everton Duarte\Desktop\tabela 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25" y="1744800"/>
            <a:ext cx="8442476" cy="353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396875" y="54133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dk1"/>
                </a:solidFill>
              </a:rPr>
              <a:t>Gráfico “Média do valor dos pedidos por bairro”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1337818" y="433098"/>
            <a:ext cx="6347713" cy="13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Resultados do Business </a:t>
            </a:r>
            <a:r>
              <a:rPr lang="pt-BR" dirty="0" smtClean="0">
                <a:solidFill>
                  <a:schemeClr val="tx1"/>
                </a:solidFill>
              </a:rPr>
              <a:t>Intelligence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277400" y="405746"/>
            <a:ext cx="6589199" cy="128089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idx="1"/>
          </p:nvPr>
        </p:nvSpPr>
        <p:spPr>
          <a:xfrm>
            <a:off x="457199" y="1686636"/>
            <a:ext cx="8229600" cy="374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419100">
              <a:spcBef>
                <a:spcPts val="360"/>
              </a:spcBef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Necessidade de adaptação </a:t>
            </a: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do mercado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6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>
              <a:spcBef>
                <a:spcPts val="360"/>
              </a:spcBef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Praticidade de interação do cliente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6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>
              <a:spcBef>
                <a:spcPts val="360"/>
              </a:spcBef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Otimização da qualidade de atendimento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1196453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Detalhamento do ETL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Pedido sendo o foco principal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Clientes, valores, restaurantes, etc</a:t>
            </a: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Reserva sendo o foco secundário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17550" lvl="1" algn="just">
              <a:spcBef>
                <a:spcPts val="48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Datas, horários, quantidades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1350375" y="43803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>
                <a:solidFill>
                  <a:schemeClr val="tx1"/>
                </a:solidFill>
              </a:rPr>
              <a:t>Balanced Scorecard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16" name="Google Shape;216;p33"/>
          <p:cNvGraphicFramePr/>
          <p:nvPr>
            <p:extLst>
              <p:ext uri="{D42A27DB-BD31-4B8C-83A1-F6EECF244321}">
                <p14:modId xmlns:p14="http://schemas.microsoft.com/office/powerpoint/2010/main" val="2666171348"/>
              </p:ext>
            </p:extLst>
          </p:nvPr>
        </p:nvGraphicFramePr>
        <p:xfrm>
          <a:off x="736979" y="1758830"/>
          <a:ext cx="7574507" cy="4491845"/>
        </p:xfrm>
        <a:graphic>
          <a:graphicData uri="http://schemas.openxmlformats.org/drawingml/2006/table">
            <a:tbl>
              <a:tblPr firstRow="1" firstCol="1" bandRow="1">
                <a:noFill/>
                <a:tableStyleId>{048C1A31-FB53-4966-B3A6-BCD0DC7992F0}</a:tableStyleId>
              </a:tblPr>
              <a:tblGrid>
                <a:gridCol w="1957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72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Perspectiva financeira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Objetivo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Indicadores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Metas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Iniciativas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68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Aumento de pedidos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Comparação com o número de pedidos por mês do trimestre antecedente a implantação da aplicação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11%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Aperfeiçoamento do marketing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5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Aumento na variedade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820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Introdução em nichos específicos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1398143" y="118281"/>
            <a:ext cx="6347713" cy="13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Análise SWOT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024" y="1284629"/>
            <a:ext cx="7255949" cy="54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1398143" y="296863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43" y="1876971"/>
            <a:ext cx="7996112" cy="4346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1442112" y="512243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Fontes de recursos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 custo inicial de R$278.123,91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R$242.223,91 destinados a compra dos aparelhos e recursos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R$13.300,00 para capital de giro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R$22.600,00 em investimentos pré-operacionais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1414817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Faturamento e Payback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7"/>
          <p:cNvSpPr txBox="1"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Faturamento bruto anual estimado R$579.600,00</a:t>
            </a:r>
            <a:endParaRPr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Faturamento líquido anual estimado R$266.905,80</a:t>
            </a:r>
            <a:endParaRPr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i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Breakeven</a:t>
            </a:r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28 meses</a:t>
            </a:r>
            <a:endParaRPr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1210100" y="677839"/>
            <a:ext cx="6347713" cy="13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Trabalhos futuros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idx="1"/>
          </p:nvPr>
        </p:nvSpPr>
        <p:spPr>
          <a:xfrm>
            <a:off x="457200" y="2324217"/>
            <a:ext cx="8229600" cy="261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93700" lvl="0" algn="l" rtl="0">
              <a:spcBef>
                <a:spcPts val="36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Aplicação destinada a </a:t>
            </a:r>
            <a:r>
              <a:rPr lang="pt-BR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restaurante</a:t>
            </a:r>
          </a:p>
          <a:p>
            <a:pPr marL="393700">
              <a:spcBef>
                <a:spcPts val="360"/>
              </a:spcBef>
              <a:buClrTx/>
              <a:buSzPts val="2800"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lvl="0" algn="l" rtl="0"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Aplicação destinada a </a:t>
            </a:r>
            <a:r>
              <a:rPr lang="pt-BR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entregadores</a:t>
            </a:r>
          </a:p>
          <a:p>
            <a:pPr marL="393700">
              <a:spcBef>
                <a:spcPts val="0"/>
              </a:spcBef>
              <a:buClrTx/>
              <a:buSzPts val="2800"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lvl="0" algn="l" rtl="0"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Aumentando imersão e integração dos </a:t>
            </a:r>
            <a:r>
              <a:rPr lang="pt-BR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utilizadores</a:t>
            </a:r>
          </a:p>
          <a:p>
            <a:pPr marL="393700" lvl="0" algn="l" rtl="0"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lvl="0" algn="l" rtl="0"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Expansão da base de operações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1141861" y="636896"/>
            <a:ext cx="6347713" cy="13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Agradecimentos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1" name="Google Shape;251;p39"/>
          <p:cNvSpPr txBox="1">
            <a:spLocks noGrp="1"/>
          </p:cNvSpPr>
          <p:nvPr>
            <p:ph idx="1"/>
          </p:nvPr>
        </p:nvSpPr>
        <p:spPr>
          <a:xfrm>
            <a:off x="457200" y="2378123"/>
            <a:ext cx="8229600" cy="291720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Muito obrigado a todos os Professores e a coordenação pelos ensinamentos passados aos alunos, apoio e confiança em nós neste semestre, pois sem vocês não teríamos conseguido atingir as metas e parâmetros do projeto.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264694" y="391236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sz="3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Justificativa</a:t>
            </a:r>
            <a:endParaRPr sz="32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idx="1"/>
          </p:nvPr>
        </p:nvSpPr>
        <p:spPr>
          <a:xfrm>
            <a:off x="650544" y="1712036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Baseado na experiência dos autores como consumidores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Visando a otimização do tempo de espera por uma mesa em qualquer restaurante mesmo com reserva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Além do tempo perdido e alta taxa de erros no pedido de delivery por telefone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1281018" y="48677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Tema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idx="1"/>
          </p:nvPr>
        </p:nvSpPr>
        <p:spPr>
          <a:xfrm>
            <a:off x="409224" y="2350906"/>
            <a:ext cx="7547421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 tema é </a:t>
            </a:r>
            <a:r>
              <a:rPr lang="pt-BR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desenvolve</a:t>
            </a:r>
            <a:r>
              <a:rPr lang="pt-BR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 uma aplicação que promova a</a:t>
            </a:r>
            <a:r>
              <a:rPr lang="pt-BR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cliente </a:t>
            </a: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uma experiência simples e prática na visita à qualquer restaurante ou no pedido de um delivery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473292" y="568655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Objetivo geral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idx="1"/>
          </p:nvPr>
        </p:nvSpPr>
        <p:spPr>
          <a:xfrm>
            <a:off x="609598" y="2614576"/>
            <a:ext cx="80751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>
              <a:spcBef>
                <a:spcPts val="48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Propor </a:t>
            </a:r>
            <a:r>
              <a:rPr lang="pt-BR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 desenvolvimento da aplicação </a:t>
            </a:r>
            <a:r>
              <a:rPr lang="pt-BR" sz="2400" i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mobile, </a:t>
            </a: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para o sistema operacional Android,</a:t>
            </a:r>
            <a:r>
              <a:rPr lang="pt-BR" sz="2400" i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para reservas e pedidos de </a:t>
            </a:r>
            <a:r>
              <a:rPr lang="pt-BR" sz="2400" i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delivery</a:t>
            </a: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em restaurantes, somente a versão para o cliente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1469408" y="442818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idx="1"/>
          </p:nvPr>
        </p:nvSpPr>
        <p:spPr>
          <a:xfrm>
            <a:off x="457200" y="1763618"/>
            <a:ext cx="404279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Realizar análise de requisitos do sistema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Definir Cronograma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Definir requisitos funcionais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Elaborar diagrama de casos de uso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99992" y="1763618"/>
            <a:ext cx="4114800" cy="44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Elaborar o DER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Elaborar protótipos de tela</a:t>
            </a:r>
            <a:endParaRPr sz="2400"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Elaborar as análises para o plano de negócios</a:t>
            </a:r>
            <a:endParaRPr sz="2400"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o estudo da viabilidade do negócio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469408" y="629607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Métodos de trabalho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6830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Justinmind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54610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6830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BrModelo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54610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6830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PostreSQL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9" descr="C:\Users\Pedro\Desktop\justinmi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325" y="1740223"/>
            <a:ext cx="2232248" cy="2115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 descr="C:\Users\Pedro\Desktop\1 bm7KFpEG2Qahn24t0OTNlQ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442" y="3091679"/>
            <a:ext cx="2305206" cy="256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1398143" y="541361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Descrição do sistema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idx="1"/>
          </p:nvPr>
        </p:nvSpPr>
        <p:spPr>
          <a:xfrm>
            <a:off x="750626" y="1600200"/>
            <a:ext cx="382137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Cardápio detalhado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Reserva online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Espaço para comentários e avaliações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788024" y="1453952"/>
            <a:ext cx="389877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Detalhamento do funcionamento</a:t>
            </a:r>
            <a:endParaRPr sz="2400"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400" dirty="0">
                <a:solidFill>
                  <a:schemeClr val="dk1"/>
                </a:solidFill>
              </a:rPr>
              <a:t>Busca e filtragem </a:t>
            </a:r>
            <a:r>
              <a:rPr lang="pt-BR" sz="24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simples</a:t>
            </a:r>
            <a:endParaRPr sz="2400"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285838" y="582305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Cadastrar/Autenticar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Acesso mobile (Android)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Disponibilizar dados sobre </a:t>
            </a:r>
            <a:r>
              <a:rPr lang="pt-BR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delivery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Disponibilizar dados sobre </a:t>
            </a:r>
            <a:r>
              <a:rPr lang="pt-BR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reservas</a:t>
            </a:r>
            <a:endParaRPr lang="pt-BR"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Permitir </a:t>
            </a:r>
            <a:r>
              <a:rPr lang="pt-BR" sz="2400" i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 sz="2400" i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459695" y="1556792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Diferentes formas de pagamento (inclusive pelo APP)</a:t>
            </a:r>
            <a:endParaRPr sz="24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Acompanhamento de pedido</a:t>
            </a:r>
            <a:endParaRPr sz="24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Cardápio detalhado</a:t>
            </a:r>
            <a:endParaRPr sz="24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Contato com restaurante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3">
      <a:dk1>
        <a:sysClr val="windowText" lastClr="000000"/>
      </a:dk1>
      <a:lt1>
        <a:sysClr val="window" lastClr="FFFFFF"/>
      </a:lt1>
      <a:dk2>
        <a:srgbClr val="2C3C43"/>
      </a:dk2>
      <a:lt2>
        <a:srgbClr val="2C3C43"/>
      </a:lt2>
      <a:accent1>
        <a:srgbClr val="0070C0"/>
      </a:accent1>
      <a:accent2>
        <a:srgbClr val="2FA6FF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523</Words>
  <Application>Microsoft Office PowerPoint</Application>
  <PresentationFormat>Apresentação na tela (4:3)</PresentationFormat>
  <Paragraphs>182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 3</vt:lpstr>
      <vt:lpstr>Facetado</vt:lpstr>
      <vt:lpstr>APLICAÇÃO PARA RESERVAS E DELIVERY</vt:lpstr>
      <vt:lpstr>Introdução</vt:lpstr>
      <vt:lpstr>Justificativa</vt:lpstr>
      <vt:lpstr>Tema</vt:lpstr>
      <vt:lpstr>Objetivo geral</vt:lpstr>
      <vt:lpstr>Objetivos específicos</vt:lpstr>
      <vt:lpstr>Métodos de trabalho</vt:lpstr>
      <vt:lpstr>Descrição do sistema</vt:lpstr>
      <vt:lpstr>Requisitos funcionais</vt:lpstr>
      <vt:lpstr>Cronograma</vt:lpstr>
      <vt:lpstr>Protótipos</vt:lpstr>
      <vt:lpstr>Protótipos</vt:lpstr>
      <vt:lpstr>Protótipos</vt:lpstr>
      <vt:lpstr>Protótipos</vt:lpstr>
      <vt:lpstr>Diagrama de casos de uso</vt:lpstr>
      <vt:lpstr>Ambiente de desenvolvimento</vt:lpstr>
      <vt:lpstr>Diagrama Entidade-Relacionamento</vt:lpstr>
      <vt:lpstr>Resultados do Business Intelligence</vt:lpstr>
      <vt:lpstr>Resultados do Business Intelligence</vt:lpstr>
      <vt:lpstr>Detalhamento do ETL</vt:lpstr>
      <vt:lpstr>Balanced Scorecard</vt:lpstr>
      <vt:lpstr>Análise SWOT</vt:lpstr>
      <vt:lpstr>Canvas</vt:lpstr>
      <vt:lpstr>Fontes de recursos</vt:lpstr>
      <vt:lpstr>Faturamento e Payback</vt:lpstr>
      <vt:lpstr>Trabalhos futuros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PARA RESERVAS E DELIVERY</dc:title>
  <cp:lastModifiedBy>Everton Duarte</cp:lastModifiedBy>
  <cp:revision>16</cp:revision>
  <dcterms:modified xsi:type="dcterms:W3CDTF">2018-12-01T15:37:18Z</dcterms:modified>
</cp:coreProperties>
</file>