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99" r:id="rId2"/>
    <p:sldId id="257" r:id="rId3"/>
    <p:sldId id="258" r:id="rId4"/>
    <p:sldId id="262" r:id="rId5"/>
    <p:sldId id="281" r:id="rId6"/>
    <p:sldId id="283" r:id="rId7"/>
    <p:sldId id="259" r:id="rId8"/>
    <p:sldId id="263" r:id="rId9"/>
    <p:sldId id="280" r:id="rId10"/>
    <p:sldId id="265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86" r:id="rId24"/>
    <p:sldId id="289" r:id="rId25"/>
    <p:sldId id="290" r:id="rId26"/>
    <p:sldId id="292" r:id="rId27"/>
    <p:sldId id="293" r:id="rId28"/>
    <p:sldId id="288" r:id="rId29"/>
    <p:sldId id="291" r:id="rId30"/>
    <p:sldId id="297" r:id="rId31"/>
    <p:sldId id="295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DB1C720-CC38-441D-8FC9-197F36C965A2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9DF75DA-9136-4EB5-92E9-CF8A087B9D4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7562088" cy="1600200"/>
          </a:xfrm>
        </p:spPr>
        <p:txBody>
          <a:bodyPr/>
          <a:lstStyle/>
          <a:p>
            <a:pPr algn="ctr"/>
            <a:r>
              <a:rPr lang="pt-BR" dirty="0"/>
              <a:t>Grafos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1796008"/>
          </a:xfrm>
        </p:spPr>
        <p:txBody>
          <a:bodyPr>
            <a:normAutofit/>
          </a:bodyPr>
          <a:lstStyle/>
          <a:p>
            <a:r>
              <a:rPr lang="pt-BR" b="1" dirty="0"/>
              <a:t>Estrutura de dados:</a:t>
            </a:r>
            <a:br>
              <a:rPr lang="pt-BR" b="1" dirty="0"/>
            </a:br>
            <a:r>
              <a:rPr lang="pt-BR" b="1" dirty="0"/>
              <a:t>Alunos: Everton e Iago</a:t>
            </a:r>
          </a:p>
          <a:p>
            <a:r>
              <a:rPr lang="pt-BR" b="1" dirty="0"/>
              <a:t>Professora: Silvana Teodoro</a:t>
            </a:r>
          </a:p>
          <a:p>
            <a:r>
              <a:rPr lang="pt-BR" b="1" dirty="0"/>
              <a:t>IFSUL </a:t>
            </a:r>
            <a:r>
              <a:rPr lang="pt-BR" b="1" dirty="0" err="1"/>
              <a:t>Câmpus</a:t>
            </a:r>
            <a:r>
              <a:rPr lang="pt-BR" b="1" dirty="0"/>
              <a:t> Charqueadas</a:t>
            </a: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A90A3C2E-6A9A-4406-97C4-5B512564C6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5" b="30035"/>
          <a:stretch>
            <a:fillRect/>
          </a:stretch>
        </p:blipFill>
        <p:spPr>
          <a:xfrm>
            <a:off x="777240" y="457200"/>
            <a:ext cx="7543800" cy="3048000"/>
          </a:xfrm>
        </p:spPr>
      </p:pic>
    </p:spTree>
    <p:extLst>
      <p:ext uri="{BB962C8B-B14F-4D97-AF65-F5344CB8AC3E}">
        <p14:creationId xmlns:p14="http://schemas.microsoft.com/office/powerpoint/2010/main" val="24366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verton Fernandes\Documents\Estrutura de Dados\tiposDeGragosParaUsarNoSlide\estrutura-de-dados-grafos-57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7488832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5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verton Fernandes\Documents\Estrutura de Dados\tiposDeGragosParaUsarNoSlide\estrutura-de-dados-grafos-58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7488832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6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verton Fernandes\Documents\Estrutura de Dados\tiposDeGragosParaUsarNoSlide\estrutura-de-dados-grafos-59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3" y="404664"/>
            <a:ext cx="752680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9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verton Fernandes\Documents\Estrutura de Dados\tiposDeGragosParaUsarNoSlide\estrutura-de-dados-grafos-60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488832" cy="54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7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Everton Fernandes\Documents\Estrutura de Dados\tiposDeGragosParaUsarNoSlide\estrutura-de-dados-grafos-61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41682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09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verton Fernandes\Documents\Estrutura de Dados\tiposDeGragosParaUsarNoSlide\estrutura-de-dados-grafos-6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8595"/>
            <a:ext cx="7488832" cy="54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38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verton Fernandes\Documents\Estrutura de Dados\tiposDeGragosParaUsarNoSlide\estrutura-de-dados-grafos-6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56084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3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Everton Fernandes\Documents\Estrutura de Dados\tiposDeGragosParaUsarNoSlide\estrutura-de-dados-grafos-64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9"/>
            <a:ext cx="748883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1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Everton Fernandes\Documents\Estrutura de Dados\tiposDeGragosParaUsarNoSlide\estrutura-de-dados-grafos-65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41682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5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Everton Fernandes\Documents\Estrutura de Dados\tiposDeGragosParaUsarNoSlide\estrutura-de-dados-grafos-66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8" y="548680"/>
            <a:ext cx="753029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Grafos</a:t>
            </a: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A90A3C2E-6A9A-4406-97C4-5B512564C6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5" b="30035"/>
          <a:stretch>
            <a:fillRect/>
          </a:stretch>
        </p:blipFill>
        <p:spPr>
          <a:xfrm>
            <a:off x="777240" y="457200"/>
            <a:ext cx="7543800" cy="3048000"/>
          </a:xfrm>
        </p:spPr>
      </p:pic>
    </p:spTree>
    <p:extLst>
      <p:ext uri="{BB962C8B-B14F-4D97-AF65-F5344CB8AC3E}">
        <p14:creationId xmlns:p14="http://schemas.microsoft.com/office/powerpoint/2010/main" val="297613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Everton Fernandes\Documents\Estrutura de Dados\tiposDeGragosParaUsarNoSlide\estrutura-de-dados-grafos-67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41682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6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Everton Fernandes\Documents\Estrutura de Dados\tiposDeGragosParaUsarNoSlide\estrutura-de-dados-grafos-68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41682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sz="6000" dirty="0"/>
              <a:t>Grafos e sua utilização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Alguns conceitos</a:t>
            </a:r>
          </a:p>
        </p:txBody>
      </p:sp>
    </p:spTree>
    <p:extLst>
      <p:ext uri="{BB962C8B-B14F-4D97-AF65-F5344CB8AC3E}">
        <p14:creationId xmlns:p14="http://schemas.microsoft.com/office/powerpoint/2010/main" val="204680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algoritmos usam uma representação gráfica para representar dados ou o problema a ser resolvido </a:t>
            </a:r>
            <a:r>
              <a:rPr lang="pt-BR" b="1" u="sng" dirty="0"/>
              <a:t>Exemplos: </a:t>
            </a:r>
          </a:p>
          <a:p>
            <a:r>
              <a:rPr lang="pt-BR" dirty="0"/>
              <a:t>Cidades com distâncias entre Estradas com distâncias entre pontos de interseção;</a:t>
            </a:r>
          </a:p>
          <a:p>
            <a:r>
              <a:rPr lang="pt-BR" dirty="0"/>
              <a:t>Redes sociais; </a:t>
            </a:r>
          </a:p>
          <a:p>
            <a:r>
              <a:rPr lang="pt-BR" dirty="0"/>
              <a:t>Gráfico de chamada de programa;</a:t>
            </a:r>
          </a:p>
          <a:p>
            <a:r>
              <a:rPr lang="pt-BR" dirty="0"/>
              <a:t>Gráfico de dependência variável;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95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/>
          <a:p>
            <a:pPr algn="ctr"/>
            <a:r>
              <a:rPr lang="pt-BR" dirty="0"/>
              <a:t>Utilização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Algumas aplicações implementam grafos na Modelagem de Circuitos Eletrônicos para a construção de placas de circuitos integrados. </a:t>
            </a:r>
          </a:p>
          <a:p>
            <a:r>
              <a:rPr lang="pt-BR" dirty="0"/>
              <a:t>Redes de transporte, para representação de rodovias e mapas de voos. </a:t>
            </a:r>
          </a:p>
          <a:p>
            <a:r>
              <a:rPr lang="pt-BR" dirty="0"/>
              <a:t>Redes de computadores, redes locais ou a Internet.</a:t>
            </a:r>
          </a:p>
          <a:p>
            <a:r>
              <a:rPr lang="pt-BR" dirty="0"/>
              <a:t>Sistemas de recomendação</a:t>
            </a:r>
          </a:p>
          <a:p>
            <a:r>
              <a:rPr lang="pt-BR" dirty="0"/>
              <a:t>Catálogo de produtos</a:t>
            </a:r>
          </a:p>
          <a:p>
            <a:r>
              <a:rPr lang="pt-BR" dirty="0"/>
              <a:t>Filtragem colaborativa</a:t>
            </a:r>
          </a:p>
          <a:p>
            <a:r>
              <a:rPr lang="pt-BR" dirty="0"/>
              <a:t>Sistemas </a:t>
            </a:r>
            <a:r>
              <a:rPr lang="pt-BR" dirty="0" err="1"/>
              <a:t>Geoespaciais</a:t>
            </a:r>
            <a:endParaRPr lang="pt-BR" dirty="0"/>
          </a:p>
          <a:p>
            <a:r>
              <a:rPr lang="pt-BR" dirty="0"/>
              <a:t>Nos bancos de dados, para representação em diagramas de entidades e relacionamentos e etc...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332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sz="6000" dirty="0"/>
              <a:t>Implementação: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pt-BR" b="1" i="1" u="sng" dirty="0"/>
              <a:t>Representamos</a:t>
            </a:r>
            <a:r>
              <a:rPr lang="pt-BR" b="1" dirty="0"/>
              <a:t> um grafo no computador através de Matriz adjacência e Lista adjacência.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6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/>
          <a:lstStyle/>
          <a:p>
            <a:pPr algn="ctr"/>
            <a:r>
              <a:rPr lang="pt-BR" b="1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Matriz adjacência:</a:t>
            </a:r>
            <a:endParaRPr lang="pt-BR" dirty="0"/>
          </a:p>
          <a:p>
            <a:pPr lvl="0"/>
            <a:r>
              <a:rPr lang="pt-BR" dirty="0"/>
              <a:t>Utiliza-se matriz N x M para armazenar o grafo, onde N é o número de vértices.</a:t>
            </a:r>
          </a:p>
          <a:p>
            <a:pPr lvl="0"/>
            <a:r>
              <a:rPr lang="pt-BR" dirty="0"/>
              <a:t>Possui um alto custo computacional</a:t>
            </a:r>
          </a:p>
          <a:p>
            <a:pPr lvl="0"/>
            <a:r>
              <a:rPr lang="pt-BR" dirty="0"/>
              <a:t>Uma aresta é representada por uma marca na posição (i, j) da matriz, no qual liga o vértice i ao j da matriz.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Lista adjacência:</a:t>
            </a:r>
            <a:endParaRPr lang="pt-BR" dirty="0"/>
          </a:p>
          <a:p>
            <a:r>
              <a:rPr lang="pt-BR" dirty="0"/>
              <a:t>Utiliza uma lista de vértices para descrever as relações entre os vértices</a:t>
            </a:r>
            <a:r>
              <a:rPr lang="pt-BR" b="1" dirty="0"/>
              <a:t>.</a:t>
            </a:r>
            <a:endParaRPr lang="pt-BR" dirty="0"/>
          </a:p>
          <a:p>
            <a:pPr lvl="0"/>
            <a:r>
              <a:rPr lang="pt-BR" dirty="0"/>
              <a:t>Um grafo contendo N vértice utiliza um </a:t>
            </a:r>
            <a:r>
              <a:rPr lang="pt-BR" dirty="0" err="1"/>
              <a:t>array</a:t>
            </a:r>
            <a:r>
              <a:rPr lang="pt-BR" dirty="0"/>
              <a:t> de ponteiros de tamanho N para armazenar os vértices do grafo</a:t>
            </a:r>
          </a:p>
          <a:p>
            <a:pPr lvl="0"/>
            <a:r>
              <a:rPr lang="pt-BR" dirty="0"/>
              <a:t>Para cada vértice é criada uma lista de arestas, onde cada posição da lista armazena o índice do vértice a qual aquele vértice se conecta.</a:t>
            </a:r>
          </a:p>
        </p:txBody>
      </p:sp>
    </p:spTree>
    <p:extLst>
      <p:ext uri="{BB962C8B-B14F-4D97-AF65-F5344CB8AC3E}">
        <p14:creationId xmlns:p14="http://schemas.microsoft.com/office/powerpoint/2010/main" val="2038018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BCF519C-4108-42A2-B39F-836909758382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7554416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Implementação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BEB24E-ED12-4028-81EA-05FAB536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 qual das representações devemos utilizar?</a:t>
            </a:r>
          </a:p>
          <a:p>
            <a:pPr marL="0" indent="0">
              <a:buNone/>
            </a:pPr>
            <a:r>
              <a:rPr lang="pt-BR" dirty="0"/>
              <a:t>Bom, isso depende da aplicação, por exemplo: </a:t>
            </a:r>
          </a:p>
          <a:p>
            <a:pPr marL="0" indent="0">
              <a:buNone/>
            </a:pPr>
            <a:r>
              <a:rPr lang="pt-BR" dirty="0"/>
              <a:t>Matriz de adjacência utilizamos quando temos gráficos com muitas arestas ligadas aos vértices.</a:t>
            </a:r>
          </a:p>
          <a:p>
            <a:pPr marL="0" indent="0">
              <a:buNone/>
            </a:pPr>
            <a:r>
              <a:rPr lang="pt-BR" dirty="0"/>
              <a:t>Lista adjacência: Mais indicada para um grafo que possui vértices, mas poucas arestas ligando-os a medida que o número de arestas cresce e não havendo nenhuma outra informação associada a arestas, bastante indicada para gráficos muito extensos.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82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3A86FB-8FFC-4C34-B466-E8FF92382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7416824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3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84718B-9E43-4ACB-A620-7A7FBA2CC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741682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/>
          <a:lstStyle/>
          <a:p>
            <a:pPr algn="ctr"/>
            <a:r>
              <a:rPr lang="pt-BR" b="1" dirty="0"/>
              <a:t>Origem dos grafos: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O grande inventor da teoria dos grafos foi </a:t>
            </a:r>
            <a:r>
              <a:rPr lang="pt-BR" dirty="0" err="1"/>
              <a:t>Leonhard</a:t>
            </a:r>
            <a:r>
              <a:rPr lang="pt-BR" dirty="0"/>
              <a:t> Euler que foi um matemático e físico suíço de língua alemã que passou a maior parte de sua vida na Rússia e na Alemanha. No qual fez importantes descobertas em várias áreas da matemática.</a:t>
            </a:r>
            <a:br>
              <a:rPr lang="pt-BR" dirty="0"/>
            </a:br>
            <a:r>
              <a:rPr lang="pt-BR" dirty="0"/>
              <a:t>No entanto grande parte dos problemas matemáticos são formados por um conjunto de objetos e conexões entre eles. Podemos tomar como exemplo um mapa de linhas aéreas do Brasil e realizar perguntas como qual o caminho mais rápido para chegar em Salvador saindo de Porto Alegre. Ou podemos estar mais preocupados com dinheiro que com o tempo, portanto em busca  da rota mais econômica.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Para responder essas questões é necessário fazer um levantamento sobre as interconexões (linhas aéreas) entre os objetos (cidades). Em 1967, o </a:t>
            </a:r>
            <a:r>
              <a:rPr lang="pt-BR" dirty="0" err="1"/>
              <a:t>psicologo</a:t>
            </a:r>
            <a:r>
              <a:rPr lang="pt-BR" dirty="0"/>
              <a:t> social Stanley </a:t>
            </a:r>
            <a:r>
              <a:rPr lang="pt-BR" dirty="0" err="1"/>
              <a:t>Milgran</a:t>
            </a:r>
            <a:r>
              <a:rPr lang="pt-BR" dirty="0"/>
              <a:t>, enquanto lecionava em Harvard,  concebeu uma técnica inovadora de transmissão de mensagens que ainda é conhecida como método do mundo pequeno ( </a:t>
            </a:r>
            <a:r>
              <a:rPr lang="pt-BR" dirty="0" err="1"/>
              <a:t>small</a:t>
            </a:r>
            <a:r>
              <a:rPr lang="pt-BR" dirty="0"/>
              <a:t> world). Naquela época e uma hipótese chamava atenção da comunidade sociológica, ela dizia que, visto como uma enorme rede de relações sociais, era em certo sentido “pequeno”; ou seja, qualquer pessoa no mundo podia ser contatada através de uma rede de amigos em apenas alguns passos.</a:t>
            </a:r>
          </a:p>
        </p:txBody>
      </p:sp>
    </p:spTree>
    <p:extLst>
      <p:ext uri="{BB962C8B-B14F-4D97-AF65-F5344CB8AC3E}">
        <p14:creationId xmlns:p14="http://schemas.microsoft.com/office/powerpoint/2010/main" val="2038225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sz="6000" dirty="0"/>
              <a:t>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/>
              <a:t>Exercícios:</a:t>
            </a:r>
          </a:p>
        </p:txBody>
      </p:sp>
    </p:spTree>
    <p:extLst>
      <p:ext uri="{BB962C8B-B14F-4D97-AF65-F5344CB8AC3E}">
        <p14:creationId xmlns:p14="http://schemas.microsoft.com/office/powerpoint/2010/main" val="382881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BCF519C-4108-42A2-B39F-836909758382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7554416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Exercícios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BEB24E-ED12-4028-81EA-05FAB536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1) O que são grafos?</a:t>
            </a:r>
          </a:p>
          <a:p>
            <a:pPr lvl="0"/>
            <a:r>
              <a:rPr lang="pt-BR" dirty="0"/>
              <a:t>2) Quem inventou a teoria dos grafos?</a:t>
            </a:r>
          </a:p>
          <a:p>
            <a:pPr lvl="0"/>
            <a:r>
              <a:rPr lang="pt-BR" dirty="0"/>
              <a:t>3) Para que utilizamos grafos?</a:t>
            </a:r>
          </a:p>
          <a:p>
            <a:pPr lvl="0"/>
            <a:r>
              <a:rPr lang="pt-BR" dirty="0"/>
              <a:t>4) Defina o que e um grafo bipartido. </a:t>
            </a:r>
          </a:p>
          <a:p>
            <a:pPr lvl="0"/>
            <a:r>
              <a:rPr lang="pt-BR" dirty="0"/>
              <a:t>5) Defina o que e um grafo conexo. E um desconexo?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/>
          <a:lstStyle/>
          <a:p>
            <a:pPr algn="ctr"/>
            <a:r>
              <a:rPr lang="pt-BR" b="1" dirty="0"/>
              <a:t>Origem dos grafos: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Chama-se mundo pequeno quando fazemos uma alusão sobre aquelas conversas casuais em que dois estranhos tem um amigo em comum e comentam: “que mundo pequeno”. No entanto a teoria dos grafos é um importante ramo da matemática combinatória e vem sendo estudada intensamente durante centenas de anos. Muitas propriedades importantes e uteis foram provadas, mas muitos problemas ainda encontram-se sem solução.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Desde então os grafos na área da computação, se tornaram-se uma forma de solucionar problemas computáveis, buscando o desenvolvimento de algoritmos mais eficientes.</a:t>
            </a:r>
            <a:br>
              <a:rPr lang="pt-BR" dirty="0"/>
            </a:br>
            <a:r>
              <a:rPr lang="pt-BR" dirty="0"/>
              <a:t>No entanto neste trabalho vamos arranhar a superfície do que é conhecido sobre a Teoria dos Grafos e abordar somente o básico para entender seus algoritmos fundamentas. .</a:t>
            </a:r>
          </a:p>
        </p:txBody>
      </p:sp>
    </p:spTree>
    <p:extLst>
      <p:ext uri="{BB962C8B-B14F-4D97-AF65-F5344CB8AC3E}">
        <p14:creationId xmlns:p14="http://schemas.microsoft.com/office/powerpoint/2010/main" val="40028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grafos?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grafos são definidos como um conjunto de vértices e um conjunto de arestas que conectam qualquer par de vértices. – G = (V , A)</a:t>
            </a:r>
          </a:p>
          <a:p>
            <a:r>
              <a:rPr lang="pt-BR" dirty="0"/>
              <a:t>Sendo que V é o conjunto de vértices(não vazio)</a:t>
            </a:r>
          </a:p>
          <a:p>
            <a:r>
              <a:rPr lang="pt-BR" dirty="0"/>
              <a:t>E o A é o conjunto de arestas</a:t>
            </a:r>
          </a:p>
        </p:txBody>
      </p:sp>
    </p:spTree>
    <p:extLst>
      <p:ext uri="{BB962C8B-B14F-4D97-AF65-F5344CB8AC3E}">
        <p14:creationId xmlns:p14="http://schemas.microsoft.com/office/powerpoint/2010/main" val="251691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09494" cy="1600200"/>
          </a:xfrm>
        </p:spPr>
        <p:txBody>
          <a:bodyPr/>
          <a:lstStyle/>
          <a:p>
            <a:r>
              <a:rPr lang="pt-BR" dirty="0"/>
              <a:t>O que são grafos?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G (V , A)</a:t>
            </a:r>
          </a:p>
          <a:p>
            <a:r>
              <a:rPr lang="pt-BR" dirty="0"/>
              <a:t>V ={1,2,3,4,5,6} </a:t>
            </a:r>
          </a:p>
          <a:p>
            <a:r>
              <a:rPr lang="pt-BR" dirty="0"/>
              <a:t>A = {{1,2},{1,5},{2,5},{2,3},{`3,4},{4,5},{4,6}</a:t>
            </a:r>
          </a:p>
          <a:p>
            <a:r>
              <a:rPr lang="pt-BR" i="1" u="sng" dirty="0"/>
              <a:t>Olhando para o grafo, temos então dois vértices e uma aresta conectando cada dupla de vértices</a:t>
            </a:r>
          </a:p>
        </p:txBody>
      </p:sp>
      <p:pic>
        <p:nvPicPr>
          <p:cNvPr id="14338" name="Picture 2" descr="C:\Users\Everton Fernande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836712"/>
            <a:ext cx="4032448" cy="1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6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128295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/>
          <a:lstStyle/>
          <a:p>
            <a:pPr algn="ctr"/>
            <a:r>
              <a:rPr lang="pt-BR" b="1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600" dirty="0"/>
              <a:t>Cada aresta está associada a um conjunto de um ou dois vértices, chamados nós terminais.</a:t>
            </a:r>
          </a:p>
          <a:p>
            <a:pPr lvl="0"/>
            <a:r>
              <a:rPr lang="pt-BR" sz="1600" dirty="0"/>
              <a:t>Extremidade de uma aresta: vértice da aresta.</a:t>
            </a:r>
          </a:p>
          <a:p>
            <a:pPr lvl="0"/>
            <a:r>
              <a:rPr lang="pt-BR" sz="1600" dirty="0"/>
              <a:t>Laço (Loop): aresta somente com nó terminal.</a:t>
            </a:r>
          </a:p>
          <a:p>
            <a:pPr lvl="0"/>
            <a:r>
              <a:rPr lang="pt-BR" sz="1600" dirty="0"/>
              <a:t>Arestas paralelas: arestas associadas ao mesmo conjunto de vértices.</a:t>
            </a:r>
          </a:p>
          <a:p>
            <a:r>
              <a:rPr lang="pt-BR" sz="1600" dirty="0"/>
              <a:t>Uma aresta é dita conectar seus nós terminais.</a:t>
            </a:r>
          </a:p>
          <a:p>
            <a:pPr marL="0" lvl="0" indent="0">
              <a:buNone/>
            </a:pPr>
            <a:endParaRPr lang="pt-BR" sz="16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pt-BR" sz="2900" dirty="0"/>
              <a:t>Dois vértices que são conectados por uma aresta são chamados de adjacentes.</a:t>
            </a:r>
          </a:p>
          <a:p>
            <a:pPr lvl="0"/>
            <a:r>
              <a:rPr lang="pt-BR" sz="2900" dirty="0"/>
              <a:t>Um vértice que é nó terminal de um laço é dito ser adjacente a si próprio.</a:t>
            </a:r>
          </a:p>
          <a:p>
            <a:pPr lvl="0"/>
            <a:r>
              <a:rPr lang="pt-BR" sz="2900" dirty="0"/>
              <a:t>Uma aresta é dita ser incidente a cada um de seus nós terminais.</a:t>
            </a:r>
          </a:p>
          <a:p>
            <a:pPr lvl="0"/>
            <a:r>
              <a:rPr lang="pt-BR" sz="2900" dirty="0"/>
              <a:t>Duas arestas incidentes ao mesmo vértice são chamadas de adjacentes.</a:t>
            </a:r>
          </a:p>
          <a:p>
            <a:pPr lvl="0"/>
            <a:r>
              <a:rPr lang="pt-BR" sz="2900" dirty="0"/>
              <a:t>Um vértice que não possui nenhuma aresta incidente é chamado de isolado.</a:t>
            </a:r>
          </a:p>
          <a:p>
            <a:pPr lvl="0"/>
            <a:r>
              <a:rPr lang="pt-BR" sz="2900" dirty="0"/>
              <a:t>Um grafo com nenhum vértice é chamado de vazio.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47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Entendendo os principais tipos:</a:t>
            </a:r>
          </a:p>
        </p:txBody>
      </p:sp>
    </p:spTree>
    <p:extLst>
      <p:ext uri="{BB962C8B-B14F-4D97-AF65-F5344CB8AC3E}">
        <p14:creationId xmlns:p14="http://schemas.microsoft.com/office/powerpoint/2010/main" val="2051572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329</TotalTime>
  <Words>893</Words>
  <Application>Microsoft Office PowerPoint</Application>
  <PresentationFormat>Apresentação na tela (4:3)</PresentationFormat>
  <Paragraphs>80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Impact</vt:lpstr>
      <vt:lpstr>Times New Roman</vt:lpstr>
      <vt:lpstr>NewsPrint</vt:lpstr>
      <vt:lpstr>Grafos</vt:lpstr>
      <vt:lpstr>Estrutura de dados</vt:lpstr>
      <vt:lpstr>Origem dos grafos:</vt:lpstr>
      <vt:lpstr>Origem dos grafos:</vt:lpstr>
      <vt:lpstr>O que são grafos?</vt:lpstr>
      <vt:lpstr>O que são grafos?</vt:lpstr>
      <vt:lpstr>Terminologia</vt:lpstr>
      <vt:lpstr>Terminologia</vt:lpstr>
      <vt:lpstr>Tipos de grafos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Grafos e sua utilização</vt:lpstr>
      <vt:lpstr>Utilização dos grafos</vt:lpstr>
      <vt:lpstr>Utilização dos grafos</vt:lpstr>
      <vt:lpstr>Implementação:</vt:lpstr>
      <vt:lpstr>Implementação</vt:lpstr>
      <vt:lpstr>Apresentação do PowerPoint</vt:lpstr>
      <vt:lpstr>Apresentação do PowerPoint</vt:lpstr>
      <vt:lpstr>Apresentação do PowerPoint</vt:lpstr>
      <vt:lpstr>Grafos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Everton Fernandes</dc:creator>
  <cp:lastModifiedBy>Everton Fernandes</cp:lastModifiedBy>
  <cp:revision>23</cp:revision>
  <dcterms:created xsi:type="dcterms:W3CDTF">2017-08-14T17:39:06Z</dcterms:created>
  <dcterms:modified xsi:type="dcterms:W3CDTF">2017-08-14T23:54:36Z</dcterms:modified>
</cp:coreProperties>
</file>