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anrope Light"/>
      <p:regular r:id="rId20"/>
      <p:bold r:id="rId21"/>
    </p:embeddedFont>
    <p:embeddedFont>
      <p:font typeface="Manrope"/>
      <p:regular r:id="rId22"/>
      <p:bold r:id="rId23"/>
    </p:embeddedFont>
    <p:embeddedFont>
      <p:font typeface="Manrope ExtraBold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Light-regular.fntdata"/><Relationship Id="rId11" Type="http://schemas.openxmlformats.org/officeDocument/2006/relationships/slide" Target="slides/slide6.xml"/><Relationship Id="rId22" Type="http://schemas.openxmlformats.org/officeDocument/2006/relationships/font" Target="fonts/Manrope-regular.fntdata"/><Relationship Id="rId10" Type="http://schemas.openxmlformats.org/officeDocument/2006/relationships/slide" Target="slides/slide5.xml"/><Relationship Id="rId21" Type="http://schemas.openxmlformats.org/officeDocument/2006/relationships/font" Target="fonts/ManropeLight-bold.fntdata"/><Relationship Id="rId13" Type="http://schemas.openxmlformats.org/officeDocument/2006/relationships/slide" Target="slides/slide8.xml"/><Relationship Id="rId24" Type="http://schemas.openxmlformats.org/officeDocument/2006/relationships/font" Target="fonts/ManropeExtraBold-bold.fntdata"/><Relationship Id="rId12" Type="http://schemas.openxmlformats.org/officeDocument/2006/relationships/slide" Target="slides/slide7.xml"/><Relationship Id="rId23" Type="http://schemas.openxmlformats.org/officeDocument/2006/relationships/font" Target="fonts/Manrop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61c69b1d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61c69b1d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61c69b1d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61c69b1d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61c69b1d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61c69b1d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61c69b1d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61c69b1d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61c69b1d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661c69b1d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61c69b1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61c69b1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61c69b1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61c69b1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61c69b1d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61c69b1d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61c69b1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61c69b1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61c69b1d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61c69b1d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61c69b1d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61c69b1d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61c69b1d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61c69b1d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61c69b1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61c69b1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776" l="0" r="0" t="-761"/>
          <a:stretch/>
        </p:blipFill>
        <p:spPr>
          <a:xfrm>
            <a:off x="3905825" y="550025"/>
            <a:ext cx="4958550" cy="4043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163375" y="4574350"/>
            <a:ext cx="8827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63375" y="3884000"/>
            <a:ext cx="307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rope ExtraBold"/>
                <a:ea typeface="Manrope ExtraBold"/>
                <a:cs typeface="Manrope ExtraBold"/>
                <a:sym typeface="Manrope ExtraBold"/>
              </a:rPr>
              <a:t>Chargebee E-book</a:t>
            </a:r>
            <a:endParaRPr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rope"/>
                <a:ea typeface="Manrope"/>
                <a:cs typeface="Manrope"/>
                <a:sym typeface="Manrope"/>
              </a:rPr>
              <a:t>Concept pages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17586" l="0" r="0" t="0"/>
          <a:stretch/>
        </p:blipFill>
        <p:spPr>
          <a:xfrm>
            <a:off x="7403450" y="189951"/>
            <a:ext cx="1587123" cy="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2"/>
          <p:cNvSpPr txBox="1"/>
          <p:nvPr/>
        </p:nvSpPr>
        <p:spPr>
          <a:xfrm>
            <a:off x="187650" y="671900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3 : Introduction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72" name="Google Shape;172;p22"/>
          <p:cNvCxnSpPr>
            <a:stCxn id="173" idx="0"/>
            <a:endCxn id="173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73" y="1010700"/>
            <a:ext cx="5599427" cy="3958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75" name="Google Shape;175;p22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00" y="1010675"/>
            <a:ext cx="2799125" cy="39590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82" name="Google Shape;182;p23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187650" y="671900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4 : What is usage-based billing?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86" name="Google Shape;186;p23"/>
          <p:cNvCxnSpPr>
            <a:stCxn id="187" idx="0"/>
            <a:endCxn id="187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0" y="1010600"/>
            <a:ext cx="2799122" cy="3958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3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11" y="1010600"/>
            <a:ext cx="5599427" cy="39589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880" y="1010575"/>
            <a:ext cx="2799125" cy="39589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97" name="Google Shape;197;p24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4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>
            <a:stCxn id="201" idx="0"/>
            <a:endCxn id="201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27" y="398025"/>
            <a:ext cx="7119974" cy="47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209" name="Google Shape;209;p25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5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5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5"/>
          <p:cNvCxnSpPr>
            <a:stCxn id="213" idx="0"/>
            <a:endCxn id="213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27" y="398025"/>
            <a:ext cx="7119974" cy="474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025" y="398025"/>
            <a:ext cx="7119974" cy="474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6"/>
          <p:cNvCxnSpPr/>
          <p:nvPr/>
        </p:nvCxnSpPr>
        <p:spPr>
          <a:xfrm>
            <a:off x="163375" y="4574350"/>
            <a:ext cx="8827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63375" y="406320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rope ExtraBold"/>
                <a:ea typeface="Manrope ExtraBold"/>
                <a:cs typeface="Manrope ExtraBold"/>
                <a:sym typeface="Manrope ExtraBold"/>
              </a:rPr>
              <a:t>Thank you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17586" l="0" r="0" t="0"/>
          <a:stretch/>
        </p:blipFill>
        <p:spPr>
          <a:xfrm>
            <a:off x="7403450" y="189951"/>
            <a:ext cx="1587123" cy="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Brief</a:t>
            </a:r>
            <a:endParaRPr b="1" sz="1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98800" y="1602000"/>
            <a:ext cx="53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To design 6 pages + 2 cover pages that cover :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l</a:t>
            </a: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ayout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iconography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colour</a:t>
            </a: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 palette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graphics</a:t>
            </a: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typography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1315250" y="237675"/>
            <a:ext cx="859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 rot="10800000">
            <a:off x="1" y="224025"/>
            <a:ext cx="59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Concept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04000" y="875000"/>
            <a:ext cx="4133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UNIQUELY BOLD</a:t>
            </a:r>
            <a:endParaRPr b="1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The concept for this book was formulated keeping in mind that this collateral needs to stand apart in its sector through attractive imagery.</a:t>
            </a:r>
            <a:endParaRPr sz="1200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This was achieved through the play of several elements in the visual language.</a:t>
            </a:r>
            <a:endParaRPr sz="1200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01425" y="233100"/>
            <a:ext cx="78429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rot="10800000">
            <a:off x="1" y="21945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00" y="2864250"/>
            <a:ext cx="1313975" cy="13783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5"/>
          <p:cNvSpPr txBox="1"/>
          <p:nvPr/>
        </p:nvSpPr>
        <p:spPr>
          <a:xfrm>
            <a:off x="689700" y="4343150"/>
            <a:ext cx="13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Textured dots</a:t>
            </a:r>
            <a:endParaRPr sz="12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150" y="2864250"/>
            <a:ext cx="1360161" cy="13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327225" y="4343150"/>
            <a:ext cx="13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Unique colour combinations</a:t>
            </a:r>
            <a:endParaRPr sz="12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9675" y="2959650"/>
            <a:ext cx="1190400" cy="11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3964775" y="2864188"/>
            <a:ext cx="1360200" cy="137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987875" y="4343150"/>
            <a:ext cx="13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Flat illustrations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5625450" y="2864175"/>
            <a:ext cx="1360200" cy="137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697600" y="295965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697600" y="306077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697600" y="316190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697600" y="326302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697600" y="336415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697600" y="346527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697600" y="356640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697600" y="366752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307650" y="3458925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307650" y="3560050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307650" y="3661175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307650" y="3762300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285250" y="2943950"/>
            <a:ext cx="649200" cy="4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697600" y="3768650"/>
            <a:ext cx="369300" cy="4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648525" y="4335100"/>
            <a:ext cx="131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Playful layouts + use of white space</a:t>
            </a:r>
            <a:endParaRPr sz="1200"/>
          </a:p>
        </p:txBody>
      </p:sp>
      <p:sp>
        <p:nvSpPr>
          <p:cNvPr id="99" name="Google Shape;99;p15"/>
          <p:cNvSpPr/>
          <p:nvPr/>
        </p:nvSpPr>
        <p:spPr>
          <a:xfrm>
            <a:off x="7286125" y="2864175"/>
            <a:ext cx="1360200" cy="137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309175" y="4343150"/>
            <a:ext cx="13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Bold typography</a:t>
            </a:r>
            <a:endParaRPr sz="1200"/>
          </a:p>
        </p:txBody>
      </p:sp>
      <p:sp>
        <p:nvSpPr>
          <p:cNvPr id="101" name="Google Shape;101;p15"/>
          <p:cNvSpPr txBox="1"/>
          <p:nvPr/>
        </p:nvSpPr>
        <p:spPr>
          <a:xfrm>
            <a:off x="7286125" y="2976225"/>
            <a:ext cx="1314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999999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Bold</a:t>
            </a:r>
            <a:endParaRPr sz="2100">
              <a:solidFill>
                <a:srgbClr val="999999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999999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Typo</a:t>
            </a:r>
            <a:endParaRPr sz="2100">
              <a:solidFill>
                <a:srgbClr val="999999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999999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graphy</a:t>
            </a:r>
            <a:endParaRPr sz="2100">
              <a:solidFill>
                <a:srgbClr val="999999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4242" r="0" t="0"/>
          <a:stretch/>
        </p:blipFill>
        <p:spPr>
          <a:xfrm>
            <a:off x="2132400" y="263400"/>
            <a:ext cx="7011599" cy="48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95250" y="1042075"/>
            <a:ext cx="13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Concept 1</a:t>
            </a: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 </a:t>
            </a:r>
            <a:b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A play with graphic elements</a:t>
            </a:r>
            <a:endParaRPr sz="1600">
              <a:solidFill>
                <a:schemeClr val="lt1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350" y="432650"/>
            <a:ext cx="3119050" cy="441147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3810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 txBox="1"/>
          <p:nvPr/>
        </p:nvSpPr>
        <p:spPr>
          <a:xfrm>
            <a:off x="598800" y="1042075"/>
            <a:ext cx="13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Concept 2</a:t>
            </a: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 </a:t>
            </a:r>
            <a:b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A play with typography</a:t>
            </a:r>
            <a:endParaRPr sz="1600">
              <a:solidFill>
                <a:schemeClr val="lt1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4580" r="0" t="0"/>
          <a:stretch/>
        </p:blipFill>
        <p:spPr>
          <a:xfrm>
            <a:off x="2177042" y="277050"/>
            <a:ext cx="6966958" cy="4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9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475" y="432650"/>
            <a:ext cx="3119050" cy="44114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</a:t>
            </a: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45" name="Google Shape;145;p20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010603"/>
            <a:ext cx="5599437" cy="39589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072" y="1010606"/>
            <a:ext cx="2799103" cy="39589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0"/>
          <p:cNvSpPr txBox="1"/>
          <p:nvPr/>
        </p:nvSpPr>
        <p:spPr>
          <a:xfrm>
            <a:off x="229825" y="615425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1 : Overview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1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010603"/>
            <a:ext cx="5599437" cy="3958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187650" y="671900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2 : Table of contents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24" y="1010613"/>
            <a:ext cx="5599427" cy="39589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62" name="Google Shape;162;p21"/>
          <p:cNvCxnSpPr>
            <a:stCxn id="161" idx="0"/>
            <a:endCxn id="161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