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9" r:id="rId3"/>
    <p:sldId id="335" r:id="rId4"/>
    <p:sldId id="307" r:id="rId5"/>
    <p:sldId id="316" r:id="rId6"/>
    <p:sldId id="330" r:id="rId7"/>
    <p:sldId id="340" r:id="rId8"/>
    <p:sldId id="337" r:id="rId9"/>
    <p:sldId id="283" r:id="rId10"/>
    <p:sldId id="292" r:id="rId11"/>
    <p:sldId id="299" r:id="rId12"/>
    <p:sldId id="315" r:id="rId13"/>
    <p:sldId id="320" r:id="rId14"/>
    <p:sldId id="338" r:id="rId15"/>
    <p:sldId id="277" r:id="rId16"/>
    <p:sldId id="284" r:id="rId17"/>
    <p:sldId id="295" r:id="rId18"/>
    <p:sldId id="298" r:id="rId19"/>
    <p:sldId id="287" r:id="rId20"/>
    <p:sldId id="288" r:id="rId21"/>
    <p:sldId id="286" r:id="rId22"/>
    <p:sldId id="339" r:id="rId23"/>
    <p:sldId id="291" r:id="rId24"/>
    <p:sldId id="319" r:id="rId25"/>
    <p:sldId id="293" r:id="rId26"/>
    <p:sldId id="304" r:id="rId27"/>
    <p:sldId id="294" r:id="rId28"/>
    <p:sldId id="336" r:id="rId29"/>
    <p:sldId id="321" r:id="rId30"/>
    <p:sldId id="322" r:id="rId31"/>
    <p:sldId id="331" r:id="rId32"/>
    <p:sldId id="324" r:id="rId33"/>
    <p:sldId id="326" r:id="rId34"/>
    <p:sldId id="325" r:id="rId35"/>
    <p:sldId id="333" r:id="rId36"/>
    <p:sldId id="327" r:id="rId37"/>
    <p:sldId id="328" r:id="rId38"/>
    <p:sldId id="329" r:id="rId39"/>
    <p:sldId id="334" r:id="rId40"/>
    <p:sldId id="341" r:id="rId41"/>
    <p:sldId id="300" r:id="rId42"/>
    <p:sldId id="29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14ACA8"/>
    <a:srgbClr val="45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59CF4-C99B-554C-B062-CA42BCC76328}" v="10" dt="2023-06-30T02:03:10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3" autoAdjust="0"/>
    <p:restoredTop sz="93946" autoAdjust="0"/>
  </p:normalViewPr>
  <p:slideViewPr>
    <p:cSldViewPr snapToGrid="0">
      <p:cViewPr varScale="1">
        <p:scale>
          <a:sx n="132" d="100"/>
          <a:sy n="132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5" d="100"/>
          <a:sy n="175" d="100"/>
        </p:scale>
        <p:origin x="167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45AF8-1E9C-482D-B129-5ECD099D890D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79A9A-279D-45C1-859C-C9A8A411F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1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3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8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2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2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6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0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3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3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79A9A-279D-45C1-859C-C9A8A411F6E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094D9-4B1A-4D2C-80C3-CBE9B570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74D7-E46F-4BDF-93BA-2EE2D34C143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39F281-3176-449B-8CC6-0487439F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FD4B5-9111-4638-9C42-678CECCF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5E81-61BD-46E8-BF8F-D87FD0205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086B2C1C-6C48-449B-BFE6-ED21180FAF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flipH="1">
            <a:off x="1228725" y="1"/>
            <a:ext cx="10963275" cy="6853781"/>
          </a:xfrm>
          <a:prstGeom prst="rect">
            <a:avLst/>
          </a:prstGeom>
        </p:spPr>
      </p:pic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5" name="개체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0A8506F-606C-4ECB-B20E-CEE4A06CC4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flipH="1">
            <a:off x="0" y="1"/>
            <a:ext cx="10963275" cy="685378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D83194-4E81-46E4-ADC7-C438F270D7F6}"/>
              </a:ext>
            </a:extLst>
          </p:cNvPr>
          <p:cNvGrpSpPr/>
          <p:nvPr userDrawn="1"/>
        </p:nvGrpSpPr>
        <p:grpSpPr>
          <a:xfrm>
            <a:off x="4230513" y="3210867"/>
            <a:ext cx="751062" cy="762645"/>
            <a:chOff x="5486499" y="3124841"/>
            <a:chExt cx="762645" cy="76264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382B48F-4294-44A1-873B-C2A83688C367}"/>
                </a:ext>
              </a:extLst>
            </p:cNvPr>
            <p:cNvSpPr/>
            <p:nvPr/>
          </p:nvSpPr>
          <p:spPr>
            <a:xfrm>
              <a:off x="5486499" y="3124841"/>
              <a:ext cx="762645" cy="762645"/>
            </a:xfrm>
            <a:prstGeom prst="ellipse">
              <a:avLst/>
            </a:prstGeom>
            <a:solidFill>
              <a:srgbClr val="FF5672"/>
            </a:solidFill>
            <a:ln w="317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50800" dist="38100" dir="2700000" algn="tl" rotWithShape="0">
                <a:schemeClr val="accent5">
                  <a:lumMod val="75000"/>
                  <a:alpha val="31000"/>
                </a:schemeClr>
              </a:outerShdw>
            </a:effectLst>
          </p:spPr>
          <p:txBody>
            <a:bodyPr lIns="36000" tIns="18000" rIns="36000" bIns="18000" rtlCol="0" anchor="ctr"/>
            <a:lstStyle/>
            <a:p>
              <a:pPr algn="ctr"/>
              <a:endParaRPr lang="ko-KR" altLang="en-US" sz="2000" dirty="0">
                <a:latin typeface="+mn-ea"/>
                <a:ea typeface="+mn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D88803D-7D6A-445C-AA00-41094A23E057}"/>
                </a:ext>
              </a:extLst>
            </p:cNvPr>
            <p:cNvGrpSpPr/>
            <p:nvPr/>
          </p:nvGrpSpPr>
          <p:grpSpPr>
            <a:xfrm>
              <a:off x="5677432" y="3297401"/>
              <a:ext cx="380778" cy="417525"/>
              <a:chOff x="5652342" y="3269890"/>
              <a:chExt cx="430958" cy="472548"/>
            </a:xfrm>
          </p:grpSpPr>
          <p:grpSp>
            <p:nvGrpSpPr>
              <p:cNvPr id="14" name="그래픽 21">
                <a:extLst>
                  <a:ext uri="{FF2B5EF4-FFF2-40B4-BE49-F238E27FC236}">
                    <a16:creationId xmlns:a16="http://schemas.microsoft.com/office/drawing/2014/main" id="{06A17E54-3F63-4863-B82C-8B82F464EE9B}"/>
                  </a:ext>
                </a:extLst>
              </p:cNvPr>
              <p:cNvGrpSpPr/>
              <p:nvPr/>
            </p:nvGrpSpPr>
            <p:grpSpPr>
              <a:xfrm>
                <a:off x="5652342" y="3269890"/>
                <a:ext cx="430958" cy="472548"/>
                <a:chOff x="10469592" y="1697878"/>
                <a:chExt cx="2398595" cy="2630078"/>
              </a:xfrm>
              <a:solidFill>
                <a:srgbClr val="FF5672"/>
              </a:solidFill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F77A702E-D1FB-438B-AA03-8E6B3D71DE6E}"/>
                    </a:ext>
                  </a:extLst>
                </p:cNvPr>
                <p:cNvSpPr/>
                <p:nvPr/>
              </p:nvSpPr>
              <p:spPr>
                <a:xfrm>
                  <a:off x="11075608" y="3344976"/>
                  <a:ext cx="170497" cy="705802"/>
                </a:xfrm>
                <a:custGeom>
                  <a:avLst/>
                  <a:gdLst>
                    <a:gd name="connsiteX0" fmla="*/ 0 w 170497"/>
                    <a:gd name="connsiteY0" fmla="*/ 0 h 705802"/>
                    <a:gd name="connsiteX1" fmla="*/ 170498 w 170497"/>
                    <a:gd name="connsiteY1" fmla="*/ 0 h 705802"/>
                    <a:gd name="connsiteX2" fmla="*/ 170498 w 170497"/>
                    <a:gd name="connsiteY2" fmla="*/ 705803 h 705802"/>
                    <a:gd name="connsiteX3" fmla="*/ 0 w 170497"/>
                    <a:gd name="connsiteY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497" h="705802">
                      <a:moveTo>
                        <a:pt x="0" y="0"/>
                      </a:moveTo>
                      <a:lnTo>
                        <a:pt x="170498" y="0"/>
                      </a:lnTo>
                      <a:lnTo>
                        <a:pt x="170498" y="705803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5F4ACAB6-43F4-4BB2-95B5-D3C80A9A37E5}"/>
                    </a:ext>
                  </a:extLst>
                </p:cNvPr>
                <p:cNvSpPr/>
                <p:nvPr/>
              </p:nvSpPr>
              <p:spPr>
                <a:xfrm>
                  <a:off x="10981263" y="4050779"/>
                  <a:ext cx="361091" cy="277177"/>
                </a:xfrm>
                <a:custGeom>
                  <a:avLst/>
                  <a:gdLst>
                    <a:gd name="connsiteX0" fmla="*/ 264842 w 361091"/>
                    <a:gd name="connsiteY0" fmla="*/ 0 h 277177"/>
                    <a:gd name="connsiteX1" fmla="*/ 94344 w 361091"/>
                    <a:gd name="connsiteY1" fmla="*/ 0 h 277177"/>
                    <a:gd name="connsiteX2" fmla="*/ 4809 w 361091"/>
                    <a:gd name="connsiteY2" fmla="*/ 200025 h 277177"/>
                    <a:gd name="connsiteX3" fmla="*/ 55292 w 361091"/>
                    <a:gd name="connsiteY3" fmla="*/ 277178 h 277177"/>
                    <a:gd name="connsiteX4" fmla="*/ 305799 w 361091"/>
                    <a:gd name="connsiteY4" fmla="*/ 277178 h 277177"/>
                    <a:gd name="connsiteX5" fmla="*/ 356282 w 361091"/>
                    <a:gd name="connsiteY5" fmla="*/ 200025 h 277177"/>
                    <a:gd name="connsiteX6" fmla="*/ 264842 w 361091"/>
                    <a:gd name="connsiteY6" fmla="*/ 0 h 277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1091" h="277177">
                      <a:moveTo>
                        <a:pt x="264842" y="0"/>
                      </a:moveTo>
                      <a:lnTo>
                        <a:pt x="94344" y="0"/>
                      </a:lnTo>
                      <a:lnTo>
                        <a:pt x="4809" y="200025"/>
                      </a:lnTo>
                      <a:cubicBezTo>
                        <a:pt x="-11383" y="236220"/>
                        <a:pt x="15287" y="277178"/>
                        <a:pt x="55292" y="277178"/>
                      </a:cubicBezTo>
                      <a:lnTo>
                        <a:pt x="305799" y="277178"/>
                      </a:lnTo>
                      <a:cubicBezTo>
                        <a:pt x="345804" y="277178"/>
                        <a:pt x="372474" y="236220"/>
                        <a:pt x="356282" y="200025"/>
                      </a:cubicBezTo>
                      <a:lnTo>
                        <a:pt x="264842" y="0"/>
                      </a:lnTo>
                      <a:close/>
                    </a:path>
                  </a:pathLst>
                </a:custGeom>
                <a:solidFill>
                  <a:srgbClr val="FF8599"/>
                </a:solidFill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DD2A05E1-9CD6-4710-979A-F8DF56D62CA0}"/>
                    </a:ext>
                  </a:extLst>
                </p:cNvPr>
                <p:cNvSpPr/>
                <p:nvPr/>
              </p:nvSpPr>
              <p:spPr>
                <a:xfrm>
                  <a:off x="10686035" y="1965756"/>
                  <a:ext cx="948690" cy="1467802"/>
                </a:xfrm>
                <a:custGeom>
                  <a:avLst/>
                  <a:gdLst>
                    <a:gd name="connsiteX0" fmla="*/ 782003 w 948690"/>
                    <a:gd name="connsiteY0" fmla="*/ 0 h 1467802"/>
                    <a:gd name="connsiteX1" fmla="*/ 782003 w 948690"/>
                    <a:gd name="connsiteY1" fmla="*/ 994410 h 1467802"/>
                    <a:gd name="connsiteX2" fmla="*/ 475297 w 948690"/>
                    <a:gd name="connsiteY2" fmla="*/ 1301115 h 1467802"/>
                    <a:gd name="connsiteX3" fmla="*/ 475297 w 948690"/>
                    <a:gd name="connsiteY3" fmla="*/ 1301115 h 1467802"/>
                    <a:gd name="connsiteX4" fmla="*/ 168593 w 948690"/>
                    <a:gd name="connsiteY4" fmla="*/ 994410 h 1467802"/>
                    <a:gd name="connsiteX5" fmla="*/ 168593 w 948690"/>
                    <a:gd name="connsiteY5" fmla="*/ 0 h 1467802"/>
                    <a:gd name="connsiteX6" fmla="*/ 0 w 948690"/>
                    <a:gd name="connsiteY6" fmla="*/ 0 h 1467802"/>
                    <a:gd name="connsiteX7" fmla="*/ 0 w 948690"/>
                    <a:gd name="connsiteY7" fmla="*/ 993457 h 1467802"/>
                    <a:gd name="connsiteX8" fmla="*/ 474345 w 948690"/>
                    <a:gd name="connsiteY8" fmla="*/ 1467803 h 1467802"/>
                    <a:gd name="connsiteX9" fmla="*/ 474345 w 948690"/>
                    <a:gd name="connsiteY9" fmla="*/ 1467803 h 1467802"/>
                    <a:gd name="connsiteX10" fmla="*/ 948690 w 948690"/>
                    <a:gd name="connsiteY10" fmla="*/ 993457 h 1467802"/>
                    <a:gd name="connsiteX11" fmla="*/ 948690 w 948690"/>
                    <a:gd name="connsiteY11" fmla="*/ 0 h 1467802"/>
                    <a:gd name="connsiteX12" fmla="*/ 782003 w 948690"/>
                    <a:gd name="connsiteY12" fmla="*/ 0 h 1467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48690" h="1467802">
                      <a:moveTo>
                        <a:pt x="782003" y="0"/>
                      </a:moveTo>
                      <a:lnTo>
                        <a:pt x="782003" y="994410"/>
                      </a:lnTo>
                      <a:cubicBezTo>
                        <a:pt x="782003" y="1163955"/>
                        <a:pt x="644843" y="1301115"/>
                        <a:pt x="475297" y="1301115"/>
                      </a:cubicBezTo>
                      <a:lnTo>
                        <a:pt x="475297" y="1301115"/>
                      </a:lnTo>
                      <a:cubicBezTo>
                        <a:pt x="305753" y="1301115"/>
                        <a:pt x="168593" y="1163955"/>
                        <a:pt x="168593" y="994410"/>
                      </a:cubicBezTo>
                      <a:lnTo>
                        <a:pt x="168593" y="0"/>
                      </a:lnTo>
                      <a:lnTo>
                        <a:pt x="0" y="0"/>
                      </a:lnTo>
                      <a:lnTo>
                        <a:pt x="0" y="993457"/>
                      </a:lnTo>
                      <a:cubicBezTo>
                        <a:pt x="0" y="1255395"/>
                        <a:pt x="212408" y="1467803"/>
                        <a:pt x="474345" y="1467803"/>
                      </a:cubicBezTo>
                      <a:lnTo>
                        <a:pt x="474345" y="1467803"/>
                      </a:lnTo>
                      <a:cubicBezTo>
                        <a:pt x="736283" y="1467803"/>
                        <a:pt x="948690" y="1255395"/>
                        <a:pt x="948690" y="993457"/>
                      </a:cubicBezTo>
                      <a:lnTo>
                        <a:pt x="948690" y="0"/>
                      </a:lnTo>
                      <a:lnTo>
                        <a:pt x="782003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8BFD839A-01F9-4511-BFD7-A95E1AE9EC23}"/>
                    </a:ext>
                  </a:extLst>
                </p:cNvPr>
                <p:cNvSpPr/>
                <p:nvPr/>
              </p:nvSpPr>
              <p:spPr>
                <a:xfrm>
                  <a:off x="10469592" y="1697878"/>
                  <a:ext cx="1382110" cy="426945"/>
                </a:xfrm>
                <a:custGeom>
                  <a:avLst/>
                  <a:gdLst>
                    <a:gd name="connsiteX0" fmla="*/ 691740 w 1382110"/>
                    <a:gd name="connsiteY0" fmla="*/ 426945 h 426945"/>
                    <a:gd name="connsiteX1" fmla="*/ 81188 w 1382110"/>
                    <a:gd name="connsiteY1" fmla="*/ 276450 h 426945"/>
                    <a:gd name="connsiteX2" fmla="*/ 15465 w 1382110"/>
                    <a:gd name="connsiteY2" fmla="*/ 81188 h 426945"/>
                    <a:gd name="connsiteX3" fmla="*/ 209775 w 1382110"/>
                    <a:gd name="connsiteY3" fmla="*/ 15465 h 426945"/>
                    <a:gd name="connsiteX4" fmla="*/ 1171800 w 1382110"/>
                    <a:gd name="connsiteY4" fmla="*/ 15465 h 426945"/>
                    <a:gd name="connsiteX5" fmla="*/ 1367063 w 1382110"/>
                    <a:gd name="connsiteY5" fmla="*/ 81188 h 426945"/>
                    <a:gd name="connsiteX6" fmla="*/ 1301341 w 1382110"/>
                    <a:gd name="connsiteY6" fmla="*/ 276450 h 426945"/>
                    <a:gd name="connsiteX7" fmla="*/ 691740 w 1382110"/>
                    <a:gd name="connsiteY7" fmla="*/ 426945 h 426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2110" h="426945">
                      <a:moveTo>
                        <a:pt x="691740" y="426945"/>
                      </a:moveTo>
                      <a:cubicBezTo>
                        <a:pt x="487905" y="426945"/>
                        <a:pt x="284070" y="376463"/>
                        <a:pt x="81188" y="276450"/>
                      </a:cubicBezTo>
                      <a:cubicBezTo>
                        <a:pt x="8798" y="240255"/>
                        <a:pt x="-20730" y="152625"/>
                        <a:pt x="15465" y="81188"/>
                      </a:cubicBezTo>
                      <a:cubicBezTo>
                        <a:pt x="50708" y="8798"/>
                        <a:pt x="138338" y="-20730"/>
                        <a:pt x="209775" y="15465"/>
                      </a:cubicBezTo>
                      <a:cubicBezTo>
                        <a:pt x="533625" y="176438"/>
                        <a:pt x="847950" y="176438"/>
                        <a:pt x="1171800" y="15465"/>
                      </a:cubicBezTo>
                      <a:cubicBezTo>
                        <a:pt x="1244191" y="-19777"/>
                        <a:pt x="1330868" y="8798"/>
                        <a:pt x="1367063" y="81188"/>
                      </a:cubicBezTo>
                      <a:cubicBezTo>
                        <a:pt x="1402305" y="153578"/>
                        <a:pt x="1373730" y="240255"/>
                        <a:pt x="1301341" y="276450"/>
                      </a:cubicBezTo>
                      <a:cubicBezTo>
                        <a:pt x="1099410" y="376463"/>
                        <a:pt x="895575" y="426945"/>
                        <a:pt x="691740" y="426945"/>
                      </a:cubicBezTo>
                      <a:close/>
                    </a:path>
                  </a:pathLst>
                </a:custGeom>
                <a:solidFill>
                  <a:srgbClr val="FF8599"/>
                </a:solidFill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E1013490-F860-4D0C-BF02-C4BA3CF13BA2}"/>
                    </a:ext>
                  </a:extLst>
                </p:cNvPr>
                <p:cNvSpPr/>
                <p:nvPr/>
              </p:nvSpPr>
              <p:spPr>
                <a:xfrm>
                  <a:off x="12304333" y="1911464"/>
                  <a:ext cx="181927" cy="2157412"/>
                </a:xfrm>
                <a:custGeom>
                  <a:avLst/>
                  <a:gdLst>
                    <a:gd name="connsiteX0" fmla="*/ 0 w 181927"/>
                    <a:gd name="connsiteY0" fmla="*/ 0 h 2157412"/>
                    <a:gd name="connsiteX1" fmla="*/ 181928 w 181927"/>
                    <a:gd name="connsiteY1" fmla="*/ 0 h 2157412"/>
                    <a:gd name="connsiteX2" fmla="*/ 181928 w 181927"/>
                    <a:gd name="connsiteY2" fmla="*/ 2157413 h 2157412"/>
                    <a:gd name="connsiteX3" fmla="*/ 0 w 181927"/>
                    <a:gd name="connsiteY3" fmla="*/ 2157413 h 2157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927" h="2157412">
                      <a:moveTo>
                        <a:pt x="0" y="0"/>
                      </a:moveTo>
                      <a:lnTo>
                        <a:pt x="181928" y="0"/>
                      </a:lnTo>
                      <a:lnTo>
                        <a:pt x="181928" y="2157413"/>
                      </a:lnTo>
                      <a:lnTo>
                        <a:pt x="0" y="2157413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D83C612-A040-4C07-AFD9-608050FCCA95}"/>
                    </a:ext>
                  </a:extLst>
                </p:cNvPr>
                <p:cNvSpPr/>
                <p:nvPr/>
              </p:nvSpPr>
              <p:spPr>
                <a:xfrm>
                  <a:off x="12178812" y="4068876"/>
                  <a:ext cx="433331" cy="259080"/>
                </a:xfrm>
                <a:custGeom>
                  <a:avLst/>
                  <a:gdLst>
                    <a:gd name="connsiteX0" fmla="*/ 307447 w 433331"/>
                    <a:gd name="connsiteY0" fmla="*/ 0 h 259080"/>
                    <a:gd name="connsiteX1" fmla="*/ 125520 w 433331"/>
                    <a:gd name="connsiteY1" fmla="*/ 0 h 259080"/>
                    <a:gd name="connsiteX2" fmla="*/ 16935 w 433331"/>
                    <a:gd name="connsiteY2" fmla="*/ 135255 h 259080"/>
                    <a:gd name="connsiteX3" fmla="*/ 76943 w 433331"/>
                    <a:gd name="connsiteY3" fmla="*/ 259080 h 259080"/>
                    <a:gd name="connsiteX4" fmla="*/ 356977 w 433331"/>
                    <a:gd name="connsiteY4" fmla="*/ 259080 h 259080"/>
                    <a:gd name="connsiteX5" fmla="*/ 416985 w 433331"/>
                    <a:gd name="connsiteY5" fmla="*/ 135255 h 259080"/>
                    <a:gd name="connsiteX6" fmla="*/ 307447 w 433331"/>
                    <a:gd name="connsiteY6" fmla="*/ 0 h 259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3331" h="259080">
                      <a:moveTo>
                        <a:pt x="307447" y="0"/>
                      </a:moveTo>
                      <a:lnTo>
                        <a:pt x="125520" y="0"/>
                      </a:lnTo>
                      <a:lnTo>
                        <a:pt x="16935" y="135255"/>
                      </a:lnTo>
                      <a:cubicBezTo>
                        <a:pt x="-23070" y="184785"/>
                        <a:pt x="12172" y="259080"/>
                        <a:pt x="76943" y="259080"/>
                      </a:cubicBezTo>
                      <a:lnTo>
                        <a:pt x="356977" y="259080"/>
                      </a:lnTo>
                      <a:cubicBezTo>
                        <a:pt x="420795" y="259080"/>
                        <a:pt x="456038" y="184785"/>
                        <a:pt x="416985" y="135255"/>
                      </a:cubicBezTo>
                      <a:lnTo>
                        <a:pt x="307447" y="0"/>
                      </a:lnTo>
                      <a:close/>
                    </a:path>
                  </a:pathLst>
                </a:custGeom>
                <a:solidFill>
                  <a:srgbClr val="FF8599"/>
                </a:solidFill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B4B53B3B-C280-4481-909B-491B92E6FEFA}"/>
                    </a:ext>
                  </a:extLst>
                </p:cNvPr>
                <p:cNvSpPr/>
                <p:nvPr/>
              </p:nvSpPr>
              <p:spPr>
                <a:xfrm>
                  <a:off x="11923187" y="1726533"/>
                  <a:ext cx="945000" cy="291610"/>
                </a:xfrm>
                <a:custGeom>
                  <a:avLst/>
                  <a:gdLst>
                    <a:gd name="connsiteX0" fmla="*/ 472585 w 945000"/>
                    <a:gd name="connsiteY0" fmla="*/ 291610 h 291610"/>
                    <a:gd name="connsiteX1" fmla="*/ 55390 w 945000"/>
                    <a:gd name="connsiteY1" fmla="*/ 188740 h 291610"/>
                    <a:gd name="connsiteX2" fmla="*/ 10622 w 945000"/>
                    <a:gd name="connsiteY2" fmla="*/ 55390 h 291610"/>
                    <a:gd name="connsiteX3" fmla="*/ 143972 w 945000"/>
                    <a:gd name="connsiteY3" fmla="*/ 10623 h 291610"/>
                    <a:gd name="connsiteX4" fmla="*/ 801198 w 945000"/>
                    <a:gd name="connsiteY4" fmla="*/ 10623 h 291610"/>
                    <a:gd name="connsiteX5" fmla="*/ 934548 w 945000"/>
                    <a:gd name="connsiteY5" fmla="*/ 55390 h 291610"/>
                    <a:gd name="connsiteX6" fmla="*/ 889780 w 945000"/>
                    <a:gd name="connsiteY6" fmla="*/ 188740 h 291610"/>
                    <a:gd name="connsiteX7" fmla="*/ 472585 w 945000"/>
                    <a:gd name="connsiteY7" fmla="*/ 291610 h 29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5000" h="291610">
                      <a:moveTo>
                        <a:pt x="472585" y="291610"/>
                      </a:moveTo>
                      <a:cubicBezTo>
                        <a:pt x="333520" y="291610"/>
                        <a:pt x="194455" y="257320"/>
                        <a:pt x="55390" y="188740"/>
                      </a:cubicBezTo>
                      <a:cubicBezTo>
                        <a:pt x="5860" y="163975"/>
                        <a:pt x="-14142" y="104920"/>
                        <a:pt x="10622" y="55390"/>
                      </a:cubicBezTo>
                      <a:cubicBezTo>
                        <a:pt x="35388" y="5860"/>
                        <a:pt x="94443" y="-14142"/>
                        <a:pt x="143972" y="10623"/>
                      </a:cubicBezTo>
                      <a:cubicBezTo>
                        <a:pt x="364952" y="120160"/>
                        <a:pt x="580218" y="120160"/>
                        <a:pt x="801198" y="10623"/>
                      </a:cubicBezTo>
                      <a:cubicBezTo>
                        <a:pt x="850727" y="-14142"/>
                        <a:pt x="909783" y="6813"/>
                        <a:pt x="934548" y="55390"/>
                      </a:cubicBezTo>
                      <a:cubicBezTo>
                        <a:pt x="959312" y="104920"/>
                        <a:pt x="938358" y="163975"/>
                        <a:pt x="889780" y="188740"/>
                      </a:cubicBezTo>
                      <a:cubicBezTo>
                        <a:pt x="750715" y="257320"/>
                        <a:pt x="611650" y="291610"/>
                        <a:pt x="472585" y="291610"/>
                      </a:cubicBezTo>
                      <a:close/>
                    </a:path>
                  </a:pathLst>
                </a:custGeom>
                <a:grpFill/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</p:grp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CC4D999E-7BAD-4799-9FA6-45FCF3CB1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547" y="3429000"/>
                <a:ext cx="1075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2747C829-A0B9-4E5F-A5AC-2C70E5E1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0018" y="3501008"/>
                <a:ext cx="1075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2140E6-CFCF-45EB-91E8-2B9F7876FE85}"/>
              </a:ext>
            </a:extLst>
          </p:cNvPr>
          <p:cNvGrpSpPr/>
          <p:nvPr userDrawn="1"/>
        </p:nvGrpSpPr>
        <p:grpSpPr>
          <a:xfrm>
            <a:off x="1679470" y="1365576"/>
            <a:ext cx="665384" cy="675645"/>
            <a:chOff x="7883691" y="1216954"/>
            <a:chExt cx="675646" cy="67564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2C72F4E-AD37-4618-AF78-8A5498DD6B8B}"/>
                </a:ext>
              </a:extLst>
            </p:cNvPr>
            <p:cNvSpPr/>
            <p:nvPr/>
          </p:nvSpPr>
          <p:spPr>
            <a:xfrm>
              <a:off x="7883691" y="1216954"/>
              <a:ext cx="675646" cy="675645"/>
            </a:xfrm>
            <a:prstGeom prst="ellipse">
              <a:avLst/>
            </a:prstGeom>
            <a:solidFill>
              <a:srgbClr val="00D2C8"/>
            </a:solidFill>
            <a:ln w="317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50800" dist="38100" dir="2700000" algn="tl" rotWithShape="0">
                <a:schemeClr val="accent5">
                  <a:lumMod val="75000"/>
                  <a:alpha val="31000"/>
                </a:schemeClr>
              </a:outerShdw>
            </a:effectLst>
          </p:spPr>
          <p:txBody>
            <a:bodyPr lIns="36000" tIns="18000" rIns="36000" bIns="18000" rtlCol="0" anchor="ctr"/>
            <a:lstStyle/>
            <a:p>
              <a:pPr algn="ctr"/>
              <a:endParaRPr lang="ko-KR" altLang="en-US" sz="2000" dirty="0">
                <a:latin typeface="+mn-ea"/>
                <a:ea typeface="+mn-ea"/>
              </a:endParaRPr>
            </a:p>
          </p:txBody>
        </p:sp>
        <p:grpSp>
          <p:nvGrpSpPr>
            <p:cNvPr id="26" name="그래픽 42">
              <a:extLst>
                <a:ext uri="{FF2B5EF4-FFF2-40B4-BE49-F238E27FC236}">
                  <a16:creationId xmlns:a16="http://schemas.microsoft.com/office/drawing/2014/main" id="{C5413DEA-360F-4E0E-8719-1B9E39ED62A2}"/>
                </a:ext>
              </a:extLst>
            </p:cNvPr>
            <p:cNvGrpSpPr/>
            <p:nvPr/>
          </p:nvGrpSpPr>
          <p:grpSpPr>
            <a:xfrm>
              <a:off x="8049344" y="1379557"/>
              <a:ext cx="378251" cy="350438"/>
              <a:chOff x="-1023664" y="2945563"/>
              <a:chExt cx="378251" cy="350438"/>
            </a:xfrm>
            <a:solidFill>
              <a:schemeClr val="bg1"/>
            </a:solidFill>
          </p:grpSpPr>
          <p:grpSp>
            <p:nvGrpSpPr>
              <p:cNvPr id="27" name="그래픽 42">
                <a:extLst>
                  <a:ext uri="{FF2B5EF4-FFF2-40B4-BE49-F238E27FC236}">
                    <a16:creationId xmlns:a16="http://schemas.microsoft.com/office/drawing/2014/main" id="{AA5564D2-6482-4266-958B-6F7580181798}"/>
                  </a:ext>
                </a:extLst>
              </p:cNvPr>
              <p:cNvGrpSpPr/>
              <p:nvPr/>
            </p:nvGrpSpPr>
            <p:grpSpPr>
              <a:xfrm>
                <a:off x="-1005585" y="2945563"/>
                <a:ext cx="360172" cy="304200"/>
                <a:chOff x="-1005585" y="2945563"/>
                <a:chExt cx="360172" cy="304200"/>
              </a:xfrm>
              <a:solidFill>
                <a:schemeClr val="bg1"/>
              </a:solidFill>
            </p:grpSpPr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DA61D4E3-59DE-42A6-837E-DABA2282A9EA}"/>
                    </a:ext>
                  </a:extLst>
                </p:cNvPr>
                <p:cNvSpPr/>
                <p:nvPr/>
              </p:nvSpPr>
              <p:spPr>
                <a:xfrm>
                  <a:off x="-1005585" y="2945563"/>
                  <a:ext cx="280906" cy="252746"/>
                </a:xfrm>
                <a:custGeom>
                  <a:avLst/>
                  <a:gdLst>
                    <a:gd name="connsiteX0" fmla="*/ 273954 w 280906"/>
                    <a:gd name="connsiteY0" fmla="*/ 252747 h 252746"/>
                    <a:gd name="connsiteX1" fmla="*/ 104297 w 280906"/>
                    <a:gd name="connsiteY1" fmla="*/ 252747 h 252746"/>
                    <a:gd name="connsiteX2" fmla="*/ 97344 w 280906"/>
                    <a:gd name="connsiteY2" fmla="*/ 247184 h 252746"/>
                    <a:gd name="connsiteX3" fmla="*/ 54930 w 280906"/>
                    <a:gd name="connsiteY3" fmla="*/ 13906 h 252746"/>
                    <a:gd name="connsiteX4" fmla="*/ 6953 w 280906"/>
                    <a:gd name="connsiteY4" fmla="*/ 13906 h 252746"/>
                    <a:gd name="connsiteX5" fmla="*/ 0 w 280906"/>
                    <a:gd name="connsiteY5" fmla="*/ 6953 h 252746"/>
                    <a:gd name="connsiteX6" fmla="*/ 6953 w 280906"/>
                    <a:gd name="connsiteY6" fmla="*/ 0 h 252746"/>
                    <a:gd name="connsiteX7" fmla="*/ 60840 w 280906"/>
                    <a:gd name="connsiteY7" fmla="*/ 0 h 252746"/>
                    <a:gd name="connsiteX8" fmla="*/ 67793 w 280906"/>
                    <a:gd name="connsiteY8" fmla="*/ 5563 h 252746"/>
                    <a:gd name="connsiteX9" fmla="*/ 110555 w 280906"/>
                    <a:gd name="connsiteY9" fmla="*/ 238493 h 252746"/>
                    <a:gd name="connsiteX10" fmla="*/ 273954 w 280906"/>
                    <a:gd name="connsiteY10" fmla="*/ 238493 h 252746"/>
                    <a:gd name="connsiteX11" fmla="*/ 280907 w 280906"/>
                    <a:gd name="connsiteY11" fmla="*/ 245446 h 252746"/>
                    <a:gd name="connsiteX12" fmla="*/ 273954 w 280906"/>
                    <a:gd name="connsiteY12" fmla="*/ 252747 h 252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0906" h="252746">
                      <a:moveTo>
                        <a:pt x="273954" y="252747"/>
                      </a:moveTo>
                      <a:lnTo>
                        <a:pt x="104297" y="252747"/>
                      </a:lnTo>
                      <a:cubicBezTo>
                        <a:pt x="100821" y="252747"/>
                        <a:pt x="98039" y="250313"/>
                        <a:pt x="97344" y="247184"/>
                      </a:cubicBezTo>
                      <a:lnTo>
                        <a:pt x="54930" y="13906"/>
                      </a:lnTo>
                      <a:lnTo>
                        <a:pt x="6953" y="13906"/>
                      </a:lnTo>
                      <a:cubicBezTo>
                        <a:pt x="3129" y="13906"/>
                        <a:pt x="0" y="10777"/>
                        <a:pt x="0" y="6953"/>
                      </a:cubicBezTo>
                      <a:cubicBezTo>
                        <a:pt x="0" y="3129"/>
                        <a:pt x="3129" y="0"/>
                        <a:pt x="6953" y="0"/>
                      </a:cubicBezTo>
                      <a:lnTo>
                        <a:pt x="60840" y="0"/>
                      </a:lnTo>
                      <a:cubicBezTo>
                        <a:pt x="64317" y="0"/>
                        <a:pt x="67098" y="2434"/>
                        <a:pt x="67793" y="5563"/>
                      </a:cubicBezTo>
                      <a:lnTo>
                        <a:pt x="110555" y="238493"/>
                      </a:lnTo>
                      <a:lnTo>
                        <a:pt x="273954" y="238493"/>
                      </a:lnTo>
                      <a:cubicBezTo>
                        <a:pt x="277778" y="238493"/>
                        <a:pt x="280907" y="241622"/>
                        <a:pt x="280907" y="245446"/>
                      </a:cubicBezTo>
                      <a:cubicBezTo>
                        <a:pt x="280907" y="249270"/>
                        <a:pt x="277778" y="252747"/>
                        <a:pt x="273954" y="2527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6EEF016E-205A-4B02-894B-94C7A622EB93}"/>
                    </a:ext>
                  </a:extLst>
                </p:cNvPr>
                <p:cNvSpPr/>
                <p:nvPr/>
              </p:nvSpPr>
              <p:spPr>
                <a:xfrm>
                  <a:off x="-928753" y="3043254"/>
                  <a:ext cx="283340" cy="206508"/>
                </a:xfrm>
                <a:custGeom>
                  <a:avLst/>
                  <a:gdLst>
                    <a:gd name="connsiteX0" fmla="*/ 276735 w 283340"/>
                    <a:gd name="connsiteY0" fmla="*/ 206509 h 206508"/>
                    <a:gd name="connsiteX1" fmla="*/ 215200 w 283340"/>
                    <a:gd name="connsiteY1" fmla="*/ 206509 h 206508"/>
                    <a:gd name="connsiteX2" fmla="*/ 208246 w 283340"/>
                    <a:gd name="connsiteY2" fmla="*/ 200946 h 206508"/>
                    <a:gd name="connsiteX3" fmla="*/ 177653 w 283340"/>
                    <a:gd name="connsiteY3" fmla="*/ 65360 h 206508"/>
                    <a:gd name="connsiteX4" fmla="*/ 127590 w 283340"/>
                    <a:gd name="connsiteY4" fmla="*/ 13906 h 206508"/>
                    <a:gd name="connsiteX5" fmla="*/ 6953 w 283340"/>
                    <a:gd name="connsiteY5" fmla="*/ 13906 h 206508"/>
                    <a:gd name="connsiteX6" fmla="*/ 0 w 283340"/>
                    <a:gd name="connsiteY6" fmla="*/ 6953 h 206508"/>
                    <a:gd name="connsiteX7" fmla="*/ 6953 w 283340"/>
                    <a:gd name="connsiteY7" fmla="*/ 0 h 206508"/>
                    <a:gd name="connsiteX8" fmla="*/ 127590 w 283340"/>
                    <a:gd name="connsiteY8" fmla="*/ 0 h 206508"/>
                    <a:gd name="connsiteX9" fmla="*/ 127938 w 283340"/>
                    <a:gd name="connsiteY9" fmla="*/ 0 h 206508"/>
                    <a:gd name="connsiteX10" fmla="*/ 190516 w 283340"/>
                    <a:gd name="connsiteY10" fmla="*/ 61188 h 206508"/>
                    <a:gd name="connsiteX11" fmla="*/ 190864 w 283340"/>
                    <a:gd name="connsiteY11" fmla="*/ 61883 h 206508"/>
                    <a:gd name="connsiteX12" fmla="*/ 220414 w 283340"/>
                    <a:gd name="connsiteY12" fmla="*/ 192602 h 206508"/>
                    <a:gd name="connsiteX13" fmla="*/ 276387 w 283340"/>
                    <a:gd name="connsiteY13" fmla="*/ 192602 h 206508"/>
                    <a:gd name="connsiteX14" fmla="*/ 283340 w 283340"/>
                    <a:gd name="connsiteY14" fmla="*/ 199555 h 206508"/>
                    <a:gd name="connsiteX15" fmla="*/ 276735 w 283340"/>
                    <a:gd name="connsiteY15" fmla="*/ 206509 h 206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3340" h="206508">
                      <a:moveTo>
                        <a:pt x="276735" y="206509"/>
                      </a:moveTo>
                      <a:lnTo>
                        <a:pt x="215200" y="206509"/>
                      </a:lnTo>
                      <a:cubicBezTo>
                        <a:pt x="212071" y="206509"/>
                        <a:pt x="209289" y="204423"/>
                        <a:pt x="208246" y="200946"/>
                      </a:cubicBezTo>
                      <a:lnTo>
                        <a:pt x="177653" y="65360"/>
                      </a:lnTo>
                      <a:cubicBezTo>
                        <a:pt x="161660" y="18426"/>
                        <a:pt x="130371" y="14254"/>
                        <a:pt x="127590" y="13906"/>
                      </a:cubicBezTo>
                      <a:lnTo>
                        <a:pt x="6953" y="13906"/>
                      </a:lnTo>
                      <a:cubicBezTo>
                        <a:pt x="3129" y="13906"/>
                        <a:pt x="0" y="10777"/>
                        <a:pt x="0" y="6953"/>
                      </a:cubicBezTo>
                      <a:cubicBezTo>
                        <a:pt x="0" y="3129"/>
                        <a:pt x="3129" y="0"/>
                        <a:pt x="6953" y="0"/>
                      </a:cubicBezTo>
                      <a:lnTo>
                        <a:pt x="127590" y="0"/>
                      </a:lnTo>
                      <a:cubicBezTo>
                        <a:pt x="127590" y="0"/>
                        <a:pt x="127938" y="0"/>
                        <a:pt x="127938" y="0"/>
                      </a:cubicBezTo>
                      <a:cubicBezTo>
                        <a:pt x="129676" y="0"/>
                        <a:pt x="171395" y="3477"/>
                        <a:pt x="190516" y="61188"/>
                      </a:cubicBezTo>
                      <a:cubicBezTo>
                        <a:pt x="190516" y="61535"/>
                        <a:pt x="190516" y="61535"/>
                        <a:pt x="190864" y="61883"/>
                      </a:cubicBezTo>
                      <a:lnTo>
                        <a:pt x="220414" y="192602"/>
                      </a:lnTo>
                      <a:lnTo>
                        <a:pt x="276387" y="192602"/>
                      </a:lnTo>
                      <a:cubicBezTo>
                        <a:pt x="280211" y="192602"/>
                        <a:pt x="283340" y="195731"/>
                        <a:pt x="283340" y="199555"/>
                      </a:cubicBezTo>
                      <a:cubicBezTo>
                        <a:pt x="283340" y="203380"/>
                        <a:pt x="280559" y="206509"/>
                        <a:pt x="276735" y="20650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431C587C-C328-4071-9959-9907869031D6}"/>
                    </a:ext>
                  </a:extLst>
                </p:cNvPr>
                <p:cNvSpPr/>
                <p:nvPr/>
              </p:nvSpPr>
              <p:spPr>
                <a:xfrm>
                  <a:off x="-923538" y="3089493"/>
                  <a:ext cx="170699" cy="13906"/>
                </a:xfrm>
                <a:custGeom>
                  <a:avLst/>
                  <a:gdLst>
                    <a:gd name="connsiteX0" fmla="*/ 163746 w 170699"/>
                    <a:gd name="connsiteY0" fmla="*/ 13906 h 13906"/>
                    <a:gd name="connsiteX1" fmla="*/ 6953 w 170699"/>
                    <a:gd name="connsiteY1" fmla="*/ 13906 h 13906"/>
                    <a:gd name="connsiteX2" fmla="*/ 0 w 170699"/>
                    <a:gd name="connsiteY2" fmla="*/ 6953 h 13906"/>
                    <a:gd name="connsiteX3" fmla="*/ 6953 w 170699"/>
                    <a:gd name="connsiteY3" fmla="*/ 0 h 13906"/>
                    <a:gd name="connsiteX4" fmla="*/ 163746 w 170699"/>
                    <a:gd name="connsiteY4" fmla="*/ 0 h 13906"/>
                    <a:gd name="connsiteX5" fmla="*/ 170700 w 170699"/>
                    <a:gd name="connsiteY5" fmla="*/ 6953 h 13906"/>
                    <a:gd name="connsiteX6" fmla="*/ 163746 w 170699"/>
                    <a:gd name="connsiteY6" fmla="*/ 13906 h 13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0699" h="13906">
                      <a:moveTo>
                        <a:pt x="163746" y="13906"/>
                      </a:moveTo>
                      <a:lnTo>
                        <a:pt x="6953" y="13906"/>
                      </a:lnTo>
                      <a:cubicBezTo>
                        <a:pt x="3129" y="13906"/>
                        <a:pt x="0" y="10777"/>
                        <a:pt x="0" y="6953"/>
                      </a:cubicBezTo>
                      <a:cubicBezTo>
                        <a:pt x="0" y="3129"/>
                        <a:pt x="3129" y="0"/>
                        <a:pt x="6953" y="0"/>
                      </a:cubicBezTo>
                      <a:lnTo>
                        <a:pt x="163746" y="0"/>
                      </a:lnTo>
                      <a:cubicBezTo>
                        <a:pt x="167571" y="0"/>
                        <a:pt x="170700" y="3129"/>
                        <a:pt x="170700" y="6953"/>
                      </a:cubicBezTo>
                      <a:cubicBezTo>
                        <a:pt x="170700" y="10777"/>
                        <a:pt x="167571" y="13906"/>
                        <a:pt x="163746" y="139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8" name="그래픽 42">
                <a:extLst>
                  <a:ext uri="{FF2B5EF4-FFF2-40B4-BE49-F238E27FC236}">
                    <a16:creationId xmlns:a16="http://schemas.microsoft.com/office/drawing/2014/main" id="{AD729287-B921-450B-B346-602F1BD73FEE}"/>
                  </a:ext>
                </a:extLst>
              </p:cNvPr>
              <p:cNvGrpSpPr/>
              <p:nvPr/>
            </p:nvGrpSpPr>
            <p:grpSpPr>
              <a:xfrm>
                <a:off x="-1023664" y="3097141"/>
                <a:ext cx="198859" cy="198860"/>
                <a:chOff x="-1023664" y="3097141"/>
                <a:chExt cx="198859" cy="198860"/>
              </a:xfrm>
              <a:solidFill>
                <a:schemeClr val="bg1"/>
              </a:solidFill>
            </p:grpSpPr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171219C7-1797-4CFC-A456-016A96C38862}"/>
                    </a:ext>
                  </a:extLst>
                </p:cNvPr>
                <p:cNvSpPr/>
                <p:nvPr/>
              </p:nvSpPr>
              <p:spPr>
                <a:xfrm>
                  <a:off x="-1016710" y="3104094"/>
                  <a:ext cx="184953" cy="184953"/>
                </a:xfrm>
                <a:custGeom>
                  <a:avLst/>
                  <a:gdLst>
                    <a:gd name="connsiteX0" fmla="*/ 184953 w 184953"/>
                    <a:gd name="connsiteY0" fmla="*/ 92477 h 184953"/>
                    <a:gd name="connsiteX1" fmla="*/ 92477 w 184953"/>
                    <a:gd name="connsiteY1" fmla="*/ 184954 h 184953"/>
                    <a:gd name="connsiteX2" fmla="*/ 0 w 184953"/>
                    <a:gd name="connsiteY2" fmla="*/ 92477 h 184953"/>
                    <a:gd name="connsiteX3" fmla="*/ 92477 w 184953"/>
                    <a:gd name="connsiteY3" fmla="*/ 0 h 184953"/>
                    <a:gd name="connsiteX4" fmla="*/ 184953 w 184953"/>
                    <a:gd name="connsiteY4" fmla="*/ 92477 h 184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4953" h="184953">
                      <a:moveTo>
                        <a:pt x="184953" y="92477"/>
                      </a:moveTo>
                      <a:cubicBezTo>
                        <a:pt x="184953" y="143550"/>
                        <a:pt x="143550" y="184954"/>
                        <a:pt x="92477" y="184954"/>
                      </a:cubicBezTo>
                      <a:cubicBezTo>
                        <a:pt x="41403" y="184954"/>
                        <a:pt x="0" y="143550"/>
                        <a:pt x="0" y="92477"/>
                      </a:cubicBezTo>
                      <a:cubicBezTo>
                        <a:pt x="0" y="41403"/>
                        <a:pt x="41403" y="0"/>
                        <a:pt x="92477" y="0"/>
                      </a:cubicBezTo>
                      <a:cubicBezTo>
                        <a:pt x="143550" y="0"/>
                        <a:pt x="184953" y="41403"/>
                        <a:pt x="184953" y="92477"/>
                      </a:cubicBezTo>
                      <a:close/>
                    </a:path>
                  </a:pathLst>
                </a:custGeom>
                <a:solidFill>
                  <a:srgbClr val="59E2DB"/>
                </a:solidFill>
                <a:ln w="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8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527F1613-7CCF-4496-AFB1-091727E6EDE6}"/>
                    </a:ext>
                  </a:extLst>
                </p:cNvPr>
                <p:cNvSpPr/>
                <p:nvPr/>
              </p:nvSpPr>
              <p:spPr>
                <a:xfrm>
                  <a:off x="-1023664" y="3097141"/>
                  <a:ext cx="198859" cy="198860"/>
                </a:xfrm>
                <a:custGeom>
                  <a:avLst/>
                  <a:gdLst>
                    <a:gd name="connsiteX0" fmla="*/ 99430 w 198859"/>
                    <a:gd name="connsiteY0" fmla="*/ 198860 h 198860"/>
                    <a:gd name="connsiteX1" fmla="*/ 0 w 198859"/>
                    <a:gd name="connsiteY1" fmla="*/ 99430 h 198860"/>
                    <a:gd name="connsiteX2" fmla="*/ 99430 w 198859"/>
                    <a:gd name="connsiteY2" fmla="*/ 0 h 198860"/>
                    <a:gd name="connsiteX3" fmla="*/ 198860 w 198859"/>
                    <a:gd name="connsiteY3" fmla="*/ 99430 h 198860"/>
                    <a:gd name="connsiteX4" fmla="*/ 99430 w 198859"/>
                    <a:gd name="connsiteY4" fmla="*/ 198860 h 198860"/>
                    <a:gd name="connsiteX5" fmla="*/ 99430 w 198859"/>
                    <a:gd name="connsiteY5" fmla="*/ 13906 h 198860"/>
                    <a:gd name="connsiteX6" fmla="*/ 13906 w 198859"/>
                    <a:gd name="connsiteY6" fmla="*/ 99430 h 198860"/>
                    <a:gd name="connsiteX7" fmla="*/ 99430 w 198859"/>
                    <a:gd name="connsiteY7" fmla="*/ 184954 h 198860"/>
                    <a:gd name="connsiteX8" fmla="*/ 184953 w 198859"/>
                    <a:gd name="connsiteY8" fmla="*/ 99430 h 198860"/>
                    <a:gd name="connsiteX9" fmla="*/ 99430 w 198859"/>
                    <a:gd name="connsiteY9" fmla="*/ 13906 h 19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8859" h="198860">
                      <a:moveTo>
                        <a:pt x="99430" y="198860"/>
                      </a:moveTo>
                      <a:cubicBezTo>
                        <a:pt x="44500" y="198860"/>
                        <a:pt x="0" y="154012"/>
                        <a:pt x="0" y="99430"/>
                      </a:cubicBezTo>
                      <a:cubicBezTo>
                        <a:pt x="0" y="44848"/>
                        <a:pt x="44500" y="0"/>
                        <a:pt x="99430" y="0"/>
                      </a:cubicBezTo>
                      <a:cubicBezTo>
                        <a:pt x="154360" y="0"/>
                        <a:pt x="198860" y="44500"/>
                        <a:pt x="198860" y="99430"/>
                      </a:cubicBezTo>
                      <a:cubicBezTo>
                        <a:pt x="198860" y="154360"/>
                        <a:pt x="154360" y="198860"/>
                        <a:pt x="99430" y="198860"/>
                      </a:cubicBezTo>
                      <a:close/>
                      <a:moveTo>
                        <a:pt x="99430" y="13906"/>
                      </a:moveTo>
                      <a:cubicBezTo>
                        <a:pt x="52149" y="13906"/>
                        <a:pt x="13906" y="52149"/>
                        <a:pt x="13906" y="99430"/>
                      </a:cubicBezTo>
                      <a:cubicBezTo>
                        <a:pt x="13906" y="146711"/>
                        <a:pt x="52149" y="184954"/>
                        <a:pt x="99430" y="184954"/>
                      </a:cubicBezTo>
                      <a:cubicBezTo>
                        <a:pt x="146711" y="184954"/>
                        <a:pt x="184953" y="146711"/>
                        <a:pt x="184953" y="99430"/>
                      </a:cubicBezTo>
                      <a:cubicBezTo>
                        <a:pt x="184953" y="52149"/>
                        <a:pt x="146364" y="13906"/>
                        <a:pt x="99430" y="139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9" name="그래픽 42">
                <a:extLst>
                  <a:ext uri="{FF2B5EF4-FFF2-40B4-BE49-F238E27FC236}">
                    <a16:creationId xmlns:a16="http://schemas.microsoft.com/office/drawing/2014/main" id="{6683ABDB-AC6B-4366-B687-D588780D9947}"/>
                  </a:ext>
                </a:extLst>
              </p:cNvPr>
              <p:cNvGrpSpPr/>
              <p:nvPr/>
            </p:nvGrpSpPr>
            <p:grpSpPr>
              <a:xfrm>
                <a:off x="-780999" y="3212563"/>
                <a:ext cx="83437" cy="83437"/>
                <a:chOff x="-780999" y="3212563"/>
                <a:chExt cx="83437" cy="83437"/>
              </a:xfrm>
              <a:solidFill>
                <a:schemeClr val="bg1"/>
              </a:solidFill>
            </p:grpSpPr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B0DD8973-796F-46E3-B795-9AF50CDE73FB}"/>
                    </a:ext>
                  </a:extLst>
                </p:cNvPr>
                <p:cNvSpPr/>
                <p:nvPr/>
              </p:nvSpPr>
              <p:spPr>
                <a:xfrm>
                  <a:off x="-774046" y="3219517"/>
                  <a:ext cx="69531" cy="69531"/>
                </a:xfrm>
                <a:custGeom>
                  <a:avLst/>
                  <a:gdLst>
                    <a:gd name="connsiteX0" fmla="*/ 69531 w 69531"/>
                    <a:gd name="connsiteY0" fmla="*/ 34766 h 69531"/>
                    <a:gd name="connsiteX1" fmla="*/ 34766 w 69531"/>
                    <a:gd name="connsiteY1" fmla="*/ 69531 h 69531"/>
                    <a:gd name="connsiteX2" fmla="*/ 0 w 69531"/>
                    <a:gd name="connsiteY2" fmla="*/ 34766 h 69531"/>
                    <a:gd name="connsiteX3" fmla="*/ 34766 w 69531"/>
                    <a:gd name="connsiteY3" fmla="*/ 0 h 69531"/>
                    <a:gd name="connsiteX4" fmla="*/ 69531 w 69531"/>
                    <a:gd name="connsiteY4" fmla="*/ 34766 h 69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1" h="69531">
                      <a:moveTo>
                        <a:pt x="69531" y="34766"/>
                      </a:moveTo>
                      <a:cubicBezTo>
                        <a:pt x="69531" y="53966"/>
                        <a:pt x="53966" y="69531"/>
                        <a:pt x="34766" y="69531"/>
                      </a:cubicBezTo>
                      <a:cubicBezTo>
                        <a:pt x="15565" y="69531"/>
                        <a:pt x="0" y="53966"/>
                        <a:pt x="0" y="34766"/>
                      </a:cubicBezTo>
                      <a:cubicBezTo>
                        <a:pt x="0" y="15565"/>
                        <a:pt x="15565" y="0"/>
                        <a:pt x="34766" y="0"/>
                      </a:cubicBezTo>
                      <a:cubicBezTo>
                        <a:pt x="53966" y="0"/>
                        <a:pt x="69531" y="15565"/>
                        <a:pt x="69531" y="3476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AF9E21B9-6FC1-4936-828A-77ED8F8A85D2}"/>
                    </a:ext>
                  </a:extLst>
                </p:cNvPr>
                <p:cNvSpPr/>
                <p:nvPr/>
              </p:nvSpPr>
              <p:spPr>
                <a:xfrm>
                  <a:off x="-780999" y="3212563"/>
                  <a:ext cx="83437" cy="83437"/>
                </a:xfrm>
                <a:custGeom>
                  <a:avLst/>
                  <a:gdLst>
                    <a:gd name="connsiteX0" fmla="*/ 41719 w 83437"/>
                    <a:gd name="connsiteY0" fmla="*/ 83438 h 83437"/>
                    <a:gd name="connsiteX1" fmla="*/ 0 w 83437"/>
                    <a:gd name="connsiteY1" fmla="*/ 41719 h 83437"/>
                    <a:gd name="connsiteX2" fmla="*/ 41719 w 83437"/>
                    <a:gd name="connsiteY2" fmla="*/ 0 h 83437"/>
                    <a:gd name="connsiteX3" fmla="*/ 83438 w 83437"/>
                    <a:gd name="connsiteY3" fmla="*/ 41719 h 83437"/>
                    <a:gd name="connsiteX4" fmla="*/ 41719 w 83437"/>
                    <a:gd name="connsiteY4" fmla="*/ 83438 h 83437"/>
                    <a:gd name="connsiteX5" fmla="*/ 41719 w 83437"/>
                    <a:gd name="connsiteY5" fmla="*/ 13906 h 83437"/>
                    <a:gd name="connsiteX6" fmla="*/ 13906 w 83437"/>
                    <a:gd name="connsiteY6" fmla="*/ 41719 h 83437"/>
                    <a:gd name="connsiteX7" fmla="*/ 41719 w 83437"/>
                    <a:gd name="connsiteY7" fmla="*/ 69531 h 83437"/>
                    <a:gd name="connsiteX8" fmla="*/ 69531 w 83437"/>
                    <a:gd name="connsiteY8" fmla="*/ 41719 h 83437"/>
                    <a:gd name="connsiteX9" fmla="*/ 41719 w 83437"/>
                    <a:gd name="connsiteY9" fmla="*/ 13906 h 83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3437" h="83437">
                      <a:moveTo>
                        <a:pt x="41719" y="83438"/>
                      </a:moveTo>
                      <a:cubicBezTo>
                        <a:pt x="18773" y="83438"/>
                        <a:pt x="0" y="64664"/>
                        <a:pt x="0" y="41719"/>
                      </a:cubicBezTo>
                      <a:cubicBezTo>
                        <a:pt x="0" y="18773"/>
                        <a:pt x="18773" y="0"/>
                        <a:pt x="41719" y="0"/>
                      </a:cubicBezTo>
                      <a:cubicBezTo>
                        <a:pt x="64664" y="0"/>
                        <a:pt x="83438" y="18773"/>
                        <a:pt x="83438" y="41719"/>
                      </a:cubicBezTo>
                      <a:cubicBezTo>
                        <a:pt x="83090" y="64664"/>
                        <a:pt x="64664" y="83438"/>
                        <a:pt x="41719" y="83438"/>
                      </a:cubicBezTo>
                      <a:close/>
                      <a:moveTo>
                        <a:pt x="41719" y="13906"/>
                      </a:moveTo>
                      <a:cubicBezTo>
                        <a:pt x="26422" y="13906"/>
                        <a:pt x="13906" y="26422"/>
                        <a:pt x="13906" y="41719"/>
                      </a:cubicBezTo>
                      <a:cubicBezTo>
                        <a:pt x="13906" y="57016"/>
                        <a:pt x="26422" y="69531"/>
                        <a:pt x="41719" y="69531"/>
                      </a:cubicBezTo>
                      <a:cubicBezTo>
                        <a:pt x="57016" y="69531"/>
                        <a:pt x="69531" y="57016"/>
                        <a:pt x="69531" y="41719"/>
                      </a:cubicBezTo>
                      <a:cubicBezTo>
                        <a:pt x="69531" y="26422"/>
                        <a:pt x="57016" y="13906"/>
                        <a:pt x="41719" y="139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800" dirty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07CBC7C7-4C56-493C-8941-873DDFEC00AD}"/>
                  </a:ext>
                </a:extLst>
              </p:cNvPr>
              <p:cNvSpPr/>
              <p:nvPr/>
            </p:nvSpPr>
            <p:spPr>
              <a:xfrm>
                <a:off x="-978864" y="3141904"/>
                <a:ext cx="109262" cy="108986"/>
              </a:xfrm>
              <a:custGeom>
                <a:avLst/>
                <a:gdLst>
                  <a:gd name="connsiteX0" fmla="*/ 69184 w 138367"/>
                  <a:gd name="connsiteY0" fmla="*/ 138020 h 138020"/>
                  <a:gd name="connsiteX1" fmla="*/ 0 w 138367"/>
                  <a:gd name="connsiteY1" fmla="*/ 69184 h 138020"/>
                  <a:gd name="connsiteX2" fmla="*/ 69184 w 138367"/>
                  <a:gd name="connsiteY2" fmla="*/ 0 h 138020"/>
                  <a:gd name="connsiteX3" fmla="*/ 138367 w 138367"/>
                  <a:gd name="connsiteY3" fmla="*/ 69184 h 138020"/>
                  <a:gd name="connsiteX4" fmla="*/ 69184 w 138367"/>
                  <a:gd name="connsiteY4" fmla="*/ 138020 h 138020"/>
                  <a:gd name="connsiteX5" fmla="*/ 69184 w 138367"/>
                  <a:gd name="connsiteY5" fmla="*/ 13906 h 138020"/>
                  <a:gd name="connsiteX6" fmla="*/ 13906 w 138367"/>
                  <a:gd name="connsiteY6" fmla="*/ 69184 h 138020"/>
                  <a:gd name="connsiteX7" fmla="*/ 69184 w 138367"/>
                  <a:gd name="connsiteY7" fmla="*/ 124114 h 138020"/>
                  <a:gd name="connsiteX8" fmla="*/ 124461 w 138367"/>
                  <a:gd name="connsiteY8" fmla="*/ 68836 h 138020"/>
                  <a:gd name="connsiteX9" fmla="*/ 69184 w 138367"/>
                  <a:gd name="connsiteY9" fmla="*/ 13906 h 138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367" h="138020">
                    <a:moveTo>
                      <a:pt x="69184" y="138020"/>
                    </a:moveTo>
                    <a:cubicBezTo>
                      <a:pt x="30941" y="138020"/>
                      <a:pt x="0" y="107078"/>
                      <a:pt x="0" y="69184"/>
                    </a:cubicBezTo>
                    <a:cubicBezTo>
                      <a:pt x="0" y="31289"/>
                      <a:pt x="30941" y="0"/>
                      <a:pt x="69184" y="0"/>
                    </a:cubicBezTo>
                    <a:cubicBezTo>
                      <a:pt x="107426" y="0"/>
                      <a:pt x="138367" y="30942"/>
                      <a:pt x="138367" y="69184"/>
                    </a:cubicBezTo>
                    <a:cubicBezTo>
                      <a:pt x="138367" y="107426"/>
                      <a:pt x="107078" y="138020"/>
                      <a:pt x="69184" y="138020"/>
                    </a:cubicBezTo>
                    <a:close/>
                    <a:moveTo>
                      <a:pt x="69184" y="13906"/>
                    </a:moveTo>
                    <a:cubicBezTo>
                      <a:pt x="38938" y="13906"/>
                      <a:pt x="13906" y="38590"/>
                      <a:pt x="13906" y="69184"/>
                    </a:cubicBezTo>
                    <a:cubicBezTo>
                      <a:pt x="13906" y="99778"/>
                      <a:pt x="38590" y="124114"/>
                      <a:pt x="69184" y="124114"/>
                    </a:cubicBezTo>
                    <a:cubicBezTo>
                      <a:pt x="99430" y="124114"/>
                      <a:pt x="124461" y="99430"/>
                      <a:pt x="124461" y="68836"/>
                    </a:cubicBezTo>
                    <a:cubicBezTo>
                      <a:pt x="124461" y="38242"/>
                      <a:pt x="99430" y="13906"/>
                      <a:pt x="69184" y="1390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A9C08525-AEC2-4243-BFF0-74D95D4D12AC}"/>
                  </a:ext>
                </a:extLst>
              </p:cNvPr>
              <p:cNvSpPr/>
              <p:nvPr/>
            </p:nvSpPr>
            <p:spPr>
              <a:xfrm>
                <a:off x="-762573" y="3230989"/>
                <a:ext cx="46586" cy="46586"/>
              </a:xfrm>
              <a:custGeom>
                <a:avLst/>
                <a:gdLst>
                  <a:gd name="connsiteX0" fmla="*/ 23293 w 46586"/>
                  <a:gd name="connsiteY0" fmla="*/ 46586 h 46586"/>
                  <a:gd name="connsiteX1" fmla="*/ 0 w 46586"/>
                  <a:gd name="connsiteY1" fmla="*/ 23293 h 46586"/>
                  <a:gd name="connsiteX2" fmla="*/ 23293 w 46586"/>
                  <a:gd name="connsiteY2" fmla="*/ 0 h 46586"/>
                  <a:gd name="connsiteX3" fmla="*/ 46586 w 46586"/>
                  <a:gd name="connsiteY3" fmla="*/ 23293 h 46586"/>
                  <a:gd name="connsiteX4" fmla="*/ 23293 w 46586"/>
                  <a:gd name="connsiteY4" fmla="*/ 46586 h 46586"/>
                  <a:gd name="connsiteX5" fmla="*/ 23293 w 46586"/>
                  <a:gd name="connsiteY5" fmla="*/ 13906 h 46586"/>
                  <a:gd name="connsiteX6" fmla="*/ 13906 w 46586"/>
                  <a:gd name="connsiteY6" fmla="*/ 23293 h 46586"/>
                  <a:gd name="connsiteX7" fmla="*/ 23293 w 46586"/>
                  <a:gd name="connsiteY7" fmla="*/ 32680 h 46586"/>
                  <a:gd name="connsiteX8" fmla="*/ 32680 w 46586"/>
                  <a:gd name="connsiteY8" fmla="*/ 23293 h 46586"/>
                  <a:gd name="connsiteX9" fmla="*/ 23293 w 46586"/>
                  <a:gd name="connsiteY9" fmla="*/ 13906 h 46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586" h="46586">
                    <a:moveTo>
                      <a:pt x="23293" y="46586"/>
                    </a:moveTo>
                    <a:cubicBezTo>
                      <a:pt x="10430" y="46586"/>
                      <a:pt x="0" y="36156"/>
                      <a:pt x="0" y="23293"/>
                    </a:cubicBezTo>
                    <a:cubicBezTo>
                      <a:pt x="0" y="10430"/>
                      <a:pt x="10430" y="0"/>
                      <a:pt x="23293" y="0"/>
                    </a:cubicBezTo>
                    <a:cubicBezTo>
                      <a:pt x="36156" y="0"/>
                      <a:pt x="46586" y="10430"/>
                      <a:pt x="46586" y="23293"/>
                    </a:cubicBezTo>
                    <a:cubicBezTo>
                      <a:pt x="46238" y="36156"/>
                      <a:pt x="36156" y="46586"/>
                      <a:pt x="23293" y="46586"/>
                    </a:cubicBezTo>
                    <a:close/>
                    <a:moveTo>
                      <a:pt x="23293" y="13906"/>
                    </a:moveTo>
                    <a:cubicBezTo>
                      <a:pt x="18078" y="13906"/>
                      <a:pt x="13906" y="18078"/>
                      <a:pt x="13906" y="23293"/>
                    </a:cubicBezTo>
                    <a:cubicBezTo>
                      <a:pt x="13906" y="28508"/>
                      <a:pt x="18078" y="32680"/>
                      <a:pt x="23293" y="32680"/>
                    </a:cubicBezTo>
                    <a:cubicBezTo>
                      <a:pt x="28508" y="32680"/>
                      <a:pt x="32680" y="28508"/>
                      <a:pt x="32680" y="23293"/>
                    </a:cubicBezTo>
                    <a:cubicBezTo>
                      <a:pt x="32332" y="18078"/>
                      <a:pt x="28160" y="13906"/>
                      <a:pt x="23293" y="13906"/>
                    </a:cubicBezTo>
                    <a:close/>
                  </a:path>
                </a:pathLst>
              </a:custGeom>
              <a:solidFill>
                <a:srgbClr val="59E2DB"/>
              </a:solidFill>
              <a:ln w="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D2C5CA-DCCE-4F49-96E2-700D1879A0D7}"/>
              </a:ext>
            </a:extLst>
          </p:cNvPr>
          <p:cNvGrpSpPr/>
          <p:nvPr userDrawn="1"/>
        </p:nvGrpSpPr>
        <p:grpSpPr>
          <a:xfrm>
            <a:off x="3321595" y="4539625"/>
            <a:ext cx="659852" cy="670026"/>
            <a:chOff x="6107723" y="4291208"/>
            <a:chExt cx="670028" cy="670026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7F2BD24-95B0-4C1E-8500-C5A18B82F754}"/>
                </a:ext>
              </a:extLst>
            </p:cNvPr>
            <p:cNvSpPr/>
            <p:nvPr/>
          </p:nvSpPr>
          <p:spPr>
            <a:xfrm>
              <a:off x="6107723" y="4291208"/>
              <a:ext cx="670028" cy="670026"/>
            </a:xfrm>
            <a:prstGeom prst="ellipse">
              <a:avLst/>
            </a:prstGeom>
            <a:solidFill>
              <a:srgbClr val="34A1E0"/>
            </a:solidFill>
            <a:ln w="3175" cap="flat" cmpd="sng" algn="ctr">
              <a:noFill/>
              <a:prstDash val="solid"/>
              <a:round/>
              <a:headEnd w="med" len="med"/>
              <a:tailEnd w="med" len="med"/>
            </a:ln>
            <a:effectLst>
              <a:outerShdw blurRad="50800" dist="38100" dir="2700000" algn="tl" rotWithShape="0">
                <a:schemeClr val="accent5">
                  <a:lumMod val="75000"/>
                  <a:alpha val="31000"/>
                </a:schemeClr>
              </a:outerShdw>
            </a:effectLst>
          </p:spPr>
          <p:txBody>
            <a:bodyPr lIns="36000" tIns="18000" rIns="36000" bIns="18000" rtlCol="0" anchor="ctr"/>
            <a:lstStyle/>
            <a:p>
              <a:pPr algn="ctr"/>
              <a:endParaRPr lang="ko-KR" altLang="en-US" sz="2000" dirty="0">
                <a:latin typeface="+mn-ea"/>
                <a:ea typeface="+mn-ea"/>
              </a:endParaRPr>
            </a:p>
          </p:txBody>
        </p:sp>
        <p:grpSp>
          <p:nvGrpSpPr>
            <p:cNvPr id="41" name="그래픽 58">
              <a:extLst>
                <a:ext uri="{FF2B5EF4-FFF2-40B4-BE49-F238E27FC236}">
                  <a16:creationId xmlns:a16="http://schemas.microsoft.com/office/drawing/2014/main" id="{0415005B-DF1D-4908-A19C-8FD5942D5DB6}"/>
                </a:ext>
              </a:extLst>
            </p:cNvPr>
            <p:cNvGrpSpPr/>
            <p:nvPr/>
          </p:nvGrpSpPr>
          <p:grpSpPr>
            <a:xfrm>
              <a:off x="6321152" y="4461607"/>
              <a:ext cx="282244" cy="329228"/>
              <a:chOff x="6326940" y="4439070"/>
              <a:chExt cx="322208" cy="375845"/>
            </a:xfrm>
            <a:solidFill>
              <a:srgbClr val="34A1E0"/>
            </a:solidFill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83742060-845A-41FB-BB24-DD823BAC7849}"/>
                  </a:ext>
                </a:extLst>
              </p:cNvPr>
              <p:cNvSpPr/>
              <p:nvPr/>
            </p:nvSpPr>
            <p:spPr>
              <a:xfrm>
                <a:off x="6326940" y="4439070"/>
                <a:ext cx="184063" cy="375845"/>
              </a:xfrm>
              <a:custGeom>
                <a:avLst/>
                <a:gdLst>
                  <a:gd name="connsiteX0" fmla="*/ 0 w 184063"/>
                  <a:gd name="connsiteY0" fmla="*/ 375845 h 375845"/>
                  <a:gd name="connsiteX1" fmla="*/ 0 w 184063"/>
                  <a:gd name="connsiteY1" fmla="*/ 0 h 375845"/>
                  <a:gd name="connsiteX2" fmla="*/ 184064 w 184063"/>
                  <a:gd name="connsiteY2" fmla="*/ 0 h 375845"/>
                  <a:gd name="connsiteX3" fmla="*/ 184064 w 184063"/>
                  <a:gd name="connsiteY3" fmla="*/ 375845 h 37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063" h="375845">
                    <a:moveTo>
                      <a:pt x="0" y="375845"/>
                    </a:moveTo>
                    <a:lnTo>
                      <a:pt x="0" y="0"/>
                    </a:lnTo>
                    <a:lnTo>
                      <a:pt x="184064" y="0"/>
                    </a:lnTo>
                    <a:lnTo>
                      <a:pt x="184064" y="375845"/>
                    </a:lnTo>
                  </a:path>
                </a:pathLst>
              </a:custGeom>
              <a:solidFill>
                <a:schemeClr val="bg1">
                  <a:alpha val="42000"/>
                </a:schemeClr>
              </a:solidFill>
              <a:ln w="1905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9C189289-5B50-4E12-84EE-733B6504C41E}"/>
                  </a:ext>
                </a:extLst>
              </p:cNvPr>
              <p:cNvSpPr/>
              <p:nvPr/>
            </p:nvSpPr>
            <p:spPr>
              <a:xfrm>
                <a:off x="6326940" y="4439070"/>
                <a:ext cx="184063" cy="76403"/>
              </a:xfrm>
              <a:custGeom>
                <a:avLst/>
                <a:gdLst>
                  <a:gd name="connsiteX0" fmla="*/ 0 w 184063"/>
                  <a:gd name="connsiteY0" fmla="*/ 0 h 76403"/>
                  <a:gd name="connsiteX1" fmla="*/ 184064 w 184063"/>
                  <a:gd name="connsiteY1" fmla="*/ 0 h 76403"/>
                  <a:gd name="connsiteX2" fmla="*/ 184064 w 184063"/>
                  <a:gd name="connsiteY2" fmla="*/ 76404 h 76403"/>
                  <a:gd name="connsiteX3" fmla="*/ 0 w 184063"/>
                  <a:gd name="connsiteY3" fmla="*/ 76404 h 76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063" h="76403">
                    <a:moveTo>
                      <a:pt x="0" y="0"/>
                    </a:moveTo>
                    <a:lnTo>
                      <a:pt x="184064" y="0"/>
                    </a:lnTo>
                    <a:lnTo>
                      <a:pt x="184064" y="76404"/>
                    </a:lnTo>
                    <a:lnTo>
                      <a:pt x="0" y="76404"/>
                    </a:lnTo>
                    <a:close/>
                  </a:path>
                </a:pathLst>
              </a:custGeom>
              <a:solidFill>
                <a:srgbClr val="34A1E0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B26C60EC-53D0-4E69-8475-4FF893623605}"/>
                  </a:ext>
                </a:extLst>
              </p:cNvPr>
              <p:cNvSpPr/>
              <p:nvPr/>
            </p:nvSpPr>
            <p:spPr>
              <a:xfrm>
                <a:off x="6326940" y="4456820"/>
                <a:ext cx="184063" cy="179819"/>
              </a:xfrm>
              <a:custGeom>
                <a:avLst/>
                <a:gdLst>
                  <a:gd name="connsiteX0" fmla="*/ 184064 w 184063"/>
                  <a:gd name="connsiteY0" fmla="*/ 139302 h 179819"/>
                  <a:gd name="connsiteX1" fmla="*/ 0 w 184063"/>
                  <a:gd name="connsiteY1" fmla="*/ 179819 h 179819"/>
                  <a:gd name="connsiteX2" fmla="*/ 0 w 184063"/>
                  <a:gd name="connsiteY2" fmla="*/ 44762 h 179819"/>
                  <a:gd name="connsiteX3" fmla="*/ 184064 w 184063"/>
                  <a:gd name="connsiteY3" fmla="*/ 0 h 17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063" h="179819">
                    <a:moveTo>
                      <a:pt x="184064" y="139302"/>
                    </a:moveTo>
                    <a:lnTo>
                      <a:pt x="0" y="179819"/>
                    </a:lnTo>
                    <a:lnTo>
                      <a:pt x="0" y="44762"/>
                    </a:lnTo>
                    <a:lnTo>
                      <a:pt x="184064" y="0"/>
                    </a:lnTo>
                    <a:close/>
                  </a:path>
                </a:pathLst>
              </a:custGeom>
              <a:solidFill>
                <a:srgbClr val="34A1E0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4A636317-FDBF-451A-AE7B-02E1278DA8F8}"/>
                  </a:ext>
                </a:extLst>
              </p:cNvPr>
              <p:cNvSpPr/>
              <p:nvPr/>
            </p:nvSpPr>
            <p:spPr>
              <a:xfrm>
                <a:off x="6326940" y="4590720"/>
                <a:ext cx="215320" cy="179819"/>
              </a:xfrm>
              <a:custGeom>
                <a:avLst/>
                <a:gdLst>
                  <a:gd name="connsiteX0" fmla="*/ 215320 w 215320"/>
                  <a:gd name="connsiteY0" fmla="*/ 135057 h 179819"/>
                  <a:gd name="connsiteX1" fmla="*/ 0 w 215320"/>
                  <a:gd name="connsiteY1" fmla="*/ 179819 h 179819"/>
                  <a:gd name="connsiteX2" fmla="*/ 0 w 215320"/>
                  <a:gd name="connsiteY2" fmla="*/ 44762 h 179819"/>
                  <a:gd name="connsiteX3" fmla="*/ 215320 w 215320"/>
                  <a:gd name="connsiteY3" fmla="*/ 0 h 17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320" h="179819">
                    <a:moveTo>
                      <a:pt x="215320" y="135057"/>
                    </a:moveTo>
                    <a:lnTo>
                      <a:pt x="0" y="179819"/>
                    </a:lnTo>
                    <a:lnTo>
                      <a:pt x="0" y="44762"/>
                    </a:lnTo>
                    <a:lnTo>
                      <a:pt x="215320" y="0"/>
                    </a:lnTo>
                    <a:close/>
                  </a:path>
                </a:pathLst>
              </a:custGeom>
              <a:solidFill>
                <a:srgbClr val="34A1E0"/>
              </a:solidFill>
              <a:ln w="1905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 sz="1800">
                  <a:latin typeface="+mn-ea"/>
                  <a:ea typeface="+mn-ea"/>
                </a:endParaRPr>
              </a:p>
            </p:txBody>
          </p:sp>
          <p:grpSp>
            <p:nvGrpSpPr>
              <p:cNvPr id="46" name="그래픽 58">
                <a:extLst>
                  <a:ext uri="{FF2B5EF4-FFF2-40B4-BE49-F238E27FC236}">
                    <a16:creationId xmlns:a16="http://schemas.microsoft.com/office/drawing/2014/main" id="{593085E2-EE7B-4222-AAB0-F9C985A1FEE8}"/>
                  </a:ext>
                </a:extLst>
              </p:cNvPr>
              <p:cNvGrpSpPr/>
              <p:nvPr/>
            </p:nvGrpSpPr>
            <p:grpSpPr>
              <a:xfrm>
                <a:off x="6539559" y="4569496"/>
                <a:ext cx="109589" cy="195640"/>
                <a:chOff x="6539559" y="4569496"/>
                <a:chExt cx="109589" cy="195640"/>
              </a:xfrm>
              <a:solidFill>
                <a:srgbClr val="34A1E0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913AB919-AADA-46DB-9D5D-59DE42E13C4B}"/>
                    </a:ext>
                  </a:extLst>
                </p:cNvPr>
                <p:cNvSpPr/>
                <p:nvPr/>
              </p:nvSpPr>
              <p:spPr>
                <a:xfrm>
                  <a:off x="6539559" y="4598051"/>
                  <a:ext cx="109589" cy="167085"/>
                </a:xfrm>
                <a:custGeom>
                  <a:avLst/>
                  <a:gdLst>
                    <a:gd name="connsiteX0" fmla="*/ 0 w 109589"/>
                    <a:gd name="connsiteY0" fmla="*/ 0 h 167085"/>
                    <a:gd name="connsiteX1" fmla="*/ 0 w 109589"/>
                    <a:gd name="connsiteY1" fmla="*/ 141617 h 167085"/>
                    <a:gd name="connsiteX2" fmla="*/ 386 w 109589"/>
                    <a:gd name="connsiteY2" fmla="*/ 141617 h 167085"/>
                    <a:gd name="connsiteX3" fmla="*/ 54795 w 109589"/>
                    <a:gd name="connsiteY3" fmla="*/ 167085 h 167085"/>
                    <a:gd name="connsiteX4" fmla="*/ 109204 w 109589"/>
                    <a:gd name="connsiteY4" fmla="*/ 141617 h 167085"/>
                    <a:gd name="connsiteX5" fmla="*/ 109589 w 109589"/>
                    <a:gd name="connsiteY5" fmla="*/ 141617 h 167085"/>
                    <a:gd name="connsiteX6" fmla="*/ 109589 w 109589"/>
                    <a:gd name="connsiteY6" fmla="*/ 0 h 167085"/>
                    <a:gd name="connsiteX7" fmla="*/ 0 w 109589"/>
                    <a:gd name="connsiteY7" fmla="*/ 0 h 167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9589" h="167085">
                      <a:moveTo>
                        <a:pt x="0" y="0"/>
                      </a:moveTo>
                      <a:lnTo>
                        <a:pt x="0" y="141617"/>
                      </a:lnTo>
                      <a:lnTo>
                        <a:pt x="386" y="141617"/>
                      </a:lnTo>
                      <a:cubicBezTo>
                        <a:pt x="3473" y="155895"/>
                        <a:pt x="26626" y="167085"/>
                        <a:pt x="54795" y="167085"/>
                      </a:cubicBezTo>
                      <a:cubicBezTo>
                        <a:pt x="82964" y="167085"/>
                        <a:pt x="106116" y="155895"/>
                        <a:pt x="109204" y="141617"/>
                      </a:cubicBezTo>
                      <a:lnTo>
                        <a:pt x="109589" y="141617"/>
                      </a:lnTo>
                      <a:lnTo>
                        <a:pt x="1095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A1E0"/>
                </a:solidFill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20D381E6-8D29-4542-B241-CCFECE759D96}"/>
                    </a:ext>
                  </a:extLst>
                </p:cNvPr>
                <p:cNvSpPr/>
                <p:nvPr/>
              </p:nvSpPr>
              <p:spPr>
                <a:xfrm>
                  <a:off x="6539559" y="4569496"/>
                  <a:ext cx="109589" cy="57109"/>
                </a:xfrm>
                <a:custGeom>
                  <a:avLst/>
                  <a:gdLst>
                    <a:gd name="connsiteX0" fmla="*/ 109589 w 109589"/>
                    <a:gd name="connsiteY0" fmla="*/ 28555 h 57109"/>
                    <a:gd name="connsiteX1" fmla="*/ 54795 w 109589"/>
                    <a:gd name="connsiteY1" fmla="*/ 57110 h 57109"/>
                    <a:gd name="connsiteX2" fmla="*/ 0 w 109589"/>
                    <a:gd name="connsiteY2" fmla="*/ 28555 h 57109"/>
                    <a:gd name="connsiteX3" fmla="*/ 54795 w 109589"/>
                    <a:gd name="connsiteY3" fmla="*/ 0 h 57109"/>
                    <a:gd name="connsiteX4" fmla="*/ 109589 w 109589"/>
                    <a:gd name="connsiteY4" fmla="*/ 28555 h 57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89" h="57109">
                      <a:moveTo>
                        <a:pt x="109589" y="28555"/>
                      </a:moveTo>
                      <a:cubicBezTo>
                        <a:pt x="109589" y="44325"/>
                        <a:pt x="85057" y="57110"/>
                        <a:pt x="54795" y="57110"/>
                      </a:cubicBezTo>
                      <a:cubicBezTo>
                        <a:pt x="24532" y="57110"/>
                        <a:pt x="0" y="44325"/>
                        <a:pt x="0" y="28555"/>
                      </a:cubicBezTo>
                      <a:cubicBezTo>
                        <a:pt x="0" y="12785"/>
                        <a:pt x="24532" y="0"/>
                        <a:pt x="54795" y="0"/>
                      </a:cubicBezTo>
                      <a:cubicBezTo>
                        <a:pt x="85057" y="0"/>
                        <a:pt x="109589" y="12784"/>
                        <a:pt x="109589" y="28555"/>
                      </a:cubicBezTo>
                      <a:close/>
                    </a:path>
                  </a:pathLst>
                </a:custGeom>
                <a:solidFill>
                  <a:srgbClr val="34A1E0"/>
                </a:solidFill>
                <a:ln w="1905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 sz="1800">
                    <a:latin typeface="+mn-ea"/>
                    <a:ea typeface="+mn-ea"/>
                  </a:endParaRPr>
                </a:p>
              </p:txBody>
            </p:sp>
          </p:grpSp>
        </p:grpSp>
      </p:grpSp>
      <p:pic>
        <p:nvPicPr>
          <p:cNvPr id="50" name="그래픽 3">
            <a:extLst>
              <a:ext uri="{FF2B5EF4-FFF2-40B4-BE49-F238E27FC236}">
                <a16:creationId xmlns:a16="http://schemas.microsoft.com/office/drawing/2014/main" id="{D36B5275-A46F-45DA-96EC-7589B5D7C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0428" b="-26173"/>
          <a:stretch/>
        </p:blipFill>
        <p:spPr>
          <a:xfrm>
            <a:off x="10525125" y="6153150"/>
            <a:ext cx="1306167" cy="3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5E686-766F-49B1-B451-43CD48B0D6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16" y="668"/>
            <a:ext cx="12190985" cy="68573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5B5DD4C-5BF3-4C58-8FF5-7DB51FB26834}"/>
              </a:ext>
            </a:extLst>
          </p:cNvPr>
          <p:cNvSpPr/>
          <p:nvPr userDrawn="1"/>
        </p:nvSpPr>
        <p:spPr>
          <a:xfrm>
            <a:off x="0" y="0"/>
            <a:ext cx="12190983" cy="6858000"/>
          </a:xfrm>
          <a:prstGeom prst="rect">
            <a:avLst/>
          </a:prstGeom>
          <a:solidFill>
            <a:srgbClr val="DCEEFF"/>
          </a:solidFill>
          <a:ln w="317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48447BEA-2E47-47AE-A63B-5C177AF76E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369" y="290628"/>
            <a:ext cx="688731" cy="604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769B4D-0842-82D3-3000-041CFA2706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2605" y="588692"/>
            <a:ext cx="9333945" cy="60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개체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 userDrawn="1"/>
        </p:nvSpPr>
        <p:spPr>
          <a:xfrm>
            <a:off x="5867412" y="6580001"/>
            <a:ext cx="45717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fld id="{BC41C62D-11DA-4B3C-95BA-2F1C14FD1816}" type="slidenum">
              <a:rPr kumimoji="0" lang="ko-KR" altLang="en-US" sz="9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9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EDF732-DA14-4E1D-AAAC-F80BAE2F455F}"/>
              </a:ext>
            </a:extLst>
          </p:cNvPr>
          <p:cNvGrpSpPr/>
          <p:nvPr userDrawn="1"/>
        </p:nvGrpSpPr>
        <p:grpSpPr>
          <a:xfrm>
            <a:off x="-24554" y="6781278"/>
            <a:ext cx="12216554" cy="76722"/>
            <a:chOff x="-19950" y="6808662"/>
            <a:chExt cx="9925950" cy="7672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80A4B2-F2C2-4496-BCEF-E12946709056}"/>
                </a:ext>
              </a:extLst>
            </p:cNvPr>
            <p:cNvSpPr/>
            <p:nvPr userDrawn="1"/>
          </p:nvSpPr>
          <p:spPr>
            <a:xfrm>
              <a:off x="-19950" y="6808662"/>
              <a:ext cx="9925950" cy="767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0EE37F-5693-41DD-85C7-80C39FCC7EB3}"/>
                </a:ext>
              </a:extLst>
            </p:cNvPr>
            <p:cNvSpPr/>
            <p:nvPr userDrawn="1"/>
          </p:nvSpPr>
          <p:spPr>
            <a:xfrm>
              <a:off x="4716397" y="6808662"/>
              <a:ext cx="473206" cy="767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04046" y="445353"/>
            <a:ext cx="8103489" cy="2846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000" b="1" baseline="0">
                <a:ln>
                  <a:solidFill>
                    <a:srgbClr val="F3662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Page Title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63A1EC-C78C-4D4F-A9B9-30F227370469}"/>
              </a:ext>
            </a:extLst>
          </p:cNvPr>
          <p:cNvSpPr txBox="1"/>
          <p:nvPr userDrawn="1"/>
        </p:nvSpPr>
        <p:spPr>
          <a:xfrm>
            <a:off x="328491" y="124560"/>
            <a:ext cx="3595856" cy="2246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ko-KR" altLang="en-US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「</a:t>
            </a:r>
            <a:r>
              <a:rPr lang="en-US" altLang="ko-KR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2023</a:t>
            </a:r>
            <a:r>
              <a:rPr lang="ko-KR" altLang="en-US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년도 마이데이터 종합기반 조성사업」 의료재활 마이데이터 오퍼레이터 플랫폼</a:t>
            </a:r>
            <a:endParaRPr lang="en-US" altLang="ko-KR" sz="8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D520B5-B26F-46DB-967E-74396FC030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63" y="866203"/>
            <a:ext cx="12192000" cy="213359"/>
          </a:xfrm>
          <a:prstGeom prst="rect">
            <a:avLst/>
          </a:prstGeom>
        </p:spPr>
      </p:pic>
      <p:pic>
        <p:nvPicPr>
          <p:cNvPr id="19" name="그래픽 3">
            <a:extLst>
              <a:ext uri="{FF2B5EF4-FFF2-40B4-BE49-F238E27FC236}">
                <a16:creationId xmlns:a16="http://schemas.microsoft.com/office/drawing/2014/main" id="{5453A56D-9B73-4104-97F0-4BAA23918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0428" b="-26173"/>
          <a:stretch/>
        </p:blipFill>
        <p:spPr>
          <a:xfrm>
            <a:off x="10850004" y="6438900"/>
            <a:ext cx="1047963" cy="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1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217">
          <p15:clr>
            <a:srgbClr val="FBAE40"/>
          </p15:clr>
        </p15:guide>
        <p15:guide id="2" pos="6023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9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개체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 userDrawn="1"/>
        </p:nvSpPr>
        <p:spPr>
          <a:xfrm>
            <a:off x="5867412" y="6580001"/>
            <a:ext cx="45717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fld id="{BC41C62D-11DA-4B3C-95BA-2F1C14FD1816}" type="slidenum">
              <a:rPr kumimoji="0" lang="ko-KR" altLang="en-US" sz="9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9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EDF732-DA14-4E1D-AAAC-F80BAE2F455F}"/>
              </a:ext>
            </a:extLst>
          </p:cNvPr>
          <p:cNvGrpSpPr/>
          <p:nvPr userDrawn="1"/>
        </p:nvGrpSpPr>
        <p:grpSpPr>
          <a:xfrm>
            <a:off x="-24554" y="6781278"/>
            <a:ext cx="12216554" cy="76722"/>
            <a:chOff x="-19950" y="6808662"/>
            <a:chExt cx="9925950" cy="7672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80A4B2-F2C2-4496-BCEF-E12946709056}"/>
                </a:ext>
              </a:extLst>
            </p:cNvPr>
            <p:cNvSpPr/>
            <p:nvPr userDrawn="1"/>
          </p:nvSpPr>
          <p:spPr>
            <a:xfrm>
              <a:off x="-19950" y="6808662"/>
              <a:ext cx="9925950" cy="767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0EE37F-5693-41DD-85C7-80C39FCC7EB3}"/>
                </a:ext>
              </a:extLst>
            </p:cNvPr>
            <p:cNvSpPr/>
            <p:nvPr userDrawn="1"/>
          </p:nvSpPr>
          <p:spPr>
            <a:xfrm>
              <a:off x="4716397" y="6808662"/>
              <a:ext cx="473206" cy="767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537521" y="445353"/>
            <a:ext cx="8103489" cy="2846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000" b="1" baseline="0">
                <a:ln>
                  <a:solidFill>
                    <a:srgbClr val="F3662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Page Title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A5B2B5-A71B-4284-9265-140F21B16C9A}"/>
              </a:ext>
            </a:extLst>
          </p:cNvPr>
          <p:cNvGrpSpPr/>
          <p:nvPr userDrawn="1"/>
        </p:nvGrpSpPr>
        <p:grpSpPr>
          <a:xfrm>
            <a:off x="423986" y="0"/>
            <a:ext cx="1000114" cy="876252"/>
            <a:chOff x="307650" y="0"/>
            <a:chExt cx="828926" cy="876252"/>
          </a:xfrm>
        </p:grpSpPr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D15ECA91-AD72-4102-A8AB-987AD1F0FEB6}"/>
                </a:ext>
              </a:extLst>
            </p:cNvPr>
            <p:cNvSpPr/>
            <p:nvPr userDrawn="1"/>
          </p:nvSpPr>
          <p:spPr>
            <a:xfrm flipV="1">
              <a:off x="1076037" y="314365"/>
              <a:ext cx="60539" cy="45719"/>
            </a:xfrm>
            <a:prstGeom prst="rtTriangle">
              <a:avLst/>
            </a:prstGeom>
            <a:solidFill>
              <a:srgbClr val="677E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사각형: 둥근 한쪽 모서리 14">
              <a:extLst>
                <a:ext uri="{FF2B5EF4-FFF2-40B4-BE49-F238E27FC236}">
                  <a16:creationId xmlns:a16="http://schemas.microsoft.com/office/drawing/2014/main" id="{08C0F242-9E17-40EB-AA30-6D95BCD92EF5}"/>
                </a:ext>
              </a:extLst>
            </p:cNvPr>
            <p:cNvSpPr/>
            <p:nvPr userDrawn="1"/>
          </p:nvSpPr>
          <p:spPr>
            <a:xfrm>
              <a:off x="307650" y="0"/>
              <a:ext cx="768715" cy="876252"/>
            </a:xfrm>
            <a:prstGeom prst="round1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52F5BB-0A63-4D0B-AC5B-7569A1BA1EF5}"/>
                </a:ext>
              </a:extLst>
            </p:cNvPr>
            <p:cNvGrpSpPr/>
            <p:nvPr userDrawn="1"/>
          </p:nvGrpSpPr>
          <p:grpSpPr>
            <a:xfrm>
              <a:off x="307975" y="130594"/>
              <a:ext cx="828601" cy="201658"/>
              <a:chOff x="307975" y="143295"/>
              <a:chExt cx="828601" cy="20165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3F4556C-F5FC-4F1F-8144-BC355E779974}"/>
                  </a:ext>
                </a:extLst>
              </p:cNvPr>
              <p:cNvSpPr/>
              <p:nvPr/>
            </p:nvSpPr>
            <p:spPr>
              <a:xfrm>
                <a:off x="307975" y="170585"/>
                <a:ext cx="828601" cy="158025"/>
              </a:xfrm>
              <a:prstGeom prst="rect">
                <a:avLst/>
              </a:prstGeom>
              <a:solidFill>
                <a:srgbClr val="075E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C3AD12-6E0A-47F4-B1DB-7E4AABFE9E9E}"/>
                  </a:ext>
                </a:extLst>
              </p:cNvPr>
              <p:cNvSpPr txBox="1"/>
              <p:nvPr/>
            </p:nvSpPr>
            <p:spPr>
              <a:xfrm>
                <a:off x="469587" y="143295"/>
                <a:ext cx="491855" cy="20165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marL="0" algn="dist" defTabSz="457200" rtl="0" eaLnBrk="1" latinLnBrk="0" hangingPunct="1">
                  <a:lnSpc>
                    <a:spcPct val="110000"/>
                  </a:lnSpc>
                </a:pPr>
                <a:r>
                  <a:rPr lang="en-US" altLang="ko-KR" sz="700" b="0" spc="100" baseline="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Chapter</a:t>
                </a:r>
                <a:endParaRPr lang="en-US" altLang="ko-KR" sz="700" b="0" kern="1200" spc="10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063A1EC-C78C-4D4F-A9B9-30F227370469}"/>
              </a:ext>
            </a:extLst>
          </p:cNvPr>
          <p:cNvSpPr txBox="1"/>
          <p:nvPr userDrawn="1"/>
        </p:nvSpPr>
        <p:spPr>
          <a:xfrm>
            <a:off x="1461966" y="124560"/>
            <a:ext cx="3595856" cy="2246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ko-KR" altLang="en-US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「</a:t>
            </a:r>
            <a:r>
              <a:rPr lang="en-US" altLang="ko-KR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2023</a:t>
            </a:r>
            <a:r>
              <a:rPr lang="ko-KR" altLang="en-US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년도 마이데이터 종합기반 조성사업」 의료재활 마이데이터 오퍼레이터 플랫폼</a:t>
            </a:r>
            <a:endParaRPr lang="en-US" altLang="ko-KR" sz="8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D520B5-B26F-46DB-967E-74396FC030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63" y="866203"/>
            <a:ext cx="12192000" cy="213359"/>
          </a:xfrm>
          <a:prstGeom prst="rect">
            <a:avLst/>
          </a:prstGeom>
        </p:spPr>
      </p:pic>
      <p:pic>
        <p:nvPicPr>
          <p:cNvPr id="19" name="그래픽 3">
            <a:extLst>
              <a:ext uri="{FF2B5EF4-FFF2-40B4-BE49-F238E27FC236}">
                <a16:creationId xmlns:a16="http://schemas.microsoft.com/office/drawing/2014/main" id="{5453A56D-9B73-4104-97F0-4BAA23918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0428" b="-26173"/>
          <a:stretch/>
        </p:blipFill>
        <p:spPr>
          <a:xfrm>
            <a:off x="10850004" y="6438900"/>
            <a:ext cx="1047963" cy="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217">
          <p15:clr>
            <a:srgbClr val="FBAE40"/>
          </p15:clr>
        </p15:guide>
        <p15:guide id="2" pos="6023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9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6F83EB8-E6BD-4571-92A6-12D30D419F8C}"/>
              </a:ext>
            </a:extLst>
          </p:cNvPr>
          <p:cNvGrpSpPr/>
          <p:nvPr userDrawn="1"/>
        </p:nvGrpSpPr>
        <p:grpSpPr>
          <a:xfrm>
            <a:off x="0" y="874079"/>
            <a:ext cx="12192000" cy="518908"/>
            <a:chOff x="0" y="749852"/>
            <a:chExt cx="9906000" cy="51890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05AF673-E26F-4C71-BF68-E4ADD7DDBA5D}"/>
                </a:ext>
              </a:extLst>
            </p:cNvPr>
            <p:cNvSpPr/>
            <p:nvPr userDrawn="1"/>
          </p:nvSpPr>
          <p:spPr bwMode="auto">
            <a:xfrm>
              <a:off x="0" y="749852"/>
              <a:ext cx="9906000" cy="5189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algn="ctr" defTabSz="457200" eaLnBrk="1" latinLnBrk="0" hangingPunct="1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1FC9AED-A3A6-4422-A412-21464F69D367}"/>
                </a:ext>
              </a:extLst>
            </p:cNvPr>
            <p:cNvSpPr/>
            <p:nvPr userDrawn="1"/>
          </p:nvSpPr>
          <p:spPr>
            <a:xfrm>
              <a:off x="9837688" y="749852"/>
              <a:ext cx="68312" cy="5189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BBC0B70-6304-4E1C-A6C2-B0077ED4FC07}"/>
                </a:ext>
              </a:extLst>
            </p:cNvPr>
            <p:cNvSpPr/>
            <p:nvPr userDrawn="1"/>
          </p:nvSpPr>
          <p:spPr>
            <a:xfrm>
              <a:off x="1" y="749852"/>
              <a:ext cx="68312" cy="5189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개체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직사각형 55"/>
          <p:cNvSpPr/>
          <p:nvPr userDrawn="1"/>
        </p:nvSpPr>
        <p:spPr>
          <a:xfrm>
            <a:off x="5867412" y="6580001"/>
            <a:ext cx="457176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fld id="{BC41C62D-11DA-4B3C-95BA-2F1C14FD1816}" type="slidenum">
              <a:rPr kumimoji="0" lang="ko-KR" altLang="en-US" sz="900" b="1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/>
              <a:t>‹#›</a:t>
            </a:fld>
            <a:endParaRPr lang="ko-KR" altLang="en-US" sz="9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8EDF732-DA14-4E1D-AAAC-F80BAE2F455F}"/>
              </a:ext>
            </a:extLst>
          </p:cNvPr>
          <p:cNvGrpSpPr/>
          <p:nvPr userDrawn="1"/>
        </p:nvGrpSpPr>
        <p:grpSpPr>
          <a:xfrm>
            <a:off x="-24554" y="6781278"/>
            <a:ext cx="12216554" cy="76722"/>
            <a:chOff x="-19950" y="6808662"/>
            <a:chExt cx="9925950" cy="7672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A80A4B2-F2C2-4496-BCEF-E12946709056}"/>
                </a:ext>
              </a:extLst>
            </p:cNvPr>
            <p:cNvSpPr/>
            <p:nvPr userDrawn="1"/>
          </p:nvSpPr>
          <p:spPr>
            <a:xfrm>
              <a:off x="-19950" y="6808662"/>
              <a:ext cx="9925950" cy="7672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0EE37F-5693-41DD-85C7-80C39FCC7EB3}"/>
                </a:ext>
              </a:extLst>
            </p:cNvPr>
            <p:cNvSpPr/>
            <p:nvPr userDrawn="1"/>
          </p:nvSpPr>
          <p:spPr>
            <a:xfrm>
              <a:off x="4716397" y="6808662"/>
              <a:ext cx="473206" cy="767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537521" y="445353"/>
            <a:ext cx="8103489" cy="2846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2000" b="1" baseline="0">
                <a:ln>
                  <a:solidFill>
                    <a:srgbClr val="F36622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Page Title</a:t>
            </a:r>
            <a:endParaRPr lang="ko-KR" altLang="en-US" dirty="0"/>
          </a:p>
        </p:txBody>
      </p:sp>
      <p:sp>
        <p:nvSpPr>
          <p:cNvPr id="58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5245127" y="938542"/>
            <a:ext cx="1701748" cy="39010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 latinLnBrk="0">
              <a:lnSpc>
                <a:spcPct val="110000"/>
              </a:lnSpc>
              <a:buNone/>
              <a:defRPr sz="1800" b="1" baseline="0">
                <a:ln>
                  <a:solidFill>
                    <a:srgbClr val="F36622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Main Message</a:t>
            </a:r>
            <a:endParaRPr lang="ko-KR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A5B2B5-A71B-4284-9265-140F21B16C9A}"/>
              </a:ext>
            </a:extLst>
          </p:cNvPr>
          <p:cNvGrpSpPr/>
          <p:nvPr userDrawn="1"/>
        </p:nvGrpSpPr>
        <p:grpSpPr>
          <a:xfrm>
            <a:off x="423986" y="0"/>
            <a:ext cx="1000114" cy="876252"/>
            <a:chOff x="307650" y="0"/>
            <a:chExt cx="828926" cy="876252"/>
          </a:xfrm>
        </p:grpSpPr>
        <p:sp>
          <p:nvSpPr>
            <p:cNvPr id="4" name="직각 삼각형 3">
              <a:extLst>
                <a:ext uri="{FF2B5EF4-FFF2-40B4-BE49-F238E27FC236}">
                  <a16:creationId xmlns:a16="http://schemas.microsoft.com/office/drawing/2014/main" id="{D15ECA91-AD72-4102-A8AB-987AD1F0FEB6}"/>
                </a:ext>
              </a:extLst>
            </p:cNvPr>
            <p:cNvSpPr/>
            <p:nvPr userDrawn="1"/>
          </p:nvSpPr>
          <p:spPr>
            <a:xfrm flipV="1">
              <a:off x="1076037" y="314365"/>
              <a:ext cx="60539" cy="45719"/>
            </a:xfrm>
            <a:prstGeom prst="rtTriangle">
              <a:avLst/>
            </a:prstGeom>
            <a:solidFill>
              <a:srgbClr val="677E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사각형: 둥근 한쪽 모서리 14">
              <a:extLst>
                <a:ext uri="{FF2B5EF4-FFF2-40B4-BE49-F238E27FC236}">
                  <a16:creationId xmlns:a16="http://schemas.microsoft.com/office/drawing/2014/main" id="{08C0F242-9E17-40EB-AA30-6D95BCD92EF5}"/>
                </a:ext>
              </a:extLst>
            </p:cNvPr>
            <p:cNvSpPr/>
            <p:nvPr userDrawn="1"/>
          </p:nvSpPr>
          <p:spPr>
            <a:xfrm>
              <a:off x="307650" y="0"/>
              <a:ext cx="768715" cy="876252"/>
            </a:xfrm>
            <a:prstGeom prst="round1Rect">
              <a:avLst>
                <a:gd name="adj" fmla="val 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52F5BB-0A63-4D0B-AC5B-7569A1BA1EF5}"/>
                </a:ext>
              </a:extLst>
            </p:cNvPr>
            <p:cNvGrpSpPr/>
            <p:nvPr userDrawn="1"/>
          </p:nvGrpSpPr>
          <p:grpSpPr>
            <a:xfrm>
              <a:off x="307975" y="130594"/>
              <a:ext cx="828601" cy="201658"/>
              <a:chOff x="307975" y="143295"/>
              <a:chExt cx="828601" cy="20165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3F4556C-F5FC-4F1F-8144-BC355E779974}"/>
                  </a:ext>
                </a:extLst>
              </p:cNvPr>
              <p:cNvSpPr/>
              <p:nvPr/>
            </p:nvSpPr>
            <p:spPr>
              <a:xfrm>
                <a:off x="307975" y="170585"/>
                <a:ext cx="828601" cy="158025"/>
              </a:xfrm>
              <a:prstGeom prst="rect">
                <a:avLst/>
              </a:prstGeom>
              <a:solidFill>
                <a:srgbClr val="075E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C3AD12-6E0A-47F4-B1DB-7E4AABFE9E9E}"/>
                  </a:ext>
                </a:extLst>
              </p:cNvPr>
              <p:cNvSpPr txBox="1"/>
              <p:nvPr/>
            </p:nvSpPr>
            <p:spPr>
              <a:xfrm>
                <a:off x="469587" y="143295"/>
                <a:ext cx="491855" cy="201658"/>
              </a:xfrm>
              <a:prstGeom prst="rect">
                <a:avLst/>
              </a:prstGeom>
              <a:noFill/>
            </p:spPr>
            <p:txBody>
              <a:bodyPr wrap="none" anchor="ctr">
                <a:spAutoFit/>
              </a:bodyPr>
              <a:lstStyle/>
              <a:p>
                <a:pPr marL="0" algn="dist" defTabSz="457200" rtl="0" eaLnBrk="1" latinLnBrk="0" hangingPunct="1">
                  <a:lnSpc>
                    <a:spcPct val="110000"/>
                  </a:lnSpc>
                </a:pPr>
                <a:r>
                  <a:rPr lang="en-US" altLang="ko-KR" sz="700" b="0" spc="100" baseline="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ea typeface="나눔바른고딕" panose="020B0603020101020101" pitchFamily="50" charset="-127"/>
                    <a:cs typeface="Arial" panose="020B0604020202020204" pitchFamily="34" charset="0"/>
                  </a:rPr>
                  <a:t>Chapter</a:t>
                </a:r>
                <a:endParaRPr lang="en-US" altLang="ko-KR" sz="700" b="0" kern="1200" spc="10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나눔바른고딕" panose="020B0603020101020101" pitchFamily="50" charset="-127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0" name="그래픽 3">
            <a:extLst>
              <a:ext uri="{FF2B5EF4-FFF2-40B4-BE49-F238E27FC236}">
                <a16:creationId xmlns:a16="http://schemas.microsoft.com/office/drawing/2014/main" id="{5419C78B-58E7-48A3-ACB3-2789EDECC1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0428" b="-26173"/>
          <a:stretch/>
        </p:blipFill>
        <p:spPr>
          <a:xfrm>
            <a:off x="10850004" y="6438900"/>
            <a:ext cx="1047963" cy="3024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E7957-3B65-4E2E-9E85-990E094DB10A}"/>
              </a:ext>
            </a:extLst>
          </p:cNvPr>
          <p:cNvSpPr txBox="1"/>
          <p:nvPr userDrawn="1"/>
        </p:nvSpPr>
        <p:spPr>
          <a:xfrm>
            <a:off x="1461966" y="124560"/>
            <a:ext cx="3595856" cy="22467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ko-KR" altLang="en-US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「</a:t>
            </a:r>
            <a:r>
              <a:rPr lang="en-US" altLang="ko-KR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2023</a:t>
            </a:r>
            <a:r>
              <a:rPr lang="ko-KR" altLang="en-US" sz="8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년도 마이데이터 종합기반 조성사업」 의료재활 마이데이터 오퍼레이터 플랫폼</a:t>
            </a:r>
            <a:endParaRPr lang="en-US" altLang="ko-KR" sz="8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88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extLst>
    <p:ext uri="{DCECCB84-F9BA-43D5-87BE-67443E8EF086}">
      <p15:sldGuideLst xmlns:p15="http://schemas.microsoft.com/office/powerpoint/2012/main">
        <p15:guide id="1" pos="217">
          <p15:clr>
            <a:srgbClr val="FBAE40"/>
          </p15:clr>
        </p15:guide>
        <p15:guide id="2" pos="6023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9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63526-978B-4C87-8464-F6785B77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0A51D-E371-4EE8-8C50-E8927FFB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3BE62-2D60-4A71-837C-66D23E4F9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74D7-E46F-4BDF-93BA-2EE2D34C143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82BCC-34D5-48A8-9A29-81FDD8826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C6E39-C462-4E96-89E1-7CA6755A6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5E81-61BD-46E8-BF8F-D87FD02054A4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7" name="개체 6" hidden="1">
            <a:extLst>
              <a:ext uri="{FF2B5EF4-FFF2-40B4-BE49-F238E27FC236}">
                <a16:creationId xmlns:a16="http://schemas.microsoft.com/office/drawing/2014/main" id="{E5D97635-5DF4-4A1D-93C8-013A19476D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58512930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7" name="개체 6" hidden="1">
                        <a:extLst>
                          <a:ext uri="{FF2B5EF4-FFF2-40B4-BE49-F238E27FC236}">
                            <a16:creationId xmlns:a16="http://schemas.microsoft.com/office/drawing/2014/main" id="{E5D97635-5DF4-4A1D-93C8-013A19476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0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6" r:id="rId6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database-storage-data-storage-152091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database-storage-data-storage-152091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database-storage-data-storage-152091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2EC782-E184-42DB-8371-E2FCEF4F1C17}"/>
              </a:ext>
            </a:extLst>
          </p:cNvPr>
          <p:cNvSpPr txBox="1"/>
          <p:nvPr/>
        </p:nvSpPr>
        <p:spPr>
          <a:xfrm>
            <a:off x="3599146" y="1840209"/>
            <a:ext cx="8133957" cy="64633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3600" b="1" spc="-1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  <a:ea typeface="+mn-ea"/>
                <a:cs typeface="Arial" panose="020B0604020202020204" pitchFamily="34" charset="0"/>
              </a:rPr>
              <a:t>의료재활 마이데이터 오퍼레이터 플랫폼</a:t>
            </a:r>
            <a:endParaRPr lang="ko-KR" altLang="en-US" sz="3600" b="1" spc="-15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51E09-31D6-4066-B1B8-81EF746D1DAF}"/>
              </a:ext>
            </a:extLst>
          </p:cNvPr>
          <p:cNvSpPr txBox="1"/>
          <p:nvPr/>
        </p:nvSpPr>
        <p:spPr>
          <a:xfrm>
            <a:off x="160228" y="130637"/>
            <a:ext cx="5267325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>
            <a:defPPr>
              <a:defRPr lang="en-US"/>
            </a:defPPr>
            <a:lvl1pPr defTabSz="457200" latinLnBrk="0">
              <a:defRPr sz="1600" b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2060"/>
                </a:solidFill>
                <a:latin typeface="+mn-ea"/>
                <a:cs typeface="Arial" panose="020B0604020202020204" pitchFamily="34" charset="0"/>
              </a:defRPr>
            </a:lvl1pPr>
            <a:lvl2pPr defTabSz="457200" latinLnBrk="0">
              <a:defRPr/>
            </a:lvl2pPr>
            <a:lvl3pPr defTabSz="457200" latinLnBrk="0">
              <a:defRPr/>
            </a:lvl3pPr>
            <a:lvl4pPr defTabSz="457200" latinLnBrk="0">
              <a:defRPr/>
            </a:lvl4pPr>
            <a:lvl5pPr defTabSz="457200" latinLnBrk="0">
              <a:defRPr/>
            </a:lvl5pPr>
            <a:lvl6pPr defTabSz="457200" latinLnBrk="0">
              <a:defRPr/>
            </a:lvl6pPr>
            <a:lvl7pPr defTabSz="457200" latinLnBrk="0">
              <a:defRPr/>
            </a:lvl7pPr>
            <a:lvl8pPr defTabSz="457200" latinLnBrk="0">
              <a:defRPr/>
            </a:lvl8pPr>
            <a:lvl9pPr defTabSz="457200" latinLnBrk="0">
              <a:defRPr/>
            </a:lvl9pPr>
          </a:lstStyle>
          <a:p>
            <a:r>
              <a:rPr lang="ko-KR" altLang="en-US"/>
              <a:t>「</a:t>
            </a:r>
            <a:r>
              <a:rPr lang="en-US" altLang="ko-KR"/>
              <a:t>2023</a:t>
            </a:r>
            <a:r>
              <a:rPr lang="ko-KR" altLang="en-US"/>
              <a:t>년도 마이데이터 종합기반 조성사업」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7DD81-8E08-44CB-9120-B7A108B04EC3}"/>
              </a:ext>
            </a:extLst>
          </p:cNvPr>
          <p:cNvSpPr txBox="1"/>
          <p:nvPr/>
        </p:nvSpPr>
        <p:spPr>
          <a:xfrm>
            <a:off x="5319322" y="2738810"/>
            <a:ext cx="6413781" cy="52322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800" b="1" spc="-4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17EBD"/>
                </a:solidFill>
                <a:latin typeface="+mn-ea"/>
                <a:ea typeface="+mn-ea"/>
                <a:cs typeface="Arial" panose="020B0604020202020204" pitchFamily="34" charset="0"/>
              </a:rPr>
              <a:t>플랫폼</a:t>
            </a:r>
            <a:r>
              <a:rPr lang="en-US" altLang="ko-KR" sz="2800" b="1" spc="-4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17EBD"/>
                </a:solidFill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ko-KR" altLang="en-US" sz="2800" b="1" spc="-4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17EBD"/>
                </a:solidFill>
                <a:latin typeface="+mn-ea"/>
                <a:ea typeface="+mn-ea"/>
                <a:cs typeface="Arial" panose="020B0604020202020204" pitchFamily="34" charset="0"/>
              </a:rPr>
              <a:t>서비스 구성도</a:t>
            </a:r>
            <a:r>
              <a:rPr lang="en-US" altLang="ko-KR" sz="2800" b="1" spc="-4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17EBD"/>
                </a:solidFill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2800" b="1" spc="-4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17EBD"/>
                </a:solidFill>
                <a:latin typeface="+mn-ea"/>
                <a:ea typeface="+mn-ea"/>
                <a:cs typeface="Arial" panose="020B0604020202020204" pitchFamily="34" charset="0"/>
              </a:rPr>
              <a:t>안</a:t>
            </a:r>
            <a:r>
              <a:rPr lang="en-US" altLang="ko-KR" sz="2800" b="1" spc="-4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17EBD"/>
                </a:solidFill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en-US" altLang="ko-KR" sz="2800" b="1" spc="-4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17EBD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C82C5-2CD8-4606-B6AA-15A3693E909C}"/>
              </a:ext>
            </a:extLst>
          </p:cNvPr>
          <p:cNvSpPr txBox="1"/>
          <p:nvPr/>
        </p:nvSpPr>
        <p:spPr>
          <a:xfrm>
            <a:off x="10551369" y="3992965"/>
            <a:ext cx="118173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2">
                    <a:lumMod val="75000"/>
                    <a:alpha val="60000"/>
                  </a:schemeClr>
                </a:solidFill>
                <a:latin typeface="Arial" panose="020B0604020202020204" pitchFamily="34" charset="0"/>
                <a:ea typeface="나눔바른고딕" panose="020B0603020101020101" pitchFamily="50" charset="-127"/>
                <a:cs typeface="Arial" panose="020B0604020202020204" pitchFamily="34" charset="0"/>
              </a:rPr>
              <a:t>2023.06.</a:t>
            </a:r>
            <a:endParaRPr lang="en-US" altLang="ko-KR" sz="2000" b="1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2">
                  <a:lumMod val="75000"/>
                  <a:alpha val="60000"/>
                </a:schemeClr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64DCF-AAF8-45AE-A394-FF79E328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플랫폼 기능 목록 </a:t>
            </a:r>
            <a:r>
              <a:rPr lang="en-US" altLang="ko-KR">
                <a:latin typeface="+mn-ea"/>
                <a:ea typeface="+mn-ea"/>
              </a:rPr>
              <a:t>(1/2)</a:t>
            </a:r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EA9377-1779-4AC5-84F3-937795CFB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10803"/>
              </p:ext>
            </p:extLst>
          </p:nvPr>
        </p:nvGraphicFramePr>
        <p:xfrm>
          <a:off x="373211" y="1061237"/>
          <a:ext cx="11361589" cy="5692620"/>
        </p:xfrm>
        <a:graphic>
          <a:graphicData uri="http://schemas.openxmlformats.org/drawingml/2006/table">
            <a:tbl>
              <a:tblPr/>
              <a:tblGrid>
                <a:gridCol w="1466237">
                  <a:extLst>
                    <a:ext uri="{9D8B030D-6E8A-4147-A177-3AD203B41FA5}">
                      <a16:colId xmlns:a16="http://schemas.microsoft.com/office/drawing/2014/main" val="94673870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660581955"/>
                    </a:ext>
                  </a:extLst>
                </a:gridCol>
                <a:gridCol w="7731272">
                  <a:extLst>
                    <a:ext uri="{9D8B030D-6E8A-4147-A177-3AD203B41FA5}">
                      <a16:colId xmlns:a16="http://schemas.microsoft.com/office/drawing/2014/main" val="1292155237"/>
                    </a:ext>
                  </a:extLst>
                </a:gridCol>
              </a:tblGrid>
              <a:tr h="15218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22536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회원관리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인증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회원관리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이용자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APP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회원가입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체계 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이용자의 사용자 마이데이터 공유정보 업로드 포함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제공기간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제공범위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 소속기관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79498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APP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인증 처리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APP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인증 체계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인증 처리 및 이력</a:t>
                      </a:r>
                      <a:endParaRPr lang="ko-KR" altLang="en-US" sz="10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60255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WEB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사용자 인증 처리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 사용자 인증 처리 및 이력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90375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본인인증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586329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마데이터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시각화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대시보드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정보주체 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 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최근 정보주체 가입현황 차트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수집건수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최근 마이데이터 수집현황 차트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공유건수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최근 마이데이터 공유현황 차트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만족도 조사건수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최근 서비스 만족도 조사결과 차트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384537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수집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공유 통계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수집건수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마이데이터유형별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기간별 마이데이터 수집건수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일별 수집건수 차트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마이데이터유형별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공유건수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기간별 마이데이터 공유건수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일별 공유건수 차트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088734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정보주체 통계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정보주체 가입건수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기간별 정보주체 가입건수 및 일별 가입현황 차트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75852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리워드 포인트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리워드 포인트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업로드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만족도 등 사용자의 행위 따른 리워드 포인트 적립 설정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적립 설정에 따라 리워드 포인트 관리 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418878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리워드 포인트 현황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별 리워드 포인트 현황정보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23937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리워드 포인트 사용이력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별 리워드 포인트 사용이력 적재 및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997239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알기쉬운동의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동의서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이용약관 관리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개인정보수집활용동의 관리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버전관리포함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25490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동의현황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동의정보 업로드 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동의정보 적재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약관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개인정보수집활용동의서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생성 및 보관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전자팩스 발송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사용자별 동의 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387660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동의서 전송 설정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동의서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 전자팩스 전송 관련 설정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1279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선별공유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선별공유 범위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유형 등록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유형 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44395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선별공유 대상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활용기관 등록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 코드 추가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 서비스에서 마이데이터 요청 시 해당 코드 포함해야 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활용기관 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39369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사용자별 선별공유 현황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마이데이터 공유정보 업로드 시 활용기관에 공유할 마이데이터 정보 등록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갱신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마이데이터 공유정보 갱신을 통해 삭제 시 기존 선별공유 현황에 따라 활용기관에 해당 사용자의 마이데이터 삭제 요청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마이데이터 공유정보이 제공기간에 따라 마이데이터 삭제 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사용자별 활용기관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공유 마이데이터 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5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6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64DCF-AAF8-45AE-A394-FF79E328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플랫폼 기능 목록 </a:t>
            </a:r>
            <a:r>
              <a:rPr lang="en-US" altLang="ko-KR">
                <a:latin typeface="+mn-ea"/>
                <a:ea typeface="+mn-ea"/>
              </a:rPr>
              <a:t>(2/2)</a:t>
            </a:r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EA9377-1779-4AC5-84F3-937795CFB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75066"/>
              </p:ext>
            </p:extLst>
          </p:nvPr>
        </p:nvGraphicFramePr>
        <p:xfrm>
          <a:off x="373211" y="1061237"/>
          <a:ext cx="11369209" cy="5140600"/>
        </p:xfrm>
        <a:graphic>
          <a:graphicData uri="http://schemas.openxmlformats.org/drawingml/2006/table">
            <a:tbl>
              <a:tblPr/>
              <a:tblGrid>
                <a:gridCol w="1466237">
                  <a:extLst>
                    <a:ext uri="{9D8B030D-6E8A-4147-A177-3AD203B41FA5}">
                      <a16:colId xmlns:a16="http://schemas.microsoft.com/office/drawing/2014/main" val="946738709"/>
                    </a:ext>
                  </a:extLst>
                </a:gridCol>
                <a:gridCol w="2473472">
                  <a:extLst>
                    <a:ext uri="{9D8B030D-6E8A-4147-A177-3AD203B41FA5}">
                      <a16:colId xmlns:a16="http://schemas.microsoft.com/office/drawing/2014/main" val="2660581955"/>
                    </a:ext>
                  </a:extLst>
                </a:gridCol>
                <a:gridCol w="7429500">
                  <a:extLst>
                    <a:ext uri="{9D8B030D-6E8A-4147-A177-3AD203B41FA5}">
                      <a16:colId xmlns:a16="http://schemas.microsoft.com/office/drawing/2014/main" val="1292155237"/>
                    </a:ext>
                  </a:extLst>
                </a:gridCol>
              </a:tblGrid>
              <a:tr h="15218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22536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만족도 조사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만족도 컨텐츠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만족도 컨텐츠 관리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13238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사용자별 서비스 만족도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서비스 이용 후 모바일앱을 통해 입력하는 서비스 만족도 결과 적재 및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59962"/>
                  </a:ext>
                </a:extLst>
              </a:tr>
              <a:tr h="437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만족도 통계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리포트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만족도 조사건수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기간별 서비스 만족도 조사건수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일별 차트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28089"/>
                  </a:ext>
                </a:extLst>
              </a:tr>
              <a:tr h="1311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불편사항 조사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불편사항 컨텐츠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불편사항 컨텐츠 관리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64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사용자별 불편사항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서비스 이용 후 모바일앱을 통해 입력하는 불편사항 결과 적재 및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82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불편사항 통계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리포트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불편사항 조사건수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기간별 조사건수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일별 차트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17246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수집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모바일 앱을 통해 업로드하는 마이데이터 수집 및 적재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유형 추가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 필요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47615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활용기관 공유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활용기관에서 마이데이터 요청 시 사용자별 선별공유 현황 정보에 따라 마이데이터 공유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020596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삭제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적재한 마이데이터 삭제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56584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내려받기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모바일 앱을 통해 요청 시 마이데이터를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제공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06236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영수증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사용자동의 영수증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동의정보 업로드 시 영수증 발행 정보 적재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영수증 발행현황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모바일 앱을 통해 요청 시 영수증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제공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79062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수집 영수증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마이데이터 업로드 시 영수증 발행 정보 적재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영수증 발행현황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모바일 앱을 통해 요청 시 영수증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제공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23234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공유 영수증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활용기관에서 마이데이터 요청하여 마이데이터 전송 시 영수증 발행 정보 적재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영수증 발행현황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모바일 앱을 통해 요청 시 영수증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제공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68330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내려받기 영수증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모바일 앱을 통해서 마이데이터 내려받기 시에 영수증 발행 정보 적재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영수증 발행현황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모바일 앱을 통해 요청 시 영수증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제공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85878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운영 관리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공통코드 관리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공통코드 관리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285074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조직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조직 관리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운영조직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사용자 관리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운영자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이용자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66338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권한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역할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권한 관리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역할 관리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메뉴관리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역할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 매핑관리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94731"/>
                  </a:ext>
                </a:extLst>
              </a:tr>
              <a:tr h="1062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인증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메뉴접근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/API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접근 이력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사용자 인증 이력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 메뉴접근 이력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API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접근 이력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4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45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4E84C-1028-4955-929F-9EFA170B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선별공유 범위 및 대상 관리</a:t>
            </a:r>
          </a:p>
        </p:txBody>
      </p:sp>
      <p:sp>
        <p:nvSpPr>
          <p:cNvPr id="5" name="사각형: 둥근 모서리 76">
            <a:extLst>
              <a:ext uri="{FF2B5EF4-FFF2-40B4-BE49-F238E27FC236}">
                <a16:creationId xmlns:a16="http://schemas.microsoft.com/office/drawing/2014/main" id="{7864DE43-006D-41E7-ABCD-76ABA0471145}"/>
              </a:ext>
            </a:extLst>
          </p:cNvPr>
          <p:cNvSpPr/>
          <p:nvPr/>
        </p:nvSpPr>
        <p:spPr>
          <a:xfrm>
            <a:off x="226246" y="1152791"/>
            <a:ext cx="2110740" cy="21497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선별공유 범위 </a:t>
            </a:r>
            <a:r>
              <a:rPr lang="en-US" altLang="ko-KR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정보제공 범위</a:t>
            </a:r>
            <a:r>
              <a:rPr lang="en-US" altLang="ko-KR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50" b="1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사각형: 둥근 모서리 76">
            <a:extLst>
              <a:ext uri="{FF2B5EF4-FFF2-40B4-BE49-F238E27FC236}">
                <a16:creationId xmlns:a16="http://schemas.microsoft.com/office/drawing/2014/main" id="{2EBE0904-8104-4F7C-AE08-55D2EECB4E4F}"/>
              </a:ext>
            </a:extLst>
          </p:cNvPr>
          <p:cNvSpPr/>
          <p:nvPr/>
        </p:nvSpPr>
        <p:spPr>
          <a:xfrm>
            <a:off x="6096000" y="1152791"/>
            <a:ext cx="2110740" cy="21497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선별공유 대상 관리</a:t>
            </a:r>
            <a:r>
              <a:rPr lang="en-US" altLang="ko-KR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활용기관</a:t>
            </a:r>
            <a:r>
              <a:rPr lang="en-US" altLang="ko-KR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50" b="1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0FF846-C6BB-449A-865B-5114F8C6C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59578"/>
              </p:ext>
            </p:extLst>
          </p:nvPr>
        </p:nvGraphicFramePr>
        <p:xfrm>
          <a:off x="226246" y="1367769"/>
          <a:ext cx="5503113" cy="5161261"/>
        </p:xfrm>
        <a:graphic>
          <a:graphicData uri="http://schemas.openxmlformats.org/drawingml/2006/table">
            <a:tbl>
              <a:tblPr/>
              <a:tblGrid>
                <a:gridCol w="1834371">
                  <a:extLst>
                    <a:ext uri="{9D8B030D-6E8A-4147-A177-3AD203B41FA5}">
                      <a16:colId xmlns:a16="http://schemas.microsoft.com/office/drawing/2014/main" val="2185020784"/>
                    </a:ext>
                  </a:extLst>
                </a:gridCol>
                <a:gridCol w="1834371">
                  <a:extLst>
                    <a:ext uri="{9D8B030D-6E8A-4147-A177-3AD203B41FA5}">
                      <a16:colId xmlns:a16="http://schemas.microsoft.com/office/drawing/2014/main" val="2257126329"/>
                    </a:ext>
                  </a:extLst>
                </a:gridCol>
                <a:gridCol w="1834371">
                  <a:extLst>
                    <a:ext uri="{9D8B030D-6E8A-4147-A177-3AD203B41FA5}">
                      <a16:colId xmlns:a16="http://schemas.microsoft.com/office/drawing/2014/main" val="4220967810"/>
                    </a:ext>
                  </a:extLst>
                </a:gridCol>
              </a:tblGrid>
              <a:tr h="3742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보유기관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데이터셋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 식별자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056972"/>
                  </a:ext>
                </a:extLst>
              </a:tr>
              <a:tr h="435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1" kern="0" spc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근로복지공단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1" kern="0" spc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보험자격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i="1" kern="0" spc="0">
                          <a:solidFill>
                            <a:schemeClr val="accent6"/>
                          </a:solidFill>
                          <a:effectLst/>
                          <a:latin typeface="+mn-ea"/>
                          <a:ea typeface="+mn-ea"/>
                        </a:rPr>
                        <a:t>원부번호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76791"/>
                  </a:ext>
                </a:extLst>
              </a:tr>
              <a:tr h="435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근로복지공단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재활보조기구 처방전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이용자번호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64504"/>
                  </a:ext>
                </a:extLst>
              </a:tr>
              <a:tr h="43518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재활공학연구소 서비스 웹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상담데이터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93543"/>
                  </a:ext>
                </a:extLst>
              </a:tr>
              <a:tr h="43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비대면검수데이터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96158"/>
                  </a:ext>
                </a:extLst>
              </a:tr>
              <a:tr h="43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거래명세서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81564"/>
                  </a:ext>
                </a:extLst>
              </a:tr>
              <a:tr h="435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알스텝 서비스 웹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장애인등록증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등록번호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46260"/>
                  </a:ext>
                </a:extLst>
              </a:tr>
              <a:tr h="43518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알스텝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검진데이터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검진일련 번호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88972"/>
                  </a:ext>
                </a:extLst>
              </a:tr>
              <a:tr h="43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검사데이터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일련번호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986506"/>
                  </a:ext>
                </a:extLst>
              </a:tr>
              <a:tr h="43518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재활보조기구 이용자 앱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라이프로그 혈당수치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443547"/>
                  </a:ext>
                </a:extLst>
              </a:tr>
              <a:tr h="43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라이프로그 서비스만족도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818656"/>
                  </a:ext>
                </a:extLst>
              </a:tr>
              <a:tr h="43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라이프로그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불편사항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48417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6DE488-B6A6-48C4-A1A7-9BA3168C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18374"/>
              </p:ext>
            </p:extLst>
          </p:nvPr>
        </p:nvGraphicFramePr>
        <p:xfrm>
          <a:off x="6096000" y="1367769"/>
          <a:ext cx="5869754" cy="5055731"/>
        </p:xfrm>
        <a:graphic>
          <a:graphicData uri="http://schemas.openxmlformats.org/drawingml/2006/table">
            <a:tbl>
              <a:tblPr/>
              <a:tblGrid>
                <a:gridCol w="1834371">
                  <a:extLst>
                    <a:ext uri="{9D8B030D-6E8A-4147-A177-3AD203B41FA5}">
                      <a16:colId xmlns:a16="http://schemas.microsoft.com/office/drawing/2014/main" val="4237816004"/>
                    </a:ext>
                  </a:extLst>
                </a:gridCol>
                <a:gridCol w="4035383">
                  <a:extLst>
                    <a:ext uri="{9D8B030D-6E8A-4147-A177-3AD203B41FA5}">
                      <a16:colId xmlns:a16="http://schemas.microsoft.com/office/drawing/2014/main" val="1268451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활용기관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20405"/>
                  </a:ext>
                </a:extLst>
              </a:tr>
              <a:tr h="496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메타빌드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indent="-174625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롱텀케어 유지관리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내구연한 및 충전 등 일상편의 알림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지정 재활보조기구 맞춤 배달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005693"/>
                  </a:ext>
                </a:extLst>
              </a:tr>
              <a:tr h="496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근로복지공단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재활공학연구소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롱텀케어 유지관리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 재활보조기구 맞춤 배달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서비스지원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재활보조기구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QR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코드기반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PLM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간편처리 행정서비스</a:t>
                      </a:r>
                      <a:b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재활보조기기 특정품목 비대면 검수확인</a:t>
                      </a:r>
                    </a:p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예약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품목특성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제작기사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자재현황 연동 맞춤예약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03462"/>
                  </a:ext>
                </a:extLst>
              </a:tr>
              <a:tr h="496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알스텝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롱텀케어 유지관리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 재활보조기구 예방점검 및 간편수리</a:t>
                      </a:r>
                    </a:p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예약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품목특성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제작기사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자재현황 연동 맞춤예약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632235"/>
                  </a:ext>
                </a:extLst>
              </a:tr>
              <a:tr h="496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함길수제화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  <a:b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의지보조기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롱텀케어 유지관리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 재활보조기구 예방점검 및 간편수리</a:t>
                      </a:r>
                    </a:p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예약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품목특성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제작기사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자재현황 연동 맞춤예약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394707"/>
                  </a:ext>
                </a:extLst>
              </a:tr>
              <a:tr h="4964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한국당뇨협회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indent="-174625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거동불편자 당뇨관리 서비스</a:t>
                      </a:r>
                      <a:b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특정품목 맞춤형 식단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운동법</a:t>
                      </a: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53183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5A8F6E6-8A82-448B-8884-DEDD6A649B4C}"/>
              </a:ext>
            </a:extLst>
          </p:cNvPr>
          <p:cNvSpPr/>
          <p:nvPr/>
        </p:nvSpPr>
        <p:spPr>
          <a:xfrm>
            <a:off x="6180971" y="151921"/>
            <a:ext cx="5606983" cy="517825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보험자격 보류</a:t>
            </a:r>
          </a:p>
        </p:txBody>
      </p:sp>
    </p:spTree>
    <p:extLst>
      <p:ext uri="{BB962C8B-B14F-4D97-AF65-F5344CB8AC3E}">
        <p14:creationId xmlns:p14="http://schemas.microsoft.com/office/powerpoint/2010/main" val="19287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5BBFE-E4A1-4933-BC56-B9F764CF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영수증 관리</a:t>
            </a:r>
          </a:p>
        </p:txBody>
      </p:sp>
      <p:sp>
        <p:nvSpPr>
          <p:cNvPr id="7" name="사각형: 둥근 모서리 76">
            <a:extLst>
              <a:ext uri="{FF2B5EF4-FFF2-40B4-BE49-F238E27FC236}">
                <a16:creationId xmlns:a16="http://schemas.microsoft.com/office/drawing/2014/main" id="{8F5A7388-0BA0-4A48-A74E-56BD4B03847A}"/>
              </a:ext>
            </a:extLst>
          </p:cNvPr>
          <p:cNvSpPr/>
          <p:nvPr/>
        </p:nvSpPr>
        <p:spPr>
          <a:xfrm>
            <a:off x="226246" y="1152791"/>
            <a:ext cx="1597097" cy="21497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동의 영수증</a:t>
            </a:r>
            <a:endParaRPr lang="ko-KR" altLang="en-US" sz="1050" b="1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사각형: 둥근 모서리 76">
            <a:extLst>
              <a:ext uri="{FF2B5EF4-FFF2-40B4-BE49-F238E27FC236}">
                <a16:creationId xmlns:a16="http://schemas.microsoft.com/office/drawing/2014/main" id="{C8D9F84B-A661-4260-9281-284CE7481AE1}"/>
              </a:ext>
            </a:extLst>
          </p:cNvPr>
          <p:cNvSpPr/>
          <p:nvPr/>
        </p:nvSpPr>
        <p:spPr>
          <a:xfrm>
            <a:off x="4065859" y="1152791"/>
            <a:ext cx="1597097" cy="21497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수집 영수증</a:t>
            </a:r>
            <a:endParaRPr lang="ko-KR" altLang="en-US" sz="1050" b="1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사각형: 둥근 모서리 76">
            <a:extLst>
              <a:ext uri="{FF2B5EF4-FFF2-40B4-BE49-F238E27FC236}">
                <a16:creationId xmlns:a16="http://schemas.microsoft.com/office/drawing/2014/main" id="{D10E8544-679D-406D-8465-21DC797C9864}"/>
              </a:ext>
            </a:extLst>
          </p:cNvPr>
          <p:cNvSpPr/>
          <p:nvPr/>
        </p:nvSpPr>
        <p:spPr>
          <a:xfrm>
            <a:off x="8066351" y="1152791"/>
            <a:ext cx="1597097" cy="21497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공유 영수증</a:t>
            </a:r>
            <a:endParaRPr lang="ko-KR" altLang="en-US" sz="1050" b="1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사각형: 둥근 모서리 76">
            <a:extLst>
              <a:ext uri="{FF2B5EF4-FFF2-40B4-BE49-F238E27FC236}">
                <a16:creationId xmlns:a16="http://schemas.microsoft.com/office/drawing/2014/main" id="{CA9F3E39-82CE-4F1D-A6D2-6982A227AA33}"/>
              </a:ext>
            </a:extLst>
          </p:cNvPr>
          <p:cNvSpPr/>
          <p:nvPr/>
        </p:nvSpPr>
        <p:spPr>
          <a:xfrm>
            <a:off x="8066351" y="4419897"/>
            <a:ext cx="1597097" cy="21497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05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내려받기 영수증</a:t>
            </a:r>
            <a:endParaRPr lang="ko-KR" altLang="en-US" sz="1050" b="1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4346BC-1121-4BEB-ACAC-EB6A16A1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6" y="1405024"/>
            <a:ext cx="3839613" cy="37846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C003EC-89F9-4723-A5EA-076C3595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859" y="1405024"/>
            <a:ext cx="3839613" cy="44320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8FDA14-DA7E-443A-BA6C-4CF483B9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351" y="4672975"/>
            <a:ext cx="3845113" cy="15237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947267-7842-4A55-9EA0-3B44F1EC5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931" y="1405024"/>
            <a:ext cx="3828610" cy="28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6E261-DE7C-47E4-AC2B-8DFBE83EAD39}"/>
              </a:ext>
            </a:extLst>
          </p:cNvPr>
          <p:cNvSpPr txBox="1"/>
          <p:nvPr/>
        </p:nvSpPr>
        <p:spPr>
          <a:xfrm>
            <a:off x="3863662" y="2948940"/>
            <a:ext cx="4464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세부내용</a:t>
            </a:r>
            <a:endParaRPr lang="en-US" altLang="ko-KR" sz="4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01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E4663-B10B-4B45-B0BE-1C586EF6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서비스 공통 구성도</a:t>
            </a:r>
          </a:p>
        </p:txBody>
      </p:sp>
      <p:sp>
        <p:nvSpPr>
          <p:cNvPr id="178" name="모서리가 둥근 직사각형 33">
            <a:extLst>
              <a:ext uri="{FF2B5EF4-FFF2-40B4-BE49-F238E27FC236}">
                <a16:creationId xmlns:a16="http://schemas.microsoft.com/office/drawing/2014/main" id="{0D2090EE-3F29-4E0D-B659-A0FAF2A961C0}"/>
              </a:ext>
            </a:extLst>
          </p:cNvPr>
          <p:cNvSpPr/>
          <p:nvPr/>
        </p:nvSpPr>
        <p:spPr>
          <a:xfrm>
            <a:off x="9926748" y="3310903"/>
            <a:ext cx="1446271" cy="961741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의료데이터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오퍼레이터 플랫폼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81B8EC-EE7E-4477-888C-031A5187DF7D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00979" y="764864"/>
            <a:ext cx="0" cy="449516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400148-D9ED-4581-A576-2778ABE7B44D}"/>
              </a:ext>
            </a:extLst>
          </p:cNvPr>
          <p:cNvSpPr txBox="1"/>
          <p:nvPr/>
        </p:nvSpPr>
        <p:spPr>
          <a:xfrm>
            <a:off x="11135402" y="899729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>
                <a:latin typeface="+mn-ea"/>
                <a:ea typeface="+mn-ea"/>
              </a:rPr>
              <a:t>HTTPS, AES256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E9119-AF13-4494-BA24-D71D7D6563C1}"/>
              </a:ext>
            </a:extLst>
          </p:cNvPr>
          <p:cNvSpPr txBox="1"/>
          <p:nvPr/>
        </p:nvSpPr>
        <p:spPr>
          <a:xfrm>
            <a:off x="6599793" y="-1535160"/>
            <a:ext cx="209249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수정필요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9E389F7-EE91-438A-946A-18AC03436F58}"/>
              </a:ext>
            </a:extLst>
          </p:cNvPr>
          <p:cNvGrpSpPr/>
          <p:nvPr/>
        </p:nvGrpSpPr>
        <p:grpSpPr>
          <a:xfrm>
            <a:off x="2297454" y="926923"/>
            <a:ext cx="7629294" cy="5639357"/>
            <a:chOff x="2737550" y="926923"/>
            <a:chExt cx="7629294" cy="56393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2DE2905-1283-4C90-ADE7-4D260F19CE00}"/>
                </a:ext>
              </a:extLst>
            </p:cNvPr>
            <p:cNvSpPr/>
            <p:nvPr/>
          </p:nvSpPr>
          <p:spPr>
            <a:xfrm>
              <a:off x="2740912" y="1448735"/>
              <a:ext cx="7180311" cy="51175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  <a:alpha val="60000"/>
                </a:schemeClr>
              </a:solidFill>
            </a:ln>
            <a:effectLst>
              <a:innerShdw blurRad="114300">
                <a:schemeClr val="bg1">
                  <a:lumMod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0" rtlCol="0" anchor="b"/>
            <a:lstStyle/>
            <a:p>
              <a:pPr marL="315450" indent="-171450" latinLnBrk="1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ko-KR" altLang="en-US" sz="10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2A4E80-6CC6-4E43-B5E8-CD975173E307}"/>
                </a:ext>
              </a:extLst>
            </p:cNvPr>
            <p:cNvSpPr/>
            <p:nvPr/>
          </p:nvSpPr>
          <p:spPr>
            <a:xfrm>
              <a:off x="2737550" y="1166364"/>
              <a:ext cx="7184673" cy="395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1300" b="1">
                  <a:solidFill>
                    <a:schemeClr val="bg1"/>
                  </a:solidFill>
                  <a:latin typeface="+mn-ea"/>
                </a:rPr>
                <a:t>의료데이터 서비스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7EB638-6373-40E1-A35A-C56C4511EC0F}"/>
                </a:ext>
              </a:extLst>
            </p:cNvPr>
            <p:cNvGrpSpPr/>
            <p:nvPr/>
          </p:nvGrpSpPr>
          <p:grpSpPr>
            <a:xfrm>
              <a:off x="2971744" y="1626950"/>
              <a:ext cx="727115" cy="4330012"/>
              <a:chOff x="2971744" y="1626949"/>
              <a:chExt cx="727115" cy="4029231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7C184939-0332-45FA-8CC5-CEBDA3FD0834}"/>
                  </a:ext>
                </a:extLst>
              </p:cNvPr>
              <p:cNvSpPr/>
              <p:nvPr/>
            </p:nvSpPr>
            <p:spPr>
              <a:xfrm rot="5400000">
                <a:off x="1532859" y="3489842"/>
                <a:ext cx="4028893" cy="3031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마이데이터 서비스 </a:t>
                </a: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API (</a:t>
                </a:r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앱</a:t>
                </a: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)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E9690AFB-E68C-4210-92B7-FAA9403E8217}"/>
                  </a:ext>
                </a:extLst>
              </p:cNvPr>
              <p:cNvSpPr/>
              <p:nvPr/>
            </p:nvSpPr>
            <p:spPr>
              <a:xfrm rot="5400000">
                <a:off x="1110639" y="3491967"/>
                <a:ext cx="4025318" cy="3031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Security</a:t>
                </a:r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Filter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A52D23E6-0130-4CBF-9C5E-A1EA09592590}"/>
                </a:ext>
              </a:extLst>
            </p:cNvPr>
            <p:cNvGrpSpPr/>
            <p:nvPr/>
          </p:nvGrpSpPr>
          <p:grpSpPr>
            <a:xfrm>
              <a:off x="6509904" y="3486990"/>
              <a:ext cx="2398964" cy="1192298"/>
              <a:chOff x="7150991" y="1867292"/>
              <a:chExt cx="1826086" cy="1192298"/>
            </a:xfrm>
          </p:grpSpPr>
          <p:sp>
            <p:nvSpPr>
              <p:cNvPr id="31" name="사각형: 둥근 모서리 76">
                <a:extLst>
                  <a:ext uri="{FF2B5EF4-FFF2-40B4-BE49-F238E27FC236}">
                    <a16:creationId xmlns:a16="http://schemas.microsoft.com/office/drawing/2014/main" id="{BA85BCB2-8EA3-42B8-9D8A-BA07A6C9E71A}"/>
                  </a:ext>
                </a:extLst>
              </p:cNvPr>
              <p:cNvSpPr/>
              <p:nvPr/>
            </p:nvSpPr>
            <p:spPr>
              <a:xfrm>
                <a:off x="7150991" y="1867292"/>
                <a:ext cx="1826086" cy="1192298"/>
              </a:xfrm>
              <a:prstGeom prst="roundRect">
                <a:avLst>
                  <a:gd name="adj" fmla="val 3378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서비스 운영 관리</a:t>
                </a:r>
              </a:p>
            </p:txBody>
          </p:sp>
          <p:sp>
            <p:nvSpPr>
              <p:cNvPr id="32" name="사각형: 둥근 모서리 76">
                <a:extLst>
                  <a:ext uri="{FF2B5EF4-FFF2-40B4-BE49-F238E27FC236}">
                    <a16:creationId xmlns:a16="http://schemas.microsoft.com/office/drawing/2014/main" id="{B32042D0-EEBE-4130-839C-EC33B7F29F24}"/>
                  </a:ext>
                </a:extLst>
              </p:cNvPr>
              <p:cNvSpPr/>
              <p:nvPr/>
            </p:nvSpPr>
            <p:spPr>
              <a:xfrm>
                <a:off x="7271128" y="2197180"/>
                <a:ext cx="15858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공통코드 관리</a:t>
                </a:r>
              </a:p>
            </p:txBody>
          </p:sp>
          <p:sp>
            <p:nvSpPr>
              <p:cNvPr id="33" name="사각형: 둥근 모서리 76">
                <a:extLst>
                  <a:ext uri="{FF2B5EF4-FFF2-40B4-BE49-F238E27FC236}">
                    <a16:creationId xmlns:a16="http://schemas.microsoft.com/office/drawing/2014/main" id="{DFED1E40-20E9-445B-AFDC-9FE36671A5C4}"/>
                  </a:ext>
                </a:extLst>
              </p:cNvPr>
              <p:cNvSpPr/>
              <p:nvPr/>
            </p:nvSpPr>
            <p:spPr>
              <a:xfrm>
                <a:off x="7271128" y="2460188"/>
                <a:ext cx="15858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조직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사용자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권한 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메뉴 관리</a:t>
                </a:r>
              </a:p>
            </p:txBody>
          </p:sp>
          <p:sp>
            <p:nvSpPr>
              <p:cNvPr id="34" name="사각형: 둥근 모서리 76">
                <a:extLst>
                  <a:ext uri="{FF2B5EF4-FFF2-40B4-BE49-F238E27FC236}">
                    <a16:creationId xmlns:a16="http://schemas.microsoft.com/office/drawing/2014/main" id="{886DEEAD-8D70-4AB6-8155-1434F1E68256}"/>
                  </a:ext>
                </a:extLst>
              </p:cNvPr>
              <p:cNvSpPr/>
              <p:nvPr/>
            </p:nvSpPr>
            <p:spPr>
              <a:xfrm>
                <a:off x="7271128" y="2723196"/>
                <a:ext cx="15858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로그 관리</a:t>
                </a: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F6F11EA6-090E-4B9F-A201-7BC3F71A0DEC}"/>
                </a:ext>
              </a:extLst>
            </p:cNvPr>
            <p:cNvGrpSpPr/>
            <p:nvPr/>
          </p:nvGrpSpPr>
          <p:grpSpPr>
            <a:xfrm>
              <a:off x="6509904" y="4782363"/>
              <a:ext cx="2398964" cy="1192299"/>
              <a:chOff x="7150991" y="3778673"/>
              <a:chExt cx="1826086" cy="1192299"/>
            </a:xfrm>
          </p:grpSpPr>
          <p:sp>
            <p:nvSpPr>
              <p:cNvPr id="37" name="사각형: 둥근 모서리 76">
                <a:extLst>
                  <a:ext uri="{FF2B5EF4-FFF2-40B4-BE49-F238E27FC236}">
                    <a16:creationId xmlns:a16="http://schemas.microsoft.com/office/drawing/2014/main" id="{4CF79FA6-AE73-4F04-89F3-C8F4851DEE4B}"/>
                  </a:ext>
                </a:extLst>
              </p:cNvPr>
              <p:cNvSpPr/>
              <p:nvPr/>
            </p:nvSpPr>
            <p:spPr>
              <a:xfrm>
                <a:off x="7150991" y="3778673"/>
                <a:ext cx="1826086" cy="1192299"/>
              </a:xfrm>
              <a:prstGeom prst="roundRect">
                <a:avLst>
                  <a:gd name="adj" fmla="val 3378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웹 사용자 인증</a:t>
                </a:r>
              </a:p>
            </p:txBody>
          </p:sp>
          <p:sp>
            <p:nvSpPr>
              <p:cNvPr id="51" name="사각형: 둥근 모서리 76">
                <a:extLst>
                  <a:ext uri="{FF2B5EF4-FFF2-40B4-BE49-F238E27FC236}">
                    <a16:creationId xmlns:a16="http://schemas.microsoft.com/office/drawing/2014/main" id="{C661BE49-6AEF-4368-A011-E25996102416}"/>
                  </a:ext>
                </a:extLst>
              </p:cNvPr>
              <p:cNvSpPr/>
              <p:nvPr/>
            </p:nvSpPr>
            <p:spPr>
              <a:xfrm>
                <a:off x="7271128" y="4108562"/>
                <a:ext cx="15858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로그인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로그아웃</a:t>
                </a:r>
              </a:p>
            </p:txBody>
          </p:sp>
          <p:sp>
            <p:nvSpPr>
              <p:cNvPr id="52" name="사각형: 둥근 모서리 76">
                <a:extLst>
                  <a:ext uri="{FF2B5EF4-FFF2-40B4-BE49-F238E27FC236}">
                    <a16:creationId xmlns:a16="http://schemas.microsoft.com/office/drawing/2014/main" id="{9A20D710-B90F-4EB4-B643-5CDA6ABAF1AF}"/>
                  </a:ext>
                </a:extLst>
              </p:cNvPr>
              <p:cNvSpPr/>
              <p:nvPr/>
            </p:nvSpPr>
            <p:spPr>
              <a:xfrm>
                <a:off x="7271128" y="4372464"/>
                <a:ext cx="15858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아이디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비밀번호 찾기</a:t>
                </a:r>
              </a:p>
            </p:txBody>
          </p:sp>
          <p:sp>
            <p:nvSpPr>
              <p:cNvPr id="53" name="사각형: 둥근 모서리 76">
                <a:extLst>
                  <a:ext uri="{FF2B5EF4-FFF2-40B4-BE49-F238E27FC236}">
                    <a16:creationId xmlns:a16="http://schemas.microsoft.com/office/drawing/2014/main" id="{D893A830-BB7B-4BDE-8B3D-0FB4273EE49F}"/>
                  </a:ext>
                </a:extLst>
              </p:cNvPr>
              <p:cNvSpPr/>
              <p:nvPr/>
            </p:nvSpPr>
            <p:spPr>
              <a:xfrm>
                <a:off x="7271128" y="4636367"/>
                <a:ext cx="15858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개인정보관리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84A093F-7264-4602-BE39-67350F105365}"/>
                </a:ext>
              </a:extLst>
            </p:cNvPr>
            <p:cNvGrpSpPr/>
            <p:nvPr/>
          </p:nvGrpSpPr>
          <p:grpSpPr>
            <a:xfrm>
              <a:off x="3833243" y="5345921"/>
              <a:ext cx="2505188" cy="611042"/>
              <a:chOff x="3833243" y="5243750"/>
              <a:chExt cx="2505188" cy="611042"/>
            </a:xfrm>
          </p:grpSpPr>
          <p:sp>
            <p:nvSpPr>
              <p:cNvPr id="69" name="사각형: 둥근 모서리 76">
                <a:extLst>
                  <a:ext uri="{FF2B5EF4-FFF2-40B4-BE49-F238E27FC236}">
                    <a16:creationId xmlns:a16="http://schemas.microsoft.com/office/drawing/2014/main" id="{7C9C774E-B2F2-4453-BE0A-C3B99F8A2BD0}"/>
                  </a:ext>
                </a:extLst>
              </p:cNvPr>
              <p:cNvSpPr/>
              <p:nvPr/>
            </p:nvSpPr>
            <p:spPr>
              <a:xfrm>
                <a:off x="3833243" y="5243750"/>
                <a:ext cx="2505188" cy="611042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거동불편자 당뇨관리 서비스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70" name="사각형: 둥근 모서리 76">
                <a:extLst>
                  <a:ext uri="{FF2B5EF4-FFF2-40B4-BE49-F238E27FC236}">
                    <a16:creationId xmlns:a16="http://schemas.microsoft.com/office/drawing/2014/main" id="{77078AFF-8C27-4CCF-BC13-84E9D50DF4DB}"/>
                  </a:ext>
                </a:extLst>
              </p:cNvPr>
              <p:cNvSpPr/>
              <p:nvPr/>
            </p:nvSpPr>
            <p:spPr>
              <a:xfrm>
                <a:off x="4044180" y="5515119"/>
                <a:ext cx="2083312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식단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운동법 관리</a:t>
                </a:r>
              </a:p>
            </p:txBody>
          </p:sp>
        </p:grpSp>
        <p:sp>
          <p:nvSpPr>
            <p:cNvPr id="71" name="사각형: 둥근 모서리 76">
              <a:extLst>
                <a:ext uri="{FF2B5EF4-FFF2-40B4-BE49-F238E27FC236}">
                  <a16:creationId xmlns:a16="http://schemas.microsoft.com/office/drawing/2014/main" id="{3B517A17-FDEC-4A14-87E7-2C64FAB89685}"/>
                </a:ext>
              </a:extLst>
            </p:cNvPr>
            <p:cNvSpPr/>
            <p:nvPr/>
          </p:nvSpPr>
          <p:spPr>
            <a:xfrm>
              <a:off x="3833243" y="3161203"/>
              <a:ext cx="2505188" cy="2083568"/>
            </a:xfrm>
            <a:prstGeom prst="roundRect">
              <a:avLst>
                <a:gd name="adj" fmla="val 2243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스마트 예약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72" name="사각형: 둥근 모서리 76">
              <a:extLst>
                <a:ext uri="{FF2B5EF4-FFF2-40B4-BE49-F238E27FC236}">
                  <a16:creationId xmlns:a16="http://schemas.microsoft.com/office/drawing/2014/main" id="{3A06A602-BB93-4730-BDC9-A2ED9AABF273}"/>
                </a:ext>
              </a:extLst>
            </p:cNvPr>
            <p:cNvSpPr/>
            <p:nvPr/>
          </p:nvSpPr>
          <p:spPr>
            <a:xfrm>
              <a:off x="4044180" y="3491092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작업 관리</a:t>
              </a:r>
            </a:p>
          </p:txBody>
        </p:sp>
        <p:sp>
          <p:nvSpPr>
            <p:cNvPr id="75" name="사각형: 둥근 모서리 76">
              <a:extLst>
                <a:ext uri="{FF2B5EF4-FFF2-40B4-BE49-F238E27FC236}">
                  <a16:creationId xmlns:a16="http://schemas.microsoft.com/office/drawing/2014/main" id="{C7293ACA-3108-4CF4-8C22-C1E762D3CA5B}"/>
                </a:ext>
              </a:extLst>
            </p:cNvPr>
            <p:cNvSpPr/>
            <p:nvPr/>
          </p:nvSpPr>
          <p:spPr>
            <a:xfrm>
              <a:off x="3833243" y="1647877"/>
              <a:ext cx="2505188" cy="1431412"/>
            </a:xfrm>
            <a:prstGeom prst="roundRect">
              <a:avLst>
                <a:gd name="adj" fmla="val 3378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롱텀케어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/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간편처리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76" name="사각형: 둥근 모서리 76">
              <a:extLst>
                <a:ext uri="{FF2B5EF4-FFF2-40B4-BE49-F238E27FC236}">
                  <a16:creationId xmlns:a16="http://schemas.microsoft.com/office/drawing/2014/main" id="{14F5B90A-88C4-449C-AA40-B24887338FC7}"/>
                </a:ext>
              </a:extLst>
            </p:cNvPr>
            <p:cNvSpPr/>
            <p:nvPr/>
          </p:nvSpPr>
          <p:spPr>
            <a:xfrm>
              <a:off x="4044180" y="2763161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배달자 관리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8B72002-7C80-4E62-AB9B-9A35B2AD0E05}"/>
                </a:ext>
              </a:extLst>
            </p:cNvPr>
            <p:cNvSpPr/>
            <p:nvPr/>
          </p:nvSpPr>
          <p:spPr>
            <a:xfrm>
              <a:off x="4044180" y="2239739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지정 재활보조기구  배달 관리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BD6AAF2-D0B9-443C-8BB4-F0AEFD18A316}"/>
                </a:ext>
              </a:extLst>
            </p:cNvPr>
            <p:cNvSpPr/>
            <p:nvPr/>
          </p:nvSpPr>
          <p:spPr>
            <a:xfrm>
              <a:off x="4044180" y="2503256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지정 재활보조기구  방문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점검 관리</a:t>
              </a:r>
            </a:p>
          </p:txBody>
        </p:sp>
        <p:sp>
          <p:nvSpPr>
            <p:cNvPr id="79" name="사각형: 둥근 모서리 76">
              <a:extLst>
                <a:ext uri="{FF2B5EF4-FFF2-40B4-BE49-F238E27FC236}">
                  <a16:creationId xmlns:a16="http://schemas.microsoft.com/office/drawing/2014/main" id="{BBF92E79-B0AA-47B7-9EC4-6645864B4060}"/>
                </a:ext>
              </a:extLst>
            </p:cNvPr>
            <p:cNvSpPr/>
            <p:nvPr/>
          </p:nvSpPr>
          <p:spPr>
            <a:xfrm>
              <a:off x="4044180" y="3760032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제작기사 관리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B447471E-2991-4E84-93FE-E20F8AC78E4C}"/>
                </a:ext>
              </a:extLst>
            </p:cNvPr>
            <p:cNvSpPr/>
            <p:nvPr/>
          </p:nvSpPr>
          <p:spPr>
            <a:xfrm>
              <a:off x="4044180" y="1975836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내구연한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충전알림 대상 품목  관리</a:t>
              </a:r>
            </a:p>
          </p:txBody>
        </p:sp>
        <p:sp>
          <p:nvSpPr>
            <p:cNvPr id="81" name="사각형: 둥근 모서리 76">
              <a:extLst>
                <a:ext uri="{FF2B5EF4-FFF2-40B4-BE49-F238E27FC236}">
                  <a16:creationId xmlns:a16="http://schemas.microsoft.com/office/drawing/2014/main" id="{4E85B832-CA48-457E-8B3A-B81C642D4E29}"/>
                </a:ext>
              </a:extLst>
            </p:cNvPr>
            <p:cNvSpPr/>
            <p:nvPr/>
          </p:nvSpPr>
          <p:spPr>
            <a:xfrm>
              <a:off x="4044180" y="4287838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거래명세서 관리</a:t>
              </a:r>
            </a:p>
          </p:txBody>
        </p:sp>
        <p:sp>
          <p:nvSpPr>
            <p:cNvPr id="82" name="사각형: 둥근 모서리 76">
              <a:extLst>
                <a:ext uri="{FF2B5EF4-FFF2-40B4-BE49-F238E27FC236}">
                  <a16:creationId xmlns:a16="http://schemas.microsoft.com/office/drawing/2014/main" id="{47358359-C9D7-4F85-A980-249416099299}"/>
                </a:ext>
              </a:extLst>
            </p:cNvPr>
            <p:cNvSpPr/>
            <p:nvPr/>
          </p:nvSpPr>
          <p:spPr>
            <a:xfrm>
              <a:off x="4044180" y="4023935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자재 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물품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18" name="직선 화살표 연결선 250">
              <a:extLst>
                <a:ext uri="{FF2B5EF4-FFF2-40B4-BE49-F238E27FC236}">
                  <a16:creationId xmlns:a16="http://schemas.microsoft.com/office/drawing/2014/main" id="{D88F0CCB-CD9D-473D-91A2-720300DF5165}"/>
                </a:ext>
              </a:extLst>
            </p:cNvPr>
            <p:cNvCxnSpPr>
              <a:cxnSpLocks/>
              <a:stCxn id="43" idx="0"/>
              <a:endCxn id="178" idx="1"/>
            </p:cNvCxnSpPr>
            <p:nvPr/>
          </p:nvCxnSpPr>
          <p:spPr>
            <a:xfrm flipV="1">
              <a:off x="9347369" y="3791774"/>
              <a:ext cx="1019475" cy="440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4AF1E5F-E47A-4622-8DAE-749789A17515}"/>
                </a:ext>
              </a:extLst>
            </p:cNvPr>
            <p:cNvGrpSpPr/>
            <p:nvPr/>
          </p:nvGrpSpPr>
          <p:grpSpPr>
            <a:xfrm>
              <a:off x="9044261" y="1635391"/>
              <a:ext cx="707729" cy="4321572"/>
              <a:chOff x="8968281" y="1854809"/>
              <a:chExt cx="707729" cy="2523849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0AF93F5-0F19-44A3-9D5D-D9E976C2F8D1}"/>
                  </a:ext>
                </a:extLst>
              </p:cNvPr>
              <p:cNvSpPr/>
              <p:nvPr/>
            </p:nvSpPr>
            <p:spPr>
              <a:xfrm rot="5400000">
                <a:off x="7857911" y="2965179"/>
                <a:ext cx="2523848" cy="3031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플랫폼 </a:t>
                </a: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API Client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BB4324E-74A4-4A94-9261-74F5B4BC2237}"/>
                  </a:ext>
                </a:extLst>
              </p:cNvPr>
              <p:cNvSpPr/>
              <p:nvPr/>
            </p:nvSpPr>
            <p:spPr>
              <a:xfrm rot="5400000">
                <a:off x="8262532" y="2965180"/>
                <a:ext cx="2523849" cy="3031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0" rIns="0" bIns="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Security</a:t>
                </a:r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Filter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FAB7481-9FC5-4790-88CE-2BFF36648028}"/>
                </a:ext>
              </a:extLst>
            </p:cNvPr>
            <p:cNvGrpSpPr/>
            <p:nvPr/>
          </p:nvGrpSpPr>
          <p:grpSpPr>
            <a:xfrm>
              <a:off x="6509904" y="1642067"/>
              <a:ext cx="2398964" cy="1734573"/>
              <a:chOff x="6509904" y="7824473"/>
              <a:chExt cx="2398964" cy="1734573"/>
            </a:xfrm>
          </p:grpSpPr>
          <p:sp>
            <p:nvSpPr>
              <p:cNvPr id="47" name="사각형: 둥근 모서리 76">
                <a:extLst>
                  <a:ext uri="{FF2B5EF4-FFF2-40B4-BE49-F238E27FC236}">
                    <a16:creationId xmlns:a16="http://schemas.microsoft.com/office/drawing/2014/main" id="{8BC6980E-D209-4FA6-A4F6-886B0BC0BA9A}"/>
                  </a:ext>
                </a:extLst>
              </p:cNvPr>
              <p:cNvSpPr/>
              <p:nvPr/>
            </p:nvSpPr>
            <p:spPr>
              <a:xfrm>
                <a:off x="6509904" y="7824473"/>
                <a:ext cx="2398964" cy="1734573"/>
              </a:xfrm>
              <a:prstGeom prst="roundRect">
                <a:avLst>
                  <a:gd name="adj" fmla="val 3378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마이데이터 서비스 공통기능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48" name="사각형: 둥근 모서리 76">
                <a:extLst>
                  <a:ext uri="{FF2B5EF4-FFF2-40B4-BE49-F238E27FC236}">
                    <a16:creationId xmlns:a16="http://schemas.microsoft.com/office/drawing/2014/main" id="{BCDEDADC-E8C1-4F6E-8D5C-C3E41A3E4AB5}"/>
                  </a:ext>
                </a:extLst>
              </p:cNvPr>
              <p:cNvSpPr/>
              <p:nvPr/>
            </p:nvSpPr>
            <p:spPr>
              <a:xfrm>
                <a:off x="6667730" y="8416337"/>
                <a:ext cx="20833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재활보조기구 이용자 관리</a:t>
                </a:r>
              </a:p>
            </p:txBody>
          </p:sp>
          <p:sp>
            <p:nvSpPr>
              <p:cNvPr id="50" name="사각형: 둥근 모서리 76">
                <a:extLst>
                  <a:ext uri="{FF2B5EF4-FFF2-40B4-BE49-F238E27FC236}">
                    <a16:creationId xmlns:a16="http://schemas.microsoft.com/office/drawing/2014/main" id="{5AD948B8-CA6E-4C46-9E63-F2237C2467B1}"/>
                  </a:ext>
                </a:extLst>
              </p:cNvPr>
              <p:cNvSpPr/>
              <p:nvPr/>
            </p:nvSpPr>
            <p:spPr>
              <a:xfrm>
                <a:off x="6667730" y="8680240"/>
                <a:ext cx="20833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재활보조기구 처방전 관리</a:t>
                </a:r>
              </a:p>
            </p:txBody>
          </p:sp>
          <p:sp>
            <p:nvSpPr>
              <p:cNvPr id="54" name="사각형: 둥근 모서리 76">
                <a:extLst>
                  <a:ext uri="{FF2B5EF4-FFF2-40B4-BE49-F238E27FC236}">
                    <a16:creationId xmlns:a16="http://schemas.microsoft.com/office/drawing/2014/main" id="{57BB81BA-0366-48EF-A09A-77BD67488C34}"/>
                  </a:ext>
                </a:extLst>
              </p:cNvPr>
              <p:cNvSpPr/>
              <p:nvPr/>
            </p:nvSpPr>
            <p:spPr>
              <a:xfrm>
                <a:off x="6667730" y="8152434"/>
                <a:ext cx="20833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플랫폼 사용자 인증</a:t>
                </a:r>
              </a:p>
            </p:txBody>
          </p:sp>
          <p:sp>
            <p:nvSpPr>
              <p:cNvPr id="55" name="사각형: 둥근 모서리 76">
                <a:extLst>
                  <a:ext uri="{FF2B5EF4-FFF2-40B4-BE49-F238E27FC236}">
                    <a16:creationId xmlns:a16="http://schemas.microsoft.com/office/drawing/2014/main" id="{3830CEE5-DC10-49A3-9C99-E4EC245ED44C}"/>
                  </a:ext>
                </a:extLst>
              </p:cNvPr>
              <p:cNvSpPr/>
              <p:nvPr/>
            </p:nvSpPr>
            <p:spPr>
              <a:xfrm>
                <a:off x="6667730" y="8950818"/>
                <a:ext cx="20833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검사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검진데이터 관리</a:t>
                </a:r>
              </a:p>
            </p:txBody>
          </p:sp>
          <p:sp>
            <p:nvSpPr>
              <p:cNvPr id="83" name="사각형: 둥근 모서리 76">
                <a:extLst>
                  <a:ext uri="{FF2B5EF4-FFF2-40B4-BE49-F238E27FC236}">
                    <a16:creationId xmlns:a16="http://schemas.microsoft.com/office/drawing/2014/main" id="{93C0D369-39CF-44EB-B62B-59E7155DAFD6}"/>
                  </a:ext>
                </a:extLst>
              </p:cNvPr>
              <p:cNvSpPr/>
              <p:nvPr/>
            </p:nvSpPr>
            <p:spPr>
              <a:xfrm>
                <a:off x="6667730" y="9220030"/>
                <a:ext cx="2083312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품목 관리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처방전코드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)</a:t>
                </a:r>
                <a:endPara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59" name="사각형: 둥근 모서리 76">
              <a:extLst>
                <a:ext uri="{FF2B5EF4-FFF2-40B4-BE49-F238E27FC236}">
                  <a16:creationId xmlns:a16="http://schemas.microsoft.com/office/drawing/2014/main" id="{24DE357F-1BF3-4183-A416-B47ADF9207D2}"/>
                </a:ext>
              </a:extLst>
            </p:cNvPr>
            <p:cNvSpPr/>
            <p:nvPr/>
          </p:nvSpPr>
          <p:spPr>
            <a:xfrm>
              <a:off x="8069718" y="926923"/>
              <a:ext cx="881950" cy="220096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서비스 공통기능</a:t>
              </a:r>
            </a:p>
          </p:txBody>
        </p:sp>
        <p:sp>
          <p:nvSpPr>
            <p:cNvPr id="60" name="사각형: 둥근 모서리 76">
              <a:extLst>
                <a:ext uri="{FF2B5EF4-FFF2-40B4-BE49-F238E27FC236}">
                  <a16:creationId xmlns:a16="http://schemas.microsoft.com/office/drawing/2014/main" id="{BC9994EB-7CC3-44C7-8751-848FD085CE64}"/>
                </a:ext>
              </a:extLst>
            </p:cNvPr>
            <p:cNvSpPr/>
            <p:nvPr/>
          </p:nvSpPr>
          <p:spPr>
            <a:xfrm>
              <a:off x="9039273" y="926923"/>
              <a:ext cx="881950" cy="220096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서비스 개별기능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84495E5-AE5C-49F8-8003-7F65AA52AA0D}"/>
                </a:ext>
              </a:extLst>
            </p:cNvPr>
            <p:cNvGrpSpPr/>
            <p:nvPr/>
          </p:nvGrpSpPr>
          <p:grpSpPr>
            <a:xfrm>
              <a:off x="3149676" y="6005887"/>
              <a:ext cx="6362783" cy="460484"/>
              <a:chOff x="3579633" y="5924931"/>
              <a:chExt cx="6742143" cy="487719"/>
            </a:xfrm>
          </p:grpSpPr>
          <p:sp>
            <p:nvSpPr>
              <p:cNvPr id="57" name="원통 116">
                <a:extLst>
                  <a:ext uri="{FF2B5EF4-FFF2-40B4-BE49-F238E27FC236}">
                    <a16:creationId xmlns:a16="http://schemas.microsoft.com/office/drawing/2014/main" id="{6C2FA5B2-ABDB-41CB-BD4E-A74007331167}"/>
                  </a:ext>
                </a:extLst>
              </p:cNvPr>
              <p:cNvSpPr/>
              <p:nvPr/>
            </p:nvSpPr>
            <p:spPr>
              <a:xfrm>
                <a:off x="3579633" y="5924934"/>
                <a:ext cx="560917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이용자정보</a:t>
                </a:r>
                <a:endParaRPr lang="en-US" altLang="ko-KR" sz="8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이름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, 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연락처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, </a:t>
                </a: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주소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,</a:t>
                </a:r>
              </a:p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플랫폼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ID)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8" name="원통 116">
                <a:extLst>
                  <a:ext uri="{FF2B5EF4-FFF2-40B4-BE49-F238E27FC236}">
                    <a16:creationId xmlns:a16="http://schemas.microsoft.com/office/drawing/2014/main" id="{1E1B4F40-18F4-4BE2-A07B-725644FA1A59}"/>
                  </a:ext>
                </a:extLst>
              </p:cNvPr>
              <p:cNvSpPr/>
              <p:nvPr/>
            </p:nvSpPr>
            <p:spPr>
              <a:xfrm>
                <a:off x="4197419" y="5924934"/>
                <a:ext cx="560917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배달자정보</a:t>
                </a:r>
                <a:endParaRPr lang="en-US" altLang="ko-KR" sz="8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이름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,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연락처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, </a:t>
                </a:r>
              </a:p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플랫폼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ID)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원통 116">
                <a:extLst>
                  <a:ext uri="{FF2B5EF4-FFF2-40B4-BE49-F238E27FC236}">
                    <a16:creationId xmlns:a16="http://schemas.microsoft.com/office/drawing/2014/main" id="{D1200CB8-7E31-423E-ABA8-AA2D0D06C465}"/>
                  </a:ext>
                </a:extLst>
              </p:cNvPr>
              <p:cNvSpPr/>
              <p:nvPr/>
            </p:nvSpPr>
            <p:spPr>
              <a:xfrm>
                <a:off x="6050779" y="5924931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처방전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2" name="원통 116">
                <a:extLst>
                  <a:ext uri="{FF2B5EF4-FFF2-40B4-BE49-F238E27FC236}">
                    <a16:creationId xmlns:a16="http://schemas.microsoft.com/office/drawing/2014/main" id="{62C922C6-314A-4F64-A2D2-7671D2B81451}"/>
                  </a:ext>
                </a:extLst>
              </p:cNvPr>
              <p:cNvSpPr/>
              <p:nvPr/>
            </p:nvSpPr>
            <p:spPr>
              <a:xfrm>
                <a:off x="8525280" y="5924934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맞춤예약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정보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3" name="원통 116">
                <a:extLst>
                  <a:ext uri="{FF2B5EF4-FFF2-40B4-BE49-F238E27FC236}">
                    <a16:creationId xmlns:a16="http://schemas.microsoft.com/office/drawing/2014/main" id="{51D189F8-E94D-4D2E-AFB3-25606D2B3090}"/>
                  </a:ext>
                </a:extLst>
              </p:cNvPr>
              <p:cNvSpPr/>
              <p:nvPr/>
            </p:nvSpPr>
            <p:spPr>
              <a:xfrm>
                <a:off x="5432992" y="5924933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품목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, </a:t>
                </a: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물품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정보</a:t>
                </a:r>
              </a:p>
            </p:txBody>
          </p:sp>
          <p:sp>
            <p:nvSpPr>
              <p:cNvPr id="64" name="원통 116">
                <a:extLst>
                  <a:ext uri="{FF2B5EF4-FFF2-40B4-BE49-F238E27FC236}">
                    <a16:creationId xmlns:a16="http://schemas.microsoft.com/office/drawing/2014/main" id="{5478877C-17F6-49E3-A04C-50A6DDB156DF}"/>
                  </a:ext>
                </a:extLst>
              </p:cNvPr>
              <p:cNvSpPr/>
              <p:nvPr/>
            </p:nvSpPr>
            <p:spPr>
              <a:xfrm>
                <a:off x="7289705" y="5924933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정보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원통 116">
                <a:extLst>
                  <a:ext uri="{FF2B5EF4-FFF2-40B4-BE49-F238E27FC236}">
                    <a16:creationId xmlns:a16="http://schemas.microsoft.com/office/drawing/2014/main" id="{AA095ACE-83F5-4CB3-ABB0-9D7A71995E2A}"/>
                  </a:ext>
                </a:extLst>
              </p:cNvPr>
              <p:cNvSpPr/>
              <p:nvPr/>
            </p:nvSpPr>
            <p:spPr>
              <a:xfrm>
                <a:off x="7907493" y="5924933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정보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6" name="원통 116">
                <a:extLst>
                  <a:ext uri="{FF2B5EF4-FFF2-40B4-BE49-F238E27FC236}">
                    <a16:creationId xmlns:a16="http://schemas.microsoft.com/office/drawing/2014/main" id="{55E5FA04-CD57-4E36-963E-2A65C2A55686}"/>
                  </a:ext>
                </a:extLst>
              </p:cNvPr>
              <p:cNvSpPr/>
              <p:nvPr/>
            </p:nvSpPr>
            <p:spPr>
              <a:xfrm>
                <a:off x="4815206" y="5924931"/>
                <a:ext cx="560917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제작기사정보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이름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, 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자격정보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)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7" name="원통 116">
                <a:extLst>
                  <a:ext uri="{FF2B5EF4-FFF2-40B4-BE49-F238E27FC236}">
                    <a16:creationId xmlns:a16="http://schemas.microsoft.com/office/drawing/2014/main" id="{700B52C5-C70D-44E1-80C9-43E7073E2C89}"/>
                  </a:ext>
                </a:extLst>
              </p:cNvPr>
              <p:cNvSpPr/>
              <p:nvPr/>
            </p:nvSpPr>
            <p:spPr>
              <a:xfrm>
                <a:off x="9143068" y="5924934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식단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운동법</a:t>
                </a:r>
                <a:b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정보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8" name="원통 116">
                <a:extLst>
                  <a:ext uri="{FF2B5EF4-FFF2-40B4-BE49-F238E27FC236}">
                    <a16:creationId xmlns:a16="http://schemas.microsoft.com/office/drawing/2014/main" id="{B44BDF52-9F09-4C43-ADB3-74103F185C25}"/>
                  </a:ext>
                </a:extLst>
              </p:cNvPr>
              <p:cNvSpPr/>
              <p:nvPr/>
            </p:nvSpPr>
            <p:spPr>
              <a:xfrm>
                <a:off x="9760858" y="5924934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서비스</a:t>
                </a:r>
                <a:endParaRPr lang="en-US" altLang="ko-KR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8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운영정보</a:t>
                </a:r>
              </a:p>
            </p:txBody>
          </p:sp>
          <p:sp>
            <p:nvSpPr>
              <p:cNvPr id="85" name="원통 116">
                <a:extLst>
                  <a:ext uri="{FF2B5EF4-FFF2-40B4-BE49-F238E27FC236}">
                    <a16:creationId xmlns:a16="http://schemas.microsoft.com/office/drawing/2014/main" id="{25FD69A6-6BF2-4527-8373-E715683D38E8}"/>
                  </a:ext>
                </a:extLst>
              </p:cNvPr>
              <p:cNvSpPr/>
              <p:nvPr/>
            </p:nvSpPr>
            <p:spPr>
              <a:xfrm>
                <a:off x="6674534" y="5924933"/>
                <a:ext cx="560918" cy="487716"/>
              </a:xfrm>
              <a:prstGeom prst="can">
                <a:avLst/>
              </a:prstGeom>
              <a:solidFill>
                <a:schemeClr val="accent6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검진</a:t>
                </a:r>
                <a:r>
                  <a:rPr lang="en-US" altLang="ko-KR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검사</a:t>
                </a:r>
                <a:endParaRPr lang="en-US" altLang="ko-KR" sz="8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8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데이터</a:t>
                </a:r>
                <a:endParaRPr lang="ko-KR" altLang="en-US" sz="8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3" name="사각형: 둥근 모서리 76">
              <a:extLst>
                <a:ext uri="{FF2B5EF4-FFF2-40B4-BE49-F238E27FC236}">
                  <a16:creationId xmlns:a16="http://schemas.microsoft.com/office/drawing/2014/main" id="{DF54D9B0-B0B4-43DC-8C25-E838B1C670BE}"/>
                </a:ext>
              </a:extLst>
            </p:cNvPr>
            <p:cNvSpPr/>
            <p:nvPr/>
          </p:nvSpPr>
          <p:spPr>
            <a:xfrm>
              <a:off x="4044180" y="4554514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상담데이터 관리</a:t>
              </a:r>
            </a:p>
          </p:txBody>
        </p:sp>
        <p:sp>
          <p:nvSpPr>
            <p:cNvPr id="74" name="사각형: 둥근 모서리 76">
              <a:extLst>
                <a:ext uri="{FF2B5EF4-FFF2-40B4-BE49-F238E27FC236}">
                  <a16:creationId xmlns:a16="http://schemas.microsoft.com/office/drawing/2014/main" id="{6858EADF-B117-4FCE-98E0-D4D9126531E2}"/>
                </a:ext>
              </a:extLst>
            </p:cNvPr>
            <p:cNvSpPr/>
            <p:nvPr/>
          </p:nvSpPr>
          <p:spPr>
            <a:xfrm>
              <a:off x="4044180" y="4828401"/>
              <a:ext cx="20833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비대면검수데이터 관리</a:t>
              </a:r>
            </a:p>
          </p:txBody>
        </p:sp>
      </p:grpSp>
      <p:sp>
        <p:nvSpPr>
          <p:cNvPr id="86" name="모서리가 둥근 직사각형 33">
            <a:extLst>
              <a:ext uri="{FF2B5EF4-FFF2-40B4-BE49-F238E27FC236}">
                <a16:creationId xmlns:a16="http://schemas.microsoft.com/office/drawing/2014/main" id="{1C1D0CC6-20D8-453A-A991-64AFA885F9A8}"/>
              </a:ext>
            </a:extLst>
          </p:cNvPr>
          <p:cNvSpPr/>
          <p:nvPr/>
        </p:nvSpPr>
        <p:spPr>
          <a:xfrm>
            <a:off x="841896" y="2246057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재활보조기구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이용자 앱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33">
            <a:extLst>
              <a:ext uri="{FF2B5EF4-FFF2-40B4-BE49-F238E27FC236}">
                <a16:creationId xmlns:a16="http://schemas.microsoft.com/office/drawing/2014/main" id="{A3DCCA3E-8932-402E-A889-F6F34B74ED63}"/>
              </a:ext>
            </a:extLst>
          </p:cNvPr>
          <p:cNvSpPr/>
          <p:nvPr/>
        </p:nvSpPr>
        <p:spPr>
          <a:xfrm>
            <a:off x="841896" y="4646887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배달자 앱</a:t>
            </a:r>
          </a:p>
        </p:txBody>
      </p:sp>
      <p:cxnSp>
        <p:nvCxnSpPr>
          <p:cNvPr id="88" name="직선 화살표 연결선 250">
            <a:extLst>
              <a:ext uri="{FF2B5EF4-FFF2-40B4-BE49-F238E27FC236}">
                <a16:creationId xmlns:a16="http://schemas.microsoft.com/office/drawing/2014/main" id="{AE19B20B-673C-47D4-B1AD-7D7BD56EFDDC}"/>
              </a:ext>
            </a:extLst>
          </p:cNvPr>
          <p:cNvCxnSpPr>
            <a:cxnSpLocks/>
          </p:cNvCxnSpPr>
          <p:nvPr/>
        </p:nvCxnSpPr>
        <p:spPr>
          <a:xfrm>
            <a:off x="1855195" y="2593047"/>
            <a:ext cx="1116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250">
            <a:extLst>
              <a:ext uri="{FF2B5EF4-FFF2-40B4-BE49-F238E27FC236}">
                <a16:creationId xmlns:a16="http://schemas.microsoft.com/office/drawing/2014/main" id="{37348823-9A7C-4F6A-A88B-292CD35B2838}"/>
              </a:ext>
            </a:extLst>
          </p:cNvPr>
          <p:cNvCxnSpPr>
            <a:cxnSpLocks/>
          </p:cNvCxnSpPr>
          <p:nvPr/>
        </p:nvCxnSpPr>
        <p:spPr>
          <a:xfrm>
            <a:off x="1855195" y="4972131"/>
            <a:ext cx="1116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DEB7E4-3118-42AA-BA92-2A0EEFFD342E}"/>
              </a:ext>
            </a:extLst>
          </p:cNvPr>
          <p:cNvSpPr/>
          <p:nvPr/>
        </p:nvSpPr>
        <p:spPr>
          <a:xfrm>
            <a:off x="2740912" y="1668153"/>
            <a:ext cx="7180311" cy="46532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  <a:alpha val="6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0" rtlCol="0" anchor="b"/>
          <a:lstStyle/>
          <a:p>
            <a:pPr marL="315450" indent="-171450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0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4629D57-4724-430C-B53C-7C98665A488C}"/>
              </a:ext>
            </a:extLst>
          </p:cNvPr>
          <p:cNvSpPr/>
          <p:nvPr/>
        </p:nvSpPr>
        <p:spPr>
          <a:xfrm>
            <a:off x="2737550" y="1276780"/>
            <a:ext cx="7184673" cy="39532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+mn-ea"/>
              </a:rPr>
              <a:t>의료데이터 서비스</a:t>
            </a:r>
          </a:p>
        </p:txBody>
      </p:sp>
      <p:sp>
        <p:nvSpPr>
          <p:cNvPr id="114" name="모서리가 둥근 직사각형 33">
            <a:extLst>
              <a:ext uri="{FF2B5EF4-FFF2-40B4-BE49-F238E27FC236}">
                <a16:creationId xmlns:a16="http://schemas.microsoft.com/office/drawing/2014/main" id="{8F7D4A02-A7FE-4C82-B1DC-73A7ED51D646}"/>
              </a:ext>
            </a:extLst>
          </p:cNvPr>
          <p:cNvSpPr/>
          <p:nvPr/>
        </p:nvSpPr>
        <p:spPr>
          <a:xfrm>
            <a:off x="10073547" y="1820360"/>
            <a:ext cx="1446271" cy="961741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의료데이터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오퍼레이터 플랫폼</a:t>
            </a:r>
          </a:p>
        </p:txBody>
      </p:sp>
      <p:cxnSp>
        <p:nvCxnSpPr>
          <p:cNvPr id="115" name="직선 화살표 연결선 250">
            <a:extLst>
              <a:ext uri="{FF2B5EF4-FFF2-40B4-BE49-F238E27FC236}">
                <a16:creationId xmlns:a16="http://schemas.microsoft.com/office/drawing/2014/main" id="{EA5C368B-12D1-4C3D-8653-ED02CBD6A2ED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9347368" y="2301231"/>
            <a:ext cx="72617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1365658-4542-4A81-9A3A-6D9814E4E30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00979" y="764864"/>
            <a:ext cx="0" cy="449516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26462F2-16BC-4D58-8A60-B5DD234CD987}"/>
              </a:ext>
            </a:extLst>
          </p:cNvPr>
          <p:cNvSpPr txBox="1"/>
          <p:nvPr/>
        </p:nvSpPr>
        <p:spPr>
          <a:xfrm>
            <a:off x="11135402" y="899729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>
                <a:latin typeface="+mn-ea"/>
                <a:ea typeface="+mn-ea"/>
              </a:rPr>
              <a:t>HTTPS, AES256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1D8527A-52D7-4F15-AE6C-FBBBE1CD0E1B}"/>
              </a:ext>
            </a:extLst>
          </p:cNvPr>
          <p:cNvGrpSpPr/>
          <p:nvPr/>
        </p:nvGrpSpPr>
        <p:grpSpPr>
          <a:xfrm>
            <a:off x="9044261" y="1854808"/>
            <a:ext cx="707729" cy="1334646"/>
            <a:chOff x="8968281" y="1854809"/>
            <a:chExt cx="707729" cy="2523849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0139239-8833-40BF-9C4B-E42628E0DF1B}"/>
                </a:ext>
              </a:extLst>
            </p:cNvPr>
            <p:cNvSpPr/>
            <p:nvPr/>
          </p:nvSpPr>
          <p:spPr>
            <a:xfrm rot="5400000">
              <a:off x="7857911" y="2965179"/>
              <a:ext cx="2523848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플랫폼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C307AFD-EA0F-4D79-948B-259FF4DA5DCA}"/>
                </a:ext>
              </a:extLst>
            </p:cNvPr>
            <p:cNvSpPr/>
            <p:nvPr/>
          </p:nvSpPr>
          <p:spPr>
            <a:xfrm rot="5400000">
              <a:off x="8262532" y="2965180"/>
              <a:ext cx="2523849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2EE4663-B10B-4B45-B0BE-1C586EF6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사업계획서 서비스 </a:t>
            </a:r>
            <a:r>
              <a:rPr lang="en-US" altLang="ko-KR">
                <a:latin typeface="+mn-ea"/>
                <a:ea typeface="+mn-ea"/>
              </a:rPr>
              <a:t>– </a:t>
            </a:r>
            <a:r>
              <a:rPr lang="ko-KR" altLang="en-US">
                <a:latin typeface="+mn-ea"/>
                <a:ea typeface="+mn-ea"/>
              </a:rPr>
              <a:t>기능 매핑</a:t>
            </a:r>
          </a:p>
        </p:txBody>
      </p:sp>
      <p:sp>
        <p:nvSpPr>
          <p:cNvPr id="69" name="사각형: 둥근 모서리 76">
            <a:extLst>
              <a:ext uri="{FF2B5EF4-FFF2-40B4-BE49-F238E27FC236}">
                <a16:creationId xmlns:a16="http://schemas.microsoft.com/office/drawing/2014/main" id="{7C9C774E-B2F2-4453-BE0A-C3B99F8A2BD0}"/>
              </a:ext>
            </a:extLst>
          </p:cNvPr>
          <p:cNvSpPr/>
          <p:nvPr/>
        </p:nvSpPr>
        <p:spPr>
          <a:xfrm>
            <a:off x="3833243" y="5480396"/>
            <a:ext cx="2505188" cy="611042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거동불편자 당뇨관리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0" name="사각형: 둥근 모서리 76">
            <a:extLst>
              <a:ext uri="{FF2B5EF4-FFF2-40B4-BE49-F238E27FC236}">
                <a16:creationId xmlns:a16="http://schemas.microsoft.com/office/drawing/2014/main" id="{77078AFF-8C27-4CCF-BC13-84E9D50DF4DB}"/>
              </a:ext>
            </a:extLst>
          </p:cNvPr>
          <p:cNvSpPr/>
          <p:nvPr/>
        </p:nvSpPr>
        <p:spPr>
          <a:xfrm>
            <a:off x="4044180" y="5751765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식단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운동법 관리</a:t>
            </a:r>
          </a:p>
        </p:txBody>
      </p:sp>
      <p:sp>
        <p:nvSpPr>
          <p:cNvPr id="71" name="사각형: 둥근 모서리 76">
            <a:extLst>
              <a:ext uri="{FF2B5EF4-FFF2-40B4-BE49-F238E27FC236}">
                <a16:creationId xmlns:a16="http://schemas.microsoft.com/office/drawing/2014/main" id="{3B517A17-FDEC-4A14-87E7-2C64FAB89685}"/>
              </a:ext>
            </a:extLst>
          </p:cNvPr>
          <p:cNvSpPr/>
          <p:nvPr/>
        </p:nvSpPr>
        <p:spPr>
          <a:xfrm>
            <a:off x="3833243" y="3778672"/>
            <a:ext cx="2505188" cy="1441824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스마트 예약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2" name="사각형: 둥근 모서리 76">
            <a:extLst>
              <a:ext uri="{FF2B5EF4-FFF2-40B4-BE49-F238E27FC236}">
                <a16:creationId xmlns:a16="http://schemas.microsoft.com/office/drawing/2014/main" id="{3A06A602-BB93-4730-BDC9-A2ED9AABF273}"/>
              </a:ext>
            </a:extLst>
          </p:cNvPr>
          <p:cNvSpPr/>
          <p:nvPr/>
        </p:nvSpPr>
        <p:spPr>
          <a:xfrm>
            <a:off x="4044180" y="4108560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작업 관리</a:t>
            </a:r>
          </a:p>
        </p:txBody>
      </p:sp>
      <p:sp>
        <p:nvSpPr>
          <p:cNvPr id="74" name="사각형: 둥근 모서리 76">
            <a:extLst>
              <a:ext uri="{FF2B5EF4-FFF2-40B4-BE49-F238E27FC236}">
                <a16:creationId xmlns:a16="http://schemas.microsoft.com/office/drawing/2014/main" id="{EEF566DB-D819-4C03-B97E-60F5595BD258}"/>
              </a:ext>
            </a:extLst>
          </p:cNvPr>
          <p:cNvSpPr/>
          <p:nvPr/>
        </p:nvSpPr>
        <p:spPr>
          <a:xfrm>
            <a:off x="4044180" y="4372463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품목 특성 관리</a:t>
            </a:r>
          </a:p>
        </p:txBody>
      </p:sp>
      <p:sp>
        <p:nvSpPr>
          <p:cNvPr id="75" name="사각형: 둥근 모서리 76">
            <a:extLst>
              <a:ext uri="{FF2B5EF4-FFF2-40B4-BE49-F238E27FC236}">
                <a16:creationId xmlns:a16="http://schemas.microsoft.com/office/drawing/2014/main" id="{C7293ACA-3108-4CF4-8C22-C1E762D3CA5B}"/>
              </a:ext>
            </a:extLst>
          </p:cNvPr>
          <p:cNvSpPr/>
          <p:nvPr/>
        </p:nvSpPr>
        <p:spPr>
          <a:xfrm>
            <a:off x="3833243" y="1867293"/>
            <a:ext cx="2505188" cy="1698761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롱텀케어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간편처리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6" name="사각형: 둥근 모서리 76">
            <a:extLst>
              <a:ext uri="{FF2B5EF4-FFF2-40B4-BE49-F238E27FC236}">
                <a16:creationId xmlns:a16="http://schemas.microsoft.com/office/drawing/2014/main" id="{14F5B90A-88C4-449C-AA40-B24887338FC7}"/>
              </a:ext>
            </a:extLst>
          </p:cNvPr>
          <p:cNvSpPr/>
          <p:nvPr/>
        </p:nvSpPr>
        <p:spPr>
          <a:xfrm>
            <a:off x="4044180" y="2723059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배달자 관리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8B72002-7C80-4E62-AB9B-9A35B2AD0E05}"/>
              </a:ext>
            </a:extLst>
          </p:cNvPr>
          <p:cNvSpPr/>
          <p:nvPr/>
        </p:nvSpPr>
        <p:spPr>
          <a:xfrm>
            <a:off x="4044180" y="245915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 배달 관리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BD6AAF2-D0B9-443C-8BB4-F0AEFD18A316}"/>
              </a:ext>
            </a:extLst>
          </p:cNvPr>
          <p:cNvSpPr/>
          <p:nvPr/>
        </p:nvSpPr>
        <p:spPr>
          <a:xfrm>
            <a:off x="4044180" y="2986962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 방문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관리</a:t>
            </a:r>
          </a:p>
        </p:txBody>
      </p:sp>
      <p:sp>
        <p:nvSpPr>
          <p:cNvPr id="79" name="사각형: 둥근 모서리 76">
            <a:extLst>
              <a:ext uri="{FF2B5EF4-FFF2-40B4-BE49-F238E27FC236}">
                <a16:creationId xmlns:a16="http://schemas.microsoft.com/office/drawing/2014/main" id="{BBF92E79-B0AA-47B7-9EC4-6645864B4060}"/>
              </a:ext>
            </a:extLst>
          </p:cNvPr>
          <p:cNvSpPr/>
          <p:nvPr/>
        </p:nvSpPr>
        <p:spPr>
          <a:xfrm>
            <a:off x="4044180" y="463636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제작기사 관리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447471E-2991-4E84-93FE-E20F8AC78E4C}"/>
              </a:ext>
            </a:extLst>
          </p:cNvPr>
          <p:cNvSpPr/>
          <p:nvPr/>
        </p:nvSpPr>
        <p:spPr>
          <a:xfrm>
            <a:off x="4044180" y="2195253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내구연한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충전알림 대상 품목  관리</a:t>
            </a:r>
          </a:p>
        </p:txBody>
      </p:sp>
      <p:sp>
        <p:nvSpPr>
          <p:cNvPr id="81" name="사각형: 둥근 모서리 76">
            <a:extLst>
              <a:ext uri="{FF2B5EF4-FFF2-40B4-BE49-F238E27FC236}">
                <a16:creationId xmlns:a16="http://schemas.microsoft.com/office/drawing/2014/main" id="{4E85B832-CA48-457E-8B3A-B81C642D4E29}"/>
              </a:ext>
            </a:extLst>
          </p:cNvPr>
          <p:cNvSpPr/>
          <p:nvPr/>
        </p:nvSpPr>
        <p:spPr>
          <a:xfrm>
            <a:off x="4044180" y="325086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거래명세서 관리</a:t>
            </a:r>
          </a:p>
        </p:txBody>
      </p:sp>
      <p:sp>
        <p:nvSpPr>
          <p:cNvPr id="82" name="사각형: 둥근 모서리 76">
            <a:extLst>
              <a:ext uri="{FF2B5EF4-FFF2-40B4-BE49-F238E27FC236}">
                <a16:creationId xmlns:a16="http://schemas.microsoft.com/office/drawing/2014/main" id="{47358359-C9D7-4F85-A980-249416099299}"/>
              </a:ext>
            </a:extLst>
          </p:cNvPr>
          <p:cNvSpPr/>
          <p:nvPr/>
        </p:nvSpPr>
        <p:spPr>
          <a:xfrm>
            <a:off x="4044180" y="4900269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자재  관리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물품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900" b="1" spc="-8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DA7959-8ECB-45B0-A86F-9E1B79C87248}"/>
              </a:ext>
            </a:extLst>
          </p:cNvPr>
          <p:cNvGrpSpPr/>
          <p:nvPr/>
        </p:nvGrpSpPr>
        <p:grpSpPr>
          <a:xfrm>
            <a:off x="0" y="1740063"/>
            <a:ext cx="2529973" cy="4413087"/>
            <a:chOff x="440081" y="1740063"/>
            <a:chExt cx="2089892" cy="4413087"/>
          </a:xfrm>
        </p:grpSpPr>
        <p:sp>
          <p:nvSpPr>
            <p:cNvPr id="179" name="사각형: 둥근 모서리 76">
              <a:extLst>
                <a:ext uri="{FF2B5EF4-FFF2-40B4-BE49-F238E27FC236}">
                  <a16:creationId xmlns:a16="http://schemas.microsoft.com/office/drawing/2014/main" id="{4A548CA7-634F-4527-AA26-8D99F585A959}"/>
                </a:ext>
              </a:extLst>
            </p:cNvPr>
            <p:cNvSpPr/>
            <p:nvPr/>
          </p:nvSpPr>
          <p:spPr>
            <a:xfrm>
              <a:off x="440081" y="1740063"/>
              <a:ext cx="2089892" cy="1429416"/>
            </a:xfrm>
            <a:prstGeom prst="roundRect">
              <a:avLst>
                <a:gd name="adj" fmla="val 3378"/>
              </a:avLst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롱텀케어 유지관리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80" name="사각형: 둥근 모서리 76">
              <a:extLst>
                <a:ext uri="{FF2B5EF4-FFF2-40B4-BE49-F238E27FC236}">
                  <a16:creationId xmlns:a16="http://schemas.microsoft.com/office/drawing/2014/main" id="{47AA1EDB-F476-47A0-B068-0B855ED6F45E}"/>
                </a:ext>
              </a:extLst>
            </p:cNvPr>
            <p:cNvSpPr/>
            <p:nvPr/>
          </p:nvSpPr>
          <p:spPr>
            <a:xfrm>
              <a:off x="440081" y="3420472"/>
              <a:ext cx="2089892" cy="659935"/>
            </a:xfrm>
            <a:prstGeom prst="roundRect">
              <a:avLst>
                <a:gd name="adj" fmla="val 3378"/>
              </a:avLst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간편처리 행정서비스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81" name="사각형: 둥근 모서리 76">
              <a:extLst>
                <a:ext uri="{FF2B5EF4-FFF2-40B4-BE49-F238E27FC236}">
                  <a16:creationId xmlns:a16="http://schemas.microsoft.com/office/drawing/2014/main" id="{E0B0DF6B-7198-42FD-89A0-22D082959BFE}"/>
                </a:ext>
              </a:extLst>
            </p:cNvPr>
            <p:cNvSpPr/>
            <p:nvPr/>
          </p:nvSpPr>
          <p:spPr>
            <a:xfrm>
              <a:off x="440081" y="4453140"/>
              <a:ext cx="2089892" cy="659935"/>
            </a:xfrm>
            <a:prstGeom prst="roundRect">
              <a:avLst>
                <a:gd name="adj" fmla="val 3378"/>
              </a:avLst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스마트 예약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82" name="사각형: 둥근 모서리 76">
              <a:extLst>
                <a:ext uri="{FF2B5EF4-FFF2-40B4-BE49-F238E27FC236}">
                  <a16:creationId xmlns:a16="http://schemas.microsoft.com/office/drawing/2014/main" id="{DB14076A-C419-4480-904D-1A47FD9EBDEC}"/>
                </a:ext>
              </a:extLst>
            </p:cNvPr>
            <p:cNvSpPr/>
            <p:nvPr/>
          </p:nvSpPr>
          <p:spPr>
            <a:xfrm>
              <a:off x="440081" y="5493215"/>
              <a:ext cx="2089892" cy="659935"/>
            </a:xfrm>
            <a:prstGeom prst="roundRect">
              <a:avLst>
                <a:gd name="adj" fmla="val 3378"/>
              </a:avLst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거동불편자 당뇨관리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83" name="사각형: 둥근 모서리 76">
              <a:extLst>
                <a:ext uri="{FF2B5EF4-FFF2-40B4-BE49-F238E27FC236}">
                  <a16:creationId xmlns:a16="http://schemas.microsoft.com/office/drawing/2014/main" id="{D1A0BF56-720E-4188-AD3C-97272D97F7A2}"/>
                </a:ext>
              </a:extLst>
            </p:cNvPr>
            <p:cNvSpPr/>
            <p:nvPr/>
          </p:nvSpPr>
          <p:spPr>
            <a:xfrm>
              <a:off x="630830" y="2039663"/>
              <a:ext cx="1708395" cy="214978"/>
            </a:xfrm>
            <a:prstGeom prst="roundRect">
              <a:avLst/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내구연한 및 충전 등 일상편의 알림</a:t>
              </a:r>
            </a:p>
          </p:txBody>
        </p:sp>
        <p:sp>
          <p:nvSpPr>
            <p:cNvPr id="184" name="사각형: 둥근 모서리 76">
              <a:extLst>
                <a:ext uri="{FF2B5EF4-FFF2-40B4-BE49-F238E27FC236}">
                  <a16:creationId xmlns:a16="http://schemas.microsoft.com/office/drawing/2014/main" id="{BD4FAE04-8A06-429A-A552-A58108BDEE44}"/>
                </a:ext>
              </a:extLst>
            </p:cNvPr>
            <p:cNvSpPr/>
            <p:nvPr/>
          </p:nvSpPr>
          <p:spPr>
            <a:xfrm>
              <a:off x="630830" y="2290615"/>
              <a:ext cx="1708395" cy="214978"/>
            </a:xfrm>
            <a:prstGeom prst="roundRect">
              <a:avLst/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지정 재활보조기구 맞춤 배달</a:t>
              </a:r>
            </a:p>
          </p:txBody>
        </p:sp>
        <p:sp>
          <p:nvSpPr>
            <p:cNvPr id="185" name="사각형: 둥근 모서리 76">
              <a:extLst>
                <a:ext uri="{FF2B5EF4-FFF2-40B4-BE49-F238E27FC236}">
                  <a16:creationId xmlns:a16="http://schemas.microsoft.com/office/drawing/2014/main" id="{C7CFC377-1E04-4115-A4D7-6B3F017E0B0C}"/>
                </a:ext>
              </a:extLst>
            </p:cNvPr>
            <p:cNvSpPr/>
            <p:nvPr/>
          </p:nvSpPr>
          <p:spPr>
            <a:xfrm>
              <a:off x="630830" y="2537982"/>
              <a:ext cx="1708395" cy="214978"/>
            </a:xfrm>
            <a:prstGeom prst="roundRect">
              <a:avLst/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지정 재활보조기구 예방점검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간편수리</a:t>
              </a:r>
            </a:p>
          </p:txBody>
        </p:sp>
        <p:sp>
          <p:nvSpPr>
            <p:cNvPr id="186" name="사각형: 둥근 모서리 76">
              <a:extLst>
                <a:ext uri="{FF2B5EF4-FFF2-40B4-BE49-F238E27FC236}">
                  <a16:creationId xmlns:a16="http://schemas.microsoft.com/office/drawing/2014/main" id="{67C700DB-B728-4152-B961-2423068E17EE}"/>
                </a:ext>
              </a:extLst>
            </p:cNvPr>
            <p:cNvSpPr/>
            <p:nvPr/>
          </p:nvSpPr>
          <p:spPr>
            <a:xfrm>
              <a:off x="630830" y="2782993"/>
              <a:ext cx="1708395" cy="214978"/>
            </a:xfrm>
            <a:prstGeom prst="roundRect">
              <a:avLst/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QR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코드기반 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PLM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관리</a:t>
              </a:r>
            </a:p>
          </p:txBody>
        </p:sp>
        <p:sp>
          <p:nvSpPr>
            <p:cNvPr id="187" name="사각형: 둥근 모서리 76">
              <a:extLst>
                <a:ext uri="{FF2B5EF4-FFF2-40B4-BE49-F238E27FC236}">
                  <a16:creationId xmlns:a16="http://schemas.microsoft.com/office/drawing/2014/main" id="{C03334E3-5A4C-45B5-AA57-FB54775F39AC}"/>
                </a:ext>
              </a:extLst>
            </p:cNvPr>
            <p:cNvSpPr/>
            <p:nvPr/>
          </p:nvSpPr>
          <p:spPr>
            <a:xfrm>
              <a:off x="630830" y="3654953"/>
              <a:ext cx="1708395" cy="214978"/>
            </a:xfrm>
            <a:prstGeom prst="roundRect">
              <a:avLst/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특정품목 비대면 검수확인</a:t>
              </a:r>
            </a:p>
          </p:txBody>
        </p:sp>
        <p:sp>
          <p:nvSpPr>
            <p:cNvPr id="188" name="사각형: 둥근 모서리 76">
              <a:extLst>
                <a:ext uri="{FF2B5EF4-FFF2-40B4-BE49-F238E27FC236}">
                  <a16:creationId xmlns:a16="http://schemas.microsoft.com/office/drawing/2014/main" id="{7DAEF82E-9CEB-49A3-9A8D-AB74F83C0E59}"/>
                </a:ext>
              </a:extLst>
            </p:cNvPr>
            <p:cNvSpPr/>
            <p:nvPr/>
          </p:nvSpPr>
          <p:spPr>
            <a:xfrm>
              <a:off x="630830" y="4724510"/>
              <a:ext cx="1708395" cy="214978"/>
            </a:xfrm>
            <a:prstGeom prst="roundRect">
              <a:avLst/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품목특성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·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제작기사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·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자재현황 연동 맞춤예약</a:t>
              </a:r>
            </a:p>
          </p:txBody>
        </p:sp>
        <p:sp>
          <p:nvSpPr>
            <p:cNvPr id="189" name="사각형: 둥근 모서리 76">
              <a:extLst>
                <a:ext uri="{FF2B5EF4-FFF2-40B4-BE49-F238E27FC236}">
                  <a16:creationId xmlns:a16="http://schemas.microsoft.com/office/drawing/2014/main" id="{9584AEDD-D512-4B48-B2B7-7D6FC4F084B9}"/>
                </a:ext>
              </a:extLst>
            </p:cNvPr>
            <p:cNvSpPr/>
            <p:nvPr/>
          </p:nvSpPr>
          <p:spPr>
            <a:xfrm>
              <a:off x="630830" y="5764585"/>
              <a:ext cx="1708395" cy="214978"/>
            </a:xfrm>
            <a:prstGeom prst="roundRect">
              <a:avLst/>
            </a:prstGeom>
            <a:solidFill>
              <a:schemeClr val="accent3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특정품목 맞춤형 식단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운동법</a:t>
              </a:r>
            </a:p>
          </p:txBody>
        </p:sp>
      </p:grp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504C90A8-3C39-4854-A281-1A7D10237A29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2299058" y="2147152"/>
            <a:ext cx="1745122" cy="15559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223CABF-E6FC-47FF-BF23-494FD6FC4BE7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2299058" y="2398104"/>
            <a:ext cx="1745122" cy="168541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E79177DA-D074-45CD-B6D1-C7AC87CF51F1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2299058" y="2398104"/>
            <a:ext cx="1745122" cy="43244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F3A593E5-0FDE-43FC-8054-FC6A820EC681}"/>
              </a:ext>
            </a:extLst>
          </p:cNvPr>
          <p:cNvCxnSpPr>
            <a:cxnSpLocks/>
            <a:stCxn id="185" idx="3"/>
          </p:cNvCxnSpPr>
          <p:nvPr/>
        </p:nvCxnSpPr>
        <p:spPr>
          <a:xfrm>
            <a:off x="2299058" y="2645471"/>
            <a:ext cx="1745122" cy="44898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2AA1EE7-5871-47E6-9EB8-F675A6A6E79C}"/>
              </a:ext>
            </a:extLst>
          </p:cNvPr>
          <p:cNvCxnSpPr>
            <a:cxnSpLocks/>
            <a:stCxn id="185" idx="3"/>
          </p:cNvCxnSpPr>
          <p:nvPr/>
        </p:nvCxnSpPr>
        <p:spPr>
          <a:xfrm>
            <a:off x="2299058" y="2645471"/>
            <a:ext cx="1745122" cy="185077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E21652F0-D18C-4F90-B625-9010B45DC7EF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2299058" y="2830548"/>
            <a:ext cx="1745122" cy="5993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533F662D-B0C6-4222-8512-7918468EE2BF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2299058" y="2890482"/>
            <a:ext cx="1745122" cy="203969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18FD73F3-1B4B-4DD8-882C-CF98220DFF97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2299058" y="2890482"/>
            <a:ext cx="1745122" cy="467873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F0C84D5-AA11-44B7-BF20-A93713F2B5AF}"/>
              </a:ext>
            </a:extLst>
          </p:cNvPr>
          <p:cNvCxnSpPr>
            <a:cxnSpLocks/>
            <a:stCxn id="187" idx="3"/>
          </p:cNvCxnSpPr>
          <p:nvPr/>
        </p:nvCxnSpPr>
        <p:spPr>
          <a:xfrm flipV="1">
            <a:off x="2299058" y="3094451"/>
            <a:ext cx="1745122" cy="667991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E4487219-794A-44ED-9BEB-46F294DA362C}"/>
              </a:ext>
            </a:extLst>
          </p:cNvPr>
          <p:cNvCxnSpPr>
            <a:cxnSpLocks/>
            <a:stCxn id="187" idx="3"/>
          </p:cNvCxnSpPr>
          <p:nvPr/>
        </p:nvCxnSpPr>
        <p:spPr>
          <a:xfrm flipV="1">
            <a:off x="2299058" y="2830548"/>
            <a:ext cx="1745122" cy="93189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10068C81-3E63-4021-AAA9-C8E8321CD02A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2299058" y="4216049"/>
            <a:ext cx="1745122" cy="61595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E1802804-AE4C-4CE1-AD5C-DDC9562DC684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2299058" y="4479952"/>
            <a:ext cx="1745122" cy="352047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A27591BD-B564-45E6-B831-C100530EE973}"/>
              </a:ext>
            </a:extLst>
          </p:cNvPr>
          <p:cNvCxnSpPr>
            <a:cxnSpLocks/>
            <a:stCxn id="188" idx="3"/>
          </p:cNvCxnSpPr>
          <p:nvPr/>
        </p:nvCxnSpPr>
        <p:spPr>
          <a:xfrm flipV="1">
            <a:off x="2299058" y="4743855"/>
            <a:ext cx="1745122" cy="88144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DA1CE96A-2952-4A6B-874E-DA09373CE587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2299058" y="4831999"/>
            <a:ext cx="1745122" cy="175759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A3685C28-C64C-4F67-BDFF-B2B3B8603E69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2299058" y="5859254"/>
            <a:ext cx="1745122" cy="1282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95D1D5D-5F5D-435B-BBEA-9FCFC446FD3C}"/>
              </a:ext>
            </a:extLst>
          </p:cNvPr>
          <p:cNvGrpSpPr/>
          <p:nvPr/>
        </p:nvGrpSpPr>
        <p:grpSpPr>
          <a:xfrm>
            <a:off x="6509904" y="3387585"/>
            <a:ext cx="2398964" cy="1334648"/>
            <a:chOff x="7150991" y="1867292"/>
            <a:chExt cx="1826086" cy="1334648"/>
          </a:xfrm>
        </p:grpSpPr>
        <p:sp>
          <p:nvSpPr>
            <p:cNvPr id="73" name="사각형: 둥근 모서리 76">
              <a:extLst>
                <a:ext uri="{FF2B5EF4-FFF2-40B4-BE49-F238E27FC236}">
                  <a16:creationId xmlns:a16="http://schemas.microsoft.com/office/drawing/2014/main" id="{600C8166-A999-4299-BDDE-EB799165BAD3}"/>
                </a:ext>
              </a:extLst>
            </p:cNvPr>
            <p:cNvSpPr/>
            <p:nvPr/>
          </p:nvSpPr>
          <p:spPr>
            <a:xfrm>
              <a:off x="7150991" y="1867292"/>
              <a:ext cx="1826086" cy="1334648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운영 관리</a:t>
              </a:r>
            </a:p>
          </p:txBody>
        </p:sp>
        <p:sp>
          <p:nvSpPr>
            <p:cNvPr id="83" name="사각형: 둥근 모서리 76">
              <a:extLst>
                <a:ext uri="{FF2B5EF4-FFF2-40B4-BE49-F238E27FC236}">
                  <a16:creationId xmlns:a16="http://schemas.microsoft.com/office/drawing/2014/main" id="{DD89491B-0581-4110-9DBC-38A297C70C9C}"/>
                </a:ext>
              </a:extLst>
            </p:cNvPr>
            <p:cNvSpPr/>
            <p:nvPr/>
          </p:nvSpPr>
          <p:spPr>
            <a:xfrm>
              <a:off x="7271128" y="2197180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공통코드 관리</a:t>
              </a:r>
            </a:p>
          </p:txBody>
        </p:sp>
        <p:sp>
          <p:nvSpPr>
            <p:cNvPr id="84" name="사각형: 둥근 모서리 76">
              <a:extLst>
                <a:ext uri="{FF2B5EF4-FFF2-40B4-BE49-F238E27FC236}">
                  <a16:creationId xmlns:a16="http://schemas.microsoft.com/office/drawing/2014/main" id="{CC6FA981-A370-41C4-916D-D4F4AC5E7B76}"/>
                </a:ext>
              </a:extLst>
            </p:cNvPr>
            <p:cNvSpPr/>
            <p:nvPr/>
          </p:nvSpPr>
          <p:spPr>
            <a:xfrm>
              <a:off x="7271128" y="2460188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조직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권한 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메뉴 관리</a:t>
              </a:r>
            </a:p>
          </p:txBody>
        </p:sp>
        <p:sp>
          <p:nvSpPr>
            <p:cNvPr id="85" name="사각형: 둥근 모서리 76">
              <a:extLst>
                <a:ext uri="{FF2B5EF4-FFF2-40B4-BE49-F238E27FC236}">
                  <a16:creationId xmlns:a16="http://schemas.microsoft.com/office/drawing/2014/main" id="{AB9B8E1D-9041-46C4-9ED3-97D357B131AA}"/>
                </a:ext>
              </a:extLst>
            </p:cNvPr>
            <p:cNvSpPr/>
            <p:nvPr/>
          </p:nvSpPr>
          <p:spPr>
            <a:xfrm>
              <a:off x="7271128" y="2723196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 관리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F43BB6-DA22-45F0-B003-D84BE7A4E9B7}"/>
              </a:ext>
            </a:extLst>
          </p:cNvPr>
          <p:cNvGrpSpPr/>
          <p:nvPr/>
        </p:nvGrpSpPr>
        <p:grpSpPr>
          <a:xfrm>
            <a:off x="6509904" y="4813839"/>
            <a:ext cx="2398964" cy="1277599"/>
            <a:chOff x="7150991" y="3778673"/>
            <a:chExt cx="1826086" cy="1277599"/>
          </a:xfrm>
        </p:grpSpPr>
        <p:sp>
          <p:nvSpPr>
            <p:cNvPr id="87" name="사각형: 둥근 모서리 76">
              <a:extLst>
                <a:ext uri="{FF2B5EF4-FFF2-40B4-BE49-F238E27FC236}">
                  <a16:creationId xmlns:a16="http://schemas.microsoft.com/office/drawing/2014/main" id="{F32B23BC-5EF4-4CEA-9B45-A34BF6429167}"/>
                </a:ext>
              </a:extLst>
            </p:cNvPr>
            <p:cNvSpPr/>
            <p:nvPr/>
          </p:nvSpPr>
          <p:spPr>
            <a:xfrm>
              <a:off x="7150991" y="3778673"/>
              <a:ext cx="1826086" cy="1277599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웹 사용자 인증</a:t>
              </a:r>
            </a:p>
          </p:txBody>
        </p:sp>
        <p:sp>
          <p:nvSpPr>
            <p:cNvPr id="88" name="사각형: 둥근 모서리 76">
              <a:extLst>
                <a:ext uri="{FF2B5EF4-FFF2-40B4-BE49-F238E27FC236}">
                  <a16:creationId xmlns:a16="http://schemas.microsoft.com/office/drawing/2014/main" id="{487ABD1D-E7D1-4533-BCAC-0850514B3516}"/>
                </a:ext>
              </a:extLst>
            </p:cNvPr>
            <p:cNvSpPr/>
            <p:nvPr/>
          </p:nvSpPr>
          <p:spPr>
            <a:xfrm>
              <a:off x="7271128" y="4108562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로그인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로그아웃</a:t>
              </a:r>
            </a:p>
          </p:txBody>
        </p:sp>
        <p:sp>
          <p:nvSpPr>
            <p:cNvPr id="89" name="사각형: 둥근 모서리 76">
              <a:extLst>
                <a:ext uri="{FF2B5EF4-FFF2-40B4-BE49-F238E27FC236}">
                  <a16:creationId xmlns:a16="http://schemas.microsoft.com/office/drawing/2014/main" id="{E1FB4BFA-E184-4494-AA85-528F9A96B0BC}"/>
                </a:ext>
              </a:extLst>
            </p:cNvPr>
            <p:cNvSpPr/>
            <p:nvPr/>
          </p:nvSpPr>
          <p:spPr>
            <a:xfrm>
              <a:off x="7271128" y="4372464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아이디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비밀번호 찾기</a:t>
              </a:r>
            </a:p>
          </p:txBody>
        </p:sp>
        <p:sp>
          <p:nvSpPr>
            <p:cNvPr id="90" name="사각형: 둥근 모서리 76">
              <a:extLst>
                <a:ext uri="{FF2B5EF4-FFF2-40B4-BE49-F238E27FC236}">
                  <a16:creationId xmlns:a16="http://schemas.microsoft.com/office/drawing/2014/main" id="{3A3AAF24-CD14-4636-AA8A-9367B41D08FA}"/>
                </a:ext>
              </a:extLst>
            </p:cNvPr>
            <p:cNvSpPr/>
            <p:nvPr/>
          </p:nvSpPr>
          <p:spPr>
            <a:xfrm>
              <a:off x="7271128" y="4636367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개인정보관리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DFC0B14-3405-4BF2-BA00-164848E29D70}"/>
              </a:ext>
            </a:extLst>
          </p:cNvPr>
          <p:cNvGrpSpPr/>
          <p:nvPr/>
        </p:nvGrpSpPr>
        <p:grpSpPr>
          <a:xfrm>
            <a:off x="6509904" y="1861484"/>
            <a:ext cx="2398964" cy="1437221"/>
            <a:chOff x="6509904" y="7824473"/>
            <a:chExt cx="2398964" cy="1437221"/>
          </a:xfrm>
        </p:grpSpPr>
        <p:sp>
          <p:nvSpPr>
            <p:cNvPr id="92" name="사각형: 둥근 모서리 76">
              <a:extLst>
                <a:ext uri="{FF2B5EF4-FFF2-40B4-BE49-F238E27FC236}">
                  <a16:creationId xmlns:a16="http://schemas.microsoft.com/office/drawing/2014/main" id="{16DD4E73-1A23-45D5-AC90-1D0D78A23308}"/>
                </a:ext>
              </a:extLst>
            </p:cNvPr>
            <p:cNvSpPr/>
            <p:nvPr/>
          </p:nvSpPr>
          <p:spPr>
            <a:xfrm>
              <a:off x="6509904" y="7824473"/>
              <a:ext cx="2398964" cy="1437221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 서비스 공통기능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93" name="사각형: 둥근 모서리 76">
              <a:extLst>
                <a:ext uri="{FF2B5EF4-FFF2-40B4-BE49-F238E27FC236}">
                  <a16:creationId xmlns:a16="http://schemas.microsoft.com/office/drawing/2014/main" id="{8163A678-F7AE-44B2-9F48-FA02C4350E8C}"/>
                </a:ext>
              </a:extLst>
            </p:cNvPr>
            <p:cNvSpPr/>
            <p:nvPr/>
          </p:nvSpPr>
          <p:spPr>
            <a:xfrm>
              <a:off x="6667730" y="8416337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처방전 관리</a:t>
              </a:r>
            </a:p>
          </p:txBody>
        </p:sp>
        <p:sp>
          <p:nvSpPr>
            <p:cNvPr id="94" name="사각형: 둥근 모서리 76">
              <a:extLst>
                <a:ext uri="{FF2B5EF4-FFF2-40B4-BE49-F238E27FC236}">
                  <a16:creationId xmlns:a16="http://schemas.microsoft.com/office/drawing/2014/main" id="{B4F98E0B-8278-4700-9A27-F473FB526260}"/>
                </a:ext>
              </a:extLst>
            </p:cNvPr>
            <p:cNvSpPr/>
            <p:nvPr/>
          </p:nvSpPr>
          <p:spPr>
            <a:xfrm>
              <a:off x="6667730" y="8680240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이용자 관리</a:t>
              </a:r>
            </a:p>
          </p:txBody>
        </p:sp>
        <p:sp>
          <p:nvSpPr>
            <p:cNvPr id="95" name="사각형: 둥근 모서리 76">
              <a:extLst>
                <a:ext uri="{FF2B5EF4-FFF2-40B4-BE49-F238E27FC236}">
                  <a16:creationId xmlns:a16="http://schemas.microsoft.com/office/drawing/2014/main" id="{62C8AA24-43CC-4E83-85F7-7BCD8F804EA0}"/>
                </a:ext>
              </a:extLst>
            </p:cNvPr>
            <p:cNvSpPr/>
            <p:nvPr/>
          </p:nvSpPr>
          <p:spPr>
            <a:xfrm>
              <a:off x="6667730" y="8152434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플랫폼 사용자 인증</a:t>
              </a:r>
            </a:p>
          </p:txBody>
        </p:sp>
        <p:sp>
          <p:nvSpPr>
            <p:cNvPr id="96" name="사각형: 둥근 모서리 76">
              <a:extLst>
                <a:ext uri="{FF2B5EF4-FFF2-40B4-BE49-F238E27FC236}">
                  <a16:creationId xmlns:a16="http://schemas.microsoft.com/office/drawing/2014/main" id="{924C6DE1-149C-4371-823C-63ED1A35CE16}"/>
                </a:ext>
              </a:extLst>
            </p:cNvPr>
            <p:cNvSpPr/>
            <p:nvPr/>
          </p:nvSpPr>
          <p:spPr>
            <a:xfrm>
              <a:off x="6667730" y="8950818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품목 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처방전코드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사각형: 둥근 모서리 76">
            <a:extLst>
              <a:ext uri="{FF2B5EF4-FFF2-40B4-BE49-F238E27FC236}">
                <a16:creationId xmlns:a16="http://schemas.microsoft.com/office/drawing/2014/main" id="{0B011B8C-917C-4C4C-BD35-F2BBC37D2E7C}"/>
              </a:ext>
            </a:extLst>
          </p:cNvPr>
          <p:cNvSpPr/>
          <p:nvPr/>
        </p:nvSpPr>
        <p:spPr>
          <a:xfrm>
            <a:off x="8069718" y="1037339"/>
            <a:ext cx="881950" cy="22009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공통기능</a:t>
            </a:r>
          </a:p>
        </p:txBody>
      </p:sp>
      <p:sp>
        <p:nvSpPr>
          <p:cNvPr id="103" name="사각형: 둥근 모서리 76">
            <a:extLst>
              <a:ext uri="{FF2B5EF4-FFF2-40B4-BE49-F238E27FC236}">
                <a16:creationId xmlns:a16="http://schemas.microsoft.com/office/drawing/2014/main" id="{DEC29A36-7C5E-4968-B288-ED306B364A23}"/>
              </a:ext>
            </a:extLst>
          </p:cNvPr>
          <p:cNvSpPr/>
          <p:nvPr/>
        </p:nvSpPr>
        <p:spPr>
          <a:xfrm>
            <a:off x="9039273" y="1037339"/>
            <a:ext cx="881950" cy="220096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개별기능</a:t>
            </a:r>
          </a:p>
        </p:txBody>
      </p:sp>
    </p:spTree>
    <p:extLst>
      <p:ext uri="{BB962C8B-B14F-4D97-AF65-F5344CB8AC3E}">
        <p14:creationId xmlns:p14="http://schemas.microsoft.com/office/powerpoint/2010/main" val="27373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D8D2-45C0-4248-934D-FAF4AE10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서비스 기능 목록 </a:t>
            </a:r>
            <a:r>
              <a:rPr lang="en-US" altLang="ko-KR">
                <a:latin typeface="+mn-ea"/>
                <a:ea typeface="+mn-ea"/>
              </a:rPr>
              <a:t>(1/2)</a:t>
            </a:r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32CD6E9-7919-411A-8E76-21D97499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68378"/>
              </p:ext>
            </p:extLst>
          </p:nvPr>
        </p:nvGraphicFramePr>
        <p:xfrm>
          <a:off x="373211" y="1077712"/>
          <a:ext cx="11430169" cy="5788056"/>
        </p:xfrm>
        <a:graphic>
          <a:graphicData uri="http://schemas.openxmlformats.org/drawingml/2006/table">
            <a:tbl>
              <a:tblPr/>
              <a:tblGrid>
                <a:gridCol w="1607989">
                  <a:extLst>
                    <a:ext uri="{9D8B030D-6E8A-4147-A177-3AD203B41FA5}">
                      <a16:colId xmlns:a16="http://schemas.microsoft.com/office/drawing/2014/main" val="277103808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146093750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1356959796"/>
                    </a:ext>
                  </a:extLst>
                </a:gridCol>
                <a:gridCol w="6073140">
                  <a:extLst>
                    <a:ext uri="{9D8B030D-6E8A-4147-A177-3AD203B41FA5}">
                      <a16:colId xmlns:a16="http://schemas.microsoft.com/office/drawing/2014/main" val="1872784529"/>
                    </a:ext>
                  </a:extLst>
                </a:gridCol>
              </a:tblGrid>
              <a:tr h="15218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세부기능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869728"/>
                  </a:ext>
                </a:extLst>
              </a:tr>
              <a:tr h="58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서비스 공통기능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목록 조회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재활보조기구 이용자 앱을 통해 서비스 요청 시 플랫폼으로부터 조회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적재한 처방전 목록조회</a:t>
                      </a:r>
                      <a:endParaRPr lang="ko-KR" altLang="en-US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98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 상세정보 조회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처방전 상세정보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검수정보 포함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44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 서비스 이력 조회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개별 처방전과 관련된 배달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방문점검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 서비스에 대한 이력 조회</a:t>
                      </a:r>
                      <a:endParaRPr lang="ko-KR" altLang="en-US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136029"/>
                  </a:ext>
                </a:extLst>
              </a:tr>
              <a:tr h="3496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이용자 관리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이용자 목록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이용자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기본정보 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이용자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회원가입 처리상태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재활보조기구 이용자 인증여부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과거처방전 업로드여부 등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의지보조기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완제품 사용여부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내구연한</a:t>
                      </a:r>
                      <a:endParaRPr lang="ko-KR" altLang="en-US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81037"/>
                  </a:ext>
                </a:extLst>
              </a:tr>
              <a:tr h="139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이용자 상세정보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이용자 상세정보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의지보조기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완제품 상세정보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개별이용자 의지보조기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완제품 점검일정 추가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링크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24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 목록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개별 재활보조기구 이용자의 처방전 목록 및 상세정보 조회</a:t>
                      </a:r>
                      <a:endParaRPr lang="en-US" altLang="ko-KR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7141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 이력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개별 재활보조기구 이용자의 거래명세서  목록 및 상세정보 조회</a:t>
                      </a:r>
                      <a:endParaRPr lang="ko-KR" altLang="en-US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242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이력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개별 재활보조기구 이용자에 대한 배달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방문점검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 서비스에 대한 이력 조회</a:t>
                      </a:r>
                      <a:endParaRPr lang="en-US" altLang="ko-KR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59251"/>
                  </a:ext>
                </a:extLst>
              </a:tr>
              <a:tr h="87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품목 관리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처방전코드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품목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처방전코드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품목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처방전코드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목록 조회 및 등록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02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품목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처방전코드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품목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처방전코드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기초데이터 필요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신규 품목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처방전코드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가 발생할 수 있음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맞춤예약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맞춤배달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비대면검수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충전알림 가능 품목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처방전코드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데이터 요청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처방전 스키마의 공통서식구분코드에서 각 서비스에 해당하는 분류 필요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 6(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휠체어스쿠터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7(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기타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은 맞춤배달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나머지는 맞춤예약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7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롱텀케어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간편처리 서비스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내구연한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품목별 내구연한 및 내구연한 도래 판단 기준일 정보 관리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내구연한 도래기준 확인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처방일자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내구연한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–(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기준일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일 또는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시범사업기준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926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>
                          <a:tab pos="895350" algn="l"/>
                        </a:tabLst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지정 재활보조기구 배달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배달일정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캘린더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lang="en-US" altLang="ko-KR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4696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 배달일정 및 결과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이용자 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완제품 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 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배달일자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 결과 조회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배달일정 추가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배달일정 추가</a:t>
                      </a:r>
                      <a:b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수동입력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 운영자가 기사일정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물품재고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배달자일정을 파악하여 배달가능 일정 입력</a:t>
                      </a:r>
                      <a:b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2)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배달자가 재활보조기구 이용자 와의 일정조율 후 앱을 통해 일정 확정 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이용자 선택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완제품 선택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 선택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배달일자 선택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비고입력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배달일정 생성 또는 수정 시 이용자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APP,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에 푸시</a:t>
                      </a:r>
                      <a:endParaRPr lang="en-US" altLang="ko-KR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0821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지정 재활보조기구 방문점검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점검일정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캘린더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lang="en-US" altLang="ko-KR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397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 점검일정 및 결과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이용자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재활보조기구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 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점검유형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점검재활보조기구유형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결과 조회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4558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점검일정 추가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점검유형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내구연한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예방점검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고장불편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점검일정 추가</a:t>
                      </a:r>
                      <a:b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자동입력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b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재활보조기구 이용자 앱에서 점검요청 시 시스템이 일주일 간의 점검가능 일정 생성</a:t>
                      </a:r>
                      <a:b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   2)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배달자가 재활보조기구 이용자 와의 일정조율 후 앱을 통해 일정 확정  </a:t>
                      </a:r>
                      <a:b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수동입력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 운영자가 웹에서 일정을 추가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점검유형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점검재활보조기구유형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점검일자 선택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점검일정 생성 또는 수정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 재활보조기구 이용자 앱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앱에 </a:t>
                      </a:r>
                      <a:r>
                        <a:rPr lang="ko-KR" altLang="en-US" sz="8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푸시</a:t>
                      </a:r>
                      <a:endParaRPr lang="en-US" altLang="ko-KR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467866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 앱을 통해 가입된 지정 재활보조기구 배달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방문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점검을 위한 배달자 목록 조회 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05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 상세정보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 상세정보</a:t>
                      </a:r>
                      <a:endParaRPr lang="en-US" altLang="ko-KR" sz="8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배달자 관리에 필요한 필수정보 필요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자격정보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?)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968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등록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앱을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통해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회원가입신청한 가입처리 승인</a:t>
                      </a:r>
                      <a:endParaRPr lang="ko-KR" altLang="en-US" sz="8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627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 이력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지정 재활보조기구 배달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방문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점검에 대한 이력 조회 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결과정보 포함</a:t>
                      </a:r>
                      <a:r>
                        <a:rPr lang="en-US" altLang="ko-KR" sz="8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5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6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CD8D2-45C0-4248-934D-FAF4AE10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서비스 기능 목록 </a:t>
            </a:r>
            <a:r>
              <a:rPr lang="en-US" altLang="ko-KR">
                <a:latin typeface="+mn-ea"/>
                <a:ea typeface="+mn-ea"/>
              </a:rPr>
              <a:t>(2/2)</a:t>
            </a:r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01659BF-AFDF-4B59-A36B-AB8AA53A5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83351"/>
              </p:ext>
            </p:extLst>
          </p:nvPr>
        </p:nvGraphicFramePr>
        <p:xfrm>
          <a:off x="373211" y="1077712"/>
          <a:ext cx="11392069" cy="4909255"/>
        </p:xfrm>
        <a:graphic>
          <a:graphicData uri="http://schemas.openxmlformats.org/drawingml/2006/table">
            <a:tbl>
              <a:tblPr/>
              <a:tblGrid>
                <a:gridCol w="1607989">
                  <a:extLst>
                    <a:ext uri="{9D8B030D-6E8A-4147-A177-3AD203B41FA5}">
                      <a16:colId xmlns:a16="http://schemas.microsoft.com/office/drawing/2014/main" val="277103808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14609375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1356959796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1872784529"/>
                    </a:ext>
                  </a:extLst>
                </a:gridCol>
              </a:tblGrid>
              <a:tr h="15218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세부기능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869728"/>
                  </a:ext>
                </a:extLst>
              </a:tr>
              <a:tr h="4371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스마트 예약 서비스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일정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캘린더 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endParaRPr lang="en-US" altLang="ko-KR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기사 </a:t>
                      </a:r>
                      <a:r>
                        <a:rPr lang="ko-KR" altLang="en-US" sz="900" b="0" kern="1200" spc="0" baseline="0" noProof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로긴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시 본인에게 해당하는 작업목록 표출</a:t>
                      </a:r>
                      <a:endParaRPr lang="en-US" altLang="ko-KR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처방전에 따른 작업일정 목록</a:t>
                      </a:r>
                      <a:endParaRPr lang="en-US" altLang="ko-KR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점검결과에 따른 수리일정 목록 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70911"/>
                  </a:ext>
                </a:extLst>
              </a:tr>
              <a:tr h="13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상세 작업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일정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이용자정보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기사 정보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처방전 또는 점검결과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작업일정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개별일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39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일정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 일정 추가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이용자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기사 선택 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900" b="0" kern="1200" spc="0" baseline="0" noProof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회차인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경우 이전기사 자동선택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선택 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i="1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이용자가 </a:t>
                      </a:r>
                      <a:r>
                        <a:rPr lang="ko-KR" altLang="en-US" sz="900" b="0" i="1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 중 택일</a:t>
                      </a:r>
                      <a:r>
                        <a:rPr lang="ko-KR" altLang="en-US" sz="900" b="0" i="1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900" b="0" i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일정 생성 또는 수정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 이용자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배달자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APP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에 푸시</a:t>
                      </a:r>
                      <a:endParaRPr lang="en-US" altLang="ko-KR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493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진행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캘린더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목록에서 선택한 일정에 대한 실제 진행</a:t>
                      </a:r>
                      <a:r>
                        <a:rPr lang="en-US" altLang="ko-KR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결과 입력 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작업진행선택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작업내용입력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거래명세서 입력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거래명세서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및 품목 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QR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코드 데이터 입력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작업유형 정의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상담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진행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완료 등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재방문 일정 추가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동일한 처방전에 대한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일정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처방전 재발행 필요 여부 입력 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일정 대기 처리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작업 결과는 기관에 따라서 필요한 내용 협의 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현재는 작업결과 텍스트만 입력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알스텝의 경우 장애인등록증 정보 입력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134189"/>
                  </a:ext>
                </a:extLst>
              </a:tr>
              <a:tr h="11839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제작기사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기사 목록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기사 기본정보 목록 조회 및 등록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57550"/>
                  </a:ext>
                </a:extLst>
              </a:tr>
              <a:tr h="118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기사 등록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기사 관리에 필요한 필수정보 요청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20011"/>
                  </a:ext>
                </a:extLst>
              </a:tr>
              <a:tr h="118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기사 작업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수리 이력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의지보조기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작업이력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완제품 수리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지급이력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53335"/>
                  </a:ext>
                </a:extLst>
              </a:tr>
              <a:tr h="11839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자재 관리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물품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자재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물품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목록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자재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물품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목록 조회 및 등록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51026"/>
                  </a:ext>
                </a:extLst>
              </a:tr>
              <a:tr h="236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자재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물품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등록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엑셀 템플릿을 이용한 대량 업로드 기능 제공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156535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거동불편자 당뇨관리 서비스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식단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운동법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식단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운동법 등록 조회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상세조회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제공이력 </a:t>
                      </a:r>
                      <a:endParaRPr lang="ko-KR" altLang="en-US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29689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운영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공통코드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380035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조직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권한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메뉴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680756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로그 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76151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웹 사용자 인증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로그아웃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 운영자가 서비스 운영관리 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조직관리 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사용자관리에서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계정을 발급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61935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찾기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 계정 발급시 등록된 이메일을 통해 비밀번호 찾기 프로세스 진행</a:t>
                      </a:r>
                      <a:endParaRPr lang="ko-KR" altLang="en-US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099909"/>
                  </a:ext>
                </a:extLst>
              </a:tr>
              <a:tr h="6256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개인정보관리</a:t>
                      </a: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개인정보 및 알림 이력</a:t>
                      </a:r>
                      <a:endParaRPr lang="ko-KR" altLang="en-US" sz="900" b="0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6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7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2385104C-C7CA-45CA-8107-ADBDAF2890D4}"/>
              </a:ext>
            </a:extLst>
          </p:cNvPr>
          <p:cNvSpPr/>
          <p:nvPr/>
        </p:nvSpPr>
        <p:spPr>
          <a:xfrm>
            <a:off x="2740912" y="1668153"/>
            <a:ext cx="7180311" cy="46532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  <a:alpha val="6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0" rtlCol="0" anchor="b"/>
          <a:lstStyle/>
          <a:p>
            <a:pPr marL="315450" indent="-171450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0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A87A720-AC9D-4E7D-82DB-F23CB9266F42}"/>
              </a:ext>
            </a:extLst>
          </p:cNvPr>
          <p:cNvSpPr/>
          <p:nvPr/>
        </p:nvSpPr>
        <p:spPr>
          <a:xfrm>
            <a:off x="2737550" y="1276780"/>
            <a:ext cx="7184673" cy="39532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+mn-ea"/>
              </a:rPr>
              <a:t>의료데이터 서비스</a:t>
            </a:r>
          </a:p>
        </p:txBody>
      </p:sp>
      <p:sp>
        <p:nvSpPr>
          <p:cNvPr id="93" name="모서리가 둥근 직사각형 33">
            <a:extLst>
              <a:ext uri="{FF2B5EF4-FFF2-40B4-BE49-F238E27FC236}">
                <a16:creationId xmlns:a16="http://schemas.microsoft.com/office/drawing/2014/main" id="{4781E174-DB67-4AE4-A286-20D8CE5331AC}"/>
              </a:ext>
            </a:extLst>
          </p:cNvPr>
          <p:cNvSpPr/>
          <p:nvPr/>
        </p:nvSpPr>
        <p:spPr>
          <a:xfrm>
            <a:off x="10073547" y="1820360"/>
            <a:ext cx="1446271" cy="961741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의료데이터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오퍼레이터 플랫폼</a:t>
            </a:r>
          </a:p>
        </p:txBody>
      </p:sp>
      <p:cxnSp>
        <p:nvCxnSpPr>
          <p:cNvPr id="94" name="직선 화살표 연결선 250">
            <a:extLst>
              <a:ext uri="{FF2B5EF4-FFF2-40B4-BE49-F238E27FC236}">
                <a16:creationId xmlns:a16="http://schemas.microsoft.com/office/drawing/2014/main" id="{420FDF61-1407-4184-A875-3F83F7219C7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347368" y="2301231"/>
            <a:ext cx="72617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DFE06B2-925B-4ED7-AD21-E8EDACB7E09F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00979" y="764864"/>
            <a:ext cx="0" cy="449516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F8D23BB-CA86-4460-AA82-4B1B1387D229}"/>
              </a:ext>
            </a:extLst>
          </p:cNvPr>
          <p:cNvSpPr txBox="1"/>
          <p:nvPr/>
        </p:nvSpPr>
        <p:spPr>
          <a:xfrm>
            <a:off x="11135402" y="899729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>
                <a:latin typeface="+mn-ea"/>
                <a:ea typeface="+mn-ea"/>
              </a:rPr>
              <a:t>HTTPS, AES256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581BA36-25E8-4730-B324-53336517A455}"/>
              </a:ext>
            </a:extLst>
          </p:cNvPr>
          <p:cNvGrpSpPr/>
          <p:nvPr/>
        </p:nvGrpSpPr>
        <p:grpSpPr>
          <a:xfrm>
            <a:off x="9044261" y="1854808"/>
            <a:ext cx="707729" cy="1334646"/>
            <a:chOff x="8968281" y="1854809"/>
            <a:chExt cx="707729" cy="25238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DE49698-2AC7-41EA-8CF0-F7EA445B9D47}"/>
                </a:ext>
              </a:extLst>
            </p:cNvPr>
            <p:cNvSpPr/>
            <p:nvPr/>
          </p:nvSpPr>
          <p:spPr>
            <a:xfrm rot="5400000">
              <a:off x="7857911" y="2965179"/>
              <a:ext cx="2523848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플랫폼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0BDE21C-F074-4B84-8200-9FD612D642EF}"/>
                </a:ext>
              </a:extLst>
            </p:cNvPr>
            <p:cNvSpPr/>
            <p:nvPr/>
          </p:nvSpPr>
          <p:spPr>
            <a:xfrm rot="5400000">
              <a:off x="8262532" y="2965180"/>
              <a:ext cx="2523849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2EE4663-B10B-4B45-B0BE-1C586EF6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개별서비스 구성도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재활공학연구소</a:t>
            </a:r>
          </a:p>
        </p:txBody>
      </p:sp>
      <p:sp>
        <p:nvSpPr>
          <p:cNvPr id="69" name="사각형: 둥근 모서리 76">
            <a:extLst>
              <a:ext uri="{FF2B5EF4-FFF2-40B4-BE49-F238E27FC236}">
                <a16:creationId xmlns:a16="http://schemas.microsoft.com/office/drawing/2014/main" id="{7C9C774E-B2F2-4453-BE0A-C3B99F8A2BD0}"/>
              </a:ext>
            </a:extLst>
          </p:cNvPr>
          <p:cNvSpPr/>
          <p:nvPr/>
        </p:nvSpPr>
        <p:spPr>
          <a:xfrm>
            <a:off x="3833243" y="5480396"/>
            <a:ext cx="2505188" cy="611042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거동불편자 당뇨관리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0" name="사각형: 둥근 모서리 76">
            <a:extLst>
              <a:ext uri="{FF2B5EF4-FFF2-40B4-BE49-F238E27FC236}">
                <a16:creationId xmlns:a16="http://schemas.microsoft.com/office/drawing/2014/main" id="{77078AFF-8C27-4CCF-BC13-84E9D50DF4DB}"/>
              </a:ext>
            </a:extLst>
          </p:cNvPr>
          <p:cNvSpPr/>
          <p:nvPr/>
        </p:nvSpPr>
        <p:spPr>
          <a:xfrm>
            <a:off x="4044180" y="5751765"/>
            <a:ext cx="2083312" cy="2149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식단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운동법 관리</a:t>
            </a:r>
          </a:p>
        </p:txBody>
      </p:sp>
      <p:sp>
        <p:nvSpPr>
          <p:cNvPr id="71" name="사각형: 둥근 모서리 76">
            <a:extLst>
              <a:ext uri="{FF2B5EF4-FFF2-40B4-BE49-F238E27FC236}">
                <a16:creationId xmlns:a16="http://schemas.microsoft.com/office/drawing/2014/main" id="{3B517A17-FDEC-4A14-87E7-2C64FAB89685}"/>
              </a:ext>
            </a:extLst>
          </p:cNvPr>
          <p:cNvSpPr/>
          <p:nvPr/>
        </p:nvSpPr>
        <p:spPr>
          <a:xfrm>
            <a:off x="3833243" y="3778672"/>
            <a:ext cx="2505188" cy="1441824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스마트 예약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2" name="사각형: 둥근 모서리 76">
            <a:extLst>
              <a:ext uri="{FF2B5EF4-FFF2-40B4-BE49-F238E27FC236}">
                <a16:creationId xmlns:a16="http://schemas.microsoft.com/office/drawing/2014/main" id="{3A06A602-BB93-4730-BDC9-A2ED9AABF273}"/>
              </a:ext>
            </a:extLst>
          </p:cNvPr>
          <p:cNvSpPr/>
          <p:nvPr/>
        </p:nvSpPr>
        <p:spPr>
          <a:xfrm>
            <a:off x="4044180" y="4108560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작업 관리</a:t>
            </a:r>
          </a:p>
        </p:txBody>
      </p:sp>
      <p:sp>
        <p:nvSpPr>
          <p:cNvPr id="74" name="사각형: 둥근 모서리 76">
            <a:extLst>
              <a:ext uri="{FF2B5EF4-FFF2-40B4-BE49-F238E27FC236}">
                <a16:creationId xmlns:a16="http://schemas.microsoft.com/office/drawing/2014/main" id="{EEF566DB-D819-4C03-B97E-60F5595BD258}"/>
              </a:ext>
            </a:extLst>
          </p:cNvPr>
          <p:cNvSpPr/>
          <p:nvPr/>
        </p:nvSpPr>
        <p:spPr>
          <a:xfrm>
            <a:off x="4044180" y="4372463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품목 특성 관리</a:t>
            </a:r>
          </a:p>
        </p:txBody>
      </p:sp>
      <p:sp>
        <p:nvSpPr>
          <p:cNvPr id="75" name="사각형: 둥근 모서리 76">
            <a:extLst>
              <a:ext uri="{FF2B5EF4-FFF2-40B4-BE49-F238E27FC236}">
                <a16:creationId xmlns:a16="http://schemas.microsoft.com/office/drawing/2014/main" id="{C7293ACA-3108-4CF4-8C22-C1E762D3CA5B}"/>
              </a:ext>
            </a:extLst>
          </p:cNvPr>
          <p:cNvSpPr/>
          <p:nvPr/>
        </p:nvSpPr>
        <p:spPr>
          <a:xfrm>
            <a:off x="3833243" y="1867293"/>
            <a:ext cx="2505188" cy="1698761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롱텀케어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간편처리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6" name="사각형: 둥근 모서리 76">
            <a:extLst>
              <a:ext uri="{FF2B5EF4-FFF2-40B4-BE49-F238E27FC236}">
                <a16:creationId xmlns:a16="http://schemas.microsoft.com/office/drawing/2014/main" id="{14F5B90A-88C4-449C-AA40-B24887338FC7}"/>
              </a:ext>
            </a:extLst>
          </p:cNvPr>
          <p:cNvSpPr/>
          <p:nvPr/>
        </p:nvSpPr>
        <p:spPr>
          <a:xfrm>
            <a:off x="4044180" y="2723059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배달자 관리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8B72002-7C80-4E62-AB9B-9A35B2AD0E05}"/>
              </a:ext>
            </a:extLst>
          </p:cNvPr>
          <p:cNvSpPr/>
          <p:nvPr/>
        </p:nvSpPr>
        <p:spPr>
          <a:xfrm>
            <a:off x="4044180" y="245915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 배달 관리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BD6AAF2-D0B9-443C-8BB4-F0AEFD18A316}"/>
              </a:ext>
            </a:extLst>
          </p:cNvPr>
          <p:cNvSpPr/>
          <p:nvPr/>
        </p:nvSpPr>
        <p:spPr>
          <a:xfrm>
            <a:off x="4044180" y="2986962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 방문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관리</a:t>
            </a:r>
          </a:p>
        </p:txBody>
      </p:sp>
      <p:sp>
        <p:nvSpPr>
          <p:cNvPr id="79" name="사각형: 둥근 모서리 76">
            <a:extLst>
              <a:ext uri="{FF2B5EF4-FFF2-40B4-BE49-F238E27FC236}">
                <a16:creationId xmlns:a16="http://schemas.microsoft.com/office/drawing/2014/main" id="{BBF92E79-B0AA-47B7-9EC4-6645864B4060}"/>
              </a:ext>
            </a:extLst>
          </p:cNvPr>
          <p:cNvSpPr/>
          <p:nvPr/>
        </p:nvSpPr>
        <p:spPr>
          <a:xfrm>
            <a:off x="4044180" y="463636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제작기사 관리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447471E-2991-4E84-93FE-E20F8AC78E4C}"/>
              </a:ext>
            </a:extLst>
          </p:cNvPr>
          <p:cNvSpPr/>
          <p:nvPr/>
        </p:nvSpPr>
        <p:spPr>
          <a:xfrm>
            <a:off x="4044180" y="2195253"/>
            <a:ext cx="2083312" cy="2149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내구연한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충전알림 대상 품목  관리</a:t>
            </a:r>
          </a:p>
        </p:txBody>
      </p:sp>
      <p:sp>
        <p:nvSpPr>
          <p:cNvPr id="81" name="사각형: 둥근 모서리 76">
            <a:extLst>
              <a:ext uri="{FF2B5EF4-FFF2-40B4-BE49-F238E27FC236}">
                <a16:creationId xmlns:a16="http://schemas.microsoft.com/office/drawing/2014/main" id="{4E85B832-CA48-457E-8B3A-B81C642D4E29}"/>
              </a:ext>
            </a:extLst>
          </p:cNvPr>
          <p:cNvSpPr/>
          <p:nvPr/>
        </p:nvSpPr>
        <p:spPr>
          <a:xfrm>
            <a:off x="4044180" y="325086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거래명세서 관리</a:t>
            </a:r>
          </a:p>
        </p:txBody>
      </p:sp>
      <p:sp>
        <p:nvSpPr>
          <p:cNvPr id="82" name="사각형: 둥근 모서리 76">
            <a:extLst>
              <a:ext uri="{FF2B5EF4-FFF2-40B4-BE49-F238E27FC236}">
                <a16:creationId xmlns:a16="http://schemas.microsoft.com/office/drawing/2014/main" id="{47358359-C9D7-4F85-A980-249416099299}"/>
              </a:ext>
            </a:extLst>
          </p:cNvPr>
          <p:cNvSpPr/>
          <p:nvPr/>
        </p:nvSpPr>
        <p:spPr>
          <a:xfrm>
            <a:off x="4044180" y="4900269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자재  관리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물품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900" b="1" spc="-8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453487A-1262-40D4-B5B6-909F41879033}"/>
              </a:ext>
            </a:extLst>
          </p:cNvPr>
          <p:cNvSpPr/>
          <p:nvPr/>
        </p:nvSpPr>
        <p:spPr>
          <a:xfrm rot="5400000">
            <a:off x="1424768" y="3817350"/>
            <a:ext cx="4245076" cy="3031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마이데이터 서비스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API (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앱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)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C0C71B7-5C7A-49E3-AEF0-155C14899CC4}"/>
              </a:ext>
            </a:extLst>
          </p:cNvPr>
          <p:cNvSpPr/>
          <p:nvPr/>
        </p:nvSpPr>
        <p:spPr>
          <a:xfrm rot="5400000">
            <a:off x="1002644" y="3819379"/>
            <a:ext cx="4241308" cy="3031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Security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Filter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6" name="사각형: 둥근 모서리 76">
            <a:extLst>
              <a:ext uri="{FF2B5EF4-FFF2-40B4-BE49-F238E27FC236}">
                <a16:creationId xmlns:a16="http://schemas.microsoft.com/office/drawing/2014/main" id="{78989C79-D8BA-4475-B8A6-19F5B7AF4281}"/>
              </a:ext>
            </a:extLst>
          </p:cNvPr>
          <p:cNvSpPr/>
          <p:nvPr/>
        </p:nvSpPr>
        <p:spPr>
          <a:xfrm>
            <a:off x="0" y="883293"/>
            <a:ext cx="2475345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재활보조기구 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QR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코드기반 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PLM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관리</a:t>
            </a:r>
          </a:p>
        </p:txBody>
      </p:sp>
      <p:sp>
        <p:nvSpPr>
          <p:cNvPr id="107" name="사각형: 둥근 모서리 76">
            <a:extLst>
              <a:ext uri="{FF2B5EF4-FFF2-40B4-BE49-F238E27FC236}">
                <a16:creationId xmlns:a16="http://schemas.microsoft.com/office/drawing/2014/main" id="{E4672829-9566-4471-93EB-BEE7CE884A13}"/>
              </a:ext>
            </a:extLst>
          </p:cNvPr>
          <p:cNvSpPr/>
          <p:nvPr/>
        </p:nvSpPr>
        <p:spPr>
          <a:xfrm>
            <a:off x="0" y="1119181"/>
            <a:ext cx="2475345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재활보조기구 특정품목 비대면 검수확인</a:t>
            </a:r>
          </a:p>
        </p:txBody>
      </p:sp>
      <p:sp>
        <p:nvSpPr>
          <p:cNvPr id="108" name="사각형: 둥근 모서리 76">
            <a:extLst>
              <a:ext uri="{FF2B5EF4-FFF2-40B4-BE49-F238E27FC236}">
                <a16:creationId xmlns:a16="http://schemas.microsoft.com/office/drawing/2014/main" id="{7AEB232B-D9F0-4D64-A0BA-1ACBA9D816B3}"/>
              </a:ext>
            </a:extLst>
          </p:cNvPr>
          <p:cNvSpPr/>
          <p:nvPr/>
        </p:nvSpPr>
        <p:spPr>
          <a:xfrm>
            <a:off x="0" y="1361848"/>
            <a:ext cx="2475345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품목특성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제작기사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자재현황 연동 맞춤예약</a:t>
            </a:r>
          </a:p>
        </p:txBody>
      </p:sp>
      <p:sp>
        <p:nvSpPr>
          <p:cNvPr id="109" name="모서리가 둥근 직사각형 33">
            <a:extLst>
              <a:ext uri="{FF2B5EF4-FFF2-40B4-BE49-F238E27FC236}">
                <a16:creationId xmlns:a16="http://schemas.microsoft.com/office/drawing/2014/main" id="{66F69520-E67C-4EF9-B986-78A3A62A78D8}"/>
              </a:ext>
            </a:extLst>
          </p:cNvPr>
          <p:cNvSpPr/>
          <p:nvPr/>
        </p:nvSpPr>
        <p:spPr>
          <a:xfrm>
            <a:off x="404" y="2234665"/>
            <a:ext cx="2569035" cy="339515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재활보조기구 이용자 앱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모서리가 둥근 직사각형 33">
            <a:extLst>
              <a:ext uri="{FF2B5EF4-FFF2-40B4-BE49-F238E27FC236}">
                <a16:creationId xmlns:a16="http://schemas.microsoft.com/office/drawing/2014/main" id="{1D3A55BF-44C8-41E2-9A71-92BBFC636E4F}"/>
              </a:ext>
            </a:extLst>
          </p:cNvPr>
          <p:cNvSpPr/>
          <p:nvPr/>
        </p:nvSpPr>
        <p:spPr>
          <a:xfrm>
            <a:off x="404" y="4602506"/>
            <a:ext cx="2569035" cy="339515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배달자 앱</a:t>
            </a:r>
          </a:p>
        </p:txBody>
      </p:sp>
      <p:cxnSp>
        <p:nvCxnSpPr>
          <p:cNvPr id="111" name="직선 화살표 연결선 250">
            <a:extLst>
              <a:ext uri="{FF2B5EF4-FFF2-40B4-BE49-F238E27FC236}">
                <a16:creationId xmlns:a16="http://schemas.microsoft.com/office/drawing/2014/main" id="{10CCD4D8-DCA2-46A8-A635-E5DF4BB0E3FC}"/>
              </a:ext>
            </a:extLst>
          </p:cNvPr>
          <p:cNvCxnSpPr>
            <a:cxnSpLocks/>
          </p:cNvCxnSpPr>
          <p:nvPr/>
        </p:nvCxnSpPr>
        <p:spPr>
          <a:xfrm>
            <a:off x="2542020" y="4758783"/>
            <a:ext cx="9114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36FE356-020C-47A9-A1D0-30E5BB5C2092}"/>
              </a:ext>
            </a:extLst>
          </p:cNvPr>
          <p:cNvGrpSpPr/>
          <p:nvPr/>
        </p:nvGrpSpPr>
        <p:grpSpPr>
          <a:xfrm>
            <a:off x="0" y="2602027"/>
            <a:ext cx="2574816" cy="1922841"/>
            <a:chOff x="-1490287" y="3195159"/>
            <a:chExt cx="2997451" cy="220643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B34BAB1D-EB79-443B-BB51-41BCAF4AF9EE}"/>
                </a:ext>
              </a:extLst>
            </p:cNvPr>
            <p:cNvGrpSpPr/>
            <p:nvPr/>
          </p:nvGrpSpPr>
          <p:grpSpPr>
            <a:xfrm>
              <a:off x="-1490287" y="3195159"/>
              <a:ext cx="1478656" cy="1090867"/>
              <a:chOff x="5505142" y="3353713"/>
              <a:chExt cx="1848322" cy="1090867"/>
            </a:xfrm>
          </p:grpSpPr>
          <p:sp>
            <p:nvSpPr>
              <p:cNvPr id="128" name="사각형: 둥근 모서리 76">
                <a:extLst>
                  <a:ext uri="{FF2B5EF4-FFF2-40B4-BE49-F238E27FC236}">
                    <a16:creationId xmlns:a16="http://schemas.microsoft.com/office/drawing/2014/main" id="{CEADC136-0391-4DB9-B595-5C31F9829770}"/>
                  </a:ext>
                </a:extLst>
              </p:cNvPr>
              <p:cNvSpPr/>
              <p:nvPr/>
            </p:nvSpPr>
            <p:spPr>
              <a:xfrm>
                <a:off x="5505142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방문점검</a:t>
                </a:r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BBA3C9E6-8891-4576-BA07-31210EEC4EF6}"/>
                  </a:ext>
                </a:extLst>
              </p:cNvPr>
              <p:cNvSpPr/>
              <p:nvPr/>
            </p:nvSpPr>
            <p:spPr>
              <a:xfrm>
                <a:off x="5660772" y="3628072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352A17DD-30C2-4952-BB36-7AB683A48708}"/>
                  </a:ext>
                </a:extLst>
              </p:cNvPr>
              <p:cNvSpPr/>
              <p:nvPr/>
            </p:nvSpPr>
            <p:spPr>
              <a:xfrm>
                <a:off x="5660772" y="3884294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0304BE1-0435-402E-9299-95FB59D4B8C1}"/>
                  </a:ext>
                </a:extLst>
              </p:cNvPr>
              <p:cNvSpPr/>
              <p:nvPr/>
            </p:nvSpPr>
            <p:spPr>
              <a:xfrm>
                <a:off x="5660772" y="4144090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CADA1CB7-45E8-4BEF-BF5B-4FF176950021}"/>
                </a:ext>
              </a:extLst>
            </p:cNvPr>
            <p:cNvGrpSpPr/>
            <p:nvPr/>
          </p:nvGrpSpPr>
          <p:grpSpPr>
            <a:xfrm>
              <a:off x="28508" y="3195159"/>
              <a:ext cx="1478656" cy="1090867"/>
              <a:chOff x="7602424" y="3353713"/>
              <a:chExt cx="1848322" cy="1090867"/>
            </a:xfrm>
          </p:grpSpPr>
          <p:sp>
            <p:nvSpPr>
              <p:cNvPr id="124" name="사각형: 둥근 모서리 76">
                <a:extLst>
                  <a:ext uri="{FF2B5EF4-FFF2-40B4-BE49-F238E27FC236}">
                    <a16:creationId xmlns:a16="http://schemas.microsoft.com/office/drawing/2014/main" id="{45F213B6-F700-4970-BBED-0F82996A415B}"/>
                  </a:ext>
                </a:extLst>
              </p:cNvPr>
              <p:cNvSpPr/>
              <p:nvPr/>
            </p:nvSpPr>
            <p:spPr>
              <a:xfrm>
                <a:off x="7602424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맞춤배달</a:t>
                </a: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D0481920-3817-4A81-B606-F8FF535934C6}"/>
                  </a:ext>
                </a:extLst>
              </p:cNvPr>
              <p:cNvSpPr/>
              <p:nvPr/>
            </p:nvSpPr>
            <p:spPr>
              <a:xfrm>
                <a:off x="7758054" y="3628072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97277901-A9FA-4D41-8F02-1AD42BF281AE}"/>
                  </a:ext>
                </a:extLst>
              </p:cNvPr>
              <p:cNvSpPr/>
              <p:nvPr/>
            </p:nvSpPr>
            <p:spPr>
              <a:xfrm>
                <a:off x="7758054" y="388445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BB98C99B-0432-4A7A-973B-7DF910CB1A40}"/>
                  </a:ext>
                </a:extLst>
              </p:cNvPr>
              <p:cNvSpPr/>
              <p:nvPr/>
            </p:nvSpPr>
            <p:spPr>
              <a:xfrm>
                <a:off x="7758054" y="414051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33EAB1-6BCA-4F98-B9A5-0ABAA93793AF}"/>
                </a:ext>
              </a:extLst>
            </p:cNvPr>
            <p:cNvGrpSpPr/>
            <p:nvPr/>
          </p:nvGrpSpPr>
          <p:grpSpPr>
            <a:xfrm>
              <a:off x="-1490287" y="4310722"/>
              <a:ext cx="1478656" cy="1090867"/>
              <a:chOff x="9699706" y="3353713"/>
              <a:chExt cx="1848322" cy="1090867"/>
            </a:xfrm>
          </p:grpSpPr>
          <p:sp>
            <p:nvSpPr>
              <p:cNvPr id="120" name="사각형: 둥근 모서리 76">
                <a:extLst>
                  <a:ext uri="{FF2B5EF4-FFF2-40B4-BE49-F238E27FC236}">
                    <a16:creationId xmlns:a16="http://schemas.microsoft.com/office/drawing/2014/main" id="{051E81B4-FD9E-42C9-91A2-545BFE60095D}"/>
                  </a:ext>
                </a:extLst>
              </p:cNvPr>
              <p:cNvSpPr/>
              <p:nvPr/>
            </p:nvSpPr>
            <p:spPr>
              <a:xfrm>
                <a:off x="9699706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작업수리</a:t>
                </a: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37DAFEC0-4343-4B7D-9B12-390C1A260FE0}"/>
                  </a:ext>
                </a:extLst>
              </p:cNvPr>
              <p:cNvSpPr/>
              <p:nvPr/>
            </p:nvSpPr>
            <p:spPr>
              <a:xfrm>
                <a:off x="9855336" y="3628072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561BF455-9EE3-4043-84C5-06772FA3D01B}"/>
                  </a:ext>
                </a:extLst>
              </p:cNvPr>
              <p:cNvSpPr/>
              <p:nvPr/>
            </p:nvSpPr>
            <p:spPr>
              <a:xfrm>
                <a:off x="9855336" y="388445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BE2294F8-4C9C-43D3-AC5B-DC52EB42C90A}"/>
                  </a:ext>
                </a:extLst>
              </p:cNvPr>
              <p:cNvSpPr/>
              <p:nvPr/>
            </p:nvSpPr>
            <p:spPr>
              <a:xfrm>
                <a:off x="9855336" y="414051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B3B12A5-D6FB-4516-95DA-2E5ED51BE3C1}"/>
                </a:ext>
              </a:extLst>
            </p:cNvPr>
            <p:cNvGrpSpPr/>
            <p:nvPr/>
          </p:nvGrpSpPr>
          <p:grpSpPr>
            <a:xfrm>
              <a:off x="28507" y="4310722"/>
              <a:ext cx="1478656" cy="1090866"/>
              <a:chOff x="9699706" y="4456237"/>
              <a:chExt cx="1848322" cy="1090866"/>
            </a:xfrm>
          </p:grpSpPr>
          <p:sp>
            <p:nvSpPr>
              <p:cNvPr id="117" name="사각형: 둥근 모서리 76">
                <a:extLst>
                  <a:ext uri="{FF2B5EF4-FFF2-40B4-BE49-F238E27FC236}">
                    <a16:creationId xmlns:a16="http://schemas.microsoft.com/office/drawing/2014/main" id="{B823EDC3-A617-4F50-9C1B-986487234A03}"/>
                  </a:ext>
                </a:extLst>
              </p:cNvPr>
              <p:cNvSpPr/>
              <p:nvPr/>
            </p:nvSpPr>
            <p:spPr>
              <a:xfrm>
                <a:off x="9699706" y="4456237"/>
                <a:ext cx="1848322" cy="1090866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당뇨관리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532230E8-DC60-4756-A752-9CB0A7A3B9D1}"/>
                  </a:ext>
                </a:extLst>
              </p:cNvPr>
              <p:cNvSpPr/>
              <p:nvPr/>
            </p:nvSpPr>
            <p:spPr>
              <a:xfrm>
                <a:off x="9855336" y="4730596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혈당측정 정보 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02B1C383-5156-49AF-A558-2F3D5756EF33}"/>
                  </a:ext>
                </a:extLst>
              </p:cNvPr>
              <p:cNvSpPr/>
              <p:nvPr/>
            </p:nvSpPr>
            <p:spPr>
              <a:xfrm>
                <a:off x="9855336" y="4983323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맞춤형 식단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운동법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B51BA2C-AE73-4362-87D3-426E54467B2F}"/>
              </a:ext>
            </a:extLst>
          </p:cNvPr>
          <p:cNvGrpSpPr/>
          <p:nvPr/>
        </p:nvGrpSpPr>
        <p:grpSpPr>
          <a:xfrm>
            <a:off x="0" y="4960278"/>
            <a:ext cx="2574816" cy="1408832"/>
            <a:chOff x="6680646" y="7662214"/>
            <a:chExt cx="2394774" cy="16166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5FC14FE-3E9E-4049-9EAC-F8A85F3C78C2}"/>
                </a:ext>
              </a:extLst>
            </p:cNvPr>
            <p:cNvGrpSpPr/>
            <p:nvPr/>
          </p:nvGrpSpPr>
          <p:grpSpPr>
            <a:xfrm>
              <a:off x="6680646" y="7662214"/>
              <a:ext cx="1181353" cy="1616613"/>
              <a:chOff x="5505142" y="7719126"/>
              <a:chExt cx="1848322" cy="1616613"/>
            </a:xfrm>
          </p:grpSpPr>
          <p:sp>
            <p:nvSpPr>
              <p:cNvPr id="140" name="사각형: 둥근 모서리 76">
                <a:extLst>
                  <a:ext uri="{FF2B5EF4-FFF2-40B4-BE49-F238E27FC236}">
                    <a16:creationId xmlns:a16="http://schemas.microsoft.com/office/drawing/2014/main" id="{DC5DBE95-5381-490B-BF0F-369E877471EC}"/>
                  </a:ext>
                </a:extLst>
              </p:cNvPr>
              <p:cNvSpPr/>
              <p:nvPr/>
            </p:nvSpPr>
            <p:spPr>
              <a:xfrm>
                <a:off x="5505142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방문점검</a:t>
                </a:r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5CC4FB81-7C23-4E91-BE1C-EFA35F3341D1}"/>
                  </a:ext>
                </a:extLst>
              </p:cNvPr>
              <p:cNvSpPr/>
              <p:nvPr/>
            </p:nvSpPr>
            <p:spPr>
              <a:xfrm>
                <a:off x="5660772" y="7993485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264D7E84-C4C2-4CC3-8497-B6FE7B3831D1}"/>
                  </a:ext>
                </a:extLst>
              </p:cNvPr>
              <p:cNvSpPr/>
              <p:nvPr/>
            </p:nvSpPr>
            <p:spPr>
              <a:xfrm>
                <a:off x="5660772" y="8249707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8EF57F29-DC32-42C4-8296-60A79C4A41CF}"/>
                  </a:ext>
                </a:extLst>
              </p:cNvPr>
              <p:cNvSpPr/>
              <p:nvPr/>
            </p:nvSpPr>
            <p:spPr>
              <a:xfrm>
                <a:off x="5660772" y="8509503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구매정보 조회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(QRCode )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800D920B-4FC2-40C9-A316-5D45C1319848}"/>
                  </a:ext>
                </a:extLst>
              </p:cNvPr>
              <p:cNvSpPr/>
              <p:nvPr/>
            </p:nvSpPr>
            <p:spPr>
              <a:xfrm>
                <a:off x="5660772" y="8766564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ED250272-2169-421D-BEBC-30A31BA1CE54}"/>
                  </a:ext>
                </a:extLst>
              </p:cNvPr>
              <p:cNvSpPr/>
              <p:nvPr/>
            </p:nvSpPr>
            <p:spPr>
              <a:xfrm>
                <a:off x="5660772" y="9031778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8CF3F0A-5073-4B96-B9E4-2F579E4CC03C}"/>
                </a:ext>
              </a:extLst>
            </p:cNvPr>
            <p:cNvGrpSpPr/>
            <p:nvPr/>
          </p:nvGrpSpPr>
          <p:grpSpPr>
            <a:xfrm>
              <a:off x="7894067" y="7662214"/>
              <a:ext cx="1181353" cy="1616613"/>
              <a:chOff x="7602424" y="7719126"/>
              <a:chExt cx="1848322" cy="1616613"/>
            </a:xfrm>
          </p:grpSpPr>
          <p:sp>
            <p:nvSpPr>
              <p:cNvPr id="135" name="사각형: 둥근 모서리 76">
                <a:extLst>
                  <a:ext uri="{FF2B5EF4-FFF2-40B4-BE49-F238E27FC236}">
                    <a16:creationId xmlns:a16="http://schemas.microsoft.com/office/drawing/2014/main" id="{0960205B-124E-44DC-9A6B-EC9ED7AA9F8A}"/>
                  </a:ext>
                </a:extLst>
              </p:cNvPr>
              <p:cNvSpPr/>
              <p:nvPr/>
            </p:nvSpPr>
            <p:spPr>
              <a:xfrm>
                <a:off x="7602424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맞춤배달</a:t>
                </a:r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CABEF7B0-99B2-43E4-A631-89B2C5AD029F}"/>
                  </a:ext>
                </a:extLst>
              </p:cNvPr>
              <p:cNvSpPr/>
              <p:nvPr/>
            </p:nvSpPr>
            <p:spPr>
              <a:xfrm>
                <a:off x="7758054" y="7993485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BDAB7908-F756-4442-9C00-F1E2698CC6CF}"/>
                  </a:ext>
                </a:extLst>
              </p:cNvPr>
              <p:cNvSpPr/>
              <p:nvPr/>
            </p:nvSpPr>
            <p:spPr>
              <a:xfrm>
                <a:off x="7758054" y="8249869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63A6E148-EF44-4C1B-9787-BD27D36172EA}"/>
                  </a:ext>
                </a:extLst>
              </p:cNvPr>
              <p:cNvSpPr/>
              <p:nvPr/>
            </p:nvSpPr>
            <p:spPr>
              <a:xfrm>
                <a:off x="7758054" y="8505929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BEAD845D-B3E6-4049-96A4-6BCF412BDC5A}"/>
                  </a:ext>
                </a:extLst>
              </p:cNvPr>
              <p:cNvSpPr/>
              <p:nvPr/>
            </p:nvSpPr>
            <p:spPr>
              <a:xfrm>
                <a:off x="7758054" y="8762990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cxnSp>
        <p:nvCxnSpPr>
          <p:cNvPr id="146" name="직선 화살표 연결선 250">
            <a:extLst>
              <a:ext uri="{FF2B5EF4-FFF2-40B4-BE49-F238E27FC236}">
                <a16:creationId xmlns:a16="http://schemas.microsoft.com/office/drawing/2014/main" id="{3F5C09AE-D95A-4CC9-81B1-88EDFB7B8D9F}"/>
              </a:ext>
            </a:extLst>
          </p:cNvPr>
          <p:cNvCxnSpPr>
            <a:cxnSpLocks/>
          </p:cNvCxnSpPr>
          <p:nvPr/>
        </p:nvCxnSpPr>
        <p:spPr>
          <a:xfrm>
            <a:off x="2542020" y="2411212"/>
            <a:ext cx="9114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각형: 둥근 모서리 76">
            <a:extLst>
              <a:ext uri="{FF2B5EF4-FFF2-40B4-BE49-F238E27FC236}">
                <a16:creationId xmlns:a16="http://schemas.microsoft.com/office/drawing/2014/main" id="{9124DDE4-AD51-4267-916F-FBAA52FA45E8}"/>
              </a:ext>
            </a:extLst>
          </p:cNvPr>
          <p:cNvSpPr/>
          <p:nvPr/>
        </p:nvSpPr>
        <p:spPr>
          <a:xfrm>
            <a:off x="0" y="1607120"/>
            <a:ext cx="2475345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맞춤 배달 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서비스지원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000" b="1" spc="-8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AE580FB-FB12-4F12-A169-64D73C3C6AEA}"/>
              </a:ext>
            </a:extLst>
          </p:cNvPr>
          <p:cNvGrpSpPr/>
          <p:nvPr/>
        </p:nvGrpSpPr>
        <p:grpSpPr>
          <a:xfrm>
            <a:off x="6509904" y="3387585"/>
            <a:ext cx="2398964" cy="1334648"/>
            <a:chOff x="7150991" y="1867292"/>
            <a:chExt cx="1826086" cy="1334648"/>
          </a:xfrm>
        </p:grpSpPr>
        <p:sp>
          <p:nvSpPr>
            <p:cNvPr id="103" name="사각형: 둥근 모서리 76">
              <a:extLst>
                <a:ext uri="{FF2B5EF4-FFF2-40B4-BE49-F238E27FC236}">
                  <a16:creationId xmlns:a16="http://schemas.microsoft.com/office/drawing/2014/main" id="{CD6041CB-3FD4-47CA-BFD1-473FC1C19007}"/>
                </a:ext>
              </a:extLst>
            </p:cNvPr>
            <p:cNvSpPr/>
            <p:nvPr/>
          </p:nvSpPr>
          <p:spPr>
            <a:xfrm>
              <a:off x="7150991" y="1867292"/>
              <a:ext cx="1826086" cy="1334648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운영 관리</a:t>
              </a:r>
            </a:p>
          </p:txBody>
        </p:sp>
        <p:sp>
          <p:nvSpPr>
            <p:cNvPr id="104" name="사각형: 둥근 모서리 76">
              <a:extLst>
                <a:ext uri="{FF2B5EF4-FFF2-40B4-BE49-F238E27FC236}">
                  <a16:creationId xmlns:a16="http://schemas.microsoft.com/office/drawing/2014/main" id="{035DEC57-A962-4103-80C1-103038A3D016}"/>
                </a:ext>
              </a:extLst>
            </p:cNvPr>
            <p:cNvSpPr/>
            <p:nvPr/>
          </p:nvSpPr>
          <p:spPr>
            <a:xfrm>
              <a:off x="7271128" y="2197180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공통코드 관리</a:t>
              </a:r>
            </a:p>
          </p:txBody>
        </p:sp>
        <p:sp>
          <p:nvSpPr>
            <p:cNvPr id="105" name="사각형: 둥근 모서리 76">
              <a:extLst>
                <a:ext uri="{FF2B5EF4-FFF2-40B4-BE49-F238E27FC236}">
                  <a16:creationId xmlns:a16="http://schemas.microsoft.com/office/drawing/2014/main" id="{160C8597-61D9-4C28-837A-4C2836895D99}"/>
                </a:ext>
              </a:extLst>
            </p:cNvPr>
            <p:cNvSpPr/>
            <p:nvPr/>
          </p:nvSpPr>
          <p:spPr>
            <a:xfrm>
              <a:off x="7271128" y="2460188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조직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권한 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메뉴 관리</a:t>
              </a:r>
            </a:p>
          </p:txBody>
        </p:sp>
        <p:sp>
          <p:nvSpPr>
            <p:cNvPr id="149" name="사각형: 둥근 모서리 76">
              <a:extLst>
                <a:ext uri="{FF2B5EF4-FFF2-40B4-BE49-F238E27FC236}">
                  <a16:creationId xmlns:a16="http://schemas.microsoft.com/office/drawing/2014/main" id="{D40D7FC2-026F-4EB9-83E6-DB8A9CF27E2D}"/>
                </a:ext>
              </a:extLst>
            </p:cNvPr>
            <p:cNvSpPr/>
            <p:nvPr/>
          </p:nvSpPr>
          <p:spPr>
            <a:xfrm>
              <a:off x="7271128" y="2723196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 관리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A401048-09C0-4064-BF74-2E38E91A0C52}"/>
              </a:ext>
            </a:extLst>
          </p:cNvPr>
          <p:cNvGrpSpPr/>
          <p:nvPr/>
        </p:nvGrpSpPr>
        <p:grpSpPr>
          <a:xfrm>
            <a:off x="6509904" y="4813839"/>
            <a:ext cx="2398964" cy="1277599"/>
            <a:chOff x="7150991" y="3778673"/>
            <a:chExt cx="1826086" cy="1277599"/>
          </a:xfrm>
        </p:grpSpPr>
        <p:sp>
          <p:nvSpPr>
            <p:cNvPr id="151" name="사각형: 둥근 모서리 76">
              <a:extLst>
                <a:ext uri="{FF2B5EF4-FFF2-40B4-BE49-F238E27FC236}">
                  <a16:creationId xmlns:a16="http://schemas.microsoft.com/office/drawing/2014/main" id="{8E297379-871B-4B0B-A177-A7A9C443AE39}"/>
                </a:ext>
              </a:extLst>
            </p:cNvPr>
            <p:cNvSpPr/>
            <p:nvPr/>
          </p:nvSpPr>
          <p:spPr>
            <a:xfrm>
              <a:off x="7150991" y="3778673"/>
              <a:ext cx="1826086" cy="1277599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웹 사용자 인증</a:t>
              </a:r>
            </a:p>
          </p:txBody>
        </p:sp>
        <p:sp>
          <p:nvSpPr>
            <p:cNvPr id="152" name="사각형: 둥근 모서리 76">
              <a:extLst>
                <a:ext uri="{FF2B5EF4-FFF2-40B4-BE49-F238E27FC236}">
                  <a16:creationId xmlns:a16="http://schemas.microsoft.com/office/drawing/2014/main" id="{E3E3AEA7-25B2-41DA-A03C-B292B1593768}"/>
                </a:ext>
              </a:extLst>
            </p:cNvPr>
            <p:cNvSpPr/>
            <p:nvPr/>
          </p:nvSpPr>
          <p:spPr>
            <a:xfrm>
              <a:off x="7271128" y="4108562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로그인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로그아웃</a:t>
              </a:r>
            </a:p>
          </p:txBody>
        </p:sp>
        <p:sp>
          <p:nvSpPr>
            <p:cNvPr id="153" name="사각형: 둥근 모서리 76">
              <a:extLst>
                <a:ext uri="{FF2B5EF4-FFF2-40B4-BE49-F238E27FC236}">
                  <a16:creationId xmlns:a16="http://schemas.microsoft.com/office/drawing/2014/main" id="{5BD7E2F4-63CF-4975-82C0-7ED250AEC2CC}"/>
                </a:ext>
              </a:extLst>
            </p:cNvPr>
            <p:cNvSpPr/>
            <p:nvPr/>
          </p:nvSpPr>
          <p:spPr>
            <a:xfrm>
              <a:off x="7271128" y="4372464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아이디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비밀번호 찾기</a:t>
              </a:r>
            </a:p>
          </p:txBody>
        </p:sp>
        <p:sp>
          <p:nvSpPr>
            <p:cNvPr id="154" name="사각형: 둥근 모서리 76">
              <a:extLst>
                <a:ext uri="{FF2B5EF4-FFF2-40B4-BE49-F238E27FC236}">
                  <a16:creationId xmlns:a16="http://schemas.microsoft.com/office/drawing/2014/main" id="{B3964464-2AD7-4B95-9D54-DFAC4295FAFC}"/>
                </a:ext>
              </a:extLst>
            </p:cNvPr>
            <p:cNvSpPr/>
            <p:nvPr/>
          </p:nvSpPr>
          <p:spPr>
            <a:xfrm>
              <a:off x="7271128" y="4636367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개인정보관리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78F68728-5FB6-48C2-A6A9-DEFAE3553ECD}"/>
              </a:ext>
            </a:extLst>
          </p:cNvPr>
          <p:cNvGrpSpPr/>
          <p:nvPr/>
        </p:nvGrpSpPr>
        <p:grpSpPr>
          <a:xfrm>
            <a:off x="6509904" y="1861484"/>
            <a:ext cx="2398964" cy="1437221"/>
            <a:chOff x="6509904" y="7824473"/>
            <a:chExt cx="2398964" cy="1437221"/>
          </a:xfrm>
        </p:grpSpPr>
        <p:sp>
          <p:nvSpPr>
            <p:cNvPr id="156" name="사각형: 둥근 모서리 76">
              <a:extLst>
                <a:ext uri="{FF2B5EF4-FFF2-40B4-BE49-F238E27FC236}">
                  <a16:creationId xmlns:a16="http://schemas.microsoft.com/office/drawing/2014/main" id="{0A57A75B-44BA-4A03-82F8-4E8C2B3DCF6F}"/>
                </a:ext>
              </a:extLst>
            </p:cNvPr>
            <p:cNvSpPr/>
            <p:nvPr/>
          </p:nvSpPr>
          <p:spPr>
            <a:xfrm>
              <a:off x="6509904" y="7824473"/>
              <a:ext cx="2398964" cy="1437221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 서비스 공통기능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57" name="사각형: 둥근 모서리 76">
              <a:extLst>
                <a:ext uri="{FF2B5EF4-FFF2-40B4-BE49-F238E27FC236}">
                  <a16:creationId xmlns:a16="http://schemas.microsoft.com/office/drawing/2014/main" id="{A68E8065-5F3E-473D-9414-B51EE9366C0A}"/>
                </a:ext>
              </a:extLst>
            </p:cNvPr>
            <p:cNvSpPr/>
            <p:nvPr/>
          </p:nvSpPr>
          <p:spPr>
            <a:xfrm>
              <a:off x="6667730" y="8416337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처방전 관리</a:t>
              </a:r>
            </a:p>
          </p:txBody>
        </p:sp>
        <p:sp>
          <p:nvSpPr>
            <p:cNvPr id="158" name="사각형: 둥근 모서리 76">
              <a:extLst>
                <a:ext uri="{FF2B5EF4-FFF2-40B4-BE49-F238E27FC236}">
                  <a16:creationId xmlns:a16="http://schemas.microsoft.com/office/drawing/2014/main" id="{7BBB48B2-EB53-4226-AD6F-FCF84F1E462C}"/>
                </a:ext>
              </a:extLst>
            </p:cNvPr>
            <p:cNvSpPr/>
            <p:nvPr/>
          </p:nvSpPr>
          <p:spPr>
            <a:xfrm>
              <a:off x="6667730" y="8680240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이용자 관리</a:t>
              </a:r>
            </a:p>
          </p:txBody>
        </p:sp>
        <p:sp>
          <p:nvSpPr>
            <p:cNvPr id="159" name="사각형: 둥근 모서리 76">
              <a:extLst>
                <a:ext uri="{FF2B5EF4-FFF2-40B4-BE49-F238E27FC236}">
                  <a16:creationId xmlns:a16="http://schemas.microsoft.com/office/drawing/2014/main" id="{AB4786BD-E441-4D36-9683-331D28797920}"/>
                </a:ext>
              </a:extLst>
            </p:cNvPr>
            <p:cNvSpPr/>
            <p:nvPr/>
          </p:nvSpPr>
          <p:spPr>
            <a:xfrm>
              <a:off x="6667730" y="8152434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플랫폼 사용자 인증</a:t>
              </a:r>
            </a:p>
          </p:txBody>
        </p:sp>
        <p:sp>
          <p:nvSpPr>
            <p:cNvPr id="160" name="사각형: 둥근 모서리 76">
              <a:extLst>
                <a:ext uri="{FF2B5EF4-FFF2-40B4-BE49-F238E27FC236}">
                  <a16:creationId xmlns:a16="http://schemas.microsoft.com/office/drawing/2014/main" id="{A375D44D-4E03-45E5-A731-C3B77B55F75D}"/>
                </a:ext>
              </a:extLst>
            </p:cNvPr>
            <p:cNvSpPr/>
            <p:nvPr/>
          </p:nvSpPr>
          <p:spPr>
            <a:xfrm>
              <a:off x="6667730" y="8950818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품목 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처방전코드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C81708-0651-41D9-9B5C-308122E5A8E1}"/>
              </a:ext>
            </a:extLst>
          </p:cNvPr>
          <p:cNvSpPr/>
          <p:nvPr/>
        </p:nvSpPr>
        <p:spPr>
          <a:xfrm>
            <a:off x="6180971" y="151921"/>
            <a:ext cx="5606983" cy="517825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지정 재활보조기구 맞춤 배달과 관련된 서비스관리자 화면은 재활공학연구소에 위치</a:t>
            </a:r>
            <a:br>
              <a:rPr lang="en-US" altLang="ko-KR" sz="1100">
                <a:latin typeface="+mn-ea"/>
              </a:rPr>
            </a:br>
            <a:r>
              <a:rPr lang="en-US" altLang="ko-KR" sz="11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재고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100">
                <a:latin typeface="+mn-ea"/>
                <a:sym typeface="Wingdings" panose="05000000000000000000" pitchFamily="2" charset="2"/>
              </a:rPr>
              <a:t>기사일정 확인 후 배달가능일정을 생성하여야하기 때문에</a:t>
            </a:r>
            <a:r>
              <a:rPr lang="en-US" altLang="ko-KR" sz="1100">
                <a:latin typeface="+mn-ea"/>
                <a:sym typeface="Wingdings" panose="05000000000000000000" pitchFamily="2" charset="2"/>
              </a:rPr>
              <a:t>.</a:t>
            </a:r>
            <a:endParaRPr lang="ko-KR" altLang="en-US" sz="1100">
              <a:latin typeface="+mn-ea"/>
            </a:endParaRPr>
          </a:p>
        </p:txBody>
      </p:sp>
      <p:sp>
        <p:nvSpPr>
          <p:cNvPr id="147" name="사각형: 둥근 모서리 76">
            <a:extLst>
              <a:ext uri="{FF2B5EF4-FFF2-40B4-BE49-F238E27FC236}">
                <a16:creationId xmlns:a16="http://schemas.microsoft.com/office/drawing/2014/main" id="{111BBA9C-4A39-445C-BD5E-2AB0AE8FA2E1}"/>
              </a:ext>
            </a:extLst>
          </p:cNvPr>
          <p:cNvSpPr/>
          <p:nvPr/>
        </p:nvSpPr>
        <p:spPr>
          <a:xfrm>
            <a:off x="8069718" y="1037339"/>
            <a:ext cx="881950" cy="22009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공통기능</a:t>
            </a:r>
          </a:p>
        </p:txBody>
      </p:sp>
      <p:sp>
        <p:nvSpPr>
          <p:cNvPr id="161" name="사각형: 둥근 모서리 76">
            <a:extLst>
              <a:ext uri="{FF2B5EF4-FFF2-40B4-BE49-F238E27FC236}">
                <a16:creationId xmlns:a16="http://schemas.microsoft.com/office/drawing/2014/main" id="{5EFD5CC1-99DA-42AA-B907-EFB5F903022B}"/>
              </a:ext>
            </a:extLst>
          </p:cNvPr>
          <p:cNvSpPr/>
          <p:nvPr/>
        </p:nvSpPr>
        <p:spPr>
          <a:xfrm>
            <a:off x="9039273" y="1037339"/>
            <a:ext cx="881950" cy="220096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개별기능</a:t>
            </a:r>
          </a:p>
        </p:txBody>
      </p:sp>
      <p:sp>
        <p:nvSpPr>
          <p:cNvPr id="162" name="사각형: 둥근 모서리 76">
            <a:extLst>
              <a:ext uri="{FF2B5EF4-FFF2-40B4-BE49-F238E27FC236}">
                <a16:creationId xmlns:a16="http://schemas.microsoft.com/office/drawing/2014/main" id="{7FBF040E-20C2-433E-999A-2952575C4C79}"/>
              </a:ext>
            </a:extLst>
          </p:cNvPr>
          <p:cNvSpPr/>
          <p:nvPr/>
        </p:nvSpPr>
        <p:spPr>
          <a:xfrm>
            <a:off x="1524000" y="1969332"/>
            <a:ext cx="1018020" cy="258423"/>
          </a:xfrm>
          <a:prstGeom prst="round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서비스에 대응되는 앱 기능</a:t>
            </a:r>
          </a:p>
        </p:txBody>
      </p:sp>
    </p:spTree>
    <p:extLst>
      <p:ext uri="{BB962C8B-B14F-4D97-AF65-F5344CB8AC3E}">
        <p14:creationId xmlns:p14="http://schemas.microsoft.com/office/powerpoint/2010/main" val="25976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2">
            <a:extLst>
              <a:ext uri="{FF2B5EF4-FFF2-40B4-BE49-F238E27FC236}">
                <a16:creationId xmlns:a16="http://schemas.microsoft.com/office/drawing/2014/main" id="{D8AD8642-9683-4BF0-BB85-AB9D0CDA3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14330"/>
              </p:ext>
            </p:extLst>
          </p:nvPr>
        </p:nvGraphicFramePr>
        <p:xfrm>
          <a:off x="821131" y="1684826"/>
          <a:ext cx="10451706" cy="4296872"/>
        </p:xfrm>
        <a:graphic>
          <a:graphicData uri="http://schemas.openxmlformats.org/drawingml/2006/table">
            <a:tbl>
              <a:tblPr/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0">
                  <a:extLst>
                    <a:ext uri="{9D8B030D-6E8A-4147-A177-3AD203B41FA5}">
                      <a16:colId xmlns:a16="http://schemas.microsoft.com/office/drawing/2014/main" val="3608158525"/>
                    </a:ext>
                  </a:extLst>
                </a:gridCol>
                <a:gridCol w="6385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3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변경일자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제</a:t>
                      </a:r>
                      <a:r>
                        <a:rPr lang="en-US" altLang="ko-KR" sz="12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·</a:t>
                      </a:r>
                      <a:r>
                        <a:rPr lang="ko-KR" altLang="en-US" sz="12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개정 내역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dirty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1.0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2023-06</a:t>
                      </a: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lang="ko-KR" altLang="en-US" sz="1200" kern="1200" spc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최초작성</a:t>
                      </a: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143130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358418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3224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44598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0613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932142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488562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876611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kern="1200" cap="none" spc="0" normalizeH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lang="ko-KR" altLang="en-US" sz="1200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L="68580" marR="68580" anchor="ctr">
                    <a:lnL w="63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78921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F0BBD39E-B335-45AC-8E43-F6A40E44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1091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7459ED02-EB7F-4A86-B2A9-643179125D0B}"/>
              </a:ext>
            </a:extLst>
          </p:cNvPr>
          <p:cNvSpPr/>
          <p:nvPr/>
        </p:nvSpPr>
        <p:spPr>
          <a:xfrm>
            <a:off x="2740912" y="1668153"/>
            <a:ext cx="7180311" cy="46532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  <a:alpha val="6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0" rtlCol="0" anchor="b"/>
          <a:lstStyle/>
          <a:p>
            <a:pPr marL="315450" indent="-171450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0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DC8FFB-5FE2-4266-B883-9B6F94D9FCD5}"/>
              </a:ext>
            </a:extLst>
          </p:cNvPr>
          <p:cNvSpPr/>
          <p:nvPr/>
        </p:nvSpPr>
        <p:spPr>
          <a:xfrm>
            <a:off x="2737550" y="1276780"/>
            <a:ext cx="7184673" cy="39532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+mn-ea"/>
              </a:rPr>
              <a:t>의료데이터 서비스</a:t>
            </a:r>
          </a:p>
        </p:txBody>
      </p:sp>
      <p:sp>
        <p:nvSpPr>
          <p:cNvPr id="93" name="모서리가 둥근 직사각형 33">
            <a:extLst>
              <a:ext uri="{FF2B5EF4-FFF2-40B4-BE49-F238E27FC236}">
                <a16:creationId xmlns:a16="http://schemas.microsoft.com/office/drawing/2014/main" id="{4FED7D21-7E02-49D1-8F4A-21473064DC50}"/>
              </a:ext>
            </a:extLst>
          </p:cNvPr>
          <p:cNvSpPr/>
          <p:nvPr/>
        </p:nvSpPr>
        <p:spPr>
          <a:xfrm>
            <a:off x="10073547" y="1820360"/>
            <a:ext cx="1446271" cy="961741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의료데이터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오퍼레이터 플랫폼</a:t>
            </a:r>
          </a:p>
        </p:txBody>
      </p:sp>
      <p:cxnSp>
        <p:nvCxnSpPr>
          <p:cNvPr id="94" name="직선 화살표 연결선 250">
            <a:extLst>
              <a:ext uri="{FF2B5EF4-FFF2-40B4-BE49-F238E27FC236}">
                <a16:creationId xmlns:a16="http://schemas.microsoft.com/office/drawing/2014/main" id="{C43722D4-9FDA-47AF-A226-5F63795F1D2C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347368" y="2301231"/>
            <a:ext cx="72617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B2AF23-A1E8-4E15-BD1A-EA17F09B4D4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00979" y="764864"/>
            <a:ext cx="0" cy="449516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2FD7B51-9EFD-45FA-B314-2825E2B8A08B}"/>
              </a:ext>
            </a:extLst>
          </p:cNvPr>
          <p:cNvSpPr txBox="1"/>
          <p:nvPr/>
        </p:nvSpPr>
        <p:spPr>
          <a:xfrm>
            <a:off x="11135402" y="899729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>
                <a:latin typeface="+mn-ea"/>
                <a:ea typeface="+mn-ea"/>
              </a:rPr>
              <a:t>HTTPS, AES256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4F4B6CE-B891-41D8-81B0-4F27FB1CB2B5}"/>
              </a:ext>
            </a:extLst>
          </p:cNvPr>
          <p:cNvGrpSpPr/>
          <p:nvPr/>
        </p:nvGrpSpPr>
        <p:grpSpPr>
          <a:xfrm>
            <a:off x="9044261" y="1854808"/>
            <a:ext cx="707729" cy="1334646"/>
            <a:chOff x="8968281" y="1854809"/>
            <a:chExt cx="707729" cy="25238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AD42853-10EC-4456-9C24-CCA1982F6395}"/>
                </a:ext>
              </a:extLst>
            </p:cNvPr>
            <p:cNvSpPr/>
            <p:nvPr/>
          </p:nvSpPr>
          <p:spPr>
            <a:xfrm rot="5400000">
              <a:off x="7857911" y="2965179"/>
              <a:ext cx="2523848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플랫폼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BCFB5CD-1D14-4741-BF3D-F0A364775C54}"/>
                </a:ext>
              </a:extLst>
            </p:cNvPr>
            <p:cNvSpPr/>
            <p:nvPr/>
          </p:nvSpPr>
          <p:spPr>
            <a:xfrm rot="5400000">
              <a:off x="8262532" y="2965180"/>
              <a:ext cx="2523849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2EE4663-B10B-4B45-B0BE-1C586EF6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개별서비스 구성도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 sz="2000" u="none" strike="noStrike" kern="0" spc="-80">
                <a:solidFill>
                  <a:srgbClr val="000000"/>
                </a:solidFill>
                <a:effectLst/>
                <a:latin typeface="+mn-ea"/>
                <a:ea typeface="+mn-ea"/>
              </a:rPr>
              <a:t>㈜알스텝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사각형: 둥근 모서리 76">
            <a:extLst>
              <a:ext uri="{FF2B5EF4-FFF2-40B4-BE49-F238E27FC236}">
                <a16:creationId xmlns:a16="http://schemas.microsoft.com/office/drawing/2014/main" id="{7C9C774E-B2F2-4453-BE0A-C3B99F8A2BD0}"/>
              </a:ext>
            </a:extLst>
          </p:cNvPr>
          <p:cNvSpPr/>
          <p:nvPr/>
        </p:nvSpPr>
        <p:spPr>
          <a:xfrm>
            <a:off x="3833243" y="5480396"/>
            <a:ext cx="2505188" cy="611042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거동불편자 당뇨관리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0" name="사각형: 둥근 모서리 76">
            <a:extLst>
              <a:ext uri="{FF2B5EF4-FFF2-40B4-BE49-F238E27FC236}">
                <a16:creationId xmlns:a16="http://schemas.microsoft.com/office/drawing/2014/main" id="{77078AFF-8C27-4CCF-BC13-84E9D50DF4DB}"/>
              </a:ext>
            </a:extLst>
          </p:cNvPr>
          <p:cNvSpPr/>
          <p:nvPr/>
        </p:nvSpPr>
        <p:spPr>
          <a:xfrm>
            <a:off x="4044180" y="5751765"/>
            <a:ext cx="2083312" cy="2149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식단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운동법 관리</a:t>
            </a:r>
          </a:p>
        </p:txBody>
      </p:sp>
      <p:sp>
        <p:nvSpPr>
          <p:cNvPr id="71" name="사각형: 둥근 모서리 76">
            <a:extLst>
              <a:ext uri="{FF2B5EF4-FFF2-40B4-BE49-F238E27FC236}">
                <a16:creationId xmlns:a16="http://schemas.microsoft.com/office/drawing/2014/main" id="{3B517A17-FDEC-4A14-87E7-2C64FAB89685}"/>
              </a:ext>
            </a:extLst>
          </p:cNvPr>
          <p:cNvSpPr/>
          <p:nvPr/>
        </p:nvSpPr>
        <p:spPr>
          <a:xfrm>
            <a:off x="3833243" y="3778672"/>
            <a:ext cx="2505188" cy="1441824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스마트 예약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2" name="사각형: 둥근 모서리 76">
            <a:extLst>
              <a:ext uri="{FF2B5EF4-FFF2-40B4-BE49-F238E27FC236}">
                <a16:creationId xmlns:a16="http://schemas.microsoft.com/office/drawing/2014/main" id="{3A06A602-BB93-4730-BDC9-A2ED9AABF273}"/>
              </a:ext>
            </a:extLst>
          </p:cNvPr>
          <p:cNvSpPr/>
          <p:nvPr/>
        </p:nvSpPr>
        <p:spPr>
          <a:xfrm>
            <a:off x="4044180" y="4108560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작업 관리</a:t>
            </a:r>
          </a:p>
        </p:txBody>
      </p:sp>
      <p:sp>
        <p:nvSpPr>
          <p:cNvPr id="74" name="사각형: 둥근 모서리 76">
            <a:extLst>
              <a:ext uri="{FF2B5EF4-FFF2-40B4-BE49-F238E27FC236}">
                <a16:creationId xmlns:a16="http://schemas.microsoft.com/office/drawing/2014/main" id="{EEF566DB-D819-4C03-B97E-60F5595BD258}"/>
              </a:ext>
            </a:extLst>
          </p:cNvPr>
          <p:cNvSpPr/>
          <p:nvPr/>
        </p:nvSpPr>
        <p:spPr>
          <a:xfrm>
            <a:off x="4044180" y="4372463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품목 특성 관리</a:t>
            </a:r>
          </a:p>
        </p:txBody>
      </p:sp>
      <p:sp>
        <p:nvSpPr>
          <p:cNvPr id="75" name="사각형: 둥근 모서리 76">
            <a:extLst>
              <a:ext uri="{FF2B5EF4-FFF2-40B4-BE49-F238E27FC236}">
                <a16:creationId xmlns:a16="http://schemas.microsoft.com/office/drawing/2014/main" id="{C7293ACA-3108-4CF4-8C22-C1E762D3CA5B}"/>
              </a:ext>
            </a:extLst>
          </p:cNvPr>
          <p:cNvSpPr/>
          <p:nvPr/>
        </p:nvSpPr>
        <p:spPr>
          <a:xfrm>
            <a:off x="3833243" y="1867293"/>
            <a:ext cx="2505188" cy="1698761"/>
          </a:xfrm>
          <a:prstGeom prst="roundRect">
            <a:avLst>
              <a:gd name="adj" fmla="val 3378"/>
            </a:avLst>
          </a:prstGeom>
          <a:solidFill>
            <a:srgbClr val="075EAD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t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롱텀케어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간편처리 서비스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6" name="사각형: 둥근 모서리 76">
            <a:extLst>
              <a:ext uri="{FF2B5EF4-FFF2-40B4-BE49-F238E27FC236}">
                <a16:creationId xmlns:a16="http://schemas.microsoft.com/office/drawing/2014/main" id="{14F5B90A-88C4-449C-AA40-B24887338FC7}"/>
              </a:ext>
            </a:extLst>
          </p:cNvPr>
          <p:cNvSpPr/>
          <p:nvPr/>
        </p:nvSpPr>
        <p:spPr>
          <a:xfrm>
            <a:off x="4044180" y="2723059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배달자 관리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8B72002-7C80-4E62-AB9B-9A35B2AD0E05}"/>
              </a:ext>
            </a:extLst>
          </p:cNvPr>
          <p:cNvSpPr/>
          <p:nvPr/>
        </p:nvSpPr>
        <p:spPr>
          <a:xfrm>
            <a:off x="4044180" y="2459156"/>
            <a:ext cx="2083312" cy="2149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 배달 관리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BD6AAF2-D0B9-443C-8BB4-F0AEFD18A316}"/>
              </a:ext>
            </a:extLst>
          </p:cNvPr>
          <p:cNvSpPr/>
          <p:nvPr/>
        </p:nvSpPr>
        <p:spPr>
          <a:xfrm>
            <a:off x="4044180" y="2986962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 방문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관리</a:t>
            </a:r>
          </a:p>
        </p:txBody>
      </p:sp>
      <p:sp>
        <p:nvSpPr>
          <p:cNvPr id="79" name="사각형: 둥근 모서리 76">
            <a:extLst>
              <a:ext uri="{FF2B5EF4-FFF2-40B4-BE49-F238E27FC236}">
                <a16:creationId xmlns:a16="http://schemas.microsoft.com/office/drawing/2014/main" id="{BBF92E79-B0AA-47B7-9EC4-6645864B4060}"/>
              </a:ext>
            </a:extLst>
          </p:cNvPr>
          <p:cNvSpPr/>
          <p:nvPr/>
        </p:nvSpPr>
        <p:spPr>
          <a:xfrm>
            <a:off x="4044180" y="463636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제작기사 관리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B447471E-2991-4E84-93FE-E20F8AC78E4C}"/>
              </a:ext>
            </a:extLst>
          </p:cNvPr>
          <p:cNvSpPr/>
          <p:nvPr/>
        </p:nvSpPr>
        <p:spPr>
          <a:xfrm>
            <a:off x="4044180" y="2195253"/>
            <a:ext cx="2083312" cy="21497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내구연한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충전알림 대상 품목  관리</a:t>
            </a:r>
          </a:p>
        </p:txBody>
      </p:sp>
      <p:sp>
        <p:nvSpPr>
          <p:cNvPr id="81" name="사각형: 둥근 모서리 76">
            <a:extLst>
              <a:ext uri="{FF2B5EF4-FFF2-40B4-BE49-F238E27FC236}">
                <a16:creationId xmlns:a16="http://schemas.microsoft.com/office/drawing/2014/main" id="{4E85B832-CA48-457E-8B3A-B81C642D4E29}"/>
              </a:ext>
            </a:extLst>
          </p:cNvPr>
          <p:cNvSpPr/>
          <p:nvPr/>
        </p:nvSpPr>
        <p:spPr>
          <a:xfrm>
            <a:off x="4044180" y="3250866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거래명세서 관리</a:t>
            </a:r>
          </a:p>
        </p:txBody>
      </p:sp>
      <p:sp>
        <p:nvSpPr>
          <p:cNvPr id="82" name="사각형: 둥근 모서리 76">
            <a:extLst>
              <a:ext uri="{FF2B5EF4-FFF2-40B4-BE49-F238E27FC236}">
                <a16:creationId xmlns:a16="http://schemas.microsoft.com/office/drawing/2014/main" id="{47358359-C9D7-4F85-A980-249416099299}"/>
              </a:ext>
            </a:extLst>
          </p:cNvPr>
          <p:cNvSpPr/>
          <p:nvPr/>
        </p:nvSpPr>
        <p:spPr>
          <a:xfrm>
            <a:off x="4044180" y="4900269"/>
            <a:ext cx="2083312" cy="214978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자재  관리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물품</a:t>
            </a:r>
            <a:r>
              <a: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)</a:t>
            </a:r>
            <a:endParaRPr lang="ko-KR" altLang="en-US" sz="900" b="1" spc="-8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29C052C-5C99-4715-85E3-700555E830E3}"/>
              </a:ext>
            </a:extLst>
          </p:cNvPr>
          <p:cNvSpPr/>
          <p:nvPr/>
        </p:nvSpPr>
        <p:spPr>
          <a:xfrm rot="5400000">
            <a:off x="1424768" y="3817350"/>
            <a:ext cx="4245076" cy="3031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마이데이터 서비스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API (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앱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)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88CD3-4E4C-407C-88C6-FA90F7F78638}"/>
              </a:ext>
            </a:extLst>
          </p:cNvPr>
          <p:cNvSpPr/>
          <p:nvPr/>
        </p:nvSpPr>
        <p:spPr>
          <a:xfrm rot="5400000">
            <a:off x="1002644" y="3819379"/>
            <a:ext cx="4241308" cy="3031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Security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Filter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6" name="사각형: 둥근 모서리 76">
            <a:extLst>
              <a:ext uri="{FF2B5EF4-FFF2-40B4-BE49-F238E27FC236}">
                <a16:creationId xmlns:a16="http://schemas.microsoft.com/office/drawing/2014/main" id="{7282DD2C-8ECC-4740-8214-713363A21A5B}"/>
              </a:ext>
            </a:extLst>
          </p:cNvPr>
          <p:cNvSpPr/>
          <p:nvPr/>
        </p:nvSpPr>
        <p:spPr>
          <a:xfrm>
            <a:off x="-1" y="882133"/>
            <a:ext cx="2467867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예방점검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간편수리</a:t>
            </a:r>
          </a:p>
        </p:txBody>
      </p:sp>
      <p:sp>
        <p:nvSpPr>
          <p:cNvPr id="107" name="사각형: 둥근 모서리 76">
            <a:extLst>
              <a:ext uri="{FF2B5EF4-FFF2-40B4-BE49-F238E27FC236}">
                <a16:creationId xmlns:a16="http://schemas.microsoft.com/office/drawing/2014/main" id="{42039914-EF89-48DF-BA0A-56BDF7D265AA}"/>
              </a:ext>
            </a:extLst>
          </p:cNvPr>
          <p:cNvSpPr/>
          <p:nvPr/>
        </p:nvSpPr>
        <p:spPr>
          <a:xfrm>
            <a:off x="-1" y="1123005"/>
            <a:ext cx="2467867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품목특성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제작기사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자재현황 연동 맞춤예약</a:t>
            </a:r>
          </a:p>
        </p:txBody>
      </p:sp>
      <p:sp>
        <p:nvSpPr>
          <p:cNvPr id="108" name="모서리가 둥근 직사각형 33">
            <a:extLst>
              <a:ext uri="{FF2B5EF4-FFF2-40B4-BE49-F238E27FC236}">
                <a16:creationId xmlns:a16="http://schemas.microsoft.com/office/drawing/2014/main" id="{AA1881ED-E733-4843-92EA-70A54CD15CDE}"/>
              </a:ext>
            </a:extLst>
          </p:cNvPr>
          <p:cNvSpPr/>
          <p:nvPr/>
        </p:nvSpPr>
        <p:spPr>
          <a:xfrm>
            <a:off x="404" y="2237401"/>
            <a:ext cx="2569035" cy="339515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재활보조기구 이용자 앱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9" name="모서리가 둥근 직사각형 33">
            <a:extLst>
              <a:ext uri="{FF2B5EF4-FFF2-40B4-BE49-F238E27FC236}">
                <a16:creationId xmlns:a16="http://schemas.microsoft.com/office/drawing/2014/main" id="{88C941F6-DF5B-4C1E-AA4C-65318DB7E2CC}"/>
              </a:ext>
            </a:extLst>
          </p:cNvPr>
          <p:cNvSpPr/>
          <p:nvPr/>
        </p:nvSpPr>
        <p:spPr>
          <a:xfrm>
            <a:off x="404" y="4605242"/>
            <a:ext cx="2569035" cy="339515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배달자 앱</a:t>
            </a:r>
          </a:p>
        </p:txBody>
      </p:sp>
      <p:cxnSp>
        <p:nvCxnSpPr>
          <p:cNvPr id="110" name="직선 화살표 연결선 250">
            <a:extLst>
              <a:ext uri="{FF2B5EF4-FFF2-40B4-BE49-F238E27FC236}">
                <a16:creationId xmlns:a16="http://schemas.microsoft.com/office/drawing/2014/main" id="{BCC4D07D-A722-407D-B5C2-DBE967C4ECD9}"/>
              </a:ext>
            </a:extLst>
          </p:cNvPr>
          <p:cNvCxnSpPr>
            <a:cxnSpLocks/>
          </p:cNvCxnSpPr>
          <p:nvPr/>
        </p:nvCxnSpPr>
        <p:spPr>
          <a:xfrm>
            <a:off x="2542020" y="4761519"/>
            <a:ext cx="9114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042D699-5D8E-44C3-8376-15FBC9F3473C}"/>
              </a:ext>
            </a:extLst>
          </p:cNvPr>
          <p:cNvGrpSpPr/>
          <p:nvPr/>
        </p:nvGrpSpPr>
        <p:grpSpPr>
          <a:xfrm>
            <a:off x="0" y="2604763"/>
            <a:ext cx="2574816" cy="1922841"/>
            <a:chOff x="-1490287" y="3195159"/>
            <a:chExt cx="2997451" cy="2206430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AE13D13-EE18-4971-ADBE-0C5030979BCE}"/>
                </a:ext>
              </a:extLst>
            </p:cNvPr>
            <p:cNvGrpSpPr/>
            <p:nvPr/>
          </p:nvGrpSpPr>
          <p:grpSpPr>
            <a:xfrm>
              <a:off x="-1490287" y="3195159"/>
              <a:ext cx="1478656" cy="1090867"/>
              <a:chOff x="5505142" y="3353713"/>
              <a:chExt cx="1848322" cy="1090867"/>
            </a:xfrm>
          </p:grpSpPr>
          <p:sp>
            <p:nvSpPr>
              <p:cNvPr id="127" name="사각형: 둥근 모서리 76">
                <a:extLst>
                  <a:ext uri="{FF2B5EF4-FFF2-40B4-BE49-F238E27FC236}">
                    <a16:creationId xmlns:a16="http://schemas.microsoft.com/office/drawing/2014/main" id="{9AA68926-780C-4B98-91FE-4FEA79FDE10B}"/>
                  </a:ext>
                </a:extLst>
              </p:cNvPr>
              <p:cNvSpPr/>
              <p:nvPr/>
            </p:nvSpPr>
            <p:spPr>
              <a:xfrm>
                <a:off x="5505142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방문점검</a:t>
                </a:r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EE87B78E-A612-45C5-B988-8BD4AD2C1945}"/>
                  </a:ext>
                </a:extLst>
              </p:cNvPr>
              <p:cNvSpPr/>
              <p:nvPr/>
            </p:nvSpPr>
            <p:spPr>
              <a:xfrm>
                <a:off x="5660772" y="3628072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EE52379B-564E-45A6-BB96-F83FC53E7CF2}"/>
                  </a:ext>
                </a:extLst>
              </p:cNvPr>
              <p:cNvSpPr/>
              <p:nvPr/>
            </p:nvSpPr>
            <p:spPr>
              <a:xfrm>
                <a:off x="5660772" y="3884294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68CE3FAB-178F-4EF3-9AC0-8FC2261ACBB9}"/>
                  </a:ext>
                </a:extLst>
              </p:cNvPr>
              <p:cNvSpPr/>
              <p:nvPr/>
            </p:nvSpPr>
            <p:spPr>
              <a:xfrm>
                <a:off x="5660772" y="4144090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B3041DD3-19AE-4B83-AF28-38582A833728}"/>
                </a:ext>
              </a:extLst>
            </p:cNvPr>
            <p:cNvGrpSpPr/>
            <p:nvPr/>
          </p:nvGrpSpPr>
          <p:grpSpPr>
            <a:xfrm>
              <a:off x="28508" y="3195159"/>
              <a:ext cx="1478656" cy="1090867"/>
              <a:chOff x="7602424" y="3353713"/>
              <a:chExt cx="1848322" cy="1090867"/>
            </a:xfrm>
          </p:grpSpPr>
          <p:sp>
            <p:nvSpPr>
              <p:cNvPr id="123" name="사각형: 둥근 모서리 76">
                <a:extLst>
                  <a:ext uri="{FF2B5EF4-FFF2-40B4-BE49-F238E27FC236}">
                    <a16:creationId xmlns:a16="http://schemas.microsoft.com/office/drawing/2014/main" id="{C844A9D8-AB39-450E-9032-64A13CE5D98F}"/>
                  </a:ext>
                </a:extLst>
              </p:cNvPr>
              <p:cNvSpPr/>
              <p:nvPr/>
            </p:nvSpPr>
            <p:spPr>
              <a:xfrm>
                <a:off x="7602424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맞춤배달</a:t>
                </a: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4C8567BF-88FB-4017-A927-047088130138}"/>
                  </a:ext>
                </a:extLst>
              </p:cNvPr>
              <p:cNvSpPr/>
              <p:nvPr/>
            </p:nvSpPr>
            <p:spPr>
              <a:xfrm>
                <a:off x="7758054" y="3628072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360F3CA0-2A83-405C-B950-589730159959}"/>
                  </a:ext>
                </a:extLst>
              </p:cNvPr>
              <p:cNvSpPr/>
              <p:nvPr/>
            </p:nvSpPr>
            <p:spPr>
              <a:xfrm>
                <a:off x="7758054" y="3884456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A1F3BE5D-B45E-48DD-B568-461E315D71A3}"/>
                  </a:ext>
                </a:extLst>
              </p:cNvPr>
              <p:cNvSpPr/>
              <p:nvPr/>
            </p:nvSpPr>
            <p:spPr>
              <a:xfrm>
                <a:off x="7758054" y="4140516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5BBDB80-1202-4D11-8B87-0A61DBDF5FDD}"/>
                </a:ext>
              </a:extLst>
            </p:cNvPr>
            <p:cNvGrpSpPr/>
            <p:nvPr/>
          </p:nvGrpSpPr>
          <p:grpSpPr>
            <a:xfrm>
              <a:off x="-1490287" y="4310722"/>
              <a:ext cx="1478656" cy="1090867"/>
              <a:chOff x="9699706" y="3353713"/>
              <a:chExt cx="1848322" cy="1090867"/>
            </a:xfrm>
          </p:grpSpPr>
          <p:sp>
            <p:nvSpPr>
              <p:cNvPr id="119" name="사각형: 둥근 모서리 76">
                <a:extLst>
                  <a:ext uri="{FF2B5EF4-FFF2-40B4-BE49-F238E27FC236}">
                    <a16:creationId xmlns:a16="http://schemas.microsoft.com/office/drawing/2014/main" id="{DD019E5F-282B-492E-BB6F-6DD50A8939EF}"/>
                  </a:ext>
                </a:extLst>
              </p:cNvPr>
              <p:cNvSpPr/>
              <p:nvPr/>
            </p:nvSpPr>
            <p:spPr>
              <a:xfrm>
                <a:off x="9699706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작업수리</a:t>
                </a: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4AA6FD8-B91B-48BA-8623-5C6F580D0D61}"/>
                  </a:ext>
                </a:extLst>
              </p:cNvPr>
              <p:cNvSpPr/>
              <p:nvPr/>
            </p:nvSpPr>
            <p:spPr>
              <a:xfrm>
                <a:off x="9855336" y="3628072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448C619-2302-4790-A5FA-FE43EC389D19}"/>
                  </a:ext>
                </a:extLst>
              </p:cNvPr>
              <p:cNvSpPr/>
              <p:nvPr/>
            </p:nvSpPr>
            <p:spPr>
              <a:xfrm>
                <a:off x="9855336" y="388445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5C164E36-694C-480E-A4E5-22458982E26A}"/>
                  </a:ext>
                </a:extLst>
              </p:cNvPr>
              <p:cNvSpPr/>
              <p:nvPr/>
            </p:nvSpPr>
            <p:spPr>
              <a:xfrm>
                <a:off x="9855336" y="414051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1E9FC49D-62D8-428E-8D29-549C63179773}"/>
                </a:ext>
              </a:extLst>
            </p:cNvPr>
            <p:cNvGrpSpPr/>
            <p:nvPr/>
          </p:nvGrpSpPr>
          <p:grpSpPr>
            <a:xfrm>
              <a:off x="28507" y="4310722"/>
              <a:ext cx="1478656" cy="1090866"/>
              <a:chOff x="9699706" y="4456237"/>
              <a:chExt cx="1848322" cy="1090866"/>
            </a:xfrm>
          </p:grpSpPr>
          <p:sp>
            <p:nvSpPr>
              <p:cNvPr id="116" name="사각형: 둥근 모서리 76">
                <a:extLst>
                  <a:ext uri="{FF2B5EF4-FFF2-40B4-BE49-F238E27FC236}">
                    <a16:creationId xmlns:a16="http://schemas.microsoft.com/office/drawing/2014/main" id="{0FE55E35-4D0C-4D7C-9509-DC52BC319FCE}"/>
                  </a:ext>
                </a:extLst>
              </p:cNvPr>
              <p:cNvSpPr/>
              <p:nvPr/>
            </p:nvSpPr>
            <p:spPr>
              <a:xfrm>
                <a:off x="9699706" y="4456237"/>
                <a:ext cx="1848322" cy="1090866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당뇨관리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DBC889A0-6F2C-4084-9142-C750F181DB4B}"/>
                  </a:ext>
                </a:extLst>
              </p:cNvPr>
              <p:cNvSpPr/>
              <p:nvPr/>
            </p:nvSpPr>
            <p:spPr>
              <a:xfrm>
                <a:off x="9855336" y="4730596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혈당측정 정보 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A001CA6E-BD62-4DB9-8C1E-F715EF80BC73}"/>
                  </a:ext>
                </a:extLst>
              </p:cNvPr>
              <p:cNvSpPr/>
              <p:nvPr/>
            </p:nvSpPr>
            <p:spPr>
              <a:xfrm>
                <a:off x="9855336" y="4983323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맞춤형 식단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운동법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0DC7989-8F58-4EF5-9AD4-FEA2E0FCB095}"/>
              </a:ext>
            </a:extLst>
          </p:cNvPr>
          <p:cNvGrpSpPr/>
          <p:nvPr/>
        </p:nvGrpSpPr>
        <p:grpSpPr>
          <a:xfrm>
            <a:off x="0" y="4963014"/>
            <a:ext cx="2574816" cy="1408832"/>
            <a:chOff x="6680646" y="7662214"/>
            <a:chExt cx="2394774" cy="1616613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68264E81-3DA9-4B1F-8787-61BC46E365E6}"/>
                </a:ext>
              </a:extLst>
            </p:cNvPr>
            <p:cNvGrpSpPr/>
            <p:nvPr/>
          </p:nvGrpSpPr>
          <p:grpSpPr>
            <a:xfrm>
              <a:off x="6680646" y="7662214"/>
              <a:ext cx="1181353" cy="1616613"/>
              <a:chOff x="5505142" y="7719126"/>
              <a:chExt cx="1848322" cy="1616613"/>
            </a:xfrm>
          </p:grpSpPr>
          <p:sp>
            <p:nvSpPr>
              <p:cNvPr id="139" name="사각형: 둥근 모서리 76">
                <a:extLst>
                  <a:ext uri="{FF2B5EF4-FFF2-40B4-BE49-F238E27FC236}">
                    <a16:creationId xmlns:a16="http://schemas.microsoft.com/office/drawing/2014/main" id="{086F9571-2BDF-48E0-95AA-5E453C5AC227}"/>
                  </a:ext>
                </a:extLst>
              </p:cNvPr>
              <p:cNvSpPr/>
              <p:nvPr/>
            </p:nvSpPr>
            <p:spPr>
              <a:xfrm>
                <a:off x="5505142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방문점검</a:t>
                </a:r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7BDE9902-ADCC-47AF-994F-2CF79BBCA441}"/>
                  </a:ext>
                </a:extLst>
              </p:cNvPr>
              <p:cNvSpPr/>
              <p:nvPr/>
            </p:nvSpPr>
            <p:spPr>
              <a:xfrm>
                <a:off x="5660772" y="7993485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A1A32684-E0C1-4493-B9F5-066478DB49EF}"/>
                  </a:ext>
                </a:extLst>
              </p:cNvPr>
              <p:cNvSpPr/>
              <p:nvPr/>
            </p:nvSpPr>
            <p:spPr>
              <a:xfrm>
                <a:off x="5660772" y="8249707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AB98ABB4-3AD6-42C5-AF2D-0A55634D709A}"/>
                  </a:ext>
                </a:extLst>
              </p:cNvPr>
              <p:cNvSpPr/>
              <p:nvPr/>
            </p:nvSpPr>
            <p:spPr>
              <a:xfrm>
                <a:off x="5660772" y="8509503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구매정보 조회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39D01732-CEF6-4347-AE3F-477AA4284FFC}"/>
                  </a:ext>
                </a:extLst>
              </p:cNvPr>
              <p:cNvSpPr/>
              <p:nvPr/>
            </p:nvSpPr>
            <p:spPr>
              <a:xfrm>
                <a:off x="5660772" y="8766564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C4E1C79C-FE40-48F6-9AED-565CDF240FFA}"/>
                  </a:ext>
                </a:extLst>
              </p:cNvPr>
              <p:cNvSpPr/>
              <p:nvPr/>
            </p:nvSpPr>
            <p:spPr>
              <a:xfrm>
                <a:off x="5660772" y="9031778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35656B6-0E9B-4560-9E3C-799E264FCB16}"/>
                </a:ext>
              </a:extLst>
            </p:cNvPr>
            <p:cNvGrpSpPr/>
            <p:nvPr/>
          </p:nvGrpSpPr>
          <p:grpSpPr>
            <a:xfrm>
              <a:off x="7894067" y="7662214"/>
              <a:ext cx="1181353" cy="1616613"/>
              <a:chOff x="7602424" y="7719126"/>
              <a:chExt cx="1848322" cy="1616613"/>
            </a:xfrm>
          </p:grpSpPr>
          <p:sp>
            <p:nvSpPr>
              <p:cNvPr id="134" name="사각형: 둥근 모서리 76">
                <a:extLst>
                  <a:ext uri="{FF2B5EF4-FFF2-40B4-BE49-F238E27FC236}">
                    <a16:creationId xmlns:a16="http://schemas.microsoft.com/office/drawing/2014/main" id="{2DCA40B9-80F9-49DB-AFAB-4C499B658B42}"/>
                  </a:ext>
                </a:extLst>
              </p:cNvPr>
              <p:cNvSpPr/>
              <p:nvPr/>
            </p:nvSpPr>
            <p:spPr>
              <a:xfrm>
                <a:off x="7602424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맞춤배달</a:t>
                </a:r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561A5762-6E9E-4648-A3DA-87120D5151EA}"/>
                  </a:ext>
                </a:extLst>
              </p:cNvPr>
              <p:cNvSpPr/>
              <p:nvPr/>
            </p:nvSpPr>
            <p:spPr>
              <a:xfrm>
                <a:off x="7758054" y="7993485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315CF3DB-97F9-4604-9A37-768C38D499F2}"/>
                  </a:ext>
                </a:extLst>
              </p:cNvPr>
              <p:cNvSpPr/>
              <p:nvPr/>
            </p:nvSpPr>
            <p:spPr>
              <a:xfrm>
                <a:off x="7758054" y="8249869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2497709F-02FC-45BF-B6B6-406DB07B9F73}"/>
                  </a:ext>
                </a:extLst>
              </p:cNvPr>
              <p:cNvSpPr/>
              <p:nvPr/>
            </p:nvSpPr>
            <p:spPr>
              <a:xfrm>
                <a:off x="7758054" y="8505929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1A5A8142-4082-442A-95F8-9E3AE453A20D}"/>
                  </a:ext>
                </a:extLst>
              </p:cNvPr>
              <p:cNvSpPr/>
              <p:nvPr/>
            </p:nvSpPr>
            <p:spPr>
              <a:xfrm>
                <a:off x="7758054" y="8762990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cxnSp>
        <p:nvCxnSpPr>
          <p:cNvPr id="145" name="직선 화살표 연결선 250">
            <a:extLst>
              <a:ext uri="{FF2B5EF4-FFF2-40B4-BE49-F238E27FC236}">
                <a16:creationId xmlns:a16="http://schemas.microsoft.com/office/drawing/2014/main" id="{AEA71DEB-E24B-4301-A08E-BB1854F98D9D}"/>
              </a:ext>
            </a:extLst>
          </p:cNvPr>
          <p:cNvCxnSpPr>
            <a:cxnSpLocks/>
          </p:cNvCxnSpPr>
          <p:nvPr/>
        </p:nvCxnSpPr>
        <p:spPr>
          <a:xfrm>
            <a:off x="2542020" y="2413948"/>
            <a:ext cx="9114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B8CC7FF-A431-4218-981F-0D32C1813E1F}"/>
              </a:ext>
            </a:extLst>
          </p:cNvPr>
          <p:cNvGrpSpPr/>
          <p:nvPr/>
        </p:nvGrpSpPr>
        <p:grpSpPr>
          <a:xfrm>
            <a:off x="6509904" y="3387585"/>
            <a:ext cx="2398964" cy="1334648"/>
            <a:chOff x="7150991" y="1867292"/>
            <a:chExt cx="1826086" cy="1334648"/>
          </a:xfrm>
        </p:grpSpPr>
        <p:sp>
          <p:nvSpPr>
            <p:cNvPr id="103" name="사각형: 둥근 모서리 76">
              <a:extLst>
                <a:ext uri="{FF2B5EF4-FFF2-40B4-BE49-F238E27FC236}">
                  <a16:creationId xmlns:a16="http://schemas.microsoft.com/office/drawing/2014/main" id="{5E96F8B7-35CB-40F5-8F75-AC3D4541172B}"/>
                </a:ext>
              </a:extLst>
            </p:cNvPr>
            <p:cNvSpPr/>
            <p:nvPr/>
          </p:nvSpPr>
          <p:spPr>
            <a:xfrm>
              <a:off x="7150991" y="1867292"/>
              <a:ext cx="1826086" cy="1334648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운영 관리</a:t>
              </a:r>
            </a:p>
          </p:txBody>
        </p:sp>
        <p:sp>
          <p:nvSpPr>
            <p:cNvPr id="104" name="사각형: 둥근 모서리 76">
              <a:extLst>
                <a:ext uri="{FF2B5EF4-FFF2-40B4-BE49-F238E27FC236}">
                  <a16:creationId xmlns:a16="http://schemas.microsoft.com/office/drawing/2014/main" id="{E057B18E-0F37-4201-8390-8AD6632CDF97}"/>
                </a:ext>
              </a:extLst>
            </p:cNvPr>
            <p:cNvSpPr/>
            <p:nvPr/>
          </p:nvSpPr>
          <p:spPr>
            <a:xfrm>
              <a:off x="7271128" y="2197180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공통코드 관리</a:t>
              </a:r>
            </a:p>
          </p:txBody>
        </p:sp>
        <p:sp>
          <p:nvSpPr>
            <p:cNvPr id="105" name="사각형: 둥근 모서리 76">
              <a:extLst>
                <a:ext uri="{FF2B5EF4-FFF2-40B4-BE49-F238E27FC236}">
                  <a16:creationId xmlns:a16="http://schemas.microsoft.com/office/drawing/2014/main" id="{25A337EA-D472-4239-866C-09C638F0F7A0}"/>
                </a:ext>
              </a:extLst>
            </p:cNvPr>
            <p:cNvSpPr/>
            <p:nvPr/>
          </p:nvSpPr>
          <p:spPr>
            <a:xfrm>
              <a:off x="7271128" y="2460188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조직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권한 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메뉴 관리</a:t>
              </a:r>
            </a:p>
          </p:txBody>
        </p:sp>
        <p:sp>
          <p:nvSpPr>
            <p:cNvPr id="147" name="사각형: 둥근 모서리 76">
              <a:extLst>
                <a:ext uri="{FF2B5EF4-FFF2-40B4-BE49-F238E27FC236}">
                  <a16:creationId xmlns:a16="http://schemas.microsoft.com/office/drawing/2014/main" id="{338F8C2B-4C98-4592-B256-4458DB3EEF65}"/>
                </a:ext>
              </a:extLst>
            </p:cNvPr>
            <p:cNvSpPr/>
            <p:nvPr/>
          </p:nvSpPr>
          <p:spPr>
            <a:xfrm>
              <a:off x="7271128" y="2723196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 관리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518731B-9A0E-487D-9C72-56BA824321F8}"/>
              </a:ext>
            </a:extLst>
          </p:cNvPr>
          <p:cNvGrpSpPr/>
          <p:nvPr/>
        </p:nvGrpSpPr>
        <p:grpSpPr>
          <a:xfrm>
            <a:off x="6509904" y="4813839"/>
            <a:ext cx="2398964" cy="1277599"/>
            <a:chOff x="7150991" y="3778673"/>
            <a:chExt cx="1826086" cy="1277599"/>
          </a:xfrm>
        </p:grpSpPr>
        <p:sp>
          <p:nvSpPr>
            <p:cNvPr id="149" name="사각형: 둥근 모서리 76">
              <a:extLst>
                <a:ext uri="{FF2B5EF4-FFF2-40B4-BE49-F238E27FC236}">
                  <a16:creationId xmlns:a16="http://schemas.microsoft.com/office/drawing/2014/main" id="{5CF76ECB-382B-486C-B901-22419E70208C}"/>
                </a:ext>
              </a:extLst>
            </p:cNvPr>
            <p:cNvSpPr/>
            <p:nvPr/>
          </p:nvSpPr>
          <p:spPr>
            <a:xfrm>
              <a:off x="7150991" y="3778673"/>
              <a:ext cx="1826086" cy="1277599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웹 사용자 인증</a:t>
              </a:r>
            </a:p>
          </p:txBody>
        </p:sp>
        <p:sp>
          <p:nvSpPr>
            <p:cNvPr id="150" name="사각형: 둥근 모서리 76">
              <a:extLst>
                <a:ext uri="{FF2B5EF4-FFF2-40B4-BE49-F238E27FC236}">
                  <a16:creationId xmlns:a16="http://schemas.microsoft.com/office/drawing/2014/main" id="{23B7D0BC-4E14-4DFB-BD97-FCFD339D53C1}"/>
                </a:ext>
              </a:extLst>
            </p:cNvPr>
            <p:cNvSpPr/>
            <p:nvPr/>
          </p:nvSpPr>
          <p:spPr>
            <a:xfrm>
              <a:off x="7271128" y="4108562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로그인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로그아웃</a:t>
              </a:r>
            </a:p>
          </p:txBody>
        </p:sp>
        <p:sp>
          <p:nvSpPr>
            <p:cNvPr id="151" name="사각형: 둥근 모서리 76">
              <a:extLst>
                <a:ext uri="{FF2B5EF4-FFF2-40B4-BE49-F238E27FC236}">
                  <a16:creationId xmlns:a16="http://schemas.microsoft.com/office/drawing/2014/main" id="{A0C52628-BF8C-4B74-9710-A082C704E034}"/>
                </a:ext>
              </a:extLst>
            </p:cNvPr>
            <p:cNvSpPr/>
            <p:nvPr/>
          </p:nvSpPr>
          <p:spPr>
            <a:xfrm>
              <a:off x="7271128" y="4372464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아이디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비밀번호 찾기</a:t>
              </a:r>
            </a:p>
          </p:txBody>
        </p:sp>
        <p:sp>
          <p:nvSpPr>
            <p:cNvPr id="152" name="사각형: 둥근 모서리 76">
              <a:extLst>
                <a:ext uri="{FF2B5EF4-FFF2-40B4-BE49-F238E27FC236}">
                  <a16:creationId xmlns:a16="http://schemas.microsoft.com/office/drawing/2014/main" id="{B4CE9379-7DE5-4CB0-BB8F-8F479342D2FB}"/>
                </a:ext>
              </a:extLst>
            </p:cNvPr>
            <p:cNvSpPr/>
            <p:nvPr/>
          </p:nvSpPr>
          <p:spPr>
            <a:xfrm>
              <a:off x="7271128" y="4636367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개인정보관리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D622AE01-2BC4-4D21-9A1B-DD47547E5FC7}"/>
              </a:ext>
            </a:extLst>
          </p:cNvPr>
          <p:cNvGrpSpPr/>
          <p:nvPr/>
        </p:nvGrpSpPr>
        <p:grpSpPr>
          <a:xfrm>
            <a:off x="6509904" y="1861484"/>
            <a:ext cx="2398964" cy="1437221"/>
            <a:chOff x="6509904" y="7824473"/>
            <a:chExt cx="2398964" cy="1437221"/>
          </a:xfrm>
        </p:grpSpPr>
        <p:sp>
          <p:nvSpPr>
            <p:cNvPr id="154" name="사각형: 둥근 모서리 76">
              <a:extLst>
                <a:ext uri="{FF2B5EF4-FFF2-40B4-BE49-F238E27FC236}">
                  <a16:creationId xmlns:a16="http://schemas.microsoft.com/office/drawing/2014/main" id="{A2BBE14A-5DDA-44DE-A8F1-E47BE6BF8913}"/>
                </a:ext>
              </a:extLst>
            </p:cNvPr>
            <p:cNvSpPr/>
            <p:nvPr/>
          </p:nvSpPr>
          <p:spPr>
            <a:xfrm>
              <a:off x="6509904" y="7824473"/>
              <a:ext cx="2398964" cy="1437221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 서비스 공통기능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55" name="사각형: 둥근 모서리 76">
              <a:extLst>
                <a:ext uri="{FF2B5EF4-FFF2-40B4-BE49-F238E27FC236}">
                  <a16:creationId xmlns:a16="http://schemas.microsoft.com/office/drawing/2014/main" id="{F57F87CC-E9B0-4735-8CDA-0F46ECF93A02}"/>
                </a:ext>
              </a:extLst>
            </p:cNvPr>
            <p:cNvSpPr/>
            <p:nvPr/>
          </p:nvSpPr>
          <p:spPr>
            <a:xfrm>
              <a:off x="6667730" y="8416337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처방전 관리</a:t>
              </a:r>
            </a:p>
          </p:txBody>
        </p:sp>
        <p:sp>
          <p:nvSpPr>
            <p:cNvPr id="156" name="사각형: 둥근 모서리 76">
              <a:extLst>
                <a:ext uri="{FF2B5EF4-FFF2-40B4-BE49-F238E27FC236}">
                  <a16:creationId xmlns:a16="http://schemas.microsoft.com/office/drawing/2014/main" id="{0C11159B-9D87-4955-82A8-93C07CE5AD30}"/>
                </a:ext>
              </a:extLst>
            </p:cNvPr>
            <p:cNvSpPr/>
            <p:nvPr/>
          </p:nvSpPr>
          <p:spPr>
            <a:xfrm>
              <a:off x="6667730" y="8680240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이용자 관리</a:t>
              </a:r>
            </a:p>
          </p:txBody>
        </p:sp>
        <p:sp>
          <p:nvSpPr>
            <p:cNvPr id="157" name="사각형: 둥근 모서리 76">
              <a:extLst>
                <a:ext uri="{FF2B5EF4-FFF2-40B4-BE49-F238E27FC236}">
                  <a16:creationId xmlns:a16="http://schemas.microsoft.com/office/drawing/2014/main" id="{933CE20F-7D48-46A4-9283-9C9FD02E7EEB}"/>
                </a:ext>
              </a:extLst>
            </p:cNvPr>
            <p:cNvSpPr/>
            <p:nvPr/>
          </p:nvSpPr>
          <p:spPr>
            <a:xfrm>
              <a:off x="6667730" y="8152434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플랫폼 사용자 인증</a:t>
              </a:r>
            </a:p>
          </p:txBody>
        </p:sp>
        <p:sp>
          <p:nvSpPr>
            <p:cNvPr id="158" name="사각형: 둥근 모서리 76">
              <a:extLst>
                <a:ext uri="{FF2B5EF4-FFF2-40B4-BE49-F238E27FC236}">
                  <a16:creationId xmlns:a16="http://schemas.microsoft.com/office/drawing/2014/main" id="{61272F60-2E04-4233-A61A-106658FC8128}"/>
                </a:ext>
              </a:extLst>
            </p:cNvPr>
            <p:cNvSpPr/>
            <p:nvPr/>
          </p:nvSpPr>
          <p:spPr>
            <a:xfrm>
              <a:off x="6667730" y="8950818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품목 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처방전코드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9" name="사각형: 둥근 모서리 76">
            <a:extLst>
              <a:ext uri="{FF2B5EF4-FFF2-40B4-BE49-F238E27FC236}">
                <a16:creationId xmlns:a16="http://schemas.microsoft.com/office/drawing/2014/main" id="{6C146C80-2DEC-41F8-9EEC-5FD777ACA2F5}"/>
              </a:ext>
            </a:extLst>
          </p:cNvPr>
          <p:cNvSpPr/>
          <p:nvPr/>
        </p:nvSpPr>
        <p:spPr>
          <a:xfrm>
            <a:off x="8069718" y="1037339"/>
            <a:ext cx="881950" cy="22009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공통기능</a:t>
            </a:r>
          </a:p>
        </p:txBody>
      </p:sp>
      <p:sp>
        <p:nvSpPr>
          <p:cNvPr id="90" name="사각형: 둥근 모서리 76">
            <a:extLst>
              <a:ext uri="{FF2B5EF4-FFF2-40B4-BE49-F238E27FC236}">
                <a16:creationId xmlns:a16="http://schemas.microsoft.com/office/drawing/2014/main" id="{FC09C70D-ECE2-48B9-ADBD-0AB20C03C74E}"/>
              </a:ext>
            </a:extLst>
          </p:cNvPr>
          <p:cNvSpPr/>
          <p:nvPr/>
        </p:nvSpPr>
        <p:spPr>
          <a:xfrm>
            <a:off x="9039273" y="1037339"/>
            <a:ext cx="881950" cy="220096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개별기능</a:t>
            </a:r>
          </a:p>
        </p:txBody>
      </p:sp>
      <p:sp>
        <p:nvSpPr>
          <p:cNvPr id="146" name="사각형: 둥근 모서리 76">
            <a:extLst>
              <a:ext uri="{FF2B5EF4-FFF2-40B4-BE49-F238E27FC236}">
                <a16:creationId xmlns:a16="http://schemas.microsoft.com/office/drawing/2014/main" id="{38ACCBBD-24CC-4507-8928-8D14AA5D1A12}"/>
              </a:ext>
            </a:extLst>
          </p:cNvPr>
          <p:cNvSpPr/>
          <p:nvPr/>
        </p:nvSpPr>
        <p:spPr>
          <a:xfrm>
            <a:off x="1539240" y="1969332"/>
            <a:ext cx="1002780" cy="258423"/>
          </a:xfrm>
          <a:prstGeom prst="round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서비스에 대응되는 앱 기능</a:t>
            </a:r>
          </a:p>
        </p:txBody>
      </p:sp>
    </p:spTree>
    <p:extLst>
      <p:ext uri="{BB962C8B-B14F-4D97-AF65-F5344CB8AC3E}">
        <p14:creationId xmlns:p14="http://schemas.microsoft.com/office/powerpoint/2010/main" val="901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5DE49E-D077-46D8-BF27-01859ECBF749}"/>
              </a:ext>
            </a:extLst>
          </p:cNvPr>
          <p:cNvSpPr/>
          <p:nvPr/>
        </p:nvSpPr>
        <p:spPr>
          <a:xfrm>
            <a:off x="2740912" y="1668153"/>
            <a:ext cx="7180311" cy="465326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  <a:alpha val="6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0" rtlCol="0" anchor="b"/>
          <a:lstStyle/>
          <a:p>
            <a:pPr marL="315450" indent="-171450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0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5B570D8-8FBF-4EBD-9BDB-86B90926E142}"/>
              </a:ext>
            </a:extLst>
          </p:cNvPr>
          <p:cNvSpPr/>
          <p:nvPr/>
        </p:nvSpPr>
        <p:spPr>
          <a:xfrm>
            <a:off x="2737550" y="1276780"/>
            <a:ext cx="7184673" cy="39532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300" b="1">
                <a:solidFill>
                  <a:schemeClr val="bg1"/>
                </a:solidFill>
                <a:latin typeface="+mn-ea"/>
              </a:rPr>
              <a:t>의료데이터 서비스</a:t>
            </a:r>
          </a:p>
        </p:txBody>
      </p:sp>
      <p:sp>
        <p:nvSpPr>
          <p:cNvPr id="93" name="모서리가 둥근 직사각형 33">
            <a:extLst>
              <a:ext uri="{FF2B5EF4-FFF2-40B4-BE49-F238E27FC236}">
                <a16:creationId xmlns:a16="http://schemas.microsoft.com/office/drawing/2014/main" id="{50F799ED-F85F-42E5-A5C5-453463AC06A8}"/>
              </a:ext>
            </a:extLst>
          </p:cNvPr>
          <p:cNvSpPr/>
          <p:nvPr/>
        </p:nvSpPr>
        <p:spPr>
          <a:xfrm>
            <a:off x="10073547" y="1820360"/>
            <a:ext cx="1446271" cy="961741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의료데이터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오퍼레이터 플랫폼</a:t>
            </a:r>
          </a:p>
        </p:txBody>
      </p:sp>
      <p:cxnSp>
        <p:nvCxnSpPr>
          <p:cNvPr id="94" name="직선 화살표 연결선 250">
            <a:extLst>
              <a:ext uri="{FF2B5EF4-FFF2-40B4-BE49-F238E27FC236}">
                <a16:creationId xmlns:a16="http://schemas.microsoft.com/office/drawing/2014/main" id="{23A576BB-5707-4A7B-A67B-E745CA6A3FE2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347368" y="2301231"/>
            <a:ext cx="72617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4863871-CC03-45EC-9D44-01993D366A9B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00979" y="764864"/>
            <a:ext cx="0" cy="449516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3B2CA90-AAFB-4F14-B9C2-18D602AD1BF9}"/>
              </a:ext>
            </a:extLst>
          </p:cNvPr>
          <p:cNvSpPr txBox="1"/>
          <p:nvPr/>
        </p:nvSpPr>
        <p:spPr>
          <a:xfrm>
            <a:off x="11135402" y="899729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>
                <a:latin typeface="+mn-ea"/>
                <a:ea typeface="+mn-ea"/>
              </a:rPr>
              <a:t>HTTPS, AES256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C6294DB-9771-42FD-A901-80CC0C4C939C}"/>
              </a:ext>
            </a:extLst>
          </p:cNvPr>
          <p:cNvGrpSpPr/>
          <p:nvPr/>
        </p:nvGrpSpPr>
        <p:grpSpPr>
          <a:xfrm>
            <a:off x="9044261" y="1854808"/>
            <a:ext cx="707729" cy="1334646"/>
            <a:chOff x="8968281" y="1854809"/>
            <a:chExt cx="707729" cy="252384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39DAB48-7C3A-44D6-B86F-AC079B07BB9D}"/>
                </a:ext>
              </a:extLst>
            </p:cNvPr>
            <p:cNvSpPr/>
            <p:nvPr/>
          </p:nvSpPr>
          <p:spPr>
            <a:xfrm rot="5400000">
              <a:off x="7857911" y="2965179"/>
              <a:ext cx="2523848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플랫폼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21CFBBB-4BE8-46F1-A78B-F20833FFAD5E}"/>
                </a:ext>
              </a:extLst>
            </p:cNvPr>
            <p:cNvSpPr/>
            <p:nvPr/>
          </p:nvSpPr>
          <p:spPr>
            <a:xfrm rot="5400000">
              <a:off x="8262532" y="2965180"/>
              <a:ext cx="2523849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2EE4663-B10B-4B45-B0BE-1C586EF6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개별서비스 구성도 </a:t>
            </a:r>
            <a:r>
              <a:rPr lang="en-US" altLang="ko-KR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메타빌드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함길수제화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한국당뇨협회</a:t>
            </a: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68546F9-AD7D-41E3-AFDB-FD9C1A11DACF}"/>
              </a:ext>
            </a:extLst>
          </p:cNvPr>
          <p:cNvGrpSpPr/>
          <p:nvPr/>
        </p:nvGrpSpPr>
        <p:grpSpPr>
          <a:xfrm>
            <a:off x="3833243" y="1867293"/>
            <a:ext cx="2505188" cy="4224145"/>
            <a:chOff x="3502318" y="1867293"/>
            <a:chExt cx="1906943" cy="4224145"/>
          </a:xfrm>
        </p:grpSpPr>
        <p:sp>
          <p:nvSpPr>
            <p:cNvPr id="69" name="사각형: 둥근 모서리 76">
              <a:extLst>
                <a:ext uri="{FF2B5EF4-FFF2-40B4-BE49-F238E27FC236}">
                  <a16:creationId xmlns:a16="http://schemas.microsoft.com/office/drawing/2014/main" id="{7C9C774E-B2F2-4453-BE0A-C3B99F8A2BD0}"/>
                </a:ext>
              </a:extLst>
            </p:cNvPr>
            <p:cNvSpPr/>
            <p:nvPr/>
          </p:nvSpPr>
          <p:spPr>
            <a:xfrm>
              <a:off x="3502318" y="5480396"/>
              <a:ext cx="1906943" cy="611042"/>
            </a:xfrm>
            <a:prstGeom prst="roundRect">
              <a:avLst>
                <a:gd name="adj" fmla="val 3378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거동불편자 당뇨관리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70" name="사각형: 둥근 모서리 76">
              <a:extLst>
                <a:ext uri="{FF2B5EF4-FFF2-40B4-BE49-F238E27FC236}">
                  <a16:creationId xmlns:a16="http://schemas.microsoft.com/office/drawing/2014/main" id="{77078AFF-8C27-4CCF-BC13-84E9D50DF4DB}"/>
                </a:ext>
              </a:extLst>
            </p:cNvPr>
            <p:cNvSpPr/>
            <p:nvPr/>
          </p:nvSpPr>
          <p:spPr>
            <a:xfrm>
              <a:off x="3662883" y="5751765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식단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운동법 관리</a:t>
              </a:r>
            </a:p>
          </p:txBody>
        </p:sp>
        <p:sp>
          <p:nvSpPr>
            <p:cNvPr id="71" name="사각형: 둥근 모서리 76">
              <a:extLst>
                <a:ext uri="{FF2B5EF4-FFF2-40B4-BE49-F238E27FC236}">
                  <a16:creationId xmlns:a16="http://schemas.microsoft.com/office/drawing/2014/main" id="{3B517A17-FDEC-4A14-87E7-2C64FAB89685}"/>
                </a:ext>
              </a:extLst>
            </p:cNvPr>
            <p:cNvSpPr/>
            <p:nvPr/>
          </p:nvSpPr>
          <p:spPr>
            <a:xfrm>
              <a:off x="3502318" y="3778672"/>
              <a:ext cx="1906943" cy="1441824"/>
            </a:xfrm>
            <a:prstGeom prst="roundRect">
              <a:avLst>
                <a:gd name="adj" fmla="val 3378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스마트 예약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72" name="사각형: 둥근 모서리 76">
              <a:extLst>
                <a:ext uri="{FF2B5EF4-FFF2-40B4-BE49-F238E27FC236}">
                  <a16:creationId xmlns:a16="http://schemas.microsoft.com/office/drawing/2014/main" id="{3A06A602-BB93-4730-BDC9-A2ED9AABF273}"/>
                </a:ext>
              </a:extLst>
            </p:cNvPr>
            <p:cNvSpPr/>
            <p:nvPr/>
          </p:nvSpPr>
          <p:spPr>
            <a:xfrm>
              <a:off x="3662883" y="4108560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작업 관리</a:t>
              </a:r>
            </a:p>
          </p:txBody>
        </p:sp>
        <p:sp>
          <p:nvSpPr>
            <p:cNvPr id="74" name="사각형: 둥근 모서리 76">
              <a:extLst>
                <a:ext uri="{FF2B5EF4-FFF2-40B4-BE49-F238E27FC236}">
                  <a16:creationId xmlns:a16="http://schemas.microsoft.com/office/drawing/2014/main" id="{EEF566DB-D819-4C03-B97E-60F5595BD258}"/>
                </a:ext>
              </a:extLst>
            </p:cNvPr>
            <p:cNvSpPr/>
            <p:nvPr/>
          </p:nvSpPr>
          <p:spPr>
            <a:xfrm>
              <a:off x="3662883" y="4372463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품목 특성 관리</a:t>
              </a:r>
            </a:p>
          </p:txBody>
        </p:sp>
        <p:sp>
          <p:nvSpPr>
            <p:cNvPr id="75" name="사각형: 둥근 모서리 76">
              <a:extLst>
                <a:ext uri="{FF2B5EF4-FFF2-40B4-BE49-F238E27FC236}">
                  <a16:creationId xmlns:a16="http://schemas.microsoft.com/office/drawing/2014/main" id="{C7293ACA-3108-4CF4-8C22-C1E762D3CA5B}"/>
                </a:ext>
              </a:extLst>
            </p:cNvPr>
            <p:cNvSpPr/>
            <p:nvPr/>
          </p:nvSpPr>
          <p:spPr>
            <a:xfrm>
              <a:off x="3502318" y="1867293"/>
              <a:ext cx="1906943" cy="1698761"/>
            </a:xfrm>
            <a:prstGeom prst="roundRect">
              <a:avLst>
                <a:gd name="adj" fmla="val 3378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롱텀케어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/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간편처리 서비스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76" name="사각형: 둥근 모서리 76">
              <a:extLst>
                <a:ext uri="{FF2B5EF4-FFF2-40B4-BE49-F238E27FC236}">
                  <a16:creationId xmlns:a16="http://schemas.microsoft.com/office/drawing/2014/main" id="{14F5B90A-88C4-449C-AA40-B24887338FC7}"/>
                </a:ext>
              </a:extLst>
            </p:cNvPr>
            <p:cNvSpPr/>
            <p:nvPr/>
          </p:nvSpPr>
          <p:spPr>
            <a:xfrm>
              <a:off x="3662883" y="2723059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배달자 관리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8B72002-7C80-4E62-AB9B-9A35B2AD0E05}"/>
                </a:ext>
              </a:extLst>
            </p:cNvPr>
            <p:cNvSpPr/>
            <p:nvPr/>
          </p:nvSpPr>
          <p:spPr>
            <a:xfrm>
              <a:off x="3662883" y="2459156"/>
              <a:ext cx="1585812" cy="214978"/>
            </a:xfrm>
            <a:prstGeom prst="round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지정 재활보조기구  배달 관리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BD6AAF2-D0B9-443C-8BB4-F0AEFD18A316}"/>
                </a:ext>
              </a:extLst>
            </p:cNvPr>
            <p:cNvSpPr/>
            <p:nvPr/>
          </p:nvSpPr>
          <p:spPr>
            <a:xfrm>
              <a:off x="3662883" y="2986962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지정 재활보조기구  방문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점검 관리</a:t>
              </a:r>
            </a:p>
          </p:txBody>
        </p:sp>
        <p:sp>
          <p:nvSpPr>
            <p:cNvPr id="79" name="사각형: 둥근 모서리 76">
              <a:extLst>
                <a:ext uri="{FF2B5EF4-FFF2-40B4-BE49-F238E27FC236}">
                  <a16:creationId xmlns:a16="http://schemas.microsoft.com/office/drawing/2014/main" id="{BBF92E79-B0AA-47B7-9EC4-6645864B4060}"/>
                </a:ext>
              </a:extLst>
            </p:cNvPr>
            <p:cNvSpPr/>
            <p:nvPr/>
          </p:nvSpPr>
          <p:spPr>
            <a:xfrm>
              <a:off x="3662883" y="4636366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제작기사 관리</a:t>
              </a:r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B447471E-2991-4E84-93FE-E20F8AC78E4C}"/>
                </a:ext>
              </a:extLst>
            </p:cNvPr>
            <p:cNvSpPr/>
            <p:nvPr/>
          </p:nvSpPr>
          <p:spPr>
            <a:xfrm>
              <a:off x="3662883" y="2195253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내구연한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충전알림 대상 품목  관리</a:t>
              </a:r>
            </a:p>
          </p:txBody>
        </p:sp>
        <p:sp>
          <p:nvSpPr>
            <p:cNvPr id="81" name="사각형: 둥근 모서리 76">
              <a:extLst>
                <a:ext uri="{FF2B5EF4-FFF2-40B4-BE49-F238E27FC236}">
                  <a16:creationId xmlns:a16="http://schemas.microsoft.com/office/drawing/2014/main" id="{4E85B832-CA48-457E-8B3A-B81C642D4E29}"/>
                </a:ext>
              </a:extLst>
            </p:cNvPr>
            <p:cNvSpPr/>
            <p:nvPr/>
          </p:nvSpPr>
          <p:spPr>
            <a:xfrm>
              <a:off x="3662883" y="3250866"/>
              <a:ext cx="1585812" cy="214978"/>
            </a:xfrm>
            <a:prstGeom prst="round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거래명세서 관리</a:t>
              </a:r>
            </a:p>
          </p:txBody>
        </p:sp>
        <p:sp>
          <p:nvSpPr>
            <p:cNvPr id="82" name="사각형: 둥근 모서리 76">
              <a:extLst>
                <a:ext uri="{FF2B5EF4-FFF2-40B4-BE49-F238E27FC236}">
                  <a16:creationId xmlns:a16="http://schemas.microsoft.com/office/drawing/2014/main" id="{47358359-C9D7-4F85-A980-249416099299}"/>
                </a:ext>
              </a:extLst>
            </p:cNvPr>
            <p:cNvSpPr/>
            <p:nvPr/>
          </p:nvSpPr>
          <p:spPr>
            <a:xfrm>
              <a:off x="3662883" y="4900269"/>
              <a:ext cx="1585812" cy="214978"/>
            </a:xfrm>
            <a:prstGeom prst="roundRect">
              <a:avLst/>
            </a:prstGeom>
            <a:solidFill>
              <a:srgbClr val="075EAD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자재  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물품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11C2E58-CE8B-4317-90F4-8D3B97A1AE42}"/>
              </a:ext>
            </a:extLst>
          </p:cNvPr>
          <p:cNvSpPr/>
          <p:nvPr/>
        </p:nvSpPr>
        <p:spPr>
          <a:xfrm rot="5400000">
            <a:off x="1424768" y="3817350"/>
            <a:ext cx="4245076" cy="3031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마이데이터 서비스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API (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앱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)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C7E5E4-0860-4A52-BBA6-6C81F33D3896}"/>
              </a:ext>
            </a:extLst>
          </p:cNvPr>
          <p:cNvSpPr/>
          <p:nvPr/>
        </p:nvSpPr>
        <p:spPr>
          <a:xfrm rot="5400000">
            <a:off x="1002644" y="3819379"/>
            <a:ext cx="4241308" cy="3031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Security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Filter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105" name="직선 화살표 연결선 250">
            <a:extLst>
              <a:ext uri="{FF2B5EF4-FFF2-40B4-BE49-F238E27FC236}">
                <a16:creationId xmlns:a16="http://schemas.microsoft.com/office/drawing/2014/main" id="{9A3996EF-03BD-4246-83B1-4990CE89F249}"/>
              </a:ext>
            </a:extLst>
          </p:cNvPr>
          <p:cNvCxnSpPr>
            <a:cxnSpLocks/>
          </p:cNvCxnSpPr>
          <p:nvPr/>
        </p:nvCxnSpPr>
        <p:spPr>
          <a:xfrm>
            <a:off x="2542020" y="4761519"/>
            <a:ext cx="9114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76">
            <a:extLst>
              <a:ext uri="{FF2B5EF4-FFF2-40B4-BE49-F238E27FC236}">
                <a16:creationId xmlns:a16="http://schemas.microsoft.com/office/drawing/2014/main" id="{7EA09ED4-B3E5-4394-A9D4-7C3B58864F22}"/>
              </a:ext>
            </a:extLst>
          </p:cNvPr>
          <p:cNvSpPr/>
          <p:nvPr/>
        </p:nvSpPr>
        <p:spPr>
          <a:xfrm>
            <a:off x="-1" y="866961"/>
            <a:ext cx="2467867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내구연한 및 충전 등 일상편의 알림</a:t>
            </a:r>
          </a:p>
        </p:txBody>
      </p:sp>
      <p:cxnSp>
        <p:nvCxnSpPr>
          <p:cNvPr id="244" name="직선 화살표 연결선 250">
            <a:extLst>
              <a:ext uri="{FF2B5EF4-FFF2-40B4-BE49-F238E27FC236}">
                <a16:creationId xmlns:a16="http://schemas.microsoft.com/office/drawing/2014/main" id="{259BD739-4A41-4F3F-A0B0-6164B96B197D}"/>
              </a:ext>
            </a:extLst>
          </p:cNvPr>
          <p:cNvCxnSpPr>
            <a:cxnSpLocks/>
          </p:cNvCxnSpPr>
          <p:nvPr/>
        </p:nvCxnSpPr>
        <p:spPr>
          <a:xfrm>
            <a:off x="2542020" y="2413948"/>
            <a:ext cx="91143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5024C9C-9151-4AB8-B158-307B33F4CD06}"/>
              </a:ext>
            </a:extLst>
          </p:cNvPr>
          <p:cNvGrpSpPr/>
          <p:nvPr/>
        </p:nvGrpSpPr>
        <p:grpSpPr>
          <a:xfrm>
            <a:off x="6509904" y="3387585"/>
            <a:ext cx="2398964" cy="1334648"/>
            <a:chOff x="7150991" y="1867292"/>
            <a:chExt cx="1826086" cy="1334648"/>
          </a:xfrm>
        </p:grpSpPr>
        <p:sp>
          <p:nvSpPr>
            <p:cNvPr id="108" name="사각형: 둥근 모서리 76">
              <a:extLst>
                <a:ext uri="{FF2B5EF4-FFF2-40B4-BE49-F238E27FC236}">
                  <a16:creationId xmlns:a16="http://schemas.microsoft.com/office/drawing/2014/main" id="{DE1154A9-F6B0-4C47-9555-61F053DD935F}"/>
                </a:ext>
              </a:extLst>
            </p:cNvPr>
            <p:cNvSpPr/>
            <p:nvPr/>
          </p:nvSpPr>
          <p:spPr>
            <a:xfrm>
              <a:off x="7150991" y="1867292"/>
              <a:ext cx="1826086" cy="1334648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운영 관리</a:t>
              </a:r>
            </a:p>
          </p:txBody>
        </p:sp>
        <p:sp>
          <p:nvSpPr>
            <p:cNvPr id="110" name="사각형: 둥근 모서리 76">
              <a:extLst>
                <a:ext uri="{FF2B5EF4-FFF2-40B4-BE49-F238E27FC236}">
                  <a16:creationId xmlns:a16="http://schemas.microsoft.com/office/drawing/2014/main" id="{A3AF0A2C-8A56-4011-8DED-15B8F2F9898D}"/>
                </a:ext>
              </a:extLst>
            </p:cNvPr>
            <p:cNvSpPr/>
            <p:nvPr/>
          </p:nvSpPr>
          <p:spPr>
            <a:xfrm>
              <a:off x="7271128" y="2197180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공통코드 관리</a:t>
              </a:r>
            </a:p>
          </p:txBody>
        </p:sp>
        <p:sp>
          <p:nvSpPr>
            <p:cNvPr id="111" name="사각형: 둥근 모서리 76">
              <a:extLst>
                <a:ext uri="{FF2B5EF4-FFF2-40B4-BE49-F238E27FC236}">
                  <a16:creationId xmlns:a16="http://schemas.microsoft.com/office/drawing/2014/main" id="{3A3B4297-2E51-46D9-9CBE-76461C4DE13D}"/>
                </a:ext>
              </a:extLst>
            </p:cNvPr>
            <p:cNvSpPr/>
            <p:nvPr/>
          </p:nvSpPr>
          <p:spPr>
            <a:xfrm>
              <a:off x="7271128" y="2460188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조직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권한 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메뉴 관리</a:t>
              </a:r>
            </a:p>
          </p:txBody>
        </p:sp>
        <p:sp>
          <p:nvSpPr>
            <p:cNvPr id="112" name="사각형: 둥근 모서리 76">
              <a:extLst>
                <a:ext uri="{FF2B5EF4-FFF2-40B4-BE49-F238E27FC236}">
                  <a16:creationId xmlns:a16="http://schemas.microsoft.com/office/drawing/2014/main" id="{D6B2EA85-608C-4065-AF0A-589D75A77E00}"/>
                </a:ext>
              </a:extLst>
            </p:cNvPr>
            <p:cNvSpPr/>
            <p:nvPr/>
          </p:nvSpPr>
          <p:spPr>
            <a:xfrm>
              <a:off x="7271128" y="2723196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 관리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2526877-6F0E-4DF5-AC3D-F2906042A06E}"/>
              </a:ext>
            </a:extLst>
          </p:cNvPr>
          <p:cNvGrpSpPr/>
          <p:nvPr/>
        </p:nvGrpSpPr>
        <p:grpSpPr>
          <a:xfrm>
            <a:off x="6509904" y="4813839"/>
            <a:ext cx="2398964" cy="1277599"/>
            <a:chOff x="7150991" y="3778673"/>
            <a:chExt cx="1826086" cy="1277599"/>
          </a:xfrm>
        </p:grpSpPr>
        <p:sp>
          <p:nvSpPr>
            <p:cNvPr id="114" name="사각형: 둥근 모서리 76">
              <a:extLst>
                <a:ext uri="{FF2B5EF4-FFF2-40B4-BE49-F238E27FC236}">
                  <a16:creationId xmlns:a16="http://schemas.microsoft.com/office/drawing/2014/main" id="{43E5260D-5EA8-4FA0-A136-EB0C30618A15}"/>
                </a:ext>
              </a:extLst>
            </p:cNvPr>
            <p:cNvSpPr/>
            <p:nvPr/>
          </p:nvSpPr>
          <p:spPr>
            <a:xfrm>
              <a:off x="7150991" y="3778673"/>
              <a:ext cx="1826086" cy="1277599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웹 사용자 인증</a:t>
              </a:r>
            </a:p>
          </p:txBody>
        </p:sp>
        <p:sp>
          <p:nvSpPr>
            <p:cNvPr id="115" name="사각형: 둥근 모서리 76">
              <a:extLst>
                <a:ext uri="{FF2B5EF4-FFF2-40B4-BE49-F238E27FC236}">
                  <a16:creationId xmlns:a16="http://schemas.microsoft.com/office/drawing/2014/main" id="{FC018AFA-E23F-44E1-AF98-A6649CE1870C}"/>
                </a:ext>
              </a:extLst>
            </p:cNvPr>
            <p:cNvSpPr/>
            <p:nvPr/>
          </p:nvSpPr>
          <p:spPr>
            <a:xfrm>
              <a:off x="7271128" y="4108562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로그인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로그아웃</a:t>
              </a:r>
            </a:p>
          </p:txBody>
        </p:sp>
        <p:sp>
          <p:nvSpPr>
            <p:cNvPr id="116" name="사각형: 둥근 모서리 76">
              <a:extLst>
                <a:ext uri="{FF2B5EF4-FFF2-40B4-BE49-F238E27FC236}">
                  <a16:creationId xmlns:a16="http://schemas.microsoft.com/office/drawing/2014/main" id="{FDC86D28-39ED-4299-95F0-0077651D7DEA}"/>
                </a:ext>
              </a:extLst>
            </p:cNvPr>
            <p:cNvSpPr/>
            <p:nvPr/>
          </p:nvSpPr>
          <p:spPr>
            <a:xfrm>
              <a:off x="7271128" y="4372464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아이디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비밀번호 찾기</a:t>
              </a:r>
            </a:p>
          </p:txBody>
        </p:sp>
        <p:sp>
          <p:nvSpPr>
            <p:cNvPr id="117" name="사각형: 둥근 모서리 76">
              <a:extLst>
                <a:ext uri="{FF2B5EF4-FFF2-40B4-BE49-F238E27FC236}">
                  <a16:creationId xmlns:a16="http://schemas.microsoft.com/office/drawing/2014/main" id="{F2202071-7015-43BA-9686-B1A674C5A7B8}"/>
                </a:ext>
              </a:extLst>
            </p:cNvPr>
            <p:cNvSpPr/>
            <p:nvPr/>
          </p:nvSpPr>
          <p:spPr>
            <a:xfrm>
              <a:off x="7271128" y="4636367"/>
              <a:ext cx="15858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개인정보관리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87095BC-8D89-448D-BD5A-4234510168BB}"/>
              </a:ext>
            </a:extLst>
          </p:cNvPr>
          <p:cNvGrpSpPr/>
          <p:nvPr/>
        </p:nvGrpSpPr>
        <p:grpSpPr>
          <a:xfrm>
            <a:off x="6509904" y="1861484"/>
            <a:ext cx="2398964" cy="1437221"/>
            <a:chOff x="6509904" y="7824473"/>
            <a:chExt cx="2398964" cy="1437221"/>
          </a:xfrm>
        </p:grpSpPr>
        <p:sp>
          <p:nvSpPr>
            <p:cNvPr id="119" name="사각형: 둥근 모서리 76">
              <a:extLst>
                <a:ext uri="{FF2B5EF4-FFF2-40B4-BE49-F238E27FC236}">
                  <a16:creationId xmlns:a16="http://schemas.microsoft.com/office/drawing/2014/main" id="{BCCD0D62-E1BD-424F-AB66-8E044543D413}"/>
                </a:ext>
              </a:extLst>
            </p:cNvPr>
            <p:cNvSpPr/>
            <p:nvPr/>
          </p:nvSpPr>
          <p:spPr>
            <a:xfrm>
              <a:off x="6509904" y="7824473"/>
              <a:ext cx="2398964" cy="1437221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 서비스 공통기능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0" name="사각형: 둥근 모서리 76">
              <a:extLst>
                <a:ext uri="{FF2B5EF4-FFF2-40B4-BE49-F238E27FC236}">
                  <a16:creationId xmlns:a16="http://schemas.microsoft.com/office/drawing/2014/main" id="{EEFD3AE2-0F32-4961-800B-7A179E81AE18}"/>
                </a:ext>
              </a:extLst>
            </p:cNvPr>
            <p:cNvSpPr/>
            <p:nvPr/>
          </p:nvSpPr>
          <p:spPr>
            <a:xfrm>
              <a:off x="6667730" y="8416337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처방전 관리</a:t>
              </a:r>
            </a:p>
          </p:txBody>
        </p:sp>
        <p:sp>
          <p:nvSpPr>
            <p:cNvPr id="121" name="사각형: 둥근 모서리 76">
              <a:extLst>
                <a:ext uri="{FF2B5EF4-FFF2-40B4-BE49-F238E27FC236}">
                  <a16:creationId xmlns:a16="http://schemas.microsoft.com/office/drawing/2014/main" id="{FDC1DD4B-34CD-4417-BE94-F71323ED8782}"/>
                </a:ext>
              </a:extLst>
            </p:cNvPr>
            <p:cNvSpPr/>
            <p:nvPr/>
          </p:nvSpPr>
          <p:spPr>
            <a:xfrm>
              <a:off x="6667730" y="8680240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재활보조기구 이용자 관리</a:t>
              </a:r>
            </a:p>
          </p:txBody>
        </p:sp>
        <p:sp>
          <p:nvSpPr>
            <p:cNvPr id="122" name="사각형: 둥근 모서리 76">
              <a:extLst>
                <a:ext uri="{FF2B5EF4-FFF2-40B4-BE49-F238E27FC236}">
                  <a16:creationId xmlns:a16="http://schemas.microsoft.com/office/drawing/2014/main" id="{EB1B7535-5495-4727-8FE2-D135346F38EE}"/>
                </a:ext>
              </a:extLst>
            </p:cNvPr>
            <p:cNvSpPr/>
            <p:nvPr/>
          </p:nvSpPr>
          <p:spPr>
            <a:xfrm>
              <a:off x="6667730" y="8152434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플랫폼 사용자 인증</a:t>
              </a:r>
            </a:p>
          </p:txBody>
        </p:sp>
        <p:sp>
          <p:nvSpPr>
            <p:cNvPr id="123" name="사각형: 둥근 모서리 76">
              <a:extLst>
                <a:ext uri="{FF2B5EF4-FFF2-40B4-BE49-F238E27FC236}">
                  <a16:creationId xmlns:a16="http://schemas.microsoft.com/office/drawing/2014/main" id="{4209AA01-9D36-43C4-A138-83E83EF1707E}"/>
                </a:ext>
              </a:extLst>
            </p:cNvPr>
            <p:cNvSpPr/>
            <p:nvPr/>
          </p:nvSpPr>
          <p:spPr>
            <a:xfrm>
              <a:off x="6667730" y="8950818"/>
              <a:ext cx="2083312" cy="214978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품목 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처방전코드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86" name="사각형: 둥근 모서리 76">
            <a:extLst>
              <a:ext uri="{FF2B5EF4-FFF2-40B4-BE49-F238E27FC236}">
                <a16:creationId xmlns:a16="http://schemas.microsoft.com/office/drawing/2014/main" id="{E38B6035-D053-4A46-9BE4-3ACB59EEA165}"/>
              </a:ext>
            </a:extLst>
          </p:cNvPr>
          <p:cNvSpPr/>
          <p:nvPr/>
        </p:nvSpPr>
        <p:spPr>
          <a:xfrm>
            <a:off x="-1" y="1622348"/>
            <a:ext cx="2467867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특정품목 맞춤형 식단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운동법</a:t>
            </a:r>
          </a:p>
        </p:txBody>
      </p:sp>
      <p:sp>
        <p:nvSpPr>
          <p:cNvPr id="87" name="사각형: 둥근 모서리 76">
            <a:extLst>
              <a:ext uri="{FF2B5EF4-FFF2-40B4-BE49-F238E27FC236}">
                <a16:creationId xmlns:a16="http://schemas.microsoft.com/office/drawing/2014/main" id="{92F86E6F-465D-4CC4-8C47-8B93ECADEEB7}"/>
              </a:ext>
            </a:extLst>
          </p:cNvPr>
          <p:cNvSpPr/>
          <p:nvPr/>
        </p:nvSpPr>
        <p:spPr>
          <a:xfrm>
            <a:off x="-1" y="1126789"/>
            <a:ext cx="2467867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지정 재활보조기구 예방점검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간편수리</a:t>
            </a:r>
          </a:p>
        </p:txBody>
      </p:sp>
      <p:sp>
        <p:nvSpPr>
          <p:cNvPr id="88" name="사각형: 둥근 모서리 76">
            <a:extLst>
              <a:ext uri="{FF2B5EF4-FFF2-40B4-BE49-F238E27FC236}">
                <a16:creationId xmlns:a16="http://schemas.microsoft.com/office/drawing/2014/main" id="{F5A880BB-0313-419B-B0D9-57949DBA0B5E}"/>
              </a:ext>
            </a:extLst>
          </p:cNvPr>
          <p:cNvSpPr/>
          <p:nvPr/>
        </p:nvSpPr>
        <p:spPr>
          <a:xfrm>
            <a:off x="-1" y="1367661"/>
            <a:ext cx="2467867" cy="214978"/>
          </a:xfrm>
          <a:prstGeom prst="roundRect">
            <a:avLst/>
          </a:prstGeom>
          <a:solidFill>
            <a:srgbClr val="14ACA8">
              <a:alpha val="78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품목특성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제작기사</a:t>
            </a:r>
            <a:r>
              <a:rPr lang="en-US" altLang="ko-KR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0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자재현황 연동 맞춤예약</a:t>
            </a:r>
          </a:p>
        </p:txBody>
      </p:sp>
      <p:sp>
        <p:nvSpPr>
          <p:cNvPr id="89" name="모서리가 둥근 직사각형 33">
            <a:extLst>
              <a:ext uri="{FF2B5EF4-FFF2-40B4-BE49-F238E27FC236}">
                <a16:creationId xmlns:a16="http://schemas.microsoft.com/office/drawing/2014/main" id="{006FA68D-FC33-4166-B9AC-019A7AA4E14C}"/>
              </a:ext>
            </a:extLst>
          </p:cNvPr>
          <p:cNvSpPr/>
          <p:nvPr/>
        </p:nvSpPr>
        <p:spPr>
          <a:xfrm>
            <a:off x="404" y="2236655"/>
            <a:ext cx="2569035" cy="339515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재활보조기구 이용자 앱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모서리가 둥근 직사각형 33">
            <a:extLst>
              <a:ext uri="{FF2B5EF4-FFF2-40B4-BE49-F238E27FC236}">
                <a16:creationId xmlns:a16="http://schemas.microsoft.com/office/drawing/2014/main" id="{D4CBFFEF-CC41-4CEC-A75F-871F379202D4}"/>
              </a:ext>
            </a:extLst>
          </p:cNvPr>
          <p:cNvSpPr/>
          <p:nvPr/>
        </p:nvSpPr>
        <p:spPr>
          <a:xfrm>
            <a:off x="404" y="4605242"/>
            <a:ext cx="2569035" cy="339515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배달자 앱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27CE086-73C6-401A-9BEB-CEFC54D17A3B}"/>
              </a:ext>
            </a:extLst>
          </p:cNvPr>
          <p:cNvGrpSpPr/>
          <p:nvPr/>
        </p:nvGrpSpPr>
        <p:grpSpPr>
          <a:xfrm>
            <a:off x="0" y="2604763"/>
            <a:ext cx="2574816" cy="1922841"/>
            <a:chOff x="-1490287" y="3195159"/>
            <a:chExt cx="2997451" cy="2206430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505F432-1957-4F91-8969-40A5004E3D52}"/>
                </a:ext>
              </a:extLst>
            </p:cNvPr>
            <p:cNvGrpSpPr/>
            <p:nvPr/>
          </p:nvGrpSpPr>
          <p:grpSpPr>
            <a:xfrm>
              <a:off x="-1490287" y="3195159"/>
              <a:ext cx="1478656" cy="1090867"/>
              <a:chOff x="5505142" y="3353713"/>
              <a:chExt cx="1848322" cy="1090867"/>
            </a:xfrm>
          </p:grpSpPr>
          <p:sp>
            <p:nvSpPr>
              <p:cNvPr id="137" name="사각형: 둥근 모서리 76">
                <a:extLst>
                  <a:ext uri="{FF2B5EF4-FFF2-40B4-BE49-F238E27FC236}">
                    <a16:creationId xmlns:a16="http://schemas.microsoft.com/office/drawing/2014/main" id="{2DE7F246-31A2-4711-B720-651D9AB067F5}"/>
                  </a:ext>
                </a:extLst>
              </p:cNvPr>
              <p:cNvSpPr/>
              <p:nvPr/>
            </p:nvSpPr>
            <p:spPr>
              <a:xfrm>
                <a:off x="5505142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방문점검</a:t>
                </a:r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C326A606-FAD0-4336-BD57-39C1B78C1DC6}"/>
                  </a:ext>
                </a:extLst>
              </p:cNvPr>
              <p:cNvSpPr/>
              <p:nvPr/>
            </p:nvSpPr>
            <p:spPr>
              <a:xfrm>
                <a:off x="5660772" y="3628072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035355A0-3B5E-435F-9CEE-5385523D014A}"/>
                  </a:ext>
                </a:extLst>
              </p:cNvPr>
              <p:cNvSpPr/>
              <p:nvPr/>
            </p:nvSpPr>
            <p:spPr>
              <a:xfrm>
                <a:off x="5660772" y="3884294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62D172D5-BD89-48FC-A2F9-E8F91A5C80D9}"/>
                  </a:ext>
                </a:extLst>
              </p:cNvPr>
              <p:cNvSpPr/>
              <p:nvPr/>
            </p:nvSpPr>
            <p:spPr>
              <a:xfrm>
                <a:off x="5660772" y="4144090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8A67F4C-5450-43A5-B373-D964FF8A468C}"/>
                </a:ext>
              </a:extLst>
            </p:cNvPr>
            <p:cNvGrpSpPr/>
            <p:nvPr/>
          </p:nvGrpSpPr>
          <p:grpSpPr>
            <a:xfrm>
              <a:off x="28508" y="3195159"/>
              <a:ext cx="1478656" cy="1090867"/>
              <a:chOff x="7602424" y="3353713"/>
              <a:chExt cx="1848322" cy="1090867"/>
            </a:xfrm>
          </p:grpSpPr>
          <p:sp>
            <p:nvSpPr>
              <p:cNvPr id="133" name="사각형: 둥근 모서리 76">
                <a:extLst>
                  <a:ext uri="{FF2B5EF4-FFF2-40B4-BE49-F238E27FC236}">
                    <a16:creationId xmlns:a16="http://schemas.microsoft.com/office/drawing/2014/main" id="{CBD6C555-E0C9-4D54-9616-E8D262D08396}"/>
                  </a:ext>
                </a:extLst>
              </p:cNvPr>
              <p:cNvSpPr/>
              <p:nvPr/>
            </p:nvSpPr>
            <p:spPr>
              <a:xfrm>
                <a:off x="7602424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맞춤배달</a:t>
                </a:r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B8F73162-492D-4742-BF31-5553FC5C1730}"/>
                  </a:ext>
                </a:extLst>
              </p:cNvPr>
              <p:cNvSpPr/>
              <p:nvPr/>
            </p:nvSpPr>
            <p:spPr>
              <a:xfrm>
                <a:off x="7758054" y="3628072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104281ED-3904-4E02-B2D4-1589E60A5A76}"/>
                  </a:ext>
                </a:extLst>
              </p:cNvPr>
              <p:cNvSpPr/>
              <p:nvPr/>
            </p:nvSpPr>
            <p:spPr>
              <a:xfrm>
                <a:off x="7758054" y="3884456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B989B867-DCDF-43CB-A307-F833089A750D}"/>
                  </a:ext>
                </a:extLst>
              </p:cNvPr>
              <p:cNvSpPr/>
              <p:nvPr/>
            </p:nvSpPr>
            <p:spPr>
              <a:xfrm>
                <a:off x="7758054" y="4140516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ACC76E47-C06A-46A1-AA3E-2B6E7FEEA9D1}"/>
                </a:ext>
              </a:extLst>
            </p:cNvPr>
            <p:cNvGrpSpPr/>
            <p:nvPr/>
          </p:nvGrpSpPr>
          <p:grpSpPr>
            <a:xfrm>
              <a:off x="-1490287" y="4310722"/>
              <a:ext cx="1478656" cy="1090867"/>
              <a:chOff x="9699706" y="3353713"/>
              <a:chExt cx="1848322" cy="1090867"/>
            </a:xfrm>
          </p:grpSpPr>
          <p:sp>
            <p:nvSpPr>
              <p:cNvPr id="129" name="사각형: 둥근 모서리 76">
                <a:extLst>
                  <a:ext uri="{FF2B5EF4-FFF2-40B4-BE49-F238E27FC236}">
                    <a16:creationId xmlns:a16="http://schemas.microsoft.com/office/drawing/2014/main" id="{D951D716-6901-42C6-96F8-FD7871BAAEF6}"/>
                  </a:ext>
                </a:extLst>
              </p:cNvPr>
              <p:cNvSpPr/>
              <p:nvPr/>
            </p:nvSpPr>
            <p:spPr>
              <a:xfrm>
                <a:off x="9699706" y="3353713"/>
                <a:ext cx="1848322" cy="1090867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작업수리</a:t>
                </a:r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8F5B150C-71E7-4517-955A-9B9CBEB50863}"/>
                  </a:ext>
                </a:extLst>
              </p:cNvPr>
              <p:cNvSpPr/>
              <p:nvPr/>
            </p:nvSpPr>
            <p:spPr>
              <a:xfrm>
                <a:off x="9855336" y="3628072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요청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1DBEF0F-550B-4ECF-AB70-C5A983871981}"/>
                  </a:ext>
                </a:extLst>
              </p:cNvPr>
              <p:cNvSpPr/>
              <p:nvPr/>
            </p:nvSpPr>
            <p:spPr>
              <a:xfrm>
                <a:off x="9855336" y="388445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27639EB4-9C86-45F5-9E82-22119EA55999}"/>
                  </a:ext>
                </a:extLst>
              </p:cNvPr>
              <p:cNvSpPr/>
              <p:nvPr/>
            </p:nvSpPr>
            <p:spPr>
              <a:xfrm>
                <a:off x="9855336" y="414051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작업수리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523F0C8-9109-4789-9DDD-57F5AC6B7B7E}"/>
                </a:ext>
              </a:extLst>
            </p:cNvPr>
            <p:cNvGrpSpPr/>
            <p:nvPr/>
          </p:nvGrpSpPr>
          <p:grpSpPr>
            <a:xfrm>
              <a:off x="28507" y="4310722"/>
              <a:ext cx="1478656" cy="1090866"/>
              <a:chOff x="9699706" y="4456237"/>
              <a:chExt cx="1848322" cy="1090866"/>
            </a:xfrm>
          </p:grpSpPr>
          <p:sp>
            <p:nvSpPr>
              <p:cNvPr id="126" name="사각형: 둥근 모서리 76">
                <a:extLst>
                  <a:ext uri="{FF2B5EF4-FFF2-40B4-BE49-F238E27FC236}">
                    <a16:creationId xmlns:a16="http://schemas.microsoft.com/office/drawing/2014/main" id="{B42C666F-716B-418B-954D-CEF0958FEF9E}"/>
                  </a:ext>
                </a:extLst>
              </p:cNvPr>
              <p:cNvSpPr/>
              <p:nvPr/>
            </p:nvSpPr>
            <p:spPr>
              <a:xfrm>
                <a:off x="9699706" y="4456237"/>
                <a:ext cx="1848322" cy="1090866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당뇨관리</a:t>
                </a:r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AA81AD2D-7213-4948-89C3-19F60F0A25F4}"/>
                  </a:ext>
                </a:extLst>
              </p:cNvPr>
              <p:cNvSpPr/>
              <p:nvPr/>
            </p:nvSpPr>
            <p:spPr>
              <a:xfrm>
                <a:off x="9855336" y="4730596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혈당측정 정보 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8FA212E9-66ED-478A-839A-48D9CA78CCC2}"/>
                  </a:ext>
                </a:extLst>
              </p:cNvPr>
              <p:cNvSpPr/>
              <p:nvPr/>
            </p:nvSpPr>
            <p:spPr>
              <a:xfrm>
                <a:off x="9855336" y="4983323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맞춤형 식단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운동법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457F7BA-01F5-4FC5-9F21-D4C0931C87B2}"/>
              </a:ext>
            </a:extLst>
          </p:cNvPr>
          <p:cNvGrpSpPr/>
          <p:nvPr/>
        </p:nvGrpSpPr>
        <p:grpSpPr>
          <a:xfrm>
            <a:off x="0" y="4963014"/>
            <a:ext cx="2574816" cy="1408832"/>
            <a:chOff x="6680646" y="7662214"/>
            <a:chExt cx="2394774" cy="1616613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21D7309B-4732-4DDD-88CE-FDDEF3048EBA}"/>
                </a:ext>
              </a:extLst>
            </p:cNvPr>
            <p:cNvGrpSpPr/>
            <p:nvPr/>
          </p:nvGrpSpPr>
          <p:grpSpPr>
            <a:xfrm>
              <a:off x="6680646" y="7662214"/>
              <a:ext cx="1181353" cy="1616613"/>
              <a:chOff x="5505142" y="7719126"/>
              <a:chExt cx="1848322" cy="1616613"/>
            </a:xfrm>
          </p:grpSpPr>
          <p:sp>
            <p:nvSpPr>
              <p:cNvPr id="149" name="사각형: 둥근 모서리 76">
                <a:extLst>
                  <a:ext uri="{FF2B5EF4-FFF2-40B4-BE49-F238E27FC236}">
                    <a16:creationId xmlns:a16="http://schemas.microsoft.com/office/drawing/2014/main" id="{D829C2EA-D7E4-48CA-ACCE-4D34A4478A83}"/>
                  </a:ext>
                </a:extLst>
              </p:cNvPr>
              <p:cNvSpPr/>
              <p:nvPr/>
            </p:nvSpPr>
            <p:spPr>
              <a:xfrm>
                <a:off x="5505142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방문점검</a:t>
                </a:r>
              </a:p>
            </p:txBody>
          </p:sp>
          <p:sp>
            <p:nvSpPr>
              <p:cNvPr id="150" name="사각형: 둥근 모서리 149">
                <a:extLst>
                  <a:ext uri="{FF2B5EF4-FFF2-40B4-BE49-F238E27FC236}">
                    <a16:creationId xmlns:a16="http://schemas.microsoft.com/office/drawing/2014/main" id="{9EDAF5B0-16CD-40BC-928A-0DF90BC778E4}"/>
                  </a:ext>
                </a:extLst>
              </p:cNvPr>
              <p:cNvSpPr/>
              <p:nvPr/>
            </p:nvSpPr>
            <p:spPr>
              <a:xfrm>
                <a:off x="5660772" y="7993485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1" name="사각형: 둥근 모서리 150">
                <a:extLst>
                  <a:ext uri="{FF2B5EF4-FFF2-40B4-BE49-F238E27FC236}">
                    <a16:creationId xmlns:a16="http://schemas.microsoft.com/office/drawing/2014/main" id="{E744F1EB-9EB4-4E08-A1CD-4B17808A387C}"/>
                  </a:ext>
                </a:extLst>
              </p:cNvPr>
              <p:cNvSpPr/>
              <p:nvPr/>
            </p:nvSpPr>
            <p:spPr>
              <a:xfrm>
                <a:off x="5660772" y="8249707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3E7F555E-9C90-4F4D-ACD8-26408309AA1B}"/>
                  </a:ext>
                </a:extLst>
              </p:cNvPr>
              <p:cNvSpPr/>
              <p:nvPr/>
            </p:nvSpPr>
            <p:spPr>
              <a:xfrm>
                <a:off x="5660772" y="8509503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구매정보 조회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E5709B33-FCA3-43B8-81BC-0FAE53792F77}"/>
                  </a:ext>
                </a:extLst>
              </p:cNvPr>
              <p:cNvSpPr/>
              <p:nvPr/>
            </p:nvSpPr>
            <p:spPr>
              <a:xfrm>
                <a:off x="5660772" y="8766564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78208A9B-F09B-4202-B089-D668413F1637}"/>
                  </a:ext>
                </a:extLst>
              </p:cNvPr>
              <p:cNvSpPr/>
              <p:nvPr/>
            </p:nvSpPr>
            <p:spPr>
              <a:xfrm>
                <a:off x="5660772" y="9031778"/>
                <a:ext cx="1537063" cy="214978"/>
              </a:xfrm>
              <a:prstGeom prst="roundRect">
                <a:avLst/>
              </a:prstGeom>
              <a:solidFill>
                <a:srgbClr val="C00000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4B296DAE-2541-4851-A917-0C165DB5D014}"/>
                </a:ext>
              </a:extLst>
            </p:cNvPr>
            <p:cNvGrpSpPr/>
            <p:nvPr/>
          </p:nvGrpSpPr>
          <p:grpSpPr>
            <a:xfrm>
              <a:off x="7894067" y="7662214"/>
              <a:ext cx="1181353" cy="1616613"/>
              <a:chOff x="7602424" y="7719126"/>
              <a:chExt cx="1848322" cy="1616613"/>
            </a:xfrm>
          </p:grpSpPr>
          <p:sp>
            <p:nvSpPr>
              <p:cNvPr id="144" name="사각형: 둥근 모서리 76">
                <a:extLst>
                  <a:ext uri="{FF2B5EF4-FFF2-40B4-BE49-F238E27FC236}">
                    <a16:creationId xmlns:a16="http://schemas.microsoft.com/office/drawing/2014/main" id="{2A90A359-9338-42E1-9865-77C0ADD4BC62}"/>
                  </a:ext>
                </a:extLst>
              </p:cNvPr>
              <p:cNvSpPr/>
              <p:nvPr/>
            </p:nvSpPr>
            <p:spPr>
              <a:xfrm>
                <a:off x="7602424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맞춤배달</a:t>
                </a: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3F21B1E9-57D0-4C40-8183-66386788656F}"/>
                  </a:ext>
                </a:extLst>
              </p:cNvPr>
              <p:cNvSpPr/>
              <p:nvPr/>
            </p:nvSpPr>
            <p:spPr>
              <a:xfrm>
                <a:off x="7758054" y="7993485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D6846393-F9BB-4A63-A126-74D28F35453C}"/>
                  </a:ext>
                </a:extLst>
              </p:cNvPr>
              <p:cNvSpPr/>
              <p:nvPr/>
            </p:nvSpPr>
            <p:spPr>
              <a:xfrm>
                <a:off x="7758054" y="8249869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7" name="사각형: 둥근 모서리 146">
                <a:extLst>
                  <a:ext uri="{FF2B5EF4-FFF2-40B4-BE49-F238E27FC236}">
                    <a16:creationId xmlns:a16="http://schemas.microsoft.com/office/drawing/2014/main" id="{E2A9887E-D749-448E-B921-9C24E5489C71}"/>
                  </a:ext>
                </a:extLst>
              </p:cNvPr>
              <p:cNvSpPr/>
              <p:nvPr/>
            </p:nvSpPr>
            <p:spPr>
              <a:xfrm>
                <a:off x="7758054" y="8505929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8" name="사각형: 둥근 모서리 147">
                <a:extLst>
                  <a:ext uri="{FF2B5EF4-FFF2-40B4-BE49-F238E27FC236}">
                    <a16:creationId xmlns:a16="http://schemas.microsoft.com/office/drawing/2014/main" id="{4890EA39-0E3D-4C6D-A4EC-C7188D2B4736}"/>
                  </a:ext>
                </a:extLst>
              </p:cNvPr>
              <p:cNvSpPr/>
              <p:nvPr/>
            </p:nvSpPr>
            <p:spPr>
              <a:xfrm>
                <a:off x="7758054" y="8762990"/>
                <a:ext cx="1537063" cy="214978"/>
              </a:xfrm>
              <a:prstGeom prst="round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160" name="사각형: 둥근 모서리 76">
            <a:extLst>
              <a:ext uri="{FF2B5EF4-FFF2-40B4-BE49-F238E27FC236}">
                <a16:creationId xmlns:a16="http://schemas.microsoft.com/office/drawing/2014/main" id="{BA77BF19-D731-40CE-8C55-70A5CE3D191B}"/>
              </a:ext>
            </a:extLst>
          </p:cNvPr>
          <p:cNvSpPr/>
          <p:nvPr/>
        </p:nvSpPr>
        <p:spPr>
          <a:xfrm>
            <a:off x="8069718" y="1037339"/>
            <a:ext cx="881950" cy="22009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공통기능</a:t>
            </a:r>
          </a:p>
        </p:txBody>
      </p:sp>
      <p:sp>
        <p:nvSpPr>
          <p:cNvPr id="161" name="사각형: 둥근 모서리 76">
            <a:extLst>
              <a:ext uri="{FF2B5EF4-FFF2-40B4-BE49-F238E27FC236}">
                <a16:creationId xmlns:a16="http://schemas.microsoft.com/office/drawing/2014/main" id="{A045C22E-69EB-4901-B7CB-94667557D39B}"/>
              </a:ext>
            </a:extLst>
          </p:cNvPr>
          <p:cNvSpPr/>
          <p:nvPr/>
        </p:nvSpPr>
        <p:spPr>
          <a:xfrm>
            <a:off x="9039273" y="1037339"/>
            <a:ext cx="881950" cy="220096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 개별기능</a:t>
            </a:r>
          </a:p>
        </p:txBody>
      </p:sp>
      <p:sp>
        <p:nvSpPr>
          <p:cNvPr id="162" name="사각형: 둥근 모서리 76">
            <a:extLst>
              <a:ext uri="{FF2B5EF4-FFF2-40B4-BE49-F238E27FC236}">
                <a16:creationId xmlns:a16="http://schemas.microsoft.com/office/drawing/2014/main" id="{E842A5DF-C188-419D-9602-2D240A2E410E}"/>
              </a:ext>
            </a:extLst>
          </p:cNvPr>
          <p:cNvSpPr/>
          <p:nvPr/>
        </p:nvSpPr>
        <p:spPr>
          <a:xfrm>
            <a:off x="1562100" y="1969332"/>
            <a:ext cx="979920" cy="258423"/>
          </a:xfrm>
          <a:prstGeom prst="roundRect">
            <a:avLst/>
          </a:prstGeom>
          <a:solidFill>
            <a:srgbClr val="C00000">
              <a:alpha val="50000"/>
            </a:srgb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서비스에 대응되는 앱 기능</a:t>
            </a:r>
          </a:p>
        </p:txBody>
      </p:sp>
    </p:spTree>
    <p:extLst>
      <p:ext uri="{BB962C8B-B14F-4D97-AF65-F5344CB8AC3E}">
        <p14:creationId xmlns:p14="http://schemas.microsoft.com/office/powerpoint/2010/main" val="3327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6E261-DE7C-47E4-AC2B-8DFBE83EAD39}"/>
              </a:ext>
            </a:extLst>
          </p:cNvPr>
          <p:cNvSpPr txBox="1"/>
          <p:nvPr/>
        </p:nvSpPr>
        <p:spPr>
          <a:xfrm>
            <a:off x="3863664" y="2948940"/>
            <a:ext cx="4464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세부내용</a:t>
            </a:r>
            <a:endParaRPr lang="en-US" altLang="ko-KR" sz="4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68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85103E8-28EC-4E25-B246-90393A94AC70}"/>
              </a:ext>
            </a:extLst>
          </p:cNvPr>
          <p:cNvGrpSpPr/>
          <p:nvPr/>
        </p:nvGrpSpPr>
        <p:grpSpPr>
          <a:xfrm>
            <a:off x="1749552" y="1079515"/>
            <a:ext cx="8616696" cy="5492736"/>
            <a:chOff x="2141220" y="1079515"/>
            <a:chExt cx="7833360" cy="5492736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0A52854-B051-49F7-9BF6-58688E51ED84}"/>
                </a:ext>
              </a:extLst>
            </p:cNvPr>
            <p:cNvGrpSpPr/>
            <p:nvPr/>
          </p:nvGrpSpPr>
          <p:grpSpPr>
            <a:xfrm>
              <a:off x="2141220" y="4335781"/>
              <a:ext cx="7833360" cy="2236470"/>
              <a:chOff x="2042917" y="1079515"/>
              <a:chExt cx="8427836" cy="230886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3FB9456-A71A-4A0D-A896-9BBABF59B278}"/>
                  </a:ext>
                </a:extLst>
              </p:cNvPr>
              <p:cNvSpPr/>
              <p:nvPr/>
            </p:nvSpPr>
            <p:spPr>
              <a:xfrm>
                <a:off x="2045259" y="1470346"/>
                <a:ext cx="8422717" cy="19180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  <a:alpha val="60000"/>
                  </a:schemeClr>
                </a:solidFill>
              </a:ln>
              <a:effectLst>
                <a:innerShdw blurRad="114300">
                  <a:schemeClr val="bg1">
                    <a:lumMod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360000" rtlCol="0" anchor="b"/>
              <a:lstStyle/>
              <a:p>
                <a:pPr marL="315450" indent="-171450" latinLnBrk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ko-KR" altLang="en-US" sz="105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774A181-82EF-4343-AA1C-21C52C381684}"/>
                  </a:ext>
                </a:extLst>
              </p:cNvPr>
              <p:cNvSpPr/>
              <p:nvPr/>
            </p:nvSpPr>
            <p:spPr>
              <a:xfrm>
                <a:off x="2042917" y="1079515"/>
                <a:ext cx="8427836" cy="395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1400" b="1">
                    <a:solidFill>
                      <a:schemeClr val="bg1"/>
                    </a:solidFill>
                    <a:latin typeface="+mn-ea"/>
                  </a:rPr>
                  <a:t>배달자 앱</a:t>
                </a: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0B69D69E-422A-4662-82F5-151F78ECC161}"/>
                </a:ext>
              </a:extLst>
            </p:cNvPr>
            <p:cNvGrpSpPr/>
            <p:nvPr/>
          </p:nvGrpSpPr>
          <p:grpSpPr>
            <a:xfrm>
              <a:off x="6680646" y="4843704"/>
              <a:ext cx="1181353" cy="1616613"/>
              <a:chOff x="5505142" y="7719126"/>
              <a:chExt cx="1848322" cy="1616613"/>
            </a:xfrm>
          </p:grpSpPr>
          <p:sp>
            <p:nvSpPr>
              <p:cNvPr id="85" name="사각형: 둥근 모서리 76">
                <a:extLst>
                  <a:ext uri="{FF2B5EF4-FFF2-40B4-BE49-F238E27FC236}">
                    <a16:creationId xmlns:a16="http://schemas.microsoft.com/office/drawing/2014/main" id="{8772E57B-E836-4268-A877-EF02181316DE}"/>
                  </a:ext>
                </a:extLst>
              </p:cNvPr>
              <p:cNvSpPr/>
              <p:nvPr/>
            </p:nvSpPr>
            <p:spPr>
              <a:xfrm>
                <a:off x="5505142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방문점검</a:t>
                </a: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50F3F476-FAB2-4A04-AF78-146F67F26C41}"/>
                  </a:ext>
                </a:extLst>
              </p:cNvPr>
              <p:cNvSpPr/>
              <p:nvPr/>
            </p:nvSpPr>
            <p:spPr>
              <a:xfrm>
                <a:off x="5660772" y="7993485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4131AA6E-FF4B-4613-AC6C-083043FE4F00}"/>
                  </a:ext>
                </a:extLst>
              </p:cNvPr>
              <p:cNvSpPr/>
              <p:nvPr/>
            </p:nvSpPr>
            <p:spPr>
              <a:xfrm>
                <a:off x="5660772" y="8249707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1ABA4D58-D613-4F7F-82DE-164BF77E55E3}"/>
                  </a:ext>
                </a:extLst>
              </p:cNvPr>
              <p:cNvSpPr/>
              <p:nvPr/>
            </p:nvSpPr>
            <p:spPr>
              <a:xfrm>
                <a:off x="5660772" y="8509503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구매정보 조회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(QRCode )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4D2D3B3-234B-4881-BFDF-4C8A705DEBC3}"/>
                  </a:ext>
                </a:extLst>
              </p:cNvPr>
              <p:cNvSpPr/>
              <p:nvPr/>
            </p:nvSpPr>
            <p:spPr>
              <a:xfrm>
                <a:off x="5660772" y="8766564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7C996C63-17B0-437D-8CE0-AB25682D3C44}"/>
                  </a:ext>
                </a:extLst>
              </p:cNvPr>
              <p:cNvSpPr/>
              <p:nvPr/>
            </p:nvSpPr>
            <p:spPr>
              <a:xfrm>
                <a:off x="5660772" y="9031778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방문점검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E55E383-408A-4EB2-8B46-E4745F154228}"/>
                </a:ext>
              </a:extLst>
            </p:cNvPr>
            <p:cNvGrpSpPr/>
            <p:nvPr/>
          </p:nvGrpSpPr>
          <p:grpSpPr>
            <a:xfrm>
              <a:off x="7894067" y="4843704"/>
              <a:ext cx="1181353" cy="1616613"/>
              <a:chOff x="7602424" y="7719126"/>
              <a:chExt cx="1848322" cy="1616613"/>
            </a:xfrm>
          </p:grpSpPr>
          <p:sp>
            <p:nvSpPr>
              <p:cNvPr id="88" name="사각형: 둥근 모서리 76">
                <a:extLst>
                  <a:ext uri="{FF2B5EF4-FFF2-40B4-BE49-F238E27FC236}">
                    <a16:creationId xmlns:a16="http://schemas.microsoft.com/office/drawing/2014/main" id="{2703D0C5-1CCC-4863-A75F-834AC828F198}"/>
                  </a:ext>
                </a:extLst>
              </p:cNvPr>
              <p:cNvSpPr/>
              <p:nvPr/>
            </p:nvSpPr>
            <p:spPr>
              <a:xfrm>
                <a:off x="7602424" y="7719126"/>
                <a:ext cx="1848322" cy="1616613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맞춤배달</a:t>
                </a: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9F8B3A2-112C-4AAA-B476-4A34833A0FB1}"/>
                  </a:ext>
                </a:extLst>
              </p:cNvPr>
              <p:cNvSpPr/>
              <p:nvPr/>
            </p:nvSpPr>
            <p:spPr>
              <a:xfrm>
                <a:off x="7758054" y="7993485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일정확정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510F2953-AD0B-44C6-9BF9-93E829356DDD}"/>
                  </a:ext>
                </a:extLst>
              </p:cNvPr>
              <p:cNvSpPr/>
              <p:nvPr/>
            </p:nvSpPr>
            <p:spPr>
              <a:xfrm>
                <a:off x="7758054" y="8249869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5EBC22C2-F0EE-4048-9A9C-3ED9601D7401}"/>
                  </a:ext>
                </a:extLst>
              </p:cNvPr>
              <p:cNvSpPr/>
              <p:nvPr/>
            </p:nvSpPr>
            <p:spPr>
              <a:xfrm>
                <a:off x="7758054" y="8505929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결과입력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5261F07D-3885-4F52-84BE-FCD9683FDA3D}"/>
                  </a:ext>
                </a:extLst>
              </p:cNvPr>
              <p:cNvSpPr/>
              <p:nvPr/>
            </p:nvSpPr>
            <p:spPr>
              <a:xfrm>
                <a:off x="7758054" y="8762990"/>
                <a:ext cx="153706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맞춤배달  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7605270-58E7-4C9F-920F-774AF3020C60}"/>
                </a:ext>
              </a:extLst>
            </p:cNvPr>
            <p:cNvGrpSpPr/>
            <p:nvPr/>
          </p:nvGrpSpPr>
          <p:grpSpPr>
            <a:xfrm>
              <a:off x="3040380" y="4843704"/>
              <a:ext cx="1181353" cy="1616611"/>
              <a:chOff x="999653" y="2295277"/>
              <a:chExt cx="1848322" cy="1616611"/>
            </a:xfrm>
          </p:grpSpPr>
          <p:sp>
            <p:nvSpPr>
              <p:cNvPr id="113" name="사각형: 둥근 모서리 76">
                <a:extLst>
                  <a:ext uri="{FF2B5EF4-FFF2-40B4-BE49-F238E27FC236}">
                    <a16:creationId xmlns:a16="http://schemas.microsoft.com/office/drawing/2014/main" id="{93D28821-1287-45C5-BBE7-C82CEC859958}"/>
                  </a:ext>
                </a:extLst>
              </p:cNvPr>
              <p:cNvSpPr/>
              <p:nvPr/>
            </p:nvSpPr>
            <p:spPr>
              <a:xfrm>
                <a:off x="999653" y="2295277"/>
                <a:ext cx="1848322" cy="1616611"/>
              </a:xfrm>
              <a:prstGeom prst="roundRect">
                <a:avLst>
                  <a:gd name="adj" fmla="val 3378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플랫폼</a:t>
                </a: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사용자</a:t>
                </a:r>
                <a:r>
                  <a:rPr lang="en-US" altLang="ko-KR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 </a:t>
                </a:r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인증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705FBD6-49A9-451B-95C4-718508E52C68}"/>
                  </a:ext>
                </a:extLst>
              </p:cNvPr>
              <p:cNvSpPr/>
              <p:nvPr/>
            </p:nvSpPr>
            <p:spPr>
              <a:xfrm>
                <a:off x="1155283" y="2833539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본인인증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9364FDB0-6FF3-49C8-999F-845AB2C5FA53}"/>
                  </a:ext>
                </a:extLst>
              </p:cNvPr>
              <p:cNvSpPr/>
              <p:nvPr/>
            </p:nvSpPr>
            <p:spPr>
              <a:xfrm>
                <a:off x="1155283" y="2569636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회원가입 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2B2AEB13-B4B7-446D-8B9E-8C2D5E158B47}"/>
                  </a:ext>
                </a:extLst>
              </p:cNvPr>
              <p:cNvSpPr/>
              <p:nvPr/>
            </p:nvSpPr>
            <p:spPr>
              <a:xfrm>
                <a:off x="1155283" y="3097442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로그인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로그아웃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46238354-3114-4664-BD36-BD5FFF444A32}"/>
                  </a:ext>
                </a:extLst>
              </p:cNvPr>
              <p:cNvSpPr/>
              <p:nvPr/>
            </p:nvSpPr>
            <p:spPr>
              <a:xfrm>
                <a:off x="1155283" y="3356934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아이디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비밀번호 찾기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8D1060C-0AA8-4C49-9675-9CE2AE9CDC1F}"/>
                </a:ext>
              </a:extLst>
            </p:cNvPr>
            <p:cNvGrpSpPr/>
            <p:nvPr/>
          </p:nvGrpSpPr>
          <p:grpSpPr>
            <a:xfrm>
              <a:off x="5461700" y="4843705"/>
              <a:ext cx="1181353" cy="1616611"/>
              <a:chOff x="999653" y="4626720"/>
              <a:chExt cx="1848322" cy="1616611"/>
            </a:xfrm>
          </p:grpSpPr>
          <p:sp>
            <p:nvSpPr>
              <p:cNvPr id="109" name="사각형: 둥근 모서리 76">
                <a:extLst>
                  <a:ext uri="{FF2B5EF4-FFF2-40B4-BE49-F238E27FC236}">
                    <a16:creationId xmlns:a16="http://schemas.microsoft.com/office/drawing/2014/main" id="{D66D0A01-0B73-4521-9CBE-4F7E43F06EFA}"/>
                  </a:ext>
                </a:extLst>
              </p:cNvPr>
              <p:cNvSpPr/>
              <p:nvPr/>
            </p:nvSpPr>
            <p:spPr>
              <a:xfrm>
                <a:off x="999653" y="4626720"/>
                <a:ext cx="1848322" cy="1616611"/>
              </a:xfrm>
              <a:prstGeom prst="roundRect">
                <a:avLst>
                  <a:gd name="adj" fmla="val 3378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홈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875249F6-85DC-4268-B9C2-E44AC8EF2162}"/>
                  </a:ext>
                </a:extLst>
              </p:cNvPr>
              <p:cNvSpPr/>
              <p:nvPr/>
            </p:nvSpPr>
            <p:spPr>
              <a:xfrm>
                <a:off x="1155283" y="4901079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나의 정보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A2791DF-1176-4EED-8EA1-9AA0C2D213C5}"/>
                  </a:ext>
                </a:extLst>
              </p:cNvPr>
              <p:cNvSpPr/>
              <p:nvPr/>
            </p:nvSpPr>
            <p:spPr>
              <a:xfrm>
                <a:off x="1155283" y="5157301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나의 일정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0E291923-3896-4924-98B4-D4402A4656BE}"/>
                </a:ext>
              </a:extLst>
            </p:cNvPr>
            <p:cNvGrpSpPr/>
            <p:nvPr/>
          </p:nvGrpSpPr>
          <p:grpSpPr>
            <a:xfrm>
              <a:off x="4247449" y="4843705"/>
              <a:ext cx="1181353" cy="1616612"/>
              <a:chOff x="3293902" y="4626720"/>
              <a:chExt cx="1848322" cy="1616612"/>
            </a:xfrm>
          </p:grpSpPr>
          <p:sp>
            <p:nvSpPr>
              <p:cNvPr id="104" name="사각형: 둥근 모서리 76">
                <a:extLst>
                  <a:ext uri="{FF2B5EF4-FFF2-40B4-BE49-F238E27FC236}">
                    <a16:creationId xmlns:a16="http://schemas.microsoft.com/office/drawing/2014/main" id="{FC51DC71-A201-48D6-9406-668DFD50D361}"/>
                  </a:ext>
                </a:extLst>
              </p:cNvPr>
              <p:cNvSpPr/>
              <p:nvPr/>
            </p:nvSpPr>
            <p:spPr>
              <a:xfrm>
                <a:off x="3293902" y="4626720"/>
                <a:ext cx="1848322" cy="1616612"/>
              </a:xfrm>
              <a:prstGeom prst="roundRect">
                <a:avLst>
                  <a:gd name="adj" fmla="val 3378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마이페이지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A670904B-B93C-4E60-9891-026488276054}"/>
                  </a:ext>
                </a:extLst>
              </p:cNvPr>
              <p:cNvSpPr/>
              <p:nvPr/>
            </p:nvSpPr>
            <p:spPr>
              <a:xfrm>
                <a:off x="3449532" y="4901079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내 정보 관리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49DBDDED-BEA1-40C4-AD69-06C531CE47EB}"/>
                  </a:ext>
                </a:extLst>
              </p:cNvPr>
              <p:cNvSpPr/>
              <p:nvPr/>
            </p:nvSpPr>
            <p:spPr>
              <a:xfrm>
                <a:off x="3449532" y="5157301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약관 및 정책 동의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111AF861-A9F5-464F-8C3C-21136C2AEFFA}"/>
                  </a:ext>
                </a:extLst>
              </p:cNvPr>
              <p:cNvSpPr/>
              <p:nvPr/>
            </p:nvSpPr>
            <p:spPr>
              <a:xfrm>
                <a:off x="3449532" y="5413523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앱 설정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8E683195-A53F-4472-AD58-DA27958E5BBC}"/>
                  </a:ext>
                </a:extLst>
              </p:cNvPr>
              <p:cNvSpPr/>
              <p:nvPr/>
            </p:nvSpPr>
            <p:spPr>
              <a:xfrm>
                <a:off x="3449532" y="5680986"/>
                <a:ext cx="1537063" cy="214978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알림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15FE93A-7979-41B0-85A4-6F8C47D027FC}"/>
                </a:ext>
              </a:extLst>
            </p:cNvPr>
            <p:cNvGrpSpPr/>
            <p:nvPr/>
          </p:nvGrpSpPr>
          <p:grpSpPr>
            <a:xfrm>
              <a:off x="2141220" y="1079515"/>
              <a:ext cx="7833360" cy="3178160"/>
              <a:chOff x="2042917" y="1079515"/>
              <a:chExt cx="8427836" cy="314006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1CE6629-8BA5-42E2-9BFD-67E81CA58212}"/>
                  </a:ext>
                </a:extLst>
              </p:cNvPr>
              <p:cNvSpPr/>
              <p:nvPr/>
            </p:nvSpPr>
            <p:spPr>
              <a:xfrm>
                <a:off x="2045258" y="1470346"/>
                <a:ext cx="8422718" cy="274923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  <a:alpha val="60000"/>
                  </a:schemeClr>
                </a:solidFill>
              </a:ln>
              <a:effectLst>
                <a:innerShdw blurRad="114300">
                  <a:schemeClr val="bg1">
                    <a:lumMod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360000" rtlCol="0" anchor="b"/>
              <a:lstStyle/>
              <a:p>
                <a:pPr marL="315450" indent="-171450" latinLnBrk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ko-KR" altLang="en-US" sz="105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D544852-3495-47EA-A8CB-EB0B083C4A44}"/>
                  </a:ext>
                </a:extLst>
              </p:cNvPr>
              <p:cNvSpPr/>
              <p:nvPr/>
            </p:nvSpPr>
            <p:spPr>
              <a:xfrm>
                <a:off x="2042917" y="1079515"/>
                <a:ext cx="8427836" cy="3953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1400" b="1">
                    <a:solidFill>
                      <a:schemeClr val="bg1"/>
                    </a:solidFill>
                    <a:latin typeface="+mn-ea"/>
                  </a:rPr>
                  <a:t>재활보조기구 이용자 앱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DDE518A-8130-4E16-A523-B6333397D472}"/>
                </a:ext>
              </a:extLst>
            </p:cNvPr>
            <p:cNvGrpSpPr/>
            <p:nvPr/>
          </p:nvGrpSpPr>
          <p:grpSpPr>
            <a:xfrm>
              <a:off x="3550930" y="1635221"/>
              <a:ext cx="5524490" cy="2523850"/>
              <a:chOff x="3680602" y="1635221"/>
              <a:chExt cx="5394818" cy="252385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C8907F5-EC67-4502-B2F7-4322AA85DF0C}"/>
                  </a:ext>
                </a:extLst>
              </p:cNvPr>
              <p:cNvGrpSpPr/>
              <p:nvPr/>
            </p:nvGrpSpPr>
            <p:grpSpPr>
              <a:xfrm>
                <a:off x="3680602" y="1635235"/>
                <a:ext cx="1321794" cy="1384044"/>
                <a:chOff x="999653" y="2295277"/>
                <a:chExt cx="1848322" cy="1384044"/>
              </a:xfrm>
            </p:grpSpPr>
            <p:sp>
              <p:nvSpPr>
                <p:cNvPr id="14" name="사각형: 둥근 모서리 76">
                  <a:extLst>
                    <a:ext uri="{FF2B5EF4-FFF2-40B4-BE49-F238E27FC236}">
                      <a16:creationId xmlns:a16="http://schemas.microsoft.com/office/drawing/2014/main" id="{0F2358E1-8ECE-4FFD-86E1-B16FFD622890}"/>
                    </a:ext>
                  </a:extLst>
                </p:cNvPr>
                <p:cNvSpPr/>
                <p:nvPr/>
              </p:nvSpPr>
              <p:spPr>
                <a:xfrm>
                  <a:off x="999653" y="2295277"/>
                  <a:ext cx="1848322" cy="1384044"/>
                </a:xfrm>
                <a:prstGeom prst="roundRect">
                  <a:avLst>
                    <a:gd name="adj" fmla="val 337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t"/>
                <a:lstStyle/>
                <a:p>
                  <a:pPr algn="ctr"/>
                  <a:r>
                    <a:rPr lang="ko-KR" altLang="en-US" sz="11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+mn-ea"/>
                    </a:rPr>
                    <a:t>플랫폼</a:t>
                  </a:r>
                  <a:r>
                    <a:rPr lang="en-US" altLang="ko-KR" sz="11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+mn-ea"/>
                    </a:rPr>
                    <a:t> </a:t>
                  </a:r>
                  <a:r>
                    <a:rPr lang="ko-KR" altLang="en-US" sz="11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+mn-ea"/>
                    </a:rPr>
                    <a:t>사용자</a:t>
                  </a:r>
                  <a:r>
                    <a:rPr lang="en-US" altLang="ko-KR" sz="11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+mn-ea"/>
                    </a:rPr>
                    <a:t> </a:t>
                  </a:r>
                  <a:r>
                    <a:rPr lang="ko-KR" altLang="en-US" sz="11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+mn-ea"/>
                    </a:rPr>
                    <a:t>인증</a:t>
                  </a:r>
                  <a:endParaRPr lang="ko-KR" altLang="en-US" sz="11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CCF343E7-003F-47E8-BC25-4DD7B168421E}"/>
                    </a:ext>
                  </a:extLst>
                </p:cNvPr>
                <p:cNvSpPr/>
                <p:nvPr/>
              </p:nvSpPr>
              <p:spPr>
                <a:xfrm>
                  <a:off x="1155283" y="2833539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본인인증</a:t>
                  </a:r>
                  <a:r>
                    <a:rPr lang="en-US" altLang="ko-KR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 </a:t>
                  </a:r>
                  <a:endPara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BB1082F9-B532-4F99-A73B-305611F0068B}"/>
                    </a:ext>
                  </a:extLst>
                </p:cNvPr>
                <p:cNvSpPr/>
                <p:nvPr/>
              </p:nvSpPr>
              <p:spPr>
                <a:xfrm>
                  <a:off x="1155283" y="2569636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회원가입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6356A532-DD5E-4321-B531-47C254CD2469}"/>
                    </a:ext>
                  </a:extLst>
                </p:cNvPr>
                <p:cNvSpPr/>
                <p:nvPr/>
              </p:nvSpPr>
              <p:spPr>
                <a:xfrm>
                  <a:off x="1155283" y="3097442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로그인</a:t>
                  </a:r>
                  <a:r>
                    <a:rPr lang="en-US" altLang="ko-KR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/</a:t>
                  </a:r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로그아웃</a:t>
                  </a:r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6A929C93-6C99-44A9-9E79-C7A91D4DB089}"/>
                    </a:ext>
                  </a:extLst>
                </p:cNvPr>
                <p:cNvSpPr/>
                <p:nvPr/>
              </p:nvSpPr>
              <p:spPr>
                <a:xfrm>
                  <a:off x="1155283" y="3356934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아이디</a:t>
                  </a:r>
                  <a:r>
                    <a:rPr lang="en-US" altLang="ko-KR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/</a:t>
                  </a:r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비밀번호 찾기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610B632-6325-4F11-8EFE-982733E44C85}"/>
                  </a:ext>
                </a:extLst>
              </p:cNvPr>
              <p:cNvGrpSpPr/>
              <p:nvPr/>
            </p:nvGrpSpPr>
            <p:grpSpPr>
              <a:xfrm>
                <a:off x="6391268" y="1635221"/>
                <a:ext cx="1321794" cy="1382747"/>
                <a:chOff x="999653" y="4626720"/>
                <a:chExt cx="1848322" cy="1382747"/>
              </a:xfrm>
            </p:grpSpPr>
            <p:sp>
              <p:nvSpPr>
                <p:cNvPr id="120" name="사각형: 둥근 모서리 76">
                  <a:extLst>
                    <a:ext uri="{FF2B5EF4-FFF2-40B4-BE49-F238E27FC236}">
                      <a16:creationId xmlns:a16="http://schemas.microsoft.com/office/drawing/2014/main" id="{AC28D09B-7D1F-42EF-9785-6BEE874D382A}"/>
                    </a:ext>
                  </a:extLst>
                </p:cNvPr>
                <p:cNvSpPr/>
                <p:nvPr/>
              </p:nvSpPr>
              <p:spPr>
                <a:xfrm>
                  <a:off x="999653" y="5351110"/>
                  <a:ext cx="1848322" cy="658357"/>
                </a:xfrm>
                <a:prstGeom prst="roundRect">
                  <a:avLst>
                    <a:gd name="adj" fmla="val 3378"/>
                  </a:avLst>
                </a:prstGeom>
                <a:solidFill>
                  <a:srgbClr val="075EAD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36000" tIns="18000" rIns="36000" bIns="18000" rtlCol="0" anchor="t"/>
                <a:lstStyle/>
                <a:p>
                  <a:pPr algn="ctr"/>
                  <a:endParaRPr lang="ko-KR" altLang="en-US" sz="11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  <p:sp>
              <p:nvSpPr>
                <p:cNvPr id="23" name="사각형: 둥근 모서리 76">
                  <a:extLst>
                    <a:ext uri="{FF2B5EF4-FFF2-40B4-BE49-F238E27FC236}">
                      <a16:creationId xmlns:a16="http://schemas.microsoft.com/office/drawing/2014/main" id="{842E2BC3-1427-4E3C-9A4C-472C9C3ABDD0}"/>
                    </a:ext>
                  </a:extLst>
                </p:cNvPr>
                <p:cNvSpPr/>
                <p:nvPr/>
              </p:nvSpPr>
              <p:spPr>
                <a:xfrm>
                  <a:off x="999653" y="4626720"/>
                  <a:ext cx="1848322" cy="736567"/>
                </a:xfrm>
                <a:prstGeom prst="roundRect">
                  <a:avLst>
                    <a:gd name="adj" fmla="val 337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t"/>
                <a:lstStyle/>
                <a:p>
                  <a:pPr algn="ctr"/>
                  <a:r>
                    <a:rPr lang="ko-KR" altLang="en-US" sz="11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+mn-ea"/>
                    </a:rPr>
                    <a:t>홈</a:t>
                  </a:r>
                  <a:endParaRPr lang="ko-KR" altLang="en-US" sz="11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628BF3BE-D462-48CD-B9E8-F983D28DA6C0}"/>
                    </a:ext>
                  </a:extLst>
                </p:cNvPr>
                <p:cNvSpPr/>
                <p:nvPr/>
              </p:nvSpPr>
              <p:spPr>
                <a:xfrm>
                  <a:off x="1155283" y="4901079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나의 정보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FD88A622-FAAD-477D-90C1-675E2A132DE7}"/>
                    </a:ext>
                  </a:extLst>
                </p:cNvPr>
                <p:cNvSpPr/>
                <p:nvPr/>
              </p:nvSpPr>
              <p:spPr>
                <a:xfrm>
                  <a:off x="1155283" y="5157301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나의 일정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091E2B9E-E871-4FDD-8E22-AAFDE75C4D6D}"/>
                    </a:ext>
                  </a:extLst>
                </p:cNvPr>
                <p:cNvSpPr/>
                <p:nvPr/>
              </p:nvSpPr>
              <p:spPr>
                <a:xfrm>
                  <a:off x="1155283" y="5413523"/>
                  <a:ext cx="1537063" cy="214978"/>
                </a:xfrm>
                <a:prstGeom prst="roundRect">
                  <a:avLst/>
                </a:prstGeom>
                <a:solidFill>
                  <a:srgbClr val="075EAD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36000" tIns="18000" rIns="3600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나의  재활보조기구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3E8F02C1-FEB1-4FCE-A322-458FE1255959}"/>
                    </a:ext>
                  </a:extLst>
                </p:cNvPr>
                <p:cNvSpPr/>
                <p:nvPr/>
              </p:nvSpPr>
              <p:spPr>
                <a:xfrm>
                  <a:off x="1155283" y="5688376"/>
                  <a:ext cx="1537063" cy="214978"/>
                </a:xfrm>
                <a:prstGeom prst="roundRect">
                  <a:avLst/>
                </a:prstGeom>
                <a:solidFill>
                  <a:srgbClr val="075EAD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36000" tIns="18000" rIns="3600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나의  리워드 포인트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69ED4A4-8EE3-428B-874D-65EC62F0C2B1}"/>
                  </a:ext>
                </a:extLst>
              </p:cNvPr>
              <p:cNvGrpSpPr/>
              <p:nvPr/>
            </p:nvGrpSpPr>
            <p:grpSpPr>
              <a:xfrm>
                <a:off x="5035935" y="1635236"/>
                <a:ext cx="1321794" cy="1384044"/>
                <a:chOff x="3293902" y="4626720"/>
                <a:chExt cx="1848322" cy="1384044"/>
              </a:xfrm>
            </p:grpSpPr>
            <p:sp>
              <p:nvSpPr>
                <p:cNvPr id="28" name="사각형: 둥근 모서리 76">
                  <a:extLst>
                    <a:ext uri="{FF2B5EF4-FFF2-40B4-BE49-F238E27FC236}">
                      <a16:creationId xmlns:a16="http://schemas.microsoft.com/office/drawing/2014/main" id="{CEE651BE-2CA7-4B2F-A6FC-42864835E86E}"/>
                    </a:ext>
                  </a:extLst>
                </p:cNvPr>
                <p:cNvSpPr/>
                <p:nvPr/>
              </p:nvSpPr>
              <p:spPr>
                <a:xfrm>
                  <a:off x="3293902" y="4626720"/>
                  <a:ext cx="1848322" cy="1384044"/>
                </a:xfrm>
                <a:prstGeom prst="roundRect">
                  <a:avLst>
                    <a:gd name="adj" fmla="val 3378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t"/>
                <a:lstStyle/>
                <a:p>
                  <a:pPr algn="ctr"/>
                  <a:r>
                    <a:rPr lang="ko-KR" altLang="en-US" sz="11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+mn-ea"/>
                    </a:rPr>
                    <a:t>마이페이지</a:t>
                  </a:r>
                  <a:endParaRPr lang="ko-KR" altLang="en-US" sz="11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489E056E-84BE-4723-BADC-7651CED9B7C8}"/>
                    </a:ext>
                  </a:extLst>
                </p:cNvPr>
                <p:cNvSpPr/>
                <p:nvPr/>
              </p:nvSpPr>
              <p:spPr>
                <a:xfrm>
                  <a:off x="3449532" y="4901079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내 정보 관리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50912D5C-662C-42BB-A859-51BD0D343146}"/>
                    </a:ext>
                  </a:extLst>
                </p:cNvPr>
                <p:cNvSpPr/>
                <p:nvPr/>
              </p:nvSpPr>
              <p:spPr>
                <a:xfrm>
                  <a:off x="3449532" y="5157301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약관 및 정책 동의</a:t>
                  </a:r>
                  <a:endPara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C5875838-7648-4F56-A001-202EBBB2B73A}"/>
                    </a:ext>
                  </a:extLst>
                </p:cNvPr>
                <p:cNvSpPr/>
                <p:nvPr/>
              </p:nvSpPr>
              <p:spPr>
                <a:xfrm>
                  <a:off x="3449532" y="5413523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앱 설정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E01BB5ED-F309-4619-A0CF-2A048AFE0680}"/>
                    </a:ext>
                  </a:extLst>
                </p:cNvPr>
                <p:cNvSpPr/>
                <p:nvPr/>
              </p:nvSpPr>
              <p:spPr>
                <a:xfrm>
                  <a:off x="3449532" y="5680986"/>
                  <a:ext cx="1537063" cy="214978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알림</a:t>
                  </a:r>
                  <a:endPara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3" name="사각형: 둥근 모서리 76">
                <a:extLst>
                  <a:ext uri="{FF2B5EF4-FFF2-40B4-BE49-F238E27FC236}">
                    <a16:creationId xmlns:a16="http://schemas.microsoft.com/office/drawing/2014/main" id="{96D7D2AD-D520-4E8E-BCE6-FC1E2CF0FBF6}"/>
                  </a:ext>
                </a:extLst>
              </p:cNvPr>
              <p:cNvSpPr/>
              <p:nvPr/>
            </p:nvSpPr>
            <p:spPr>
              <a:xfrm>
                <a:off x="7751474" y="1635221"/>
                <a:ext cx="1321794" cy="1384044"/>
              </a:xfrm>
              <a:prstGeom prst="roundRect">
                <a:avLst>
                  <a:gd name="adj" fmla="val 3378"/>
                </a:avLst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t"/>
              <a:lstStyle/>
              <a:p>
                <a:pPr algn="ctr"/>
                <a:r>
                  <a:rPr lang="ko-KR" altLang="en-US" sz="11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마이데이터 관리</a:t>
                </a:r>
                <a:endPara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025865B-65EC-4FB1-BBF0-E3941C60D4C1}"/>
                  </a:ext>
                </a:extLst>
              </p:cNvPr>
              <p:cNvSpPr/>
              <p:nvPr/>
            </p:nvSpPr>
            <p:spPr>
              <a:xfrm>
                <a:off x="7862770" y="1909580"/>
                <a:ext cx="109920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마이데이터 조회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285744ED-D2BF-4666-974A-400304870C66}"/>
                  </a:ext>
                </a:extLst>
              </p:cNvPr>
              <p:cNvSpPr/>
              <p:nvPr/>
            </p:nvSpPr>
            <p:spPr>
              <a:xfrm>
                <a:off x="7862770" y="2165802"/>
                <a:ext cx="109920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나의 서비스이력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CF4B0894-79AA-4AA4-BB29-5BDA9214830F}"/>
                  </a:ext>
                </a:extLst>
              </p:cNvPr>
              <p:cNvSpPr/>
              <p:nvPr/>
            </p:nvSpPr>
            <p:spPr>
              <a:xfrm>
                <a:off x="7862770" y="2422024"/>
                <a:ext cx="109920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영수증 조회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D99ABE25-E426-4AE4-A3D9-A8262EB3C7F9}"/>
                  </a:ext>
                </a:extLst>
              </p:cNvPr>
              <p:cNvSpPr/>
              <p:nvPr/>
            </p:nvSpPr>
            <p:spPr>
              <a:xfrm>
                <a:off x="7862770" y="2689487"/>
                <a:ext cx="1099203" cy="214978"/>
              </a:xfrm>
              <a:prstGeom prst="roundRect">
                <a:avLst/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36000" tIns="18000" rIns="3600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리워드 포인트 조회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B4410D9-605E-4F21-A4FA-B4A37561CA90}"/>
                  </a:ext>
                </a:extLst>
              </p:cNvPr>
              <p:cNvGrpSpPr/>
              <p:nvPr/>
            </p:nvGrpSpPr>
            <p:grpSpPr>
              <a:xfrm>
                <a:off x="3680602" y="3068204"/>
                <a:ext cx="5394818" cy="1090867"/>
                <a:chOff x="2898149" y="4014533"/>
                <a:chExt cx="7543810" cy="1090867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26423525-2B76-4EA8-9FB4-F671CAFCFD7A}"/>
                    </a:ext>
                  </a:extLst>
                </p:cNvPr>
                <p:cNvGrpSpPr/>
                <p:nvPr/>
              </p:nvGrpSpPr>
              <p:grpSpPr>
                <a:xfrm>
                  <a:off x="2898149" y="4014533"/>
                  <a:ext cx="1848322" cy="1090867"/>
                  <a:chOff x="5505142" y="3353713"/>
                  <a:chExt cx="1848322" cy="1090867"/>
                </a:xfrm>
              </p:grpSpPr>
              <p:sp>
                <p:nvSpPr>
                  <p:cNvPr id="38" name="사각형: 둥근 모서리 76">
                    <a:extLst>
                      <a:ext uri="{FF2B5EF4-FFF2-40B4-BE49-F238E27FC236}">
                        <a16:creationId xmlns:a16="http://schemas.microsoft.com/office/drawing/2014/main" id="{3FE153C2-654A-46C8-B105-AF42D1D6E72C}"/>
                      </a:ext>
                    </a:extLst>
                  </p:cNvPr>
                  <p:cNvSpPr/>
                  <p:nvPr/>
                </p:nvSpPr>
                <p:spPr>
                  <a:xfrm>
                    <a:off x="5505142" y="3353713"/>
                    <a:ext cx="1848322" cy="1090867"/>
                  </a:xfrm>
                  <a:prstGeom prst="roundRect">
                    <a:avLst>
                      <a:gd name="adj" fmla="val 3378"/>
                    </a:avLst>
                  </a:prstGeom>
                  <a:solidFill>
                    <a:srgbClr val="075EAD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t"/>
                  <a:lstStyle/>
                  <a:p>
                    <a:pPr algn="ctr"/>
                    <a:r>
                      <a:rPr lang="ko-KR" altLang="en-US" sz="1100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+mn-ea"/>
                      </a:rPr>
                      <a:t>방문점검</a:t>
                    </a:r>
                  </a:p>
                </p:txBody>
              </p:sp>
              <p:sp>
                <p:nvSpPr>
                  <p:cNvPr id="39" name="사각형: 둥근 모서리 38">
                    <a:extLst>
                      <a:ext uri="{FF2B5EF4-FFF2-40B4-BE49-F238E27FC236}">
                        <a16:creationId xmlns:a16="http://schemas.microsoft.com/office/drawing/2014/main" id="{93589EEE-357B-4516-B864-F5C52E31BFAA}"/>
                      </a:ext>
                    </a:extLst>
                  </p:cNvPr>
                  <p:cNvSpPr/>
                  <p:nvPr/>
                </p:nvSpPr>
                <p:spPr>
                  <a:xfrm>
                    <a:off x="5660772" y="3628072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방문점검 요청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098EEAF2-E959-4CB7-A4CE-B3265B1F94C5}"/>
                      </a:ext>
                    </a:extLst>
                  </p:cNvPr>
                  <p:cNvSpPr/>
                  <p:nvPr/>
                </p:nvSpPr>
                <p:spPr>
                  <a:xfrm>
                    <a:off x="5660772" y="3884294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방문점검 일정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CD6DC948-2A5B-42A7-9FAE-2BA59A3D9A9F}"/>
                      </a:ext>
                    </a:extLst>
                  </p:cNvPr>
                  <p:cNvSpPr/>
                  <p:nvPr/>
                </p:nvSpPr>
                <p:spPr>
                  <a:xfrm>
                    <a:off x="5660772" y="4144090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방문점검  이력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9F31ECE0-DFA4-4088-8FAE-410386A08E31}"/>
                    </a:ext>
                  </a:extLst>
                </p:cNvPr>
                <p:cNvGrpSpPr/>
                <p:nvPr/>
              </p:nvGrpSpPr>
              <p:grpSpPr>
                <a:xfrm>
                  <a:off x="4796645" y="4014533"/>
                  <a:ext cx="1848322" cy="1090867"/>
                  <a:chOff x="7602424" y="3353713"/>
                  <a:chExt cx="1848322" cy="1090867"/>
                </a:xfrm>
              </p:grpSpPr>
              <p:sp>
                <p:nvSpPr>
                  <p:cNvPr id="43" name="사각형: 둥근 모서리 76">
                    <a:extLst>
                      <a:ext uri="{FF2B5EF4-FFF2-40B4-BE49-F238E27FC236}">
                        <a16:creationId xmlns:a16="http://schemas.microsoft.com/office/drawing/2014/main" id="{1CA94407-14C2-43BA-A9BF-A8C5E3547DDB}"/>
                      </a:ext>
                    </a:extLst>
                  </p:cNvPr>
                  <p:cNvSpPr/>
                  <p:nvPr/>
                </p:nvSpPr>
                <p:spPr>
                  <a:xfrm>
                    <a:off x="7602424" y="3353713"/>
                    <a:ext cx="1848322" cy="1090867"/>
                  </a:xfrm>
                  <a:prstGeom prst="roundRect">
                    <a:avLst>
                      <a:gd name="adj" fmla="val 3378"/>
                    </a:avLst>
                  </a:prstGeom>
                  <a:solidFill>
                    <a:srgbClr val="075EAD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t"/>
                  <a:lstStyle/>
                  <a:p>
                    <a:pPr algn="ctr"/>
                    <a:r>
                      <a:rPr lang="ko-KR" altLang="en-US" sz="1100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+mn-ea"/>
                      </a:rPr>
                      <a:t>맞춤배달</a:t>
                    </a:r>
                  </a:p>
                </p:txBody>
              </p:sp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B7090F3E-3D4D-47C7-A7DE-0437BF5B4C7D}"/>
                      </a:ext>
                    </a:extLst>
                  </p:cNvPr>
                  <p:cNvSpPr/>
                  <p:nvPr/>
                </p:nvSpPr>
                <p:spPr>
                  <a:xfrm>
                    <a:off x="7758054" y="3628072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맞춤배달 요청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9DA503A1-54B4-41E6-AD1A-361BD5D2EB06}"/>
                      </a:ext>
                    </a:extLst>
                  </p:cNvPr>
                  <p:cNvSpPr/>
                  <p:nvPr/>
                </p:nvSpPr>
                <p:spPr>
                  <a:xfrm>
                    <a:off x="7758054" y="3884456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맞춤배달 일정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A61BACA6-1AEA-4CB4-9753-22E572793B4C}"/>
                      </a:ext>
                    </a:extLst>
                  </p:cNvPr>
                  <p:cNvSpPr/>
                  <p:nvPr/>
                </p:nvSpPr>
                <p:spPr>
                  <a:xfrm>
                    <a:off x="7758054" y="4140516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맞춤배달  이력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4C79F91A-8EB2-4596-8FBC-236070A89708}"/>
                    </a:ext>
                  </a:extLst>
                </p:cNvPr>
                <p:cNvGrpSpPr/>
                <p:nvPr/>
              </p:nvGrpSpPr>
              <p:grpSpPr>
                <a:xfrm>
                  <a:off x="6695141" y="4014533"/>
                  <a:ext cx="1848322" cy="1090867"/>
                  <a:chOff x="9699706" y="3353713"/>
                  <a:chExt cx="1848322" cy="1090867"/>
                </a:xfrm>
              </p:grpSpPr>
              <p:sp>
                <p:nvSpPr>
                  <p:cNvPr id="48" name="사각형: 둥근 모서리 76">
                    <a:extLst>
                      <a:ext uri="{FF2B5EF4-FFF2-40B4-BE49-F238E27FC236}">
                        <a16:creationId xmlns:a16="http://schemas.microsoft.com/office/drawing/2014/main" id="{AC1AFD31-154D-4D70-A92A-12F5C26D2DDE}"/>
                      </a:ext>
                    </a:extLst>
                  </p:cNvPr>
                  <p:cNvSpPr/>
                  <p:nvPr/>
                </p:nvSpPr>
                <p:spPr>
                  <a:xfrm>
                    <a:off x="9699706" y="3353713"/>
                    <a:ext cx="1848322" cy="1090867"/>
                  </a:xfrm>
                  <a:prstGeom prst="roundRect">
                    <a:avLst>
                      <a:gd name="adj" fmla="val 3378"/>
                    </a:avLst>
                  </a:prstGeom>
                  <a:solidFill>
                    <a:srgbClr val="075EAD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t"/>
                  <a:lstStyle/>
                  <a:p>
                    <a:pPr algn="ctr"/>
                    <a:r>
                      <a:rPr lang="ko-KR" altLang="en-US" sz="1100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+mn-ea"/>
                      </a:rPr>
                      <a:t>작업수리</a:t>
                    </a: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581B2E82-FAA3-4B4E-9D06-D2A47D8225B8}"/>
                      </a:ext>
                    </a:extLst>
                  </p:cNvPr>
                  <p:cNvSpPr/>
                  <p:nvPr/>
                </p:nvSpPr>
                <p:spPr>
                  <a:xfrm>
                    <a:off x="9855336" y="3628072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작업수리 요청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4173A2D3-37CB-4565-AE84-2E5DD8B53096}"/>
                      </a:ext>
                    </a:extLst>
                  </p:cNvPr>
                  <p:cNvSpPr/>
                  <p:nvPr/>
                </p:nvSpPr>
                <p:spPr>
                  <a:xfrm>
                    <a:off x="9855336" y="3884456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작업수리 일정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1" name="사각형: 둥근 모서리 50">
                    <a:extLst>
                      <a:ext uri="{FF2B5EF4-FFF2-40B4-BE49-F238E27FC236}">
                        <a16:creationId xmlns:a16="http://schemas.microsoft.com/office/drawing/2014/main" id="{AB98A2D5-BF06-4A5C-B018-BFBCA6DB99CC}"/>
                      </a:ext>
                    </a:extLst>
                  </p:cNvPr>
                  <p:cNvSpPr/>
                  <p:nvPr/>
                </p:nvSpPr>
                <p:spPr>
                  <a:xfrm>
                    <a:off x="9855336" y="4140516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작업수리 이력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6BABA9CE-A614-4C94-8E92-75ADE8FF1D55}"/>
                    </a:ext>
                  </a:extLst>
                </p:cNvPr>
                <p:cNvGrpSpPr/>
                <p:nvPr/>
              </p:nvGrpSpPr>
              <p:grpSpPr>
                <a:xfrm>
                  <a:off x="8593637" y="4014533"/>
                  <a:ext cx="1848322" cy="1090866"/>
                  <a:chOff x="9699706" y="4456237"/>
                  <a:chExt cx="1848322" cy="1090866"/>
                </a:xfrm>
              </p:grpSpPr>
              <p:sp>
                <p:nvSpPr>
                  <p:cNvPr id="53" name="사각형: 둥근 모서리 76">
                    <a:extLst>
                      <a:ext uri="{FF2B5EF4-FFF2-40B4-BE49-F238E27FC236}">
                        <a16:creationId xmlns:a16="http://schemas.microsoft.com/office/drawing/2014/main" id="{98CC697D-C560-430D-95AE-45DF2963BFCA}"/>
                      </a:ext>
                    </a:extLst>
                  </p:cNvPr>
                  <p:cNvSpPr/>
                  <p:nvPr/>
                </p:nvSpPr>
                <p:spPr>
                  <a:xfrm>
                    <a:off x="9699706" y="4456237"/>
                    <a:ext cx="1848322" cy="1090866"/>
                  </a:xfrm>
                  <a:prstGeom prst="roundRect">
                    <a:avLst>
                      <a:gd name="adj" fmla="val 3378"/>
                    </a:avLst>
                  </a:prstGeom>
                  <a:solidFill>
                    <a:srgbClr val="075EAD">
                      <a:alpha val="50000"/>
                    </a:srgbClr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t"/>
                  <a:lstStyle/>
                  <a:p>
                    <a:pPr algn="ctr"/>
                    <a:r>
                      <a:rPr lang="ko-KR" altLang="en-US" sz="1100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+mn-ea"/>
                      </a:rPr>
                      <a:t>당뇨관리</a:t>
                    </a:r>
                  </a:p>
                </p:txBody>
              </p:sp>
              <p:sp>
                <p:nvSpPr>
                  <p:cNvPr id="54" name="사각형: 둥근 모서리 53">
                    <a:extLst>
                      <a:ext uri="{FF2B5EF4-FFF2-40B4-BE49-F238E27FC236}">
                        <a16:creationId xmlns:a16="http://schemas.microsoft.com/office/drawing/2014/main" id="{56946783-E9B8-41D6-8E40-E9D362293BF7}"/>
                      </a:ext>
                    </a:extLst>
                  </p:cNvPr>
                  <p:cNvSpPr/>
                  <p:nvPr/>
                </p:nvSpPr>
                <p:spPr>
                  <a:xfrm>
                    <a:off x="9855336" y="4730596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혈당측정 정보 입력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55" name="사각형: 둥근 모서리 54">
                    <a:extLst>
                      <a:ext uri="{FF2B5EF4-FFF2-40B4-BE49-F238E27FC236}">
                        <a16:creationId xmlns:a16="http://schemas.microsoft.com/office/drawing/2014/main" id="{456E5DE1-25B4-48F0-8E93-CEAC817F75D5}"/>
                      </a:ext>
                    </a:extLst>
                  </p:cNvPr>
                  <p:cNvSpPr/>
                  <p:nvPr/>
                </p:nvSpPr>
                <p:spPr>
                  <a:xfrm>
                    <a:off x="9855336" y="4983323"/>
                    <a:ext cx="1537063" cy="214978"/>
                  </a:xfrm>
                  <a:prstGeom prst="roundRect">
                    <a:avLst/>
                  </a:prstGeom>
                  <a:solidFill>
                    <a:srgbClr val="075EAD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36000" tIns="18000" rIns="36000" bIns="18000" rtlCol="0" anchor="ctr"/>
                  <a:lstStyle/>
                  <a:p>
                    <a:pPr algn="ctr"/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맞춤형 식단</a:t>
                    </a:r>
                    <a:r>
                      <a:rPr lang="en-US" altLang="ko-KR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/</a:t>
                    </a:r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</a:rPr>
                      <a:t>운동법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A20F40D-5A07-4A1D-9CB3-5861A210E4EB}"/>
                </a:ext>
              </a:extLst>
            </p:cNvPr>
            <p:cNvSpPr/>
            <p:nvPr/>
          </p:nvSpPr>
          <p:spPr>
            <a:xfrm rot="5400000">
              <a:off x="8056520" y="2745593"/>
              <a:ext cx="2523849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9337097-8D95-4560-9AA7-90EA5F34CB81}"/>
                </a:ext>
              </a:extLst>
            </p:cNvPr>
            <p:cNvSpPr/>
            <p:nvPr/>
          </p:nvSpPr>
          <p:spPr>
            <a:xfrm rot="5400000">
              <a:off x="1158319" y="2745592"/>
              <a:ext cx="2523849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602838D-0E3C-4252-BBA9-161AC381F6CD}"/>
                </a:ext>
              </a:extLst>
            </p:cNvPr>
            <p:cNvSpPr/>
            <p:nvPr/>
          </p:nvSpPr>
          <p:spPr>
            <a:xfrm rot="5400000">
              <a:off x="8434813" y="2745592"/>
              <a:ext cx="2523849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6E57643-146F-45AA-8178-E07BF732EB86}"/>
                </a:ext>
              </a:extLst>
            </p:cNvPr>
            <p:cNvSpPr/>
            <p:nvPr/>
          </p:nvSpPr>
          <p:spPr>
            <a:xfrm rot="5400000">
              <a:off x="1990302" y="5504118"/>
              <a:ext cx="1609290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플랫폼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B56D5895-A648-4E8F-B51E-7386B0D62072}"/>
                </a:ext>
              </a:extLst>
            </p:cNvPr>
            <p:cNvSpPr/>
            <p:nvPr/>
          </p:nvSpPr>
          <p:spPr>
            <a:xfrm rot="5400000">
              <a:off x="8512291" y="5504120"/>
              <a:ext cx="1609291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B7AD44D-8CEB-4DF8-9D8E-CDF08FED4DB0}"/>
                </a:ext>
              </a:extLst>
            </p:cNvPr>
            <p:cNvSpPr/>
            <p:nvPr/>
          </p:nvSpPr>
          <p:spPr>
            <a:xfrm rot="5400000">
              <a:off x="1615597" y="5504119"/>
              <a:ext cx="1609291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C3E20DE-11C2-44E3-ACD2-56F088708C41}"/>
                </a:ext>
              </a:extLst>
            </p:cNvPr>
            <p:cNvSpPr/>
            <p:nvPr/>
          </p:nvSpPr>
          <p:spPr>
            <a:xfrm rot="5400000">
              <a:off x="8890585" y="5504118"/>
              <a:ext cx="1609290" cy="30310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Security</a:t>
              </a: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Filter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30DF8A-51E2-41EC-834E-0D273DB5F423}"/>
                </a:ext>
              </a:extLst>
            </p:cNvPr>
            <p:cNvSpPr/>
            <p:nvPr/>
          </p:nvSpPr>
          <p:spPr>
            <a:xfrm rot="5400000">
              <a:off x="2618662" y="3304242"/>
              <a:ext cx="897642" cy="81201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0" rIns="0" b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플랫폼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 Client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390ACDA-A4B7-4C50-9E55-194AD76EABDC}"/>
                </a:ext>
              </a:extLst>
            </p:cNvPr>
            <p:cNvSpPr/>
            <p:nvPr/>
          </p:nvSpPr>
          <p:spPr>
            <a:xfrm rot="5400000">
              <a:off x="2280384" y="2016499"/>
              <a:ext cx="1574198" cy="812019"/>
            </a:xfrm>
            <a:prstGeom prst="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 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API Client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D081189-3FC7-4012-A79E-E758C5B54270}"/>
                </a:ext>
              </a:extLst>
            </p:cNvPr>
            <p:cNvGrpSpPr/>
            <p:nvPr/>
          </p:nvGrpSpPr>
          <p:grpSpPr>
            <a:xfrm>
              <a:off x="2743201" y="1699928"/>
              <a:ext cx="546185" cy="1456762"/>
              <a:chOff x="2745135" y="1924337"/>
              <a:chExt cx="806143" cy="974971"/>
            </a:xfrm>
          </p:grpSpPr>
          <p:sp>
            <p:nvSpPr>
              <p:cNvPr id="149" name="사각형: 둥근 모서리 148">
                <a:extLst>
                  <a:ext uri="{FF2B5EF4-FFF2-40B4-BE49-F238E27FC236}">
                    <a16:creationId xmlns:a16="http://schemas.microsoft.com/office/drawing/2014/main" id="{5060498A-CDB4-4FD6-A203-2A44C9D3AF9F}"/>
                  </a:ext>
                </a:extLst>
              </p:cNvPr>
              <p:cNvSpPr/>
              <p:nvPr/>
            </p:nvSpPr>
            <p:spPr>
              <a:xfrm>
                <a:off x="2745135" y="1924337"/>
                <a:ext cx="806142" cy="288017"/>
              </a:xfrm>
              <a:prstGeom prst="roundRect">
                <a:avLst>
                  <a:gd name="adj" fmla="val 10362"/>
                </a:avLst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처방전</a:t>
                </a:r>
              </a:p>
            </p:txBody>
          </p:sp>
          <p:sp>
            <p:nvSpPr>
              <p:cNvPr id="152" name="사각형: 둥근 모서리 151">
                <a:extLst>
                  <a:ext uri="{FF2B5EF4-FFF2-40B4-BE49-F238E27FC236}">
                    <a16:creationId xmlns:a16="http://schemas.microsoft.com/office/drawing/2014/main" id="{75F24DD9-B126-4446-9640-3403407B4749}"/>
                  </a:ext>
                </a:extLst>
              </p:cNvPr>
              <p:cNvSpPr/>
              <p:nvPr/>
            </p:nvSpPr>
            <p:spPr>
              <a:xfrm>
                <a:off x="2745136" y="2611291"/>
                <a:ext cx="806142" cy="288017"/>
              </a:xfrm>
              <a:prstGeom prst="roundRect">
                <a:avLst>
                  <a:gd name="adj" fmla="val 10362"/>
                </a:avLst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검진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검사</a:t>
                </a:r>
                <a:b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데이터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endPara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3" name="사각형: 둥근 모서리 152">
                <a:extLst>
                  <a:ext uri="{FF2B5EF4-FFF2-40B4-BE49-F238E27FC236}">
                    <a16:creationId xmlns:a16="http://schemas.microsoft.com/office/drawing/2014/main" id="{045389FD-4400-460B-8A68-4C0610A0F663}"/>
                  </a:ext>
                </a:extLst>
              </p:cNvPr>
              <p:cNvSpPr/>
              <p:nvPr/>
            </p:nvSpPr>
            <p:spPr>
              <a:xfrm>
                <a:off x="2745135" y="2266334"/>
                <a:ext cx="806142" cy="288017"/>
              </a:xfrm>
              <a:prstGeom prst="roundRect">
                <a:avLst>
                  <a:gd name="adj" fmla="val 10362"/>
                </a:avLst>
              </a:prstGeom>
              <a:solidFill>
                <a:srgbClr val="075EAD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상담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b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비대면검수데이터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CF07FE-D44F-408D-88BD-CFF102AB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앱 구성도</a:t>
            </a:r>
          </a:p>
        </p:txBody>
      </p:sp>
      <p:sp>
        <p:nvSpPr>
          <p:cNvPr id="134" name="모서리가 둥근 직사각형 33">
            <a:extLst>
              <a:ext uri="{FF2B5EF4-FFF2-40B4-BE49-F238E27FC236}">
                <a16:creationId xmlns:a16="http://schemas.microsoft.com/office/drawing/2014/main" id="{D170704E-E085-4351-8594-00FC4B905D51}"/>
              </a:ext>
            </a:extLst>
          </p:cNvPr>
          <p:cNvSpPr/>
          <p:nvPr/>
        </p:nvSpPr>
        <p:spPr>
          <a:xfrm>
            <a:off x="528547" y="3465111"/>
            <a:ext cx="1004839" cy="2692477"/>
          </a:xfrm>
          <a:prstGeom prst="roundRect">
            <a:avLst>
              <a:gd name="adj" fmla="val 10600"/>
            </a:avLst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의료데이터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오퍼레이터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플랫폼</a:t>
            </a:r>
          </a:p>
        </p:txBody>
      </p:sp>
      <p:sp>
        <p:nvSpPr>
          <p:cNvPr id="147" name="모서리가 둥근 직사각형 33">
            <a:extLst>
              <a:ext uri="{FF2B5EF4-FFF2-40B4-BE49-F238E27FC236}">
                <a16:creationId xmlns:a16="http://schemas.microsoft.com/office/drawing/2014/main" id="{D6E5B9DE-FF56-4833-A006-60EFC860B131}"/>
              </a:ext>
            </a:extLst>
          </p:cNvPr>
          <p:cNvSpPr/>
          <p:nvPr/>
        </p:nvSpPr>
        <p:spPr>
          <a:xfrm>
            <a:off x="10569349" y="2504762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활용기관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서비스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0" name="모서리가 둥근 직사각형 33">
            <a:extLst>
              <a:ext uri="{FF2B5EF4-FFF2-40B4-BE49-F238E27FC236}">
                <a16:creationId xmlns:a16="http://schemas.microsoft.com/office/drawing/2014/main" id="{E1E75256-4BE0-485F-BA49-52E74713816F}"/>
              </a:ext>
            </a:extLst>
          </p:cNvPr>
          <p:cNvSpPr/>
          <p:nvPr/>
        </p:nvSpPr>
        <p:spPr>
          <a:xfrm>
            <a:off x="10569348" y="5302624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활용기관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서비스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02CCA2-7459-43F7-AA43-6546CCE609F8}"/>
              </a:ext>
            </a:extLst>
          </p:cNvPr>
          <p:cNvGrpSpPr/>
          <p:nvPr/>
        </p:nvGrpSpPr>
        <p:grpSpPr>
          <a:xfrm>
            <a:off x="9780268" y="2845879"/>
            <a:ext cx="801342" cy="2806835"/>
            <a:chOff x="9468883" y="2845879"/>
            <a:chExt cx="1112727" cy="2806835"/>
          </a:xfrm>
        </p:grpSpPr>
        <p:cxnSp>
          <p:nvCxnSpPr>
            <p:cNvPr id="151" name="직선 화살표 연결선 250">
              <a:extLst>
                <a:ext uri="{FF2B5EF4-FFF2-40B4-BE49-F238E27FC236}">
                  <a16:creationId xmlns:a16="http://schemas.microsoft.com/office/drawing/2014/main" id="{0B131480-A4C7-4004-AD3E-86F9C80A8405}"/>
                </a:ext>
              </a:extLst>
            </p:cNvPr>
            <p:cNvCxnSpPr>
              <a:cxnSpLocks/>
            </p:cNvCxnSpPr>
            <p:nvPr/>
          </p:nvCxnSpPr>
          <p:spPr>
            <a:xfrm>
              <a:off x="9468883" y="2845879"/>
              <a:ext cx="111272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250">
              <a:extLst>
                <a:ext uri="{FF2B5EF4-FFF2-40B4-BE49-F238E27FC236}">
                  <a16:creationId xmlns:a16="http://schemas.microsoft.com/office/drawing/2014/main" id="{53400B2B-77BD-4F1C-B4D9-D8385A4FC8D0}"/>
                </a:ext>
              </a:extLst>
            </p:cNvPr>
            <p:cNvCxnSpPr>
              <a:cxnSpLocks/>
            </p:cNvCxnSpPr>
            <p:nvPr/>
          </p:nvCxnSpPr>
          <p:spPr>
            <a:xfrm>
              <a:off x="9468883" y="5652714"/>
              <a:ext cx="1112727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1C4AC59-7985-4F9C-9E3F-0F32D9E0E6CA}"/>
              </a:ext>
            </a:extLst>
          </p:cNvPr>
          <p:cNvSpPr txBox="1"/>
          <p:nvPr/>
        </p:nvSpPr>
        <p:spPr>
          <a:xfrm rot="5400000">
            <a:off x="11112939" y="30996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F644761-63C2-4E8E-8B6C-5C4EB500C435}"/>
              </a:ext>
            </a:extLst>
          </p:cNvPr>
          <p:cNvSpPr txBox="1"/>
          <p:nvPr/>
        </p:nvSpPr>
        <p:spPr>
          <a:xfrm rot="5400000">
            <a:off x="11112939" y="58628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E52913E-42ED-4539-B299-FF8222A8DBB2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00979" y="764864"/>
            <a:ext cx="0" cy="449516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B29F0AA-919B-4F7A-A2D1-02B1E6DDCA1E}"/>
              </a:ext>
            </a:extLst>
          </p:cNvPr>
          <p:cNvSpPr txBox="1"/>
          <p:nvPr/>
        </p:nvSpPr>
        <p:spPr>
          <a:xfrm>
            <a:off x="11135402" y="899729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>
                <a:latin typeface="+mn-ea"/>
                <a:ea typeface="+mn-ea"/>
              </a:rPr>
              <a:t>HTTPS, AES256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02" name="사각형: 둥근 모서리 76">
            <a:extLst>
              <a:ext uri="{FF2B5EF4-FFF2-40B4-BE49-F238E27FC236}">
                <a16:creationId xmlns:a16="http://schemas.microsoft.com/office/drawing/2014/main" id="{06E32104-A52D-4736-A09C-7FC4FC22A078}"/>
              </a:ext>
            </a:extLst>
          </p:cNvPr>
          <p:cNvSpPr/>
          <p:nvPr/>
        </p:nvSpPr>
        <p:spPr>
          <a:xfrm>
            <a:off x="8069718" y="808848"/>
            <a:ext cx="881950" cy="220096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앱 공통 기능</a:t>
            </a:r>
          </a:p>
        </p:txBody>
      </p:sp>
      <p:sp>
        <p:nvSpPr>
          <p:cNvPr id="103" name="사각형: 둥근 모서리 76">
            <a:extLst>
              <a:ext uri="{FF2B5EF4-FFF2-40B4-BE49-F238E27FC236}">
                <a16:creationId xmlns:a16="http://schemas.microsoft.com/office/drawing/2014/main" id="{DFE02452-E779-421D-B324-9953DEDD37E9}"/>
              </a:ext>
            </a:extLst>
          </p:cNvPr>
          <p:cNvSpPr/>
          <p:nvPr/>
        </p:nvSpPr>
        <p:spPr>
          <a:xfrm>
            <a:off x="9039273" y="808848"/>
            <a:ext cx="881950" cy="220096"/>
          </a:xfrm>
          <a:prstGeom prst="roundRect">
            <a:avLst/>
          </a:prstGeom>
          <a:solidFill>
            <a:srgbClr val="075EAD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앱 개별 기능</a:t>
            </a:r>
          </a:p>
        </p:txBody>
      </p:sp>
      <p:sp>
        <p:nvSpPr>
          <p:cNvPr id="126" name="모서리가 둥근 직사각형 33">
            <a:extLst>
              <a:ext uri="{FF2B5EF4-FFF2-40B4-BE49-F238E27FC236}">
                <a16:creationId xmlns:a16="http://schemas.microsoft.com/office/drawing/2014/main" id="{9FC8E032-FD05-4B8A-9AAF-9E3620233218}"/>
              </a:ext>
            </a:extLst>
          </p:cNvPr>
          <p:cNvSpPr/>
          <p:nvPr/>
        </p:nvSpPr>
        <p:spPr>
          <a:xfrm>
            <a:off x="528547" y="1635220"/>
            <a:ext cx="1004839" cy="946759"/>
          </a:xfrm>
          <a:prstGeom prst="roundRect">
            <a:avLst>
              <a:gd name="adj" fmla="val 10600"/>
            </a:avLst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근로복지공단</a:t>
            </a:r>
          </a:p>
        </p:txBody>
      </p:sp>
      <p:sp>
        <p:nvSpPr>
          <p:cNvPr id="128" name="모서리가 둥근 직사각형 33">
            <a:extLst>
              <a:ext uri="{FF2B5EF4-FFF2-40B4-BE49-F238E27FC236}">
                <a16:creationId xmlns:a16="http://schemas.microsoft.com/office/drawing/2014/main" id="{FA46098B-C1B0-46DC-941D-4858D08EE648}"/>
              </a:ext>
            </a:extLst>
          </p:cNvPr>
          <p:cNvSpPr/>
          <p:nvPr/>
        </p:nvSpPr>
        <p:spPr>
          <a:xfrm>
            <a:off x="528547" y="2655985"/>
            <a:ext cx="1004839" cy="739760"/>
          </a:xfrm>
          <a:prstGeom prst="roundRect">
            <a:avLst>
              <a:gd name="adj" fmla="val 10600"/>
            </a:avLst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알스텝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5648EF-A481-463A-92BE-47B9A85C8732}"/>
              </a:ext>
            </a:extLst>
          </p:cNvPr>
          <p:cNvGrpSpPr/>
          <p:nvPr/>
        </p:nvGrpSpPr>
        <p:grpSpPr>
          <a:xfrm>
            <a:off x="1540378" y="1909580"/>
            <a:ext cx="792586" cy="3831944"/>
            <a:chOff x="1540378" y="1909580"/>
            <a:chExt cx="1227600" cy="3831944"/>
          </a:xfrm>
        </p:grpSpPr>
        <p:cxnSp>
          <p:nvCxnSpPr>
            <p:cNvPr id="140" name="직선 화살표 연결선 250">
              <a:extLst>
                <a:ext uri="{FF2B5EF4-FFF2-40B4-BE49-F238E27FC236}">
                  <a16:creationId xmlns:a16="http://schemas.microsoft.com/office/drawing/2014/main" id="{CEC677ED-09DB-4657-94CA-4B1DA6CBF9A2}"/>
                </a:ext>
              </a:extLst>
            </p:cNvPr>
            <p:cNvCxnSpPr>
              <a:cxnSpLocks/>
            </p:cNvCxnSpPr>
            <p:nvPr/>
          </p:nvCxnSpPr>
          <p:spPr>
            <a:xfrm>
              <a:off x="1565493" y="5741524"/>
              <a:ext cx="11160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250">
              <a:extLst>
                <a:ext uri="{FF2B5EF4-FFF2-40B4-BE49-F238E27FC236}">
                  <a16:creationId xmlns:a16="http://schemas.microsoft.com/office/drawing/2014/main" id="{7AE20BF4-7F2F-489D-A571-D67C78F9F002}"/>
                </a:ext>
              </a:extLst>
            </p:cNvPr>
            <p:cNvCxnSpPr>
              <a:cxnSpLocks/>
            </p:cNvCxnSpPr>
            <p:nvPr/>
          </p:nvCxnSpPr>
          <p:spPr>
            <a:xfrm>
              <a:off x="1565493" y="3696596"/>
              <a:ext cx="11160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250">
              <a:extLst>
                <a:ext uri="{FF2B5EF4-FFF2-40B4-BE49-F238E27FC236}">
                  <a16:creationId xmlns:a16="http://schemas.microsoft.com/office/drawing/2014/main" id="{67BE7FD9-699F-473D-9622-75FF50DB7289}"/>
                </a:ext>
              </a:extLst>
            </p:cNvPr>
            <p:cNvCxnSpPr>
              <a:cxnSpLocks/>
            </p:cNvCxnSpPr>
            <p:nvPr/>
          </p:nvCxnSpPr>
          <p:spPr>
            <a:xfrm>
              <a:off x="1540378" y="1909580"/>
              <a:ext cx="12276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250">
              <a:extLst>
                <a:ext uri="{FF2B5EF4-FFF2-40B4-BE49-F238E27FC236}">
                  <a16:creationId xmlns:a16="http://schemas.microsoft.com/office/drawing/2014/main" id="{A63614BF-6186-44ED-BE84-20B426C17C22}"/>
                </a:ext>
              </a:extLst>
            </p:cNvPr>
            <p:cNvCxnSpPr>
              <a:cxnSpLocks/>
            </p:cNvCxnSpPr>
            <p:nvPr/>
          </p:nvCxnSpPr>
          <p:spPr>
            <a:xfrm>
              <a:off x="1540378" y="3011402"/>
              <a:ext cx="12276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250">
              <a:extLst>
                <a:ext uri="{FF2B5EF4-FFF2-40B4-BE49-F238E27FC236}">
                  <a16:creationId xmlns:a16="http://schemas.microsoft.com/office/drawing/2014/main" id="{B55B5691-5175-466E-B73B-AF0E50A8D051}"/>
                </a:ext>
              </a:extLst>
            </p:cNvPr>
            <p:cNvCxnSpPr>
              <a:cxnSpLocks/>
            </p:cNvCxnSpPr>
            <p:nvPr/>
          </p:nvCxnSpPr>
          <p:spPr>
            <a:xfrm>
              <a:off x="1540378" y="2425175"/>
              <a:ext cx="1227600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34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4C5D5-4A02-4120-9BC2-D13E85C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사용자 동의현황에 따른 서비스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앱 기능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EFCFD5-D456-420B-97D5-E1971E4DA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39289"/>
              </p:ext>
            </p:extLst>
          </p:nvPr>
        </p:nvGraphicFramePr>
        <p:xfrm>
          <a:off x="226246" y="1251153"/>
          <a:ext cx="11668578" cy="5103926"/>
        </p:xfrm>
        <a:graphic>
          <a:graphicData uri="http://schemas.openxmlformats.org/drawingml/2006/table">
            <a:tbl>
              <a:tblPr/>
              <a:tblGrid>
                <a:gridCol w="1688901">
                  <a:extLst>
                    <a:ext uri="{9D8B030D-6E8A-4147-A177-3AD203B41FA5}">
                      <a16:colId xmlns:a16="http://schemas.microsoft.com/office/drawing/2014/main" val="4237816004"/>
                    </a:ext>
                  </a:extLst>
                </a:gridCol>
                <a:gridCol w="2923553">
                  <a:extLst>
                    <a:ext uri="{9D8B030D-6E8A-4147-A177-3AD203B41FA5}">
                      <a16:colId xmlns:a16="http://schemas.microsoft.com/office/drawing/2014/main" val="1268451254"/>
                    </a:ext>
                  </a:extLst>
                </a:gridCol>
                <a:gridCol w="944018">
                  <a:extLst>
                    <a:ext uri="{9D8B030D-6E8A-4147-A177-3AD203B41FA5}">
                      <a16:colId xmlns:a16="http://schemas.microsoft.com/office/drawing/2014/main" val="2037088126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1270021367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2232397610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3501506514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1824005426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157471212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2615414890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3943894947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41092172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4170475149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1046782736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3527066339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4294106646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3069659851"/>
                    </a:ext>
                  </a:extLst>
                </a:gridCol>
                <a:gridCol w="436579">
                  <a:extLst>
                    <a:ext uri="{9D8B030D-6E8A-4147-A177-3AD203B41FA5}">
                      <a16:colId xmlns:a16="http://schemas.microsoft.com/office/drawing/2014/main" val="2084325600"/>
                    </a:ext>
                  </a:extLst>
                </a:gridCol>
              </a:tblGrid>
              <a:tr h="301992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앱 기능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선별공유 대상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선별공유 범위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20405"/>
                  </a:ext>
                </a:extLst>
              </a:tr>
              <a:tr h="74521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빌드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근로복지공단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알스텝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함길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당뇨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협회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처방전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비대면검수</a:t>
                      </a:r>
                      <a:b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거래</a:t>
                      </a:r>
                      <a:b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명세서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상담</a:t>
                      </a:r>
                      <a:b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보험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장애인등록증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검진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혈당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31972"/>
                  </a:ext>
                </a:extLst>
              </a:tr>
              <a:tr h="579532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롱텀케어 유지관리 서비스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내구연한 및 충전 등 일상편의 알림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일상편의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알림</a:t>
                      </a: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005693"/>
                  </a:ext>
                </a:extLst>
              </a:tr>
              <a:tr h="57953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 재활보조기구 맞춤 배달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맞춤배달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825142"/>
                  </a:ext>
                </a:extLst>
              </a:tr>
              <a:tr h="57953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지정 재활보조기구 예방점검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간편수리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방문점검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85087"/>
                  </a:ext>
                </a:extLst>
              </a:tr>
              <a:tr h="57953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7329" marR="17329" marT="17329" marB="1732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재활보조기구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QR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코드기반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PLM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방문점검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629019"/>
                  </a:ext>
                </a:extLst>
              </a:tr>
              <a:tr h="579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 예약 서비스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품목특성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제작기사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자재현황 연동 맞춤예약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맞춤예약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089565"/>
                  </a:ext>
                </a:extLst>
              </a:tr>
              <a:tr h="579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간편처리 행정서비스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재활보조기구 특정품목 비대면 검수확인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△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656044"/>
                  </a:ext>
                </a:extLst>
              </a:tr>
              <a:tr h="579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거동불편자 당뇨관리 서비스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563" marR="0" lvl="0" indent="-90488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특정품목 맞춤형 식단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운동법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당뇨관리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marL="17329" marR="17329" marT="17329" marB="17329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557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CFA8D9-4D06-4814-B6C1-7E146C05AE4E}"/>
              </a:ext>
            </a:extLst>
          </p:cNvPr>
          <p:cNvSpPr txBox="1"/>
          <p:nvPr/>
        </p:nvSpPr>
        <p:spPr>
          <a:xfrm>
            <a:off x="6096000" y="730046"/>
            <a:ext cx="6096000" cy="3514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○ 해당 앱 기능을 활성화하기 위해 필수로 동의해야 하는 항목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△ 선택적으로 동의 가능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선별공유 대상은 그 중에서 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 이상을 선택해야 해당 앱 기능 활성화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000" kern="0" spc="0">
                <a:ln>
                  <a:noFill/>
                </a:ln>
                <a:solidFill>
                  <a:srgbClr val="000000"/>
                </a:solidFill>
                <a:latin typeface="+mn-ea"/>
                <a:ea typeface="+mn-ea"/>
              </a:rPr>
              <a:t>알스텝은 맞춤예약 시 처방전이 필수가 아님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911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38E56-15C9-468F-BC65-9A14133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재활보조기구 이용자 앱 기능 목록 </a:t>
            </a:r>
            <a:r>
              <a:rPr lang="en-US" altLang="ko-KR">
                <a:latin typeface="+mn-ea"/>
                <a:ea typeface="+mn-ea"/>
              </a:rPr>
              <a:t>(1/2)</a:t>
            </a:r>
            <a:r>
              <a:rPr lang="ko-KR" altLang="en-US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BBD8BE-B850-4A49-9B27-A070909DD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69486"/>
              </p:ext>
            </p:extLst>
          </p:nvPr>
        </p:nvGraphicFramePr>
        <p:xfrm>
          <a:off x="574466" y="1049041"/>
          <a:ext cx="10238048" cy="5845460"/>
        </p:xfrm>
        <a:graphic>
          <a:graphicData uri="http://schemas.openxmlformats.org/drawingml/2006/table">
            <a:tbl>
              <a:tblPr/>
              <a:tblGrid>
                <a:gridCol w="1466237">
                  <a:extLst>
                    <a:ext uri="{9D8B030D-6E8A-4147-A177-3AD203B41FA5}">
                      <a16:colId xmlns:a16="http://schemas.microsoft.com/office/drawing/2014/main" val="46815942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4135147250"/>
                    </a:ext>
                  </a:extLst>
                </a:gridCol>
                <a:gridCol w="6607731">
                  <a:extLst>
                    <a:ext uri="{9D8B030D-6E8A-4147-A177-3AD203B41FA5}">
                      <a16:colId xmlns:a16="http://schemas.microsoft.com/office/drawing/2014/main" val="1477246173"/>
                    </a:ext>
                  </a:extLst>
                </a:gridCol>
              </a:tblGrid>
              <a:tr h="5383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10971"/>
                  </a:ext>
                </a:extLst>
              </a:tr>
              <a:tr h="20275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 사용자 인증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회원가입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 입력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모든사람 가입가능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약관 및 정책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서비스약관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개인정보수집활용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동의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약관 및 정책 동의에 대한 개인서명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429309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본인인증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갱신 시 마다 인증처리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59468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로그인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자동 로그인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로그인 상태 유지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53620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로그아웃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99041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찾기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577014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마이페이지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 정보 관리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비밀번호 변경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연락처 변경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350694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약관 및 정책 동의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서비스약관 동의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내용 조회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개인정보수집활용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동의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내용 조회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49795"/>
                  </a:ext>
                </a:extLst>
              </a:tr>
              <a:tr h="11842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앱 설정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알림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/OFF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병원설정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99695"/>
                  </a:ext>
                </a:extLst>
              </a:tr>
              <a:tr h="976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알림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지난 알림 이력 조회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15479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불편사항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불편사항 작성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305172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회원탈퇴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 삭제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약관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정책 동의 내용 및 개인서명 삭제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93236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홈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나의 정보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39874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나의 일정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일정 캘린더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10273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나의 재활보조기구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보유 재활보조기구 정보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652940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나의 리워드 포인트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보유 리워드 포인트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95826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신규 마이데이터 조회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처방전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근로복지공단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검수확인서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재활공학연구소 서비스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검진 데이터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알스텝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근로복지공단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알스텝의 경우 본인인증 후 의료데이터 요청 및 플랫폼에 업로드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33326"/>
                  </a:ext>
                </a:extLst>
              </a:tr>
              <a:tr h="10060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조회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플랫폼에 업로드된 마이데이터 조회 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각 마이데이터는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PDF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로 내려받기 제공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54986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나의 서비스 이력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요청 및 처리 이력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76564"/>
                  </a:ext>
                </a:extLst>
              </a:tr>
              <a:tr h="25383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영수증 조회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사용자동의 영수증 이력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수집 영수증 이력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공유 영수증 이력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마이데이터 내려받기 영수증 이력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각 영수증은  영수증 전표 표출 및 다운로드 제공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677445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리워드 포인트 조회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리워드 포인트 적립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차감 이력 조회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57282"/>
                  </a:ext>
                </a:extLst>
              </a:tr>
              <a:tr h="495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만족도 조사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서비스 완료 후 사용자 선택에 따라 만족도조사 전환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01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38E56-15C9-468F-BC65-9A14133D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재활보조기구 이용자 앱 기능 목록 </a:t>
            </a:r>
            <a:r>
              <a:rPr lang="en-US" altLang="ko-KR">
                <a:latin typeface="+mn-ea"/>
                <a:ea typeface="+mn-ea"/>
              </a:rPr>
              <a:t>(2/2)</a:t>
            </a:r>
            <a:r>
              <a:rPr lang="ko-KR" altLang="en-US"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BBD8BE-B850-4A49-9B27-A070909DD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6693"/>
              </p:ext>
            </p:extLst>
          </p:nvPr>
        </p:nvGraphicFramePr>
        <p:xfrm>
          <a:off x="574466" y="1049040"/>
          <a:ext cx="10238048" cy="4946260"/>
        </p:xfrm>
        <a:graphic>
          <a:graphicData uri="http://schemas.openxmlformats.org/drawingml/2006/table">
            <a:tbl>
              <a:tblPr/>
              <a:tblGrid>
                <a:gridCol w="1466237">
                  <a:extLst>
                    <a:ext uri="{9D8B030D-6E8A-4147-A177-3AD203B41FA5}">
                      <a16:colId xmlns:a16="http://schemas.microsoft.com/office/drawing/2014/main" val="46815942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4135147250"/>
                    </a:ext>
                  </a:extLst>
                </a:gridCol>
                <a:gridCol w="6607731">
                  <a:extLst>
                    <a:ext uri="{9D8B030D-6E8A-4147-A177-3AD203B41FA5}">
                      <a16:colId xmlns:a16="http://schemas.microsoft.com/office/drawing/2014/main" val="1477246173"/>
                    </a:ext>
                  </a:extLst>
                </a:gridCol>
              </a:tblGrid>
              <a:tr h="4059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10971"/>
                  </a:ext>
                </a:extLst>
              </a:tr>
              <a:tr h="33325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요청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지정 재활보조기구 예방점검 및 간편수리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QR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코드 기반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PLM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재활보조기구 특정품목 비대면 검수확인 서비스에 대한 방문점검 요청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서비스기관 선택 필요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서비스기관은 사용자가 선택한 재활보조기구를 제작한 업체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점검연한 도래에 따른 방문점검 요청</a:t>
                      </a:r>
                      <a:b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점검연한 알림 후 방문점검 요청 버튼 활성화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가능기간 입력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최소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고장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불편에 따른 방문점검 요청</a:t>
                      </a:r>
                      <a:b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메인페이지의 요청 버튼을 클릭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가능기간 입력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최소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606335"/>
                  </a:ext>
                </a:extLst>
              </a:tr>
              <a:tr h="1913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방문정검 일정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점검일정 캘린더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 이름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 연락처 등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 요청 취소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방문일정 확정 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 방문요청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방문일정 확정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방문 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당일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알림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 처리결과 알림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서비스만족도 조사 권유 및 입력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117044"/>
                  </a:ext>
                </a:extLst>
              </a:tr>
              <a:tr h="373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이력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점검 접수 처리현황 및 이력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결과 조회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36971"/>
                  </a:ext>
                </a:extLst>
              </a:tr>
              <a:tr h="373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요청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지정 재활보조기구 맞춤 배달 서비스에 대한 맞춤배달 요청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처방전 업로드 후 품목코드에 따라 맞춤배달 요청 버튼 활성화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98929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일정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일정 캘린더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일정 상세조회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 이름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배달자 연락처 등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 요청 취소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배달일정 확정 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 방문요청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방문일정 확정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방문 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당일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알림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 완료 알림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서비스만족도 조사 권유 및 입력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18896"/>
                  </a:ext>
                </a:extLst>
              </a:tr>
              <a:tr h="373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이력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배달 현황 및 이력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 조회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285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 접수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품목특성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제작기사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자재현황 연동 맞춤예약 서비스에 대한 작업수리 접수 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서비스기관 선택 필요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사용자가 선별공유 대상으로 선택한 활용기관 목록에서 사용자가 선택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25408"/>
                  </a:ext>
                </a:extLst>
              </a:tr>
              <a:tr h="373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 일정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일정 및 재방문 일정 확정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 일정 캘린더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일정 상세조회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제작기사 등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연구소 방문일정 확정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 전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8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알림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다음 방문일정 알림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 완료 알림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서비스만족도 조사 권유 및 입력</a:t>
                      </a:r>
                      <a:endParaRPr kumimoji="0" lang="en-US" altLang="ko-KR" sz="10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16947"/>
                  </a:ext>
                </a:extLst>
              </a:tr>
              <a:tr h="373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작업수리 이력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처리현황 및 이력</a:t>
                      </a: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결과 조회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7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3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261BE-FD73-498D-BCE5-B313F61F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배달자 앱 기능 목록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4CC37E-AC2A-4212-AE39-EEB24CD84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41694"/>
              </p:ext>
            </p:extLst>
          </p:nvPr>
        </p:nvGraphicFramePr>
        <p:xfrm>
          <a:off x="574466" y="1062037"/>
          <a:ext cx="10238048" cy="5750200"/>
        </p:xfrm>
        <a:graphic>
          <a:graphicData uri="http://schemas.openxmlformats.org/drawingml/2006/table">
            <a:tbl>
              <a:tblPr/>
              <a:tblGrid>
                <a:gridCol w="1466237">
                  <a:extLst>
                    <a:ext uri="{9D8B030D-6E8A-4147-A177-3AD203B41FA5}">
                      <a16:colId xmlns:a16="http://schemas.microsoft.com/office/drawing/2014/main" val="2059779825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459360971"/>
                    </a:ext>
                  </a:extLst>
                </a:gridCol>
                <a:gridCol w="6607731">
                  <a:extLst>
                    <a:ext uri="{9D8B030D-6E8A-4147-A177-3AD203B41FA5}">
                      <a16:colId xmlns:a16="http://schemas.microsoft.com/office/drawing/2014/main" val="2446834387"/>
                    </a:ext>
                  </a:extLst>
                </a:gridCol>
              </a:tblGrid>
              <a:tr h="4059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구분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기능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1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설명</a:t>
                      </a:r>
                      <a:endParaRPr kumimoji="1" lang="ko-KR" altLang="en-US" sz="11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19038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플랫폼 사용자 인증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회원가입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개인정보 입력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약관 및 정책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서비스약관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개인정보수집활용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동의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약관 및 정책 동의에 대한 개인서명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749681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본인인증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620301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로그인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아이디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비밀번호 로그인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자동 로그인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로그인 상태 유지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90115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로그아웃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98183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마이페이지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내 정보 관리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비밀번호 변경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4836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약관 및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정책 동의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서비스약관 동의 내용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개인정보수집활용 동의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내용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372820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앱 설정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알림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ON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/OFF</a:t>
                      </a:r>
                      <a:b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방문점검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방문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방문일정 확정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 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처리결과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알림</a:t>
                      </a:r>
                      <a:b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맞춤배달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방문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방문일정 확정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 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배달완료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알림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22111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알림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지난 알림 이력 조회</a:t>
                      </a:r>
                      <a:b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방문점검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방문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방문일정 확정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 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처리결과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알림</a:t>
                      </a:r>
                      <a:b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맞춤배달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방문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방문일정 확정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방문 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배달완료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 알림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23956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회원탈퇴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개인정보 삭제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약관 및 정책 동의 내용 및 개인서명 삭제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32761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일정 확정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요청된 방문점검 일정에 대해서 재활보조기구 이용자와 유선 상 일정 조율 후 일정 확정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승낙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방문일정 변경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확정 처리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2862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일정 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일정 캘린더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일정 상세조회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서비스 유형 등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방문일정 변경 요청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변경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확정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 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당일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알림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648887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구매정보 조회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QR Code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스캔을 통해 구매정보 조회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2467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결과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점검결과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이상없음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수리필요 등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선택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내용 입력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결과 입력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동영상 업로드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이용자의 이용 불편 내역 입력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완료 처리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수리 접수 요청여부 선택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199330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방문점검 이력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점검 이력 및 결과 조회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44490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일정 확정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신규 회수 방문요청 알림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회수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 일정 승낙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회수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 일정 방문일정 변경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확정 처리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48030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일정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회수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 일정  캘린더 및 상세정보 조회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회수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 방문일정 변경 요청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변경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확정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방문 전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당일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알림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69337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결과 입력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재활보조기기 수령준비 완료 알림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회수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 결과 입력 및 완료 처리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27368"/>
                  </a:ext>
                </a:extLst>
              </a:tr>
              <a:tr h="1528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solidFill>
                              <a:srgbClr val="F36622">
                                <a:shade val="50000"/>
                                <a:alpha val="0"/>
                              </a:srgbClr>
                            </a:solidFill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맞춤배달 이력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회수</a:t>
                      </a:r>
                      <a:r>
                        <a:rPr lang="en-US" altLang="ko-KR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0" baseline="0" noProof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배달 이력 조회</a:t>
                      </a:r>
                      <a:endParaRPr lang="en-US" altLang="ko-KR" sz="900" b="0" kern="1200" spc="0" baseline="0" noProof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0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6E261-DE7C-47E4-AC2B-8DFBE83EAD39}"/>
              </a:ext>
            </a:extLst>
          </p:cNvPr>
          <p:cNvSpPr txBox="1"/>
          <p:nvPr/>
        </p:nvSpPr>
        <p:spPr>
          <a:xfrm>
            <a:off x="3548673" y="2948940"/>
            <a:ext cx="5094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endParaRPr lang="en-US" altLang="ko-KR" sz="4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969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442E5B4-9B02-490F-A0F6-197933730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24072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9D20E9DA-DA43-4FC2-ACB2-B0B4DFA36FB2}"/>
              </a:ext>
            </a:extLst>
          </p:cNvPr>
          <p:cNvSpPr txBox="1"/>
          <p:nvPr/>
        </p:nvSpPr>
        <p:spPr>
          <a:xfrm>
            <a:off x="3992651" y="5879991"/>
            <a:ext cx="1603421" cy="288000"/>
          </a:xfrm>
          <a:custGeom>
            <a:avLst/>
            <a:gdLst>
              <a:gd name="connsiteX0" fmla="*/ 0 w 1603421"/>
              <a:gd name="connsiteY0" fmla="*/ 0 h 288000"/>
              <a:gd name="connsiteX1" fmla="*/ 566542 w 1603421"/>
              <a:gd name="connsiteY1" fmla="*/ 0 h 288000"/>
              <a:gd name="connsiteX2" fmla="*/ 1084982 w 1603421"/>
              <a:gd name="connsiteY2" fmla="*/ 0 h 288000"/>
              <a:gd name="connsiteX3" fmla="*/ 1603421 w 1603421"/>
              <a:gd name="connsiteY3" fmla="*/ 0 h 288000"/>
              <a:gd name="connsiteX4" fmla="*/ 1603421 w 1603421"/>
              <a:gd name="connsiteY4" fmla="*/ 288000 h 288000"/>
              <a:gd name="connsiteX5" fmla="*/ 1101016 w 1603421"/>
              <a:gd name="connsiteY5" fmla="*/ 288000 h 288000"/>
              <a:gd name="connsiteX6" fmla="*/ 598611 w 1603421"/>
              <a:gd name="connsiteY6" fmla="*/ 288000 h 288000"/>
              <a:gd name="connsiteX7" fmla="*/ 0 w 1603421"/>
              <a:gd name="connsiteY7" fmla="*/ 288000 h 288000"/>
              <a:gd name="connsiteX8" fmla="*/ 0 w 1603421"/>
              <a:gd name="connsiteY8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421" h="288000" fill="none" extrusionOk="0">
                <a:moveTo>
                  <a:pt x="0" y="0"/>
                </a:moveTo>
                <a:cubicBezTo>
                  <a:pt x="173161" y="-50250"/>
                  <a:pt x="414688" y="67433"/>
                  <a:pt x="566542" y="0"/>
                </a:cubicBezTo>
                <a:cubicBezTo>
                  <a:pt x="718396" y="-67433"/>
                  <a:pt x="918354" y="49555"/>
                  <a:pt x="1084982" y="0"/>
                </a:cubicBezTo>
                <a:cubicBezTo>
                  <a:pt x="1251610" y="-49555"/>
                  <a:pt x="1444426" y="38486"/>
                  <a:pt x="1603421" y="0"/>
                </a:cubicBezTo>
                <a:cubicBezTo>
                  <a:pt x="1606836" y="133802"/>
                  <a:pt x="1582370" y="212739"/>
                  <a:pt x="1603421" y="288000"/>
                </a:cubicBezTo>
                <a:cubicBezTo>
                  <a:pt x="1396685" y="319099"/>
                  <a:pt x="1342835" y="270702"/>
                  <a:pt x="1101016" y="288000"/>
                </a:cubicBezTo>
                <a:cubicBezTo>
                  <a:pt x="859197" y="305298"/>
                  <a:pt x="823229" y="232471"/>
                  <a:pt x="598611" y="288000"/>
                </a:cubicBezTo>
                <a:cubicBezTo>
                  <a:pt x="373994" y="343529"/>
                  <a:pt x="288197" y="253409"/>
                  <a:pt x="0" y="288000"/>
                </a:cubicBezTo>
                <a:cubicBezTo>
                  <a:pt x="-29119" y="145758"/>
                  <a:pt x="16539" y="117147"/>
                  <a:pt x="0" y="0"/>
                </a:cubicBezTo>
                <a:close/>
              </a:path>
              <a:path w="1603421" h="288000" stroke="0" extrusionOk="0">
                <a:moveTo>
                  <a:pt x="0" y="0"/>
                </a:moveTo>
                <a:cubicBezTo>
                  <a:pt x="236652" y="-3345"/>
                  <a:pt x="309484" y="45197"/>
                  <a:pt x="502405" y="0"/>
                </a:cubicBezTo>
                <a:cubicBezTo>
                  <a:pt x="695326" y="-45197"/>
                  <a:pt x="844671" y="30534"/>
                  <a:pt x="988776" y="0"/>
                </a:cubicBezTo>
                <a:cubicBezTo>
                  <a:pt x="1132881" y="-30534"/>
                  <a:pt x="1400107" y="21854"/>
                  <a:pt x="1603421" y="0"/>
                </a:cubicBezTo>
                <a:cubicBezTo>
                  <a:pt x="1610945" y="102918"/>
                  <a:pt x="1577571" y="196925"/>
                  <a:pt x="1603421" y="288000"/>
                </a:cubicBezTo>
                <a:cubicBezTo>
                  <a:pt x="1369880" y="295378"/>
                  <a:pt x="1268411" y="221659"/>
                  <a:pt x="1036879" y="288000"/>
                </a:cubicBezTo>
                <a:cubicBezTo>
                  <a:pt x="805347" y="354341"/>
                  <a:pt x="694992" y="287716"/>
                  <a:pt x="550508" y="288000"/>
                </a:cubicBezTo>
                <a:cubicBezTo>
                  <a:pt x="406024" y="288284"/>
                  <a:pt x="244140" y="252023"/>
                  <a:pt x="0" y="288000"/>
                </a:cubicBezTo>
                <a:cubicBezTo>
                  <a:pt x="-4160" y="188247"/>
                  <a:pt x="7925" y="12899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9386452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회원탈퇴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2FD982-4DCE-412C-9D01-2AA1CC056655}"/>
              </a:ext>
            </a:extLst>
          </p:cNvPr>
          <p:cNvSpPr txBox="1"/>
          <p:nvPr/>
        </p:nvSpPr>
        <p:spPr>
          <a:xfrm>
            <a:off x="1295171" y="1574578"/>
            <a:ext cx="1603421" cy="288000"/>
          </a:xfrm>
          <a:custGeom>
            <a:avLst/>
            <a:gdLst>
              <a:gd name="connsiteX0" fmla="*/ 0 w 1603421"/>
              <a:gd name="connsiteY0" fmla="*/ 0 h 288000"/>
              <a:gd name="connsiteX1" fmla="*/ 486371 w 1603421"/>
              <a:gd name="connsiteY1" fmla="*/ 0 h 288000"/>
              <a:gd name="connsiteX2" fmla="*/ 1004810 w 1603421"/>
              <a:gd name="connsiteY2" fmla="*/ 0 h 288000"/>
              <a:gd name="connsiteX3" fmla="*/ 1603421 w 1603421"/>
              <a:gd name="connsiteY3" fmla="*/ 0 h 288000"/>
              <a:gd name="connsiteX4" fmla="*/ 1603421 w 1603421"/>
              <a:gd name="connsiteY4" fmla="*/ 288000 h 288000"/>
              <a:gd name="connsiteX5" fmla="*/ 1036879 w 1603421"/>
              <a:gd name="connsiteY5" fmla="*/ 288000 h 288000"/>
              <a:gd name="connsiteX6" fmla="*/ 550508 w 1603421"/>
              <a:gd name="connsiteY6" fmla="*/ 288000 h 288000"/>
              <a:gd name="connsiteX7" fmla="*/ 0 w 1603421"/>
              <a:gd name="connsiteY7" fmla="*/ 288000 h 288000"/>
              <a:gd name="connsiteX8" fmla="*/ 0 w 1603421"/>
              <a:gd name="connsiteY8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421" h="288000" fill="none" extrusionOk="0">
                <a:moveTo>
                  <a:pt x="0" y="0"/>
                </a:moveTo>
                <a:cubicBezTo>
                  <a:pt x="222751" y="-3059"/>
                  <a:pt x="313416" y="49223"/>
                  <a:pt x="486371" y="0"/>
                </a:cubicBezTo>
                <a:cubicBezTo>
                  <a:pt x="659326" y="-49223"/>
                  <a:pt x="845038" y="34738"/>
                  <a:pt x="1004810" y="0"/>
                </a:cubicBezTo>
                <a:cubicBezTo>
                  <a:pt x="1164582" y="-34738"/>
                  <a:pt x="1351878" y="55238"/>
                  <a:pt x="1603421" y="0"/>
                </a:cubicBezTo>
                <a:cubicBezTo>
                  <a:pt x="1625072" y="83282"/>
                  <a:pt x="1587661" y="179776"/>
                  <a:pt x="1603421" y="288000"/>
                </a:cubicBezTo>
                <a:cubicBezTo>
                  <a:pt x="1444747" y="312501"/>
                  <a:pt x="1162500" y="277172"/>
                  <a:pt x="1036879" y="288000"/>
                </a:cubicBezTo>
                <a:cubicBezTo>
                  <a:pt x="911258" y="298828"/>
                  <a:pt x="766492" y="280131"/>
                  <a:pt x="550508" y="288000"/>
                </a:cubicBezTo>
                <a:cubicBezTo>
                  <a:pt x="334524" y="295869"/>
                  <a:pt x="157927" y="241506"/>
                  <a:pt x="0" y="288000"/>
                </a:cubicBezTo>
                <a:cubicBezTo>
                  <a:pt x="-2470" y="220940"/>
                  <a:pt x="22420" y="114982"/>
                  <a:pt x="0" y="0"/>
                </a:cubicBezTo>
                <a:close/>
              </a:path>
              <a:path w="1603421" h="288000" stroke="0" extrusionOk="0">
                <a:moveTo>
                  <a:pt x="0" y="0"/>
                </a:moveTo>
                <a:cubicBezTo>
                  <a:pt x="173514" y="-52564"/>
                  <a:pt x="335624" y="24530"/>
                  <a:pt x="502405" y="0"/>
                </a:cubicBezTo>
                <a:cubicBezTo>
                  <a:pt x="669186" y="-24530"/>
                  <a:pt x="894516" y="41307"/>
                  <a:pt x="1068947" y="0"/>
                </a:cubicBezTo>
                <a:cubicBezTo>
                  <a:pt x="1243378" y="-41307"/>
                  <a:pt x="1336463" y="62273"/>
                  <a:pt x="1603421" y="0"/>
                </a:cubicBezTo>
                <a:cubicBezTo>
                  <a:pt x="1611068" y="77747"/>
                  <a:pt x="1599381" y="218641"/>
                  <a:pt x="1603421" y="288000"/>
                </a:cubicBezTo>
                <a:cubicBezTo>
                  <a:pt x="1480974" y="343323"/>
                  <a:pt x="1254397" y="245602"/>
                  <a:pt x="1117050" y="288000"/>
                </a:cubicBezTo>
                <a:cubicBezTo>
                  <a:pt x="979703" y="330398"/>
                  <a:pt x="773875" y="257032"/>
                  <a:pt x="550508" y="288000"/>
                </a:cubicBezTo>
                <a:cubicBezTo>
                  <a:pt x="327141" y="318968"/>
                  <a:pt x="172228" y="240050"/>
                  <a:pt x="0" y="288000"/>
                </a:cubicBezTo>
                <a:cubicBezTo>
                  <a:pt x="-19393" y="181640"/>
                  <a:pt x="1857" y="8012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본인인증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04FFB-6990-4D5A-A905-B6D5B343A586}"/>
              </a:ext>
            </a:extLst>
          </p:cNvPr>
          <p:cNvSpPr txBox="1"/>
          <p:nvPr/>
        </p:nvSpPr>
        <p:spPr>
          <a:xfrm>
            <a:off x="1295171" y="1923882"/>
            <a:ext cx="1603421" cy="288000"/>
          </a:xfrm>
          <a:custGeom>
            <a:avLst/>
            <a:gdLst>
              <a:gd name="connsiteX0" fmla="*/ 0 w 1603421"/>
              <a:gd name="connsiteY0" fmla="*/ 0 h 288000"/>
              <a:gd name="connsiteX1" fmla="*/ 518439 w 1603421"/>
              <a:gd name="connsiteY1" fmla="*/ 0 h 288000"/>
              <a:gd name="connsiteX2" fmla="*/ 1020845 w 1603421"/>
              <a:gd name="connsiteY2" fmla="*/ 0 h 288000"/>
              <a:gd name="connsiteX3" fmla="*/ 1603421 w 1603421"/>
              <a:gd name="connsiteY3" fmla="*/ 0 h 288000"/>
              <a:gd name="connsiteX4" fmla="*/ 1603421 w 1603421"/>
              <a:gd name="connsiteY4" fmla="*/ 288000 h 288000"/>
              <a:gd name="connsiteX5" fmla="*/ 1117050 w 1603421"/>
              <a:gd name="connsiteY5" fmla="*/ 288000 h 288000"/>
              <a:gd name="connsiteX6" fmla="*/ 550508 w 1603421"/>
              <a:gd name="connsiteY6" fmla="*/ 288000 h 288000"/>
              <a:gd name="connsiteX7" fmla="*/ 0 w 1603421"/>
              <a:gd name="connsiteY7" fmla="*/ 288000 h 288000"/>
              <a:gd name="connsiteX8" fmla="*/ 0 w 1603421"/>
              <a:gd name="connsiteY8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421" h="288000" fill="none" extrusionOk="0">
                <a:moveTo>
                  <a:pt x="0" y="0"/>
                </a:moveTo>
                <a:cubicBezTo>
                  <a:pt x="159879" y="-52587"/>
                  <a:pt x="303894" y="35081"/>
                  <a:pt x="518439" y="0"/>
                </a:cubicBezTo>
                <a:cubicBezTo>
                  <a:pt x="732984" y="-35081"/>
                  <a:pt x="771105" y="11220"/>
                  <a:pt x="1020845" y="0"/>
                </a:cubicBezTo>
                <a:cubicBezTo>
                  <a:pt x="1270585" y="-11220"/>
                  <a:pt x="1348814" y="7718"/>
                  <a:pt x="1603421" y="0"/>
                </a:cubicBezTo>
                <a:cubicBezTo>
                  <a:pt x="1608259" y="69845"/>
                  <a:pt x="1601421" y="194076"/>
                  <a:pt x="1603421" y="288000"/>
                </a:cubicBezTo>
                <a:cubicBezTo>
                  <a:pt x="1370726" y="314316"/>
                  <a:pt x="1313671" y="264545"/>
                  <a:pt x="1117050" y="288000"/>
                </a:cubicBezTo>
                <a:cubicBezTo>
                  <a:pt x="920429" y="311455"/>
                  <a:pt x="755795" y="247104"/>
                  <a:pt x="550508" y="288000"/>
                </a:cubicBezTo>
                <a:cubicBezTo>
                  <a:pt x="345221" y="328896"/>
                  <a:pt x="169398" y="285373"/>
                  <a:pt x="0" y="288000"/>
                </a:cubicBezTo>
                <a:cubicBezTo>
                  <a:pt x="-15317" y="199873"/>
                  <a:pt x="2816" y="85234"/>
                  <a:pt x="0" y="0"/>
                </a:cubicBezTo>
                <a:close/>
              </a:path>
              <a:path w="1603421" h="288000" stroke="0" extrusionOk="0">
                <a:moveTo>
                  <a:pt x="0" y="0"/>
                </a:moveTo>
                <a:cubicBezTo>
                  <a:pt x="156199" y="-42493"/>
                  <a:pt x="399885" y="20853"/>
                  <a:pt x="502405" y="0"/>
                </a:cubicBezTo>
                <a:cubicBezTo>
                  <a:pt x="604926" y="-20853"/>
                  <a:pt x="831835" y="3961"/>
                  <a:pt x="1052913" y="0"/>
                </a:cubicBezTo>
                <a:cubicBezTo>
                  <a:pt x="1273991" y="-3961"/>
                  <a:pt x="1376223" y="47760"/>
                  <a:pt x="1603421" y="0"/>
                </a:cubicBezTo>
                <a:cubicBezTo>
                  <a:pt x="1617472" y="62587"/>
                  <a:pt x="1603337" y="183191"/>
                  <a:pt x="1603421" y="288000"/>
                </a:cubicBezTo>
                <a:cubicBezTo>
                  <a:pt x="1375366" y="336788"/>
                  <a:pt x="1305806" y="278697"/>
                  <a:pt x="1084982" y="288000"/>
                </a:cubicBezTo>
                <a:cubicBezTo>
                  <a:pt x="864158" y="297303"/>
                  <a:pt x="768159" y="246058"/>
                  <a:pt x="598611" y="288000"/>
                </a:cubicBezTo>
                <a:cubicBezTo>
                  <a:pt x="429063" y="329942"/>
                  <a:pt x="174219" y="268138"/>
                  <a:pt x="0" y="288000"/>
                </a:cubicBezTo>
                <a:cubicBezTo>
                  <a:pt x="-29998" y="183285"/>
                  <a:pt x="22991" y="13173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6162225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개인정보 입력 및 </a:t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약관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정책 동의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전자서명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91F0E-E430-407E-8CAD-3D1130D9FE35}"/>
              </a:ext>
            </a:extLst>
          </p:cNvPr>
          <p:cNvSpPr txBox="1"/>
          <p:nvPr/>
        </p:nvSpPr>
        <p:spPr>
          <a:xfrm>
            <a:off x="4083703" y="2985183"/>
            <a:ext cx="1603421" cy="288000"/>
          </a:xfrm>
          <a:custGeom>
            <a:avLst/>
            <a:gdLst>
              <a:gd name="connsiteX0" fmla="*/ 0 w 1603421"/>
              <a:gd name="connsiteY0" fmla="*/ 0 h 288000"/>
              <a:gd name="connsiteX1" fmla="*/ 486371 w 1603421"/>
              <a:gd name="connsiteY1" fmla="*/ 0 h 288000"/>
              <a:gd name="connsiteX2" fmla="*/ 1052913 w 1603421"/>
              <a:gd name="connsiteY2" fmla="*/ 0 h 288000"/>
              <a:gd name="connsiteX3" fmla="*/ 1603421 w 1603421"/>
              <a:gd name="connsiteY3" fmla="*/ 0 h 288000"/>
              <a:gd name="connsiteX4" fmla="*/ 1603421 w 1603421"/>
              <a:gd name="connsiteY4" fmla="*/ 288000 h 288000"/>
              <a:gd name="connsiteX5" fmla="*/ 1117050 w 1603421"/>
              <a:gd name="connsiteY5" fmla="*/ 288000 h 288000"/>
              <a:gd name="connsiteX6" fmla="*/ 598611 w 1603421"/>
              <a:gd name="connsiteY6" fmla="*/ 288000 h 288000"/>
              <a:gd name="connsiteX7" fmla="*/ 0 w 1603421"/>
              <a:gd name="connsiteY7" fmla="*/ 288000 h 288000"/>
              <a:gd name="connsiteX8" fmla="*/ 0 w 1603421"/>
              <a:gd name="connsiteY8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421" h="288000" fill="none" extrusionOk="0">
                <a:moveTo>
                  <a:pt x="0" y="0"/>
                </a:moveTo>
                <a:cubicBezTo>
                  <a:pt x="216027" y="-19468"/>
                  <a:pt x="287281" y="4678"/>
                  <a:pt x="486371" y="0"/>
                </a:cubicBezTo>
                <a:cubicBezTo>
                  <a:pt x="685461" y="-4678"/>
                  <a:pt x="861348" y="54440"/>
                  <a:pt x="1052913" y="0"/>
                </a:cubicBezTo>
                <a:cubicBezTo>
                  <a:pt x="1244478" y="-54440"/>
                  <a:pt x="1468505" y="26774"/>
                  <a:pt x="1603421" y="0"/>
                </a:cubicBezTo>
                <a:cubicBezTo>
                  <a:pt x="1626103" y="108803"/>
                  <a:pt x="1594850" y="154308"/>
                  <a:pt x="1603421" y="288000"/>
                </a:cubicBezTo>
                <a:cubicBezTo>
                  <a:pt x="1431034" y="292496"/>
                  <a:pt x="1330951" y="272318"/>
                  <a:pt x="1117050" y="288000"/>
                </a:cubicBezTo>
                <a:cubicBezTo>
                  <a:pt x="903149" y="303682"/>
                  <a:pt x="854221" y="226833"/>
                  <a:pt x="598611" y="288000"/>
                </a:cubicBezTo>
                <a:cubicBezTo>
                  <a:pt x="343001" y="349167"/>
                  <a:pt x="273887" y="218687"/>
                  <a:pt x="0" y="288000"/>
                </a:cubicBezTo>
                <a:cubicBezTo>
                  <a:pt x="-13112" y="156373"/>
                  <a:pt x="26965" y="94622"/>
                  <a:pt x="0" y="0"/>
                </a:cubicBezTo>
                <a:close/>
              </a:path>
              <a:path w="1603421" h="288000" stroke="0" extrusionOk="0">
                <a:moveTo>
                  <a:pt x="0" y="0"/>
                </a:moveTo>
                <a:cubicBezTo>
                  <a:pt x="228286" y="-36162"/>
                  <a:pt x="333256" y="23869"/>
                  <a:pt x="534474" y="0"/>
                </a:cubicBezTo>
                <a:cubicBezTo>
                  <a:pt x="735692" y="-23869"/>
                  <a:pt x="834141" y="53139"/>
                  <a:pt x="1036879" y="0"/>
                </a:cubicBezTo>
                <a:cubicBezTo>
                  <a:pt x="1239617" y="-53139"/>
                  <a:pt x="1418175" y="23004"/>
                  <a:pt x="1603421" y="0"/>
                </a:cubicBezTo>
                <a:cubicBezTo>
                  <a:pt x="1617978" y="75510"/>
                  <a:pt x="1585987" y="169006"/>
                  <a:pt x="1603421" y="288000"/>
                </a:cubicBezTo>
                <a:cubicBezTo>
                  <a:pt x="1449581" y="317079"/>
                  <a:pt x="1225392" y="266238"/>
                  <a:pt x="1084982" y="288000"/>
                </a:cubicBezTo>
                <a:cubicBezTo>
                  <a:pt x="944572" y="309762"/>
                  <a:pt x="728288" y="241993"/>
                  <a:pt x="582576" y="288000"/>
                </a:cubicBezTo>
                <a:cubicBezTo>
                  <a:pt x="436864" y="334007"/>
                  <a:pt x="240428" y="253053"/>
                  <a:pt x="0" y="288000"/>
                </a:cubicBezTo>
                <a:cubicBezTo>
                  <a:pt x="-33730" y="199624"/>
                  <a:pt x="11607" y="110094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24539639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본인인증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E3B146-B158-4535-854E-488F3ECA3EFA}"/>
              </a:ext>
            </a:extLst>
          </p:cNvPr>
          <p:cNvSpPr txBox="1"/>
          <p:nvPr/>
        </p:nvSpPr>
        <p:spPr>
          <a:xfrm>
            <a:off x="4083703" y="3328855"/>
            <a:ext cx="1603421" cy="288000"/>
          </a:xfrm>
          <a:custGeom>
            <a:avLst/>
            <a:gdLst>
              <a:gd name="connsiteX0" fmla="*/ 0 w 1603421"/>
              <a:gd name="connsiteY0" fmla="*/ 0 h 288000"/>
              <a:gd name="connsiteX1" fmla="*/ 534474 w 1603421"/>
              <a:gd name="connsiteY1" fmla="*/ 0 h 288000"/>
              <a:gd name="connsiteX2" fmla="*/ 1101016 w 1603421"/>
              <a:gd name="connsiteY2" fmla="*/ 0 h 288000"/>
              <a:gd name="connsiteX3" fmla="*/ 1603421 w 1603421"/>
              <a:gd name="connsiteY3" fmla="*/ 0 h 288000"/>
              <a:gd name="connsiteX4" fmla="*/ 1603421 w 1603421"/>
              <a:gd name="connsiteY4" fmla="*/ 288000 h 288000"/>
              <a:gd name="connsiteX5" fmla="*/ 1101016 w 1603421"/>
              <a:gd name="connsiteY5" fmla="*/ 288000 h 288000"/>
              <a:gd name="connsiteX6" fmla="*/ 534474 w 1603421"/>
              <a:gd name="connsiteY6" fmla="*/ 288000 h 288000"/>
              <a:gd name="connsiteX7" fmla="*/ 0 w 1603421"/>
              <a:gd name="connsiteY7" fmla="*/ 288000 h 288000"/>
              <a:gd name="connsiteX8" fmla="*/ 0 w 1603421"/>
              <a:gd name="connsiteY8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421" h="288000" fill="none" extrusionOk="0">
                <a:moveTo>
                  <a:pt x="0" y="0"/>
                </a:moveTo>
                <a:cubicBezTo>
                  <a:pt x="116551" y="-22152"/>
                  <a:pt x="284986" y="56018"/>
                  <a:pt x="534474" y="0"/>
                </a:cubicBezTo>
                <a:cubicBezTo>
                  <a:pt x="783962" y="-56018"/>
                  <a:pt x="973366" y="34739"/>
                  <a:pt x="1101016" y="0"/>
                </a:cubicBezTo>
                <a:cubicBezTo>
                  <a:pt x="1228666" y="-34739"/>
                  <a:pt x="1407235" y="25723"/>
                  <a:pt x="1603421" y="0"/>
                </a:cubicBezTo>
                <a:cubicBezTo>
                  <a:pt x="1616858" y="59020"/>
                  <a:pt x="1602634" y="184676"/>
                  <a:pt x="1603421" y="288000"/>
                </a:cubicBezTo>
                <a:cubicBezTo>
                  <a:pt x="1372951" y="342837"/>
                  <a:pt x="1217495" y="239598"/>
                  <a:pt x="1101016" y="288000"/>
                </a:cubicBezTo>
                <a:cubicBezTo>
                  <a:pt x="984537" y="336402"/>
                  <a:pt x="779153" y="287993"/>
                  <a:pt x="534474" y="288000"/>
                </a:cubicBezTo>
                <a:cubicBezTo>
                  <a:pt x="289795" y="288007"/>
                  <a:pt x="130363" y="242456"/>
                  <a:pt x="0" y="288000"/>
                </a:cubicBezTo>
                <a:cubicBezTo>
                  <a:pt x="-18348" y="158474"/>
                  <a:pt x="6374" y="123797"/>
                  <a:pt x="0" y="0"/>
                </a:cubicBezTo>
                <a:close/>
              </a:path>
              <a:path w="1603421" h="288000" stroke="0" extrusionOk="0">
                <a:moveTo>
                  <a:pt x="0" y="0"/>
                </a:moveTo>
                <a:cubicBezTo>
                  <a:pt x="144966" y="-28344"/>
                  <a:pt x="360138" y="43517"/>
                  <a:pt x="502405" y="0"/>
                </a:cubicBezTo>
                <a:cubicBezTo>
                  <a:pt x="644673" y="-43517"/>
                  <a:pt x="835903" y="35843"/>
                  <a:pt x="1068947" y="0"/>
                </a:cubicBezTo>
                <a:cubicBezTo>
                  <a:pt x="1301991" y="-35843"/>
                  <a:pt x="1446950" y="36512"/>
                  <a:pt x="1603421" y="0"/>
                </a:cubicBezTo>
                <a:cubicBezTo>
                  <a:pt x="1637437" y="99758"/>
                  <a:pt x="1591663" y="147336"/>
                  <a:pt x="1603421" y="288000"/>
                </a:cubicBezTo>
                <a:cubicBezTo>
                  <a:pt x="1431419" y="339536"/>
                  <a:pt x="1211953" y="253173"/>
                  <a:pt x="1084982" y="288000"/>
                </a:cubicBezTo>
                <a:cubicBezTo>
                  <a:pt x="958011" y="322827"/>
                  <a:pt x="746980" y="233691"/>
                  <a:pt x="534474" y="288000"/>
                </a:cubicBezTo>
                <a:cubicBezTo>
                  <a:pt x="321968" y="342309"/>
                  <a:pt x="246777" y="239403"/>
                  <a:pt x="0" y="288000"/>
                </a:cubicBezTo>
                <a:cubicBezTo>
                  <a:pt x="-20328" y="145952"/>
                  <a:pt x="22450" y="135484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08020924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개인정보 입력 및 </a:t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약관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정책 동의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전자서명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7D7065-0F11-417E-844C-8B30097E0E5E}"/>
              </a:ext>
            </a:extLst>
          </p:cNvPr>
          <p:cNvSpPr txBox="1"/>
          <p:nvPr/>
        </p:nvSpPr>
        <p:spPr>
          <a:xfrm>
            <a:off x="1295171" y="4499877"/>
            <a:ext cx="1603421" cy="288000"/>
          </a:xfrm>
          <a:custGeom>
            <a:avLst/>
            <a:gdLst>
              <a:gd name="connsiteX0" fmla="*/ 0 w 1603421"/>
              <a:gd name="connsiteY0" fmla="*/ 0 h 288000"/>
              <a:gd name="connsiteX1" fmla="*/ 534474 w 1603421"/>
              <a:gd name="connsiteY1" fmla="*/ 0 h 288000"/>
              <a:gd name="connsiteX2" fmla="*/ 1052913 w 1603421"/>
              <a:gd name="connsiteY2" fmla="*/ 0 h 288000"/>
              <a:gd name="connsiteX3" fmla="*/ 1603421 w 1603421"/>
              <a:gd name="connsiteY3" fmla="*/ 0 h 288000"/>
              <a:gd name="connsiteX4" fmla="*/ 1603421 w 1603421"/>
              <a:gd name="connsiteY4" fmla="*/ 288000 h 288000"/>
              <a:gd name="connsiteX5" fmla="*/ 1101016 w 1603421"/>
              <a:gd name="connsiteY5" fmla="*/ 288000 h 288000"/>
              <a:gd name="connsiteX6" fmla="*/ 598611 w 1603421"/>
              <a:gd name="connsiteY6" fmla="*/ 288000 h 288000"/>
              <a:gd name="connsiteX7" fmla="*/ 0 w 1603421"/>
              <a:gd name="connsiteY7" fmla="*/ 288000 h 288000"/>
              <a:gd name="connsiteX8" fmla="*/ 0 w 1603421"/>
              <a:gd name="connsiteY8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421" h="288000" fill="none" extrusionOk="0">
                <a:moveTo>
                  <a:pt x="0" y="0"/>
                </a:moveTo>
                <a:cubicBezTo>
                  <a:pt x="200554" y="-16262"/>
                  <a:pt x="362539" y="34171"/>
                  <a:pt x="534474" y="0"/>
                </a:cubicBezTo>
                <a:cubicBezTo>
                  <a:pt x="706409" y="-34171"/>
                  <a:pt x="809414" y="15172"/>
                  <a:pt x="1052913" y="0"/>
                </a:cubicBezTo>
                <a:cubicBezTo>
                  <a:pt x="1296412" y="-15172"/>
                  <a:pt x="1358720" y="14883"/>
                  <a:pt x="1603421" y="0"/>
                </a:cubicBezTo>
                <a:cubicBezTo>
                  <a:pt x="1629703" y="92815"/>
                  <a:pt x="1581044" y="176247"/>
                  <a:pt x="1603421" y="288000"/>
                </a:cubicBezTo>
                <a:cubicBezTo>
                  <a:pt x="1447176" y="303194"/>
                  <a:pt x="1348126" y="235063"/>
                  <a:pt x="1101016" y="288000"/>
                </a:cubicBezTo>
                <a:cubicBezTo>
                  <a:pt x="853907" y="340937"/>
                  <a:pt x="726001" y="285041"/>
                  <a:pt x="598611" y="288000"/>
                </a:cubicBezTo>
                <a:cubicBezTo>
                  <a:pt x="471222" y="290959"/>
                  <a:pt x="135778" y="273343"/>
                  <a:pt x="0" y="288000"/>
                </a:cubicBezTo>
                <a:cubicBezTo>
                  <a:pt x="-710" y="226890"/>
                  <a:pt x="19620" y="137073"/>
                  <a:pt x="0" y="0"/>
                </a:cubicBezTo>
                <a:close/>
              </a:path>
              <a:path w="1603421" h="288000" stroke="0" extrusionOk="0">
                <a:moveTo>
                  <a:pt x="0" y="0"/>
                </a:moveTo>
                <a:cubicBezTo>
                  <a:pt x="158444" y="-64905"/>
                  <a:pt x="287997" y="21056"/>
                  <a:pt x="550508" y="0"/>
                </a:cubicBezTo>
                <a:cubicBezTo>
                  <a:pt x="813019" y="-21056"/>
                  <a:pt x="931223" y="47396"/>
                  <a:pt x="1084982" y="0"/>
                </a:cubicBezTo>
                <a:cubicBezTo>
                  <a:pt x="1238741" y="-47396"/>
                  <a:pt x="1365223" y="13791"/>
                  <a:pt x="1603421" y="0"/>
                </a:cubicBezTo>
                <a:cubicBezTo>
                  <a:pt x="1617926" y="119937"/>
                  <a:pt x="1584948" y="169620"/>
                  <a:pt x="1603421" y="288000"/>
                </a:cubicBezTo>
                <a:cubicBezTo>
                  <a:pt x="1407611" y="347082"/>
                  <a:pt x="1225014" y="251967"/>
                  <a:pt x="1101016" y="288000"/>
                </a:cubicBezTo>
                <a:cubicBezTo>
                  <a:pt x="977018" y="324033"/>
                  <a:pt x="816171" y="239669"/>
                  <a:pt x="566542" y="288000"/>
                </a:cubicBezTo>
                <a:cubicBezTo>
                  <a:pt x="316913" y="336331"/>
                  <a:pt x="134044" y="272541"/>
                  <a:pt x="0" y="288000"/>
                </a:cubicBezTo>
                <a:cubicBezTo>
                  <a:pt x="-25364" y="145747"/>
                  <a:pt x="10675" y="108146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57265931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약관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정책 동의 수정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전자서명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084E4D-0067-4C00-95EE-137419FC247F}"/>
              </a:ext>
            </a:extLst>
          </p:cNvPr>
          <p:cNvSpPr txBox="1"/>
          <p:nvPr/>
        </p:nvSpPr>
        <p:spPr>
          <a:xfrm>
            <a:off x="1295171" y="5658285"/>
            <a:ext cx="1603421" cy="288000"/>
          </a:xfrm>
          <a:custGeom>
            <a:avLst/>
            <a:gdLst>
              <a:gd name="connsiteX0" fmla="*/ 0 w 1603421"/>
              <a:gd name="connsiteY0" fmla="*/ 0 h 288000"/>
              <a:gd name="connsiteX1" fmla="*/ 518439 w 1603421"/>
              <a:gd name="connsiteY1" fmla="*/ 0 h 288000"/>
              <a:gd name="connsiteX2" fmla="*/ 1004810 w 1603421"/>
              <a:gd name="connsiteY2" fmla="*/ 0 h 288000"/>
              <a:gd name="connsiteX3" fmla="*/ 1603421 w 1603421"/>
              <a:gd name="connsiteY3" fmla="*/ 0 h 288000"/>
              <a:gd name="connsiteX4" fmla="*/ 1603421 w 1603421"/>
              <a:gd name="connsiteY4" fmla="*/ 288000 h 288000"/>
              <a:gd name="connsiteX5" fmla="*/ 1052913 w 1603421"/>
              <a:gd name="connsiteY5" fmla="*/ 288000 h 288000"/>
              <a:gd name="connsiteX6" fmla="*/ 518439 w 1603421"/>
              <a:gd name="connsiteY6" fmla="*/ 288000 h 288000"/>
              <a:gd name="connsiteX7" fmla="*/ 0 w 1603421"/>
              <a:gd name="connsiteY7" fmla="*/ 288000 h 288000"/>
              <a:gd name="connsiteX8" fmla="*/ 0 w 1603421"/>
              <a:gd name="connsiteY8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3421" h="288000" fill="none" extrusionOk="0">
                <a:moveTo>
                  <a:pt x="0" y="0"/>
                </a:moveTo>
                <a:cubicBezTo>
                  <a:pt x="212667" y="-27855"/>
                  <a:pt x="351429" y="33702"/>
                  <a:pt x="518439" y="0"/>
                </a:cubicBezTo>
                <a:cubicBezTo>
                  <a:pt x="685449" y="-33702"/>
                  <a:pt x="812769" y="18878"/>
                  <a:pt x="1004810" y="0"/>
                </a:cubicBezTo>
                <a:cubicBezTo>
                  <a:pt x="1196851" y="-18878"/>
                  <a:pt x="1377785" y="31066"/>
                  <a:pt x="1603421" y="0"/>
                </a:cubicBezTo>
                <a:cubicBezTo>
                  <a:pt x="1612297" y="130330"/>
                  <a:pt x="1571951" y="167626"/>
                  <a:pt x="1603421" y="288000"/>
                </a:cubicBezTo>
                <a:cubicBezTo>
                  <a:pt x="1425979" y="304546"/>
                  <a:pt x="1163606" y="261627"/>
                  <a:pt x="1052913" y="288000"/>
                </a:cubicBezTo>
                <a:cubicBezTo>
                  <a:pt x="942220" y="314373"/>
                  <a:pt x="665466" y="240489"/>
                  <a:pt x="518439" y="288000"/>
                </a:cubicBezTo>
                <a:cubicBezTo>
                  <a:pt x="371412" y="335511"/>
                  <a:pt x="209579" y="271793"/>
                  <a:pt x="0" y="288000"/>
                </a:cubicBezTo>
                <a:cubicBezTo>
                  <a:pt x="-7068" y="210998"/>
                  <a:pt x="11736" y="80526"/>
                  <a:pt x="0" y="0"/>
                </a:cubicBezTo>
                <a:close/>
              </a:path>
              <a:path w="1603421" h="288000" stroke="0" extrusionOk="0">
                <a:moveTo>
                  <a:pt x="0" y="0"/>
                </a:moveTo>
                <a:cubicBezTo>
                  <a:pt x="198983" y="-27599"/>
                  <a:pt x="385591" y="46412"/>
                  <a:pt x="518439" y="0"/>
                </a:cubicBezTo>
                <a:cubicBezTo>
                  <a:pt x="651287" y="-46412"/>
                  <a:pt x="835744" y="46076"/>
                  <a:pt x="1036879" y="0"/>
                </a:cubicBezTo>
                <a:cubicBezTo>
                  <a:pt x="1238014" y="-46076"/>
                  <a:pt x="1376867" y="1348"/>
                  <a:pt x="1603421" y="0"/>
                </a:cubicBezTo>
                <a:cubicBezTo>
                  <a:pt x="1608708" y="89939"/>
                  <a:pt x="1600124" y="160091"/>
                  <a:pt x="1603421" y="288000"/>
                </a:cubicBezTo>
                <a:cubicBezTo>
                  <a:pt x="1362131" y="330029"/>
                  <a:pt x="1286370" y="244544"/>
                  <a:pt x="1068947" y="288000"/>
                </a:cubicBezTo>
                <a:cubicBezTo>
                  <a:pt x="851524" y="331456"/>
                  <a:pt x="671623" y="272763"/>
                  <a:pt x="550508" y="288000"/>
                </a:cubicBezTo>
                <a:cubicBezTo>
                  <a:pt x="429393" y="303237"/>
                  <a:pt x="216322" y="262406"/>
                  <a:pt x="0" y="288000"/>
                </a:cubicBezTo>
                <a:cubicBezTo>
                  <a:pt x="-12444" y="178568"/>
                  <a:pt x="33832" y="64604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2645136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회원탈퇴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425584-7DA8-4EB2-B545-5BC07FBD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회원가입 및 탈퇴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DC3CCB-5A99-4DBB-8D10-C3F1B95D7AE7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2898592" y="1718578"/>
            <a:ext cx="6709622" cy="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48F90E-24ED-44C4-BD57-F33000D5E479}"/>
              </a:ext>
            </a:extLst>
          </p:cNvPr>
          <p:cNvSpPr txBox="1"/>
          <p:nvPr/>
        </p:nvSpPr>
        <p:spPr>
          <a:xfrm>
            <a:off x="7758643" y="1536432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이름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주민번호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휴대폰번호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96F66D5-F419-4C89-A51E-0DE8B1D9391F}"/>
              </a:ext>
            </a:extLst>
          </p:cNvPr>
          <p:cNvCxnSpPr>
            <a:cxnSpLocks/>
          </p:cNvCxnSpPr>
          <p:nvPr/>
        </p:nvCxnSpPr>
        <p:spPr>
          <a:xfrm>
            <a:off x="784156" y="4380999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D91A7-C1E4-4FC7-AECD-A23B714C78AF}"/>
              </a:ext>
            </a:extLst>
          </p:cNvPr>
          <p:cNvSpPr/>
          <p:nvPr/>
        </p:nvSpPr>
        <p:spPr>
          <a:xfrm>
            <a:off x="219471" y="1484784"/>
            <a:ext cx="484069" cy="2868141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회원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가입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A077173-B9FD-4248-8022-D3EFBB710A5C}"/>
              </a:ext>
            </a:extLst>
          </p:cNvPr>
          <p:cNvGrpSpPr/>
          <p:nvPr/>
        </p:nvGrpSpPr>
        <p:grpSpPr>
          <a:xfrm>
            <a:off x="9608214" y="1555528"/>
            <a:ext cx="1603421" cy="327600"/>
            <a:chOff x="4825057" y="1547122"/>
            <a:chExt cx="1603421" cy="54446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5A2B5E7-7BD4-4B02-BF71-8786E119A008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F9D64D-0601-4EA0-93D5-74E0037D95E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본인인증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F884A6-23B4-4454-A9EB-004DDFCB4E7F}"/>
              </a:ext>
            </a:extLst>
          </p:cNvPr>
          <p:cNvGrpSpPr/>
          <p:nvPr/>
        </p:nvGrpSpPr>
        <p:grpSpPr>
          <a:xfrm>
            <a:off x="9608214" y="1904832"/>
            <a:ext cx="1603421" cy="327600"/>
            <a:chOff x="4825057" y="1547122"/>
            <a:chExt cx="1603421" cy="54446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28B919-1038-4310-A066-DC69CF84458F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D8BC89-C1F1-42DA-A369-524724C5234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회원관리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가입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38FC72C-4EBB-42B4-A5A2-2B8299C1C37E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2898592" y="2067882"/>
            <a:ext cx="6709622" cy="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F9694E2-F871-41B7-ADF7-ACA14EE1A41D}"/>
              </a:ext>
            </a:extLst>
          </p:cNvPr>
          <p:cNvSpPr txBox="1"/>
          <p:nvPr/>
        </p:nvSpPr>
        <p:spPr>
          <a:xfrm>
            <a:off x="7758643" y="1761818"/>
            <a:ext cx="18678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아이디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비밀번호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이메일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주소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사용자 동의현황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사용자 동의서파일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D218538-E06B-41C5-AF88-68EB3AF6C6B9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5687124" y="3129183"/>
            <a:ext cx="3921090" cy="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CFC966-1775-4471-9CAA-DF1CFEF9CEAA}"/>
              </a:ext>
            </a:extLst>
          </p:cNvPr>
          <p:cNvSpPr txBox="1"/>
          <p:nvPr/>
        </p:nvSpPr>
        <p:spPr>
          <a:xfrm>
            <a:off x="7207210" y="2945085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이름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주민번호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휴대폰번호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1B23412-A81C-4615-AA50-BF550E69B31F}"/>
              </a:ext>
            </a:extLst>
          </p:cNvPr>
          <p:cNvGrpSpPr/>
          <p:nvPr/>
        </p:nvGrpSpPr>
        <p:grpSpPr>
          <a:xfrm>
            <a:off x="9608214" y="2966133"/>
            <a:ext cx="1603421" cy="327600"/>
            <a:chOff x="4825057" y="1547122"/>
            <a:chExt cx="1603421" cy="54446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7089688-91D2-455C-8BBD-88B4F7832601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E635B4-E188-40D9-9A00-3DF42820CF2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본인인증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CA5F6CE-5889-4272-9CF7-B04F50E1D566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5687124" y="3472855"/>
            <a:ext cx="3921090" cy="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75AD79D-8AA1-4A28-9074-580D2300BDD8}"/>
              </a:ext>
            </a:extLst>
          </p:cNvPr>
          <p:cNvSpPr txBox="1"/>
          <p:nvPr/>
        </p:nvSpPr>
        <p:spPr>
          <a:xfrm>
            <a:off x="7207210" y="3154411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아이디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비밀번호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이메일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주소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수리보조기사 자격장번호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운전면허증번호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사용자 동의현황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사용자 동의서파일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0421AE-68DD-42CE-AAC3-A7A5450D2D78}"/>
              </a:ext>
            </a:extLst>
          </p:cNvPr>
          <p:cNvSpPr/>
          <p:nvPr/>
        </p:nvSpPr>
        <p:spPr>
          <a:xfrm>
            <a:off x="219471" y="5607588"/>
            <a:ext cx="484069" cy="858513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회원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탈퇴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3A1E20D-29EB-430A-BC5B-F5438F60A132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2898592" y="5802285"/>
            <a:ext cx="670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46AAF21-B9F7-407E-A405-3421719ACE1A}"/>
              </a:ext>
            </a:extLst>
          </p:cNvPr>
          <p:cNvSpPr txBox="1"/>
          <p:nvPr/>
        </p:nvSpPr>
        <p:spPr>
          <a:xfrm>
            <a:off x="8918852" y="5612333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아이디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35B0643-7D27-471B-8549-431D55CA438A}"/>
              </a:ext>
            </a:extLst>
          </p:cNvPr>
          <p:cNvGrpSpPr/>
          <p:nvPr/>
        </p:nvGrpSpPr>
        <p:grpSpPr>
          <a:xfrm>
            <a:off x="9608214" y="5646598"/>
            <a:ext cx="1603421" cy="756286"/>
            <a:chOff x="4825057" y="1547122"/>
            <a:chExt cx="1603421" cy="54446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3DF1934-A6A5-4005-8DF7-30F78868777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9F1433-0893-41FA-80B2-E6187D855FC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회원관리</a:t>
              </a:r>
              <a:endParaRPr lang="en-US" altLang="ko-KR" sz="900">
                <a:latin typeface="+mn-ea"/>
              </a:endParaRPr>
            </a:p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탈퇴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43A961A-CF26-451A-946D-4C181017E739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5596072" y="6023991"/>
            <a:ext cx="4012142" cy="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F290719-0A02-4790-B7E7-6518E9E917B9}"/>
              </a:ext>
            </a:extLst>
          </p:cNvPr>
          <p:cNvSpPr txBox="1"/>
          <p:nvPr/>
        </p:nvSpPr>
        <p:spPr>
          <a:xfrm>
            <a:off x="8912813" y="5845439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아이디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7B73A0B-0F5C-4C72-9237-210873FED823}"/>
              </a:ext>
            </a:extLst>
          </p:cNvPr>
          <p:cNvGrpSpPr/>
          <p:nvPr/>
        </p:nvGrpSpPr>
        <p:grpSpPr>
          <a:xfrm>
            <a:off x="6778888" y="6101411"/>
            <a:ext cx="1603421" cy="327600"/>
            <a:chOff x="4825057" y="1547122"/>
            <a:chExt cx="1603421" cy="54446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6977CDB-939D-46DC-AD09-21E7250C7916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9D962C-7739-44A0-88D1-86970F88E2D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마이데이터 삭제</a:t>
              </a:r>
              <a:endParaRPr lang="ko-KR" altLang="en-US" sz="900" kern="1200">
                <a:latin typeface="+mn-ea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4BD7C00-43AE-42F8-890F-2B038BA566B0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8382309" y="6265211"/>
            <a:ext cx="122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A1FC28A-6807-467E-AAD7-33927B2DDE3A}"/>
              </a:ext>
            </a:extLst>
          </p:cNvPr>
          <p:cNvSpPr/>
          <p:nvPr/>
        </p:nvSpPr>
        <p:spPr>
          <a:xfrm>
            <a:off x="219471" y="4391025"/>
            <a:ext cx="484069" cy="1178067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동의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철회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9B5090-1F3B-42C5-A581-753B6CA85FB2}"/>
              </a:ext>
            </a:extLst>
          </p:cNvPr>
          <p:cNvSpPr txBox="1"/>
          <p:nvPr/>
        </p:nvSpPr>
        <p:spPr>
          <a:xfrm>
            <a:off x="8475866" y="6103449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아이디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02B6221-7C1D-4112-A49F-911E41DFF415}"/>
              </a:ext>
            </a:extLst>
          </p:cNvPr>
          <p:cNvCxnSpPr>
            <a:cxnSpLocks/>
          </p:cNvCxnSpPr>
          <p:nvPr/>
        </p:nvCxnSpPr>
        <p:spPr>
          <a:xfrm>
            <a:off x="784156" y="5607588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A314B8A-6784-45AC-89A6-777ADC846A50}"/>
              </a:ext>
            </a:extLst>
          </p:cNvPr>
          <p:cNvGrpSpPr/>
          <p:nvPr/>
        </p:nvGrpSpPr>
        <p:grpSpPr>
          <a:xfrm>
            <a:off x="9608214" y="3310259"/>
            <a:ext cx="1603421" cy="327600"/>
            <a:chOff x="4825057" y="1547122"/>
            <a:chExt cx="1603421" cy="54446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9AC58D5-0564-4D75-BE85-44FA74DC1025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B1CE63-B4FB-4BAF-B175-2678C7FDFF7E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회원관리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가입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1E61869-B5E7-405D-A4B2-4BF3FE6E4532}"/>
              </a:ext>
            </a:extLst>
          </p:cNvPr>
          <p:cNvGrpSpPr/>
          <p:nvPr/>
        </p:nvGrpSpPr>
        <p:grpSpPr>
          <a:xfrm>
            <a:off x="9608214" y="4493729"/>
            <a:ext cx="1603421" cy="464904"/>
            <a:chOff x="4825057" y="1547122"/>
            <a:chExt cx="1603421" cy="54446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301117C-4031-444A-8EF3-9E5A9E36B93C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2B871B5-7D0A-4455-972D-3F2E9454BA2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동의현황 관리</a:t>
              </a:r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AB247BE-CE15-4FA1-B7C7-CF053AD190C1}"/>
              </a:ext>
            </a:extLst>
          </p:cNvPr>
          <p:cNvCxnSpPr>
            <a:cxnSpLocks/>
          </p:cNvCxnSpPr>
          <p:nvPr/>
        </p:nvCxnSpPr>
        <p:spPr>
          <a:xfrm>
            <a:off x="2898592" y="4635503"/>
            <a:ext cx="6709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460E620-6F2F-4960-837A-704A8F450862}"/>
              </a:ext>
            </a:extLst>
          </p:cNvPr>
          <p:cNvSpPr txBox="1"/>
          <p:nvPr/>
        </p:nvSpPr>
        <p:spPr>
          <a:xfrm>
            <a:off x="8321946" y="435242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사용자 동의현황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사용자 동의서파일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0EC76F0-023C-4D40-86FA-4F551F230E2D}"/>
              </a:ext>
            </a:extLst>
          </p:cNvPr>
          <p:cNvGrpSpPr/>
          <p:nvPr/>
        </p:nvGrpSpPr>
        <p:grpSpPr>
          <a:xfrm>
            <a:off x="6778888" y="4712777"/>
            <a:ext cx="1603421" cy="327600"/>
            <a:chOff x="4825057" y="1547122"/>
            <a:chExt cx="1603421" cy="54446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9E7E066-A30A-4F2F-98E7-BC97B17D90F0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F626527-513E-4D16-99E9-06CC7820582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마이데이터 삭제</a:t>
              </a:r>
              <a:endParaRPr lang="ko-KR" altLang="en-US" sz="900" kern="1200">
                <a:latin typeface="+mn-ea"/>
              </a:endParaRPr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E449C701-40C2-4927-B9AD-2251D64DBDF6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8382309" y="4876577"/>
            <a:ext cx="1225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49FEE01-F3CD-46FE-B011-D14EDDB9DD16}"/>
              </a:ext>
            </a:extLst>
          </p:cNvPr>
          <p:cNvSpPr txBox="1"/>
          <p:nvPr/>
        </p:nvSpPr>
        <p:spPr>
          <a:xfrm>
            <a:off x="8475866" y="4692213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아이디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72C68D-687D-49EF-BC2F-1A08FB2BF18C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30654E8-996B-4CF4-98A1-29A4018A3E53}"/>
              </a:ext>
            </a:extLst>
          </p:cNvPr>
          <p:cNvGrpSpPr/>
          <p:nvPr/>
        </p:nvGrpSpPr>
        <p:grpSpPr>
          <a:xfrm>
            <a:off x="9608214" y="4956918"/>
            <a:ext cx="1603421" cy="327600"/>
            <a:chOff x="4825057" y="1547122"/>
            <a:chExt cx="1603421" cy="544462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6B27BFA-3FCC-40BB-B89D-45140DC6B98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14F8976-3561-4B36-B8B8-53E39885C12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사용자동의 영수증 관리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A249AAFA-37DB-47FE-8E0F-D31340243329}"/>
              </a:ext>
            </a:extLst>
          </p:cNvPr>
          <p:cNvGrpSpPr/>
          <p:nvPr/>
        </p:nvGrpSpPr>
        <p:grpSpPr>
          <a:xfrm>
            <a:off x="9608214" y="2257742"/>
            <a:ext cx="1603421" cy="327600"/>
            <a:chOff x="4825057" y="1547122"/>
            <a:chExt cx="1603421" cy="54446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139A5D2-B503-41DC-8940-B1CF44C9C355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34036AC-0EDB-4774-89E2-2CD1E240BB5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동의현황 관리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65BB1F2-5E7D-4249-B10F-CA6951A635E9}"/>
              </a:ext>
            </a:extLst>
          </p:cNvPr>
          <p:cNvGrpSpPr/>
          <p:nvPr/>
        </p:nvGrpSpPr>
        <p:grpSpPr>
          <a:xfrm>
            <a:off x="9608214" y="2609916"/>
            <a:ext cx="1603421" cy="327600"/>
            <a:chOff x="4825057" y="1547122"/>
            <a:chExt cx="1603421" cy="54446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3D1D908-4763-4F6C-AD65-80E6CDBE8DED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A87E4E-847F-444B-9D65-E7F3873BE3AB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사용자동의 영수증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발행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F5A3BBE-B7C7-49BA-88B3-8960F31ADAFF}"/>
              </a:ext>
            </a:extLst>
          </p:cNvPr>
          <p:cNvGrpSpPr/>
          <p:nvPr/>
        </p:nvGrpSpPr>
        <p:grpSpPr>
          <a:xfrm>
            <a:off x="9608214" y="3658274"/>
            <a:ext cx="1603421" cy="327600"/>
            <a:chOff x="4825057" y="1547122"/>
            <a:chExt cx="1603421" cy="54446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9E61057-68DF-4E7B-A8A7-6140611434C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3C9AF7E-140C-4F7C-97DA-BC3DE7AC57B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동의현황 관리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3118D27-E022-4837-B336-C8269ACE398D}"/>
              </a:ext>
            </a:extLst>
          </p:cNvPr>
          <p:cNvGrpSpPr/>
          <p:nvPr/>
        </p:nvGrpSpPr>
        <p:grpSpPr>
          <a:xfrm>
            <a:off x="9608214" y="4010448"/>
            <a:ext cx="1603421" cy="327600"/>
            <a:chOff x="4825057" y="1547122"/>
            <a:chExt cx="1603421" cy="54446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C578055-B9B4-4028-B3B0-6D14D55B460A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C11E383-9028-4AA9-AC2B-F2752212CA7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사용자동의 영수증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발행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sp>
        <p:nvSpPr>
          <p:cNvPr id="79" name="설명선: 선 78">
            <a:extLst>
              <a:ext uri="{FF2B5EF4-FFF2-40B4-BE49-F238E27FC236}">
                <a16:creationId xmlns:a16="http://schemas.microsoft.com/office/drawing/2014/main" id="{737B0B4A-69B8-4390-AE8D-CBF0D42D0491}"/>
              </a:ext>
            </a:extLst>
          </p:cNvPr>
          <p:cNvSpPr/>
          <p:nvPr/>
        </p:nvSpPr>
        <p:spPr>
          <a:xfrm>
            <a:off x="11353277" y="2172670"/>
            <a:ext cx="671613" cy="389642"/>
          </a:xfrm>
          <a:prstGeom prst="borderCallout1">
            <a:avLst>
              <a:gd name="adj1" fmla="val 33675"/>
              <a:gd name="adj2" fmla="val 1182"/>
              <a:gd name="adj3" fmla="val 58819"/>
              <a:gd name="adj4" fmla="val -31331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동의서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전자팩스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발송</a:t>
            </a:r>
          </a:p>
        </p:txBody>
      </p:sp>
      <p:sp>
        <p:nvSpPr>
          <p:cNvPr id="80" name="설명선: 선 79">
            <a:extLst>
              <a:ext uri="{FF2B5EF4-FFF2-40B4-BE49-F238E27FC236}">
                <a16:creationId xmlns:a16="http://schemas.microsoft.com/office/drawing/2014/main" id="{5B0B546D-D655-48BF-881C-0174751D285E}"/>
              </a:ext>
            </a:extLst>
          </p:cNvPr>
          <p:cNvSpPr/>
          <p:nvPr/>
        </p:nvSpPr>
        <p:spPr>
          <a:xfrm>
            <a:off x="11353277" y="4295688"/>
            <a:ext cx="838723" cy="1254007"/>
          </a:xfrm>
          <a:prstGeom prst="borderCallout1">
            <a:avLst>
              <a:gd name="adj1" fmla="val 33675"/>
              <a:gd name="adj2" fmla="val 1182"/>
              <a:gd name="adj3" fmla="val 31475"/>
              <a:gd name="adj4" fmla="val -2678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동의서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전자팩스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발송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배달자의 경우 동의철회시 서비스를 운용할 수 없으므로 필수동의로 해야할 것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07F13D3-6370-4289-9EB6-A6049FCBF2B5}"/>
              </a:ext>
            </a:extLst>
          </p:cNvPr>
          <p:cNvGrpSpPr/>
          <p:nvPr/>
        </p:nvGrpSpPr>
        <p:grpSpPr>
          <a:xfrm>
            <a:off x="9608213" y="6378013"/>
            <a:ext cx="1603421" cy="327600"/>
            <a:chOff x="4825057" y="1547122"/>
            <a:chExt cx="1603421" cy="54446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89CF595-221A-4867-8CEA-5C0CD636829B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90666E-5FDE-4ABF-A19C-6623E145D0E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마이데이터 삭제</a:t>
              </a:r>
              <a:endParaRPr lang="ko-KR" altLang="en-US" sz="900" kern="1200">
                <a:latin typeface="+mn-ea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E5AC039-9AD3-474A-8DF7-BECA82DE6BAE}"/>
              </a:ext>
            </a:extLst>
          </p:cNvPr>
          <p:cNvGrpSpPr/>
          <p:nvPr/>
        </p:nvGrpSpPr>
        <p:grpSpPr>
          <a:xfrm>
            <a:off x="9608213" y="5257298"/>
            <a:ext cx="1603421" cy="327600"/>
            <a:chOff x="4825057" y="1547122"/>
            <a:chExt cx="1603421" cy="54446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4FAF6A9-679D-461D-8DFE-1DDEEFAFBFC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861BDA3-559A-4132-AC1E-70398EEFA3BD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마이데이터 삭제</a:t>
              </a:r>
              <a:endParaRPr lang="ko-KR" altLang="en-US" sz="900" kern="1200">
                <a:latin typeface="+mn-ea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B984FA2-5B97-4554-A371-E21F11A6F465}"/>
              </a:ext>
            </a:extLst>
          </p:cNvPr>
          <p:cNvGrpSpPr/>
          <p:nvPr/>
        </p:nvGrpSpPr>
        <p:grpSpPr>
          <a:xfrm>
            <a:off x="6778888" y="3773790"/>
            <a:ext cx="1603421" cy="327600"/>
            <a:chOff x="4825057" y="1547122"/>
            <a:chExt cx="1603421" cy="54446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A006D88-2FF8-47AC-A097-BE07972680C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3A76513-E8F8-4DEB-9BC1-E4BA9BCC135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배달자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등록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 kern="1200">
                <a:latin typeface="+mn-ea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E074FD2-1224-4C06-8D1F-7602CCEC5B82}"/>
              </a:ext>
            </a:extLst>
          </p:cNvPr>
          <p:cNvGrpSpPr/>
          <p:nvPr/>
        </p:nvGrpSpPr>
        <p:grpSpPr>
          <a:xfrm>
            <a:off x="6778888" y="2272278"/>
            <a:ext cx="1603421" cy="327600"/>
            <a:chOff x="4825057" y="1547122"/>
            <a:chExt cx="1603421" cy="54446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0E2F514-807E-468B-87CE-91AC075883F5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CB20795-3616-4315-9B03-88C4135942D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재활보조기구 이용자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등록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351A4F61-EA94-4900-B342-9A0B4BD3DAB3}"/>
              </a:ext>
            </a:extLst>
          </p:cNvPr>
          <p:cNvCxnSpPr>
            <a:cxnSpLocks/>
            <a:stCxn id="40" idx="3"/>
            <a:endCxn id="103" idx="1"/>
          </p:cNvCxnSpPr>
          <p:nvPr/>
        </p:nvCxnSpPr>
        <p:spPr>
          <a:xfrm>
            <a:off x="2898592" y="2067882"/>
            <a:ext cx="3880296" cy="36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BFE024D-3303-4A50-9686-D65E5340F02D}"/>
              </a:ext>
            </a:extLst>
          </p:cNvPr>
          <p:cNvSpPr txBox="1"/>
          <p:nvPr/>
        </p:nvSpPr>
        <p:spPr>
          <a:xfrm>
            <a:off x="5687124" y="2235208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아이디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이름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396BD66-EA08-436E-B8BF-23FC6FA9AEA4}"/>
              </a:ext>
            </a:extLst>
          </p:cNvPr>
          <p:cNvCxnSpPr>
            <a:cxnSpLocks/>
            <a:stCxn id="68" idx="3"/>
            <a:endCxn id="97" idx="1"/>
          </p:cNvCxnSpPr>
          <p:nvPr/>
        </p:nvCxnSpPr>
        <p:spPr>
          <a:xfrm>
            <a:off x="5687124" y="3472855"/>
            <a:ext cx="1091764" cy="46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3EEEA27-6E8A-4997-B770-7039F3A47B18}"/>
              </a:ext>
            </a:extLst>
          </p:cNvPr>
          <p:cNvSpPr txBox="1"/>
          <p:nvPr/>
        </p:nvSpPr>
        <p:spPr>
          <a:xfrm>
            <a:off x="5687124" y="3670875"/>
            <a:ext cx="92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아이디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이름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926FA34-BFE3-4D93-AB33-2971A98EF6FB}"/>
              </a:ext>
            </a:extLst>
          </p:cNvPr>
          <p:cNvGrpSpPr/>
          <p:nvPr/>
        </p:nvGrpSpPr>
        <p:grpSpPr>
          <a:xfrm>
            <a:off x="6778888" y="6450088"/>
            <a:ext cx="1603421" cy="327600"/>
            <a:chOff x="4825057" y="1547122"/>
            <a:chExt cx="1603421" cy="54446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93B080A-7E2D-4706-8FBE-F38F76B827E7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815DFF-469F-4DBC-857C-A5B1AABA0F6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재활보조기구 이용자 관리</a:t>
              </a:r>
              <a:endParaRPr lang="en-US" altLang="ko-KR" sz="900">
                <a:latin typeface="+mn-ea"/>
              </a:endParaRPr>
            </a:p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배달자 관리</a:t>
              </a:r>
              <a:r>
                <a:rPr lang="en-US" altLang="ko-KR" sz="900">
                  <a:latin typeface="+mn-ea"/>
                </a:rPr>
                <a:t> (</a:t>
              </a:r>
              <a:r>
                <a:rPr lang="ko-KR" altLang="en-US" sz="900">
                  <a:latin typeface="+mn-ea"/>
                </a:rPr>
                <a:t>삭제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 kern="1200">
                <a:latin typeface="+mn-ea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9C8D190-17CC-49F3-88D2-014E8BFBBAAB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596072" y="6023991"/>
            <a:ext cx="1182816" cy="49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D6BA341-7BA5-4934-8A32-B74C1B97DEB7}"/>
              </a:ext>
            </a:extLst>
          </p:cNvPr>
          <p:cNvSpPr txBox="1"/>
          <p:nvPr/>
        </p:nvSpPr>
        <p:spPr>
          <a:xfrm>
            <a:off x="5687124" y="6247769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아이디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2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6E261-DE7C-47E4-AC2B-8DFBE83EAD39}"/>
              </a:ext>
            </a:extLst>
          </p:cNvPr>
          <p:cNvSpPr txBox="1"/>
          <p:nvPr/>
        </p:nvSpPr>
        <p:spPr>
          <a:xfrm>
            <a:off x="2982808" y="2948940"/>
            <a:ext cx="6226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4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152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B0E8E1-4622-4A52-8FF6-72CDE8C6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78563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근로복지공단</a:t>
                      </a: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468B1E2-0DDF-4C5A-A7E0-1976A1E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과거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신규 처방전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60DC8-272D-4FDF-82C7-1C675E32AACC}"/>
              </a:ext>
            </a:extLst>
          </p:cNvPr>
          <p:cNvSpPr/>
          <p:nvPr/>
        </p:nvSpPr>
        <p:spPr>
          <a:xfrm>
            <a:off x="219471" y="1484784"/>
            <a:ext cx="484069" cy="2487609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과거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처방전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관리 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081D3A-24A0-4ECC-AAE4-2EA1A3B0237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98592" y="1813889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CB4125-21A7-4832-9483-F66759AB1B37}"/>
              </a:ext>
            </a:extLst>
          </p:cNvPr>
          <p:cNvSpPr txBox="1"/>
          <p:nvPr/>
        </p:nvSpPr>
        <p:spPr>
          <a:xfrm>
            <a:off x="3700796" y="1654678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이름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주민번호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휴대폰번호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2E8C342-4D01-401B-A58C-0878177981DC}"/>
              </a:ext>
            </a:extLst>
          </p:cNvPr>
          <p:cNvGrpSpPr/>
          <p:nvPr/>
        </p:nvGrpSpPr>
        <p:grpSpPr>
          <a:xfrm>
            <a:off x="6819294" y="1650089"/>
            <a:ext cx="1603421" cy="327600"/>
            <a:chOff x="4825057" y="1547122"/>
            <a:chExt cx="1603421" cy="5444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59F17C3-EB07-4C0C-B183-D1BBC943552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ED9F8A-AFC8-491B-B637-3734B9CC0ACE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본인인증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F09E2-DB67-4F7B-B3CE-D0D412F1AC61}"/>
              </a:ext>
            </a:extLst>
          </p:cNvPr>
          <p:cNvGrpSpPr/>
          <p:nvPr/>
        </p:nvGrpSpPr>
        <p:grpSpPr>
          <a:xfrm>
            <a:off x="6819294" y="2440204"/>
            <a:ext cx="1603421" cy="327600"/>
            <a:chOff x="4825057" y="1547122"/>
            <a:chExt cx="1603421" cy="54446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18CB01A-6707-4813-8A0D-13F92C7DDCB5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2DF20B-A67A-4146-95F8-1CEB84E54B0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과거처방전 조회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CCF9D6-4E96-492B-BF9D-A76E615DD822}"/>
              </a:ext>
            </a:extLst>
          </p:cNvPr>
          <p:cNvCxnSpPr>
            <a:cxnSpLocks/>
          </p:cNvCxnSpPr>
          <p:nvPr/>
        </p:nvCxnSpPr>
        <p:spPr>
          <a:xfrm>
            <a:off x="2898592" y="2511697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9B8CD4-783C-4782-9D49-EF29D218594C}"/>
              </a:ext>
            </a:extLst>
          </p:cNvPr>
          <p:cNvSpPr txBox="1"/>
          <p:nvPr/>
        </p:nvSpPr>
        <p:spPr>
          <a:xfrm>
            <a:off x="3700796" y="2319545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병원코드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주민번호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설명선: 선 23">
            <a:extLst>
              <a:ext uri="{FF2B5EF4-FFF2-40B4-BE49-F238E27FC236}">
                <a16:creationId xmlns:a16="http://schemas.microsoft.com/office/drawing/2014/main" id="{C0C8A22C-3570-49C9-A30F-FB5D0D61B295}"/>
              </a:ext>
            </a:extLst>
          </p:cNvPr>
          <p:cNvSpPr/>
          <p:nvPr/>
        </p:nvSpPr>
        <p:spPr>
          <a:xfrm>
            <a:off x="8690061" y="1947021"/>
            <a:ext cx="3282468" cy="757809"/>
          </a:xfrm>
          <a:prstGeom prst="borderCallout1">
            <a:avLst>
              <a:gd name="adj1" fmla="val 33675"/>
              <a:gd name="adj2" fmla="val 1182"/>
              <a:gd name="adj3" fmla="val 80073"/>
              <a:gd name="adj4" fmla="val -10551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!! 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근로복지공단 요청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기간은 보유기관별로 상이함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각 보유기관의 </a:t>
            </a:r>
            <a:r>
              <a:rPr lang="en-US" altLang="ko-KR" sz="900">
                <a:latin typeface="+mn-ea"/>
              </a:rPr>
              <a:t>EMR or </a:t>
            </a:r>
            <a:r>
              <a:rPr lang="ko-KR" altLang="en-US" sz="900">
                <a:latin typeface="+mn-ea"/>
              </a:rPr>
              <a:t>개인데이터 전산화 도입시기 요청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과거처방전 조회기간은 도입시기부터 </a:t>
            </a:r>
            <a:r>
              <a:rPr lang="en-US" altLang="ko-KR" sz="900">
                <a:latin typeface="+mn-ea"/>
              </a:rPr>
              <a:t>~ </a:t>
            </a:r>
            <a:r>
              <a:rPr lang="ko-KR" altLang="en-US" sz="900">
                <a:latin typeface="+mn-ea"/>
              </a:rPr>
              <a:t>요청일 </a:t>
            </a:r>
            <a:r>
              <a:rPr lang="en-US" altLang="ko-KR" sz="900">
                <a:latin typeface="+mn-ea"/>
              </a:rPr>
              <a:t>? Or All?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건보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자보 처방전 포함여부 확인 필요</a:t>
            </a:r>
            <a:endParaRPr lang="en-US" altLang="ko-KR" sz="900"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CBEF1C-C482-4A7A-91D1-EEB5F5FEE932}"/>
              </a:ext>
            </a:extLst>
          </p:cNvPr>
          <p:cNvCxnSpPr>
            <a:cxnSpLocks/>
          </p:cNvCxnSpPr>
          <p:nvPr/>
        </p:nvCxnSpPr>
        <p:spPr>
          <a:xfrm rot="10800000">
            <a:off x="2898592" y="2729628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0BB9DC-40DC-4EC2-9F01-BC7634498B2D}"/>
              </a:ext>
            </a:extLst>
          </p:cNvPr>
          <p:cNvSpPr txBox="1"/>
          <p:nvPr/>
        </p:nvSpPr>
        <p:spPr>
          <a:xfrm>
            <a:off x="3700796" y="2550706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과거처방전 목록</a:t>
            </a:r>
            <a:endParaRPr lang="ko-KR" altLang="en-US" sz="9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AF06D6-0068-402F-BEA8-CAD798F0A212}"/>
              </a:ext>
            </a:extLst>
          </p:cNvPr>
          <p:cNvSpPr txBox="1"/>
          <p:nvPr/>
        </p:nvSpPr>
        <p:spPr>
          <a:xfrm>
            <a:off x="3700796" y="2756808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과거처방전 목록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22F568-7A19-4173-95AB-F8A178877CD8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895600" y="2933631"/>
            <a:ext cx="6759011" cy="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7E99B8-A86B-43EA-91E8-D060226A4D8F}"/>
              </a:ext>
            </a:extLst>
          </p:cNvPr>
          <p:cNvSpPr/>
          <p:nvPr/>
        </p:nvSpPr>
        <p:spPr>
          <a:xfrm>
            <a:off x="222785" y="4044156"/>
            <a:ext cx="484069" cy="2244864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신규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처방전 관리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94E05F7-7788-4E07-AA35-F93BF2B6D59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901906" y="4324170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5C1442-29FF-4494-9476-2EA65CFEA627}"/>
              </a:ext>
            </a:extLst>
          </p:cNvPr>
          <p:cNvSpPr txBox="1"/>
          <p:nvPr/>
        </p:nvSpPr>
        <p:spPr>
          <a:xfrm>
            <a:off x="3704110" y="416495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이름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주민번호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휴대폰번호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4CEF8D-2AE8-4C4D-8C1C-A49DD18FA021}"/>
              </a:ext>
            </a:extLst>
          </p:cNvPr>
          <p:cNvGrpSpPr/>
          <p:nvPr/>
        </p:nvGrpSpPr>
        <p:grpSpPr>
          <a:xfrm>
            <a:off x="6822608" y="4160370"/>
            <a:ext cx="1603421" cy="327600"/>
            <a:chOff x="4825057" y="1547122"/>
            <a:chExt cx="1603421" cy="54446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AE6FEB9-4E2E-43B3-92DD-6229B0F41DF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A7AE47-F867-44EA-A2F7-D422E846893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본인인증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B121EAE-BF76-4D5D-9811-34F0D82698BB}"/>
              </a:ext>
            </a:extLst>
          </p:cNvPr>
          <p:cNvGrpSpPr/>
          <p:nvPr/>
        </p:nvGrpSpPr>
        <p:grpSpPr>
          <a:xfrm>
            <a:off x="6822608" y="4665865"/>
            <a:ext cx="1603421" cy="327600"/>
            <a:chOff x="4825057" y="1547122"/>
            <a:chExt cx="1603421" cy="54446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04E3E44-21ED-4B0B-AFC0-3F1749A6F4C5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681014-B4B0-45FA-9825-B545F0D8A33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신규처방전 조회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E24FAC0-AE0E-4677-B0B6-277DA23CE70A}"/>
              </a:ext>
            </a:extLst>
          </p:cNvPr>
          <p:cNvCxnSpPr>
            <a:cxnSpLocks/>
          </p:cNvCxnSpPr>
          <p:nvPr/>
        </p:nvCxnSpPr>
        <p:spPr>
          <a:xfrm>
            <a:off x="2901906" y="4737358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5790A25-1DE2-43A2-B953-555302ACF512}"/>
              </a:ext>
            </a:extLst>
          </p:cNvPr>
          <p:cNvSpPr txBox="1"/>
          <p:nvPr/>
        </p:nvSpPr>
        <p:spPr>
          <a:xfrm>
            <a:off x="3704110" y="4545206"/>
            <a:ext cx="1266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병원코드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주민번호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2D6A71E-3D72-4D85-BAB0-B9C8BA66A570}"/>
              </a:ext>
            </a:extLst>
          </p:cNvPr>
          <p:cNvCxnSpPr>
            <a:cxnSpLocks/>
          </p:cNvCxnSpPr>
          <p:nvPr/>
        </p:nvCxnSpPr>
        <p:spPr>
          <a:xfrm rot="10800000">
            <a:off x="2901906" y="4955289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52F45D-4E9D-4CF1-9A6E-DFA5855792B5}"/>
              </a:ext>
            </a:extLst>
          </p:cNvPr>
          <p:cNvSpPr txBox="1"/>
          <p:nvPr/>
        </p:nvSpPr>
        <p:spPr>
          <a:xfrm>
            <a:off x="3704110" y="4776367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신규처방전 목록</a:t>
            </a:r>
            <a:endParaRPr lang="ko-KR" altLang="en-US" sz="900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89D6C3-2087-45EC-8EB6-66DC6C3AEC96}"/>
              </a:ext>
            </a:extLst>
          </p:cNvPr>
          <p:cNvSpPr txBox="1"/>
          <p:nvPr/>
        </p:nvSpPr>
        <p:spPr>
          <a:xfrm>
            <a:off x="3704110" y="4989964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신규처방전 목록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08118C7-6AE7-4625-B7D2-C3B61BC0C1A8}"/>
              </a:ext>
            </a:extLst>
          </p:cNvPr>
          <p:cNvCxnSpPr>
            <a:cxnSpLocks/>
          </p:cNvCxnSpPr>
          <p:nvPr/>
        </p:nvCxnSpPr>
        <p:spPr>
          <a:xfrm flipV="1">
            <a:off x="2884948" y="5159292"/>
            <a:ext cx="6772977" cy="2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A081D4B-F4CE-413D-927F-53B61A83D733}"/>
              </a:ext>
            </a:extLst>
          </p:cNvPr>
          <p:cNvCxnSpPr>
            <a:cxnSpLocks/>
          </p:cNvCxnSpPr>
          <p:nvPr/>
        </p:nvCxnSpPr>
        <p:spPr>
          <a:xfrm>
            <a:off x="784156" y="4044156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324E7B3-9B50-493B-A045-65F6ACCC06CF}"/>
              </a:ext>
            </a:extLst>
          </p:cNvPr>
          <p:cNvSpPr/>
          <p:nvPr/>
        </p:nvSpPr>
        <p:spPr>
          <a:xfrm>
            <a:off x="1295171" y="165794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본인인증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52721A3-2ADD-43F0-9383-AB17EFAC2CB7}"/>
              </a:ext>
            </a:extLst>
          </p:cNvPr>
          <p:cNvSpPr/>
          <p:nvPr/>
        </p:nvSpPr>
        <p:spPr>
          <a:xfrm>
            <a:off x="1295171" y="2359599"/>
            <a:ext cx="1589777" cy="659847"/>
          </a:xfrm>
          <a:custGeom>
            <a:avLst/>
            <a:gdLst>
              <a:gd name="connsiteX0" fmla="*/ 0 w 1589777"/>
              <a:gd name="connsiteY0" fmla="*/ 0 h 659847"/>
              <a:gd name="connsiteX1" fmla="*/ 529926 w 1589777"/>
              <a:gd name="connsiteY1" fmla="*/ 0 h 659847"/>
              <a:gd name="connsiteX2" fmla="*/ 1028056 w 1589777"/>
              <a:gd name="connsiteY2" fmla="*/ 0 h 659847"/>
              <a:gd name="connsiteX3" fmla="*/ 1589777 w 1589777"/>
              <a:gd name="connsiteY3" fmla="*/ 0 h 659847"/>
              <a:gd name="connsiteX4" fmla="*/ 1589777 w 1589777"/>
              <a:gd name="connsiteY4" fmla="*/ 316727 h 659847"/>
              <a:gd name="connsiteX5" fmla="*/ 1589777 w 1589777"/>
              <a:gd name="connsiteY5" fmla="*/ 659847 h 659847"/>
              <a:gd name="connsiteX6" fmla="*/ 1107545 w 1589777"/>
              <a:gd name="connsiteY6" fmla="*/ 659847 h 659847"/>
              <a:gd name="connsiteX7" fmla="*/ 625312 w 1589777"/>
              <a:gd name="connsiteY7" fmla="*/ 659847 h 659847"/>
              <a:gd name="connsiteX8" fmla="*/ 0 w 1589777"/>
              <a:gd name="connsiteY8" fmla="*/ 659847 h 659847"/>
              <a:gd name="connsiteX9" fmla="*/ 0 w 1589777"/>
              <a:gd name="connsiteY9" fmla="*/ 336522 h 659847"/>
              <a:gd name="connsiteX10" fmla="*/ 0 w 1589777"/>
              <a:gd name="connsiteY10" fmla="*/ 0 h 65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9777" h="659847" fill="none" extrusionOk="0">
                <a:moveTo>
                  <a:pt x="0" y="0"/>
                </a:moveTo>
                <a:cubicBezTo>
                  <a:pt x="257150" y="-2579"/>
                  <a:pt x="406295" y="55793"/>
                  <a:pt x="529926" y="0"/>
                </a:cubicBezTo>
                <a:cubicBezTo>
                  <a:pt x="653557" y="-55793"/>
                  <a:pt x="812126" y="48132"/>
                  <a:pt x="1028056" y="0"/>
                </a:cubicBezTo>
                <a:cubicBezTo>
                  <a:pt x="1243986" y="-48132"/>
                  <a:pt x="1347204" y="59607"/>
                  <a:pt x="1589777" y="0"/>
                </a:cubicBezTo>
                <a:cubicBezTo>
                  <a:pt x="1610223" y="122819"/>
                  <a:pt x="1587590" y="160621"/>
                  <a:pt x="1589777" y="316727"/>
                </a:cubicBezTo>
                <a:cubicBezTo>
                  <a:pt x="1591964" y="472833"/>
                  <a:pt x="1564291" y="554991"/>
                  <a:pt x="1589777" y="659847"/>
                </a:cubicBezTo>
                <a:cubicBezTo>
                  <a:pt x="1358293" y="685061"/>
                  <a:pt x="1286677" y="641791"/>
                  <a:pt x="1107545" y="659847"/>
                </a:cubicBezTo>
                <a:cubicBezTo>
                  <a:pt x="928413" y="677903"/>
                  <a:pt x="813887" y="618057"/>
                  <a:pt x="625312" y="659847"/>
                </a:cubicBezTo>
                <a:cubicBezTo>
                  <a:pt x="436737" y="701637"/>
                  <a:pt x="277163" y="641002"/>
                  <a:pt x="0" y="659847"/>
                </a:cubicBezTo>
                <a:cubicBezTo>
                  <a:pt x="-8432" y="548282"/>
                  <a:pt x="11108" y="451739"/>
                  <a:pt x="0" y="336522"/>
                </a:cubicBezTo>
                <a:cubicBezTo>
                  <a:pt x="-11108" y="221306"/>
                  <a:pt x="32333" y="74988"/>
                  <a:pt x="0" y="0"/>
                </a:cubicBezTo>
                <a:close/>
              </a:path>
              <a:path w="1589777" h="659847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594450" y="104160"/>
                  <a:pt x="1588694" y="207945"/>
                  <a:pt x="1589777" y="323325"/>
                </a:cubicBezTo>
                <a:cubicBezTo>
                  <a:pt x="1590860" y="438706"/>
                  <a:pt x="1559473" y="537432"/>
                  <a:pt x="1589777" y="659847"/>
                </a:cubicBezTo>
                <a:cubicBezTo>
                  <a:pt x="1342458" y="682245"/>
                  <a:pt x="1308190" y="654075"/>
                  <a:pt x="1075749" y="659847"/>
                </a:cubicBezTo>
                <a:cubicBezTo>
                  <a:pt x="843308" y="665619"/>
                  <a:pt x="721591" y="635246"/>
                  <a:pt x="561721" y="659847"/>
                </a:cubicBezTo>
                <a:cubicBezTo>
                  <a:pt x="401851" y="684448"/>
                  <a:pt x="121306" y="594602"/>
                  <a:pt x="0" y="659847"/>
                </a:cubicBezTo>
                <a:cubicBezTo>
                  <a:pt x="-21585" y="501963"/>
                  <a:pt x="4160" y="415483"/>
                  <a:pt x="0" y="336522"/>
                </a:cubicBezTo>
                <a:cubicBezTo>
                  <a:pt x="-4160" y="257562"/>
                  <a:pt x="25226" y="11404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과거처방전 조회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3FA0DC0-EB60-4A12-9D40-75F3D9DF1989}"/>
              </a:ext>
            </a:extLst>
          </p:cNvPr>
          <p:cNvSpPr/>
          <p:nvPr/>
        </p:nvSpPr>
        <p:spPr>
          <a:xfrm>
            <a:off x="1295171" y="4160370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본인인증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237633-C2F7-407D-86B2-05D7053755BF}"/>
              </a:ext>
            </a:extLst>
          </p:cNvPr>
          <p:cNvSpPr/>
          <p:nvPr/>
        </p:nvSpPr>
        <p:spPr>
          <a:xfrm>
            <a:off x="1295171" y="4596142"/>
            <a:ext cx="1589777" cy="659847"/>
          </a:xfrm>
          <a:custGeom>
            <a:avLst/>
            <a:gdLst>
              <a:gd name="connsiteX0" fmla="*/ 0 w 1589777"/>
              <a:gd name="connsiteY0" fmla="*/ 0 h 659847"/>
              <a:gd name="connsiteX1" fmla="*/ 529926 w 1589777"/>
              <a:gd name="connsiteY1" fmla="*/ 0 h 659847"/>
              <a:gd name="connsiteX2" fmla="*/ 1028056 w 1589777"/>
              <a:gd name="connsiteY2" fmla="*/ 0 h 659847"/>
              <a:gd name="connsiteX3" fmla="*/ 1589777 w 1589777"/>
              <a:gd name="connsiteY3" fmla="*/ 0 h 659847"/>
              <a:gd name="connsiteX4" fmla="*/ 1589777 w 1589777"/>
              <a:gd name="connsiteY4" fmla="*/ 316727 h 659847"/>
              <a:gd name="connsiteX5" fmla="*/ 1589777 w 1589777"/>
              <a:gd name="connsiteY5" fmla="*/ 659847 h 659847"/>
              <a:gd name="connsiteX6" fmla="*/ 1107545 w 1589777"/>
              <a:gd name="connsiteY6" fmla="*/ 659847 h 659847"/>
              <a:gd name="connsiteX7" fmla="*/ 625312 w 1589777"/>
              <a:gd name="connsiteY7" fmla="*/ 659847 h 659847"/>
              <a:gd name="connsiteX8" fmla="*/ 0 w 1589777"/>
              <a:gd name="connsiteY8" fmla="*/ 659847 h 659847"/>
              <a:gd name="connsiteX9" fmla="*/ 0 w 1589777"/>
              <a:gd name="connsiteY9" fmla="*/ 336522 h 659847"/>
              <a:gd name="connsiteX10" fmla="*/ 0 w 1589777"/>
              <a:gd name="connsiteY10" fmla="*/ 0 h 65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89777" h="659847" fill="none" extrusionOk="0">
                <a:moveTo>
                  <a:pt x="0" y="0"/>
                </a:moveTo>
                <a:cubicBezTo>
                  <a:pt x="257150" y="-2579"/>
                  <a:pt x="406295" y="55793"/>
                  <a:pt x="529926" y="0"/>
                </a:cubicBezTo>
                <a:cubicBezTo>
                  <a:pt x="653557" y="-55793"/>
                  <a:pt x="812126" y="48132"/>
                  <a:pt x="1028056" y="0"/>
                </a:cubicBezTo>
                <a:cubicBezTo>
                  <a:pt x="1243986" y="-48132"/>
                  <a:pt x="1347204" y="59607"/>
                  <a:pt x="1589777" y="0"/>
                </a:cubicBezTo>
                <a:cubicBezTo>
                  <a:pt x="1610223" y="122819"/>
                  <a:pt x="1587590" y="160621"/>
                  <a:pt x="1589777" y="316727"/>
                </a:cubicBezTo>
                <a:cubicBezTo>
                  <a:pt x="1591964" y="472833"/>
                  <a:pt x="1564291" y="554991"/>
                  <a:pt x="1589777" y="659847"/>
                </a:cubicBezTo>
                <a:cubicBezTo>
                  <a:pt x="1358293" y="685061"/>
                  <a:pt x="1286677" y="641791"/>
                  <a:pt x="1107545" y="659847"/>
                </a:cubicBezTo>
                <a:cubicBezTo>
                  <a:pt x="928413" y="677903"/>
                  <a:pt x="813887" y="618057"/>
                  <a:pt x="625312" y="659847"/>
                </a:cubicBezTo>
                <a:cubicBezTo>
                  <a:pt x="436737" y="701637"/>
                  <a:pt x="277163" y="641002"/>
                  <a:pt x="0" y="659847"/>
                </a:cubicBezTo>
                <a:cubicBezTo>
                  <a:pt x="-8432" y="548282"/>
                  <a:pt x="11108" y="451739"/>
                  <a:pt x="0" y="336522"/>
                </a:cubicBezTo>
                <a:cubicBezTo>
                  <a:pt x="-11108" y="221306"/>
                  <a:pt x="32333" y="74988"/>
                  <a:pt x="0" y="0"/>
                </a:cubicBezTo>
                <a:close/>
              </a:path>
              <a:path w="1589777" h="659847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594450" y="104160"/>
                  <a:pt x="1588694" y="207945"/>
                  <a:pt x="1589777" y="323325"/>
                </a:cubicBezTo>
                <a:cubicBezTo>
                  <a:pt x="1590860" y="438706"/>
                  <a:pt x="1559473" y="537432"/>
                  <a:pt x="1589777" y="659847"/>
                </a:cubicBezTo>
                <a:cubicBezTo>
                  <a:pt x="1342458" y="682245"/>
                  <a:pt x="1308190" y="654075"/>
                  <a:pt x="1075749" y="659847"/>
                </a:cubicBezTo>
                <a:cubicBezTo>
                  <a:pt x="843308" y="665619"/>
                  <a:pt x="721591" y="635246"/>
                  <a:pt x="561721" y="659847"/>
                </a:cubicBezTo>
                <a:cubicBezTo>
                  <a:pt x="401851" y="684448"/>
                  <a:pt x="121306" y="594602"/>
                  <a:pt x="0" y="659847"/>
                </a:cubicBezTo>
                <a:cubicBezTo>
                  <a:pt x="-21585" y="501963"/>
                  <a:pt x="4160" y="415483"/>
                  <a:pt x="0" y="336522"/>
                </a:cubicBezTo>
                <a:cubicBezTo>
                  <a:pt x="-4160" y="257562"/>
                  <a:pt x="25226" y="114048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신규처방전 조회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E183970-C397-4CA6-A81F-85EC491F3286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67" name="설명선: 선 66">
            <a:extLst>
              <a:ext uri="{FF2B5EF4-FFF2-40B4-BE49-F238E27FC236}">
                <a16:creationId xmlns:a16="http://schemas.microsoft.com/office/drawing/2014/main" id="{65358916-335E-4068-90BC-537BD7EB1AD4}"/>
              </a:ext>
            </a:extLst>
          </p:cNvPr>
          <p:cNvSpPr/>
          <p:nvPr/>
        </p:nvSpPr>
        <p:spPr>
          <a:xfrm>
            <a:off x="8690060" y="4395791"/>
            <a:ext cx="3097893" cy="478054"/>
          </a:xfrm>
          <a:prstGeom prst="borderCallout1">
            <a:avLst>
              <a:gd name="adj1" fmla="val 33675"/>
              <a:gd name="adj2" fmla="val 1182"/>
              <a:gd name="adj3" fmla="val 75306"/>
              <a:gd name="adj4" fmla="val -10053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!! 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근로복지공단 요청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신규처방전 조회기준은</a:t>
            </a:r>
            <a:r>
              <a:rPr lang="en-US" altLang="ko-KR" sz="900">
                <a:latin typeface="+mn-ea"/>
              </a:rPr>
              <a:t> </a:t>
            </a:r>
            <a:r>
              <a:rPr lang="ko-KR" altLang="en-US" sz="900">
                <a:latin typeface="+mn-ea"/>
              </a:rPr>
              <a:t>의견 필요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기존</a:t>
            </a:r>
            <a:r>
              <a:rPr lang="en-US" altLang="ko-KR" sz="900">
                <a:latin typeface="+mn-ea"/>
              </a:rPr>
              <a:t>) </a:t>
            </a:r>
            <a:r>
              <a:rPr lang="ko-KR" altLang="en-US" sz="900">
                <a:latin typeface="+mn-ea"/>
              </a:rPr>
              <a:t>검수정보가 없는 처방전을 신규처방전으로 분류</a:t>
            </a:r>
            <a:endParaRPr lang="en-US" altLang="ko-KR" sz="90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25C4DA8-DD8E-43D3-A023-E4F1F4EB8009}"/>
              </a:ext>
            </a:extLst>
          </p:cNvPr>
          <p:cNvSpPr/>
          <p:nvPr/>
        </p:nvSpPr>
        <p:spPr>
          <a:xfrm>
            <a:off x="1295171" y="2012810"/>
            <a:ext cx="1589777" cy="281308"/>
          </a:xfrm>
          <a:custGeom>
            <a:avLst/>
            <a:gdLst>
              <a:gd name="connsiteX0" fmla="*/ 0 w 1589777"/>
              <a:gd name="connsiteY0" fmla="*/ 0 h 281308"/>
              <a:gd name="connsiteX1" fmla="*/ 482232 w 1589777"/>
              <a:gd name="connsiteY1" fmla="*/ 0 h 281308"/>
              <a:gd name="connsiteX2" fmla="*/ 996260 w 1589777"/>
              <a:gd name="connsiteY2" fmla="*/ 0 h 281308"/>
              <a:gd name="connsiteX3" fmla="*/ 1589777 w 1589777"/>
              <a:gd name="connsiteY3" fmla="*/ 0 h 281308"/>
              <a:gd name="connsiteX4" fmla="*/ 1589777 w 1589777"/>
              <a:gd name="connsiteY4" fmla="*/ 281308 h 281308"/>
              <a:gd name="connsiteX5" fmla="*/ 1059851 w 1589777"/>
              <a:gd name="connsiteY5" fmla="*/ 281308 h 281308"/>
              <a:gd name="connsiteX6" fmla="*/ 561721 w 1589777"/>
              <a:gd name="connsiteY6" fmla="*/ 281308 h 281308"/>
              <a:gd name="connsiteX7" fmla="*/ 0 w 1589777"/>
              <a:gd name="connsiteY7" fmla="*/ 281308 h 281308"/>
              <a:gd name="connsiteX8" fmla="*/ 0 w 1589777"/>
              <a:gd name="connsiteY8" fmla="*/ 0 h 28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1308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14837" y="139433"/>
                  <a:pt x="1562326" y="185939"/>
                  <a:pt x="1589777" y="281308"/>
                </a:cubicBezTo>
                <a:cubicBezTo>
                  <a:pt x="1445711" y="286356"/>
                  <a:pt x="1242939" y="226906"/>
                  <a:pt x="1059851" y="281308"/>
                </a:cubicBezTo>
                <a:cubicBezTo>
                  <a:pt x="876763" y="335710"/>
                  <a:pt x="705516" y="228138"/>
                  <a:pt x="561721" y="281308"/>
                </a:cubicBezTo>
                <a:cubicBezTo>
                  <a:pt x="417926" y="334478"/>
                  <a:pt x="137016" y="260641"/>
                  <a:pt x="0" y="281308"/>
                </a:cubicBezTo>
                <a:cubicBezTo>
                  <a:pt x="-52" y="182372"/>
                  <a:pt x="4854" y="112283"/>
                  <a:pt x="0" y="0"/>
                </a:cubicBezTo>
                <a:close/>
              </a:path>
              <a:path w="1589777" h="281308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22997" y="116141"/>
                  <a:pt x="1586472" y="191755"/>
                  <a:pt x="1589777" y="281308"/>
                </a:cubicBezTo>
                <a:cubicBezTo>
                  <a:pt x="1443868" y="329499"/>
                  <a:pt x="1300071" y="268336"/>
                  <a:pt x="1075749" y="281308"/>
                </a:cubicBezTo>
                <a:cubicBezTo>
                  <a:pt x="851427" y="294280"/>
                  <a:pt x="715676" y="229959"/>
                  <a:pt x="514028" y="281308"/>
                </a:cubicBezTo>
                <a:cubicBezTo>
                  <a:pt x="312380" y="332657"/>
                  <a:pt x="159870" y="256707"/>
                  <a:pt x="0" y="281308"/>
                </a:cubicBezTo>
                <a:cubicBezTo>
                  <a:pt x="-13287" y="141313"/>
                  <a:pt x="30740" y="128524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나의 병원설정</a:t>
            </a:r>
          </a:p>
        </p:txBody>
      </p:sp>
      <p:sp>
        <p:nvSpPr>
          <p:cNvPr id="85" name="설명선: 선 84">
            <a:extLst>
              <a:ext uri="{FF2B5EF4-FFF2-40B4-BE49-F238E27FC236}">
                <a16:creationId xmlns:a16="http://schemas.microsoft.com/office/drawing/2014/main" id="{F82E488A-BCD9-4CBD-A685-EF16A658BC05}"/>
              </a:ext>
            </a:extLst>
          </p:cNvPr>
          <p:cNvSpPr/>
          <p:nvPr/>
        </p:nvSpPr>
        <p:spPr>
          <a:xfrm>
            <a:off x="3086000" y="1912250"/>
            <a:ext cx="3732306" cy="425733"/>
          </a:xfrm>
          <a:prstGeom prst="borderCallout1">
            <a:avLst>
              <a:gd name="adj1" fmla="val 33675"/>
              <a:gd name="adj2" fmla="val 1182"/>
              <a:gd name="adj3" fmla="val 51003"/>
              <a:gd name="adj4" fmla="val -12597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처방전을 조회하기 위한 병원을 별개의 설정화면에서 등록하도록 함 </a:t>
            </a:r>
            <a:endParaRPr lang="en-US" altLang="ko-KR" sz="900">
              <a:latin typeface="+mn-ea"/>
            </a:endParaRPr>
          </a:p>
          <a:p>
            <a:pPr marL="87313"/>
            <a:r>
              <a:rPr lang="en-US" altLang="ko-KR" sz="900">
                <a:latin typeface="+mn-ea"/>
              </a:rPr>
              <a:t>- B:</a:t>
            </a:r>
            <a:r>
              <a:rPr lang="ko-KR" altLang="en-US" sz="900">
                <a:latin typeface="+mn-ea"/>
              </a:rPr>
              <a:t>인천</a:t>
            </a:r>
            <a:r>
              <a:rPr lang="en-US" altLang="ko-KR" sz="900">
                <a:latin typeface="+mn-ea"/>
              </a:rPr>
              <a:t>, G:</a:t>
            </a:r>
            <a:r>
              <a:rPr lang="ko-KR" altLang="en-US" sz="900">
                <a:latin typeface="+mn-ea"/>
              </a:rPr>
              <a:t>안산</a:t>
            </a:r>
            <a:r>
              <a:rPr lang="en-US" altLang="ko-KR" sz="900">
                <a:latin typeface="+mn-ea"/>
              </a:rPr>
              <a:t>, E:</a:t>
            </a:r>
            <a:r>
              <a:rPr lang="ko-KR" altLang="en-US" sz="900">
                <a:latin typeface="+mn-ea"/>
              </a:rPr>
              <a:t>창원</a:t>
            </a:r>
            <a:r>
              <a:rPr lang="en-US" altLang="ko-KR" sz="900">
                <a:latin typeface="+mn-ea"/>
              </a:rPr>
              <a:t>, F:</a:t>
            </a:r>
            <a:r>
              <a:rPr lang="ko-KR" altLang="en-US" sz="900">
                <a:latin typeface="+mn-ea"/>
              </a:rPr>
              <a:t>순천</a:t>
            </a:r>
            <a:r>
              <a:rPr lang="en-US" altLang="ko-KR" sz="900">
                <a:latin typeface="+mn-ea"/>
              </a:rPr>
              <a:t>, M:</a:t>
            </a:r>
            <a:r>
              <a:rPr lang="ko-KR" altLang="en-US" sz="900">
                <a:latin typeface="+mn-ea"/>
              </a:rPr>
              <a:t>대전</a:t>
            </a:r>
            <a:r>
              <a:rPr lang="en-US" altLang="ko-KR" sz="900">
                <a:latin typeface="+mn-ea"/>
              </a:rPr>
              <a:t>, D:</a:t>
            </a:r>
            <a:r>
              <a:rPr lang="ko-KR" altLang="en-US" sz="900">
                <a:latin typeface="+mn-ea"/>
              </a:rPr>
              <a:t>태백</a:t>
            </a:r>
            <a:r>
              <a:rPr lang="en-US" altLang="ko-KR" sz="900">
                <a:latin typeface="+mn-ea"/>
              </a:rPr>
              <a:t>,C:</a:t>
            </a:r>
            <a:r>
              <a:rPr lang="ko-KR" altLang="en-US" sz="900">
                <a:latin typeface="+mn-ea"/>
              </a:rPr>
              <a:t>동해</a:t>
            </a:r>
            <a:r>
              <a:rPr lang="en-US" altLang="ko-KR" sz="900">
                <a:latin typeface="+mn-ea"/>
              </a:rPr>
              <a:t>,H:</a:t>
            </a:r>
            <a:r>
              <a:rPr lang="ko-KR" altLang="en-US" sz="900">
                <a:latin typeface="+mn-ea"/>
              </a:rPr>
              <a:t>정선</a:t>
            </a:r>
            <a:r>
              <a:rPr lang="en-US" altLang="ko-KR" sz="900">
                <a:latin typeface="+mn-ea"/>
              </a:rPr>
              <a:t>,Q:</a:t>
            </a:r>
            <a:r>
              <a:rPr lang="ko-KR" altLang="en-US" sz="900">
                <a:latin typeface="+mn-ea"/>
              </a:rPr>
              <a:t>대구</a:t>
            </a:r>
            <a:r>
              <a:rPr lang="en-US" altLang="ko-KR" sz="900">
                <a:latin typeface="+mn-ea"/>
              </a:rPr>
              <a:t>,</a:t>
            </a:r>
            <a:br>
              <a:rPr lang="en-US" altLang="ko-KR" sz="900">
                <a:latin typeface="+mn-ea"/>
              </a:rPr>
            </a:br>
            <a:r>
              <a:rPr lang="en-US" altLang="ko-KR" sz="900">
                <a:latin typeface="+mn-ea"/>
              </a:rPr>
              <a:t>J:</a:t>
            </a:r>
            <a:r>
              <a:rPr lang="ko-KR" altLang="en-US" sz="900">
                <a:latin typeface="+mn-ea"/>
              </a:rPr>
              <a:t>경기요양</a:t>
            </a:r>
            <a:r>
              <a:rPr lang="en-US" altLang="ko-KR" sz="900">
                <a:latin typeface="+mn-ea"/>
              </a:rPr>
              <a:t>,1:</a:t>
            </a:r>
            <a:r>
              <a:rPr lang="ko-KR" altLang="en-US" sz="900">
                <a:latin typeface="+mn-ea"/>
              </a:rPr>
              <a:t>서울의원</a:t>
            </a:r>
            <a:r>
              <a:rPr lang="en-US" altLang="ko-KR" sz="900">
                <a:latin typeface="+mn-ea"/>
              </a:rPr>
              <a:t>,2:</a:t>
            </a:r>
            <a:r>
              <a:rPr lang="ko-KR" altLang="en-US" sz="900">
                <a:latin typeface="+mn-ea"/>
              </a:rPr>
              <a:t>광주의원</a:t>
            </a:r>
            <a:r>
              <a:rPr lang="en-US" altLang="ko-KR" sz="900">
                <a:latin typeface="+mn-ea"/>
              </a:rPr>
              <a:t>,3:</a:t>
            </a:r>
            <a:r>
              <a:rPr lang="ko-KR" altLang="en-US" sz="900">
                <a:latin typeface="+mn-ea"/>
              </a:rPr>
              <a:t>부산의원</a:t>
            </a:r>
            <a:endParaRPr lang="en-US" altLang="ko-KR" sz="900">
              <a:latin typeface="+mn-ea"/>
            </a:endParaRPr>
          </a:p>
        </p:txBody>
      </p:sp>
      <p:sp>
        <p:nvSpPr>
          <p:cNvPr id="86" name="설명선: 선 85">
            <a:extLst>
              <a:ext uri="{FF2B5EF4-FFF2-40B4-BE49-F238E27FC236}">
                <a16:creationId xmlns:a16="http://schemas.microsoft.com/office/drawing/2014/main" id="{8FA1029E-9D31-459B-8B12-2F14DB8AC4C9}"/>
              </a:ext>
            </a:extLst>
          </p:cNvPr>
          <p:cNvSpPr/>
          <p:nvPr/>
        </p:nvSpPr>
        <p:spPr>
          <a:xfrm>
            <a:off x="2967271" y="3120802"/>
            <a:ext cx="1687526" cy="280014"/>
          </a:xfrm>
          <a:prstGeom prst="borderCallout1">
            <a:avLst>
              <a:gd name="adj1" fmla="val 33675"/>
              <a:gd name="adj2" fmla="val 1182"/>
              <a:gd name="adj3" fmla="val -79004"/>
              <a:gd name="adj4" fmla="val -12814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나의 병원설정에 등록된 병원별로 과거처방전을 요청함</a:t>
            </a:r>
            <a:endParaRPr lang="en-US" altLang="ko-KR" sz="900">
              <a:latin typeface="+mn-ea"/>
            </a:endParaRPr>
          </a:p>
        </p:txBody>
      </p:sp>
      <p:sp>
        <p:nvSpPr>
          <p:cNvPr id="87" name="설명선: 선 86">
            <a:extLst>
              <a:ext uri="{FF2B5EF4-FFF2-40B4-BE49-F238E27FC236}">
                <a16:creationId xmlns:a16="http://schemas.microsoft.com/office/drawing/2014/main" id="{AEA84ED4-F65C-42DF-8DDD-6D6E5E9D943E}"/>
              </a:ext>
            </a:extLst>
          </p:cNvPr>
          <p:cNvSpPr/>
          <p:nvPr/>
        </p:nvSpPr>
        <p:spPr>
          <a:xfrm>
            <a:off x="3073876" y="5249752"/>
            <a:ext cx="1687526" cy="280014"/>
          </a:xfrm>
          <a:prstGeom prst="borderCallout1">
            <a:avLst>
              <a:gd name="adj1" fmla="val 33675"/>
              <a:gd name="adj2" fmla="val 1182"/>
              <a:gd name="adj3" fmla="val -79004"/>
              <a:gd name="adj4" fmla="val -12814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나의 병원설정에 등록된 병원별로 신규처방전을 요청함</a:t>
            </a:r>
            <a:endParaRPr lang="en-US" altLang="ko-KR" sz="900"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2620AE-CF87-4AE2-83C4-CAEC764CB7E5}"/>
              </a:ext>
            </a:extLst>
          </p:cNvPr>
          <p:cNvSpPr/>
          <p:nvPr/>
        </p:nvSpPr>
        <p:spPr>
          <a:xfrm>
            <a:off x="6180971" y="151921"/>
            <a:ext cx="5606983" cy="517825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종이처방전 보류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26E690-8E32-4F24-9C4A-59E7E8E5FF26}"/>
              </a:ext>
            </a:extLst>
          </p:cNvPr>
          <p:cNvSpPr txBox="1"/>
          <p:nvPr/>
        </p:nvSpPr>
        <p:spPr>
          <a:xfrm>
            <a:off x="939064" y="5868850"/>
            <a:ext cx="1043166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맞춤예약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04B98A-EC02-4DDE-8F01-86B8E143B68E}"/>
              </a:ext>
            </a:extLst>
          </p:cNvPr>
          <p:cNvSpPr txBox="1"/>
          <p:nvPr/>
        </p:nvSpPr>
        <p:spPr>
          <a:xfrm>
            <a:off x="2164159" y="5863724"/>
            <a:ext cx="1043166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맞춤배달</a:t>
            </a:r>
            <a:endParaRPr lang="en-US" altLang="ko-KR" sz="200" kern="1200" dirty="0">
              <a:latin typeface="+mn-ea"/>
            </a:endParaRPr>
          </a:p>
        </p:txBody>
      </p:sp>
      <p:cxnSp>
        <p:nvCxnSpPr>
          <p:cNvPr id="91" name="직선 화살표 연결선 63">
            <a:extLst>
              <a:ext uri="{FF2B5EF4-FFF2-40B4-BE49-F238E27FC236}">
                <a16:creationId xmlns:a16="http://schemas.microsoft.com/office/drawing/2014/main" id="{C5503884-9626-4A4C-8E83-17F25182BEBF}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 rot="16200000" flipH="1">
            <a:off x="2084034" y="5262015"/>
            <a:ext cx="607735" cy="595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63">
            <a:extLst>
              <a:ext uri="{FF2B5EF4-FFF2-40B4-BE49-F238E27FC236}">
                <a16:creationId xmlns:a16="http://schemas.microsoft.com/office/drawing/2014/main" id="{8D7BF812-2DF7-4026-80C7-D881A8238768}"/>
              </a:ext>
            </a:extLst>
          </p:cNvPr>
          <p:cNvCxnSpPr>
            <a:cxnSpLocks/>
            <a:stCxn id="84" idx="2"/>
            <a:endCxn id="89" idx="0"/>
          </p:cNvCxnSpPr>
          <p:nvPr/>
        </p:nvCxnSpPr>
        <p:spPr>
          <a:xfrm rot="5400000">
            <a:off x="1468924" y="5247713"/>
            <a:ext cx="612861" cy="629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5CC736-C16A-416A-8E43-281E4BAA2DE8}"/>
              </a:ext>
            </a:extLst>
          </p:cNvPr>
          <p:cNvSpPr txBox="1"/>
          <p:nvPr/>
        </p:nvSpPr>
        <p:spPr>
          <a:xfrm>
            <a:off x="2123731" y="5313592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900">
                <a:latin typeface="+mn-ea"/>
              </a:rPr>
              <a:t>완제품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의지보조기</a:t>
            </a:r>
            <a:endParaRPr lang="ko-KR" altLang="en-US" sz="90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E969D4-40A0-442C-AF31-D1B47E499DFD}"/>
              </a:ext>
            </a:extLst>
          </p:cNvPr>
          <p:cNvSpPr txBox="1"/>
          <p:nvPr/>
        </p:nvSpPr>
        <p:spPr>
          <a:xfrm>
            <a:off x="1307032" y="533679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900">
                <a:latin typeface="+mn-ea"/>
              </a:rPr>
              <a:t>완제품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5A28972-D078-40E3-A5EE-32E52AE1F707}"/>
              </a:ext>
            </a:extLst>
          </p:cNvPr>
          <p:cNvGrpSpPr/>
          <p:nvPr/>
        </p:nvGrpSpPr>
        <p:grpSpPr>
          <a:xfrm>
            <a:off x="9654611" y="2769831"/>
            <a:ext cx="1936277" cy="944368"/>
            <a:chOff x="9654611" y="2769831"/>
            <a:chExt cx="1936277" cy="944368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4064F19-9CFC-4A76-B6BC-340F956DAE8C}"/>
                </a:ext>
              </a:extLst>
            </p:cNvPr>
            <p:cNvGrpSpPr/>
            <p:nvPr/>
          </p:nvGrpSpPr>
          <p:grpSpPr>
            <a:xfrm>
              <a:off x="9987467" y="3386599"/>
              <a:ext cx="1603421" cy="327600"/>
              <a:chOff x="4825057" y="1547122"/>
              <a:chExt cx="1603421" cy="544462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7DB1005-FAE5-4471-B4ED-52E1C9E683A0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D510AF-8131-4966-ADF3-EE6EAEBA1979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리워드포인트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 kern="1200">
                    <a:latin typeface="+mn-ea"/>
                  </a:rPr>
                  <a:t>(</a:t>
                </a:r>
                <a:r>
                  <a:rPr lang="ko-KR" altLang="en-US" sz="900" kern="1200">
                    <a:latin typeface="+mn-ea"/>
                  </a:rPr>
                  <a:t>적립</a:t>
                </a:r>
                <a:r>
                  <a:rPr lang="en-US" altLang="ko-KR" sz="900" kern="1200">
                    <a:latin typeface="+mn-ea"/>
                  </a:rPr>
                  <a:t>)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41530BF5-C290-4BD8-8087-C6C4D70D5986}"/>
                </a:ext>
              </a:extLst>
            </p:cNvPr>
            <p:cNvGrpSpPr/>
            <p:nvPr/>
          </p:nvGrpSpPr>
          <p:grpSpPr>
            <a:xfrm>
              <a:off x="9821039" y="3075745"/>
              <a:ext cx="1603421" cy="330070"/>
              <a:chOff x="4825057" y="1547122"/>
              <a:chExt cx="1603421" cy="54856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3644E4B-ACF5-43B7-BA6E-4AD9EC2601C7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FC1C787-20AD-49FB-81A9-25E24358A11A}"/>
                  </a:ext>
                </a:extLst>
              </p:cNvPr>
              <p:cNvSpPr txBox="1"/>
              <p:nvPr/>
            </p:nvSpPr>
            <p:spPr>
              <a:xfrm>
                <a:off x="4825057" y="1551227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0944A3-3AF2-4CB2-93B5-6650047F6837}"/>
                </a:ext>
              </a:extLst>
            </p:cNvPr>
            <p:cNvGrpSpPr/>
            <p:nvPr/>
          </p:nvGrpSpPr>
          <p:grpSpPr>
            <a:xfrm>
              <a:off x="9654611" y="2769831"/>
              <a:ext cx="1603421" cy="327600"/>
              <a:chOff x="4825057" y="1547122"/>
              <a:chExt cx="1603421" cy="54446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C7CF254-0585-4E5D-8712-B6841C589771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12C19B-7012-4FCD-8913-BC31E61A6B14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</a:t>
                </a:r>
                <a:r>
                  <a:rPr lang="en-US" altLang="ko-KR" sz="900">
                    <a:latin typeface="+mn-ea"/>
                  </a:rPr>
                  <a:t>/</a:t>
                </a:r>
                <a:r>
                  <a:rPr lang="ko-KR" altLang="en-US" sz="900">
                    <a:latin typeface="+mn-ea"/>
                  </a:rPr>
                  <a:t>적재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CC0B3AE-2ACD-4913-B47E-8D58EA1A657A}"/>
              </a:ext>
            </a:extLst>
          </p:cNvPr>
          <p:cNvGrpSpPr/>
          <p:nvPr/>
        </p:nvGrpSpPr>
        <p:grpSpPr>
          <a:xfrm>
            <a:off x="9654611" y="5048125"/>
            <a:ext cx="1936277" cy="944368"/>
            <a:chOff x="9654611" y="2769831"/>
            <a:chExt cx="1936277" cy="94436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8A7857F-23E0-4465-BBD3-90FAEC0619CC}"/>
                </a:ext>
              </a:extLst>
            </p:cNvPr>
            <p:cNvGrpSpPr/>
            <p:nvPr/>
          </p:nvGrpSpPr>
          <p:grpSpPr>
            <a:xfrm>
              <a:off x="9987467" y="3386599"/>
              <a:ext cx="1603421" cy="327600"/>
              <a:chOff x="4825057" y="1547122"/>
              <a:chExt cx="1603421" cy="544462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09663306-AB61-4297-A434-6AB2501BEB8E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7DE22DB-77CC-43CE-B2E9-DBB354D979EC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리워드포인트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 kern="1200">
                    <a:latin typeface="+mn-ea"/>
                  </a:rPr>
                  <a:t>(</a:t>
                </a:r>
                <a:r>
                  <a:rPr lang="ko-KR" altLang="en-US" sz="900" kern="1200">
                    <a:latin typeface="+mn-ea"/>
                  </a:rPr>
                  <a:t>적립</a:t>
                </a:r>
                <a:r>
                  <a:rPr lang="en-US" altLang="ko-KR" sz="900" kern="1200">
                    <a:latin typeface="+mn-ea"/>
                  </a:rPr>
                  <a:t>)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EA2E6C7-35D9-4A28-BB44-B59D72BA8515}"/>
                </a:ext>
              </a:extLst>
            </p:cNvPr>
            <p:cNvGrpSpPr/>
            <p:nvPr/>
          </p:nvGrpSpPr>
          <p:grpSpPr>
            <a:xfrm>
              <a:off x="9821039" y="3075745"/>
              <a:ext cx="1603421" cy="330070"/>
              <a:chOff x="4825057" y="1547122"/>
              <a:chExt cx="1603421" cy="548567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F1B7518-657F-4FF6-A978-13CF18B58D5E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38F96A5-F5EA-469F-B252-C1B015ABA4FD}"/>
                  </a:ext>
                </a:extLst>
              </p:cNvPr>
              <p:cNvSpPr txBox="1"/>
              <p:nvPr/>
            </p:nvSpPr>
            <p:spPr>
              <a:xfrm>
                <a:off x="4825057" y="1551227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9DD4E508-A297-4526-AB77-CE9565712FA6}"/>
                </a:ext>
              </a:extLst>
            </p:cNvPr>
            <p:cNvGrpSpPr/>
            <p:nvPr/>
          </p:nvGrpSpPr>
          <p:grpSpPr>
            <a:xfrm>
              <a:off x="9654611" y="2769831"/>
              <a:ext cx="1603421" cy="327600"/>
              <a:chOff x="4825057" y="1547122"/>
              <a:chExt cx="1603421" cy="544462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B538212-7EED-4EBD-B9E4-77CAFEA657A5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0C4D8A-7192-480C-924C-245611690457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</a:t>
                </a:r>
                <a:r>
                  <a:rPr lang="en-US" altLang="ko-KR" sz="900">
                    <a:latin typeface="+mn-ea"/>
                  </a:rPr>
                  <a:t>/</a:t>
                </a:r>
                <a:r>
                  <a:rPr lang="ko-KR" altLang="en-US" sz="900">
                    <a:latin typeface="+mn-ea"/>
                  </a:rPr>
                  <a:t>적재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7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B0E8E1-4622-4A52-8FF6-72CDE8C6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91722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알스텝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468B1E2-0DDF-4C5A-A7E0-1976A1E0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과거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신규 검진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검사데이터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60DC8-272D-4FDF-82C7-1C675E32AACC}"/>
              </a:ext>
            </a:extLst>
          </p:cNvPr>
          <p:cNvSpPr/>
          <p:nvPr/>
        </p:nvSpPr>
        <p:spPr>
          <a:xfrm>
            <a:off x="219471" y="1484784"/>
            <a:ext cx="484069" cy="2899839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과거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검사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검진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데이터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관리 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7E99B8-A86B-43EA-91E8-D060226A4D8F}"/>
              </a:ext>
            </a:extLst>
          </p:cNvPr>
          <p:cNvSpPr/>
          <p:nvPr/>
        </p:nvSpPr>
        <p:spPr>
          <a:xfrm>
            <a:off x="222785" y="4459573"/>
            <a:ext cx="484069" cy="2023055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신규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검사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검진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데이터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관리 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A081D4B-F4CE-413D-927F-53B61A83D733}"/>
              </a:ext>
            </a:extLst>
          </p:cNvPr>
          <p:cNvCxnSpPr>
            <a:cxnSpLocks/>
          </p:cNvCxnSpPr>
          <p:nvPr/>
        </p:nvCxnSpPr>
        <p:spPr>
          <a:xfrm>
            <a:off x="755581" y="4433681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684771-9192-45C5-9629-ED45738E6BE4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C22CAD-293D-4C50-B48E-C3D36B669A00}"/>
              </a:ext>
            </a:extLst>
          </p:cNvPr>
          <p:cNvSpPr txBox="1"/>
          <p:nvPr/>
        </p:nvSpPr>
        <p:spPr>
          <a:xfrm>
            <a:off x="1054557" y="1565592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회원가입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47911108-6DB6-4884-B83C-95F255CA15A1}"/>
              </a:ext>
            </a:extLst>
          </p:cNvPr>
          <p:cNvSpPr/>
          <p:nvPr/>
        </p:nvSpPr>
        <p:spPr>
          <a:xfrm>
            <a:off x="1509350" y="1957271"/>
            <a:ext cx="1111996" cy="336428"/>
          </a:xfrm>
          <a:prstGeom prst="diamond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+mn-ea"/>
              </a:rPr>
              <a:t>선별공유</a:t>
            </a:r>
            <a:br>
              <a:rPr lang="en-US" altLang="ko-KR" sz="900">
                <a:solidFill>
                  <a:schemeClr val="bg1"/>
                </a:solidFill>
                <a:latin typeface="+mn-ea"/>
              </a:rPr>
            </a:br>
            <a:r>
              <a:rPr lang="ko-KR" altLang="en-US" sz="900">
                <a:solidFill>
                  <a:schemeClr val="bg1"/>
                </a:solidFill>
                <a:latin typeface="+mn-ea"/>
              </a:rPr>
              <a:t> 범위 확인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D142B84-418D-426B-911F-E88F3C4824A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2065348" y="1823130"/>
            <a:ext cx="1" cy="13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85CBCCB-2936-4522-B86E-8E26E7A78614}"/>
              </a:ext>
            </a:extLst>
          </p:cNvPr>
          <p:cNvCxnSpPr>
            <a:cxnSpLocks/>
            <a:stCxn id="68" idx="2"/>
            <a:endCxn id="93" idx="0"/>
          </p:cNvCxnSpPr>
          <p:nvPr/>
        </p:nvCxnSpPr>
        <p:spPr>
          <a:xfrm>
            <a:off x="2065348" y="2293699"/>
            <a:ext cx="8365" cy="1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30E5045-2815-444D-9877-8EED62650B0E}"/>
              </a:ext>
            </a:extLst>
          </p:cNvPr>
          <p:cNvSpPr txBox="1"/>
          <p:nvPr/>
        </p:nvSpPr>
        <p:spPr>
          <a:xfrm>
            <a:off x="1006108" y="2199309"/>
            <a:ext cx="1132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E447184-5E96-442B-B075-69B44217A611}"/>
              </a:ext>
            </a:extLst>
          </p:cNvPr>
          <p:cNvGrpSpPr/>
          <p:nvPr/>
        </p:nvGrpSpPr>
        <p:grpSpPr>
          <a:xfrm>
            <a:off x="1272002" y="2424189"/>
            <a:ext cx="1603421" cy="327600"/>
            <a:chOff x="4825057" y="1547122"/>
            <a:chExt cx="1603421" cy="54446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68F1226-86B1-43C7-A793-EB13B100E6C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D038783-26B7-4F37-BEFC-0B7E648A214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검진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검사데이터</a:t>
              </a:r>
              <a:r>
                <a:rPr lang="en-US" altLang="ko-KR" sz="900">
                  <a:latin typeface="+mn-ea"/>
                </a:rPr>
                <a:t> </a:t>
              </a:r>
              <a:r>
                <a:rPr lang="ko-KR" altLang="en-US" sz="900">
                  <a:latin typeface="+mn-ea"/>
                </a:rPr>
                <a:t>수집요청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7E56BBF-75CC-492F-B9F0-A352874DD27B}"/>
              </a:ext>
            </a:extLst>
          </p:cNvPr>
          <p:cNvGrpSpPr/>
          <p:nvPr/>
        </p:nvGrpSpPr>
        <p:grpSpPr>
          <a:xfrm>
            <a:off x="6822608" y="2424189"/>
            <a:ext cx="1603421" cy="327600"/>
            <a:chOff x="4825057" y="1547122"/>
            <a:chExt cx="1603421" cy="54446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6C3CD04-D2D1-4266-992D-C8B9EE3FD2F0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46E1043-604D-4B2A-A455-CB6FCAFABBC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검진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검사데이터</a:t>
              </a:r>
              <a:endParaRPr lang="en-US" altLang="ko-KR" sz="900">
                <a:latin typeface="+mn-ea"/>
              </a:endParaRPr>
            </a:p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수집대상 관리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C56AD73-D28A-417A-B1D3-04BD921BA93E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>
            <a:off x="2875423" y="2587989"/>
            <a:ext cx="3947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B215658-6A19-48AF-AF30-B2DF9CAA8143}"/>
              </a:ext>
            </a:extLst>
          </p:cNvPr>
          <p:cNvSpPr txBox="1"/>
          <p:nvPr/>
        </p:nvSpPr>
        <p:spPr>
          <a:xfrm>
            <a:off x="5166360" y="2357157"/>
            <a:ext cx="15208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이름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플랫폼사용자</a:t>
            </a:r>
            <a:r>
              <a:rPr lang="en-US" altLang="ko-KR" sz="900">
                <a:latin typeface="+mn-ea"/>
              </a:rPr>
              <a:t>ID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FD0476E-9616-403F-9BE6-47D5CCF1C000}"/>
              </a:ext>
            </a:extLst>
          </p:cNvPr>
          <p:cNvGrpSpPr/>
          <p:nvPr/>
        </p:nvGrpSpPr>
        <p:grpSpPr>
          <a:xfrm>
            <a:off x="6819294" y="3172318"/>
            <a:ext cx="1603421" cy="327600"/>
            <a:chOff x="4825057" y="1547122"/>
            <a:chExt cx="1603421" cy="54446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B3149EF-C925-404F-B582-88F3A139BFE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9BC26A4-DA73-44D5-A0CF-DE3A9EE7B3D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검진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검사데이터</a:t>
              </a:r>
              <a:r>
                <a:rPr lang="en-US" altLang="ko-KR" sz="900">
                  <a:latin typeface="+mn-ea"/>
                </a:rPr>
                <a:t> </a:t>
              </a:r>
              <a:r>
                <a:rPr lang="ko-KR" altLang="en-US" sz="900">
                  <a:latin typeface="+mn-ea"/>
                </a:rPr>
                <a:t>조회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B5635DE-F5F6-403C-A7B4-2D62059CE5AC}"/>
              </a:ext>
            </a:extLst>
          </p:cNvPr>
          <p:cNvCxnSpPr>
            <a:cxnSpLocks/>
          </p:cNvCxnSpPr>
          <p:nvPr/>
        </p:nvCxnSpPr>
        <p:spPr>
          <a:xfrm>
            <a:off x="2898592" y="3243811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5BD7582-37AB-4C41-8790-83D99B6D24C0}"/>
              </a:ext>
            </a:extLst>
          </p:cNvPr>
          <p:cNvSpPr txBox="1"/>
          <p:nvPr/>
        </p:nvSpPr>
        <p:spPr>
          <a:xfrm>
            <a:off x="5547175" y="3051659"/>
            <a:ext cx="1193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플랫폼사용자</a:t>
            </a:r>
            <a:r>
              <a:rPr lang="en-US" altLang="ko-KR" sz="900">
                <a:latin typeface="+mn-ea"/>
              </a:rPr>
              <a:t>ID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C9CF67-587B-4CA1-9650-8BF0E7320167}"/>
              </a:ext>
            </a:extLst>
          </p:cNvPr>
          <p:cNvCxnSpPr>
            <a:cxnSpLocks/>
          </p:cNvCxnSpPr>
          <p:nvPr/>
        </p:nvCxnSpPr>
        <p:spPr>
          <a:xfrm rot="10800000">
            <a:off x="2898592" y="3404207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5643C97-1489-4E9E-BE24-6367D4EBEDF5}"/>
              </a:ext>
            </a:extLst>
          </p:cNvPr>
          <p:cNvSpPr txBox="1"/>
          <p:nvPr/>
        </p:nvSpPr>
        <p:spPr>
          <a:xfrm>
            <a:off x="2971579" y="3225285"/>
            <a:ext cx="1584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목록</a:t>
            </a:r>
            <a:endParaRPr lang="ko-KR" altLang="en-US" sz="900" dirty="0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3D76EC-D693-42D1-ABC0-C976B254F44F}"/>
              </a:ext>
            </a:extLst>
          </p:cNvPr>
          <p:cNvSpPr txBox="1"/>
          <p:nvPr/>
        </p:nvSpPr>
        <p:spPr>
          <a:xfrm>
            <a:off x="8316224" y="3385739"/>
            <a:ext cx="1584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목록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D9985B3-A90A-4130-825E-13D6A4D5254D}"/>
              </a:ext>
            </a:extLst>
          </p:cNvPr>
          <p:cNvCxnSpPr>
            <a:cxnSpLocks/>
          </p:cNvCxnSpPr>
          <p:nvPr/>
        </p:nvCxnSpPr>
        <p:spPr>
          <a:xfrm flipV="1">
            <a:off x="2895600" y="3561157"/>
            <a:ext cx="6759011" cy="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B36EE7C-287D-4270-9352-E23381EE972B}"/>
              </a:ext>
            </a:extLst>
          </p:cNvPr>
          <p:cNvSpPr txBox="1"/>
          <p:nvPr/>
        </p:nvSpPr>
        <p:spPr>
          <a:xfrm>
            <a:off x="6541847" y="4443772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맞춤예약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A9656CF-D02E-46B2-9D6C-355F782309F7}"/>
              </a:ext>
            </a:extLst>
          </p:cNvPr>
          <p:cNvSpPr/>
          <p:nvPr/>
        </p:nvSpPr>
        <p:spPr>
          <a:xfrm>
            <a:off x="6819294" y="2812001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과거 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입력</a:t>
            </a:r>
            <a:endParaRPr lang="en-US" altLang="ko-KR" sz="900" dirty="0"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63D28FD-A4E8-4BE7-AA01-81691A8CFADA}"/>
              </a:ext>
            </a:extLst>
          </p:cNvPr>
          <p:cNvSpPr/>
          <p:nvPr/>
        </p:nvSpPr>
        <p:spPr>
          <a:xfrm>
            <a:off x="6819294" y="4862216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신규 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입력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E1F9CB0-6CD1-4CD9-A7F4-D1DA4BD65E05}"/>
              </a:ext>
            </a:extLst>
          </p:cNvPr>
          <p:cNvGrpSpPr/>
          <p:nvPr/>
        </p:nvGrpSpPr>
        <p:grpSpPr>
          <a:xfrm>
            <a:off x="6819294" y="5308590"/>
            <a:ext cx="1603421" cy="327600"/>
            <a:chOff x="4825057" y="1547122"/>
            <a:chExt cx="1603421" cy="54446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BCEE14C-B0FB-439F-9449-B96B033F74A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74321AC-EF7A-4ADD-92A3-3A2D3BB03F7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검진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검사데이터</a:t>
              </a:r>
              <a:r>
                <a:rPr lang="en-US" altLang="ko-KR" sz="900">
                  <a:latin typeface="+mn-ea"/>
                </a:rPr>
                <a:t> </a:t>
              </a:r>
              <a:r>
                <a:rPr lang="ko-KR" altLang="en-US" sz="900">
                  <a:latin typeface="+mn-ea"/>
                </a:rPr>
                <a:t>조회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E7C606C-F354-406D-938A-BE9F35CD2B2A}"/>
              </a:ext>
            </a:extLst>
          </p:cNvPr>
          <p:cNvCxnSpPr>
            <a:cxnSpLocks/>
          </p:cNvCxnSpPr>
          <p:nvPr/>
        </p:nvCxnSpPr>
        <p:spPr>
          <a:xfrm>
            <a:off x="2898592" y="5380083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68504AEB-9AC7-4BB0-8717-C7183C059664}"/>
              </a:ext>
            </a:extLst>
          </p:cNvPr>
          <p:cNvSpPr txBox="1"/>
          <p:nvPr/>
        </p:nvSpPr>
        <p:spPr>
          <a:xfrm>
            <a:off x="5547175" y="5187931"/>
            <a:ext cx="119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플랫폼사용자</a:t>
            </a:r>
            <a:r>
              <a:rPr lang="en-US" altLang="ko-KR" sz="900">
                <a:latin typeface="+mn-ea"/>
              </a:rPr>
              <a:t>ID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515DF365-9813-4109-B407-6BEAE4A17A73}"/>
              </a:ext>
            </a:extLst>
          </p:cNvPr>
          <p:cNvCxnSpPr>
            <a:cxnSpLocks/>
          </p:cNvCxnSpPr>
          <p:nvPr/>
        </p:nvCxnSpPr>
        <p:spPr>
          <a:xfrm rot="10800000">
            <a:off x="2898592" y="5540479"/>
            <a:ext cx="392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8E351E9-8730-483C-B252-B92A5FFD20A3}"/>
              </a:ext>
            </a:extLst>
          </p:cNvPr>
          <p:cNvSpPr txBox="1"/>
          <p:nvPr/>
        </p:nvSpPr>
        <p:spPr>
          <a:xfrm>
            <a:off x="2971579" y="5361557"/>
            <a:ext cx="1584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목록</a:t>
            </a:r>
            <a:endParaRPr lang="ko-KR" altLang="en-US" sz="900" dirty="0">
              <a:latin typeface="+mn-ea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A8B7EAE-A817-4E37-90DA-C522F2A44466}"/>
              </a:ext>
            </a:extLst>
          </p:cNvPr>
          <p:cNvSpPr txBox="1"/>
          <p:nvPr/>
        </p:nvSpPr>
        <p:spPr>
          <a:xfrm>
            <a:off x="8316224" y="5522011"/>
            <a:ext cx="1584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목록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057E0BCE-87A2-453E-B73B-02A367DDBD0F}"/>
              </a:ext>
            </a:extLst>
          </p:cNvPr>
          <p:cNvCxnSpPr>
            <a:cxnSpLocks/>
          </p:cNvCxnSpPr>
          <p:nvPr/>
        </p:nvCxnSpPr>
        <p:spPr>
          <a:xfrm flipV="1">
            <a:off x="2895600" y="5697429"/>
            <a:ext cx="6759011" cy="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설명선: 선 64">
            <a:extLst>
              <a:ext uri="{FF2B5EF4-FFF2-40B4-BE49-F238E27FC236}">
                <a16:creationId xmlns:a16="http://schemas.microsoft.com/office/drawing/2014/main" id="{04DD538B-F607-427E-A5B3-0835F4410215}"/>
              </a:ext>
            </a:extLst>
          </p:cNvPr>
          <p:cNvSpPr/>
          <p:nvPr/>
        </p:nvSpPr>
        <p:spPr>
          <a:xfrm>
            <a:off x="8717790" y="1828994"/>
            <a:ext cx="1903717" cy="534788"/>
          </a:xfrm>
          <a:prstGeom prst="borderCallout1">
            <a:avLst>
              <a:gd name="adj1" fmla="val 33675"/>
              <a:gd name="adj2" fmla="val 1182"/>
              <a:gd name="adj3" fmla="val 214125"/>
              <a:gd name="adj4" fmla="val -19245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!! 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연계팀과 논의 필요</a:t>
            </a:r>
            <a:endParaRPr lang="en-US" altLang="ko-KR" sz="900" i="1">
              <a:solidFill>
                <a:srgbClr val="FF0000"/>
              </a:solidFill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알스텝 담당자가 수집대상으로 등록된 이용자에 대한 과거 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입력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적재 필요</a:t>
            </a:r>
            <a:endParaRPr lang="ko-KR" altLang="en-US" sz="900" dirty="0">
              <a:latin typeface="+mn-ea"/>
            </a:endParaRPr>
          </a:p>
        </p:txBody>
      </p:sp>
      <p:sp>
        <p:nvSpPr>
          <p:cNvPr id="67" name="설명선: 선 66">
            <a:extLst>
              <a:ext uri="{FF2B5EF4-FFF2-40B4-BE49-F238E27FC236}">
                <a16:creationId xmlns:a16="http://schemas.microsoft.com/office/drawing/2014/main" id="{F12AF2FB-01EF-4BA0-B877-BE2186F70167}"/>
              </a:ext>
            </a:extLst>
          </p:cNvPr>
          <p:cNvSpPr/>
          <p:nvPr/>
        </p:nvSpPr>
        <p:spPr>
          <a:xfrm>
            <a:off x="8717790" y="4688380"/>
            <a:ext cx="2769682" cy="389642"/>
          </a:xfrm>
          <a:prstGeom prst="borderCallout1">
            <a:avLst>
              <a:gd name="adj1" fmla="val 33675"/>
              <a:gd name="adj2" fmla="val 1182"/>
              <a:gd name="adj3" fmla="val 58723"/>
              <a:gd name="adj4" fmla="val -13439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맞춤예약 종료 시 알스텝 담당자가 수집대상으로 등록된 이용자에 대한 신규 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입력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적재</a:t>
            </a:r>
            <a:endParaRPr lang="en-US" altLang="ko-KR" sz="900">
              <a:latin typeface="+mn-ea"/>
            </a:endParaRPr>
          </a:p>
        </p:txBody>
      </p:sp>
      <p:sp>
        <p:nvSpPr>
          <p:cNvPr id="71" name="설명선: 선 70">
            <a:extLst>
              <a:ext uri="{FF2B5EF4-FFF2-40B4-BE49-F238E27FC236}">
                <a16:creationId xmlns:a16="http://schemas.microsoft.com/office/drawing/2014/main" id="{8C128C87-5671-44A4-8B3D-4ACAD176071E}"/>
              </a:ext>
            </a:extLst>
          </p:cNvPr>
          <p:cNvSpPr/>
          <p:nvPr/>
        </p:nvSpPr>
        <p:spPr>
          <a:xfrm>
            <a:off x="8717790" y="2391132"/>
            <a:ext cx="2839626" cy="579736"/>
          </a:xfrm>
          <a:prstGeom prst="borderCallout1">
            <a:avLst>
              <a:gd name="adj1" fmla="val 33675"/>
              <a:gd name="adj2" fmla="val 1182"/>
              <a:gd name="adj3" fmla="val 80073"/>
              <a:gd name="adj4" fmla="val -10551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!! 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알스텝 요청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기간은 보유기관별로 상이함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개인데이터 전산화 도입시기 요청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과거 데이터 조회기간은 도입시기부터 </a:t>
            </a:r>
            <a:r>
              <a:rPr lang="en-US" altLang="ko-KR" sz="900">
                <a:latin typeface="+mn-ea"/>
              </a:rPr>
              <a:t>~ </a:t>
            </a:r>
            <a:r>
              <a:rPr lang="ko-KR" altLang="en-US" sz="900">
                <a:latin typeface="+mn-ea"/>
              </a:rPr>
              <a:t>요청일</a:t>
            </a:r>
            <a:endParaRPr lang="en-US" altLang="ko-KR" sz="900"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B2204F0-8938-4897-8CCD-884AAFFC4029}"/>
              </a:ext>
            </a:extLst>
          </p:cNvPr>
          <p:cNvGrpSpPr/>
          <p:nvPr/>
        </p:nvGrpSpPr>
        <p:grpSpPr>
          <a:xfrm>
            <a:off x="9654611" y="5483905"/>
            <a:ext cx="1936277" cy="944368"/>
            <a:chOff x="9654611" y="2769831"/>
            <a:chExt cx="1936277" cy="944368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3719ED6-DA56-47B2-9467-4E282EA8EC41}"/>
                </a:ext>
              </a:extLst>
            </p:cNvPr>
            <p:cNvGrpSpPr/>
            <p:nvPr/>
          </p:nvGrpSpPr>
          <p:grpSpPr>
            <a:xfrm>
              <a:off x="9987467" y="3386599"/>
              <a:ext cx="1603421" cy="327600"/>
              <a:chOff x="4825057" y="1547122"/>
              <a:chExt cx="1603421" cy="544462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1B7315D-546C-4925-AD96-4CA52F045709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42007F-734C-4836-AFD7-8699AC3FE4BC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리워드포인트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 kern="1200">
                    <a:latin typeface="+mn-ea"/>
                  </a:rPr>
                  <a:t>(</a:t>
                </a:r>
                <a:r>
                  <a:rPr lang="ko-KR" altLang="en-US" sz="900" kern="1200">
                    <a:latin typeface="+mn-ea"/>
                  </a:rPr>
                  <a:t>적립</a:t>
                </a:r>
                <a:r>
                  <a:rPr lang="en-US" altLang="ko-KR" sz="900" kern="1200">
                    <a:latin typeface="+mn-ea"/>
                  </a:rPr>
                  <a:t>)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7990674-4DAC-4B97-898C-A50CD6440240}"/>
                </a:ext>
              </a:extLst>
            </p:cNvPr>
            <p:cNvGrpSpPr/>
            <p:nvPr/>
          </p:nvGrpSpPr>
          <p:grpSpPr>
            <a:xfrm>
              <a:off x="9821039" y="3075745"/>
              <a:ext cx="1603421" cy="330070"/>
              <a:chOff x="4825057" y="1547122"/>
              <a:chExt cx="1603421" cy="548567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BEEAAB2-EFFD-46D9-A058-B07B1D932344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EA64C4E-001D-4E3C-A9AA-6969E00D3E26}"/>
                  </a:ext>
                </a:extLst>
              </p:cNvPr>
              <p:cNvSpPr txBox="1"/>
              <p:nvPr/>
            </p:nvSpPr>
            <p:spPr>
              <a:xfrm>
                <a:off x="4825057" y="1551227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090AD04-8A9F-4786-9F03-861A3F24EAAC}"/>
                </a:ext>
              </a:extLst>
            </p:cNvPr>
            <p:cNvGrpSpPr/>
            <p:nvPr/>
          </p:nvGrpSpPr>
          <p:grpSpPr>
            <a:xfrm>
              <a:off x="9654611" y="2769831"/>
              <a:ext cx="1603421" cy="327600"/>
              <a:chOff x="4825057" y="1547122"/>
              <a:chExt cx="1603421" cy="544462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FE625342-F881-4566-ACC4-2C897DB9C493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C630437-DCB1-4CB8-9771-1870FBF058FD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</a:t>
                </a:r>
                <a:r>
                  <a:rPr lang="en-US" altLang="ko-KR" sz="900">
                    <a:latin typeface="+mn-ea"/>
                  </a:rPr>
                  <a:t>/</a:t>
                </a:r>
                <a:r>
                  <a:rPr lang="ko-KR" altLang="en-US" sz="900">
                    <a:latin typeface="+mn-ea"/>
                  </a:rPr>
                  <a:t>적재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661DD3E-11B7-4D51-BABE-1A1F417F8562}"/>
              </a:ext>
            </a:extLst>
          </p:cNvPr>
          <p:cNvGrpSpPr/>
          <p:nvPr/>
        </p:nvGrpSpPr>
        <p:grpSpPr>
          <a:xfrm>
            <a:off x="9654611" y="3426667"/>
            <a:ext cx="1936277" cy="944368"/>
            <a:chOff x="9654611" y="2769831"/>
            <a:chExt cx="1936277" cy="94436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773A7C14-296B-476D-9A61-2A27EEE5E5C6}"/>
                </a:ext>
              </a:extLst>
            </p:cNvPr>
            <p:cNvGrpSpPr/>
            <p:nvPr/>
          </p:nvGrpSpPr>
          <p:grpSpPr>
            <a:xfrm>
              <a:off x="9987467" y="3386599"/>
              <a:ext cx="1603421" cy="327600"/>
              <a:chOff x="4825057" y="1547122"/>
              <a:chExt cx="1603421" cy="544462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8558C93-C342-4027-814E-A73EB3E415C1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F228557-66C0-41FA-93BB-8659DCD4D474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리워드포인트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 kern="1200">
                    <a:latin typeface="+mn-ea"/>
                  </a:rPr>
                  <a:t>(</a:t>
                </a:r>
                <a:r>
                  <a:rPr lang="ko-KR" altLang="en-US" sz="900" kern="1200">
                    <a:latin typeface="+mn-ea"/>
                  </a:rPr>
                  <a:t>적립</a:t>
                </a:r>
                <a:r>
                  <a:rPr lang="en-US" altLang="ko-KR" sz="900" kern="1200">
                    <a:latin typeface="+mn-ea"/>
                  </a:rPr>
                  <a:t>)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088F24B-F4E3-45CF-A3A2-8F1B9AF90ADA}"/>
                </a:ext>
              </a:extLst>
            </p:cNvPr>
            <p:cNvGrpSpPr/>
            <p:nvPr/>
          </p:nvGrpSpPr>
          <p:grpSpPr>
            <a:xfrm>
              <a:off x="9821039" y="3075745"/>
              <a:ext cx="1603421" cy="330070"/>
              <a:chOff x="4825057" y="1547122"/>
              <a:chExt cx="1603421" cy="548567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3CBBB9E-BFBD-450D-BE15-D3DAE0F7300C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42E8DF9-E64C-482A-AC7E-F5A6F75013F9}"/>
                  </a:ext>
                </a:extLst>
              </p:cNvPr>
              <p:cNvSpPr txBox="1"/>
              <p:nvPr/>
            </p:nvSpPr>
            <p:spPr>
              <a:xfrm>
                <a:off x="4825057" y="1551227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EC69C18-8BB1-49B8-AE52-2BE1EE16CAFC}"/>
                </a:ext>
              </a:extLst>
            </p:cNvPr>
            <p:cNvGrpSpPr/>
            <p:nvPr/>
          </p:nvGrpSpPr>
          <p:grpSpPr>
            <a:xfrm>
              <a:off x="9654611" y="2769831"/>
              <a:ext cx="1603421" cy="327600"/>
              <a:chOff x="4825057" y="1547122"/>
              <a:chExt cx="1603421" cy="544462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A9708702-F82A-4BF4-8E89-23CA4577507B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84A0CDA-4647-43F7-A172-A685D18CAA7A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</a:t>
                </a:r>
                <a:r>
                  <a:rPr lang="en-US" altLang="ko-KR" sz="900">
                    <a:latin typeface="+mn-ea"/>
                  </a:rPr>
                  <a:t>/</a:t>
                </a:r>
                <a:r>
                  <a:rPr lang="ko-KR" altLang="en-US" sz="900">
                    <a:latin typeface="+mn-ea"/>
                  </a:rPr>
                  <a:t>적재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586A8F1-B249-41B4-9C4A-97E6750AD88C}"/>
              </a:ext>
            </a:extLst>
          </p:cNvPr>
          <p:cNvGrpSpPr/>
          <p:nvPr/>
        </p:nvGrpSpPr>
        <p:grpSpPr>
          <a:xfrm>
            <a:off x="1263639" y="4843008"/>
            <a:ext cx="1603421" cy="327497"/>
            <a:chOff x="4825057" y="1547122"/>
            <a:chExt cx="1603421" cy="544462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13B458B-A9B7-4BF2-AB84-182D9A5BE6F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723AE-B974-4AD0-845A-E60A18643FF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검진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검사데이</a:t>
              </a:r>
              <a:r>
                <a:rPr lang="ko-KR" altLang="en-US" sz="900" kern="1200">
                  <a:latin typeface="+mn-ea"/>
                </a:rPr>
                <a:t>터 등록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9D789E4B-39C1-46D4-9B0C-792260CF2B39}"/>
              </a:ext>
            </a:extLst>
          </p:cNvPr>
          <p:cNvSpPr txBox="1"/>
          <p:nvPr/>
        </p:nvSpPr>
        <p:spPr>
          <a:xfrm>
            <a:off x="2933010" y="4810288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검진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검사데이터 등록</a:t>
            </a:r>
            <a:endParaRPr lang="en-US" altLang="ko-KR">
              <a:latin typeface="+mn-ea"/>
              <a:ea typeface="+mn-ea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1970455-CD4E-48F1-B50F-DB30F4995616}"/>
              </a:ext>
            </a:extLst>
          </p:cNvPr>
          <p:cNvCxnSpPr>
            <a:cxnSpLocks/>
            <a:stCxn id="126" idx="3"/>
            <a:endCxn id="148" idx="1"/>
          </p:cNvCxnSpPr>
          <p:nvPr/>
        </p:nvCxnSpPr>
        <p:spPr>
          <a:xfrm flipV="1">
            <a:off x="2867060" y="5006756"/>
            <a:ext cx="395223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26EB4AC-C9FB-4713-A6D2-C7B4922584B1}"/>
              </a:ext>
            </a:extLst>
          </p:cNvPr>
          <p:cNvGrpSpPr/>
          <p:nvPr/>
        </p:nvGrpSpPr>
        <p:grpSpPr>
          <a:xfrm>
            <a:off x="1263639" y="5273617"/>
            <a:ext cx="1603421" cy="537882"/>
            <a:chOff x="4825057" y="1547122"/>
            <a:chExt cx="1603421" cy="54446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111E740-9A91-4344-A613-C9503DB18D9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2D0541-63BF-46D0-8B31-1767B4ED5EC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/>
              <a:r>
                <a:rPr lang="ko-KR" altLang="en-US" sz="900" kern="1200">
                  <a:latin typeface="+mn-ea"/>
                </a:rPr>
                <a:t>검진</a:t>
              </a:r>
              <a:r>
                <a:rPr lang="en-US" altLang="ko-KR" sz="900" kern="1200">
                  <a:latin typeface="+mn-ea"/>
                </a:rPr>
                <a:t>/</a:t>
              </a:r>
              <a:r>
                <a:rPr lang="ko-KR" altLang="en-US" sz="900" kern="1200">
                  <a:latin typeface="+mn-ea"/>
                </a:rPr>
                <a:t>검사데이터</a:t>
              </a:r>
              <a:r>
                <a:rPr lang="ko-KR" altLang="en-US" sz="900">
                  <a:latin typeface="+mn-ea"/>
                </a:rPr>
                <a:t> 조회</a:t>
              </a: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7DF8FFE-71E0-4E8D-AA69-1E7EDC61C506}"/>
              </a:ext>
            </a:extLst>
          </p:cNvPr>
          <p:cNvGrpSpPr/>
          <p:nvPr/>
        </p:nvGrpSpPr>
        <p:grpSpPr>
          <a:xfrm>
            <a:off x="1263639" y="2789915"/>
            <a:ext cx="1603421" cy="327497"/>
            <a:chOff x="4825057" y="1547122"/>
            <a:chExt cx="1603421" cy="544462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75F63AB-F2F6-466D-95CE-08C121A6DF1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AB8619-F722-4131-B99E-36BCB990DF4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검진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검사데이</a:t>
              </a:r>
              <a:r>
                <a:rPr lang="ko-KR" altLang="en-US" sz="900" kern="1200">
                  <a:latin typeface="+mn-ea"/>
                </a:rPr>
                <a:t>터 등록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27EDA330-0574-41D9-99C8-13CE1B400814}"/>
              </a:ext>
            </a:extLst>
          </p:cNvPr>
          <p:cNvSpPr txBox="1"/>
          <p:nvPr/>
        </p:nvSpPr>
        <p:spPr>
          <a:xfrm>
            <a:off x="2933010" y="2757195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검진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검사데이터 등록</a:t>
            </a:r>
            <a:endParaRPr lang="en-US" altLang="ko-KR">
              <a:latin typeface="+mn-ea"/>
              <a:ea typeface="+mn-ea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7CD4452-106C-4EFC-8EA8-ACA964695C2B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867060" y="2953663"/>
            <a:ext cx="395223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A684681-8C84-4B28-BDFE-EF591A28A2DB}"/>
              </a:ext>
            </a:extLst>
          </p:cNvPr>
          <p:cNvGrpSpPr/>
          <p:nvPr/>
        </p:nvGrpSpPr>
        <p:grpSpPr>
          <a:xfrm>
            <a:off x="1263639" y="3168347"/>
            <a:ext cx="1603421" cy="537882"/>
            <a:chOff x="4825057" y="1547122"/>
            <a:chExt cx="1603421" cy="54446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C6DC152-C17B-4EA3-ACDB-08C61525980F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5A83E25-3BEC-41D1-9186-C947BEF4D4EB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/>
              <a:r>
                <a:rPr lang="ko-KR" altLang="en-US" sz="900" kern="1200">
                  <a:latin typeface="+mn-ea"/>
                </a:rPr>
                <a:t>검진</a:t>
              </a:r>
              <a:r>
                <a:rPr lang="en-US" altLang="ko-KR" sz="900" kern="1200">
                  <a:latin typeface="+mn-ea"/>
                </a:rPr>
                <a:t>/</a:t>
              </a:r>
              <a:r>
                <a:rPr lang="ko-KR" altLang="en-US" sz="900" kern="1200">
                  <a:latin typeface="+mn-ea"/>
                </a:rPr>
                <a:t>검사데이터</a:t>
              </a:r>
              <a:r>
                <a:rPr lang="ko-KR" altLang="en-US" sz="900">
                  <a:latin typeface="+mn-ea"/>
                </a:rPr>
                <a:t> 조회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5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19267-983F-4AE7-BBD5-26300568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내구연한 및 충전 등 일상편의 알림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BCA27F-888E-4464-8F14-8CA10C676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14522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메타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1808217-06F5-44DD-B091-2D819FEF0529}"/>
              </a:ext>
            </a:extLst>
          </p:cNvPr>
          <p:cNvSpPr/>
          <p:nvPr/>
        </p:nvSpPr>
        <p:spPr>
          <a:xfrm>
            <a:off x="219471" y="1484784"/>
            <a:ext cx="484069" cy="2274767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내구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연한 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알림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416CF8E-EE33-46E0-8737-57B06B760E6E}"/>
              </a:ext>
            </a:extLst>
          </p:cNvPr>
          <p:cNvGrpSpPr/>
          <p:nvPr/>
        </p:nvGrpSpPr>
        <p:grpSpPr>
          <a:xfrm>
            <a:off x="1295171" y="1884710"/>
            <a:ext cx="1603421" cy="393481"/>
            <a:chOff x="4825057" y="1547122"/>
            <a:chExt cx="1603421" cy="5444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D81740-55D3-4EB9-B5B0-055B2FF6618C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E75900-5FA2-4FE4-A5CA-C7FCBF030B5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내구연한 도래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D1FFC7-13FB-429D-918B-33D57E71779B}"/>
              </a:ext>
            </a:extLst>
          </p:cNvPr>
          <p:cNvGrpSpPr/>
          <p:nvPr/>
        </p:nvGrpSpPr>
        <p:grpSpPr>
          <a:xfrm>
            <a:off x="6785211" y="1884710"/>
            <a:ext cx="1603421" cy="393481"/>
            <a:chOff x="4825057" y="1547122"/>
            <a:chExt cx="1603421" cy="5444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A8C521-32E2-42E2-A881-F15CAFC7A780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53066-AAB1-4E95-AF74-F738CA7EEDD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내구연한 체크 스케쥴러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B31594-0D43-40C4-9ABB-F47A97D2E141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2898592" y="2081451"/>
            <a:ext cx="3886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BD5A36-B031-47A8-BC1B-E94AE4446E82}"/>
              </a:ext>
            </a:extLst>
          </p:cNvPr>
          <p:cNvSpPr txBox="1"/>
          <p:nvPr/>
        </p:nvSpPr>
        <p:spPr>
          <a:xfrm>
            <a:off x="3755975" y="1840253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내구연한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AEEBC6-4505-4AE6-B3E4-1F2CA2EB9044}"/>
              </a:ext>
            </a:extLst>
          </p:cNvPr>
          <p:cNvGrpSpPr/>
          <p:nvPr/>
        </p:nvGrpSpPr>
        <p:grpSpPr>
          <a:xfrm>
            <a:off x="1295171" y="5554465"/>
            <a:ext cx="1603421" cy="393481"/>
            <a:chOff x="4825057" y="1547122"/>
            <a:chExt cx="1603421" cy="54446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4FF36B0-6784-4168-B5A6-76564C8188E7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36816F-4542-41A7-A14C-EBF46234967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충전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7CE8729-E14F-4250-95F8-CAF4279F77FA}"/>
              </a:ext>
            </a:extLst>
          </p:cNvPr>
          <p:cNvGrpSpPr/>
          <p:nvPr/>
        </p:nvGrpSpPr>
        <p:grpSpPr>
          <a:xfrm>
            <a:off x="6785211" y="5554465"/>
            <a:ext cx="1603421" cy="393481"/>
            <a:chOff x="4825057" y="1547122"/>
            <a:chExt cx="1603421" cy="54446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4A3FF23-266B-4583-8D9E-E1C55103C716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EFDD47-2FAB-4670-8A2A-86084980957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충전알림 스케쥴러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A588C4-869E-48F3-B857-F59E759EC3D7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2898592" y="5751206"/>
            <a:ext cx="3886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73584D-3A14-4429-8B57-E776BE5C8363}"/>
              </a:ext>
            </a:extLst>
          </p:cNvPr>
          <p:cNvSpPr txBox="1"/>
          <p:nvPr/>
        </p:nvSpPr>
        <p:spPr>
          <a:xfrm>
            <a:off x="2954114" y="5510008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충전</a:t>
            </a:r>
            <a:endParaRPr lang="ko-KR" altLang="en-US" sz="9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7E868B-6B79-4992-9720-82CE82777946}"/>
              </a:ext>
            </a:extLst>
          </p:cNvPr>
          <p:cNvSpPr/>
          <p:nvPr/>
        </p:nvSpPr>
        <p:spPr>
          <a:xfrm>
            <a:off x="219471" y="5130428"/>
            <a:ext cx="484069" cy="1291575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충전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알림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DEF90CFF-3C7F-4392-81F4-341E8987ACB5}"/>
              </a:ext>
            </a:extLst>
          </p:cNvPr>
          <p:cNvSpPr/>
          <p:nvPr/>
        </p:nvSpPr>
        <p:spPr>
          <a:xfrm>
            <a:off x="1421989" y="2546139"/>
            <a:ext cx="1349784" cy="455537"/>
          </a:xfrm>
          <a:prstGeom prst="diamond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+mn-ea"/>
              </a:rPr>
              <a:t>병원방문 후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900">
                <a:solidFill>
                  <a:schemeClr val="bg1"/>
                </a:solidFill>
                <a:latin typeface="+mn-ea"/>
              </a:rPr>
              <a:t>신규처방전 발생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직선 화살표 연결선 63">
            <a:extLst>
              <a:ext uri="{FF2B5EF4-FFF2-40B4-BE49-F238E27FC236}">
                <a16:creationId xmlns:a16="http://schemas.microsoft.com/office/drawing/2014/main" id="{1A7C66A7-80E6-43EC-9C93-3CD2B4B2486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96882" y="2278191"/>
            <a:ext cx="0" cy="25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08F9D7-438A-4BA8-ACBE-A46B0C0682D8}"/>
              </a:ext>
            </a:extLst>
          </p:cNvPr>
          <p:cNvSpPr txBox="1"/>
          <p:nvPr/>
        </p:nvSpPr>
        <p:spPr>
          <a:xfrm>
            <a:off x="3205843" y="3271321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맞춤예약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2F411E-EE51-4428-A2A6-B3FBF00E97C6}"/>
              </a:ext>
            </a:extLst>
          </p:cNvPr>
          <p:cNvSpPr txBox="1"/>
          <p:nvPr/>
        </p:nvSpPr>
        <p:spPr>
          <a:xfrm>
            <a:off x="1089845" y="3271321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 kern="1200">
                <a:latin typeface="+mn-ea"/>
              </a:rPr>
              <a:t>맞춤배달</a:t>
            </a:r>
            <a:endParaRPr lang="en-US" altLang="ko-KR" sz="200" kern="1200" dirty="0">
              <a:latin typeface="+mn-ea"/>
            </a:endParaRPr>
          </a:p>
        </p:txBody>
      </p:sp>
      <p:cxnSp>
        <p:nvCxnSpPr>
          <p:cNvPr id="35" name="직선 화살표 연결선 63">
            <a:extLst>
              <a:ext uri="{FF2B5EF4-FFF2-40B4-BE49-F238E27FC236}">
                <a16:creationId xmlns:a16="http://schemas.microsoft.com/office/drawing/2014/main" id="{1139DAB3-1E69-44A3-A617-41A4CF016FC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3021936" y="2076621"/>
            <a:ext cx="269645" cy="2119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3">
            <a:extLst>
              <a:ext uri="{FF2B5EF4-FFF2-40B4-BE49-F238E27FC236}">
                <a16:creationId xmlns:a16="http://schemas.microsoft.com/office/drawing/2014/main" id="{8A6E4D7C-B560-447B-BC8E-3D4F07F93D0A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rot="16200000" flipH="1">
            <a:off x="1963937" y="3134620"/>
            <a:ext cx="269645" cy="3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8EA98D-5D0F-4F3B-B4F1-071ED9C151FB}"/>
              </a:ext>
            </a:extLst>
          </p:cNvPr>
          <p:cNvSpPr txBox="1"/>
          <p:nvPr/>
        </p:nvSpPr>
        <p:spPr>
          <a:xfrm>
            <a:off x="3585646" y="2951028"/>
            <a:ext cx="1173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900">
                <a:latin typeface="+mn-ea"/>
              </a:rPr>
              <a:t>완제품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의지보조기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7B819B-5A40-481A-B592-A4BF7F17033F}"/>
              </a:ext>
            </a:extLst>
          </p:cNvPr>
          <p:cNvSpPr txBox="1"/>
          <p:nvPr/>
        </p:nvSpPr>
        <p:spPr>
          <a:xfrm>
            <a:off x="1632537" y="29892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en-US" sz="900">
                <a:latin typeface="+mn-ea"/>
              </a:rPr>
              <a:t>완제품</a:t>
            </a:r>
            <a:endParaRPr lang="ko-KR" altLang="en-US" sz="900" dirty="0">
              <a:latin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2099440-7290-42DA-9091-BD0A2CB1697D}"/>
              </a:ext>
            </a:extLst>
          </p:cNvPr>
          <p:cNvCxnSpPr>
            <a:cxnSpLocks/>
          </p:cNvCxnSpPr>
          <p:nvPr/>
        </p:nvCxnSpPr>
        <p:spPr>
          <a:xfrm>
            <a:off x="784156" y="5105024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8F7DBEC-E80B-464B-A72A-EFEFAF08742D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36" name="설명선: 선 35">
            <a:extLst>
              <a:ext uri="{FF2B5EF4-FFF2-40B4-BE49-F238E27FC236}">
                <a16:creationId xmlns:a16="http://schemas.microsoft.com/office/drawing/2014/main" id="{9A9C9644-A4C3-48FB-B672-7CC16EDE8B4F}"/>
              </a:ext>
            </a:extLst>
          </p:cNvPr>
          <p:cNvSpPr/>
          <p:nvPr/>
        </p:nvSpPr>
        <p:spPr>
          <a:xfrm>
            <a:off x="8717790" y="5533496"/>
            <a:ext cx="1903717" cy="471183"/>
          </a:xfrm>
          <a:prstGeom prst="borderCallout1">
            <a:avLst>
              <a:gd name="adj1" fmla="val 33675"/>
              <a:gd name="adj2" fmla="val 1182"/>
              <a:gd name="adj3" fmla="val 52952"/>
              <a:gd name="adj4" fmla="val -18851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재활공학연구소</a:t>
            </a:r>
            <a:r>
              <a:rPr lang="en-US" altLang="ko-KR" sz="900" i="1">
                <a:solidFill>
                  <a:srgbClr val="FF0000"/>
                </a:solidFill>
                <a:latin typeface="+mn-ea"/>
              </a:rPr>
              <a:t>&gt;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충전알림 대상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품목코드 및 알림주기 식별 요청</a:t>
            </a:r>
            <a:endParaRPr lang="ko-KR" altLang="en-US" sz="900" dirty="0">
              <a:latin typeface="+mn-ea"/>
            </a:endParaRPr>
          </a:p>
        </p:txBody>
      </p:sp>
      <p:sp>
        <p:nvSpPr>
          <p:cNvPr id="37" name="설명선: 선 36">
            <a:extLst>
              <a:ext uri="{FF2B5EF4-FFF2-40B4-BE49-F238E27FC236}">
                <a16:creationId xmlns:a16="http://schemas.microsoft.com/office/drawing/2014/main" id="{7345EAFD-7639-4543-9373-1FB165952376}"/>
              </a:ext>
            </a:extLst>
          </p:cNvPr>
          <p:cNvSpPr/>
          <p:nvPr/>
        </p:nvSpPr>
        <p:spPr>
          <a:xfrm>
            <a:off x="8717789" y="1792657"/>
            <a:ext cx="1903717" cy="771532"/>
          </a:xfrm>
          <a:prstGeom prst="borderCallout1">
            <a:avLst>
              <a:gd name="adj1" fmla="val 33675"/>
              <a:gd name="adj2" fmla="val 1182"/>
              <a:gd name="adj3" fmla="val 29665"/>
              <a:gd name="adj4" fmla="val -19852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재활공학연구소 픔목</a:t>
            </a:r>
            <a:r>
              <a:rPr lang="en-US" altLang="ko-KR" sz="900" i="1">
                <a:solidFill>
                  <a:srgbClr val="FF0000"/>
                </a:solidFill>
                <a:latin typeface="+mn-ea"/>
              </a:rPr>
              <a:t>&gt;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품목별 내구연한 요청</a:t>
            </a:r>
            <a:endParaRPr lang="en-US" altLang="ko-KR" sz="900">
              <a:latin typeface="+mn-ea"/>
            </a:endParaRPr>
          </a:p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알스텝 품목</a:t>
            </a:r>
            <a:r>
              <a:rPr lang="en-US" altLang="ko-KR" sz="900" i="1">
                <a:solidFill>
                  <a:srgbClr val="FF0000"/>
                </a:solidFill>
                <a:latin typeface="+mn-ea"/>
              </a:rPr>
              <a:t>&gt;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en-US" altLang="ko-KR" sz="900">
                <a:latin typeface="+mn-ea"/>
              </a:rPr>
              <a:t>1</a:t>
            </a:r>
            <a:r>
              <a:rPr lang="ko-KR" altLang="en-US" sz="900">
                <a:latin typeface="+mn-ea"/>
              </a:rPr>
              <a:t>년정도 사용시 예방점검 안내</a:t>
            </a:r>
            <a:endParaRPr lang="en-US" altLang="ko-KR" sz="90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523043C-289B-4365-A595-4CCBD91AD6BF}"/>
              </a:ext>
            </a:extLst>
          </p:cNvPr>
          <p:cNvSpPr/>
          <p:nvPr/>
        </p:nvSpPr>
        <p:spPr>
          <a:xfrm>
            <a:off x="219471" y="3799202"/>
            <a:ext cx="484069" cy="1291575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예방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점검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알림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FD06873-8D0A-4442-B090-AB2B498D3422}"/>
              </a:ext>
            </a:extLst>
          </p:cNvPr>
          <p:cNvGrpSpPr/>
          <p:nvPr/>
        </p:nvGrpSpPr>
        <p:grpSpPr>
          <a:xfrm>
            <a:off x="1295171" y="4268609"/>
            <a:ext cx="1603421" cy="393481"/>
            <a:chOff x="4825057" y="1547122"/>
            <a:chExt cx="1603421" cy="54446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867AAE-BFD2-4D26-9BBF-48A4D5D6033D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2752B8-5132-410D-8720-13FA5BBB140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예방점검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2B6178-171F-4144-B2D5-ED0269189C03}"/>
              </a:ext>
            </a:extLst>
          </p:cNvPr>
          <p:cNvGrpSpPr/>
          <p:nvPr/>
        </p:nvGrpSpPr>
        <p:grpSpPr>
          <a:xfrm>
            <a:off x="6785211" y="4268609"/>
            <a:ext cx="1603421" cy="393481"/>
            <a:chOff x="4825057" y="1547122"/>
            <a:chExt cx="1603421" cy="54446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104258-6322-4321-BBC4-75B47D05D60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B606AA-3629-4126-93F7-740C336CE4E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예방점검 체크 스케쥴러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5F6706A-CAD6-487C-80A6-411DAA2A554D}"/>
              </a:ext>
            </a:extLst>
          </p:cNvPr>
          <p:cNvCxnSpPr>
            <a:cxnSpLocks/>
            <a:stCxn id="44" idx="1"/>
            <a:endCxn id="42" idx="3"/>
          </p:cNvCxnSpPr>
          <p:nvPr/>
        </p:nvCxnSpPr>
        <p:spPr>
          <a:xfrm flipH="1">
            <a:off x="2898592" y="4465350"/>
            <a:ext cx="3886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B063C9-E489-406F-958A-EE7A78AC5175}"/>
              </a:ext>
            </a:extLst>
          </p:cNvPr>
          <p:cNvSpPr txBox="1"/>
          <p:nvPr/>
        </p:nvSpPr>
        <p:spPr>
          <a:xfrm>
            <a:off x="2978562" y="422415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예방점검</a:t>
            </a:r>
            <a:endParaRPr lang="ko-KR" altLang="en-US" sz="900" dirty="0">
              <a:latin typeface="+mn-ea"/>
            </a:endParaRPr>
          </a:p>
        </p:txBody>
      </p:sp>
      <p:sp>
        <p:nvSpPr>
          <p:cNvPr id="52" name="설명선: 선 51">
            <a:extLst>
              <a:ext uri="{FF2B5EF4-FFF2-40B4-BE49-F238E27FC236}">
                <a16:creationId xmlns:a16="http://schemas.microsoft.com/office/drawing/2014/main" id="{1EE30AC6-70BF-44C9-99BF-75E3490FCC32}"/>
              </a:ext>
            </a:extLst>
          </p:cNvPr>
          <p:cNvSpPr/>
          <p:nvPr/>
        </p:nvSpPr>
        <p:spPr>
          <a:xfrm>
            <a:off x="8717790" y="4247640"/>
            <a:ext cx="1903717" cy="471183"/>
          </a:xfrm>
          <a:prstGeom prst="borderCallout1">
            <a:avLst>
              <a:gd name="adj1" fmla="val 33675"/>
              <a:gd name="adj2" fmla="val 1182"/>
              <a:gd name="adj3" fmla="val 52952"/>
              <a:gd name="adj4" fmla="val -18851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재활공학연구소</a:t>
            </a:r>
            <a:r>
              <a:rPr lang="en-US" altLang="ko-KR" sz="900" i="1">
                <a:solidFill>
                  <a:srgbClr val="FF0000"/>
                </a:solidFill>
                <a:latin typeface="+mn-ea"/>
              </a:rPr>
              <a:t>&gt;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품목별 예방점검 시기 요청</a:t>
            </a:r>
            <a:endParaRPr lang="en-US" altLang="ko-KR" sz="900">
              <a:latin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D603130-ADEB-4821-A2EF-7BE6F6ABC539}"/>
              </a:ext>
            </a:extLst>
          </p:cNvPr>
          <p:cNvCxnSpPr>
            <a:cxnSpLocks/>
          </p:cNvCxnSpPr>
          <p:nvPr/>
        </p:nvCxnSpPr>
        <p:spPr>
          <a:xfrm>
            <a:off x="784156" y="3799202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46F6D2-FDFF-4F80-84A8-560B40B8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88633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알스텝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함길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3AFDF3E-58A1-410C-A996-EEA4889F6088}"/>
              </a:ext>
            </a:extLst>
          </p:cNvPr>
          <p:cNvSpPr txBox="1"/>
          <p:nvPr/>
        </p:nvSpPr>
        <p:spPr>
          <a:xfrm>
            <a:off x="1263639" y="1929018"/>
            <a:ext cx="1603421" cy="327497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53E896-E508-45E4-ACB3-862484C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지정 재활보조기구 예방점검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간편수리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61CD8-805A-4EBE-A6DA-D91310C60DB5}"/>
              </a:ext>
            </a:extLst>
          </p:cNvPr>
          <p:cNvSpPr/>
          <p:nvPr/>
        </p:nvSpPr>
        <p:spPr>
          <a:xfrm>
            <a:off x="219471" y="1484783"/>
            <a:ext cx="484069" cy="2062161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방문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점검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일정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B56EEA-4A1E-4CF2-9BAE-2400982F3665}"/>
              </a:ext>
            </a:extLst>
          </p:cNvPr>
          <p:cNvGrpSpPr/>
          <p:nvPr/>
        </p:nvGrpSpPr>
        <p:grpSpPr>
          <a:xfrm>
            <a:off x="6822299" y="1929018"/>
            <a:ext cx="1603421" cy="327497"/>
            <a:chOff x="4825057" y="1547122"/>
            <a:chExt cx="1603421" cy="5444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57654CF-1DD3-4281-B291-8C5E5E26114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BCBD9-E247-4858-98EF-49770306480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방문점검 접수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CD7EDB-41B3-47FE-9511-398E5562CC99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>
            <a:off x="2867060" y="2092767"/>
            <a:ext cx="39552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684397-4DCF-42DB-9A4B-46ECC4DC52EE}"/>
              </a:ext>
            </a:extLst>
          </p:cNvPr>
          <p:cNvSpPr txBox="1"/>
          <p:nvPr/>
        </p:nvSpPr>
        <p:spPr>
          <a:xfrm>
            <a:off x="4409304" y="1869413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방문점검 요청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B64121-63DE-49DA-A045-957DEF6542FD}"/>
              </a:ext>
            </a:extLst>
          </p:cNvPr>
          <p:cNvGrpSpPr/>
          <p:nvPr/>
        </p:nvGrpSpPr>
        <p:grpSpPr>
          <a:xfrm>
            <a:off x="1263639" y="3011009"/>
            <a:ext cx="1603421" cy="327497"/>
            <a:chOff x="4825057" y="1547122"/>
            <a:chExt cx="1603421" cy="54446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F75EB1-28D8-4EAE-B89E-B63CDB3958DF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67B7E7-F7B9-4DA8-984B-D47E4AF9DCC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방문점검 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C10DC2-AB34-45AF-9308-6E5AF96BCAD9}"/>
              </a:ext>
            </a:extLst>
          </p:cNvPr>
          <p:cNvCxnSpPr>
            <a:cxnSpLocks/>
          </p:cNvCxnSpPr>
          <p:nvPr/>
        </p:nvCxnSpPr>
        <p:spPr>
          <a:xfrm flipH="1">
            <a:off x="5674222" y="2947021"/>
            <a:ext cx="114800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A869C3-2ED9-4491-8748-07259C2B56F9}"/>
              </a:ext>
            </a:extLst>
          </p:cNvPr>
          <p:cNvCxnSpPr>
            <a:cxnSpLocks/>
          </p:cNvCxnSpPr>
          <p:nvPr/>
        </p:nvCxnSpPr>
        <p:spPr>
          <a:xfrm>
            <a:off x="5663503" y="2596284"/>
            <a:ext cx="115447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6A535E9-FEAD-4F2B-B00C-DB3A3FD56B71}"/>
              </a:ext>
            </a:extLst>
          </p:cNvPr>
          <p:cNvGrpSpPr/>
          <p:nvPr/>
        </p:nvGrpSpPr>
        <p:grpSpPr>
          <a:xfrm>
            <a:off x="6822299" y="2334469"/>
            <a:ext cx="1603421" cy="1018331"/>
            <a:chOff x="4825057" y="1547122"/>
            <a:chExt cx="1603421" cy="54446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E27D161-E912-4A54-A876-824819829A8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352F48-2D0E-4B30-AD5F-B6BB9F5AFC69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sz="900">
                  <a:latin typeface="+mn-ea"/>
                  <a:ea typeface="+mn-ea"/>
                </a:rPr>
                <a:t>방문점검 일정</a:t>
              </a:r>
              <a:r>
                <a:rPr lang="ko-KR" altLang="en-US">
                  <a:latin typeface="+mn-ea"/>
                  <a:ea typeface="+mn-ea"/>
                </a:rPr>
                <a:t> 추가</a:t>
              </a:r>
              <a:r>
                <a:rPr lang="en-US" altLang="ko-KR">
                  <a:latin typeface="+mn-ea"/>
                  <a:ea typeface="+mn-ea"/>
                </a:rPr>
                <a:t>/</a:t>
              </a:r>
              <a:r>
                <a:rPr lang="ko-KR" altLang="en-US">
                  <a:latin typeface="+mn-ea"/>
                  <a:ea typeface="+mn-ea"/>
                </a:rPr>
                <a:t>수정</a:t>
              </a:r>
            </a:p>
            <a:p>
              <a:r>
                <a:rPr lang="ko-KR" altLang="en-US">
                  <a:latin typeface="+mn-ea"/>
                  <a:ea typeface="+mn-ea"/>
                </a:rPr>
                <a:t>*시스템이 다음일자를 기준으로 </a:t>
              </a:r>
              <a:r>
                <a:rPr lang="en-US" altLang="ko-KR">
                  <a:latin typeface="+mn-ea"/>
                  <a:ea typeface="+mn-ea"/>
                </a:rPr>
                <a:t>1</a:t>
              </a:r>
              <a:r>
                <a:rPr lang="ko-KR" altLang="en-US">
                  <a:latin typeface="+mn-ea"/>
                  <a:ea typeface="+mn-ea"/>
                </a:rPr>
                <a:t>주일간 방문점검 가능 일정을 추가*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042F220-8FC6-4380-8CE9-CE4575C42CE1}"/>
              </a:ext>
            </a:extLst>
          </p:cNvPr>
          <p:cNvSpPr txBox="1"/>
          <p:nvPr/>
        </p:nvSpPr>
        <p:spPr>
          <a:xfrm>
            <a:off x="2871386" y="2983960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방문점검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607C3CD-836D-4742-8342-EDC4BFE91B87}"/>
              </a:ext>
            </a:extLst>
          </p:cNvPr>
          <p:cNvGrpSpPr/>
          <p:nvPr/>
        </p:nvGrpSpPr>
        <p:grpSpPr>
          <a:xfrm>
            <a:off x="4056545" y="2387787"/>
            <a:ext cx="1603421" cy="327497"/>
            <a:chOff x="4825057" y="1547122"/>
            <a:chExt cx="1603421" cy="54446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9E369D1-F0DB-43A5-9D2E-D783DE63729D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93D14F-4DBE-420D-AFB8-FD47762268D8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방</a:t>
              </a:r>
              <a:r>
                <a:rPr lang="ko-KR" altLang="en-US" sz="900">
                  <a:latin typeface="+mn-ea"/>
                </a:rPr>
                <a:t>문</a:t>
              </a:r>
              <a:r>
                <a:rPr lang="ko-KR" altLang="en-US" sz="900" kern="1200">
                  <a:latin typeface="+mn-ea"/>
                </a:rPr>
                <a:t>점검 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5D7D890-76E7-454E-A2E6-5C0DE4D31CAA}"/>
              </a:ext>
            </a:extLst>
          </p:cNvPr>
          <p:cNvSpPr txBox="1"/>
          <p:nvPr/>
        </p:nvSpPr>
        <p:spPr>
          <a:xfrm>
            <a:off x="5488930" y="2354583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방문점검 가능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기간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0B82A3A-727D-4DFE-B19A-DAD4E01C3C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56710" y="3202074"/>
            <a:ext cx="396558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7F7FB52-A078-491F-97D6-4DE40527AC97}"/>
              </a:ext>
            </a:extLst>
          </p:cNvPr>
          <p:cNvCxnSpPr>
            <a:cxnSpLocks/>
          </p:cNvCxnSpPr>
          <p:nvPr/>
        </p:nvCxnSpPr>
        <p:spPr>
          <a:xfrm>
            <a:off x="784156" y="3579144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D88571-107B-4A7B-AAAF-7FA71E8F7F09}"/>
              </a:ext>
            </a:extLst>
          </p:cNvPr>
          <p:cNvSpPr/>
          <p:nvPr/>
        </p:nvSpPr>
        <p:spPr>
          <a:xfrm>
            <a:off x="219471" y="3626538"/>
            <a:ext cx="484069" cy="2786109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점검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완료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65B4B41-64F0-4E85-9B2B-236C39C3ED72}"/>
              </a:ext>
            </a:extLst>
          </p:cNvPr>
          <p:cNvGrpSpPr/>
          <p:nvPr/>
        </p:nvGrpSpPr>
        <p:grpSpPr>
          <a:xfrm>
            <a:off x="6817973" y="5060040"/>
            <a:ext cx="1603421" cy="327497"/>
            <a:chOff x="4825057" y="1547122"/>
            <a:chExt cx="1603421" cy="54446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E528A72-DED6-4F77-9A5A-A3709503BAAA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911B1B1-1FF4-421F-B0F4-224D59B7ABD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방문점검 진행상황 관리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B875445-6A9A-43AF-BA23-0E47F07808C1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5659472" y="5223789"/>
            <a:ext cx="115850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D011846-9B87-4991-A8E6-C00B0B366E9A}"/>
              </a:ext>
            </a:extLst>
          </p:cNvPr>
          <p:cNvSpPr txBox="1"/>
          <p:nvPr/>
        </p:nvSpPr>
        <p:spPr>
          <a:xfrm>
            <a:off x="5805552" y="4993653"/>
            <a:ext cx="10102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방문점검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9CA97EC-69EA-41EC-B69E-7D05260FFACA}"/>
              </a:ext>
            </a:extLst>
          </p:cNvPr>
          <p:cNvGrpSpPr/>
          <p:nvPr/>
        </p:nvGrpSpPr>
        <p:grpSpPr>
          <a:xfrm>
            <a:off x="9670274" y="5060040"/>
            <a:ext cx="1603421" cy="327497"/>
            <a:chOff x="4825057" y="1547122"/>
            <a:chExt cx="1603421" cy="54446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F149173-F294-4F4B-9FAF-1396F43AB1CA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38CD34-D6A4-4FCB-9AB9-0ED485B50C7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서비스 이력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E88108-F77F-444D-B694-EB08DE3D6425}"/>
              </a:ext>
            </a:extLst>
          </p:cNvPr>
          <p:cNvGrpSpPr/>
          <p:nvPr/>
        </p:nvGrpSpPr>
        <p:grpSpPr>
          <a:xfrm>
            <a:off x="9670274" y="5411098"/>
            <a:ext cx="1603421" cy="327497"/>
            <a:chOff x="4825057" y="1547122"/>
            <a:chExt cx="1603421" cy="54446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06EFB7-F1EE-44CC-B167-26DA12CA264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93C705C-F3DE-4E71-8A33-642C823B5979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리워드포인트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차감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7010582-61AC-4858-B6A8-B173583E7B0C}"/>
              </a:ext>
            </a:extLst>
          </p:cNvPr>
          <p:cNvCxnSpPr>
            <a:cxnSpLocks/>
            <a:stCxn id="82" idx="1"/>
            <a:endCxn id="77" idx="3"/>
          </p:cNvCxnSpPr>
          <p:nvPr/>
        </p:nvCxnSpPr>
        <p:spPr>
          <a:xfrm flipH="1">
            <a:off x="8421394" y="5223789"/>
            <a:ext cx="124888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960FEBA-87A2-4A01-B89F-3EA3FAE03264}"/>
              </a:ext>
            </a:extLst>
          </p:cNvPr>
          <p:cNvSpPr txBox="1"/>
          <p:nvPr/>
        </p:nvSpPr>
        <p:spPr>
          <a:xfrm>
            <a:off x="8522105" y="4993653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서비스 처리결과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A9F6956-34F6-47CA-B352-59BF5DD0914B}"/>
              </a:ext>
            </a:extLst>
          </p:cNvPr>
          <p:cNvGrpSpPr/>
          <p:nvPr/>
        </p:nvGrpSpPr>
        <p:grpSpPr>
          <a:xfrm>
            <a:off x="7127884" y="4604714"/>
            <a:ext cx="1603421" cy="327497"/>
            <a:chOff x="4825057" y="1547122"/>
            <a:chExt cx="1603421" cy="54446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54804B1-D6B0-49A6-A86B-5C56DC01A1F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054793A-A06D-4958-B37D-1A715E28D9DB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900">
                <a:latin typeface="+mn-ea"/>
              </a:endParaRPr>
            </a:p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구성품 관리</a:t>
              </a: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FCEDCAC-A95D-453F-913A-DA2B9ABADE88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5659472" y="4548296"/>
            <a:ext cx="1158501" cy="37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3BE8F5E-B75F-450F-9258-4C16C4327BA3}"/>
              </a:ext>
            </a:extLst>
          </p:cNvPr>
          <p:cNvSpPr txBox="1"/>
          <p:nvPr/>
        </p:nvSpPr>
        <p:spPr>
          <a:xfrm>
            <a:off x="6001871" y="4324611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구성품 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4FB6985-9DAE-4B2D-9DA8-AA503C10AD1B}"/>
              </a:ext>
            </a:extLst>
          </p:cNvPr>
          <p:cNvGrpSpPr/>
          <p:nvPr/>
        </p:nvGrpSpPr>
        <p:grpSpPr>
          <a:xfrm>
            <a:off x="6817973" y="4384547"/>
            <a:ext cx="1603421" cy="327497"/>
            <a:chOff x="4825057" y="1547122"/>
            <a:chExt cx="1603421" cy="54446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9408638-4C81-49E3-AAEE-5DEAC447DC47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22C08CE-74D8-4D29-BB1A-794AAF5DC1D9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거래명세서 관리</a:t>
              </a:r>
              <a:r>
                <a:rPr lang="en-US" altLang="ko-KR" sz="900">
                  <a:latin typeface="+mn-ea"/>
                </a:rPr>
                <a:t>(QRcode)</a:t>
              </a:r>
              <a:endParaRPr lang="ko-KR" altLang="en-US" sz="900">
                <a:latin typeface="+mn-ea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43851CB-988C-411C-BBB2-1413B06D59D8}"/>
              </a:ext>
            </a:extLst>
          </p:cNvPr>
          <p:cNvGrpSpPr/>
          <p:nvPr/>
        </p:nvGrpSpPr>
        <p:grpSpPr>
          <a:xfrm>
            <a:off x="1263639" y="3920329"/>
            <a:ext cx="1603421" cy="327497"/>
            <a:chOff x="4825057" y="1547122"/>
            <a:chExt cx="1603421" cy="544462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B14904C-6054-49C8-AD2E-85CF88B56C8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BCE40B1-2739-48F9-839B-63CDDF21187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일정당일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C262BF9-513E-4FCF-BDF8-ECE641C96C7D}"/>
              </a:ext>
            </a:extLst>
          </p:cNvPr>
          <p:cNvGrpSpPr/>
          <p:nvPr/>
        </p:nvGrpSpPr>
        <p:grpSpPr>
          <a:xfrm>
            <a:off x="4056050" y="3920329"/>
            <a:ext cx="1603421" cy="327497"/>
            <a:chOff x="4825057" y="1547122"/>
            <a:chExt cx="1603421" cy="544462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3E02AC8-5568-4361-A2AA-40B3FDE285DF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AEB3C3-3CCB-4EA5-96E0-789A303EE7E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일정당일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C9F50C99-12E2-424D-A223-205173560919}"/>
              </a:ext>
            </a:extLst>
          </p:cNvPr>
          <p:cNvCxnSpPr>
            <a:cxnSpLocks/>
          </p:cNvCxnSpPr>
          <p:nvPr/>
        </p:nvCxnSpPr>
        <p:spPr>
          <a:xfrm>
            <a:off x="8425720" y="2130723"/>
            <a:ext cx="12445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0162AE7-8D57-4411-B570-2D3496C30E3D}"/>
              </a:ext>
            </a:extLst>
          </p:cNvPr>
          <p:cNvGrpSpPr/>
          <p:nvPr/>
        </p:nvGrpSpPr>
        <p:grpSpPr>
          <a:xfrm>
            <a:off x="9670274" y="1540953"/>
            <a:ext cx="1603421" cy="327600"/>
            <a:chOff x="4825057" y="1547122"/>
            <a:chExt cx="1603421" cy="54446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04F20A2-F668-4548-AE0C-C0B3D6AA7A1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C28F1B-2EC5-448E-8AC8-6AA2439732ED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플랫폼사용자 인증</a:t>
              </a:r>
              <a:endParaRPr lang="en-US" altLang="ko-KR" sz="900">
                <a:latin typeface="+mn-ea"/>
              </a:endParaRPr>
            </a:p>
          </p:txBody>
        </p:sp>
      </p:grp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FDF8CDA-C5BA-4750-908E-6E736D9B8DCE}"/>
              </a:ext>
            </a:extLst>
          </p:cNvPr>
          <p:cNvCxnSpPr>
            <a:cxnSpLocks/>
            <a:endCxn id="162" idx="1"/>
          </p:cNvCxnSpPr>
          <p:nvPr/>
        </p:nvCxnSpPr>
        <p:spPr>
          <a:xfrm flipV="1">
            <a:off x="8425720" y="1704753"/>
            <a:ext cx="1244554" cy="35540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F641503-CAA9-4DC2-98B1-C649DFE1EF05}"/>
              </a:ext>
            </a:extLst>
          </p:cNvPr>
          <p:cNvSpPr txBox="1"/>
          <p:nvPr/>
        </p:nvSpPr>
        <p:spPr>
          <a:xfrm>
            <a:off x="8754396" y="166584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사용자 정보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BB09E6-C519-4C75-BD53-70C8B13D4FF9}"/>
              </a:ext>
            </a:extLst>
          </p:cNvPr>
          <p:cNvSpPr txBox="1"/>
          <p:nvPr/>
        </p:nvSpPr>
        <p:spPr>
          <a:xfrm>
            <a:off x="1267978" y="1945622"/>
            <a:ext cx="1588731" cy="327600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444042-6CC0-41B1-A30E-7278EAC78CC3}"/>
              </a:ext>
            </a:extLst>
          </p:cNvPr>
          <p:cNvSpPr txBox="1"/>
          <p:nvPr/>
        </p:nvSpPr>
        <p:spPr>
          <a:xfrm>
            <a:off x="4056051" y="4000839"/>
            <a:ext cx="1603421" cy="327497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AE3C2F-B763-41BB-A7DC-1541393D2E7F}"/>
              </a:ext>
            </a:extLst>
          </p:cNvPr>
          <p:cNvSpPr txBox="1"/>
          <p:nvPr/>
        </p:nvSpPr>
        <p:spPr>
          <a:xfrm>
            <a:off x="4056051" y="3232909"/>
            <a:ext cx="1603421" cy="327497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n-US" altLang="ko-KR">
              <a:latin typeface="+mn-ea"/>
              <a:ea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B0709D-7C78-4E56-8E3E-095EE56483B5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753B35E-07DC-4916-ADA1-4495B6BC8EBD}"/>
              </a:ext>
            </a:extLst>
          </p:cNvPr>
          <p:cNvSpPr/>
          <p:nvPr/>
        </p:nvSpPr>
        <p:spPr>
          <a:xfrm>
            <a:off x="1042721" y="1865988"/>
            <a:ext cx="2045254" cy="475212"/>
          </a:xfrm>
          <a:custGeom>
            <a:avLst/>
            <a:gdLst>
              <a:gd name="connsiteX0" fmla="*/ 0 w 2045254"/>
              <a:gd name="connsiteY0" fmla="*/ 0 h 475212"/>
              <a:gd name="connsiteX1" fmla="*/ 511314 w 2045254"/>
              <a:gd name="connsiteY1" fmla="*/ 0 h 475212"/>
              <a:gd name="connsiteX2" fmla="*/ 981722 w 2045254"/>
              <a:gd name="connsiteY2" fmla="*/ 0 h 475212"/>
              <a:gd name="connsiteX3" fmla="*/ 1533941 w 2045254"/>
              <a:gd name="connsiteY3" fmla="*/ 0 h 475212"/>
              <a:gd name="connsiteX4" fmla="*/ 2045254 w 2045254"/>
              <a:gd name="connsiteY4" fmla="*/ 0 h 475212"/>
              <a:gd name="connsiteX5" fmla="*/ 2045254 w 2045254"/>
              <a:gd name="connsiteY5" fmla="*/ 475212 h 475212"/>
              <a:gd name="connsiteX6" fmla="*/ 1595298 w 2045254"/>
              <a:gd name="connsiteY6" fmla="*/ 475212 h 475212"/>
              <a:gd name="connsiteX7" fmla="*/ 1145342 w 2045254"/>
              <a:gd name="connsiteY7" fmla="*/ 475212 h 475212"/>
              <a:gd name="connsiteX8" fmla="*/ 674934 w 2045254"/>
              <a:gd name="connsiteY8" fmla="*/ 475212 h 475212"/>
              <a:gd name="connsiteX9" fmla="*/ 0 w 2045254"/>
              <a:gd name="connsiteY9" fmla="*/ 475212 h 475212"/>
              <a:gd name="connsiteX10" fmla="*/ 0 w 2045254"/>
              <a:gd name="connsiteY10" fmla="*/ 0 h 4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5254" h="475212" fill="none" extrusionOk="0">
                <a:moveTo>
                  <a:pt x="0" y="0"/>
                </a:moveTo>
                <a:cubicBezTo>
                  <a:pt x="184793" y="-61013"/>
                  <a:pt x="406291" y="5467"/>
                  <a:pt x="511314" y="0"/>
                </a:cubicBezTo>
                <a:cubicBezTo>
                  <a:pt x="616337" y="-5467"/>
                  <a:pt x="872247" y="33389"/>
                  <a:pt x="981722" y="0"/>
                </a:cubicBezTo>
                <a:cubicBezTo>
                  <a:pt x="1091197" y="-33389"/>
                  <a:pt x="1288311" y="13984"/>
                  <a:pt x="1533941" y="0"/>
                </a:cubicBezTo>
                <a:cubicBezTo>
                  <a:pt x="1779571" y="-13984"/>
                  <a:pt x="1791097" y="42791"/>
                  <a:pt x="2045254" y="0"/>
                </a:cubicBezTo>
                <a:cubicBezTo>
                  <a:pt x="2100727" y="215574"/>
                  <a:pt x="1995076" y="362873"/>
                  <a:pt x="2045254" y="475212"/>
                </a:cubicBezTo>
                <a:cubicBezTo>
                  <a:pt x="1946120" y="492717"/>
                  <a:pt x="1703722" y="461460"/>
                  <a:pt x="1595298" y="475212"/>
                </a:cubicBezTo>
                <a:cubicBezTo>
                  <a:pt x="1486874" y="488964"/>
                  <a:pt x="1367218" y="465998"/>
                  <a:pt x="1145342" y="475212"/>
                </a:cubicBezTo>
                <a:cubicBezTo>
                  <a:pt x="923466" y="484426"/>
                  <a:pt x="872781" y="453057"/>
                  <a:pt x="674934" y="475212"/>
                </a:cubicBezTo>
                <a:cubicBezTo>
                  <a:pt x="477087" y="497367"/>
                  <a:pt x="147454" y="415078"/>
                  <a:pt x="0" y="475212"/>
                </a:cubicBezTo>
                <a:cubicBezTo>
                  <a:pt x="-50663" y="292472"/>
                  <a:pt x="52061" y="235925"/>
                  <a:pt x="0" y="0"/>
                </a:cubicBezTo>
                <a:close/>
              </a:path>
              <a:path w="2045254" h="475212" stroke="0" extrusionOk="0">
                <a:moveTo>
                  <a:pt x="0" y="0"/>
                </a:moveTo>
                <a:cubicBezTo>
                  <a:pt x="224772" y="-13032"/>
                  <a:pt x="317427" y="27183"/>
                  <a:pt x="470408" y="0"/>
                </a:cubicBezTo>
                <a:cubicBezTo>
                  <a:pt x="623389" y="-27183"/>
                  <a:pt x="859965" y="47910"/>
                  <a:pt x="981722" y="0"/>
                </a:cubicBezTo>
                <a:cubicBezTo>
                  <a:pt x="1103479" y="-47910"/>
                  <a:pt x="1419172" y="8634"/>
                  <a:pt x="1533941" y="0"/>
                </a:cubicBezTo>
                <a:cubicBezTo>
                  <a:pt x="1648710" y="-8634"/>
                  <a:pt x="1936591" y="30780"/>
                  <a:pt x="2045254" y="0"/>
                </a:cubicBezTo>
                <a:cubicBezTo>
                  <a:pt x="2100095" y="125851"/>
                  <a:pt x="1994812" y="352153"/>
                  <a:pt x="2045254" y="475212"/>
                </a:cubicBezTo>
                <a:cubicBezTo>
                  <a:pt x="1832103" y="531616"/>
                  <a:pt x="1706398" y="453467"/>
                  <a:pt x="1554393" y="475212"/>
                </a:cubicBezTo>
                <a:cubicBezTo>
                  <a:pt x="1402388" y="496957"/>
                  <a:pt x="1162948" y="432668"/>
                  <a:pt x="1063532" y="475212"/>
                </a:cubicBezTo>
                <a:cubicBezTo>
                  <a:pt x="964116" y="517756"/>
                  <a:pt x="783387" y="427216"/>
                  <a:pt x="613576" y="475212"/>
                </a:cubicBezTo>
                <a:cubicBezTo>
                  <a:pt x="443765" y="523208"/>
                  <a:pt x="173388" y="432327"/>
                  <a:pt x="0" y="475212"/>
                </a:cubicBezTo>
                <a:cubicBezTo>
                  <a:pt x="-54460" y="350190"/>
                  <a:pt x="42059" y="153753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방문점검 요청</a:t>
            </a:r>
            <a:br>
              <a:rPr lang="en-US" altLang="ko-KR" sz="900">
                <a:latin typeface="+mn-ea"/>
              </a:rPr>
            </a:b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구분</a:t>
            </a:r>
            <a:r>
              <a:rPr lang="en-US" altLang="ko-KR" sz="900">
                <a:latin typeface="+mn-ea"/>
              </a:rPr>
              <a:t>: </a:t>
            </a:r>
            <a:r>
              <a:rPr lang="ko-KR" altLang="en-US" sz="900">
                <a:latin typeface="+mn-ea"/>
              </a:rPr>
              <a:t>내구연한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예방점검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고장불편</a:t>
            </a:r>
            <a:r>
              <a:rPr lang="en-US" altLang="ko-KR" sz="900">
                <a:latin typeface="+mn-ea"/>
              </a:rPr>
              <a:t>,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기관</a:t>
            </a:r>
            <a:r>
              <a:rPr lang="en-US" altLang="ko-KR" sz="900">
                <a:latin typeface="+mn-ea"/>
              </a:rPr>
              <a:t>: </a:t>
            </a:r>
            <a:r>
              <a:rPr lang="ko-KR" altLang="en-US" sz="900">
                <a:latin typeface="+mn-ea"/>
              </a:rPr>
              <a:t>재활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알스텝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함길</a:t>
            </a:r>
            <a:r>
              <a:rPr lang="en-US" altLang="ko-KR" sz="900">
                <a:latin typeface="+mn-ea"/>
              </a:rPr>
              <a:t>)</a:t>
            </a:r>
            <a:endParaRPr lang="ko-KR" altLang="en-US" sz="900"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7F883C3-ECE3-416E-9361-BABAF0EF8381}"/>
              </a:ext>
            </a:extLst>
          </p:cNvPr>
          <p:cNvSpPr/>
          <p:nvPr/>
        </p:nvSpPr>
        <p:spPr>
          <a:xfrm>
            <a:off x="4069694" y="2787619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방문점검 일정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C1137F8-16D9-46A5-A4F6-BA85C0B5CEF2}"/>
              </a:ext>
            </a:extLst>
          </p:cNvPr>
          <p:cNvSpPr/>
          <p:nvPr/>
        </p:nvSpPr>
        <p:spPr>
          <a:xfrm>
            <a:off x="4069694" y="4397758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품목 별 </a:t>
            </a:r>
          </a:p>
          <a:p>
            <a:pPr algn="ctr"/>
            <a:r>
              <a:rPr lang="ko-KR" altLang="en-US" sz="900">
                <a:latin typeface="+mn-ea"/>
              </a:rPr>
              <a:t>물품정보 조회</a:t>
            </a:r>
            <a:r>
              <a:rPr lang="en-US" altLang="ko-KR" sz="900">
                <a:latin typeface="+mn-ea"/>
              </a:rPr>
              <a:t>(QRCode)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8D3E1A9-49E6-4016-81E2-C8E566EBAE5F}"/>
              </a:ext>
            </a:extLst>
          </p:cNvPr>
          <p:cNvSpPr/>
          <p:nvPr/>
        </p:nvSpPr>
        <p:spPr>
          <a:xfrm>
            <a:off x="4069694" y="5065430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방문점검</a:t>
            </a: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간편수리</a:t>
            </a:r>
            <a:r>
              <a:rPr lang="en-US" altLang="ko-KR" sz="900">
                <a:latin typeface="+mn-ea"/>
              </a:rPr>
              <a:t>) </a:t>
            </a:r>
            <a:r>
              <a:rPr lang="ko-KR" altLang="en-US" sz="900">
                <a:latin typeface="+mn-ea"/>
              </a:rPr>
              <a:t>결과입력</a:t>
            </a:r>
          </a:p>
        </p:txBody>
      </p:sp>
      <p:sp>
        <p:nvSpPr>
          <p:cNvPr id="102" name="설명선: 선 101">
            <a:extLst>
              <a:ext uri="{FF2B5EF4-FFF2-40B4-BE49-F238E27FC236}">
                <a16:creationId xmlns:a16="http://schemas.microsoft.com/office/drawing/2014/main" id="{C851304F-F2D5-4D89-BFC1-4FA556643FAB}"/>
              </a:ext>
            </a:extLst>
          </p:cNvPr>
          <p:cNvSpPr/>
          <p:nvPr/>
        </p:nvSpPr>
        <p:spPr>
          <a:xfrm>
            <a:off x="1934226" y="2521058"/>
            <a:ext cx="2045254" cy="327497"/>
          </a:xfrm>
          <a:prstGeom prst="borderCallout1">
            <a:avLst>
              <a:gd name="adj1" fmla="val 71647"/>
              <a:gd name="adj2" fmla="val 99168"/>
              <a:gd name="adj3" fmla="val 109710"/>
              <a:gd name="adj4" fmla="val 10564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재활보조기구 이용자와 배달자가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유선협의 후 일정 확정</a:t>
            </a:r>
            <a:endParaRPr lang="en-US" altLang="ko-KR" sz="900">
              <a:latin typeface="+mn-ea"/>
            </a:endParaRPr>
          </a:p>
        </p:txBody>
      </p:sp>
      <p:sp>
        <p:nvSpPr>
          <p:cNvPr id="103" name="설명선: 선 102">
            <a:extLst>
              <a:ext uri="{FF2B5EF4-FFF2-40B4-BE49-F238E27FC236}">
                <a16:creationId xmlns:a16="http://schemas.microsoft.com/office/drawing/2014/main" id="{E5E1F7AE-EEEF-4F8C-B293-6C81B8973086}"/>
              </a:ext>
            </a:extLst>
          </p:cNvPr>
          <p:cNvSpPr/>
          <p:nvPr/>
        </p:nvSpPr>
        <p:spPr>
          <a:xfrm>
            <a:off x="1013452" y="4343511"/>
            <a:ext cx="2872290" cy="327497"/>
          </a:xfrm>
          <a:prstGeom prst="borderCallout1">
            <a:avLst>
              <a:gd name="adj1" fmla="val 71647"/>
              <a:gd name="adj2" fmla="val 99168"/>
              <a:gd name="adj3" fmla="val 44934"/>
              <a:gd name="adj4" fmla="val 10833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서비스 오픈 후 재활공학연구소에서 구매한 재활보조기구의 경우 물품정보 조회기능 활성화</a:t>
            </a:r>
            <a:endParaRPr lang="en-US" altLang="ko-KR" sz="900">
              <a:latin typeface="+mn-ea"/>
            </a:endParaRPr>
          </a:p>
        </p:txBody>
      </p:sp>
      <p:sp>
        <p:nvSpPr>
          <p:cNvPr id="110" name="설명선: 선 109">
            <a:extLst>
              <a:ext uri="{FF2B5EF4-FFF2-40B4-BE49-F238E27FC236}">
                <a16:creationId xmlns:a16="http://schemas.microsoft.com/office/drawing/2014/main" id="{71665AE8-8EC9-474D-ACAD-F2D63ED8DCF6}"/>
              </a:ext>
            </a:extLst>
          </p:cNvPr>
          <p:cNvSpPr/>
          <p:nvPr/>
        </p:nvSpPr>
        <p:spPr>
          <a:xfrm>
            <a:off x="1572917" y="4826039"/>
            <a:ext cx="2308077" cy="585059"/>
          </a:xfrm>
          <a:prstGeom prst="borderCallout1">
            <a:avLst>
              <a:gd name="adj1" fmla="val 71647"/>
              <a:gd name="adj2" fmla="val 99168"/>
              <a:gd name="adj3" fmla="val 57199"/>
              <a:gd name="adj4" fmla="val 111201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재활공학연구소</a:t>
            </a:r>
            <a:r>
              <a:rPr lang="en-US" altLang="ko-KR" sz="900" i="1">
                <a:solidFill>
                  <a:srgbClr val="FF0000"/>
                </a:solidFill>
                <a:latin typeface="+mn-ea"/>
              </a:rPr>
              <a:t>&gt;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간편수리 가능품목 식별가능 여부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간편수리 가능품목인 경우 간편수리 가능 표시</a:t>
            </a:r>
            <a:r>
              <a:rPr lang="en-US" altLang="ko-KR" sz="900">
                <a:latin typeface="+mn-ea"/>
              </a:rPr>
              <a:t>,</a:t>
            </a:r>
            <a:r>
              <a:rPr lang="ko-KR" altLang="en-US" sz="900">
                <a:latin typeface="+mn-ea"/>
              </a:rPr>
              <a:t> 간편수리 결과입력 기능 활성화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51245C-3F0E-4715-9B84-DF3308640E07}"/>
              </a:ext>
            </a:extLst>
          </p:cNvPr>
          <p:cNvSpPr txBox="1"/>
          <p:nvPr/>
        </p:nvSpPr>
        <p:spPr>
          <a:xfrm>
            <a:off x="9465889" y="5830962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서비스 만족도 조사</a:t>
            </a:r>
            <a:endParaRPr lang="en-US" altLang="ko-KR" sz="200" kern="1200" dirty="0">
              <a:latin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AC098C8-6994-40B9-BCFF-62A9291694C4}"/>
              </a:ext>
            </a:extLst>
          </p:cNvPr>
          <p:cNvGrpSpPr/>
          <p:nvPr/>
        </p:nvGrpSpPr>
        <p:grpSpPr>
          <a:xfrm>
            <a:off x="9670274" y="1896355"/>
            <a:ext cx="1773371" cy="652207"/>
            <a:chOff x="9670274" y="1896355"/>
            <a:chExt cx="1773371" cy="652207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FA9D3441-E37C-45AE-8ADE-2FAB41F3388A}"/>
                </a:ext>
              </a:extLst>
            </p:cNvPr>
            <p:cNvGrpSpPr/>
            <p:nvPr/>
          </p:nvGrpSpPr>
          <p:grpSpPr>
            <a:xfrm>
              <a:off x="9840224" y="2220962"/>
              <a:ext cx="1603421" cy="327600"/>
              <a:chOff x="4825057" y="1547122"/>
              <a:chExt cx="1603421" cy="544462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88C3A431-AE40-458F-A6AF-EB16D22E920E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2A6CD01-AD3E-449C-9C17-61CC8F00544F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공유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CBA102A4-820D-431B-80F7-4C6320FF604A}"/>
                </a:ext>
              </a:extLst>
            </p:cNvPr>
            <p:cNvGrpSpPr/>
            <p:nvPr/>
          </p:nvGrpSpPr>
          <p:grpSpPr>
            <a:xfrm>
              <a:off x="9670274" y="1896355"/>
              <a:ext cx="1603421" cy="327600"/>
              <a:chOff x="4825057" y="1547122"/>
              <a:chExt cx="1603421" cy="544462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DAA756C-3C13-4C78-B4A8-A26A25A8E65F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CBE03C-514B-4E99-B3FE-1B682039551F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활용기관 공유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이용자 동의현황 확인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D5761C25-63AA-46D8-A468-1468B78932A6}"/>
              </a:ext>
            </a:extLst>
          </p:cNvPr>
          <p:cNvSpPr txBox="1"/>
          <p:nvPr/>
        </p:nvSpPr>
        <p:spPr>
          <a:xfrm>
            <a:off x="8656961" y="192372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처방전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검진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검사데이터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2F72A5-C573-44B8-B472-0E0801FE7365}"/>
              </a:ext>
            </a:extLst>
          </p:cNvPr>
          <p:cNvSpPr txBox="1"/>
          <p:nvPr/>
        </p:nvSpPr>
        <p:spPr>
          <a:xfrm>
            <a:off x="5639688" y="2731868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방문점검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13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BCA27F-888E-4464-8F14-8CA10C676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77433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31AB6A2-5160-4EDB-98DC-4702081BAA8D}"/>
              </a:ext>
            </a:extLst>
          </p:cNvPr>
          <p:cNvSpPr txBox="1"/>
          <p:nvPr/>
        </p:nvSpPr>
        <p:spPr>
          <a:xfrm>
            <a:off x="4060369" y="2298947"/>
            <a:ext cx="1603421" cy="3276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marR="0" lvl="0" indent="0" algn="ctr" defTabSz="533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신규 알림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배달일정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19267-983F-4AE7-BBD5-26300568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지정 재활보조기구 맞춤 배달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배달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08217-06F5-44DD-B091-2D819FEF0529}"/>
              </a:ext>
            </a:extLst>
          </p:cNvPr>
          <p:cNvSpPr/>
          <p:nvPr/>
        </p:nvSpPr>
        <p:spPr>
          <a:xfrm>
            <a:off x="219471" y="1484783"/>
            <a:ext cx="484069" cy="1944217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배달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일정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4B39BF-9FF0-4772-B196-8717C448C6CA}"/>
              </a:ext>
            </a:extLst>
          </p:cNvPr>
          <p:cNvSpPr txBox="1"/>
          <p:nvPr/>
        </p:nvSpPr>
        <p:spPr>
          <a:xfrm>
            <a:off x="1054557" y="1565592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신규처방전 관리</a:t>
            </a:r>
            <a:endParaRPr lang="en-US" altLang="ko-KR" sz="200" kern="1200" dirty="0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2B3B51-3E11-46C7-9A08-59A1795D2AAE}"/>
              </a:ext>
            </a:extLst>
          </p:cNvPr>
          <p:cNvGrpSpPr/>
          <p:nvPr/>
        </p:nvGrpSpPr>
        <p:grpSpPr>
          <a:xfrm>
            <a:off x="6822299" y="1896355"/>
            <a:ext cx="1603421" cy="327600"/>
            <a:chOff x="4825057" y="1547122"/>
            <a:chExt cx="1603421" cy="54446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BF980D5-3521-4DE4-BF79-15B7E05A113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551FE9-F977-4691-9BC3-678FAE955305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맞춤배달 접수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43021A-04AF-4695-A2E7-C49A3BEA4B9A}"/>
              </a:ext>
            </a:extLst>
          </p:cNvPr>
          <p:cNvCxnSpPr>
            <a:cxnSpLocks/>
          </p:cNvCxnSpPr>
          <p:nvPr/>
        </p:nvCxnSpPr>
        <p:spPr>
          <a:xfrm>
            <a:off x="8425720" y="2130723"/>
            <a:ext cx="12445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A9C517-2E81-4DB2-860A-C92BE5399C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867060" y="2060155"/>
            <a:ext cx="39552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83C22C-F647-4EA7-A2D1-CFBCCE71C6B7}"/>
              </a:ext>
            </a:extLst>
          </p:cNvPr>
          <p:cNvSpPr txBox="1"/>
          <p:nvPr/>
        </p:nvSpPr>
        <p:spPr>
          <a:xfrm>
            <a:off x="3782831" y="1821592"/>
            <a:ext cx="3196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맞춤배달 요청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신규생성 </a:t>
            </a:r>
            <a:r>
              <a:rPr lang="en-US" altLang="ko-KR">
                <a:latin typeface="+mn-ea"/>
                <a:ea typeface="+mn-ea"/>
              </a:rPr>
              <a:t>or </a:t>
            </a:r>
            <a:r>
              <a:rPr lang="ko-KR" altLang="en-US">
                <a:latin typeface="+mn-ea"/>
                <a:ea typeface="+mn-ea"/>
              </a:rPr>
              <a:t>기존대기처리 일정으로 생성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F4CC2E8-7152-47C3-AA1F-8609C69E7ECE}"/>
              </a:ext>
            </a:extLst>
          </p:cNvPr>
          <p:cNvCxnSpPr>
            <a:cxnSpLocks/>
            <a:stCxn id="67" idx="1"/>
            <a:endCxn id="102" idx="3"/>
          </p:cNvCxnSpPr>
          <p:nvPr/>
        </p:nvCxnSpPr>
        <p:spPr>
          <a:xfrm flipH="1">
            <a:off x="5655921" y="2846338"/>
            <a:ext cx="1166378" cy="9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5BEB61-7CDC-4DE0-BFDD-55B6946DC812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>
            <a:off x="5663790" y="2462747"/>
            <a:ext cx="11585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DC850C-3442-4489-92D4-297B733C6364}"/>
              </a:ext>
            </a:extLst>
          </p:cNvPr>
          <p:cNvSpPr txBox="1"/>
          <p:nvPr/>
        </p:nvSpPr>
        <p:spPr>
          <a:xfrm>
            <a:off x="6822298" y="2298947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맞춤배달 일정 추가</a:t>
            </a:r>
            <a:endParaRPr lang="en-US" altLang="ko-KR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BEFCE71-5A3B-42A1-956F-FF46E49CC783}"/>
              </a:ext>
            </a:extLst>
          </p:cNvPr>
          <p:cNvGrpSpPr/>
          <p:nvPr/>
        </p:nvGrpSpPr>
        <p:grpSpPr>
          <a:xfrm>
            <a:off x="6940003" y="2879535"/>
            <a:ext cx="1603421" cy="415674"/>
            <a:chOff x="4825057" y="1547122"/>
            <a:chExt cx="1603421" cy="54446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1F5A2-0BF5-4D8E-9BD8-1F1512BB02F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905DD7-281A-4771-B82D-8276C0EC3DB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lvl="0" latinLnBrk="1"/>
              <a:endParaRPr lang="en-US" altLang="ko-KR" sz="900">
                <a:latin typeface="+mn-ea"/>
                <a:ea typeface="+mn-ea"/>
              </a:endParaRPr>
            </a:p>
            <a:p>
              <a:pPr lvl="0" latinLnBrk="1"/>
              <a:r>
                <a:rPr lang="ko-KR" altLang="en-US" sz="900">
                  <a:latin typeface="+mn-ea"/>
                  <a:ea typeface="+mn-ea"/>
                </a:rPr>
                <a:t>맞춤예약</a:t>
              </a:r>
              <a:r>
                <a:rPr lang="ko-KR" altLang="en-US" sz="900" b="0" i="0" u="none" spc="-70" baseline="0">
                  <a:latin typeface="+mn-ea"/>
                  <a:ea typeface="+mn-ea"/>
                </a:rPr>
                <a:t> 추가</a:t>
              </a:r>
              <a:br>
                <a:rPr lang="en-US" altLang="ko-KR" sz="900" b="0" i="0" u="none" spc="-70" baseline="0">
                  <a:latin typeface="+mn-ea"/>
                  <a:ea typeface="+mn-ea"/>
                </a:rPr>
              </a:br>
              <a:r>
                <a:rPr lang="en-US" altLang="ko-KR" sz="900" spc="-70" baseline="0">
                  <a:latin typeface="+mn-ea"/>
                  <a:ea typeface="+mn-ea"/>
                </a:rPr>
                <a:t>*</a:t>
              </a:r>
              <a:r>
                <a:rPr lang="ko-KR" altLang="en-US" sz="900" spc="-70" baseline="0">
                  <a:latin typeface="+mn-ea"/>
                  <a:ea typeface="+mn-ea"/>
                </a:rPr>
                <a:t>시스템이 일정을 추가</a:t>
              </a:r>
              <a:r>
                <a:rPr lang="en-US" altLang="ko-KR" sz="900" spc="-70" baseline="0">
                  <a:latin typeface="+mn-ea"/>
                  <a:ea typeface="+mn-ea"/>
                </a:rPr>
                <a:t>*</a:t>
              </a:r>
              <a:endParaRPr lang="ko-KR" altLang="en-US" sz="900" spc="-70" baseline="0" dirty="0">
                <a:latin typeface="+mn-ea"/>
                <a:ea typeface="+mn-ea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0241C7E-6898-4053-A4BE-A948960579B7}"/>
              </a:ext>
            </a:extLst>
          </p:cNvPr>
          <p:cNvGrpSpPr/>
          <p:nvPr/>
        </p:nvGrpSpPr>
        <p:grpSpPr>
          <a:xfrm>
            <a:off x="6822299" y="2682538"/>
            <a:ext cx="1603421" cy="327600"/>
            <a:chOff x="4825057" y="1547122"/>
            <a:chExt cx="1603421" cy="54446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9088B6-AF29-425C-8DA6-445AFB65F59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6B887F-C303-4EE4-8DBA-B4F8E3B4ACD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>
                  <a:latin typeface="+mn-ea"/>
                  <a:ea typeface="+mn-ea"/>
                </a:rPr>
                <a:t>배달일정 수정</a:t>
              </a:r>
            </a:p>
            <a:p>
              <a:r>
                <a:rPr lang="ko-KR" altLang="en-US">
                  <a:latin typeface="+mn-ea"/>
                  <a:ea typeface="+mn-ea"/>
                </a:rPr>
                <a:t>*시스템이 일정을 수정*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386B47F-D4CD-4637-9A2E-62AA0AC49AF7}"/>
              </a:ext>
            </a:extLst>
          </p:cNvPr>
          <p:cNvGrpSpPr/>
          <p:nvPr/>
        </p:nvGrpSpPr>
        <p:grpSpPr>
          <a:xfrm>
            <a:off x="1255770" y="3002259"/>
            <a:ext cx="1603421" cy="327600"/>
            <a:chOff x="4825057" y="1547122"/>
            <a:chExt cx="1603421" cy="54446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F9CD467-605C-43B1-AF09-D41CDB4383A7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DC9DCC-BEA3-41A5-A3A8-A7BBFDE00856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배달일정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F0AB923-6679-44ED-A0FD-885F161FC069}"/>
              </a:ext>
            </a:extLst>
          </p:cNvPr>
          <p:cNvCxnSpPr>
            <a:cxnSpLocks/>
          </p:cNvCxnSpPr>
          <p:nvPr/>
        </p:nvCxnSpPr>
        <p:spPr>
          <a:xfrm>
            <a:off x="784156" y="3467100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16F6957-9A7D-48CA-8DC3-7DE2E1886D9F}"/>
              </a:ext>
            </a:extLst>
          </p:cNvPr>
          <p:cNvCxnSpPr>
            <a:cxnSpLocks/>
          </p:cNvCxnSpPr>
          <p:nvPr/>
        </p:nvCxnSpPr>
        <p:spPr>
          <a:xfrm flipV="1">
            <a:off x="2859191" y="2919226"/>
            <a:ext cx="3963108" cy="319721"/>
          </a:xfrm>
          <a:prstGeom prst="bentConnector3">
            <a:avLst>
              <a:gd name="adj1" fmla="val 8081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A6484DE-AAF2-4B2A-B691-060448E41495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C21737-6D88-4A25-9526-1F23714ED0A2}"/>
              </a:ext>
            </a:extLst>
          </p:cNvPr>
          <p:cNvSpPr txBox="1"/>
          <p:nvPr/>
        </p:nvSpPr>
        <p:spPr>
          <a:xfrm>
            <a:off x="8754396" y="1923726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처방전 목록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FEEB653-8B59-4AF7-B8C5-1B134698AFDB}"/>
              </a:ext>
            </a:extLst>
          </p:cNvPr>
          <p:cNvGrpSpPr/>
          <p:nvPr/>
        </p:nvGrpSpPr>
        <p:grpSpPr>
          <a:xfrm>
            <a:off x="9670274" y="1540953"/>
            <a:ext cx="1603421" cy="327600"/>
            <a:chOff x="4825057" y="1547122"/>
            <a:chExt cx="1603421" cy="544462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0BA6D28-D53F-4DE5-8818-85A373168508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4093B38-5D62-4492-9DC0-90FBC36EDF9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플랫폼사용자 인증</a:t>
              </a:r>
              <a:endParaRPr lang="en-US" altLang="ko-KR" sz="900">
                <a:latin typeface="+mn-ea"/>
              </a:endParaRPr>
            </a:p>
          </p:txBody>
        </p: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A75928F-3750-4E45-8D40-9731D70C7F27}"/>
              </a:ext>
            </a:extLst>
          </p:cNvPr>
          <p:cNvCxnSpPr>
            <a:cxnSpLocks/>
            <a:stCxn id="40" idx="3"/>
            <a:endCxn id="178" idx="1"/>
          </p:cNvCxnSpPr>
          <p:nvPr/>
        </p:nvCxnSpPr>
        <p:spPr>
          <a:xfrm flipV="1">
            <a:off x="8425720" y="1704753"/>
            <a:ext cx="1244554" cy="35540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AB3D1AA-5596-4E18-92E6-C8251AE1F91B}"/>
              </a:ext>
            </a:extLst>
          </p:cNvPr>
          <p:cNvSpPr txBox="1"/>
          <p:nvPr/>
        </p:nvSpPr>
        <p:spPr>
          <a:xfrm>
            <a:off x="8754396" y="166584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사용자 정보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C59016-7718-44C7-A517-2D173FC3724A}"/>
              </a:ext>
            </a:extLst>
          </p:cNvPr>
          <p:cNvSpPr/>
          <p:nvPr/>
        </p:nvSpPr>
        <p:spPr>
          <a:xfrm>
            <a:off x="1269414" y="1875403"/>
            <a:ext cx="1589777" cy="379202"/>
          </a:xfrm>
          <a:custGeom>
            <a:avLst/>
            <a:gdLst>
              <a:gd name="connsiteX0" fmla="*/ 0 w 1589777"/>
              <a:gd name="connsiteY0" fmla="*/ 0 h 379202"/>
              <a:gd name="connsiteX1" fmla="*/ 482232 w 1589777"/>
              <a:gd name="connsiteY1" fmla="*/ 0 h 379202"/>
              <a:gd name="connsiteX2" fmla="*/ 996260 w 1589777"/>
              <a:gd name="connsiteY2" fmla="*/ 0 h 379202"/>
              <a:gd name="connsiteX3" fmla="*/ 1589777 w 1589777"/>
              <a:gd name="connsiteY3" fmla="*/ 0 h 379202"/>
              <a:gd name="connsiteX4" fmla="*/ 1589777 w 1589777"/>
              <a:gd name="connsiteY4" fmla="*/ 379202 h 379202"/>
              <a:gd name="connsiteX5" fmla="*/ 1059851 w 1589777"/>
              <a:gd name="connsiteY5" fmla="*/ 379202 h 379202"/>
              <a:gd name="connsiteX6" fmla="*/ 561721 w 1589777"/>
              <a:gd name="connsiteY6" fmla="*/ 379202 h 379202"/>
              <a:gd name="connsiteX7" fmla="*/ 0 w 1589777"/>
              <a:gd name="connsiteY7" fmla="*/ 379202 h 379202"/>
              <a:gd name="connsiteX8" fmla="*/ 0 w 1589777"/>
              <a:gd name="connsiteY8" fmla="*/ 0 h 37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379202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0932" y="78356"/>
                  <a:pt x="1581539" y="234819"/>
                  <a:pt x="1589777" y="379202"/>
                </a:cubicBezTo>
                <a:cubicBezTo>
                  <a:pt x="1445711" y="384250"/>
                  <a:pt x="1242939" y="324800"/>
                  <a:pt x="1059851" y="379202"/>
                </a:cubicBezTo>
                <a:cubicBezTo>
                  <a:pt x="876763" y="433604"/>
                  <a:pt x="705516" y="326032"/>
                  <a:pt x="561721" y="379202"/>
                </a:cubicBezTo>
                <a:cubicBezTo>
                  <a:pt x="417926" y="432372"/>
                  <a:pt x="137016" y="358535"/>
                  <a:pt x="0" y="379202"/>
                </a:cubicBezTo>
                <a:cubicBezTo>
                  <a:pt x="-2629" y="269638"/>
                  <a:pt x="42437" y="145136"/>
                  <a:pt x="0" y="0"/>
                </a:cubicBezTo>
                <a:close/>
              </a:path>
              <a:path w="1589777" h="379202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597639" y="149251"/>
                  <a:pt x="1571474" y="220576"/>
                  <a:pt x="1589777" y="379202"/>
                </a:cubicBezTo>
                <a:cubicBezTo>
                  <a:pt x="1443868" y="427393"/>
                  <a:pt x="1300071" y="366230"/>
                  <a:pt x="1075749" y="379202"/>
                </a:cubicBezTo>
                <a:cubicBezTo>
                  <a:pt x="851427" y="392174"/>
                  <a:pt x="715676" y="327853"/>
                  <a:pt x="514028" y="379202"/>
                </a:cubicBezTo>
                <a:cubicBezTo>
                  <a:pt x="312380" y="430551"/>
                  <a:pt x="159870" y="354601"/>
                  <a:pt x="0" y="379202"/>
                </a:cubicBezTo>
                <a:cubicBezTo>
                  <a:pt x="-30569" y="193148"/>
                  <a:pt x="32431" y="9913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맞춤배달 요청</a:t>
            </a:r>
            <a:endParaRPr lang="en-US" altLang="ko-KR" sz="900">
              <a:latin typeface="+mn-ea"/>
            </a:endParaRPr>
          </a:p>
          <a:p>
            <a:pPr algn="ctr"/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처방전 발행번호 목록</a:t>
            </a:r>
            <a:r>
              <a:rPr lang="en-US" altLang="ko-KR" sz="900">
                <a:latin typeface="+mn-ea"/>
              </a:rPr>
              <a:t>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88917C7-008E-474A-93EE-A79C4C286C55}"/>
              </a:ext>
            </a:extLst>
          </p:cNvPr>
          <p:cNvSpPr/>
          <p:nvPr/>
        </p:nvSpPr>
        <p:spPr>
          <a:xfrm>
            <a:off x="4066144" y="2702773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맞춤배달 일정</a:t>
            </a:r>
          </a:p>
        </p:txBody>
      </p:sp>
      <p:sp>
        <p:nvSpPr>
          <p:cNvPr id="96" name="설명선: 선 95">
            <a:extLst>
              <a:ext uri="{FF2B5EF4-FFF2-40B4-BE49-F238E27FC236}">
                <a16:creationId xmlns:a16="http://schemas.microsoft.com/office/drawing/2014/main" id="{3C62A1D7-4164-449C-8A2E-9633DF9705E4}"/>
              </a:ext>
            </a:extLst>
          </p:cNvPr>
          <p:cNvSpPr/>
          <p:nvPr/>
        </p:nvSpPr>
        <p:spPr>
          <a:xfrm>
            <a:off x="8717790" y="2653012"/>
            <a:ext cx="3371777" cy="389642"/>
          </a:xfrm>
          <a:prstGeom prst="borderCallout1">
            <a:avLst>
              <a:gd name="adj1" fmla="val 33675"/>
              <a:gd name="adj2" fmla="val 1182"/>
              <a:gd name="adj3" fmla="val -42796"/>
              <a:gd name="adj4" fmla="val -1769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관리자는 부품재고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기사 일정 확인 후 입력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B5BCB6E-A560-4F02-91C8-D3654E677F0B}"/>
              </a:ext>
            </a:extLst>
          </p:cNvPr>
          <p:cNvSpPr txBox="1"/>
          <p:nvPr/>
        </p:nvSpPr>
        <p:spPr>
          <a:xfrm>
            <a:off x="5616240" y="2241268"/>
            <a:ext cx="18533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가능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가능 시작일자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A093EC-D9FF-48E3-87FC-8282C356D00B}"/>
              </a:ext>
            </a:extLst>
          </p:cNvPr>
          <p:cNvSpPr txBox="1"/>
          <p:nvPr/>
        </p:nvSpPr>
        <p:spPr>
          <a:xfrm>
            <a:off x="5694515" y="2639649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98608D5-CB3E-4B84-B067-3D7FF9237A2E}"/>
              </a:ext>
            </a:extLst>
          </p:cNvPr>
          <p:cNvGrpSpPr/>
          <p:nvPr/>
        </p:nvGrpSpPr>
        <p:grpSpPr>
          <a:xfrm>
            <a:off x="6822299" y="2683937"/>
            <a:ext cx="1603421" cy="327600"/>
            <a:chOff x="4825057" y="1547122"/>
            <a:chExt cx="1603421" cy="54446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35EF11F-3F69-4793-85D6-F3E8B092258B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957B01F-96CC-4878-B6DA-BE03F0A8F45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>
                  <a:latin typeface="+mn-ea"/>
                  <a:ea typeface="+mn-ea"/>
                </a:rPr>
                <a:t>배달일정 수정</a:t>
              </a:r>
            </a:p>
            <a:p>
              <a:r>
                <a:rPr lang="ko-KR" altLang="en-US">
                  <a:latin typeface="+mn-ea"/>
                  <a:ea typeface="+mn-ea"/>
                </a:rPr>
                <a:t>*시스템이 일정을 수정*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F11369B-B384-44CD-AF3D-2E7054A47B6D}"/>
              </a:ext>
            </a:extLst>
          </p:cNvPr>
          <p:cNvGrpSpPr/>
          <p:nvPr/>
        </p:nvGrpSpPr>
        <p:grpSpPr>
          <a:xfrm>
            <a:off x="1255770" y="3003658"/>
            <a:ext cx="1603421" cy="327600"/>
            <a:chOff x="4825057" y="1547122"/>
            <a:chExt cx="1603421" cy="544462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330AA9A-9ED8-4373-AEE5-FDD2E003C076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B65748-B9AE-40A6-938B-6A4A4F7CE5F9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배달일정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2866214-5CE7-4F47-A296-3283BC6B8327}"/>
              </a:ext>
            </a:extLst>
          </p:cNvPr>
          <p:cNvSpPr txBox="1"/>
          <p:nvPr/>
        </p:nvSpPr>
        <p:spPr>
          <a:xfrm>
            <a:off x="2934567" y="3023960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E20486E-5F71-4599-BCEF-1D0E5FCB7336}"/>
              </a:ext>
            </a:extLst>
          </p:cNvPr>
          <p:cNvSpPr/>
          <p:nvPr/>
        </p:nvSpPr>
        <p:spPr>
          <a:xfrm>
            <a:off x="219471" y="3510634"/>
            <a:ext cx="484069" cy="2929403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배달</a:t>
            </a: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FA6DAAB-847C-4FD8-9B69-546D7A1DB75D}"/>
              </a:ext>
            </a:extLst>
          </p:cNvPr>
          <p:cNvGrpSpPr/>
          <p:nvPr/>
        </p:nvGrpSpPr>
        <p:grpSpPr>
          <a:xfrm>
            <a:off x="6677721" y="4983487"/>
            <a:ext cx="1892578" cy="753962"/>
            <a:chOff x="4825057" y="1547122"/>
            <a:chExt cx="1603421" cy="54446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6576A05-8304-4280-BA7D-155F79DA170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B4FC3A7-A8F3-4D1F-9A8D-9D62A80BFFF6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맞춤배달 진행상황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*</a:t>
              </a:r>
              <a:r>
                <a:rPr lang="ko-KR" altLang="en-US" sz="900">
                  <a:latin typeface="+mn-ea"/>
                </a:rPr>
                <a:t>정상결과</a:t>
              </a:r>
              <a:r>
                <a:rPr lang="en-US" altLang="ko-KR" sz="900">
                  <a:latin typeface="+mn-ea"/>
                </a:rPr>
                <a:t>:</a:t>
              </a:r>
              <a:r>
                <a:rPr lang="ko-KR" altLang="en-US" sz="900">
                  <a:latin typeface="+mn-ea"/>
                </a:rPr>
                <a:t> 일정 종료 처리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*</a:t>
              </a:r>
              <a:r>
                <a:rPr lang="ko-KR" altLang="en-US" sz="900" kern="1200">
                  <a:latin typeface="+mn-ea"/>
                </a:rPr>
                <a:t>재발행 필요</a:t>
              </a:r>
              <a:r>
                <a:rPr lang="en-US" altLang="ko-KR" sz="900" kern="1200">
                  <a:latin typeface="+mn-ea"/>
                </a:rPr>
                <a:t>:</a:t>
              </a:r>
              <a:r>
                <a:rPr lang="ko-KR" altLang="en-US" sz="900" kern="1200">
                  <a:latin typeface="+mn-ea"/>
                </a:rPr>
                <a:t> 일정 대기 처리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3F75BAA-D07D-4613-8313-2DD515C94FAB}"/>
              </a:ext>
            </a:extLst>
          </p:cNvPr>
          <p:cNvCxnSpPr>
            <a:cxnSpLocks/>
            <a:stCxn id="194" idx="1"/>
            <a:endCxn id="232" idx="3"/>
          </p:cNvCxnSpPr>
          <p:nvPr/>
        </p:nvCxnSpPr>
        <p:spPr>
          <a:xfrm flipH="1">
            <a:off x="5663790" y="5360468"/>
            <a:ext cx="101393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35AAD09-2E6C-490D-8BCC-31DA0E723B27}"/>
              </a:ext>
            </a:extLst>
          </p:cNvPr>
          <p:cNvSpPr txBox="1"/>
          <p:nvPr/>
        </p:nvSpPr>
        <p:spPr>
          <a:xfrm>
            <a:off x="5969235" y="5117661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CBB96CBA-CD59-49F3-AD4E-0CE0E0A34AE3}"/>
              </a:ext>
            </a:extLst>
          </p:cNvPr>
          <p:cNvGrpSpPr/>
          <p:nvPr/>
        </p:nvGrpSpPr>
        <p:grpSpPr>
          <a:xfrm>
            <a:off x="1263639" y="4044419"/>
            <a:ext cx="1603421" cy="327600"/>
            <a:chOff x="4825057" y="1547122"/>
            <a:chExt cx="1603421" cy="544462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0A9AF7AF-01D7-4380-8D4B-949C8DE3124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3AA7E7C-F55F-4848-B69A-AC1E151A356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지급 결과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4098C5BB-DDED-4860-AFDC-AFF42E26F752}"/>
              </a:ext>
            </a:extLst>
          </p:cNvPr>
          <p:cNvCxnSpPr>
            <a:cxnSpLocks/>
            <a:stCxn id="199" idx="3"/>
            <a:endCxn id="237" idx="1"/>
          </p:cNvCxnSpPr>
          <p:nvPr/>
        </p:nvCxnSpPr>
        <p:spPr>
          <a:xfrm>
            <a:off x="2867060" y="4208219"/>
            <a:ext cx="39552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06CFF2F-37A6-4C7F-90AE-0037B2D0F99B}"/>
              </a:ext>
            </a:extLst>
          </p:cNvPr>
          <p:cNvSpPr txBox="1"/>
          <p:nvPr/>
        </p:nvSpPr>
        <p:spPr>
          <a:xfrm>
            <a:off x="2987126" y="3969874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지급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D420E0B8-B51C-41C6-9BAC-1CEB91FFDB7E}"/>
              </a:ext>
            </a:extLst>
          </p:cNvPr>
          <p:cNvGrpSpPr/>
          <p:nvPr/>
        </p:nvGrpSpPr>
        <p:grpSpPr>
          <a:xfrm>
            <a:off x="9670274" y="5196668"/>
            <a:ext cx="1603421" cy="327600"/>
            <a:chOff x="4825057" y="1547122"/>
            <a:chExt cx="1603421" cy="544462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2B7BC000-60EB-4331-B364-2244C2A37A6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0287AFE-C212-491D-89E7-3341E9D70989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서비스 이력</a:t>
              </a:r>
            </a:p>
          </p:txBody>
        </p:sp>
      </p:grp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26AE86A1-1FA2-4D3A-9259-3C14C7CDD64D}"/>
              </a:ext>
            </a:extLst>
          </p:cNvPr>
          <p:cNvCxnSpPr>
            <a:cxnSpLocks/>
            <a:stCxn id="209" idx="1"/>
            <a:endCxn id="194" idx="3"/>
          </p:cNvCxnSpPr>
          <p:nvPr/>
        </p:nvCxnSpPr>
        <p:spPr>
          <a:xfrm flipH="1">
            <a:off x="8570299" y="5360468"/>
            <a:ext cx="109997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3C7D195D-1E40-4DF2-815E-AF02C41840E2}"/>
              </a:ext>
            </a:extLst>
          </p:cNvPr>
          <p:cNvSpPr txBox="1"/>
          <p:nvPr/>
        </p:nvSpPr>
        <p:spPr>
          <a:xfrm>
            <a:off x="8522105" y="5128832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서비스 처리결과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178AC25-48E6-49BD-9CE6-E0101FF8EE6A}"/>
              </a:ext>
            </a:extLst>
          </p:cNvPr>
          <p:cNvSpPr/>
          <p:nvPr/>
        </p:nvSpPr>
        <p:spPr>
          <a:xfrm>
            <a:off x="1263639" y="3572568"/>
            <a:ext cx="1603421" cy="32749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533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신규 알림</a:t>
            </a:r>
            <a:b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일정당일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3935EA59-E7A6-4AB7-98F6-D8C7D31FD24A}"/>
              </a:ext>
            </a:extLst>
          </p:cNvPr>
          <p:cNvGrpSpPr/>
          <p:nvPr/>
        </p:nvGrpSpPr>
        <p:grpSpPr>
          <a:xfrm>
            <a:off x="4056050" y="3572568"/>
            <a:ext cx="1603421" cy="327497"/>
            <a:chOff x="4825057" y="1547122"/>
            <a:chExt cx="1603421" cy="544462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A94B88EF-3B68-4752-BC68-5D8FE7BDD7B0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320D53D-E71F-4113-A9E2-A68AD20E93E6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일정당일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23FF95A1-55E6-4565-B29B-5899DA9CE6A0}"/>
              </a:ext>
            </a:extLst>
          </p:cNvPr>
          <p:cNvGrpSpPr/>
          <p:nvPr/>
        </p:nvGrpSpPr>
        <p:grpSpPr>
          <a:xfrm>
            <a:off x="9670274" y="5560884"/>
            <a:ext cx="1603421" cy="327497"/>
            <a:chOff x="4825057" y="1547122"/>
            <a:chExt cx="1603421" cy="544462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AA0B0756-5383-4B8F-A829-B0CBA71E20D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2A88302-5F24-43CB-ACA5-321E9E003514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리워드포인트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차감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23C7B6F-24DB-4A89-AEEA-223BD80C4048}"/>
              </a:ext>
            </a:extLst>
          </p:cNvPr>
          <p:cNvSpPr/>
          <p:nvPr/>
        </p:nvSpPr>
        <p:spPr>
          <a:xfrm>
            <a:off x="4074013" y="5128832"/>
            <a:ext cx="1589777" cy="463272"/>
          </a:xfrm>
          <a:custGeom>
            <a:avLst/>
            <a:gdLst>
              <a:gd name="connsiteX0" fmla="*/ 0 w 1589777"/>
              <a:gd name="connsiteY0" fmla="*/ 0 h 463272"/>
              <a:gd name="connsiteX1" fmla="*/ 482232 w 1589777"/>
              <a:gd name="connsiteY1" fmla="*/ 0 h 463272"/>
              <a:gd name="connsiteX2" fmla="*/ 996260 w 1589777"/>
              <a:gd name="connsiteY2" fmla="*/ 0 h 463272"/>
              <a:gd name="connsiteX3" fmla="*/ 1589777 w 1589777"/>
              <a:gd name="connsiteY3" fmla="*/ 0 h 463272"/>
              <a:gd name="connsiteX4" fmla="*/ 1589777 w 1589777"/>
              <a:gd name="connsiteY4" fmla="*/ 463272 h 463272"/>
              <a:gd name="connsiteX5" fmla="*/ 1059851 w 1589777"/>
              <a:gd name="connsiteY5" fmla="*/ 463272 h 463272"/>
              <a:gd name="connsiteX6" fmla="*/ 561721 w 1589777"/>
              <a:gd name="connsiteY6" fmla="*/ 463272 h 463272"/>
              <a:gd name="connsiteX7" fmla="*/ 0 w 1589777"/>
              <a:gd name="connsiteY7" fmla="*/ 463272 h 463272"/>
              <a:gd name="connsiteX8" fmla="*/ 0 w 1589777"/>
              <a:gd name="connsiteY8" fmla="*/ 0 h 46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463272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1920" y="114005"/>
                  <a:pt x="1580457" y="251125"/>
                  <a:pt x="1589777" y="463272"/>
                </a:cubicBezTo>
                <a:cubicBezTo>
                  <a:pt x="1445711" y="468320"/>
                  <a:pt x="1242939" y="408870"/>
                  <a:pt x="1059851" y="463272"/>
                </a:cubicBezTo>
                <a:cubicBezTo>
                  <a:pt x="876763" y="517674"/>
                  <a:pt x="705516" y="410102"/>
                  <a:pt x="561721" y="463272"/>
                </a:cubicBezTo>
                <a:cubicBezTo>
                  <a:pt x="417926" y="516442"/>
                  <a:pt x="137016" y="442605"/>
                  <a:pt x="0" y="463272"/>
                </a:cubicBezTo>
                <a:cubicBezTo>
                  <a:pt x="-14229" y="281562"/>
                  <a:pt x="22817" y="217822"/>
                  <a:pt x="0" y="0"/>
                </a:cubicBezTo>
                <a:close/>
              </a:path>
              <a:path w="1589777" h="463272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30982" y="139403"/>
                  <a:pt x="1552493" y="239905"/>
                  <a:pt x="1589777" y="463272"/>
                </a:cubicBezTo>
                <a:cubicBezTo>
                  <a:pt x="1443868" y="511463"/>
                  <a:pt x="1300071" y="450300"/>
                  <a:pt x="1075749" y="463272"/>
                </a:cubicBezTo>
                <a:cubicBezTo>
                  <a:pt x="851427" y="476244"/>
                  <a:pt x="715676" y="411923"/>
                  <a:pt x="514028" y="463272"/>
                </a:cubicBezTo>
                <a:cubicBezTo>
                  <a:pt x="312380" y="514621"/>
                  <a:pt x="159870" y="438671"/>
                  <a:pt x="0" y="463272"/>
                </a:cubicBezTo>
                <a:cubicBezTo>
                  <a:pt x="-31375" y="336507"/>
                  <a:pt x="33229" y="15779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배달결과 입력</a:t>
            </a:r>
            <a:endParaRPr lang="en-US" altLang="ko-KR" sz="900">
              <a:latin typeface="+mn-ea"/>
            </a:endParaRPr>
          </a:p>
          <a:p>
            <a:pPr algn="ctr"/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정상결과 </a:t>
            </a:r>
            <a:r>
              <a:rPr lang="en-US" altLang="ko-KR" sz="900">
                <a:latin typeface="+mn-ea"/>
              </a:rPr>
              <a:t>or</a:t>
            </a:r>
            <a:r>
              <a:rPr lang="ko-KR" altLang="en-US" sz="900">
                <a:latin typeface="+mn-ea"/>
              </a:rPr>
              <a:t> 재발행</a:t>
            </a:r>
            <a:r>
              <a:rPr lang="en-US" altLang="ko-KR" sz="900">
                <a:latin typeface="+mn-ea"/>
              </a:rPr>
              <a:t> </a:t>
            </a:r>
            <a:r>
              <a:rPr lang="ko-KR" altLang="en-US" sz="900">
                <a:latin typeface="+mn-ea"/>
              </a:rPr>
              <a:t>필요 입력</a:t>
            </a:r>
            <a:r>
              <a:rPr lang="en-US" altLang="ko-KR" sz="900">
                <a:latin typeface="+mn-ea"/>
              </a:rPr>
              <a:t>)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B9B3450-E367-4ED3-AE28-8E6B72D62A29}"/>
              </a:ext>
            </a:extLst>
          </p:cNvPr>
          <p:cNvSpPr txBox="1"/>
          <p:nvPr/>
        </p:nvSpPr>
        <p:spPr>
          <a:xfrm>
            <a:off x="6822298" y="4044419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작업 진행</a:t>
            </a:r>
            <a:r>
              <a:rPr lang="en-US" altLang="ko-KR"/>
              <a:t>/</a:t>
            </a:r>
            <a:r>
              <a:rPr lang="ko-KR" altLang="en-US"/>
              <a:t>결과 입력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완제품 지급내용 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57" name="설명선: 선 256">
            <a:extLst>
              <a:ext uri="{FF2B5EF4-FFF2-40B4-BE49-F238E27FC236}">
                <a16:creationId xmlns:a16="http://schemas.microsoft.com/office/drawing/2014/main" id="{05C2B3E4-DA3F-416A-B365-46DC5298FAE6}"/>
              </a:ext>
            </a:extLst>
          </p:cNvPr>
          <p:cNvSpPr/>
          <p:nvPr/>
        </p:nvSpPr>
        <p:spPr>
          <a:xfrm>
            <a:off x="8717790" y="3717076"/>
            <a:ext cx="1903717" cy="389642"/>
          </a:xfrm>
          <a:prstGeom prst="borderCallout1">
            <a:avLst>
              <a:gd name="adj1" fmla="val 33675"/>
              <a:gd name="adj2" fmla="val 1182"/>
              <a:gd name="adj3" fmla="val 103877"/>
              <a:gd name="adj4" fmla="val -1809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자동생성 맞춤예약 일정에 대한 결과</a:t>
            </a:r>
            <a:endParaRPr lang="en-US" altLang="ko-KR" sz="900">
              <a:latin typeface="+mn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40F0F48-C0C2-4B95-A3A4-BA9A6ED52328}"/>
              </a:ext>
            </a:extLst>
          </p:cNvPr>
          <p:cNvSpPr txBox="1"/>
          <p:nvPr/>
        </p:nvSpPr>
        <p:spPr>
          <a:xfrm>
            <a:off x="9465889" y="5992570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서비스 만족도 조사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82" name="설명선: 선 81">
            <a:extLst>
              <a:ext uri="{FF2B5EF4-FFF2-40B4-BE49-F238E27FC236}">
                <a16:creationId xmlns:a16="http://schemas.microsoft.com/office/drawing/2014/main" id="{F4C74387-BE70-4306-86D4-1F89EAFD5232}"/>
              </a:ext>
            </a:extLst>
          </p:cNvPr>
          <p:cNvSpPr/>
          <p:nvPr/>
        </p:nvSpPr>
        <p:spPr>
          <a:xfrm>
            <a:off x="2529841" y="2521058"/>
            <a:ext cx="1449638" cy="327497"/>
          </a:xfrm>
          <a:prstGeom prst="borderCallout1">
            <a:avLst>
              <a:gd name="adj1" fmla="val 71647"/>
              <a:gd name="adj2" fmla="val 99168"/>
              <a:gd name="adj3" fmla="val 109710"/>
              <a:gd name="adj4" fmla="val 10564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이용자와 배달자가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유선협의 후 일정 확정</a:t>
            </a:r>
            <a:endParaRPr lang="en-US" altLang="ko-KR" sz="900"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A11A0DC-1FDF-414F-A1AB-ABC922941774}"/>
              </a:ext>
            </a:extLst>
          </p:cNvPr>
          <p:cNvGrpSpPr/>
          <p:nvPr/>
        </p:nvGrpSpPr>
        <p:grpSpPr>
          <a:xfrm>
            <a:off x="9670274" y="1896355"/>
            <a:ext cx="1773371" cy="652207"/>
            <a:chOff x="9670274" y="1896355"/>
            <a:chExt cx="1773371" cy="652207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74A49DB-9707-43FA-B899-CFD91A3DECC7}"/>
                </a:ext>
              </a:extLst>
            </p:cNvPr>
            <p:cNvGrpSpPr/>
            <p:nvPr/>
          </p:nvGrpSpPr>
          <p:grpSpPr>
            <a:xfrm>
              <a:off x="9840224" y="2220962"/>
              <a:ext cx="1603421" cy="327600"/>
              <a:chOff x="4825057" y="1547122"/>
              <a:chExt cx="1603421" cy="544462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6BE3F611-3447-444F-838F-943BA59338DD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ADC2B9-5311-42C4-A185-14F1AF474D08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공유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2E9C854-3FF1-4AF2-B7B8-994B37521BCC}"/>
                </a:ext>
              </a:extLst>
            </p:cNvPr>
            <p:cNvGrpSpPr/>
            <p:nvPr/>
          </p:nvGrpSpPr>
          <p:grpSpPr>
            <a:xfrm>
              <a:off x="9670274" y="1896355"/>
              <a:ext cx="1603421" cy="327600"/>
              <a:chOff x="4825057" y="1547122"/>
              <a:chExt cx="1603421" cy="544462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E5543892-9B1C-482C-8DC0-072095ABC42A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06990E8-5036-4982-9E98-FEE28606BE1D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활용기관 공유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이용자 동의현황 확인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C69D514-EFC8-4BE5-ACE0-31F258A5E164}"/>
              </a:ext>
            </a:extLst>
          </p:cNvPr>
          <p:cNvSpPr/>
          <p:nvPr/>
        </p:nvSpPr>
        <p:spPr>
          <a:xfrm>
            <a:off x="6180971" y="151921"/>
            <a:ext cx="5606983" cy="517825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맞춤배달 가능 조건 필요</a:t>
            </a:r>
          </a:p>
        </p:txBody>
      </p:sp>
    </p:spTree>
    <p:extLst>
      <p:ext uri="{BB962C8B-B14F-4D97-AF65-F5344CB8AC3E}">
        <p14:creationId xmlns:p14="http://schemas.microsoft.com/office/powerpoint/2010/main" val="18512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BCA27F-888E-4464-8F14-8CA10C676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88939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31AB6A2-5160-4EDB-98DC-4702081BAA8D}"/>
              </a:ext>
            </a:extLst>
          </p:cNvPr>
          <p:cNvSpPr txBox="1"/>
          <p:nvPr/>
        </p:nvSpPr>
        <p:spPr>
          <a:xfrm>
            <a:off x="4060369" y="2263034"/>
            <a:ext cx="1603421" cy="3276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marR="0" lvl="0" indent="0" algn="ctr" defTabSz="533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신규 알림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배달일정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A19267-983F-4AE7-BBD5-26300568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지정 재활보조기구 맞춤 배달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회수배달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08217-06F5-44DD-B091-2D819FEF0529}"/>
              </a:ext>
            </a:extLst>
          </p:cNvPr>
          <p:cNvSpPr/>
          <p:nvPr/>
        </p:nvSpPr>
        <p:spPr>
          <a:xfrm>
            <a:off x="219471" y="1484784"/>
            <a:ext cx="484069" cy="1845076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배달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일정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4B39BF-9FF0-4772-B196-8717C448C6CA}"/>
              </a:ext>
            </a:extLst>
          </p:cNvPr>
          <p:cNvSpPr txBox="1"/>
          <p:nvPr/>
        </p:nvSpPr>
        <p:spPr>
          <a:xfrm>
            <a:off x="1054557" y="1565592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신규처방전 관리</a:t>
            </a:r>
            <a:endParaRPr lang="en-US" altLang="ko-KR" sz="200" kern="1200" dirty="0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2B3B51-3E11-46C7-9A08-59A1795D2AAE}"/>
              </a:ext>
            </a:extLst>
          </p:cNvPr>
          <p:cNvGrpSpPr/>
          <p:nvPr/>
        </p:nvGrpSpPr>
        <p:grpSpPr>
          <a:xfrm>
            <a:off x="6822299" y="1896355"/>
            <a:ext cx="1603421" cy="327600"/>
            <a:chOff x="4825057" y="1547122"/>
            <a:chExt cx="1603421" cy="54446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BF980D5-3521-4DE4-BF79-15B7E05A113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551FE9-F977-4691-9BC3-678FAE955305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맞춤배달 접수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43021A-04AF-4695-A2E7-C49A3BEA4B9A}"/>
              </a:ext>
            </a:extLst>
          </p:cNvPr>
          <p:cNvCxnSpPr>
            <a:cxnSpLocks/>
          </p:cNvCxnSpPr>
          <p:nvPr/>
        </p:nvCxnSpPr>
        <p:spPr>
          <a:xfrm>
            <a:off x="8425720" y="2130723"/>
            <a:ext cx="12445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A9C517-2E81-4DB2-860A-C92BE5399C0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867060" y="2060155"/>
            <a:ext cx="39552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83C22C-F647-4EA7-A2D1-CFBCCE71C6B7}"/>
              </a:ext>
            </a:extLst>
          </p:cNvPr>
          <p:cNvSpPr txBox="1"/>
          <p:nvPr/>
        </p:nvSpPr>
        <p:spPr>
          <a:xfrm>
            <a:off x="3850346" y="1821592"/>
            <a:ext cx="3196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맞춤배달 요청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신규생성 </a:t>
            </a:r>
            <a:r>
              <a:rPr lang="en-US" altLang="ko-KR">
                <a:latin typeface="+mn-ea"/>
                <a:ea typeface="+mn-ea"/>
              </a:rPr>
              <a:t>or </a:t>
            </a:r>
            <a:r>
              <a:rPr lang="ko-KR" altLang="en-US">
                <a:latin typeface="+mn-ea"/>
                <a:ea typeface="+mn-ea"/>
              </a:rPr>
              <a:t>기존대기처리 일정으로 생성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F4CC2E8-7152-47C3-AA1F-8609C69E7ECE}"/>
              </a:ext>
            </a:extLst>
          </p:cNvPr>
          <p:cNvCxnSpPr>
            <a:cxnSpLocks/>
            <a:stCxn id="67" idx="1"/>
            <a:endCxn id="102" idx="3"/>
          </p:cNvCxnSpPr>
          <p:nvPr/>
        </p:nvCxnSpPr>
        <p:spPr>
          <a:xfrm flipH="1">
            <a:off x="5655921" y="2810425"/>
            <a:ext cx="1166378" cy="9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65BEB61-7CDC-4DE0-BFDD-55B6946DC812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>
            <a:off x="5663790" y="2426834"/>
            <a:ext cx="11585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DC850C-3442-4489-92D4-297B733C6364}"/>
              </a:ext>
            </a:extLst>
          </p:cNvPr>
          <p:cNvSpPr txBox="1"/>
          <p:nvPr/>
        </p:nvSpPr>
        <p:spPr>
          <a:xfrm>
            <a:off x="6822298" y="2263034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맞춤배달 일정 추가</a:t>
            </a:r>
            <a:endParaRPr lang="en-US" altLang="ko-KR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BEFCE71-5A3B-42A1-956F-FF46E49CC783}"/>
              </a:ext>
            </a:extLst>
          </p:cNvPr>
          <p:cNvGrpSpPr/>
          <p:nvPr/>
        </p:nvGrpSpPr>
        <p:grpSpPr>
          <a:xfrm>
            <a:off x="6940003" y="2843622"/>
            <a:ext cx="1603421" cy="415674"/>
            <a:chOff x="4825057" y="1547122"/>
            <a:chExt cx="1603421" cy="54446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301F5A2-0BF5-4D8E-9BD8-1F1512BB02F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7905DD7-281A-4771-B82D-8276C0EC3DB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lvl="0" latinLnBrk="1"/>
              <a:endParaRPr lang="en-US" altLang="ko-KR" sz="900">
                <a:latin typeface="+mn-ea"/>
                <a:ea typeface="+mn-ea"/>
              </a:endParaRPr>
            </a:p>
            <a:p>
              <a:pPr lvl="0" latinLnBrk="1"/>
              <a:r>
                <a:rPr lang="ko-KR" altLang="en-US" sz="900">
                  <a:latin typeface="+mn-ea"/>
                  <a:ea typeface="+mn-ea"/>
                </a:rPr>
                <a:t>맞춤예약</a:t>
              </a:r>
              <a:r>
                <a:rPr lang="ko-KR" altLang="en-US" sz="900" b="0" i="0" u="none" spc="-70" baseline="0">
                  <a:latin typeface="+mn-ea"/>
                  <a:ea typeface="+mn-ea"/>
                </a:rPr>
                <a:t> 추가</a:t>
              </a:r>
              <a:br>
                <a:rPr lang="en-US" altLang="ko-KR" sz="900" b="0" i="0" u="none" spc="-70" baseline="0">
                  <a:latin typeface="+mn-ea"/>
                  <a:ea typeface="+mn-ea"/>
                </a:rPr>
              </a:br>
              <a:r>
                <a:rPr lang="en-US" altLang="ko-KR" sz="900" spc="-70" baseline="0">
                  <a:latin typeface="+mn-ea"/>
                  <a:ea typeface="+mn-ea"/>
                </a:rPr>
                <a:t>*</a:t>
              </a:r>
              <a:r>
                <a:rPr lang="ko-KR" altLang="en-US" sz="900" spc="-70" baseline="0">
                  <a:latin typeface="+mn-ea"/>
                  <a:ea typeface="+mn-ea"/>
                </a:rPr>
                <a:t>시스템이 일정을 추가</a:t>
              </a:r>
              <a:r>
                <a:rPr lang="en-US" altLang="ko-KR" sz="900" spc="-70" baseline="0">
                  <a:latin typeface="+mn-ea"/>
                  <a:ea typeface="+mn-ea"/>
                </a:rPr>
                <a:t>*</a:t>
              </a:r>
              <a:endParaRPr lang="ko-KR" altLang="en-US" sz="900" spc="-70" baseline="0" dirty="0">
                <a:latin typeface="+mn-ea"/>
                <a:ea typeface="+mn-ea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0241C7E-6898-4053-A4BE-A948960579B7}"/>
              </a:ext>
            </a:extLst>
          </p:cNvPr>
          <p:cNvGrpSpPr/>
          <p:nvPr/>
        </p:nvGrpSpPr>
        <p:grpSpPr>
          <a:xfrm>
            <a:off x="6822299" y="2646625"/>
            <a:ext cx="1603421" cy="327600"/>
            <a:chOff x="4825057" y="1547122"/>
            <a:chExt cx="1603421" cy="54446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9088B6-AF29-425C-8DA6-445AFB65F59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6B887F-C303-4EE4-8DBA-B4F8E3B4ACD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>
                  <a:latin typeface="+mn-ea"/>
                  <a:ea typeface="+mn-ea"/>
                </a:rPr>
                <a:t>배달일정 수정</a:t>
              </a:r>
            </a:p>
            <a:p>
              <a:r>
                <a:rPr lang="ko-KR" altLang="en-US">
                  <a:latin typeface="+mn-ea"/>
                  <a:ea typeface="+mn-ea"/>
                </a:rPr>
                <a:t>*시스템이 일정을 수정*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386B47F-D4CD-4637-9A2E-62AA0AC49AF7}"/>
              </a:ext>
            </a:extLst>
          </p:cNvPr>
          <p:cNvGrpSpPr/>
          <p:nvPr/>
        </p:nvGrpSpPr>
        <p:grpSpPr>
          <a:xfrm>
            <a:off x="1255770" y="2966346"/>
            <a:ext cx="1603421" cy="327600"/>
            <a:chOff x="4825057" y="1547122"/>
            <a:chExt cx="1603421" cy="54446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F9CD467-605C-43B1-AF09-D41CDB4383A7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DC9DCC-BEA3-41A5-A3A8-A7BBFDE00856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배달일정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F0AB923-6679-44ED-A0FD-885F161FC069}"/>
              </a:ext>
            </a:extLst>
          </p:cNvPr>
          <p:cNvCxnSpPr>
            <a:cxnSpLocks/>
          </p:cNvCxnSpPr>
          <p:nvPr/>
        </p:nvCxnSpPr>
        <p:spPr>
          <a:xfrm>
            <a:off x="784156" y="3322200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16F6957-9A7D-48CA-8DC3-7DE2E1886D9F}"/>
              </a:ext>
            </a:extLst>
          </p:cNvPr>
          <p:cNvCxnSpPr>
            <a:cxnSpLocks/>
          </p:cNvCxnSpPr>
          <p:nvPr/>
        </p:nvCxnSpPr>
        <p:spPr>
          <a:xfrm flipV="1">
            <a:off x="2859191" y="2883313"/>
            <a:ext cx="3963108" cy="319721"/>
          </a:xfrm>
          <a:prstGeom prst="bentConnector3">
            <a:avLst>
              <a:gd name="adj1" fmla="val 8081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A6484DE-AAF2-4B2A-B691-060448E41495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C21737-6D88-4A25-9526-1F23714ED0A2}"/>
              </a:ext>
            </a:extLst>
          </p:cNvPr>
          <p:cNvSpPr txBox="1"/>
          <p:nvPr/>
        </p:nvSpPr>
        <p:spPr>
          <a:xfrm>
            <a:off x="8754396" y="1923726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처방전 목록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FEEB653-8B59-4AF7-B8C5-1B134698AFDB}"/>
              </a:ext>
            </a:extLst>
          </p:cNvPr>
          <p:cNvGrpSpPr/>
          <p:nvPr/>
        </p:nvGrpSpPr>
        <p:grpSpPr>
          <a:xfrm>
            <a:off x="9670274" y="1540953"/>
            <a:ext cx="1603421" cy="327600"/>
            <a:chOff x="4825057" y="1547122"/>
            <a:chExt cx="1603421" cy="544462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0BA6D28-D53F-4DE5-8818-85A373168508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4093B38-5D62-4492-9DC0-90FBC36EDF9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플랫폼사용자 인증</a:t>
              </a:r>
              <a:endParaRPr lang="en-US" altLang="ko-KR" sz="900">
                <a:latin typeface="+mn-ea"/>
              </a:endParaRPr>
            </a:p>
          </p:txBody>
        </p: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A75928F-3750-4E45-8D40-9731D70C7F27}"/>
              </a:ext>
            </a:extLst>
          </p:cNvPr>
          <p:cNvCxnSpPr>
            <a:cxnSpLocks/>
            <a:stCxn id="40" idx="3"/>
            <a:endCxn id="178" idx="1"/>
          </p:cNvCxnSpPr>
          <p:nvPr/>
        </p:nvCxnSpPr>
        <p:spPr>
          <a:xfrm flipV="1">
            <a:off x="8425720" y="1704753"/>
            <a:ext cx="1244554" cy="35540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AB3D1AA-5596-4E18-92E6-C8251AE1F91B}"/>
              </a:ext>
            </a:extLst>
          </p:cNvPr>
          <p:cNvSpPr txBox="1"/>
          <p:nvPr/>
        </p:nvSpPr>
        <p:spPr>
          <a:xfrm>
            <a:off x="8754396" y="166584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사용자 정보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FC59016-7718-44C7-A517-2D173FC3724A}"/>
              </a:ext>
            </a:extLst>
          </p:cNvPr>
          <p:cNvSpPr/>
          <p:nvPr/>
        </p:nvSpPr>
        <p:spPr>
          <a:xfrm>
            <a:off x="1269414" y="1852111"/>
            <a:ext cx="1589777" cy="405396"/>
          </a:xfrm>
          <a:custGeom>
            <a:avLst/>
            <a:gdLst>
              <a:gd name="connsiteX0" fmla="*/ 0 w 1589777"/>
              <a:gd name="connsiteY0" fmla="*/ 0 h 405396"/>
              <a:gd name="connsiteX1" fmla="*/ 482232 w 1589777"/>
              <a:gd name="connsiteY1" fmla="*/ 0 h 405396"/>
              <a:gd name="connsiteX2" fmla="*/ 996260 w 1589777"/>
              <a:gd name="connsiteY2" fmla="*/ 0 h 405396"/>
              <a:gd name="connsiteX3" fmla="*/ 1589777 w 1589777"/>
              <a:gd name="connsiteY3" fmla="*/ 0 h 405396"/>
              <a:gd name="connsiteX4" fmla="*/ 1589777 w 1589777"/>
              <a:gd name="connsiteY4" fmla="*/ 405396 h 405396"/>
              <a:gd name="connsiteX5" fmla="*/ 1059851 w 1589777"/>
              <a:gd name="connsiteY5" fmla="*/ 405396 h 405396"/>
              <a:gd name="connsiteX6" fmla="*/ 561721 w 1589777"/>
              <a:gd name="connsiteY6" fmla="*/ 405396 h 405396"/>
              <a:gd name="connsiteX7" fmla="*/ 0 w 1589777"/>
              <a:gd name="connsiteY7" fmla="*/ 405396 h 405396"/>
              <a:gd name="connsiteX8" fmla="*/ 0 w 1589777"/>
              <a:gd name="connsiteY8" fmla="*/ 0 h 40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405396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14697" y="106035"/>
                  <a:pt x="1549408" y="266328"/>
                  <a:pt x="1589777" y="405396"/>
                </a:cubicBezTo>
                <a:cubicBezTo>
                  <a:pt x="1445711" y="410444"/>
                  <a:pt x="1242939" y="350994"/>
                  <a:pt x="1059851" y="405396"/>
                </a:cubicBezTo>
                <a:cubicBezTo>
                  <a:pt x="876763" y="459798"/>
                  <a:pt x="705516" y="352226"/>
                  <a:pt x="561721" y="405396"/>
                </a:cubicBezTo>
                <a:cubicBezTo>
                  <a:pt x="417926" y="458566"/>
                  <a:pt x="137016" y="384729"/>
                  <a:pt x="0" y="405396"/>
                </a:cubicBezTo>
                <a:cubicBezTo>
                  <a:pt x="-45014" y="293933"/>
                  <a:pt x="183" y="148672"/>
                  <a:pt x="0" y="0"/>
                </a:cubicBezTo>
                <a:close/>
              </a:path>
              <a:path w="1589777" h="405396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6812" y="130750"/>
                  <a:pt x="1572093" y="280773"/>
                  <a:pt x="1589777" y="405396"/>
                </a:cubicBezTo>
                <a:cubicBezTo>
                  <a:pt x="1443868" y="453587"/>
                  <a:pt x="1300071" y="392424"/>
                  <a:pt x="1075749" y="405396"/>
                </a:cubicBezTo>
                <a:cubicBezTo>
                  <a:pt x="851427" y="418368"/>
                  <a:pt x="715676" y="354047"/>
                  <a:pt x="514028" y="405396"/>
                </a:cubicBezTo>
                <a:cubicBezTo>
                  <a:pt x="312380" y="456745"/>
                  <a:pt x="159870" y="380795"/>
                  <a:pt x="0" y="405396"/>
                </a:cubicBezTo>
                <a:cubicBezTo>
                  <a:pt x="-6181" y="207732"/>
                  <a:pt x="8146" y="143175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맞춤배달 요청</a:t>
            </a:r>
            <a:endParaRPr lang="en-US" altLang="ko-KR" sz="900">
              <a:latin typeface="+mn-ea"/>
            </a:endParaRPr>
          </a:p>
          <a:p>
            <a:pPr algn="ctr"/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처방전 발행번호 목록</a:t>
            </a:r>
            <a:r>
              <a:rPr lang="en-US" altLang="ko-KR" sz="900">
                <a:latin typeface="+mn-ea"/>
              </a:rPr>
              <a:t>)</a:t>
            </a:r>
            <a:endParaRPr lang="ko-KR" altLang="en-US" sz="900"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88917C7-008E-474A-93EE-A79C4C286C55}"/>
              </a:ext>
            </a:extLst>
          </p:cNvPr>
          <p:cNvSpPr/>
          <p:nvPr/>
        </p:nvSpPr>
        <p:spPr>
          <a:xfrm>
            <a:off x="4066144" y="2666860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맞춤배달 일정</a:t>
            </a:r>
          </a:p>
        </p:txBody>
      </p:sp>
      <p:sp>
        <p:nvSpPr>
          <p:cNvPr id="96" name="설명선: 선 95">
            <a:extLst>
              <a:ext uri="{FF2B5EF4-FFF2-40B4-BE49-F238E27FC236}">
                <a16:creationId xmlns:a16="http://schemas.microsoft.com/office/drawing/2014/main" id="{3C62A1D7-4164-449C-8A2E-9633DF9705E4}"/>
              </a:ext>
            </a:extLst>
          </p:cNvPr>
          <p:cNvSpPr/>
          <p:nvPr/>
        </p:nvSpPr>
        <p:spPr>
          <a:xfrm>
            <a:off x="8717790" y="2632926"/>
            <a:ext cx="3349291" cy="476614"/>
          </a:xfrm>
          <a:prstGeom prst="borderCallout1">
            <a:avLst>
              <a:gd name="adj1" fmla="val 33675"/>
              <a:gd name="adj2" fmla="val 1182"/>
              <a:gd name="adj3" fmla="val -42796"/>
              <a:gd name="adj4" fmla="val -1769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관리자는 부품재고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기사 일정 확인 후 입력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수리 시 회수일정 입력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시스템은 기존대기처리 일정으로 생성된 경우 배달자를 기존 배달자로 지정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기사도 기존 기사로 지정 </a:t>
            </a: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화면에서 수정가능</a:t>
            </a:r>
            <a:r>
              <a:rPr lang="en-US" altLang="ko-KR" sz="900">
                <a:latin typeface="+mn-ea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B5BCB6E-A560-4F02-91C8-D3654E677F0B}"/>
              </a:ext>
            </a:extLst>
          </p:cNvPr>
          <p:cNvSpPr txBox="1"/>
          <p:nvPr/>
        </p:nvSpPr>
        <p:spPr>
          <a:xfrm>
            <a:off x="5590535" y="2204750"/>
            <a:ext cx="18533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회수 가능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가능 시작일자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7A093EC-D9FF-48E3-87FC-8282C356D00B}"/>
              </a:ext>
            </a:extLst>
          </p:cNvPr>
          <p:cNvSpPr txBox="1"/>
          <p:nvPr/>
        </p:nvSpPr>
        <p:spPr>
          <a:xfrm>
            <a:off x="5786061" y="2612603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회수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98608D5-CB3E-4B84-B067-3D7FF9237A2E}"/>
              </a:ext>
            </a:extLst>
          </p:cNvPr>
          <p:cNvGrpSpPr/>
          <p:nvPr/>
        </p:nvGrpSpPr>
        <p:grpSpPr>
          <a:xfrm>
            <a:off x="6822299" y="2648024"/>
            <a:ext cx="1603421" cy="327600"/>
            <a:chOff x="4825057" y="1547122"/>
            <a:chExt cx="1603421" cy="544462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35EF11F-3F69-4793-85D6-F3E8B092258B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957B01F-96CC-4878-B6DA-BE03F0A8F45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>
                  <a:latin typeface="+mn-ea"/>
                  <a:ea typeface="+mn-ea"/>
                </a:rPr>
                <a:t>배달일정 수정</a:t>
              </a:r>
            </a:p>
            <a:p>
              <a:r>
                <a:rPr lang="ko-KR" altLang="en-US">
                  <a:latin typeface="+mn-ea"/>
                  <a:ea typeface="+mn-ea"/>
                </a:rPr>
                <a:t>*시스템이 일정을 수정*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F11369B-B384-44CD-AF3D-2E7054A47B6D}"/>
              </a:ext>
            </a:extLst>
          </p:cNvPr>
          <p:cNvGrpSpPr/>
          <p:nvPr/>
        </p:nvGrpSpPr>
        <p:grpSpPr>
          <a:xfrm>
            <a:off x="1255770" y="2967745"/>
            <a:ext cx="1603421" cy="327600"/>
            <a:chOff x="4825057" y="1547122"/>
            <a:chExt cx="1603421" cy="544462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330AA9A-9ED8-4373-AEE5-FDD2E003C076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B65748-B9AE-40A6-938B-6A4A4F7CE5F9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배달일정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2866214-5CE7-4F47-A296-3283BC6B8327}"/>
              </a:ext>
            </a:extLst>
          </p:cNvPr>
          <p:cNvSpPr txBox="1"/>
          <p:nvPr/>
        </p:nvSpPr>
        <p:spPr>
          <a:xfrm>
            <a:off x="2934567" y="2986649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회수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E33E83-5834-4E70-913B-FBFBA864C3DF}"/>
              </a:ext>
            </a:extLst>
          </p:cNvPr>
          <p:cNvSpPr/>
          <p:nvPr/>
        </p:nvSpPr>
        <p:spPr>
          <a:xfrm>
            <a:off x="219471" y="3361184"/>
            <a:ext cx="484069" cy="3242800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회수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배달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C6E3283-79AE-4CCE-A7BE-C09F20C1EF93}"/>
              </a:ext>
            </a:extLst>
          </p:cNvPr>
          <p:cNvGrpSpPr/>
          <p:nvPr/>
        </p:nvGrpSpPr>
        <p:grpSpPr>
          <a:xfrm>
            <a:off x="6822299" y="3482038"/>
            <a:ext cx="1603421" cy="547164"/>
            <a:chOff x="4825057" y="1547122"/>
            <a:chExt cx="1603421" cy="54446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2F7E79-5FF1-4AA1-B187-71A1C23FAAC5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EF8B8F-36C1-4E0F-B65E-69FD7A1DA96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맞춤배달 진행상황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*</a:t>
              </a:r>
              <a:r>
                <a:rPr lang="ko-KR" altLang="en-US" sz="900">
                  <a:latin typeface="+mn-ea"/>
                </a:rPr>
                <a:t>정상결과</a:t>
              </a:r>
              <a:r>
                <a:rPr lang="en-US" altLang="ko-KR" sz="900">
                  <a:latin typeface="+mn-ea"/>
                </a:rPr>
                <a:t>:</a:t>
              </a:r>
              <a:r>
                <a:rPr lang="ko-KR" altLang="en-US" sz="900">
                  <a:latin typeface="+mn-ea"/>
                </a:rPr>
                <a:t> 일정 진행 처리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*</a:t>
              </a:r>
              <a:r>
                <a:rPr lang="ko-KR" altLang="en-US" sz="900" kern="1200">
                  <a:latin typeface="+mn-ea"/>
                </a:rPr>
                <a:t>재발행 필요</a:t>
              </a:r>
              <a:r>
                <a:rPr lang="en-US" altLang="ko-KR" sz="900" kern="1200">
                  <a:latin typeface="+mn-ea"/>
                </a:rPr>
                <a:t>:</a:t>
              </a:r>
              <a:r>
                <a:rPr lang="ko-KR" altLang="en-US" sz="900" kern="1200">
                  <a:latin typeface="+mn-ea"/>
                </a:rPr>
                <a:t> 일정 대기 처리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251AABD-3599-404A-B287-960C9C9F490C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5659967" y="3755620"/>
            <a:ext cx="1162332" cy="10978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789D6B6-08C3-4AEC-B52F-1CDB307E20FB}"/>
              </a:ext>
            </a:extLst>
          </p:cNvPr>
          <p:cNvSpPr txBox="1"/>
          <p:nvPr/>
        </p:nvSpPr>
        <p:spPr>
          <a:xfrm>
            <a:off x="5971018" y="3676988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회수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12D8A48-271F-4969-B187-B186DD09DF78}"/>
              </a:ext>
            </a:extLst>
          </p:cNvPr>
          <p:cNvGrpSpPr/>
          <p:nvPr/>
        </p:nvGrpSpPr>
        <p:grpSpPr>
          <a:xfrm>
            <a:off x="1263639" y="4066924"/>
            <a:ext cx="1603421" cy="327600"/>
            <a:chOff x="4825057" y="1547122"/>
            <a:chExt cx="1603421" cy="54446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C49BD5-6476-45C2-BC02-CE92B6D0D44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8AB491-7839-4A0C-A46B-B46E96CC3DD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수리 결과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B24FDD6-B847-439A-BA0C-D5C77299ED26}"/>
              </a:ext>
            </a:extLst>
          </p:cNvPr>
          <p:cNvCxnSpPr>
            <a:cxnSpLocks/>
            <a:stCxn id="109" idx="3"/>
            <a:endCxn id="155" idx="1"/>
          </p:cNvCxnSpPr>
          <p:nvPr/>
        </p:nvCxnSpPr>
        <p:spPr>
          <a:xfrm>
            <a:off x="2867060" y="4230724"/>
            <a:ext cx="39552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F3183E5-DD9D-424C-B915-B80FC5FD92B6}"/>
              </a:ext>
            </a:extLst>
          </p:cNvPr>
          <p:cNvSpPr txBox="1"/>
          <p:nvPr/>
        </p:nvSpPr>
        <p:spPr>
          <a:xfrm>
            <a:off x="4056545" y="4051451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수리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0FB2BBB-001B-42FA-A06B-AB419F42C049}"/>
              </a:ext>
            </a:extLst>
          </p:cNvPr>
          <p:cNvGrpSpPr/>
          <p:nvPr/>
        </p:nvGrpSpPr>
        <p:grpSpPr>
          <a:xfrm>
            <a:off x="6822299" y="5617277"/>
            <a:ext cx="1603421" cy="327600"/>
            <a:chOff x="4825057" y="1547122"/>
            <a:chExt cx="1603421" cy="54446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2B8E9F-54F6-4B0B-B63F-EA5BFA468A30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D063FE9-5DE8-42B5-9619-7FE4EEFB38E9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맞춤배달 진행상황 관리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C06C4CF-C371-4997-AD84-D7535B9C4E55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5659966" y="5781077"/>
            <a:ext cx="11623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EB2F536-9A39-436C-8418-4CFB10304E0F}"/>
              </a:ext>
            </a:extLst>
          </p:cNvPr>
          <p:cNvSpPr txBox="1"/>
          <p:nvPr/>
        </p:nvSpPr>
        <p:spPr>
          <a:xfrm>
            <a:off x="5971018" y="5566102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DF3F8F9-7166-4950-BC71-221CD6BF3BF8}"/>
              </a:ext>
            </a:extLst>
          </p:cNvPr>
          <p:cNvGrpSpPr/>
          <p:nvPr/>
        </p:nvGrpSpPr>
        <p:grpSpPr>
          <a:xfrm>
            <a:off x="9670274" y="5617276"/>
            <a:ext cx="1603421" cy="327600"/>
            <a:chOff x="4825057" y="1547122"/>
            <a:chExt cx="1603421" cy="544462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C127459-2D3F-4747-B2C1-0185B00E04DD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C4EDD33-61F3-41D4-83A2-543470F5ED9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서비스 이력</a:t>
              </a:r>
            </a:p>
          </p:txBody>
        </p:sp>
      </p:grp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B0008C7-D6AB-4E8F-97CE-61EA9658E8B1}"/>
              </a:ext>
            </a:extLst>
          </p:cNvPr>
          <p:cNvCxnSpPr>
            <a:cxnSpLocks/>
            <a:stCxn id="119" idx="1"/>
            <a:endCxn id="114" idx="3"/>
          </p:cNvCxnSpPr>
          <p:nvPr/>
        </p:nvCxnSpPr>
        <p:spPr>
          <a:xfrm flipH="1">
            <a:off x="8425720" y="5781076"/>
            <a:ext cx="124455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89FD19-DD7B-4C3C-9A45-81874968A5CE}"/>
              </a:ext>
            </a:extLst>
          </p:cNvPr>
          <p:cNvSpPr txBox="1"/>
          <p:nvPr/>
        </p:nvSpPr>
        <p:spPr>
          <a:xfrm>
            <a:off x="8522105" y="5585165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서비스 처리결과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C4119FD-33A2-45B6-8645-79A602128F3B}"/>
              </a:ext>
            </a:extLst>
          </p:cNvPr>
          <p:cNvSpPr/>
          <p:nvPr/>
        </p:nvSpPr>
        <p:spPr>
          <a:xfrm>
            <a:off x="1263639" y="3370228"/>
            <a:ext cx="1603421" cy="32749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533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신규 알림</a:t>
            </a:r>
            <a:b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일정당일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0445BEA-4890-4BD8-9CD1-7C4D3C26C5E2}"/>
              </a:ext>
            </a:extLst>
          </p:cNvPr>
          <p:cNvGrpSpPr/>
          <p:nvPr/>
        </p:nvGrpSpPr>
        <p:grpSpPr>
          <a:xfrm>
            <a:off x="4056050" y="3370228"/>
            <a:ext cx="1603421" cy="327497"/>
            <a:chOff x="4825057" y="1547122"/>
            <a:chExt cx="1603421" cy="54446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8ADC841-847B-42C7-A6CB-202A38D160E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A9DA8EF-56A5-4737-BAC2-F913A5ECB6E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일정당일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A674437-D1D1-4F02-9E00-B16407BAC0BB}"/>
              </a:ext>
            </a:extLst>
          </p:cNvPr>
          <p:cNvGrpSpPr/>
          <p:nvPr/>
        </p:nvGrpSpPr>
        <p:grpSpPr>
          <a:xfrm>
            <a:off x="9670274" y="5957507"/>
            <a:ext cx="1603421" cy="327497"/>
            <a:chOff x="4825057" y="1547122"/>
            <a:chExt cx="1603421" cy="544462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F730A6E-3796-43FE-B5F0-D8CF8C440BC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279DC0-8858-47AF-B385-3184222501B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리워드포인트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차감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E2FFD9D-D2F3-47BE-8F59-295E3F0091FD}"/>
              </a:ext>
            </a:extLst>
          </p:cNvPr>
          <p:cNvSpPr/>
          <p:nvPr/>
        </p:nvSpPr>
        <p:spPr>
          <a:xfrm>
            <a:off x="4056050" y="3732205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회수결과 입력</a:t>
            </a:r>
            <a:endParaRPr lang="en-US" altLang="ko-KR" sz="900">
              <a:latin typeface="+mn-ea"/>
            </a:endParaRPr>
          </a:p>
          <a:p>
            <a:pPr algn="ctr"/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정상결과 </a:t>
            </a:r>
            <a:r>
              <a:rPr lang="en-US" altLang="ko-KR" sz="900">
                <a:latin typeface="+mn-ea"/>
              </a:rPr>
              <a:t>or</a:t>
            </a:r>
            <a:r>
              <a:rPr lang="ko-KR" altLang="en-US" sz="900">
                <a:latin typeface="+mn-ea"/>
              </a:rPr>
              <a:t> 재발행</a:t>
            </a:r>
            <a:r>
              <a:rPr lang="en-US" altLang="ko-KR" sz="900">
                <a:latin typeface="+mn-ea"/>
              </a:rPr>
              <a:t> </a:t>
            </a:r>
            <a:r>
              <a:rPr lang="ko-KR" altLang="en-US" sz="900">
                <a:latin typeface="+mn-ea"/>
              </a:rPr>
              <a:t>필요 입력</a:t>
            </a:r>
            <a:r>
              <a:rPr lang="en-US" altLang="ko-KR" sz="900">
                <a:latin typeface="+mn-ea"/>
              </a:rPr>
              <a:t>)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F5C50E6-BC24-4433-A70A-EF0D4CE23346}"/>
              </a:ext>
            </a:extLst>
          </p:cNvPr>
          <p:cNvSpPr/>
          <p:nvPr/>
        </p:nvSpPr>
        <p:spPr>
          <a:xfrm>
            <a:off x="4056050" y="563220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배달결과 입력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BB1153F-33C3-4B7A-AEF3-3D2092673D49}"/>
              </a:ext>
            </a:extLst>
          </p:cNvPr>
          <p:cNvSpPr txBox="1"/>
          <p:nvPr/>
        </p:nvSpPr>
        <p:spPr>
          <a:xfrm>
            <a:off x="7022741" y="4386890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맞춤배달 일정 수정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배달 가능 일정</a:t>
            </a:r>
            <a:r>
              <a:rPr lang="en-US" altLang="ko-KR"/>
              <a:t>(</a:t>
            </a:r>
            <a:r>
              <a:rPr lang="ko-KR" altLang="en-US"/>
              <a:t>기간</a:t>
            </a:r>
            <a:r>
              <a:rPr lang="en-US" altLang="ko-KR"/>
              <a:t>))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F8E6E1-AC7D-4535-92EE-5A1D19AE9800}"/>
              </a:ext>
            </a:extLst>
          </p:cNvPr>
          <p:cNvSpPr txBox="1"/>
          <p:nvPr/>
        </p:nvSpPr>
        <p:spPr>
          <a:xfrm>
            <a:off x="6822298" y="4066924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작업 진행</a:t>
            </a:r>
            <a:r>
              <a:rPr lang="en-US" altLang="ko-KR"/>
              <a:t>/</a:t>
            </a:r>
            <a:r>
              <a:rPr lang="ko-KR" altLang="en-US"/>
              <a:t>결과 입력</a:t>
            </a:r>
          </a:p>
          <a:p>
            <a:r>
              <a:rPr lang="en-US" altLang="ko-KR"/>
              <a:t>(</a:t>
            </a:r>
            <a:r>
              <a:rPr lang="ko-KR" altLang="en-US"/>
              <a:t>완제품 수리내용 등</a:t>
            </a:r>
            <a:r>
              <a:rPr lang="en-US" altLang="ko-KR"/>
              <a:t>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6F728C5-EDC9-40F7-BD04-CD3CED98B2E2}"/>
              </a:ext>
            </a:extLst>
          </p:cNvPr>
          <p:cNvSpPr txBox="1"/>
          <p:nvPr/>
        </p:nvSpPr>
        <p:spPr>
          <a:xfrm>
            <a:off x="4060369" y="4378374"/>
            <a:ext cx="1603421" cy="3276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marR="0" lvl="0" indent="0" algn="ctr" defTabSz="533400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>
                <a:latin typeface="+mn-ea"/>
                <a:ea typeface="+mn-ea"/>
              </a:rPr>
              <a:t>신규 알림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배달일정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8D72D79-B13C-476B-8DC5-4C912D8A0EA9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5663790" y="4542174"/>
            <a:ext cx="11585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8D541E3-64E8-4547-8757-0CB44F2C260F}"/>
              </a:ext>
            </a:extLst>
          </p:cNvPr>
          <p:cNvSpPr txBox="1"/>
          <p:nvPr/>
        </p:nvSpPr>
        <p:spPr>
          <a:xfrm>
            <a:off x="5612193" y="4345928"/>
            <a:ext cx="18533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가능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가능 시작일자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DE5EE08D-0533-4B07-BE3F-C1B6E4B7BEF3}"/>
              </a:ext>
            </a:extLst>
          </p:cNvPr>
          <p:cNvCxnSpPr>
            <a:cxnSpLocks/>
            <a:stCxn id="162" idx="1"/>
            <a:endCxn id="163" idx="3"/>
          </p:cNvCxnSpPr>
          <p:nvPr/>
        </p:nvCxnSpPr>
        <p:spPr>
          <a:xfrm flipH="1">
            <a:off x="5655921" y="4901030"/>
            <a:ext cx="1166378" cy="9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781E0DE-FD26-43B3-B1A5-89809F4EB13C}"/>
              </a:ext>
            </a:extLst>
          </p:cNvPr>
          <p:cNvGrpSpPr/>
          <p:nvPr/>
        </p:nvGrpSpPr>
        <p:grpSpPr>
          <a:xfrm>
            <a:off x="6822299" y="4737230"/>
            <a:ext cx="1603421" cy="327600"/>
            <a:chOff x="4825057" y="1547122"/>
            <a:chExt cx="1603421" cy="54446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B7918B3-E0E5-4F72-9919-65EA43E83037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E4BD195-177A-4D0D-8842-BCD7685EA22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>
                  <a:latin typeface="+mn-ea"/>
                  <a:ea typeface="+mn-ea"/>
                </a:rPr>
                <a:t>배달일정 수정</a:t>
              </a:r>
            </a:p>
            <a:p>
              <a:r>
                <a:rPr lang="ko-KR" altLang="en-US">
                  <a:latin typeface="+mn-ea"/>
                  <a:ea typeface="+mn-ea"/>
                </a:rPr>
                <a:t>*시스템이 일정을 수정*</a:t>
              </a:r>
            </a:p>
          </p:txBody>
        </p: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C3B7D6F-C631-440D-B0DC-A64BF166699A}"/>
              </a:ext>
            </a:extLst>
          </p:cNvPr>
          <p:cNvSpPr/>
          <p:nvPr/>
        </p:nvSpPr>
        <p:spPr>
          <a:xfrm>
            <a:off x="4066144" y="4757465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맞춤배달 일정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C7CD022-4379-4D2D-8AA5-83F356F30A56}"/>
              </a:ext>
            </a:extLst>
          </p:cNvPr>
          <p:cNvSpPr txBox="1"/>
          <p:nvPr/>
        </p:nvSpPr>
        <p:spPr>
          <a:xfrm>
            <a:off x="5899701" y="4695071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57983EB-8BAB-469E-8A6E-46507B480531}"/>
              </a:ext>
            </a:extLst>
          </p:cNvPr>
          <p:cNvGrpSpPr/>
          <p:nvPr/>
        </p:nvGrpSpPr>
        <p:grpSpPr>
          <a:xfrm>
            <a:off x="1255770" y="4889907"/>
            <a:ext cx="1603421" cy="327600"/>
            <a:chOff x="4825057" y="1547122"/>
            <a:chExt cx="1603421" cy="54446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EE7EE9E-F84E-4AA8-ADE5-D7AEC8E0847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DB378B3-B016-4EE9-8836-A3D9A3C170BC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배달일정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68" name="직선 화살표 연결선 93">
            <a:extLst>
              <a:ext uri="{FF2B5EF4-FFF2-40B4-BE49-F238E27FC236}">
                <a16:creationId xmlns:a16="http://schemas.microsoft.com/office/drawing/2014/main" id="{85CB2BA6-8242-47DC-9D38-E51DF08AC4E9}"/>
              </a:ext>
            </a:extLst>
          </p:cNvPr>
          <p:cNvCxnSpPr>
            <a:cxnSpLocks/>
          </p:cNvCxnSpPr>
          <p:nvPr/>
        </p:nvCxnSpPr>
        <p:spPr>
          <a:xfrm flipV="1">
            <a:off x="2859191" y="4962539"/>
            <a:ext cx="3963108" cy="196279"/>
          </a:xfrm>
          <a:prstGeom prst="bentConnector3">
            <a:avLst>
              <a:gd name="adj1" fmla="val 7672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D9EE04E-0917-4E64-82D1-42935314AB25}"/>
              </a:ext>
            </a:extLst>
          </p:cNvPr>
          <p:cNvSpPr txBox="1"/>
          <p:nvPr/>
        </p:nvSpPr>
        <p:spPr>
          <a:xfrm>
            <a:off x="2934567" y="4989855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배달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822662D-04D1-44EF-A0A3-F055138F3751}"/>
              </a:ext>
            </a:extLst>
          </p:cNvPr>
          <p:cNvSpPr/>
          <p:nvPr/>
        </p:nvSpPr>
        <p:spPr>
          <a:xfrm>
            <a:off x="1263639" y="5275429"/>
            <a:ext cx="1603421" cy="32749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533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신규 알림</a:t>
            </a:r>
            <a:b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일정당일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F9A8EF42-7B42-4BF5-B601-DDF2EC43BE49}"/>
              </a:ext>
            </a:extLst>
          </p:cNvPr>
          <p:cNvGrpSpPr/>
          <p:nvPr/>
        </p:nvGrpSpPr>
        <p:grpSpPr>
          <a:xfrm>
            <a:off x="4056050" y="5275429"/>
            <a:ext cx="1603421" cy="327497"/>
            <a:chOff x="4825057" y="1547122"/>
            <a:chExt cx="1603421" cy="54446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38C48D1-60F3-499D-97C3-1F73E651F2E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541DACA-A22C-4031-A7E6-33A35DA50956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일정당일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174" name="설명선: 선 173">
            <a:extLst>
              <a:ext uri="{FF2B5EF4-FFF2-40B4-BE49-F238E27FC236}">
                <a16:creationId xmlns:a16="http://schemas.microsoft.com/office/drawing/2014/main" id="{8766D7F4-7293-4E11-9224-EB5DDEF78CA0}"/>
              </a:ext>
            </a:extLst>
          </p:cNvPr>
          <p:cNvSpPr/>
          <p:nvPr/>
        </p:nvSpPr>
        <p:spPr>
          <a:xfrm>
            <a:off x="8717790" y="3749330"/>
            <a:ext cx="3474210" cy="389642"/>
          </a:xfrm>
          <a:prstGeom prst="borderCallout1">
            <a:avLst>
              <a:gd name="adj1" fmla="val 33675"/>
              <a:gd name="adj2" fmla="val 1182"/>
              <a:gd name="adj3" fmla="val 103877"/>
              <a:gd name="adj4" fmla="val -1809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자동생성 맞춤예약 일정에 대한 결과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회수단계에서 일정 대기 시 입력불가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해당화면에서 처방전 재발행 필요 입력가능</a:t>
            </a:r>
            <a:r>
              <a:rPr lang="en-US" altLang="ko-KR" sz="9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900">
                <a:latin typeface="+mn-ea"/>
                <a:sym typeface="Wingdings" panose="05000000000000000000" pitchFamily="2" charset="2"/>
              </a:rPr>
              <a:t>일정 대기 처리</a:t>
            </a:r>
            <a:endParaRPr lang="en-US" altLang="ko-KR" sz="900">
              <a:latin typeface="+mn-ea"/>
            </a:endParaRPr>
          </a:p>
        </p:txBody>
      </p:sp>
      <p:sp>
        <p:nvSpPr>
          <p:cNvPr id="175" name="설명선: 선 174">
            <a:extLst>
              <a:ext uri="{FF2B5EF4-FFF2-40B4-BE49-F238E27FC236}">
                <a16:creationId xmlns:a16="http://schemas.microsoft.com/office/drawing/2014/main" id="{D47B0949-A259-4BC5-96D0-9D86800E7CAC}"/>
              </a:ext>
            </a:extLst>
          </p:cNvPr>
          <p:cNvSpPr/>
          <p:nvPr/>
        </p:nvSpPr>
        <p:spPr>
          <a:xfrm>
            <a:off x="8717790" y="4520477"/>
            <a:ext cx="2133304" cy="479384"/>
          </a:xfrm>
          <a:prstGeom prst="borderCallout1">
            <a:avLst>
              <a:gd name="adj1" fmla="val 33675"/>
              <a:gd name="adj2" fmla="val 1182"/>
              <a:gd name="adj3" fmla="val -17213"/>
              <a:gd name="adj4" fmla="val -13784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배달 가능 일정</a:t>
            </a: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기간</a:t>
            </a:r>
            <a:r>
              <a:rPr lang="en-US" altLang="ko-KR" sz="900">
                <a:latin typeface="+mn-ea"/>
              </a:rPr>
              <a:t>)</a:t>
            </a:r>
            <a:r>
              <a:rPr lang="ko-KR" altLang="en-US" sz="900">
                <a:latin typeface="+mn-ea"/>
              </a:rPr>
              <a:t> 입력요청 팝업 </a:t>
            </a:r>
            <a:r>
              <a:rPr lang="en-US" altLang="ko-KR" sz="9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900">
                <a:latin typeface="+mn-ea"/>
                <a:sym typeface="Wingdings" panose="05000000000000000000" pitchFamily="2" charset="2"/>
              </a:rPr>
              <a:t>배달일정 수정 모달 팝업 </a:t>
            </a:r>
            <a:br>
              <a:rPr lang="en-US" altLang="ko-KR" sz="900">
                <a:latin typeface="+mn-ea"/>
                <a:sym typeface="Wingdings" panose="05000000000000000000" pitchFamily="2" charset="2"/>
              </a:rPr>
            </a:br>
            <a:r>
              <a:rPr lang="en-US" altLang="ko-KR" sz="9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900">
                <a:latin typeface="+mn-ea"/>
                <a:sym typeface="Wingdings" panose="05000000000000000000" pitchFamily="2" charset="2"/>
              </a:rPr>
              <a:t>배달 가능 일정</a:t>
            </a:r>
            <a:r>
              <a:rPr lang="en-US" altLang="ko-KR" sz="90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900">
                <a:latin typeface="+mn-ea"/>
                <a:sym typeface="Wingdings" panose="05000000000000000000" pitchFamily="2" charset="2"/>
              </a:rPr>
              <a:t>기간</a:t>
            </a:r>
            <a:r>
              <a:rPr lang="en-US" altLang="ko-KR" sz="900">
                <a:latin typeface="+mn-ea"/>
                <a:sym typeface="Wingdings" panose="05000000000000000000" pitchFamily="2" charset="2"/>
              </a:rPr>
              <a:t>) </a:t>
            </a:r>
            <a:r>
              <a:rPr lang="ko-KR" altLang="en-US" sz="900">
                <a:latin typeface="+mn-ea"/>
                <a:sym typeface="Wingdings" panose="05000000000000000000" pitchFamily="2" charset="2"/>
              </a:rPr>
              <a:t>입력 </a:t>
            </a:r>
            <a:endParaRPr lang="en-US" altLang="ko-KR" sz="900">
              <a:latin typeface="+mn-ea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A373AEC-442F-45E0-9FEE-4D3C73FB0E7C}"/>
              </a:ext>
            </a:extLst>
          </p:cNvPr>
          <p:cNvSpPr txBox="1"/>
          <p:nvPr/>
        </p:nvSpPr>
        <p:spPr>
          <a:xfrm>
            <a:off x="9465889" y="6322917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서비스 만족도 조사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129" name="설명선: 선 128">
            <a:extLst>
              <a:ext uri="{FF2B5EF4-FFF2-40B4-BE49-F238E27FC236}">
                <a16:creationId xmlns:a16="http://schemas.microsoft.com/office/drawing/2014/main" id="{AB68F4B4-9296-43F1-A6A8-5B683A8ACEE4}"/>
              </a:ext>
            </a:extLst>
          </p:cNvPr>
          <p:cNvSpPr/>
          <p:nvPr/>
        </p:nvSpPr>
        <p:spPr>
          <a:xfrm>
            <a:off x="942638" y="2394944"/>
            <a:ext cx="1903717" cy="322530"/>
          </a:xfrm>
          <a:prstGeom prst="borderCallout1">
            <a:avLst>
              <a:gd name="adj1" fmla="val 33675"/>
              <a:gd name="adj2" fmla="val 1182"/>
              <a:gd name="adj3" fmla="val -77851"/>
              <a:gd name="adj4" fmla="val 22488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내원일시 기준 동일한 일자의 처방전목록으로 요청 </a:t>
            </a:r>
            <a:endParaRPr lang="en-US" altLang="ko-KR" sz="900">
              <a:latin typeface="+mn-ea"/>
            </a:endParaRPr>
          </a:p>
        </p:txBody>
      </p:sp>
      <p:sp>
        <p:nvSpPr>
          <p:cNvPr id="130" name="설명선: 선 129">
            <a:extLst>
              <a:ext uri="{FF2B5EF4-FFF2-40B4-BE49-F238E27FC236}">
                <a16:creationId xmlns:a16="http://schemas.microsoft.com/office/drawing/2014/main" id="{ACF924B4-0B9E-4D69-819B-674C9ADA9AA6}"/>
              </a:ext>
            </a:extLst>
          </p:cNvPr>
          <p:cNvSpPr/>
          <p:nvPr/>
        </p:nvSpPr>
        <p:spPr>
          <a:xfrm>
            <a:off x="8717790" y="5204824"/>
            <a:ext cx="3349291" cy="327600"/>
          </a:xfrm>
          <a:prstGeom prst="borderCallout1">
            <a:avLst>
              <a:gd name="adj1" fmla="val 33675"/>
              <a:gd name="adj2" fmla="val 1182"/>
              <a:gd name="adj3" fmla="val 133549"/>
              <a:gd name="adj4" fmla="val -25673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시스템은 기존대기처리 일정으로 생성된 경우 기존일정을 비정상 종료처리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0126FED-6386-4669-85C6-8FEA05285E53}"/>
              </a:ext>
            </a:extLst>
          </p:cNvPr>
          <p:cNvGrpSpPr/>
          <p:nvPr/>
        </p:nvGrpSpPr>
        <p:grpSpPr>
          <a:xfrm>
            <a:off x="9670274" y="1896355"/>
            <a:ext cx="1773371" cy="652207"/>
            <a:chOff x="9670274" y="1896355"/>
            <a:chExt cx="1773371" cy="65220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319E0F5-E315-4582-9F79-A1E6B7B08EFF}"/>
                </a:ext>
              </a:extLst>
            </p:cNvPr>
            <p:cNvGrpSpPr/>
            <p:nvPr/>
          </p:nvGrpSpPr>
          <p:grpSpPr>
            <a:xfrm>
              <a:off x="9840224" y="2220962"/>
              <a:ext cx="1603421" cy="327600"/>
              <a:chOff x="4825057" y="1547122"/>
              <a:chExt cx="1603421" cy="54446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7673B7B2-DD9D-410D-8A96-58CC0DAF84B0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8E27187-AFB9-423B-B986-3A266A48912B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공유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039EC07-BC18-4DD2-B26A-B9AA97AD9412}"/>
                </a:ext>
              </a:extLst>
            </p:cNvPr>
            <p:cNvGrpSpPr/>
            <p:nvPr/>
          </p:nvGrpSpPr>
          <p:grpSpPr>
            <a:xfrm>
              <a:off x="9670274" y="1896355"/>
              <a:ext cx="1603421" cy="327600"/>
              <a:chOff x="4825057" y="1547122"/>
              <a:chExt cx="1603421" cy="544462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19B88A4-2838-4E5C-B470-3A69F01E08EB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1CE9477-BF37-4F2B-9586-8D3D4EFCA452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활용기관 공유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이용자 동의현황 확인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26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C6C826-D09C-400D-BB99-A230958A2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74718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알스텝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함길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FFB400C-767D-4D58-B549-92649B13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46" y="445353"/>
            <a:ext cx="8103489" cy="284693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품목특성</a:t>
            </a:r>
            <a:r>
              <a:rPr lang="en-US" altLang="ko-KR">
                <a:latin typeface="+mn-ea"/>
                <a:ea typeface="+mn-ea"/>
              </a:rPr>
              <a:t>·</a:t>
            </a:r>
            <a:r>
              <a:rPr lang="ko-KR" altLang="en-US">
                <a:latin typeface="+mn-ea"/>
                <a:ea typeface="+mn-ea"/>
              </a:rPr>
              <a:t>제작기사</a:t>
            </a:r>
            <a:r>
              <a:rPr lang="en-US" altLang="ko-KR">
                <a:latin typeface="+mn-ea"/>
                <a:ea typeface="+mn-ea"/>
              </a:rPr>
              <a:t>·</a:t>
            </a:r>
            <a:r>
              <a:rPr lang="ko-KR" altLang="en-US">
                <a:latin typeface="+mn-ea"/>
                <a:ea typeface="+mn-ea"/>
              </a:rPr>
              <a:t>자재현황 연동 맞춤예약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B1AFCA-2042-47B5-A337-17CB8A356A48}"/>
              </a:ext>
            </a:extLst>
          </p:cNvPr>
          <p:cNvSpPr/>
          <p:nvPr/>
        </p:nvSpPr>
        <p:spPr>
          <a:xfrm>
            <a:off x="219471" y="1484784"/>
            <a:ext cx="484069" cy="1715902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맞춤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예약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일정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9EFD354-0B76-49CF-8020-086F7DD90E5A}"/>
              </a:ext>
            </a:extLst>
          </p:cNvPr>
          <p:cNvCxnSpPr>
            <a:cxnSpLocks/>
          </p:cNvCxnSpPr>
          <p:nvPr/>
        </p:nvCxnSpPr>
        <p:spPr>
          <a:xfrm>
            <a:off x="784156" y="3552206"/>
            <a:ext cx="1088968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E20110-14CF-4B10-9CA9-6DF5ADE77325}"/>
              </a:ext>
            </a:extLst>
          </p:cNvPr>
          <p:cNvSpPr/>
          <p:nvPr/>
        </p:nvSpPr>
        <p:spPr>
          <a:xfrm>
            <a:off x="219471" y="3276600"/>
            <a:ext cx="484069" cy="3136047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맞춤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예약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방문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및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작업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진행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/</a:t>
            </a:r>
            <a:br>
              <a:rPr lang="en-US" altLang="ko-KR" sz="1200">
                <a:solidFill>
                  <a:schemeClr val="bg1"/>
                </a:solidFill>
                <a:latin typeface="+mn-ea"/>
              </a:rPr>
            </a:br>
            <a:r>
              <a:rPr lang="ko-KR" altLang="en-US" sz="1200">
                <a:solidFill>
                  <a:schemeClr val="bg1"/>
                </a:solidFill>
                <a:latin typeface="+mn-ea"/>
              </a:rPr>
              <a:t>결과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입력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185D-867F-4B35-A9AA-25610E6EF595}"/>
              </a:ext>
            </a:extLst>
          </p:cNvPr>
          <p:cNvSpPr txBox="1"/>
          <p:nvPr/>
        </p:nvSpPr>
        <p:spPr>
          <a:xfrm>
            <a:off x="1054557" y="1586916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신규처방전 관리</a:t>
            </a:r>
            <a:endParaRPr lang="en-US" altLang="ko-KR" sz="200" kern="1200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07E108-27F2-47A1-AEC7-E75C3EED914F}"/>
              </a:ext>
            </a:extLst>
          </p:cNvPr>
          <p:cNvGrpSpPr/>
          <p:nvPr/>
        </p:nvGrpSpPr>
        <p:grpSpPr>
          <a:xfrm>
            <a:off x="6822299" y="1980144"/>
            <a:ext cx="1603421" cy="327600"/>
            <a:chOff x="4825057" y="1547122"/>
            <a:chExt cx="1603421" cy="5444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4DA3AB-D46D-44F2-AD1F-56E5D3B8D7FA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3F00BF-A932-45E5-8FF3-D87408E243A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맞춤예약 접수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C8712A8-DF5F-4805-A078-6676F9B337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933010" y="2143944"/>
            <a:ext cx="388928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F6DA46-1772-4E18-B3CF-4400B5722451}"/>
              </a:ext>
            </a:extLst>
          </p:cNvPr>
          <p:cNvSpPr txBox="1"/>
          <p:nvPr/>
        </p:nvSpPr>
        <p:spPr>
          <a:xfrm>
            <a:off x="3863474" y="1921348"/>
            <a:ext cx="3196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맞춤예약 요청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신규생성 </a:t>
            </a:r>
            <a:r>
              <a:rPr lang="en-US" altLang="ko-KR">
                <a:latin typeface="+mn-ea"/>
                <a:ea typeface="+mn-ea"/>
              </a:rPr>
              <a:t>or </a:t>
            </a:r>
            <a:r>
              <a:rPr lang="ko-KR" altLang="en-US">
                <a:latin typeface="+mn-ea"/>
                <a:ea typeface="+mn-ea"/>
              </a:rPr>
              <a:t>기존대기처리 일정으로 생성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B82A38-9CA6-431B-80AC-DAC89BAD0DFF}"/>
              </a:ext>
            </a:extLst>
          </p:cNvPr>
          <p:cNvGrpSpPr/>
          <p:nvPr/>
        </p:nvGrpSpPr>
        <p:grpSpPr>
          <a:xfrm>
            <a:off x="1263639" y="2528620"/>
            <a:ext cx="1603421" cy="327600"/>
            <a:chOff x="4825057" y="1547122"/>
            <a:chExt cx="1603421" cy="54446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75D7B9C-5D78-4F6F-AE47-66CA0ABCC32A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26241A-D96D-4498-A3D9-C960B2BC9A6B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맞춤예약 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C45A81C-EB2F-4D49-B1A8-0C7A36AD20A1}"/>
              </a:ext>
            </a:extLst>
          </p:cNvPr>
          <p:cNvSpPr txBox="1"/>
          <p:nvPr/>
        </p:nvSpPr>
        <p:spPr>
          <a:xfrm>
            <a:off x="2904988" y="2451803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맞춤예약 가능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기간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C27A77-CF2E-4019-A9B4-732405968FC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867060" y="2692420"/>
            <a:ext cx="39552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5DA385-36F5-408D-8B73-F6760CCCBA93}"/>
              </a:ext>
            </a:extLst>
          </p:cNvPr>
          <p:cNvSpPr txBox="1"/>
          <p:nvPr/>
        </p:nvSpPr>
        <p:spPr>
          <a:xfrm>
            <a:off x="6822298" y="2528620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맞춤예약 일정 추가</a:t>
            </a:r>
            <a:endParaRPr lang="en-US" altLang="ko-KR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37E00F-FBAE-4F34-A514-EE123DA10E86}"/>
              </a:ext>
            </a:extLst>
          </p:cNvPr>
          <p:cNvGrpSpPr/>
          <p:nvPr/>
        </p:nvGrpSpPr>
        <p:grpSpPr>
          <a:xfrm>
            <a:off x="6822299" y="4630748"/>
            <a:ext cx="1603421" cy="327600"/>
            <a:chOff x="4825057" y="1547122"/>
            <a:chExt cx="1603421" cy="54446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18A84F9-91C5-4FC5-8385-0DDCCED520F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3FF614-D804-40C1-9CF5-BAE903E892DB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sz="900">
                  <a:latin typeface="+mn-ea"/>
                  <a:ea typeface="+mn-ea"/>
                </a:rPr>
                <a:t>맞춤예약</a:t>
              </a:r>
              <a:r>
                <a:rPr lang="ko-KR" altLang="en-US">
                  <a:latin typeface="+mn-ea"/>
                  <a:ea typeface="+mn-ea"/>
                </a:rPr>
                <a:t> 수정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CC9BE62-CEB6-47F5-ABEB-DAC058CABAD7}"/>
              </a:ext>
            </a:extLst>
          </p:cNvPr>
          <p:cNvCxnSpPr>
            <a:cxnSpLocks/>
            <a:stCxn id="33" idx="1"/>
            <a:endCxn id="96" idx="3"/>
          </p:cNvCxnSpPr>
          <p:nvPr/>
        </p:nvCxnSpPr>
        <p:spPr>
          <a:xfrm flipH="1">
            <a:off x="2860236" y="4794548"/>
            <a:ext cx="396206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D557D2-CD43-4E24-80F0-A92CFB81FBDB}"/>
              </a:ext>
            </a:extLst>
          </p:cNvPr>
          <p:cNvSpPr txBox="1"/>
          <p:nvPr/>
        </p:nvSpPr>
        <p:spPr>
          <a:xfrm>
            <a:off x="4998348" y="4609679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맞춤예약 다음방문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3AECAEE-BB2D-4BA8-A41E-2EEF2A8F0C0A}"/>
              </a:ext>
            </a:extLst>
          </p:cNvPr>
          <p:cNvGrpSpPr/>
          <p:nvPr/>
        </p:nvGrpSpPr>
        <p:grpSpPr>
          <a:xfrm>
            <a:off x="1263639" y="4011197"/>
            <a:ext cx="1603421" cy="327600"/>
            <a:chOff x="4825057" y="1547122"/>
            <a:chExt cx="1603421" cy="54446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B014B4-08C1-4C45-8BBB-40716332E98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03171A-63B7-4531-8C9B-620B73182F9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맞춤예약 일정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09138-C166-4242-A4C3-62DEA126E8DC}"/>
              </a:ext>
            </a:extLst>
          </p:cNvPr>
          <p:cNvSpPr txBox="1"/>
          <p:nvPr/>
        </p:nvSpPr>
        <p:spPr>
          <a:xfrm>
            <a:off x="2887784" y="3988337"/>
            <a:ext cx="20842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맞춤예약 다음방문 가능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기간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B2C2AAD-6D04-4CFA-BDBD-E509031F4B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56710" y="4205519"/>
            <a:ext cx="396558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733D85C-5CEB-4A9C-80B9-258246475995}"/>
              </a:ext>
            </a:extLst>
          </p:cNvPr>
          <p:cNvGrpSpPr/>
          <p:nvPr/>
        </p:nvGrpSpPr>
        <p:grpSpPr>
          <a:xfrm>
            <a:off x="6822299" y="2897917"/>
            <a:ext cx="1603421" cy="327600"/>
            <a:chOff x="4825057" y="1547122"/>
            <a:chExt cx="1603421" cy="54446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879E6E3-85AE-4F6A-A1BC-084AD7BCE32F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151ABE5-2B9C-4040-AEFF-33153D8ABA8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sz="900">
                  <a:latin typeface="+mn-ea"/>
                  <a:ea typeface="+mn-ea"/>
                </a:rPr>
                <a:t>맞춤예약</a:t>
              </a:r>
              <a:r>
                <a:rPr lang="ko-KR" altLang="en-US">
                  <a:latin typeface="+mn-ea"/>
                  <a:ea typeface="+mn-ea"/>
                </a:rPr>
                <a:t> 수정</a:t>
              </a: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D6EDAF-E624-4CE5-AD7E-E3E82A00F89A}"/>
              </a:ext>
            </a:extLst>
          </p:cNvPr>
          <p:cNvCxnSpPr>
            <a:cxnSpLocks/>
            <a:stCxn id="58" idx="1"/>
            <a:endCxn id="95" idx="3"/>
          </p:cNvCxnSpPr>
          <p:nvPr/>
        </p:nvCxnSpPr>
        <p:spPr>
          <a:xfrm flipH="1">
            <a:off x="2860236" y="3061717"/>
            <a:ext cx="396206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7BF6E95-8918-47A9-AE4F-CAC1CF50B906}"/>
              </a:ext>
            </a:extLst>
          </p:cNvPr>
          <p:cNvSpPr txBox="1"/>
          <p:nvPr/>
        </p:nvSpPr>
        <p:spPr>
          <a:xfrm>
            <a:off x="5216357" y="2825408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맞춤예약 방문 일정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확정</a:t>
            </a:r>
            <a:r>
              <a:rPr lang="en-US" altLang="ko-KR">
                <a:latin typeface="+mn-ea"/>
                <a:ea typeface="+mn-ea"/>
              </a:rPr>
              <a:t>)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C6B7C42-F7C6-4974-9B4B-1B8D674AFC59}"/>
              </a:ext>
            </a:extLst>
          </p:cNvPr>
          <p:cNvGrpSpPr/>
          <p:nvPr/>
        </p:nvGrpSpPr>
        <p:grpSpPr>
          <a:xfrm>
            <a:off x="1263639" y="5037362"/>
            <a:ext cx="1603421" cy="327600"/>
            <a:chOff x="4825057" y="1547122"/>
            <a:chExt cx="1603421" cy="54446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3974BA0-FFFE-46FE-82D0-A6D712AAA7F1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F5E51-0391-4B00-BEA2-4A5BA1ED2DAD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 kern="1200">
                  <a:latin typeface="+mn-ea"/>
                </a:rPr>
                <a:t>나의  재활보조기구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8DC3E55-364D-41A9-A2D5-7AD433E26A7E}"/>
              </a:ext>
            </a:extLst>
          </p:cNvPr>
          <p:cNvSpPr txBox="1"/>
          <p:nvPr/>
        </p:nvSpPr>
        <p:spPr>
          <a:xfrm>
            <a:off x="2933010" y="4967334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신규 의지보조기 정보</a:t>
            </a:r>
            <a:endParaRPr lang="en-US" altLang="ko-KR">
              <a:latin typeface="+mn-ea"/>
              <a:ea typeface="+mn-ea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D994F43-7D0B-477A-B787-3D5CAE4162B0}"/>
              </a:ext>
            </a:extLst>
          </p:cNvPr>
          <p:cNvCxnSpPr>
            <a:cxnSpLocks/>
            <a:stCxn id="66" idx="3"/>
            <a:endCxn id="63" idx="1"/>
          </p:cNvCxnSpPr>
          <p:nvPr/>
        </p:nvCxnSpPr>
        <p:spPr>
          <a:xfrm>
            <a:off x="2867060" y="5201162"/>
            <a:ext cx="39552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CB932D7-5CF1-4751-BE74-4E07A68A115B}"/>
              </a:ext>
            </a:extLst>
          </p:cNvPr>
          <p:cNvGrpSpPr/>
          <p:nvPr/>
        </p:nvGrpSpPr>
        <p:grpSpPr>
          <a:xfrm>
            <a:off x="9670274" y="5037362"/>
            <a:ext cx="1603421" cy="327600"/>
            <a:chOff x="4825057" y="1547122"/>
            <a:chExt cx="1603421" cy="54446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5C15370-4387-48AE-BF62-DD2A35A9466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71BB640-ADA2-403A-9B16-D851DA8043BD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서비스 이력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802847C-F155-4A1D-9D39-A8948DED2943}"/>
              </a:ext>
            </a:extLst>
          </p:cNvPr>
          <p:cNvCxnSpPr>
            <a:cxnSpLocks/>
            <a:stCxn id="79" idx="1"/>
            <a:endCxn id="63" idx="3"/>
          </p:cNvCxnSpPr>
          <p:nvPr/>
        </p:nvCxnSpPr>
        <p:spPr>
          <a:xfrm flipH="1">
            <a:off x="8411029" y="5201162"/>
            <a:ext cx="125924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655D47-5EDC-4762-BE44-84C036BEEBBC}"/>
              </a:ext>
            </a:extLst>
          </p:cNvPr>
          <p:cNvSpPr txBox="1"/>
          <p:nvPr/>
        </p:nvSpPr>
        <p:spPr>
          <a:xfrm>
            <a:off x="8522105" y="503491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맞춤예약 완료 시</a:t>
            </a:r>
            <a:br>
              <a:rPr lang="en-US" altLang="ko-KR">
                <a:latin typeface="+mn-ea"/>
                <a:ea typeface="+mn-ea"/>
              </a:rPr>
            </a:br>
            <a:r>
              <a:rPr lang="ko-KR" altLang="en-US">
                <a:latin typeface="+mn-ea"/>
                <a:ea typeface="+mn-ea"/>
              </a:rPr>
              <a:t>서비스 처리결과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E06714F-85D9-4A77-9EED-290B28411FC7}"/>
              </a:ext>
            </a:extLst>
          </p:cNvPr>
          <p:cNvGrpSpPr/>
          <p:nvPr/>
        </p:nvGrpSpPr>
        <p:grpSpPr>
          <a:xfrm>
            <a:off x="6990713" y="4220764"/>
            <a:ext cx="1603421" cy="327600"/>
            <a:chOff x="4825057" y="1547122"/>
            <a:chExt cx="1603421" cy="544462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537E0EA-7844-40F7-A785-DADB81D63BCF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D45D0AE-092F-42E4-9C43-6491BDB526AE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900">
                <a:latin typeface="+mn-ea"/>
              </a:endParaRPr>
            </a:p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구성품 관리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8192AD4-BD73-49DF-A231-52F35AF973B7}"/>
              </a:ext>
            </a:extLst>
          </p:cNvPr>
          <p:cNvSpPr txBox="1"/>
          <p:nvPr/>
        </p:nvSpPr>
        <p:spPr>
          <a:xfrm>
            <a:off x="6822298" y="4058177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맞춤예약 진행</a:t>
            </a:r>
            <a:r>
              <a:rPr lang="en-US" altLang="ko-KR"/>
              <a:t>/</a:t>
            </a:r>
            <a:r>
              <a:rPr lang="ko-KR" altLang="en-US"/>
              <a:t>결과 입력 및</a:t>
            </a:r>
            <a:br>
              <a:rPr lang="en-US" altLang="ko-KR"/>
            </a:br>
            <a:r>
              <a:rPr lang="ko-KR" altLang="en-US"/>
              <a:t>다음 맞춤예약 일정 추가</a:t>
            </a:r>
            <a:endParaRPr lang="en-US" altLang="ko-KR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C54A2B4-0178-41A4-9CFB-59054A17A961}"/>
              </a:ext>
            </a:extLst>
          </p:cNvPr>
          <p:cNvGrpSpPr/>
          <p:nvPr/>
        </p:nvGrpSpPr>
        <p:grpSpPr>
          <a:xfrm>
            <a:off x="1263639" y="3645801"/>
            <a:ext cx="1603421" cy="327497"/>
            <a:chOff x="4825057" y="1547122"/>
            <a:chExt cx="1603421" cy="54446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AE59840-F49E-4377-8A63-D7DB898F994C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24C36B-101E-4AE9-81FC-0B4BA30A2A34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일정당일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C553835-1C7D-44B2-90EC-533826B09C44}"/>
              </a:ext>
            </a:extLst>
          </p:cNvPr>
          <p:cNvCxnSpPr>
            <a:cxnSpLocks/>
          </p:cNvCxnSpPr>
          <p:nvPr/>
        </p:nvCxnSpPr>
        <p:spPr>
          <a:xfrm>
            <a:off x="8425720" y="2130723"/>
            <a:ext cx="12445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8BB5B17-D57F-4BAC-8FDC-BBA4AC2EB7A0}"/>
              </a:ext>
            </a:extLst>
          </p:cNvPr>
          <p:cNvSpPr txBox="1"/>
          <p:nvPr/>
        </p:nvSpPr>
        <p:spPr>
          <a:xfrm>
            <a:off x="8754396" y="195391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처방전</a:t>
            </a:r>
            <a:endParaRPr lang="en-US" altLang="ko-KR">
              <a:latin typeface="+mn-ea"/>
              <a:ea typeface="+mn-ea"/>
            </a:endParaRPr>
          </a:p>
          <a:p>
            <a:r>
              <a:rPr lang="ko-KR" altLang="en-US">
                <a:latin typeface="+mn-ea"/>
                <a:ea typeface="+mn-ea"/>
              </a:rPr>
              <a:t>상담데이터</a:t>
            </a:r>
            <a:endParaRPr lang="en-US" altLang="ko-KR">
              <a:latin typeface="+mn-ea"/>
              <a:ea typeface="+mn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7587F7E-A0B1-4271-9CDC-95135522F108}"/>
              </a:ext>
            </a:extLst>
          </p:cNvPr>
          <p:cNvGrpSpPr/>
          <p:nvPr/>
        </p:nvGrpSpPr>
        <p:grpSpPr>
          <a:xfrm>
            <a:off x="9670274" y="1540953"/>
            <a:ext cx="1603421" cy="327600"/>
            <a:chOff x="4825057" y="1547122"/>
            <a:chExt cx="1603421" cy="54446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AA11A81-763F-47F0-80BD-47CC9F87AB7A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E9029E1-7E3B-46AD-A120-28EF3568127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플랫폼사용자 인증</a:t>
              </a:r>
              <a:endParaRPr lang="en-US" altLang="ko-KR" sz="900">
                <a:latin typeface="+mn-ea"/>
              </a:endParaRPr>
            </a:p>
          </p:txBody>
        </p:sp>
      </p:grp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09F0A7F-75E8-49D7-88D8-454BD17A9DC9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8425720" y="1704753"/>
            <a:ext cx="1244554" cy="35540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4FF7832-8942-4048-853B-D016127BCBBE}"/>
              </a:ext>
            </a:extLst>
          </p:cNvPr>
          <p:cNvSpPr txBox="1"/>
          <p:nvPr/>
        </p:nvSpPr>
        <p:spPr>
          <a:xfrm>
            <a:off x="8754396" y="166584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사용자 정보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F333D56-8840-4881-A85B-B3678E507397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82C8497-9AB9-4658-A231-87E1D0C16481}"/>
              </a:ext>
            </a:extLst>
          </p:cNvPr>
          <p:cNvSpPr/>
          <p:nvPr/>
        </p:nvSpPr>
        <p:spPr>
          <a:xfrm>
            <a:off x="1270459" y="1994845"/>
            <a:ext cx="1589777" cy="472818"/>
          </a:xfrm>
          <a:custGeom>
            <a:avLst/>
            <a:gdLst>
              <a:gd name="connsiteX0" fmla="*/ 0 w 1589777"/>
              <a:gd name="connsiteY0" fmla="*/ 0 h 472818"/>
              <a:gd name="connsiteX1" fmla="*/ 482232 w 1589777"/>
              <a:gd name="connsiteY1" fmla="*/ 0 h 472818"/>
              <a:gd name="connsiteX2" fmla="*/ 996260 w 1589777"/>
              <a:gd name="connsiteY2" fmla="*/ 0 h 472818"/>
              <a:gd name="connsiteX3" fmla="*/ 1589777 w 1589777"/>
              <a:gd name="connsiteY3" fmla="*/ 0 h 472818"/>
              <a:gd name="connsiteX4" fmla="*/ 1589777 w 1589777"/>
              <a:gd name="connsiteY4" fmla="*/ 472818 h 472818"/>
              <a:gd name="connsiteX5" fmla="*/ 1059851 w 1589777"/>
              <a:gd name="connsiteY5" fmla="*/ 472818 h 472818"/>
              <a:gd name="connsiteX6" fmla="*/ 561721 w 1589777"/>
              <a:gd name="connsiteY6" fmla="*/ 472818 h 472818"/>
              <a:gd name="connsiteX7" fmla="*/ 0 w 1589777"/>
              <a:gd name="connsiteY7" fmla="*/ 472818 h 472818"/>
              <a:gd name="connsiteX8" fmla="*/ 0 w 1589777"/>
              <a:gd name="connsiteY8" fmla="*/ 0 h 47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472818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087" y="175679"/>
                  <a:pt x="1554336" y="299310"/>
                  <a:pt x="1589777" y="472818"/>
                </a:cubicBezTo>
                <a:cubicBezTo>
                  <a:pt x="1445711" y="477866"/>
                  <a:pt x="1242939" y="418416"/>
                  <a:pt x="1059851" y="472818"/>
                </a:cubicBezTo>
                <a:cubicBezTo>
                  <a:pt x="876763" y="527220"/>
                  <a:pt x="705516" y="419648"/>
                  <a:pt x="561721" y="472818"/>
                </a:cubicBezTo>
                <a:cubicBezTo>
                  <a:pt x="417926" y="525988"/>
                  <a:pt x="137016" y="452151"/>
                  <a:pt x="0" y="472818"/>
                </a:cubicBezTo>
                <a:cubicBezTo>
                  <a:pt x="-38381" y="313350"/>
                  <a:pt x="17397" y="168541"/>
                  <a:pt x="0" y="0"/>
                </a:cubicBezTo>
                <a:close/>
              </a:path>
              <a:path w="1589777" h="472818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43018" y="226813"/>
                  <a:pt x="1580436" y="353189"/>
                  <a:pt x="1589777" y="472818"/>
                </a:cubicBezTo>
                <a:cubicBezTo>
                  <a:pt x="1443868" y="521009"/>
                  <a:pt x="1300071" y="459846"/>
                  <a:pt x="1075749" y="472818"/>
                </a:cubicBezTo>
                <a:cubicBezTo>
                  <a:pt x="851427" y="485790"/>
                  <a:pt x="715676" y="421469"/>
                  <a:pt x="514028" y="472818"/>
                </a:cubicBezTo>
                <a:cubicBezTo>
                  <a:pt x="312380" y="524167"/>
                  <a:pt x="159870" y="448217"/>
                  <a:pt x="0" y="472818"/>
                </a:cubicBezTo>
                <a:cubicBezTo>
                  <a:pt x="-14392" y="321990"/>
                  <a:pt x="35118" y="231514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맞춤예약 요청</a:t>
            </a:r>
            <a:br>
              <a:rPr lang="en-US" altLang="ko-KR" sz="900">
                <a:latin typeface="+mn-ea"/>
              </a:rPr>
            </a:b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처방전 발행번호 목록</a:t>
            </a:r>
            <a:r>
              <a:rPr lang="en-US" altLang="ko-KR" sz="900">
                <a:latin typeface="+mn-ea"/>
              </a:rPr>
              <a:t>)</a:t>
            </a:r>
            <a:endParaRPr lang="ko-KR" altLang="en-US" sz="900">
              <a:latin typeface="+mn-ea"/>
            </a:endParaRPr>
          </a:p>
          <a:p>
            <a:pPr algn="ctr"/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기관</a:t>
            </a:r>
            <a:r>
              <a:rPr lang="en-US" altLang="ko-KR" sz="900">
                <a:latin typeface="+mn-ea"/>
              </a:rPr>
              <a:t>: </a:t>
            </a:r>
            <a:r>
              <a:rPr lang="ko-KR" altLang="en-US" sz="900">
                <a:latin typeface="+mn-ea"/>
              </a:rPr>
              <a:t>재활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알스텝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함길</a:t>
            </a:r>
            <a:r>
              <a:rPr lang="en-US" altLang="ko-KR" sz="900">
                <a:latin typeface="+mn-ea"/>
              </a:rPr>
              <a:t>)</a:t>
            </a:r>
            <a:endParaRPr lang="ko-KR" altLang="en-US" sz="90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6930065-2C88-4AD9-9AEE-98EDA680EE2A}"/>
              </a:ext>
            </a:extLst>
          </p:cNvPr>
          <p:cNvSpPr/>
          <p:nvPr/>
        </p:nvSpPr>
        <p:spPr>
          <a:xfrm>
            <a:off x="1270459" y="2917177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맞춤예약 일정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FBE3657-D8FD-4A3F-BFDC-3D3A7E3E6EEA}"/>
              </a:ext>
            </a:extLst>
          </p:cNvPr>
          <p:cNvSpPr/>
          <p:nvPr/>
        </p:nvSpPr>
        <p:spPr>
          <a:xfrm>
            <a:off x="1270459" y="4650008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맞춤예약 일정</a:t>
            </a:r>
          </a:p>
        </p:txBody>
      </p:sp>
      <p:sp>
        <p:nvSpPr>
          <p:cNvPr id="97" name="설명선: 선 96">
            <a:extLst>
              <a:ext uri="{FF2B5EF4-FFF2-40B4-BE49-F238E27FC236}">
                <a16:creationId xmlns:a16="http://schemas.microsoft.com/office/drawing/2014/main" id="{BB751ADF-F1C8-4CB9-AA1A-BA4FD39B1864}"/>
              </a:ext>
            </a:extLst>
          </p:cNvPr>
          <p:cNvSpPr/>
          <p:nvPr/>
        </p:nvSpPr>
        <p:spPr>
          <a:xfrm>
            <a:off x="8717789" y="2657719"/>
            <a:ext cx="3193147" cy="676172"/>
          </a:xfrm>
          <a:prstGeom prst="borderCallout1">
            <a:avLst>
              <a:gd name="adj1" fmla="val 33675"/>
              <a:gd name="adj2" fmla="val 1182"/>
              <a:gd name="adj3" fmla="val 434"/>
              <a:gd name="adj4" fmla="val -12534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부품재고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기사 일정 확인 후 작업가능기간을 입력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알스텝의 경우 상담데이터 조회 가능 시 확인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예약일정 상세선택 </a:t>
            </a: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종일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오전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오후</a:t>
            </a:r>
            <a:r>
              <a:rPr lang="en-US" altLang="ko-KR" sz="900">
                <a:latin typeface="+mn-ea"/>
              </a:rPr>
              <a:t>)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시스템은 기존대기처리 일정으로 생성된 경우 기사를 기존 기사로 지정 </a:t>
            </a: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화면에서 수정가능</a:t>
            </a:r>
            <a:r>
              <a:rPr lang="en-US" altLang="ko-KR" sz="900">
                <a:latin typeface="+mn-ea"/>
              </a:rPr>
              <a:t>)</a:t>
            </a:r>
            <a:endParaRPr lang="ko-KR" altLang="en-US" sz="900">
              <a:latin typeface="+mn-ea"/>
            </a:endParaRPr>
          </a:p>
        </p:txBody>
      </p:sp>
      <p:sp>
        <p:nvSpPr>
          <p:cNvPr id="98" name="설명선: 선 97">
            <a:extLst>
              <a:ext uri="{FF2B5EF4-FFF2-40B4-BE49-F238E27FC236}">
                <a16:creationId xmlns:a16="http://schemas.microsoft.com/office/drawing/2014/main" id="{ADEE0339-C2E2-4949-A083-D4A66424CB22}"/>
              </a:ext>
            </a:extLst>
          </p:cNvPr>
          <p:cNvSpPr/>
          <p:nvPr/>
        </p:nvSpPr>
        <p:spPr>
          <a:xfrm>
            <a:off x="8717790" y="3715593"/>
            <a:ext cx="3474210" cy="700014"/>
          </a:xfrm>
          <a:prstGeom prst="borderCallout1">
            <a:avLst>
              <a:gd name="adj1" fmla="val 33675"/>
              <a:gd name="adj2" fmla="val 1182"/>
              <a:gd name="adj3" fmla="val 63909"/>
              <a:gd name="adj4" fmla="val -18082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예약자 방문 완료 여부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결제정보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구성품</a:t>
            </a:r>
            <a:r>
              <a:rPr lang="en-US" altLang="ko-KR" sz="900">
                <a:latin typeface="+mn-ea"/>
              </a:rPr>
              <a:t>(</a:t>
            </a:r>
            <a:r>
              <a:rPr lang="ko-KR" altLang="en-US" sz="900">
                <a:latin typeface="+mn-ea"/>
              </a:rPr>
              <a:t>품목 구성 물품</a:t>
            </a:r>
            <a:r>
              <a:rPr lang="en-US" altLang="ko-KR" sz="900">
                <a:latin typeface="+mn-ea"/>
              </a:rPr>
              <a:t>)</a:t>
            </a:r>
            <a:r>
              <a:rPr lang="ko-KR" altLang="en-US" sz="900">
                <a:latin typeface="+mn-ea"/>
              </a:rPr>
              <a:t>정보 입력</a:t>
            </a: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다음 방문 필요 시 부품 재고</a:t>
            </a:r>
            <a:r>
              <a:rPr lang="en-US" altLang="ko-KR" sz="900">
                <a:latin typeface="+mn-ea"/>
              </a:rPr>
              <a:t>, </a:t>
            </a:r>
            <a:r>
              <a:rPr lang="ko-KR" altLang="en-US" sz="900">
                <a:latin typeface="+mn-ea"/>
              </a:rPr>
              <a:t>기사일정 확인 후 다음 방문 가능 기간을 입력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처방전 재발행 필요시 입력가능</a:t>
            </a:r>
            <a:r>
              <a:rPr lang="en-US" altLang="ko-KR" sz="9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900">
                <a:latin typeface="+mn-ea"/>
                <a:sym typeface="Wingdings" panose="05000000000000000000" pitchFamily="2" charset="2"/>
              </a:rPr>
              <a:t>일정 대기 처리</a:t>
            </a:r>
            <a:endParaRPr lang="ko-KR" altLang="en-US" sz="900"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889ECBC-E872-4321-861B-C492A200E3B1}"/>
              </a:ext>
            </a:extLst>
          </p:cNvPr>
          <p:cNvCxnSpPr>
            <a:cxnSpLocks/>
            <a:stCxn id="7" idx="2"/>
            <a:endCxn id="94" idx="0"/>
          </p:cNvCxnSpPr>
          <p:nvPr/>
        </p:nvCxnSpPr>
        <p:spPr>
          <a:xfrm flipH="1">
            <a:off x="2065348" y="1844454"/>
            <a:ext cx="1" cy="15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F3EAE69-78A3-4C77-9F14-5CF5B280F24C}"/>
              </a:ext>
            </a:extLst>
          </p:cNvPr>
          <p:cNvSpPr txBox="1"/>
          <p:nvPr/>
        </p:nvSpPr>
        <p:spPr>
          <a:xfrm>
            <a:off x="9465889" y="5455964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서비스 만족도 조사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80" name="설명선: 선 79">
            <a:extLst>
              <a:ext uri="{FF2B5EF4-FFF2-40B4-BE49-F238E27FC236}">
                <a16:creationId xmlns:a16="http://schemas.microsoft.com/office/drawing/2014/main" id="{32576304-8FC9-4221-A3BF-7D445B37A5C8}"/>
              </a:ext>
            </a:extLst>
          </p:cNvPr>
          <p:cNvSpPr/>
          <p:nvPr/>
        </p:nvSpPr>
        <p:spPr>
          <a:xfrm>
            <a:off x="8717790" y="4609679"/>
            <a:ext cx="3349291" cy="404783"/>
          </a:xfrm>
          <a:prstGeom prst="borderCallout1">
            <a:avLst>
              <a:gd name="adj1" fmla="val 33675"/>
              <a:gd name="adj2" fmla="val 1182"/>
              <a:gd name="adj3" fmla="val 133549"/>
              <a:gd name="adj4" fmla="val -25673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상담데이터 입력 가능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시스템은 기존대기처리 일정으로 생성된 경우 기존일정을 비정상 종료처리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8F5DF6E-29C7-40BD-87F8-3C912BE7F064}"/>
              </a:ext>
            </a:extLst>
          </p:cNvPr>
          <p:cNvGrpSpPr/>
          <p:nvPr/>
        </p:nvGrpSpPr>
        <p:grpSpPr>
          <a:xfrm>
            <a:off x="7150975" y="5440086"/>
            <a:ext cx="1603421" cy="327600"/>
            <a:chOff x="4825057" y="1547122"/>
            <a:chExt cx="1603421" cy="5444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DFD21FC-79E2-425B-B24B-D3EC742E261F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82B3DB4-193E-4204-8A73-7076FE0BE31F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900">
                <a:latin typeface="+mn-ea"/>
              </a:endParaRPr>
            </a:p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상담데이터 관리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CFCB1F5-2072-4A0A-81D6-1957F719EC41}"/>
              </a:ext>
            </a:extLst>
          </p:cNvPr>
          <p:cNvGrpSpPr/>
          <p:nvPr/>
        </p:nvGrpSpPr>
        <p:grpSpPr>
          <a:xfrm>
            <a:off x="6990713" y="5238401"/>
            <a:ext cx="1603421" cy="327600"/>
            <a:chOff x="4825057" y="1547122"/>
            <a:chExt cx="1603421" cy="54446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200B4ED-794B-40B1-8D8E-13E584A5939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72713C1-7A9D-4226-A12E-B1667E37E74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900">
                <a:latin typeface="+mn-ea"/>
              </a:endParaRPr>
            </a:p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거래명세서 관리</a:t>
              </a:r>
              <a:r>
                <a:rPr lang="en-US" altLang="ko-KR" sz="900">
                  <a:latin typeface="+mn-ea"/>
                </a:rPr>
                <a:t>(QRcode)</a:t>
              </a:r>
              <a:endParaRPr lang="ko-KR" altLang="en-US" sz="900">
                <a:latin typeface="+mn-ea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3AB8E33-A53F-4B95-BB5E-16F37B66D395}"/>
              </a:ext>
            </a:extLst>
          </p:cNvPr>
          <p:cNvSpPr txBox="1"/>
          <p:nvPr/>
        </p:nvSpPr>
        <p:spPr>
          <a:xfrm>
            <a:off x="6822298" y="5037362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맞춤예약 진행</a:t>
            </a:r>
            <a:r>
              <a:rPr lang="en-US" altLang="ko-KR"/>
              <a:t>/</a:t>
            </a:r>
            <a:r>
              <a:rPr lang="ko-KR" altLang="en-US"/>
              <a:t>결과 입력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상담</a:t>
            </a:r>
            <a:r>
              <a:rPr lang="en-US" altLang="ko-KR"/>
              <a:t>/</a:t>
            </a:r>
            <a:r>
              <a:rPr lang="ko-KR" altLang="en-US"/>
              <a:t>진행</a:t>
            </a:r>
            <a:r>
              <a:rPr lang="en-US" altLang="ko-KR"/>
              <a:t>/</a:t>
            </a:r>
            <a:r>
              <a:rPr lang="ko-KR" altLang="en-US"/>
              <a:t>완료</a:t>
            </a:r>
            <a:r>
              <a:rPr lang="en-US" altLang="ko-KR"/>
              <a:t>)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EEEAE4D-EDDA-4ECC-AFDE-536E9BBBF0BD}"/>
              </a:ext>
            </a:extLst>
          </p:cNvPr>
          <p:cNvGrpSpPr/>
          <p:nvPr/>
        </p:nvGrpSpPr>
        <p:grpSpPr>
          <a:xfrm>
            <a:off x="9654611" y="5804813"/>
            <a:ext cx="1936277" cy="944368"/>
            <a:chOff x="9654611" y="2769831"/>
            <a:chExt cx="1936277" cy="944368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6E461DE-D73D-49A6-929A-FD0197DB1582}"/>
                </a:ext>
              </a:extLst>
            </p:cNvPr>
            <p:cNvGrpSpPr/>
            <p:nvPr/>
          </p:nvGrpSpPr>
          <p:grpSpPr>
            <a:xfrm>
              <a:off x="9987467" y="3386599"/>
              <a:ext cx="1603421" cy="327600"/>
              <a:chOff x="4825057" y="1547122"/>
              <a:chExt cx="1603421" cy="54446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62C08718-B3D3-4F8C-AAF0-4FC8DB861E4B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797D5A6-561F-413F-81DA-4075D9C688C4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리워드포인트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 kern="1200">
                    <a:latin typeface="+mn-ea"/>
                  </a:rPr>
                  <a:t>(</a:t>
                </a:r>
                <a:r>
                  <a:rPr lang="ko-KR" altLang="en-US" sz="900" kern="1200">
                    <a:latin typeface="+mn-ea"/>
                  </a:rPr>
                  <a:t>적립</a:t>
                </a:r>
                <a:r>
                  <a:rPr lang="en-US" altLang="ko-KR" sz="900" kern="1200">
                    <a:latin typeface="+mn-ea"/>
                  </a:rPr>
                  <a:t>)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D1751BE2-9905-422A-8EB7-09841CB27B13}"/>
                </a:ext>
              </a:extLst>
            </p:cNvPr>
            <p:cNvGrpSpPr/>
            <p:nvPr/>
          </p:nvGrpSpPr>
          <p:grpSpPr>
            <a:xfrm>
              <a:off x="9821039" y="3075745"/>
              <a:ext cx="1603421" cy="330070"/>
              <a:chOff x="4825057" y="1547122"/>
              <a:chExt cx="1603421" cy="548567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17A50115-1416-4491-B6EF-104EA6876625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1FE5D51-72C4-492C-BF68-FA11FEC15C30}"/>
                  </a:ext>
                </a:extLst>
              </p:cNvPr>
              <p:cNvSpPr txBox="1"/>
              <p:nvPr/>
            </p:nvSpPr>
            <p:spPr>
              <a:xfrm>
                <a:off x="4825057" y="1551227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1315EE3-3568-4AF1-97F1-DF36256CF2F3}"/>
                </a:ext>
              </a:extLst>
            </p:cNvPr>
            <p:cNvGrpSpPr/>
            <p:nvPr/>
          </p:nvGrpSpPr>
          <p:grpSpPr>
            <a:xfrm>
              <a:off x="9654611" y="2769831"/>
              <a:ext cx="1603421" cy="327600"/>
              <a:chOff x="4825057" y="1547122"/>
              <a:chExt cx="1603421" cy="544462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DA3F21B9-B881-44BC-9129-7F077CF1AB66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F7F830A-D2B6-4B41-973A-B739D685A274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</a:t>
                </a:r>
                <a:r>
                  <a:rPr lang="en-US" altLang="ko-KR" sz="900">
                    <a:latin typeface="+mn-ea"/>
                  </a:rPr>
                  <a:t>/</a:t>
                </a:r>
                <a:r>
                  <a:rPr lang="ko-KR" altLang="en-US" sz="900">
                    <a:latin typeface="+mn-ea"/>
                  </a:rPr>
                  <a:t>적재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3765D8E-BEF4-41A3-BC78-1479653631A4}"/>
              </a:ext>
            </a:extLst>
          </p:cNvPr>
          <p:cNvGrpSpPr/>
          <p:nvPr/>
        </p:nvGrpSpPr>
        <p:grpSpPr>
          <a:xfrm>
            <a:off x="1263639" y="5440137"/>
            <a:ext cx="1603421" cy="327497"/>
            <a:chOff x="4825057" y="1547122"/>
            <a:chExt cx="1603421" cy="54446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1BCC90E-BDAC-4F9D-9B18-F1E48692840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2B440F8-9D29-47A1-9339-BE739C1F7FF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거래명세서</a:t>
              </a:r>
              <a:r>
                <a:rPr lang="en-US" altLang="ko-KR" sz="900" kern="1200">
                  <a:latin typeface="+mn-ea"/>
                </a:rPr>
                <a:t>/</a:t>
              </a:r>
              <a:r>
                <a:rPr lang="ko-KR" altLang="en-US" sz="900" kern="1200">
                  <a:latin typeface="+mn-ea"/>
                </a:rPr>
                <a:t>상담데이터 등록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1D0BCA5-02EA-406B-825E-2AB2A5A82957}"/>
              </a:ext>
            </a:extLst>
          </p:cNvPr>
          <p:cNvSpPr txBox="1"/>
          <p:nvPr/>
        </p:nvSpPr>
        <p:spPr>
          <a:xfrm>
            <a:off x="2933010" y="5373054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알림</a:t>
            </a:r>
            <a:endParaRPr lang="en-US" altLang="ko-KR">
              <a:latin typeface="+mn-ea"/>
              <a:ea typeface="+mn-ea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027AEC7-7A44-4AC1-894B-6FF7F9FD5425}"/>
              </a:ext>
            </a:extLst>
          </p:cNvPr>
          <p:cNvCxnSpPr>
            <a:cxnSpLocks/>
            <a:stCxn id="114" idx="3"/>
            <a:endCxn id="63" idx="1"/>
          </p:cNvCxnSpPr>
          <p:nvPr/>
        </p:nvCxnSpPr>
        <p:spPr>
          <a:xfrm flipV="1">
            <a:off x="2867060" y="5201162"/>
            <a:ext cx="3955238" cy="40272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0BD8539-65C7-459D-8678-EE0052F9ED42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55626" y="5521026"/>
            <a:ext cx="4135087" cy="4289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8832684-4031-43F7-ACC8-1E420B3674FC}"/>
              </a:ext>
            </a:extLst>
          </p:cNvPr>
          <p:cNvGrpSpPr/>
          <p:nvPr/>
        </p:nvGrpSpPr>
        <p:grpSpPr>
          <a:xfrm>
            <a:off x="1263639" y="5830123"/>
            <a:ext cx="1603421" cy="327497"/>
            <a:chOff x="4825057" y="1547122"/>
            <a:chExt cx="1603421" cy="544462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F65A322-C0E3-4167-9654-13F2A5D36DF6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E393771-5165-40E4-A0E7-3EAA45B6672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거래명세서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상담데이터 조회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0D3EEFB9-84CD-4288-B2EC-28FBF5AA50C1}"/>
              </a:ext>
            </a:extLst>
          </p:cNvPr>
          <p:cNvCxnSpPr>
            <a:cxnSpLocks/>
            <a:stCxn id="107" idx="1"/>
            <a:endCxn id="120" idx="3"/>
          </p:cNvCxnSpPr>
          <p:nvPr/>
        </p:nvCxnSpPr>
        <p:spPr>
          <a:xfrm flipH="1">
            <a:off x="2867060" y="5968613"/>
            <a:ext cx="6787551" cy="2525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BC5EA6B-427E-495F-940C-DEDA934002AE}"/>
              </a:ext>
            </a:extLst>
          </p:cNvPr>
          <p:cNvSpPr txBox="1"/>
          <p:nvPr/>
        </p:nvSpPr>
        <p:spPr>
          <a:xfrm>
            <a:off x="2933010" y="5732480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거래명세서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상담데이터 목록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0C4B59-D73A-48E4-91B7-735A285F2AB1}"/>
              </a:ext>
            </a:extLst>
          </p:cNvPr>
          <p:cNvSpPr txBox="1"/>
          <p:nvPr/>
        </p:nvSpPr>
        <p:spPr>
          <a:xfrm>
            <a:off x="7952685" y="5786327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거래명세서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상담데이터 목록</a:t>
            </a:r>
            <a:endParaRPr lang="en-US" altLang="ko-KR">
              <a:latin typeface="+mn-ea"/>
              <a:ea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DBB1978-0AFF-40AB-9BB3-1017BE68BAC8}"/>
              </a:ext>
            </a:extLst>
          </p:cNvPr>
          <p:cNvGrpSpPr/>
          <p:nvPr/>
        </p:nvGrpSpPr>
        <p:grpSpPr>
          <a:xfrm>
            <a:off x="9670274" y="1896355"/>
            <a:ext cx="1773371" cy="652207"/>
            <a:chOff x="9670274" y="1896355"/>
            <a:chExt cx="1773371" cy="652207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AECE82D-D0BB-4123-A954-E28C1279D24E}"/>
                </a:ext>
              </a:extLst>
            </p:cNvPr>
            <p:cNvGrpSpPr/>
            <p:nvPr/>
          </p:nvGrpSpPr>
          <p:grpSpPr>
            <a:xfrm>
              <a:off x="9840224" y="2220962"/>
              <a:ext cx="1603421" cy="327600"/>
              <a:chOff x="4825057" y="1547122"/>
              <a:chExt cx="1603421" cy="544462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946CEA0-9A4C-4C46-B2CB-82DA0A507837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7CA4295-0A57-4D5A-99AC-BD1E3A262E38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공유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D821456-E561-4417-BB6A-61B5E7AEFE36}"/>
                </a:ext>
              </a:extLst>
            </p:cNvPr>
            <p:cNvGrpSpPr/>
            <p:nvPr/>
          </p:nvGrpSpPr>
          <p:grpSpPr>
            <a:xfrm>
              <a:off x="9670274" y="1896355"/>
              <a:ext cx="1603421" cy="327600"/>
              <a:chOff x="4825057" y="1547122"/>
              <a:chExt cx="1603421" cy="54446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F9F1330E-B82E-429A-8001-B6D316F311B2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694CA6D-4278-48AF-B2A3-6C8C34FF66D0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활용기관 공유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이용자 동의현황 확인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85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2881B6-13D3-40C2-BEB7-DB1E3DC1F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07207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1FA55EB-76C5-4835-86E4-AB6DABCD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46" y="445353"/>
            <a:ext cx="8103489" cy="284693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재활보조기구 특정품목 비대면 검수확인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517347-67BD-4B1D-974D-900865A6122C}"/>
              </a:ext>
            </a:extLst>
          </p:cNvPr>
          <p:cNvSpPr/>
          <p:nvPr/>
        </p:nvSpPr>
        <p:spPr>
          <a:xfrm>
            <a:off x="219471" y="1484784"/>
            <a:ext cx="484069" cy="3277716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비대면 검수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8046C-A3B2-4501-95C6-8C664D2C5F70}"/>
              </a:ext>
            </a:extLst>
          </p:cNvPr>
          <p:cNvSpPr txBox="1"/>
          <p:nvPr/>
        </p:nvSpPr>
        <p:spPr>
          <a:xfrm>
            <a:off x="6605871" y="1592427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맞춤예약</a:t>
            </a:r>
            <a:endParaRPr lang="en-US" altLang="ko-KR" sz="200" kern="12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B888DE-5639-4B7A-8681-F62CC368612F}"/>
              </a:ext>
            </a:extLst>
          </p:cNvPr>
          <p:cNvGrpSpPr/>
          <p:nvPr/>
        </p:nvGrpSpPr>
        <p:grpSpPr>
          <a:xfrm>
            <a:off x="6814952" y="4113675"/>
            <a:ext cx="1603421" cy="327600"/>
            <a:chOff x="4825057" y="1547122"/>
            <a:chExt cx="1603421" cy="54446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BB05E7-16D3-4745-BCA3-083D1C0113F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0E0FF-4F8F-4F19-989C-63A4E42D4778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>
              <a:defPPr>
                <a:defRPr lang="ko-KR"/>
              </a:defPPr>
              <a:lvl1pPr lvl="0" indent="0" algn="ctr" defTabSz="400050">
                <a:spcAft>
                  <a:spcPts val="0"/>
                </a:spcAft>
                <a:buNone/>
                <a:defRPr sz="900" b="0" i="0" u="none" baseline="0"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sz="900">
                  <a:latin typeface="+mn-ea"/>
                  <a:ea typeface="+mn-ea"/>
                </a:rPr>
                <a:t>비대면 검수 데이터</a:t>
              </a:r>
              <a:br>
                <a:rPr lang="en-US" altLang="ko-KR" sz="900">
                  <a:latin typeface="+mn-ea"/>
                  <a:ea typeface="+mn-ea"/>
                </a:rPr>
              </a:br>
              <a:r>
                <a:rPr lang="ko-KR" altLang="en-US" sz="900">
                  <a:latin typeface="+mn-ea"/>
                  <a:ea typeface="+mn-ea"/>
                </a:rPr>
                <a:t>전자팩스 전송</a:t>
              </a:r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F66F295-F110-401C-8672-8D0B4E381B4F}"/>
              </a:ext>
            </a:extLst>
          </p:cNvPr>
          <p:cNvGrpSpPr/>
          <p:nvPr/>
        </p:nvGrpSpPr>
        <p:grpSpPr>
          <a:xfrm>
            <a:off x="9670274" y="4113675"/>
            <a:ext cx="1603421" cy="327497"/>
            <a:chOff x="4825057" y="1547122"/>
            <a:chExt cx="1603421" cy="54446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072DE8-88B6-490C-959B-B091AC5C9665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EAFE9-DF87-4942-8C56-5F9EAA6BE81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서비스 이력</a:t>
              </a: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80DF73-C264-44E0-901B-7559BDCF9178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>
            <a:off x="8418373" y="4277424"/>
            <a:ext cx="1251901" cy="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FE02C7-655A-4F2A-AE12-6882686B6A1F}"/>
              </a:ext>
            </a:extLst>
          </p:cNvPr>
          <p:cNvSpPr txBox="1"/>
          <p:nvPr/>
        </p:nvSpPr>
        <p:spPr>
          <a:xfrm>
            <a:off x="8583475" y="4047288"/>
            <a:ext cx="1145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서비스 처리결과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ADE6BC-A909-4FE6-90C7-D64365B5AA7E}"/>
              </a:ext>
            </a:extLst>
          </p:cNvPr>
          <p:cNvGrpSpPr/>
          <p:nvPr/>
        </p:nvGrpSpPr>
        <p:grpSpPr>
          <a:xfrm>
            <a:off x="9670274" y="4478986"/>
            <a:ext cx="1603421" cy="327497"/>
            <a:chOff x="4825057" y="1547122"/>
            <a:chExt cx="1603421" cy="54446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6B6AC2-F532-46AB-818E-D569C0EDAF27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ED4432-D06F-4AFA-9092-FA4585E49CA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리워드포인트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차감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799B784-B816-40B7-915B-3BAD335E2BAD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39" name="설명선: 선 38">
            <a:extLst>
              <a:ext uri="{FF2B5EF4-FFF2-40B4-BE49-F238E27FC236}">
                <a16:creationId xmlns:a16="http://schemas.microsoft.com/office/drawing/2014/main" id="{B6ADA698-50A5-47B6-9DC6-D9CC43697B7F}"/>
              </a:ext>
            </a:extLst>
          </p:cNvPr>
          <p:cNvSpPr/>
          <p:nvPr/>
        </p:nvSpPr>
        <p:spPr>
          <a:xfrm>
            <a:off x="4859648" y="1992131"/>
            <a:ext cx="1903717" cy="442675"/>
          </a:xfrm>
          <a:prstGeom prst="borderCallout1">
            <a:avLst>
              <a:gd name="adj1" fmla="val 33675"/>
              <a:gd name="adj2" fmla="val 95313"/>
              <a:gd name="adj3" fmla="val 90106"/>
              <a:gd name="adj4" fmla="val 112416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87313"/>
            <a:r>
              <a:rPr lang="en-US" altLang="ko-KR" sz="900" i="1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900" i="1">
                <a:solidFill>
                  <a:srgbClr val="FF0000"/>
                </a:solidFill>
                <a:latin typeface="+mn-ea"/>
              </a:rPr>
              <a:t>재활공학연구소</a:t>
            </a:r>
            <a:r>
              <a:rPr lang="en-US" altLang="ko-KR" sz="900" i="1">
                <a:solidFill>
                  <a:srgbClr val="FF0000"/>
                </a:solidFill>
                <a:latin typeface="+mn-ea"/>
              </a:rPr>
              <a:t>&gt;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템플릿 및 증빙자료 구체화 요청</a:t>
            </a:r>
            <a:endParaRPr lang="en-US" altLang="ko-KR" sz="900">
              <a:latin typeface="+mn-ea"/>
            </a:endParaRPr>
          </a:p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검진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검사데이터 조회 가능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297D19-9AB4-499E-BF20-8221529E13E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7616663" y="1849965"/>
            <a:ext cx="0" cy="49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A6397B-45B7-4A1E-B350-A91D22FFD982}"/>
              </a:ext>
            </a:extLst>
          </p:cNvPr>
          <p:cNvSpPr txBox="1"/>
          <p:nvPr/>
        </p:nvSpPr>
        <p:spPr>
          <a:xfrm>
            <a:off x="9461192" y="4868572"/>
            <a:ext cx="2021583" cy="257538"/>
          </a:xfrm>
          <a:prstGeom prst="rect">
            <a:avLst/>
          </a:prstGeom>
          <a:solidFill>
            <a:schemeClr val="accent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900">
                <a:latin typeface="+mn-ea"/>
              </a:rPr>
              <a:t>서비스 만족도 조사</a:t>
            </a:r>
            <a:endParaRPr lang="en-US" altLang="ko-KR" sz="200" kern="1200" dirty="0">
              <a:latin typeface="+mn-ea"/>
            </a:endParaRPr>
          </a:p>
        </p:txBody>
      </p:sp>
      <p:sp>
        <p:nvSpPr>
          <p:cNvPr id="23" name="설명선: 선 22">
            <a:extLst>
              <a:ext uri="{FF2B5EF4-FFF2-40B4-BE49-F238E27FC236}">
                <a16:creationId xmlns:a16="http://schemas.microsoft.com/office/drawing/2014/main" id="{E70E5CB3-CEE1-44BC-A692-A2646D6140BA}"/>
              </a:ext>
            </a:extLst>
          </p:cNvPr>
          <p:cNvSpPr/>
          <p:nvPr/>
        </p:nvSpPr>
        <p:spPr>
          <a:xfrm>
            <a:off x="4516280" y="1650601"/>
            <a:ext cx="1903717" cy="287891"/>
          </a:xfrm>
          <a:prstGeom prst="borderCallout1">
            <a:avLst>
              <a:gd name="adj1" fmla="val 33675"/>
              <a:gd name="adj2" fmla="val 96602"/>
              <a:gd name="adj3" fmla="val 11456"/>
              <a:gd name="adj4" fmla="val 112476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맞춤예약으로 등록된 건에 대해서 </a:t>
            </a:r>
            <a:br>
              <a:rPr lang="en-US" altLang="ko-KR" sz="900">
                <a:latin typeface="+mn-ea"/>
              </a:rPr>
            </a:br>
            <a:r>
              <a:rPr lang="ko-KR" altLang="en-US" sz="900">
                <a:latin typeface="+mn-ea"/>
              </a:rPr>
              <a:t>비대면 검수 진행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1AFC58-5481-4C84-B700-9CDC512C6AEB}"/>
              </a:ext>
            </a:extLst>
          </p:cNvPr>
          <p:cNvCxnSpPr>
            <a:cxnSpLocks/>
          </p:cNvCxnSpPr>
          <p:nvPr/>
        </p:nvCxnSpPr>
        <p:spPr>
          <a:xfrm>
            <a:off x="8425720" y="2469248"/>
            <a:ext cx="12445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B2CC3D-A771-4118-91DF-E37C2CBF220F}"/>
              </a:ext>
            </a:extLst>
          </p:cNvPr>
          <p:cNvSpPr txBox="1"/>
          <p:nvPr/>
        </p:nvSpPr>
        <p:spPr>
          <a:xfrm>
            <a:off x="8443177" y="2262251"/>
            <a:ext cx="1132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검진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검사데이터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556C6AF-2B75-414D-9EFF-413AA9101A7A}"/>
              </a:ext>
            </a:extLst>
          </p:cNvPr>
          <p:cNvGrpSpPr/>
          <p:nvPr/>
        </p:nvGrpSpPr>
        <p:grpSpPr>
          <a:xfrm>
            <a:off x="9654611" y="3002352"/>
            <a:ext cx="1936277" cy="944368"/>
            <a:chOff x="9654611" y="2769831"/>
            <a:chExt cx="1936277" cy="94436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E2014-93A8-4E0E-A5AC-98F4B2B9DFF6}"/>
                </a:ext>
              </a:extLst>
            </p:cNvPr>
            <p:cNvGrpSpPr/>
            <p:nvPr/>
          </p:nvGrpSpPr>
          <p:grpSpPr>
            <a:xfrm>
              <a:off x="9987467" y="3386599"/>
              <a:ext cx="1603421" cy="327600"/>
              <a:chOff x="4825057" y="1547122"/>
              <a:chExt cx="1603421" cy="5444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454CBE8-231E-4F13-AA06-54637CFF4AFB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27C73D-B03D-4A3B-BF20-634F8F7C8DEB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리워드포인트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 kern="1200">
                    <a:latin typeface="+mn-ea"/>
                  </a:rPr>
                  <a:t>(</a:t>
                </a:r>
                <a:r>
                  <a:rPr lang="ko-KR" altLang="en-US" sz="900" kern="1200">
                    <a:latin typeface="+mn-ea"/>
                  </a:rPr>
                  <a:t>적립</a:t>
                </a:r>
                <a:r>
                  <a:rPr lang="en-US" altLang="ko-KR" sz="900" kern="1200">
                    <a:latin typeface="+mn-ea"/>
                  </a:rPr>
                  <a:t>)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04B6707-B756-44D6-B1B6-927531978366}"/>
                </a:ext>
              </a:extLst>
            </p:cNvPr>
            <p:cNvGrpSpPr/>
            <p:nvPr/>
          </p:nvGrpSpPr>
          <p:grpSpPr>
            <a:xfrm>
              <a:off x="9821039" y="3075745"/>
              <a:ext cx="1603421" cy="330070"/>
              <a:chOff x="4825057" y="1547122"/>
              <a:chExt cx="1603421" cy="54856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7CF4019-2BA3-4796-9B32-B0AF8C73D2CC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CE9E62-7310-4455-BB05-C7FF39634516}"/>
                  </a:ext>
                </a:extLst>
              </p:cNvPr>
              <p:cNvSpPr txBox="1"/>
              <p:nvPr/>
            </p:nvSpPr>
            <p:spPr>
              <a:xfrm>
                <a:off x="4825057" y="1551227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26080CF-37EC-4BCF-BFFD-7CD2820860D1}"/>
                </a:ext>
              </a:extLst>
            </p:cNvPr>
            <p:cNvGrpSpPr/>
            <p:nvPr/>
          </p:nvGrpSpPr>
          <p:grpSpPr>
            <a:xfrm>
              <a:off x="9654611" y="2769831"/>
              <a:ext cx="1603421" cy="327600"/>
              <a:chOff x="4825057" y="1547122"/>
              <a:chExt cx="1603421" cy="5444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024D3DC-C6B8-472F-912E-DA1F4DF4672B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A6AC9E-B196-4671-983F-913F6DCD9CF3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수집</a:t>
                </a:r>
                <a:r>
                  <a:rPr lang="en-US" altLang="ko-KR" sz="900">
                    <a:latin typeface="+mn-ea"/>
                  </a:rPr>
                  <a:t>/</a:t>
                </a:r>
                <a:r>
                  <a:rPr lang="ko-KR" altLang="en-US" sz="900">
                    <a:latin typeface="+mn-ea"/>
                  </a:rPr>
                  <a:t>적재</a:t>
                </a:r>
                <a:endParaRPr lang="ko-KR" altLang="en-US" sz="900" kern="1200" dirty="0">
                  <a:latin typeface="+mn-ea"/>
                </a:endParaRP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5473EB7-94D7-4C43-9672-82AA6F6CCEA3}"/>
              </a:ext>
            </a:extLst>
          </p:cNvPr>
          <p:cNvGrpSpPr/>
          <p:nvPr/>
        </p:nvGrpSpPr>
        <p:grpSpPr>
          <a:xfrm>
            <a:off x="1263639" y="2344873"/>
            <a:ext cx="1603421" cy="327497"/>
            <a:chOff x="4825057" y="1547122"/>
            <a:chExt cx="1603421" cy="54446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EC97D5-6CB8-4EAA-8F00-F68DAEBBB9B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78DD072-B18C-4828-B603-4D6B73AAE5F3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비대면검수데이터 등록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E16663E-F5CE-44F9-A513-70F98D48468D}"/>
              </a:ext>
            </a:extLst>
          </p:cNvPr>
          <p:cNvSpPr txBox="1"/>
          <p:nvPr/>
        </p:nvSpPr>
        <p:spPr>
          <a:xfrm>
            <a:off x="2933010" y="2300813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900" kern="1200">
                <a:latin typeface="+mn-ea"/>
                <a:ea typeface="+mn-ea"/>
              </a:rPr>
              <a:t>알림</a:t>
            </a:r>
            <a:endParaRPr lang="en-US" altLang="ko-KR">
              <a:latin typeface="+mn-ea"/>
              <a:ea typeface="+mn-ea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ECF042B-E4AB-4045-BC1B-318C6CFB4957}"/>
              </a:ext>
            </a:extLst>
          </p:cNvPr>
          <p:cNvCxnSpPr>
            <a:cxnSpLocks/>
            <a:stCxn id="54" idx="3"/>
            <a:endCxn id="11" idx="1"/>
          </p:cNvCxnSpPr>
          <p:nvPr/>
        </p:nvCxnSpPr>
        <p:spPr>
          <a:xfrm flipV="1">
            <a:off x="2867060" y="2508621"/>
            <a:ext cx="3955237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DB212E1-D6C3-44D2-BC2B-54926F62237A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2855626" y="2739264"/>
            <a:ext cx="4295349" cy="3257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0C658D3-6E57-44A5-9C1F-250488E4B6A1}"/>
              </a:ext>
            </a:extLst>
          </p:cNvPr>
          <p:cNvGrpSpPr/>
          <p:nvPr/>
        </p:nvGrpSpPr>
        <p:grpSpPr>
          <a:xfrm>
            <a:off x="1263639" y="2980769"/>
            <a:ext cx="1603421" cy="327497"/>
            <a:chOff x="4825057" y="1547122"/>
            <a:chExt cx="1603421" cy="54446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3682392-0D09-4F3B-98E4-C543106DAE9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A2C2E0-E815-441E-B608-6DE310DDAC3B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 kern="1200">
                  <a:latin typeface="+mn-ea"/>
                </a:rPr>
                <a:t>비대면검수데이터</a:t>
              </a:r>
              <a:r>
                <a:rPr lang="ko-KR" altLang="en-US" sz="900">
                  <a:latin typeface="+mn-ea"/>
                </a:rPr>
                <a:t> 조회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76F773-0A89-42C5-B5AF-101E5E8F8800}"/>
              </a:ext>
            </a:extLst>
          </p:cNvPr>
          <p:cNvCxnSpPr>
            <a:cxnSpLocks/>
            <a:stCxn id="36" idx="1"/>
            <a:endCxn id="60" idx="3"/>
          </p:cNvCxnSpPr>
          <p:nvPr/>
        </p:nvCxnSpPr>
        <p:spPr>
          <a:xfrm flipH="1" flipV="1">
            <a:off x="2867060" y="3144518"/>
            <a:ext cx="6787551" cy="2163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FEF4AF4-8881-46F9-8690-DDF5F463421E}"/>
              </a:ext>
            </a:extLst>
          </p:cNvPr>
          <p:cNvSpPr txBox="1"/>
          <p:nvPr/>
        </p:nvSpPr>
        <p:spPr>
          <a:xfrm>
            <a:off x="8193703" y="2956613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900" kern="1200">
                <a:latin typeface="+mn-ea"/>
                <a:ea typeface="+mn-ea"/>
              </a:rPr>
              <a:t>비대면검수데이터 목록</a:t>
            </a:r>
            <a:endParaRPr lang="en-US" altLang="ko-KR">
              <a:latin typeface="+mn-ea"/>
              <a:ea typeface="+mn-ea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5FAD608-0981-4E52-BBC6-C7B4C4FF1993}"/>
              </a:ext>
            </a:extLst>
          </p:cNvPr>
          <p:cNvGrpSpPr/>
          <p:nvPr/>
        </p:nvGrpSpPr>
        <p:grpSpPr>
          <a:xfrm>
            <a:off x="7150975" y="2575464"/>
            <a:ext cx="1603421" cy="327600"/>
            <a:chOff x="4825057" y="1547122"/>
            <a:chExt cx="1603421" cy="54446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1F056D1-B528-464D-B055-A1EFADD7E52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238F5A-24BE-4AF5-8F26-A9A68B12FC88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900">
                <a:latin typeface="+mn-ea"/>
              </a:endParaRPr>
            </a:p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비대면검수데이터 관리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059AB1-8C81-4878-9A80-1CB6ECC28C7C}"/>
              </a:ext>
            </a:extLst>
          </p:cNvPr>
          <p:cNvSpPr txBox="1"/>
          <p:nvPr/>
        </p:nvSpPr>
        <p:spPr>
          <a:xfrm>
            <a:off x="6822297" y="2344821"/>
            <a:ext cx="1588731" cy="327600"/>
          </a:xfrm>
          <a:custGeom>
            <a:avLst/>
            <a:gdLst>
              <a:gd name="connsiteX0" fmla="*/ 0 w 1588731"/>
              <a:gd name="connsiteY0" fmla="*/ 0 h 327600"/>
              <a:gd name="connsiteX1" fmla="*/ 497802 w 1588731"/>
              <a:gd name="connsiteY1" fmla="*/ 0 h 327600"/>
              <a:gd name="connsiteX2" fmla="*/ 1027379 w 1588731"/>
              <a:gd name="connsiteY2" fmla="*/ 0 h 327600"/>
              <a:gd name="connsiteX3" fmla="*/ 1588731 w 1588731"/>
              <a:gd name="connsiteY3" fmla="*/ 0 h 327600"/>
              <a:gd name="connsiteX4" fmla="*/ 1588731 w 1588731"/>
              <a:gd name="connsiteY4" fmla="*/ 327600 h 327600"/>
              <a:gd name="connsiteX5" fmla="*/ 1090929 w 1588731"/>
              <a:gd name="connsiteY5" fmla="*/ 327600 h 327600"/>
              <a:gd name="connsiteX6" fmla="*/ 561352 w 1588731"/>
              <a:gd name="connsiteY6" fmla="*/ 327600 h 327600"/>
              <a:gd name="connsiteX7" fmla="*/ 0 w 1588731"/>
              <a:gd name="connsiteY7" fmla="*/ 327600 h 327600"/>
              <a:gd name="connsiteX8" fmla="*/ 0 w 1588731"/>
              <a:gd name="connsiteY8" fmla="*/ 0 h 3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731" h="327600" fill="none" extrusionOk="0">
                <a:moveTo>
                  <a:pt x="0" y="0"/>
                </a:moveTo>
                <a:cubicBezTo>
                  <a:pt x="108870" y="-16019"/>
                  <a:pt x="298148" y="37511"/>
                  <a:pt x="497802" y="0"/>
                </a:cubicBezTo>
                <a:cubicBezTo>
                  <a:pt x="697456" y="-37511"/>
                  <a:pt x="831172" y="47572"/>
                  <a:pt x="1027379" y="0"/>
                </a:cubicBezTo>
                <a:cubicBezTo>
                  <a:pt x="1223586" y="-47572"/>
                  <a:pt x="1311048" y="10063"/>
                  <a:pt x="1588731" y="0"/>
                </a:cubicBezTo>
                <a:cubicBezTo>
                  <a:pt x="1593710" y="143890"/>
                  <a:pt x="1580362" y="233550"/>
                  <a:pt x="1588731" y="327600"/>
                </a:cubicBezTo>
                <a:cubicBezTo>
                  <a:pt x="1472123" y="331230"/>
                  <a:pt x="1294653" y="319675"/>
                  <a:pt x="1090929" y="327600"/>
                </a:cubicBezTo>
                <a:cubicBezTo>
                  <a:pt x="887205" y="335525"/>
                  <a:pt x="778265" y="323470"/>
                  <a:pt x="561352" y="327600"/>
                </a:cubicBezTo>
                <a:cubicBezTo>
                  <a:pt x="344439" y="331730"/>
                  <a:pt x="170776" y="277230"/>
                  <a:pt x="0" y="327600"/>
                </a:cubicBezTo>
                <a:cubicBezTo>
                  <a:pt x="-37678" y="215383"/>
                  <a:pt x="353" y="98300"/>
                  <a:pt x="0" y="0"/>
                </a:cubicBezTo>
                <a:close/>
              </a:path>
              <a:path w="1588731" h="327600" stroke="0" extrusionOk="0">
                <a:moveTo>
                  <a:pt x="0" y="0"/>
                </a:moveTo>
                <a:cubicBezTo>
                  <a:pt x="168625" y="-6356"/>
                  <a:pt x="408483" y="15456"/>
                  <a:pt x="545464" y="0"/>
                </a:cubicBezTo>
                <a:cubicBezTo>
                  <a:pt x="682445" y="-15456"/>
                  <a:pt x="901178" y="61672"/>
                  <a:pt x="1075041" y="0"/>
                </a:cubicBezTo>
                <a:cubicBezTo>
                  <a:pt x="1248904" y="-61672"/>
                  <a:pt x="1481268" y="29584"/>
                  <a:pt x="1588731" y="0"/>
                </a:cubicBezTo>
                <a:cubicBezTo>
                  <a:pt x="1625712" y="111772"/>
                  <a:pt x="1571222" y="189492"/>
                  <a:pt x="1588731" y="327600"/>
                </a:cubicBezTo>
                <a:cubicBezTo>
                  <a:pt x="1403791" y="328655"/>
                  <a:pt x="1161276" y="274775"/>
                  <a:pt x="1043267" y="327600"/>
                </a:cubicBezTo>
                <a:cubicBezTo>
                  <a:pt x="925258" y="380425"/>
                  <a:pt x="670917" y="294399"/>
                  <a:pt x="513690" y="327600"/>
                </a:cubicBezTo>
                <a:cubicBezTo>
                  <a:pt x="356463" y="360801"/>
                  <a:pt x="105667" y="316913"/>
                  <a:pt x="0" y="327600"/>
                </a:cubicBezTo>
                <a:cubicBezTo>
                  <a:pt x="-14075" y="225531"/>
                  <a:pt x="12936" y="16324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17107746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비대면 검수 데이터입력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089223-F8E9-44D7-8137-9C732186909A}"/>
              </a:ext>
            </a:extLst>
          </p:cNvPr>
          <p:cNvSpPr txBox="1"/>
          <p:nvPr/>
        </p:nvSpPr>
        <p:spPr>
          <a:xfrm>
            <a:off x="2933010" y="2821530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900" kern="1200">
                <a:latin typeface="+mn-ea"/>
                <a:ea typeface="+mn-ea"/>
              </a:rPr>
              <a:t>비대면검수데이터 목록</a:t>
            </a:r>
            <a:endParaRPr lang="en-US" altLang="ko-KR">
              <a:latin typeface="+mn-ea"/>
              <a:ea typeface="+mn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8BE32CF-9243-4623-811A-24196BA9D848}"/>
              </a:ext>
            </a:extLst>
          </p:cNvPr>
          <p:cNvGrpSpPr/>
          <p:nvPr/>
        </p:nvGrpSpPr>
        <p:grpSpPr>
          <a:xfrm>
            <a:off x="9670274" y="2226137"/>
            <a:ext cx="1773371" cy="652207"/>
            <a:chOff x="9670274" y="1896355"/>
            <a:chExt cx="1773371" cy="652207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F8446E1-AEA0-41FD-B232-DC3AB0A438B1}"/>
                </a:ext>
              </a:extLst>
            </p:cNvPr>
            <p:cNvGrpSpPr/>
            <p:nvPr/>
          </p:nvGrpSpPr>
          <p:grpSpPr>
            <a:xfrm>
              <a:off x="9840224" y="2220962"/>
              <a:ext cx="1603421" cy="327600"/>
              <a:chOff x="4825057" y="1547122"/>
              <a:chExt cx="1603421" cy="544462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FE346C2-3236-4F54-AA58-37D9D0586F94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2F94ADB-8B3D-40DD-B18C-D3C14548DE58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공유 영수증 관리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발행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5D02A6-50C9-4D27-BD5A-6E8DAB63EC1A}"/>
                </a:ext>
              </a:extLst>
            </p:cNvPr>
            <p:cNvGrpSpPr/>
            <p:nvPr/>
          </p:nvGrpSpPr>
          <p:grpSpPr>
            <a:xfrm>
              <a:off x="9670274" y="1896355"/>
              <a:ext cx="1603421" cy="327600"/>
              <a:chOff x="4825057" y="1547122"/>
              <a:chExt cx="1603421" cy="544462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F2ED0E8-6DAC-4686-9DE1-8637A231246E}"/>
                  </a:ext>
                </a:extLst>
              </p:cNvPr>
              <p:cNvSpPr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1F033C8-356F-4E87-A76D-F229FDF89FC5}"/>
                  </a:ext>
                </a:extLst>
              </p:cNvPr>
              <p:cNvSpPr txBox="1"/>
              <p:nvPr/>
            </p:nvSpPr>
            <p:spPr>
              <a:xfrm>
                <a:off x="4825057" y="1547122"/>
                <a:ext cx="1603421" cy="54446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900">
                    <a:latin typeface="+mn-ea"/>
                  </a:rPr>
                  <a:t>마이데이터 활용기관 공유</a:t>
                </a:r>
                <a:br>
                  <a:rPr lang="en-US" altLang="ko-KR" sz="900">
                    <a:latin typeface="+mn-ea"/>
                  </a:rPr>
                </a:br>
                <a:r>
                  <a:rPr lang="en-US" altLang="ko-KR" sz="900">
                    <a:latin typeface="+mn-ea"/>
                  </a:rPr>
                  <a:t>(</a:t>
                </a:r>
                <a:r>
                  <a:rPr lang="ko-KR" altLang="en-US" sz="900">
                    <a:latin typeface="+mn-ea"/>
                  </a:rPr>
                  <a:t>이용자 동의현황 확인</a:t>
                </a:r>
                <a:r>
                  <a:rPr lang="en-US" altLang="ko-KR" sz="900">
                    <a:latin typeface="+mn-ea"/>
                  </a:rPr>
                  <a:t>)</a:t>
                </a:r>
                <a:endParaRPr lang="ko-KR" altLang="en-US" sz="90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6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55EB-76C5-4835-86E4-AB6DABCD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46" y="445353"/>
            <a:ext cx="8103489" cy="284693"/>
          </a:xfrm>
        </p:spPr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특정품목 맞춤형 식단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운동법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2881B6-13D3-40C2-BEB7-DB1E3DC1F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07435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당뇨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1517347-67BD-4B1D-974D-900865A6122C}"/>
              </a:ext>
            </a:extLst>
          </p:cNvPr>
          <p:cNvSpPr/>
          <p:nvPr/>
        </p:nvSpPr>
        <p:spPr>
          <a:xfrm>
            <a:off x="219471" y="1484784"/>
            <a:ext cx="484069" cy="3277716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맞춤형 식단</a:t>
            </a:r>
            <a:r>
              <a:rPr lang="en-US" altLang="ko-KR" sz="1200">
                <a:solidFill>
                  <a:schemeClr val="bg1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운동법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419A1AE-986E-4F31-ABAE-D5DBA9392A98}"/>
              </a:ext>
            </a:extLst>
          </p:cNvPr>
          <p:cNvGrpSpPr/>
          <p:nvPr/>
        </p:nvGrpSpPr>
        <p:grpSpPr>
          <a:xfrm>
            <a:off x="1263639" y="2085325"/>
            <a:ext cx="1603421" cy="327497"/>
            <a:chOff x="4825057" y="1547122"/>
            <a:chExt cx="1603421" cy="54446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7569730-F89D-44E5-A001-A77BA51743FC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63A116-C194-4885-8641-326B9CC76B1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혈당수치 입력</a:t>
              </a:r>
              <a:r>
                <a:rPr lang="en-US" altLang="ko-KR" sz="900">
                  <a:latin typeface="+mn-ea"/>
                </a:rPr>
                <a:t> 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2097EA3-BF25-456C-95CF-A4129050F734}"/>
              </a:ext>
            </a:extLst>
          </p:cNvPr>
          <p:cNvSpPr txBox="1"/>
          <p:nvPr/>
        </p:nvSpPr>
        <p:spPr>
          <a:xfrm>
            <a:off x="4056545" y="2028325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혈당수치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C86BEA1-72DF-4C1D-8BC4-BE2072982984}"/>
              </a:ext>
            </a:extLst>
          </p:cNvPr>
          <p:cNvCxnSpPr>
            <a:cxnSpLocks/>
          </p:cNvCxnSpPr>
          <p:nvPr/>
        </p:nvCxnSpPr>
        <p:spPr>
          <a:xfrm flipH="1">
            <a:off x="2867060" y="2243965"/>
            <a:ext cx="68032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A68C29-9934-404A-8038-7D8847255130}"/>
              </a:ext>
            </a:extLst>
          </p:cNvPr>
          <p:cNvGrpSpPr/>
          <p:nvPr/>
        </p:nvGrpSpPr>
        <p:grpSpPr>
          <a:xfrm>
            <a:off x="1263639" y="1722243"/>
            <a:ext cx="1603421" cy="327497"/>
            <a:chOff x="4825057" y="1547122"/>
            <a:chExt cx="1603421" cy="54446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797EB14-0069-4C1E-9A82-1A06BBF76181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0F1800-EC09-4EAD-B0C3-9072D711379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혈당수치 입력</a:t>
              </a:r>
              <a:r>
                <a:rPr lang="en-US" altLang="ko-KR" sz="900">
                  <a:latin typeface="+mn-ea"/>
                </a:rPr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0B92A97-0763-4C5F-8B1A-5AD4D4E8B60B}"/>
              </a:ext>
            </a:extLst>
          </p:cNvPr>
          <p:cNvGrpSpPr/>
          <p:nvPr/>
        </p:nvGrpSpPr>
        <p:grpSpPr>
          <a:xfrm>
            <a:off x="9654611" y="2078638"/>
            <a:ext cx="1603421" cy="327600"/>
            <a:chOff x="4825057" y="1547122"/>
            <a:chExt cx="1603421" cy="54446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B52E33-DCD6-44E1-86F5-3103CBCBC691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C36450-89FE-4007-92C1-685AF3B7FA66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마이데이터 수집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적재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263BDE0-7C0A-4D4F-9E29-055FAE258DCF}"/>
              </a:ext>
            </a:extLst>
          </p:cNvPr>
          <p:cNvGrpSpPr/>
          <p:nvPr/>
        </p:nvGrpSpPr>
        <p:grpSpPr>
          <a:xfrm>
            <a:off x="9654611" y="2842515"/>
            <a:ext cx="1603421" cy="327600"/>
            <a:chOff x="4825057" y="1547122"/>
            <a:chExt cx="1603421" cy="54446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1BAFA06-BC2B-4FA9-98EB-EBEDDD3C393E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1A84F7-FA52-448B-8219-41A196240A7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리워드포인트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적립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8554031-F445-4794-91E9-2120CB5ED397}"/>
              </a:ext>
            </a:extLst>
          </p:cNvPr>
          <p:cNvGrpSpPr/>
          <p:nvPr/>
        </p:nvGrpSpPr>
        <p:grpSpPr>
          <a:xfrm>
            <a:off x="9654611" y="2459553"/>
            <a:ext cx="1603421" cy="327600"/>
            <a:chOff x="4825057" y="1547122"/>
            <a:chExt cx="1603421" cy="54446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5D0759-5CDC-4030-A5EC-616822F32731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77A9DA-0441-4F6D-AD35-8E99117A0448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마이데이터 수집 영수증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발행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C754145-1F37-4279-B2E8-B5E9F498E855}"/>
              </a:ext>
            </a:extLst>
          </p:cNvPr>
          <p:cNvSpPr txBox="1"/>
          <p:nvPr/>
        </p:nvSpPr>
        <p:spPr>
          <a:xfrm>
            <a:off x="1263639" y="3651006"/>
            <a:ext cx="1603421" cy="327600"/>
          </a:xfr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>
            <a:defPPr>
              <a:defRPr lang="ko-KR"/>
            </a:defPPr>
            <a:lvl1pPr algn="ctr">
              <a:defRPr sz="9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38013F7-DFE6-4199-9A45-1705AB70101A}"/>
              </a:ext>
            </a:extLst>
          </p:cNvPr>
          <p:cNvGrpSpPr/>
          <p:nvPr/>
        </p:nvGrpSpPr>
        <p:grpSpPr>
          <a:xfrm>
            <a:off x="6822299" y="3651006"/>
            <a:ext cx="1603421" cy="327600"/>
            <a:chOff x="4825057" y="1547122"/>
            <a:chExt cx="1603421" cy="54446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0FB674B-A9F0-4809-ADD8-00ED89707B52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45AB31-44AE-4D56-B2DA-6826855FECC1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요청 접수</a:t>
              </a:r>
              <a:endParaRPr lang="ko-KR" altLang="en-US" sz="900" kern="1200" dirty="0">
                <a:latin typeface="+mn-ea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7813368-5971-403B-9D07-2FF7D671E947}"/>
              </a:ext>
            </a:extLst>
          </p:cNvPr>
          <p:cNvCxnSpPr>
            <a:cxnSpLocks/>
            <a:stCxn id="54" idx="1"/>
            <a:endCxn id="51" idx="3"/>
          </p:cNvCxnSpPr>
          <p:nvPr/>
        </p:nvCxnSpPr>
        <p:spPr>
          <a:xfrm flipH="1">
            <a:off x="2867060" y="3814806"/>
            <a:ext cx="395523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0091D96-8E13-4CA9-85FC-F6D19627FF31}"/>
              </a:ext>
            </a:extLst>
          </p:cNvPr>
          <p:cNvSpPr txBox="1"/>
          <p:nvPr/>
        </p:nvSpPr>
        <p:spPr>
          <a:xfrm>
            <a:off x="3794426" y="3578908"/>
            <a:ext cx="2060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특정품목 맞춤형 식단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운동법 요청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0C2D130-8473-4FF6-A600-0B9CDF7B9125}"/>
              </a:ext>
            </a:extLst>
          </p:cNvPr>
          <p:cNvGrpSpPr/>
          <p:nvPr/>
        </p:nvGrpSpPr>
        <p:grpSpPr>
          <a:xfrm>
            <a:off x="9670274" y="3623635"/>
            <a:ext cx="1603421" cy="327600"/>
            <a:chOff x="4825057" y="1547122"/>
            <a:chExt cx="1603421" cy="54446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E696AD-C430-41E1-8507-9F4A84BD75AA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5227B4-C29F-4F3A-993F-CD21695CDCD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마이데이터 활용기관 공유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이용자 동의현황 확인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1CBEA2E-B080-4E21-A1D1-68601E431393}"/>
              </a:ext>
            </a:extLst>
          </p:cNvPr>
          <p:cNvCxnSpPr>
            <a:cxnSpLocks/>
          </p:cNvCxnSpPr>
          <p:nvPr/>
        </p:nvCxnSpPr>
        <p:spPr>
          <a:xfrm>
            <a:off x="8425720" y="3858003"/>
            <a:ext cx="12445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A42FE-FD24-48BC-B29A-AA00A830DDC3}"/>
              </a:ext>
            </a:extLst>
          </p:cNvPr>
          <p:cNvSpPr txBox="1"/>
          <p:nvPr/>
        </p:nvSpPr>
        <p:spPr>
          <a:xfrm>
            <a:off x="8754396" y="3651006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처방전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EAA7E9-3E86-4001-9EE7-AB4F75D10CF8}"/>
              </a:ext>
            </a:extLst>
          </p:cNvPr>
          <p:cNvGrpSpPr/>
          <p:nvPr/>
        </p:nvGrpSpPr>
        <p:grpSpPr>
          <a:xfrm>
            <a:off x="9670274" y="3277758"/>
            <a:ext cx="1603421" cy="327600"/>
            <a:chOff x="4825057" y="1547122"/>
            <a:chExt cx="1603421" cy="54446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3562B9-84CC-44DF-9315-A536E609DFF4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D5E55A-2B72-45A4-A9C2-403DD0FDDE02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플랫폼사용자 인증</a:t>
              </a:r>
              <a:endParaRPr lang="en-US" altLang="ko-KR" sz="900">
                <a:latin typeface="+mn-ea"/>
              </a:endParaRPr>
            </a:p>
          </p:txBody>
        </p: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9C21A3D-1882-4897-89E7-EC1EFA0750CD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8425720" y="3441558"/>
            <a:ext cx="1244554" cy="35540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143001-38AF-4FFA-964E-2089ABFC6851}"/>
              </a:ext>
            </a:extLst>
          </p:cNvPr>
          <p:cNvSpPr txBox="1"/>
          <p:nvPr/>
        </p:nvSpPr>
        <p:spPr>
          <a:xfrm>
            <a:off x="8754396" y="3393128"/>
            <a:ext cx="8947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사용자 정보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F2ADDAE-6A85-46A1-9D9F-F29959A04A60}"/>
              </a:ext>
            </a:extLst>
          </p:cNvPr>
          <p:cNvGrpSpPr/>
          <p:nvPr/>
        </p:nvGrpSpPr>
        <p:grpSpPr>
          <a:xfrm>
            <a:off x="9670274" y="3972436"/>
            <a:ext cx="1603421" cy="327600"/>
            <a:chOff x="4825057" y="1547122"/>
            <a:chExt cx="1603421" cy="54446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96C2A08-075F-4564-A7CE-F7DF2B033A4D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B96EA07-ADA9-4618-B5FA-6243BE877405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마이데이터 공유 영수증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발행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EB1E5D7-29C7-4ADB-BD6B-AAAA60CF6325}"/>
              </a:ext>
            </a:extLst>
          </p:cNvPr>
          <p:cNvGrpSpPr/>
          <p:nvPr/>
        </p:nvGrpSpPr>
        <p:grpSpPr>
          <a:xfrm>
            <a:off x="6817973" y="4099917"/>
            <a:ext cx="1603421" cy="327497"/>
            <a:chOff x="4825057" y="1547122"/>
            <a:chExt cx="1603421" cy="54446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103E0B-3D62-41A8-9F25-0E835BEEAE93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CE926D-7452-4B10-9C52-59020D4C2607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특정품목 맞춤형 식단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운동법</a:t>
              </a:r>
              <a:br>
                <a:rPr lang="en-US" altLang="ko-KR" sz="900">
                  <a:latin typeface="+mn-ea"/>
                </a:rPr>
              </a:br>
              <a:r>
                <a:rPr lang="ko-KR" altLang="en-US" sz="900">
                  <a:latin typeface="+mn-ea"/>
                </a:rPr>
                <a:t>정보 제공</a:t>
              </a: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082F6F6-CA56-44E8-9A6D-4892DF5F54A9}"/>
              </a:ext>
            </a:extLst>
          </p:cNvPr>
          <p:cNvCxnSpPr>
            <a:cxnSpLocks/>
            <a:stCxn id="77" idx="3"/>
            <a:endCxn id="72" idx="1"/>
          </p:cNvCxnSpPr>
          <p:nvPr/>
        </p:nvCxnSpPr>
        <p:spPr>
          <a:xfrm>
            <a:off x="2867060" y="4263666"/>
            <a:ext cx="395091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B9C26F2-B0DC-498A-9B8D-F04566D60B21}"/>
              </a:ext>
            </a:extLst>
          </p:cNvPr>
          <p:cNvSpPr txBox="1"/>
          <p:nvPr/>
        </p:nvSpPr>
        <p:spPr>
          <a:xfrm>
            <a:off x="3794426" y="4045614"/>
            <a:ext cx="1789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특정품목 맞춤형 식단</a:t>
            </a:r>
            <a:r>
              <a:rPr lang="en-US" altLang="ko-KR">
                <a:latin typeface="+mn-ea"/>
                <a:ea typeface="+mn-ea"/>
              </a:rPr>
              <a:t>/</a:t>
            </a:r>
            <a:r>
              <a:rPr lang="ko-KR" altLang="en-US">
                <a:latin typeface="+mn-ea"/>
                <a:ea typeface="+mn-ea"/>
              </a:rPr>
              <a:t>운동법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A6F77D1-813D-4164-B844-592609AB9310}"/>
              </a:ext>
            </a:extLst>
          </p:cNvPr>
          <p:cNvGrpSpPr/>
          <p:nvPr/>
        </p:nvGrpSpPr>
        <p:grpSpPr>
          <a:xfrm>
            <a:off x="1263639" y="4099917"/>
            <a:ext cx="1603421" cy="327497"/>
            <a:chOff x="4825057" y="1547122"/>
            <a:chExt cx="1603421" cy="54446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61971A7-AB91-4077-9E7E-409C337E43D0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915107-10D8-482C-B43C-E194B0CFA58A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특정품목 맞춤형 식단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운동법 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3A5DA9D-9A89-4B8C-AB27-62F7DC43BC07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0EE96D-65B0-4C95-A905-ECA55E752AE6}"/>
              </a:ext>
            </a:extLst>
          </p:cNvPr>
          <p:cNvSpPr/>
          <p:nvPr/>
        </p:nvSpPr>
        <p:spPr>
          <a:xfrm>
            <a:off x="1265758" y="3683356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특정품목 맞춤형 식단</a:t>
            </a:r>
            <a:r>
              <a:rPr lang="en-US" altLang="ko-KR" sz="900">
                <a:latin typeface="+mn-ea"/>
              </a:rPr>
              <a:t>/</a:t>
            </a:r>
            <a:r>
              <a:rPr lang="ko-KR" altLang="en-US" sz="900">
                <a:latin typeface="+mn-ea"/>
              </a:rPr>
              <a:t>운동법 요청</a:t>
            </a:r>
          </a:p>
        </p:txBody>
      </p:sp>
    </p:spTree>
    <p:extLst>
      <p:ext uri="{BB962C8B-B14F-4D97-AF65-F5344CB8AC3E}">
        <p14:creationId xmlns:p14="http://schemas.microsoft.com/office/powerpoint/2010/main" val="30688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57FF-43C5-4491-9971-1DE6442F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서비스 만족도 조사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321C482-07FD-41DD-8076-2B85905A3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498459"/>
              </p:ext>
            </p:extLst>
          </p:nvPr>
        </p:nvGraphicFramePr>
        <p:xfrm>
          <a:off x="704528" y="1196752"/>
          <a:ext cx="11022652" cy="5295488"/>
        </p:xfrm>
        <a:graphic>
          <a:graphicData uri="http://schemas.openxmlformats.org/drawingml/2006/table">
            <a:tbl>
              <a:tblPr/>
              <a:tblGrid>
                <a:gridCol w="2755663">
                  <a:extLst>
                    <a:ext uri="{9D8B030D-6E8A-4147-A177-3AD203B41FA5}">
                      <a16:colId xmlns:a16="http://schemas.microsoft.com/office/drawing/2014/main" val="3248121439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031443674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3530795663"/>
                    </a:ext>
                  </a:extLst>
                </a:gridCol>
                <a:gridCol w="2755663">
                  <a:extLst>
                    <a:ext uri="{9D8B030D-6E8A-4147-A177-3AD203B41FA5}">
                      <a16:colId xmlns:a16="http://schemas.microsoft.com/office/drawing/2014/main" val="90802253"/>
                    </a:ext>
                  </a:extLst>
                </a:gridCol>
              </a:tblGrid>
              <a:tr h="3205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재활보조기구 이용자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5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배달자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APP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서비스웹 </a:t>
                      </a:r>
                      <a:r>
                        <a:rPr kumimoji="1" lang="en-US" altLang="ko-KR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  <a:endParaRPr kumimoji="1" lang="ko-KR" altLang="en-US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오퍼레이터 플랫폼</a:t>
                      </a:r>
                      <a:endParaRPr kumimoji="1" lang="en-US" altLang="ko-KR" sz="1200" b="1" i="0" u="none" strike="noStrike" kern="1200" cap="none" spc="0" normalizeH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7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395"/>
                  </a:ext>
                </a:extLst>
              </a:tr>
              <a:tr h="4974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kern="1200" spc="0" baseline="0" noProof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0000">
                            <a:lumMod val="50000"/>
                            <a:lumOff val="50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>
                          <a:srgbClr val="0066FF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solidFill>
                            <a:srgbClr val="F36622">
                              <a:shade val="50000"/>
                              <a:alpha val="0"/>
                            </a:srgbClr>
                          </a:solidFill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3600" marB="360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14287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BA1F57-625D-4885-B4F5-BD5A7605933F}"/>
              </a:ext>
            </a:extLst>
          </p:cNvPr>
          <p:cNvSpPr/>
          <p:nvPr/>
        </p:nvSpPr>
        <p:spPr>
          <a:xfrm>
            <a:off x="219471" y="1484784"/>
            <a:ext cx="484069" cy="2309976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만족도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  <a:latin typeface="+mn-ea"/>
              </a:rPr>
              <a:t>조사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6271511-3FB5-46B1-8A0F-E428361AF660}"/>
              </a:ext>
            </a:extLst>
          </p:cNvPr>
          <p:cNvSpPr/>
          <p:nvPr/>
        </p:nvSpPr>
        <p:spPr>
          <a:xfrm>
            <a:off x="10137403" y="758062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사용자 입력화면</a:t>
            </a:r>
            <a:endParaRPr lang="en-US" altLang="ko-KR" sz="900" dirty="0">
              <a:latin typeface="+mn-ea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5C7A186-793B-47D6-B974-70FB525A4001}"/>
              </a:ext>
            </a:extLst>
          </p:cNvPr>
          <p:cNvGrpSpPr/>
          <p:nvPr/>
        </p:nvGrpSpPr>
        <p:grpSpPr>
          <a:xfrm>
            <a:off x="1195059" y="2583089"/>
            <a:ext cx="1603421" cy="327497"/>
            <a:chOff x="4825057" y="1547122"/>
            <a:chExt cx="1603421" cy="54446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35B7497-64FA-44B1-9CDC-13BF69C8D42D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F71941A-BC8B-4049-A077-463911292558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신규 알림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 kern="1200">
                  <a:latin typeface="+mn-ea"/>
                </a:rPr>
                <a:t>(</a:t>
              </a:r>
              <a:r>
                <a:rPr lang="ko-KR" altLang="en-US" sz="900" kern="1200">
                  <a:latin typeface="+mn-ea"/>
                </a:rPr>
                <a:t>만족도 조사</a:t>
              </a:r>
              <a:r>
                <a:rPr lang="en-US" altLang="ko-KR" sz="900" kern="1200">
                  <a:latin typeface="+mn-ea"/>
                </a:rPr>
                <a:t>)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E87CA162-4AD4-48D7-AF17-01BD03C797DF}"/>
              </a:ext>
            </a:extLst>
          </p:cNvPr>
          <p:cNvSpPr txBox="1"/>
          <p:nvPr/>
        </p:nvSpPr>
        <p:spPr>
          <a:xfrm>
            <a:off x="2955554" y="2846600"/>
            <a:ext cx="12811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만족도 조사 컨텐츠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A831930-8BD6-450F-B616-959AE2181C86}"/>
              </a:ext>
            </a:extLst>
          </p:cNvPr>
          <p:cNvGrpSpPr/>
          <p:nvPr/>
        </p:nvGrpSpPr>
        <p:grpSpPr>
          <a:xfrm>
            <a:off x="9601694" y="2583089"/>
            <a:ext cx="1603421" cy="671901"/>
            <a:chOff x="4825057" y="1547122"/>
            <a:chExt cx="1603421" cy="54446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E597211-6C2C-488C-861A-D98413719D68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92D7B31-0352-4CF0-9C81-68FE1E9B43B0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 kern="1200">
                  <a:latin typeface="+mn-ea"/>
                </a:rPr>
                <a:t>만족도 조사 관리</a:t>
              </a:r>
              <a:endParaRPr lang="ko-KR" altLang="en-US" sz="900" kern="1200" dirty="0">
                <a:latin typeface="+mn-ea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B8393F5-CD92-494F-945C-04BE1C893734}"/>
              </a:ext>
            </a:extLst>
          </p:cNvPr>
          <p:cNvSpPr txBox="1"/>
          <p:nvPr/>
        </p:nvSpPr>
        <p:spPr>
          <a:xfrm>
            <a:off x="8507535" y="3013574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만족도 조사 결과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6AA8592-C532-4989-8725-FFEF0D721F23}"/>
              </a:ext>
            </a:extLst>
          </p:cNvPr>
          <p:cNvGrpSpPr/>
          <p:nvPr/>
        </p:nvGrpSpPr>
        <p:grpSpPr>
          <a:xfrm>
            <a:off x="9601694" y="3281103"/>
            <a:ext cx="1603421" cy="327497"/>
            <a:chOff x="4825057" y="1547122"/>
            <a:chExt cx="1603421" cy="54446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4F46FD4-6B66-4486-BCE8-C2CEB4A990B9}"/>
                </a:ext>
              </a:extLst>
            </p:cNvPr>
            <p:cNvSpPr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5F4763-4F14-4F5B-9A19-A4A6E09A85EB}"/>
                </a:ext>
              </a:extLst>
            </p:cNvPr>
            <p:cNvSpPr txBox="1"/>
            <p:nvPr/>
          </p:nvSpPr>
          <p:spPr>
            <a:xfrm>
              <a:off x="4825057" y="1547122"/>
              <a:ext cx="1603421" cy="544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리워드포인트 관리</a:t>
              </a:r>
              <a:br>
                <a:rPr lang="en-US" altLang="ko-KR" sz="900">
                  <a:latin typeface="+mn-ea"/>
                </a:rPr>
              </a:br>
              <a:r>
                <a:rPr lang="en-US" altLang="ko-KR" sz="900">
                  <a:latin typeface="+mn-ea"/>
                </a:rPr>
                <a:t>(</a:t>
              </a:r>
              <a:r>
                <a:rPr lang="ko-KR" altLang="en-US" sz="900">
                  <a:latin typeface="+mn-ea"/>
                </a:rPr>
                <a:t>적립</a:t>
              </a:r>
              <a:r>
                <a:rPr lang="en-US" altLang="ko-KR" sz="900">
                  <a:latin typeface="+mn-ea"/>
                </a:rPr>
                <a:t>)</a:t>
              </a:r>
              <a:endParaRPr lang="ko-KR" altLang="en-US" sz="900">
                <a:latin typeface="+mn-ea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621039F-581E-4EA4-96E1-3DC1B17A4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98480" y="3062240"/>
            <a:ext cx="68032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6374C02-B55B-42C2-9CC2-5B7767ADDDDA}"/>
              </a:ext>
            </a:extLst>
          </p:cNvPr>
          <p:cNvCxnSpPr>
            <a:cxnSpLocks/>
          </p:cNvCxnSpPr>
          <p:nvPr/>
        </p:nvCxnSpPr>
        <p:spPr>
          <a:xfrm flipH="1">
            <a:off x="2798480" y="3253891"/>
            <a:ext cx="68032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7BE5D02-5840-4361-921E-6313C172CDC4}"/>
              </a:ext>
            </a:extLst>
          </p:cNvPr>
          <p:cNvSpPr/>
          <p:nvPr/>
        </p:nvSpPr>
        <p:spPr>
          <a:xfrm>
            <a:off x="1201879" y="3040769"/>
            <a:ext cx="1589777" cy="289080"/>
          </a:xfrm>
          <a:custGeom>
            <a:avLst/>
            <a:gdLst>
              <a:gd name="connsiteX0" fmla="*/ 0 w 1589777"/>
              <a:gd name="connsiteY0" fmla="*/ 0 h 289080"/>
              <a:gd name="connsiteX1" fmla="*/ 482232 w 1589777"/>
              <a:gd name="connsiteY1" fmla="*/ 0 h 289080"/>
              <a:gd name="connsiteX2" fmla="*/ 996260 w 1589777"/>
              <a:gd name="connsiteY2" fmla="*/ 0 h 289080"/>
              <a:gd name="connsiteX3" fmla="*/ 1589777 w 1589777"/>
              <a:gd name="connsiteY3" fmla="*/ 0 h 289080"/>
              <a:gd name="connsiteX4" fmla="*/ 1589777 w 1589777"/>
              <a:gd name="connsiteY4" fmla="*/ 289080 h 289080"/>
              <a:gd name="connsiteX5" fmla="*/ 1059851 w 1589777"/>
              <a:gd name="connsiteY5" fmla="*/ 289080 h 289080"/>
              <a:gd name="connsiteX6" fmla="*/ 561721 w 1589777"/>
              <a:gd name="connsiteY6" fmla="*/ 289080 h 289080"/>
              <a:gd name="connsiteX7" fmla="*/ 0 w 1589777"/>
              <a:gd name="connsiteY7" fmla="*/ 289080 h 289080"/>
              <a:gd name="connsiteX8" fmla="*/ 0 w 1589777"/>
              <a:gd name="connsiteY8" fmla="*/ 0 h 2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9777" h="289080" fill="none" extrusionOk="0">
                <a:moveTo>
                  <a:pt x="0" y="0"/>
                </a:moveTo>
                <a:cubicBezTo>
                  <a:pt x="158989" y="-33696"/>
                  <a:pt x="242536" y="12829"/>
                  <a:pt x="482232" y="0"/>
                </a:cubicBezTo>
                <a:cubicBezTo>
                  <a:pt x="721928" y="-12829"/>
                  <a:pt x="758471" y="44866"/>
                  <a:pt x="996260" y="0"/>
                </a:cubicBezTo>
                <a:cubicBezTo>
                  <a:pt x="1234049" y="-44866"/>
                  <a:pt x="1346249" y="36208"/>
                  <a:pt x="1589777" y="0"/>
                </a:cubicBezTo>
                <a:cubicBezTo>
                  <a:pt x="1606459" y="125226"/>
                  <a:pt x="1563768" y="205724"/>
                  <a:pt x="1589777" y="289080"/>
                </a:cubicBezTo>
                <a:cubicBezTo>
                  <a:pt x="1445711" y="294128"/>
                  <a:pt x="1242939" y="234678"/>
                  <a:pt x="1059851" y="289080"/>
                </a:cubicBezTo>
                <a:cubicBezTo>
                  <a:pt x="876763" y="343482"/>
                  <a:pt x="705516" y="235910"/>
                  <a:pt x="561721" y="289080"/>
                </a:cubicBezTo>
                <a:cubicBezTo>
                  <a:pt x="417926" y="342250"/>
                  <a:pt x="137016" y="268413"/>
                  <a:pt x="0" y="289080"/>
                </a:cubicBezTo>
                <a:cubicBezTo>
                  <a:pt x="-28995" y="215063"/>
                  <a:pt x="4105" y="116749"/>
                  <a:pt x="0" y="0"/>
                </a:cubicBezTo>
                <a:close/>
              </a:path>
              <a:path w="1589777" h="289080" stroke="0" extrusionOk="0">
                <a:moveTo>
                  <a:pt x="0" y="0"/>
                </a:moveTo>
                <a:cubicBezTo>
                  <a:pt x="248447" y="-35160"/>
                  <a:pt x="378537" y="47605"/>
                  <a:pt x="498130" y="0"/>
                </a:cubicBezTo>
                <a:cubicBezTo>
                  <a:pt x="617723" y="-47605"/>
                  <a:pt x="836118" y="63025"/>
                  <a:pt x="1028056" y="0"/>
                </a:cubicBezTo>
                <a:cubicBezTo>
                  <a:pt x="1219994" y="-63025"/>
                  <a:pt x="1452056" y="36265"/>
                  <a:pt x="1589777" y="0"/>
                </a:cubicBezTo>
                <a:cubicBezTo>
                  <a:pt x="1602107" y="119851"/>
                  <a:pt x="1572046" y="165504"/>
                  <a:pt x="1589777" y="289080"/>
                </a:cubicBezTo>
                <a:cubicBezTo>
                  <a:pt x="1443868" y="337271"/>
                  <a:pt x="1300071" y="276108"/>
                  <a:pt x="1075749" y="289080"/>
                </a:cubicBezTo>
                <a:cubicBezTo>
                  <a:pt x="851427" y="302052"/>
                  <a:pt x="715676" y="237731"/>
                  <a:pt x="514028" y="289080"/>
                </a:cubicBezTo>
                <a:cubicBezTo>
                  <a:pt x="312380" y="340429"/>
                  <a:pt x="159870" y="264479"/>
                  <a:pt x="0" y="289080"/>
                </a:cubicBezTo>
                <a:cubicBezTo>
                  <a:pt x="-19564" y="193060"/>
                  <a:pt x="25015" y="88567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FF0000"/>
            </a:solidFill>
            <a:headEnd w="med" len="med"/>
            <a:tailEnd w="med" len="med"/>
            <a:extLst>
              <a:ext uri="{C807C97D-BFC1-408E-A445-0C87EB9F89A2}">
                <ask:lineSketchStyleProps xmlns:ask="http://schemas.microsoft.com/office/drawing/2018/sketchyshapes" sd="31138982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8000" rIns="36000" bIns="18000" rtlCol="0" anchor="ctr"/>
          <a:lstStyle/>
          <a:p>
            <a:pPr algn="ctr"/>
            <a:r>
              <a:rPr lang="ko-KR" altLang="en-US" sz="900">
                <a:latin typeface="+mn-ea"/>
              </a:rPr>
              <a:t>만족도 조사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5D22ABA-1A6A-4746-AE55-2B2E082E997D}"/>
              </a:ext>
            </a:extLst>
          </p:cNvPr>
          <p:cNvGrpSpPr/>
          <p:nvPr/>
        </p:nvGrpSpPr>
        <p:grpSpPr>
          <a:xfrm>
            <a:off x="9254884" y="1617016"/>
            <a:ext cx="2290746" cy="815708"/>
            <a:chOff x="8738817" y="1617016"/>
            <a:chExt cx="3325019" cy="81570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DEEBC9-D91F-4A74-AA41-A99620289D43}"/>
                </a:ext>
              </a:extLst>
            </p:cNvPr>
            <p:cNvSpPr txBox="1"/>
            <p:nvPr/>
          </p:nvSpPr>
          <p:spPr>
            <a:xfrm>
              <a:off x="8738817" y="1617016"/>
              <a:ext cx="1514156" cy="257538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맞춤예약</a:t>
              </a:r>
              <a:endParaRPr lang="en-US" altLang="ko-KR" sz="200" kern="1200" dirty="0"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924470E-3911-4D62-A7FD-7D055C17E958}"/>
                </a:ext>
              </a:extLst>
            </p:cNvPr>
            <p:cNvSpPr txBox="1"/>
            <p:nvPr/>
          </p:nvSpPr>
          <p:spPr>
            <a:xfrm>
              <a:off x="9640794" y="1896101"/>
              <a:ext cx="1514156" cy="257538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예방점검</a:t>
              </a:r>
              <a:r>
                <a:rPr lang="en-US" altLang="ko-KR" sz="900">
                  <a:latin typeface="+mn-ea"/>
                </a:rPr>
                <a:t>/</a:t>
              </a:r>
              <a:r>
                <a:rPr lang="ko-KR" altLang="en-US" sz="900">
                  <a:latin typeface="+mn-ea"/>
                </a:rPr>
                <a:t>간편수리</a:t>
              </a:r>
              <a:endParaRPr lang="en-US" altLang="ko-KR" sz="200" kern="1200" dirty="0">
                <a:latin typeface="+mn-e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DCEA5C5-D17C-4B24-B7AF-4E47026A94CC}"/>
                </a:ext>
              </a:extLst>
            </p:cNvPr>
            <p:cNvSpPr txBox="1"/>
            <p:nvPr/>
          </p:nvSpPr>
          <p:spPr>
            <a:xfrm>
              <a:off x="10549680" y="2175186"/>
              <a:ext cx="1514156" cy="257538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900">
                  <a:latin typeface="+mn-ea"/>
                </a:rPr>
                <a:t>맞춤배달</a:t>
              </a:r>
              <a:endParaRPr lang="en-US" altLang="ko-KR" sz="200" kern="1200" dirty="0">
                <a:latin typeface="+mn-ea"/>
              </a:endParaRPr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E1EEE98-F958-4472-96A1-8F6D8B7AE7A9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9776467" y="1874554"/>
            <a:ext cx="0" cy="7410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3A16BD9-FA13-4AA5-9694-9ECC2CA25B8E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10397877" y="2153639"/>
            <a:ext cx="0" cy="46193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35FA8CB-1F92-4A06-866E-05472106011C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11024047" y="2432724"/>
            <a:ext cx="0" cy="1828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설명선: 선 124">
            <a:extLst>
              <a:ext uri="{FF2B5EF4-FFF2-40B4-BE49-F238E27FC236}">
                <a16:creationId xmlns:a16="http://schemas.microsoft.com/office/drawing/2014/main" id="{5F75AD9D-F3CB-46E1-8724-CDC97A2AB0A5}"/>
              </a:ext>
            </a:extLst>
          </p:cNvPr>
          <p:cNvSpPr/>
          <p:nvPr/>
        </p:nvSpPr>
        <p:spPr>
          <a:xfrm>
            <a:off x="2381459" y="3451935"/>
            <a:ext cx="1589777" cy="327497"/>
          </a:xfrm>
          <a:prstGeom prst="borderCallout1">
            <a:avLst>
              <a:gd name="adj1" fmla="val 39073"/>
              <a:gd name="adj2" fmla="val 3504"/>
              <a:gd name="adj3" fmla="val -41155"/>
              <a:gd name="adj4" fmla="val -3337"/>
            </a:avLst>
          </a:prstGeom>
          <a:solidFill>
            <a:schemeClr val="accent3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marL="182563" indent="-95250">
              <a:buFont typeface="Arial" panose="020B0604020202020204" pitchFamily="34" charset="0"/>
              <a:buChar char="•"/>
            </a:pPr>
            <a:r>
              <a:rPr lang="ko-KR" altLang="en-US" sz="900">
                <a:latin typeface="+mn-ea"/>
              </a:rPr>
              <a:t>알림에서 만족도 조사 동의 시</a:t>
            </a:r>
            <a:endParaRPr lang="en-US" altLang="ko-KR" sz="90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9A88F-BB87-47AF-AE69-D2C4606E0FA2}"/>
              </a:ext>
            </a:extLst>
          </p:cNvPr>
          <p:cNvSpPr txBox="1"/>
          <p:nvPr/>
        </p:nvSpPr>
        <p:spPr>
          <a:xfrm>
            <a:off x="2955554" y="2487356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92075" indent="-92075">
              <a:buFont typeface="Arial" panose="020B0604020202020204" pitchFamily="34" charset="0"/>
              <a:buChar char="•"/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>
                <a:latin typeface="+mn-ea"/>
                <a:ea typeface="+mn-ea"/>
              </a:rPr>
              <a:t>알림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2983AC-F134-4F63-B9F5-4DB04E069521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98480" y="2702996"/>
            <a:ext cx="68032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CE406FA-D65A-4B6F-82FA-21EB4D01F5DE}"/>
              </a:ext>
            </a:extLst>
          </p:cNvPr>
          <p:cNvGrpSpPr/>
          <p:nvPr/>
        </p:nvGrpSpPr>
        <p:grpSpPr>
          <a:xfrm>
            <a:off x="1446929" y="1724400"/>
            <a:ext cx="789672" cy="653185"/>
            <a:chOff x="4056095" y="390228"/>
            <a:chExt cx="789672" cy="653185"/>
          </a:xfrm>
        </p:grpSpPr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97DA3E95-616E-4386-A78D-256B1EFE8319}"/>
                </a:ext>
              </a:extLst>
            </p:cNvPr>
            <p:cNvSpPr/>
            <p:nvPr/>
          </p:nvSpPr>
          <p:spPr>
            <a:xfrm>
              <a:off x="4056095" y="390228"/>
              <a:ext cx="789672" cy="653185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푸쉬서버</a:t>
              </a:r>
              <a:endParaRPr lang="en-US" altLang="ko-KR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en-US" altLang="ko-KR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25" name="Picture 2" descr="Firebase">
              <a:extLst>
                <a:ext uri="{FF2B5EF4-FFF2-40B4-BE49-F238E27FC236}">
                  <a16:creationId xmlns:a16="http://schemas.microsoft.com/office/drawing/2014/main" id="{3FB3EFF0-C955-41DB-B253-A39C3E7A1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688" y="660443"/>
              <a:ext cx="309265" cy="30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1" name="타원 230">
            <a:extLst>
              <a:ext uri="{FF2B5EF4-FFF2-40B4-BE49-F238E27FC236}">
                <a16:creationId xmlns:a16="http://schemas.microsoft.com/office/drawing/2014/main" id="{E03B57EF-34D8-4BCA-9A96-0B682EE4BB00}"/>
              </a:ext>
            </a:extLst>
          </p:cNvPr>
          <p:cNvSpPr/>
          <p:nvPr/>
        </p:nvSpPr>
        <p:spPr>
          <a:xfrm>
            <a:off x="4190593" y="6030889"/>
            <a:ext cx="195987" cy="195987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FF85A956-2664-49C9-B069-4FB8E262AE5A}"/>
              </a:ext>
            </a:extLst>
          </p:cNvPr>
          <p:cNvSpPr/>
          <p:nvPr/>
        </p:nvSpPr>
        <p:spPr>
          <a:xfrm>
            <a:off x="1897129" y="5389804"/>
            <a:ext cx="195987" cy="195987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F77CC-3868-47F5-8975-487C53BA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(TO-BE) </a:t>
            </a:r>
            <a:r>
              <a:rPr lang="ko-KR" altLang="en-US">
                <a:latin typeface="+mn-ea"/>
                <a:ea typeface="+mn-ea"/>
              </a:rPr>
              <a:t>전체</a:t>
            </a: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시스템 구성도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재활공학연구소 서비스 외부망구축시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17" name="직선 화살표 연결선 250">
            <a:extLst>
              <a:ext uri="{FF2B5EF4-FFF2-40B4-BE49-F238E27FC236}">
                <a16:creationId xmlns:a16="http://schemas.microsoft.com/office/drawing/2014/main" id="{1425DAD3-EBE7-45A7-B9E6-BE59A0101CC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10284" y="4551222"/>
            <a:ext cx="2079358" cy="13664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250">
            <a:extLst>
              <a:ext uri="{FF2B5EF4-FFF2-40B4-BE49-F238E27FC236}">
                <a16:creationId xmlns:a16="http://schemas.microsoft.com/office/drawing/2014/main" id="{81C66308-0992-4ED9-9916-681C503E67C7}"/>
              </a:ext>
            </a:extLst>
          </p:cNvPr>
          <p:cNvCxnSpPr>
            <a:cxnSpLocks/>
          </p:cNvCxnSpPr>
          <p:nvPr/>
        </p:nvCxnSpPr>
        <p:spPr>
          <a:xfrm flipV="1">
            <a:off x="6890239" y="3139840"/>
            <a:ext cx="0" cy="23464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1F24796-71B1-475B-8932-1036703915ED}"/>
              </a:ext>
            </a:extLst>
          </p:cNvPr>
          <p:cNvSpPr txBox="1"/>
          <p:nvPr/>
        </p:nvSpPr>
        <p:spPr>
          <a:xfrm>
            <a:off x="6652271" y="3310832"/>
            <a:ext cx="123579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marR="0" lvl="0" indent="-80963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8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배달자 개인정보</a:t>
            </a:r>
            <a:r>
              <a:rPr kumimoji="1" lang="en-US" altLang="ko-KR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소속</a:t>
            </a:r>
            <a:r>
              <a:rPr kumimoji="1" lang="en-US" altLang="ko-KR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,</a:t>
            </a:r>
            <a:r>
              <a:rPr kumimoji="1" lang="ko-KR" altLang="en-US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지역</a:t>
            </a:r>
            <a:r>
              <a:rPr kumimoji="1" lang="en-US" altLang="ko-KR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44" name="직선 화살표 연결선 250">
            <a:extLst>
              <a:ext uri="{FF2B5EF4-FFF2-40B4-BE49-F238E27FC236}">
                <a16:creationId xmlns:a16="http://schemas.microsoft.com/office/drawing/2014/main" id="{B9FFC0B5-0A2B-4900-8FC5-0122F8C6D645}"/>
              </a:ext>
            </a:extLst>
          </p:cNvPr>
          <p:cNvCxnSpPr>
            <a:cxnSpLocks/>
          </p:cNvCxnSpPr>
          <p:nvPr/>
        </p:nvCxnSpPr>
        <p:spPr>
          <a:xfrm>
            <a:off x="2122394" y="3466430"/>
            <a:ext cx="2060758" cy="69378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250">
            <a:extLst>
              <a:ext uri="{FF2B5EF4-FFF2-40B4-BE49-F238E27FC236}">
                <a16:creationId xmlns:a16="http://schemas.microsoft.com/office/drawing/2014/main" id="{6564E098-138F-4D5E-9561-454CFF69F857}"/>
              </a:ext>
            </a:extLst>
          </p:cNvPr>
          <p:cNvCxnSpPr>
            <a:cxnSpLocks/>
          </p:cNvCxnSpPr>
          <p:nvPr/>
        </p:nvCxnSpPr>
        <p:spPr>
          <a:xfrm flipV="1">
            <a:off x="5012837" y="3139840"/>
            <a:ext cx="0" cy="8679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250">
            <a:extLst>
              <a:ext uri="{FF2B5EF4-FFF2-40B4-BE49-F238E27FC236}">
                <a16:creationId xmlns:a16="http://schemas.microsoft.com/office/drawing/2014/main" id="{DA3E4049-4384-45FA-B3F7-B288924DD435}"/>
              </a:ext>
            </a:extLst>
          </p:cNvPr>
          <p:cNvCxnSpPr>
            <a:cxnSpLocks/>
          </p:cNvCxnSpPr>
          <p:nvPr/>
        </p:nvCxnSpPr>
        <p:spPr>
          <a:xfrm>
            <a:off x="5979937" y="3139840"/>
            <a:ext cx="0" cy="8679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AA059CA-CEBD-4768-9FCF-BD8B68660C8E}"/>
              </a:ext>
            </a:extLst>
          </p:cNvPr>
          <p:cNvSpPr txBox="1"/>
          <p:nvPr/>
        </p:nvSpPr>
        <p:spPr>
          <a:xfrm>
            <a:off x="5649084" y="3310832"/>
            <a:ext cx="108287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재활보조기기 정보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리워드포인트 정보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마이데이터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마이데이터 영수증</a:t>
            </a:r>
            <a:endParaRPr lang="en-US" altLang="ko-KR" sz="800">
              <a:latin typeface="+mn-ea"/>
              <a:ea typeface="+mn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E66366F-5494-4AEC-A0C8-140C1954D6CE}"/>
              </a:ext>
            </a:extLst>
          </p:cNvPr>
          <p:cNvGrpSpPr/>
          <p:nvPr/>
        </p:nvGrpSpPr>
        <p:grpSpPr>
          <a:xfrm>
            <a:off x="55347" y="5313609"/>
            <a:ext cx="2054937" cy="1208216"/>
            <a:chOff x="55347" y="5296792"/>
            <a:chExt cx="2054937" cy="1409606"/>
          </a:xfrm>
        </p:grpSpPr>
        <p:sp>
          <p:nvSpPr>
            <p:cNvPr id="12" name="사각형: 둥근 모서리 76">
              <a:extLst>
                <a:ext uri="{FF2B5EF4-FFF2-40B4-BE49-F238E27FC236}">
                  <a16:creationId xmlns:a16="http://schemas.microsoft.com/office/drawing/2014/main" id="{17303A08-9EB0-4A98-8338-70BECCBF0E8E}"/>
                </a:ext>
              </a:extLst>
            </p:cNvPr>
            <p:cNvSpPr/>
            <p:nvPr/>
          </p:nvSpPr>
          <p:spPr>
            <a:xfrm>
              <a:off x="55347" y="5296792"/>
              <a:ext cx="2054937" cy="1409606"/>
            </a:xfrm>
            <a:prstGeom prst="roundRect">
              <a:avLst>
                <a:gd name="adj" fmla="val 29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0" bIns="18000" rtlCol="0" anchor="t"/>
            <a:lstStyle/>
            <a:p>
              <a:pPr algn="ctr"/>
              <a:r>
                <a:rPr lang="ko-KR" altLang="en-US" sz="12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알스텝</a:t>
              </a:r>
              <a:endPara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F8EC03CA-8FDB-4544-913B-2D7066F2CE19}"/>
                </a:ext>
              </a:extLst>
            </p:cNvPr>
            <p:cNvGrpSpPr/>
            <p:nvPr/>
          </p:nvGrpSpPr>
          <p:grpSpPr>
            <a:xfrm rot="16200000">
              <a:off x="1260269" y="5797036"/>
              <a:ext cx="1016664" cy="581673"/>
              <a:chOff x="760432" y="4022546"/>
              <a:chExt cx="1239293" cy="530447"/>
            </a:xfrm>
          </p:grpSpPr>
          <p:sp>
            <p:nvSpPr>
              <p:cNvPr id="200" name="십자형 199">
                <a:extLst>
                  <a:ext uri="{FF2B5EF4-FFF2-40B4-BE49-F238E27FC236}">
                    <a16:creationId xmlns:a16="http://schemas.microsoft.com/office/drawing/2014/main" id="{72A1A2ED-3D20-4015-AA8C-84AEAE050C10}"/>
                  </a:ext>
                </a:extLst>
              </p:cNvPr>
              <p:cNvSpPr/>
              <p:nvPr/>
            </p:nvSpPr>
            <p:spPr>
              <a:xfrm rot="10800000">
                <a:off x="763922" y="4022546"/>
                <a:ext cx="1235799" cy="236176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MESIM </a:t>
                </a:r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ESB 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01" name="십자형 200">
                <a:extLst>
                  <a:ext uri="{FF2B5EF4-FFF2-40B4-BE49-F238E27FC236}">
                    <a16:creationId xmlns:a16="http://schemas.microsoft.com/office/drawing/2014/main" id="{011A9CFF-7F70-4FE8-B4B0-AF77BB976D37}"/>
                  </a:ext>
                </a:extLst>
              </p:cNvPr>
              <p:cNvSpPr/>
              <p:nvPr/>
            </p:nvSpPr>
            <p:spPr>
              <a:xfrm rot="10800000">
                <a:off x="760432" y="4316818"/>
                <a:ext cx="1239293" cy="236175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MESIM APIG </a:t>
                </a:r>
              </a:p>
            </p:txBody>
          </p:sp>
        </p:grp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9BEBB25F-B48E-44D6-9712-7D4CBBBB6DF9}"/>
              </a:ext>
            </a:extLst>
          </p:cNvPr>
          <p:cNvGrpSpPr/>
          <p:nvPr/>
        </p:nvGrpSpPr>
        <p:grpSpPr>
          <a:xfrm>
            <a:off x="4189209" y="3994525"/>
            <a:ext cx="3608060" cy="1259700"/>
            <a:chOff x="3254397" y="3567723"/>
            <a:chExt cx="2946378" cy="1259700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D5994868-1792-4304-AF7E-CCA3FA932BE6}"/>
                </a:ext>
              </a:extLst>
            </p:cNvPr>
            <p:cNvGrpSpPr/>
            <p:nvPr/>
          </p:nvGrpSpPr>
          <p:grpSpPr>
            <a:xfrm>
              <a:off x="3254397" y="3567723"/>
              <a:ext cx="2946378" cy="1259700"/>
              <a:chOff x="3254397" y="3567723"/>
              <a:chExt cx="2448005" cy="1259700"/>
            </a:xfrm>
          </p:grpSpPr>
          <p:sp>
            <p:nvSpPr>
              <p:cNvPr id="5" name="사각형: 둥근 모서리 76">
                <a:extLst>
                  <a:ext uri="{FF2B5EF4-FFF2-40B4-BE49-F238E27FC236}">
                    <a16:creationId xmlns:a16="http://schemas.microsoft.com/office/drawing/2014/main" id="{3DE5260C-EDE6-4FCD-9B3F-57762159E26A}"/>
                  </a:ext>
                </a:extLst>
              </p:cNvPr>
              <p:cNvSpPr/>
              <p:nvPr/>
            </p:nvSpPr>
            <p:spPr>
              <a:xfrm>
                <a:off x="3254402" y="3874975"/>
                <a:ext cx="2448000" cy="952448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플랫폼 사용자인증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마이페이지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마이데이터 관리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7" name="모서리가 둥근 직사각형 33">
                <a:extLst>
                  <a:ext uri="{FF2B5EF4-FFF2-40B4-BE49-F238E27FC236}">
                    <a16:creationId xmlns:a16="http://schemas.microsoft.com/office/drawing/2014/main" id="{E0A83BBB-CE79-404C-96D5-DB94449F6F8F}"/>
                  </a:ext>
                </a:extLst>
              </p:cNvPr>
              <p:cNvSpPr/>
              <p:nvPr/>
            </p:nvSpPr>
            <p:spPr>
              <a:xfrm>
                <a:off x="3254397" y="3567723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100">
                    <a:solidFill>
                      <a:schemeClr val="bg1"/>
                    </a:solidFill>
                    <a:latin typeface="+mn-ea"/>
                  </a:rPr>
                  <a:t>재활보조기구 이용자 앱</a:t>
                </a:r>
                <a:endParaRPr lang="en-US" altLang="ko-KR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884D354-66CA-4CAB-A73E-BBA44C58CA19}"/>
                </a:ext>
              </a:extLst>
            </p:cNvPr>
            <p:cNvSpPr txBox="1"/>
            <p:nvPr/>
          </p:nvSpPr>
          <p:spPr>
            <a:xfrm>
              <a:off x="4641682" y="4039433"/>
              <a:ext cx="1520994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➀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롱텀케어 유지관리 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➁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간편처리 행정서비스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KoPubWorld돋움체 Bold" panose="00000800000000000000" pitchFamily="2" charset="-127"/>
              </a:endParaRP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➂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스마트 예약 서비스</a:t>
              </a: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➃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거동불편자 당뇨관리 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355574D-464F-48E6-9584-5424EFED11B3}"/>
              </a:ext>
            </a:extLst>
          </p:cNvPr>
          <p:cNvGrpSpPr/>
          <p:nvPr/>
        </p:nvGrpSpPr>
        <p:grpSpPr>
          <a:xfrm>
            <a:off x="4182245" y="5473656"/>
            <a:ext cx="3608056" cy="805831"/>
            <a:chOff x="3248046" y="5355358"/>
            <a:chExt cx="2946374" cy="80583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EF74601-8838-433A-9D8C-3CB760129F8C}"/>
                </a:ext>
              </a:extLst>
            </p:cNvPr>
            <p:cNvGrpSpPr/>
            <p:nvPr/>
          </p:nvGrpSpPr>
          <p:grpSpPr>
            <a:xfrm>
              <a:off x="3248046" y="5355358"/>
              <a:ext cx="2946374" cy="805831"/>
              <a:chOff x="6910823" y="-1586909"/>
              <a:chExt cx="2448001" cy="805831"/>
            </a:xfrm>
          </p:grpSpPr>
          <p:sp>
            <p:nvSpPr>
              <p:cNvPr id="6" name="사각형: 둥근 모서리 76">
                <a:extLst>
                  <a:ext uri="{FF2B5EF4-FFF2-40B4-BE49-F238E27FC236}">
                    <a16:creationId xmlns:a16="http://schemas.microsoft.com/office/drawing/2014/main" id="{BAC28CEB-EC48-46F2-9B61-0B29AF8BF593}"/>
                  </a:ext>
                </a:extLst>
              </p:cNvPr>
              <p:cNvSpPr/>
              <p:nvPr/>
            </p:nvSpPr>
            <p:spPr>
              <a:xfrm>
                <a:off x="6910824" y="-1274876"/>
                <a:ext cx="2448000" cy="493798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플랫폼 사용자인증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마이페이지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8" name="모서리가 둥근 직사각형 33">
                <a:extLst>
                  <a:ext uri="{FF2B5EF4-FFF2-40B4-BE49-F238E27FC236}">
                    <a16:creationId xmlns:a16="http://schemas.microsoft.com/office/drawing/2014/main" id="{D9486D9D-668A-4021-A11E-F328D5620917}"/>
                  </a:ext>
                </a:extLst>
              </p:cNvPr>
              <p:cNvSpPr/>
              <p:nvPr/>
            </p:nvSpPr>
            <p:spPr>
              <a:xfrm>
                <a:off x="6910823" y="-1586909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100">
                    <a:solidFill>
                      <a:schemeClr val="bg1"/>
                    </a:solidFill>
                    <a:latin typeface="+mn-ea"/>
                  </a:rPr>
                  <a:t>배달자 앱</a:t>
                </a:r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D71E708-42DF-4EBC-A62F-4CA1B9ACF516}"/>
                </a:ext>
              </a:extLst>
            </p:cNvPr>
            <p:cNvSpPr txBox="1"/>
            <p:nvPr/>
          </p:nvSpPr>
          <p:spPr>
            <a:xfrm>
              <a:off x="4641682" y="5687399"/>
              <a:ext cx="152099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➀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롱텀케어 유지관리 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➁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간편처리 행정서비스</a:t>
              </a:r>
            </a:p>
          </p:txBody>
        </p:sp>
      </p:grpSp>
      <p:cxnSp>
        <p:nvCxnSpPr>
          <p:cNvPr id="226" name="직선 화살표 연결선 182">
            <a:extLst>
              <a:ext uri="{FF2B5EF4-FFF2-40B4-BE49-F238E27FC236}">
                <a16:creationId xmlns:a16="http://schemas.microsoft.com/office/drawing/2014/main" id="{BF98CE0A-4785-4C36-92D3-8ADEE484C249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1510666" y="2451309"/>
            <a:ext cx="2665954" cy="36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182">
            <a:extLst>
              <a:ext uri="{FF2B5EF4-FFF2-40B4-BE49-F238E27FC236}">
                <a16:creationId xmlns:a16="http://schemas.microsoft.com/office/drawing/2014/main" id="{19BD2646-D7F7-453D-8D5F-EFAB7DDF629B}"/>
              </a:ext>
            </a:extLst>
          </p:cNvPr>
          <p:cNvCxnSpPr>
            <a:cxnSpLocks/>
            <a:stCxn id="119" idx="0"/>
            <a:endCxn id="223" idx="6"/>
          </p:cNvCxnSpPr>
          <p:nvPr/>
        </p:nvCxnSpPr>
        <p:spPr>
          <a:xfrm>
            <a:off x="1510666" y="2451309"/>
            <a:ext cx="899872" cy="1283794"/>
          </a:xfrm>
          <a:prstGeom prst="bentConnector3">
            <a:avLst>
              <a:gd name="adj1" fmla="val 125404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182">
            <a:extLst>
              <a:ext uri="{FF2B5EF4-FFF2-40B4-BE49-F238E27FC236}">
                <a16:creationId xmlns:a16="http://schemas.microsoft.com/office/drawing/2014/main" id="{19879B91-E888-4A14-AA9E-CA9A85D04E6C}"/>
              </a:ext>
            </a:extLst>
          </p:cNvPr>
          <p:cNvCxnSpPr>
            <a:cxnSpLocks/>
            <a:stCxn id="119" idx="0"/>
            <a:endCxn id="240" idx="6"/>
          </p:cNvCxnSpPr>
          <p:nvPr/>
        </p:nvCxnSpPr>
        <p:spPr>
          <a:xfrm>
            <a:off x="1510666" y="2451309"/>
            <a:ext cx="582450" cy="3036489"/>
          </a:xfrm>
          <a:prstGeom prst="bentConnector3">
            <a:avLst>
              <a:gd name="adj1" fmla="val 361653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182">
            <a:extLst>
              <a:ext uri="{FF2B5EF4-FFF2-40B4-BE49-F238E27FC236}">
                <a16:creationId xmlns:a16="http://schemas.microsoft.com/office/drawing/2014/main" id="{7C88478A-36D5-4BEC-9865-3AAE370591AE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1510666" y="2451309"/>
            <a:ext cx="2674846" cy="1960113"/>
          </a:xfrm>
          <a:prstGeom prst="bentConnector3">
            <a:avLst>
              <a:gd name="adj1" fmla="val 78773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182">
            <a:extLst>
              <a:ext uri="{FF2B5EF4-FFF2-40B4-BE49-F238E27FC236}">
                <a16:creationId xmlns:a16="http://schemas.microsoft.com/office/drawing/2014/main" id="{9D4C1978-966B-48A8-854F-789624BB949F}"/>
              </a:ext>
            </a:extLst>
          </p:cNvPr>
          <p:cNvCxnSpPr>
            <a:cxnSpLocks/>
            <a:stCxn id="119" idx="0"/>
            <a:endCxn id="231" idx="2"/>
          </p:cNvCxnSpPr>
          <p:nvPr/>
        </p:nvCxnSpPr>
        <p:spPr>
          <a:xfrm>
            <a:off x="1510666" y="2451309"/>
            <a:ext cx="2679927" cy="3677574"/>
          </a:xfrm>
          <a:prstGeom prst="bentConnector3">
            <a:avLst>
              <a:gd name="adj1" fmla="val 78718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250">
            <a:extLst>
              <a:ext uri="{FF2B5EF4-FFF2-40B4-BE49-F238E27FC236}">
                <a16:creationId xmlns:a16="http://schemas.microsoft.com/office/drawing/2014/main" id="{88E2D6F7-7D83-45CE-B35F-A997F46C734D}"/>
              </a:ext>
            </a:extLst>
          </p:cNvPr>
          <p:cNvCxnSpPr>
            <a:cxnSpLocks/>
          </p:cNvCxnSpPr>
          <p:nvPr/>
        </p:nvCxnSpPr>
        <p:spPr>
          <a:xfrm flipV="1">
            <a:off x="7773182" y="4136369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9557273-33A1-4D9F-9B28-EB9EF9EDDFB4}"/>
              </a:ext>
            </a:extLst>
          </p:cNvPr>
          <p:cNvSpPr txBox="1"/>
          <p:nvPr/>
        </p:nvSpPr>
        <p:spPr>
          <a:xfrm>
            <a:off x="7792273" y="3946938"/>
            <a:ext cx="177912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재활보조기구 이용자 식별 정보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61" name="직선 화살표 연결선 250">
            <a:extLst>
              <a:ext uri="{FF2B5EF4-FFF2-40B4-BE49-F238E27FC236}">
                <a16:creationId xmlns:a16="http://schemas.microsoft.com/office/drawing/2014/main" id="{E8AC0AD2-5BF5-4AC4-A036-F0A1877EFB8E}"/>
              </a:ext>
            </a:extLst>
          </p:cNvPr>
          <p:cNvCxnSpPr>
            <a:cxnSpLocks/>
          </p:cNvCxnSpPr>
          <p:nvPr/>
        </p:nvCxnSpPr>
        <p:spPr>
          <a:xfrm>
            <a:off x="7773182" y="4740073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AFF3E5E-6630-4DE6-8887-B76ADCB0D334}"/>
              </a:ext>
            </a:extLst>
          </p:cNvPr>
          <p:cNvSpPr txBox="1"/>
          <p:nvPr/>
        </p:nvSpPr>
        <p:spPr>
          <a:xfrm>
            <a:off x="8293217" y="4590489"/>
            <a:ext cx="137813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➀➁➂➃ </a:t>
            </a:r>
            <a:r>
              <a:rPr lang="ko-KR" altLang="en-US" sz="800">
                <a:latin typeface="+mn-ea"/>
                <a:ea typeface="+mn-ea"/>
              </a:rPr>
              <a:t>서비스 요청 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66" name="직선 화살표 연결선 250">
            <a:extLst>
              <a:ext uri="{FF2B5EF4-FFF2-40B4-BE49-F238E27FC236}">
                <a16:creationId xmlns:a16="http://schemas.microsoft.com/office/drawing/2014/main" id="{014EFF4D-0E93-4638-B05B-0F02ABBD5E9E}"/>
              </a:ext>
            </a:extLst>
          </p:cNvPr>
          <p:cNvCxnSpPr>
            <a:cxnSpLocks/>
          </p:cNvCxnSpPr>
          <p:nvPr/>
        </p:nvCxnSpPr>
        <p:spPr>
          <a:xfrm rot="10800000">
            <a:off x="7773182" y="5004434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BB6EEAB-8AA7-4C96-B094-CFD8EA654499}"/>
              </a:ext>
            </a:extLst>
          </p:cNvPr>
          <p:cNvSpPr txBox="1"/>
          <p:nvPr/>
        </p:nvSpPr>
        <p:spPr>
          <a:xfrm>
            <a:off x="7792272" y="4860705"/>
            <a:ext cx="145889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➀➁➂➃ </a:t>
            </a:r>
            <a:r>
              <a:rPr lang="ko-KR" altLang="en-US" sz="800">
                <a:latin typeface="+mn-ea"/>
                <a:ea typeface="+mn-ea"/>
              </a:rPr>
              <a:t>서비스 일정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결과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73" name="직선 화살표 연결선 250">
            <a:extLst>
              <a:ext uri="{FF2B5EF4-FFF2-40B4-BE49-F238E27FC236}">
                <a16:creationId xmlns:a16="http://schemas.microsoft.com/office/drawing/2014/main" id="{D61DC611-2E55-4152-91A0-E8824D58BB94}"/>
              </a:ext>
            </a:extLst>
          </p:cNvPr>
          <p:cNvCxnSpPr>
            <a:cxnSpLocks/>
          </p:cNvCxnSpPr>
          <p:nvPr/>
        </p:nvCxnSpPr>
        <p:spPr>
          <a:xfrm rot="10800000">
            <a:off x="7773182" y="5981854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1B4320B-D6A7-4567-827E-4454EF498DEE}"/>
              </a:ext>
            </a:extLst>
          </p:cNvPr>
          <p:cNvSpPr txBox="1"/>
          <p:nvPr/>
        </p:nvSpPr>
        <p:spPr>
          <a:xfrm>
            <a:off x="8555624" y="5822239"/>
            <a:ext cx="137813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 </a:t>
            </a:r>
            <a:r>
              <a:rPr lang="ko-KR" altLang="en-US" sz="800">
                <a:latin typeface="+mn-ea"/>
                <a:ea typeface="+mn-ea"/>
              </a:rPr>
              <a:t>서비스 요청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75" name="직선 화살표 연결선 250">
            <a:extLst>
              <a:ext uri="{FF2B5EF4-FFF2-40B4-BE49-F238E27FC236}">
                <a16:creationId xmlns:a16="http://schemas.microsoft.com/office/drawing/2014/main" id="{67899D62-C18D-4A82-9327-A3B06F415507}"/>
              </a:ext>
            </a:extLst>
          </p:cNvPr>
          <p:cNvCxnSpPr>
            <a:cxnSpLocks/>
          </p:cNvCxnSpPr>
          <p:nvPr/>
        </p:nvCxnSpPr>
        <p:spPr>
          <a:xfrm>
            <a:off x="7773182" y="6296666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F730056-C68D-436E-A1C9-8259849034A0}"/>
              </a:ext>
            </a:extLst>
          </p:cNvPr>
          <p:cNvSpPr txBox="1"/>
          <p:nvPr/>
        </p:nvSpPr>
        <p:spPr>
          <a:xfrm>
            <a:off x="7792272" y="6129642"/>
            <a:ext cx="145242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 </a:t>
            </a:r>
            <a:r>
              <a:rPr lang="ko-KR" altLang="en-US" sz="800">
                <a:latin typeface="+mn-ea"/>
                <a:ea typeface="+mn-ea"/>
              </a:rPr>
              <a:t>서비스 결과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248" name="직선 화살표 연결선 250">
            <a:extLst>
              <a:ext uri="{FF2B5EF4-FFF2-40B4-BE49-F238E27FC236}">
                <a16:creationId xmlns:a16="http://schemas.microsoft.com/office/drawing/2014/main" id="{88DB8646-3E3D-4413-84F8-3E95E3358F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3182" y="2733297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2009212D-FA04-4406-8D40-06C7F6455304}"/>
              </a:ext>
            </a:extLst>
          </p:cNvPr>
          <p:cNvSpPr txBox="1"/>
          <p:nvPr/>
        </p:nvSpPr>
        <p:spPr>
          <a:xfrm>
            <a:off x="7792272" y="2549981"/>
            <a:ext cx="183940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처리결과</a:t>
            </a:r>
            <a:r>
              <a:rPr lang="ko-KR" altLang="en-US" sz="700">
                <a:latin typeface="+mn-ea"/>
                <a:ea typeface="+mn-ea"/>
              </a:rPr>
              <a:t> 리워드포인트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DFD7E6-1158-420C-B9EC-8C72623DAE0D}"/>
              </a:ext>
            </a:extLst>
          </p:cNvPr>
          <p:cNvSpPr txBox="1"/>
          <p:nvPr/>
        </p:nvSpPr>
        <p:spPr>
          <a:xfrm>
            <a:off x="3107824" y="3890177"/>
            <a:ext cx="143082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 i="1">
                <a:latin typeface="+mn-ea"/>
                <a:ea typeface="+mn-ea"/>
              </a:rPr>
              <a:t>보험자격</a:t>
            </a:r>
            <a:endParaRPr lang="en-US" altLang="ko-KR" sz="800" i="1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재활보조기구 처방전</a:t>
            </a:r>
            <a:endParaRPr lang="en-US" altLang="ko-KR" sz="800">
              <a:latin typeface="+mn-ea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E80751-089D-4921-A722-837F385A5882}"/>
              </a:ext>
            </a:extLst>
          </p:cNvPr>
          <p:cNvSpPr txBox="1"/>
          <p:nvPr/>
        </p:nvSpPr>
        <p:spPr>
          <a:xfrm>
            <a:off x="3119571" y="4398832"/>
            <a:ext cx="94576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검사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검진 데이터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16" name="직선 화살표 연결선 182">
            <a:extLst>
              <a:ext uri="{FF2B5EF4-FFF2-40B4-BE49-F238E27FC236}">
                <a16:creationId xmlns:a16="http://schemas.microsoft.com/office/drawing/2014/main" id="{19B4D2D2-0BFA-4FA6-A628-D8CF45B8D795}"/>
              </a:ext>
            </a:extLst>
          </p:cNvPr>
          <p:cNvCxnSpPr>
            <a:cxnSpLocks/>
          </p:cNvCxnSpPr>
          <p:nvPr/>
        </p:nvCxnSpPr>
        <p:spPr>
          <a:xfrm rot="10800000">
            <a:off x="1492868" y="1644941"/>
            <a:ext cx="2676758" cy="10966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육각형 116">
            <a:extLst>
              <a:ext uri="{FF2B5EF4-FFF2-40B4-BE49-F238E27FC236}">
                <a16:creationId xmlns:a16="http://schemas.microsoft.com/office/drawing/2014/main" id="{0616DB57-B0B5-47D1-9CFB-7F967087BB05}"/>
              </a:ext>
            </a:extLst>
          </p:cNvPr>
          <p:cNvSpPr/>
          <p:nvPr/>
        </p:nvSpPr>
        <p:spPr>
          <a:xfrm>
            <a:off x="703196" y="1318348"/>
            <a:ext cx="789672" cy="65318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전자팩스</a:t>
            </a:r>
            <a:endParaRPr lang="en-US" altLang="ko-KR" sz="8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BC7FE275-8CC3-48BC-A469-0AD31A51FBA7}"/>
              </a:ext>
            </a:extLst>
          </p:cNvPr>
          <p:cNvSpPr/>
          <p:nvPr/>
        </p:nvSpPr>
        <p:spPr>
          <a:xfrm>
            <a:off x="720994" y="2124716"/>
            <a:ext cx="789672" cy="65318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본인인증</a:t>
            </a:r>
            <a:endParaRPr lang="en-US" altLang="ko-KR" sz="8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484265-CDF9-4FF3-B73D-BDEECFD092F8}"/>
              </a:ext>
            </a:extLst>
          </p:cNvPr>
          <p:cNvSpPr txBox="1"/>
          <p:nvPr/>
        </p:nvSpPr>
        <p:spPr>
          <a:xfrm>
            <a:off x="2259330" y="1497853"/>
            <a:ext cx="1430823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동의서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34" name="직선 화살표 연결선 182">
            <a:extLst>
              <a:ext uri="{FF2B5EF4-FFF2-40B4-BE49-F238E27FC236}">
                <a16:creationId xmlns:a16="http://schemas.microsoft.com/office/drawing/2014/main" id="{8853F82E-5F7C-4741-BD4C-ED0689BBD535}"/>
              </a:ext>
            </a:extLst>
          </p:cNvPr>
          <p:cNvCxnSpPr>
            <a:cxnSpLocks/>
            <a:stCxn id="124" idx="5"/>
            <a:endCxn id="246" idx="0"/>
          </p:cNvCxnSpPr>
          <p:nvPr/>
        </p:nvCxnSpPr>
        <p:spPr>
          <a:xfrm rot="5400000" flipH="1" flipV="1">
            <a:off x="6219960" y="-2828307"/>
            <a:ext cx="406052" cy="8699362"/>
          </a:xfrm>
          <a:prstGeom prst="bentConnector3">
            <a:avLst>
              <a:gd name="adj1" fmla="val 128417"/>
            </a:avLst>
          </a:prstGeom>
          <a:ln w="9525">
            <a:solidFill>
              <a:schemeClr val="accent2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475B90D-D685-4E9B-851D-914FBBBDC845}"/>
              </a:ext>
            </a:extLst>
          </p:cNvPr>
          <p:cNvSpPr txBox="1"/>
          <p:nvPr/>
        </p:nvSpPr>
        <p:spPr>
          <a:xfrm>
            <a:off x="2117415" y="1145503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알람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36" name="직선 화살표 연결선 182">
            <a:extLst>
              <a:ext uri="{FF2B5EF4-FFF2-40B4-BE49-F238E27FC236}">
                <a16:creationId xmlns:a16="http://schemas.microsoft.com/office/drawing/2014/main" id="{E6109532-DC18-4F96-AA76-290B604D3ACA}"/>
              </a:ext>
            </a:extLst>
          </p:cNvPr>
          <p:cNvCxnSpPr>
            <a:cxnSpLocks/>
            <a:stCxn id="124" idx="0"/>
            <a:endCxn id="78" idx="1"/>
          </p:cNvCxnSpPr>
          <p:nvPr/>
        </p:nvCxnSpPr>
        <p:spPr>
          <a:xfrm>
            <a:off x="2236601" y="2050993"/>
            <a:ext cx="1945644" cy="3569627"/>
          </a:xfrm>
          <a:prstGeom prst="bentConnector3">
            <a:avLst>
              <a:gd name="adj1" fmla="val 82115"/>
            </a:avLst>
          </a:prstGeom>
          <a:ln w="9525">
            <a:solidFill>
              <a:schemeClr val="accent2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FC723F3-84F1-4765-8170-919F12F67AB5}"/>
              </a:ext>
            </a:extLst>
          </p:cNvPr>
          <p:cNvSpPr txBox="1"/>
          <p:nvPr/>
        </p:nvSpPr>
        <p:spPr>
          <a:xfrm>
            <a:off x="2259330" y="1910504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알람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38" name="직선 화살표 연결선 182">
            <a:extLst>
              <a:ext uri="{FF2B5EF4-FFF2-40B4-BE49-F238E27FC236}">
                <a16:creationId xmlns:a16="http://schemas.microsoft.com/office/drawing/2014/main" id="{936D7C3B-F9B2-4ECC-A179-C44CFF915B80}"/>
              </a:ext>
            </a:extLst>
          </p:cNvPr>
          <p:cNvCxnSpPr>
            <a:cxnSpLocks/>
            <a:stCxn id="124" idx="0"/>
            <a:endCxn id="5" idx="1"/>
          </p:cNvCxnSpPr>
          <p:nvPr/>
        </p:nvCxnSpPr>
        <p:spPr>
          <a:xfrm>
            <a:off x="2236601" y="2050993"/>
            <a:ext cx="1952615" cy="2727008"/>
          </a:xfrm>
          <a:prstGeom prst="bentConnector3">
            <a:avLst>
              <a:gd name="adj1" fmla="val 82000"/>
            </a:avLst>
          </a:prstGeom>
          <a:ln w="9525">
            <a:solidFill>
              <a:schemeClr val="accent2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사각형: 둥근 모서리 76">
            <a:extLst>
              <a:ext uri="{FF2B5EF4-FFF2-40B4-BE49-F238E27FC236}">
                <a16:creationId xmlns:a16="http://schemas.microsoft.com/office/drawing/2014/main" id="{8D8A08F2-1279-44BD-8CF6-9B4E6B78F3C0}"/>
              </a:ext>
            </a:extLst>
          </p:cNvPr>
          <p:cNvSpPr/>
          <p:nvPr/>
        </p:nvSpPr>
        <p:spPr>
          <a:xfrm>
            <a:off x="116217" y="5627257"/>
            <a:ext cx="1154180" cy="599620"/>
          </a:xfrm>
          <a:prstGeom prst="roundRect">
            <a:avLst>
              <a:gd name="adj" fmla="val 31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36000" bIns="18000" rtlCol="0" anchor="t"/>
          <a:lstStyle/>
          <a:p>
            <a:pPr algn="ctr"/>
            <a:r>
              <a:rPr lang="ko-KR" altLang="en-US" sz="105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내부시스템</a:t>
            </a:r>
            <a:endParaRPr lang="en-US" altLang="ko-KR" sz="105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51" name="그림 150" descr="컵, 실내, 식탁용기구이(가) 표시된 사진&#10;&#10;자동 생성된 설명">
            <a:extLst>
              <a:ext uri="{FF2B5EF4-FFF2-40B4-BE49-F238E27FC236}">
                <a16:creationId xmlns:a16="http://schemas.microsoft.com/office/drawing/2014/main" id="{2CD96182-DA49-4E7C-9ADF-A962BE2C4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345" y="5837513"/>
            <a:ext cx="329370" cy="321470"/>
          </a:xfrm>
          <a:prstGeom prst="rect">
            <a:avLst/>
          </a:prstGeom>
        </p:spPr>
      </p:pic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3EA7CCB-2FC9-418C-A808-9D5B343B46AA}"/>
              </a:ext>
            </a:extLst>
          </p:cNvPr>
          <p:cNvSpPr/>
          <p:nvPr/>
        </p:nvSpPr>
        <p:spPr>
          <a:xfrm>
            <a:off x="673232" y="5851753"/>
            <a:ext cx="551097" cy="279887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8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검사</a:t>
            </a:r>
            <a:r>
              <a:rPr lang="en-US" altLang="ko-KR" sz="8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8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검진데이터</a:t>
            </a:r>
            <a:endParaRPr lang="en-US" altLang="ko-KR" sz="800" b="1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4" name="화살표: 위로 구부러짐 153">
            <a:extLst>
              <a:ext uri="{FF2B5EF4-FFF2-40B4-BE49-F238E27FC236}">
                <a16:creationId xmlns:a16="http://schemas.microsoft.com/office/drawing/2014/main" id="{0219C06F-1B5A-4E8B-B02A-9B8BC37431DF}"/>
              </a:ext>
            </a:extLst>
          </p:cNvPr>
          <p:cNvSpPr/>
          <p:nvPr/>
        </p:nvSpPr>
        <p:spPr>
          <a:xfrm rot="5005830">
            <a:off x="459284" y="5874303"/>
            <a:ext cx="220829" cy="243328"/>
          </a:xfrm>
          <a:prstGeom prst="curvedUpArrow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0C3F474-F63E-4297-B6E3-2E082EF83891}"/>
              </a:ext>
            </a:extLst>
          </p:cNvPr>
          <p:cNvSpPr txBox="1"/>
          <p:nvPr/>
        </p:nvSpPr>
        <p:spPr>
          <a:xfrm>
            <a:off x="43684" y="6365646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90487" indent="0">
              <a:buNone/>
            </a:pPr>
            <a:r>
              <a:rPr lang="en-US" altLang="ko-KR" sz="800" b="1" i="1">
                <a:solidFill>
                  <a:srgbClr val="FF0000"/>
                </a:solidFill>
                <a:latin typeface="+mn-ea"/>
                <a:ea typeface="+mn-ea"/>
              </a:rPr>
              <a:t>!!</a:t>
            </a:r>
            <a:r>
              <a:rPr lang="ko-KR" altLang="en-US" sz="800" b="1" i="1">
                <a:solidFill>
                  <a:srgbClr val="FF0000"/>
                </a:solidFill>
                <a:latin typeface="+mn-ea"/>
                <a:ea typeface="+mn-ea"/>
              </a:rPr>
              <a:t>협의필요</a:t>
            </a:r>
            <a:endParaRPr lang="en-US" altLang="ko-KR" sz="800" b="1" i="1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300B64-3F73-4304-85FC-5B4EBDFC91D4}"/>
              </a:ext>
            </a:extLst>
          </p:cNvPr>
          <p:cNvGrpSpPr/>
          <p:nvPr/>
        </p:nvGrpSpPr>
        <p:grpSpPr>
          <a:xfrm>
            <a:off x="9448064" y="1318348"/>
            <a:ext cx="2649205" cy="5185796"/>
            <a:chOff x="9448064" y="1318348"/>
            <a:chExt cx="2649205" cy="5185796"/>
          </a:xfrm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059D765-9FC5-4744-BD43-70DD3C5F23AD}"/>
                </a:ext>
              </a:extLst>
            </p:cNvPr>
            <p:cNvSpPr/>
            <p:nvPr/>
          </p:nvSpPr>
          <p:spPr>
            <a:xfrm>
              <a:off x="9448064" y="1318348"/>
              <a:ext cx="2649205" cy="5185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  <a:alpha val="60000"/>
                </a:schemeClr>
              </a:solidFill>
            </a:ln>
            <a:effectLst>
              <a:innerShdw blurRad="114300">
                <a:schemeClr val="bg1">
                  <a:lumMod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latinLnBrk="1">
                <a:lnSpc>
                  <a:spcPct val="120000"/>
                </a:lnSpc>
              </a:pPr>
              <a:r>
                <a:rPr lang="ko-KR" altLang="en-US" sz="16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서비스</a:t>
              </a: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D940C98A-EAB4-4207-B7C7-E42EA0EC7092}"/>
                </a:ext>
              </a:extLst>
            </p:cNvPr>
            <p:cNvGrpSpPr/>
            <p:nvPr/>
          </p:nvGrpSpPr>
          <p:grpSpPr>
            <a:xfrm>
              <a:off x="9547764" y="1662339"/>
              <a:ext cx="2449805" cy="788970"/>
              <a:chOff x="6910823" y="-96874"/>
              <a:chExt cx="2448000" cy="788970"/>
            </a:xfrm>
          </p:grpSpPr>
          <p:sp>
            <p:nvSpPr>
              <p:cNvPr id="9" name="사각형: 둥근 모서리 76">
                <a:extLst>
                  <a:ext uri="{FF2B5EF4-FFF2-40B4-BE49-F238E27FC236}">
                    <a16:creationId xmlns:a16="http://schemas.microsoft.com/office/drawing/2014/main" id="{AFFC8DCF-401C-4D47-9414-834E609004B2}"/>
                  </a:ext>
                </a:extLst>
              </p:cNvPr>
              <p:cNvSpPr/>
              <p:nvPr/>
            </p:nvSpPr>
            <p:spPr>
              <a:xfrm>
                <a:off x="6910823" y="210136"/>
                <a:ext cx="2448000" cy="481960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➀ 롱텀케어 유지관리 서비스</a:t>
                </a:r>
                <a:b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내구연한 및 충전 등 일상편의 알림</a:t>
                </a:r>
                <a:b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지정 재활보조기구 맞춤 배달</a:t>
                </a:r>
              </a:p>
            </p:txBody>
          </p:sp>
          <p:sp>
            <p:nvSpPr>
              <p:cNvPr id="80" name="모서리가 둥근 직사각형 33">
                <a:extLst>
                  <a:ext uri="{FF2B5EF4-FFF2-40B4-BE49-F238E27FC236}">
                    <a16:creationId xmlns:a16="http://schemas.microsoft.com/office/drawing/2014/main" id="{2B5126D8-1308-40F1-944F-45BCC57C9A48}"/>
                  </a:ext>
                </a:extLst>
              </p:cNvPr>
              <p:cNvSpPr/>
              <p:nvPr/>
            </p:nvSpPr>
            <p:spPr>
              <a:xfrm>
                <a:off x="6910823" y="-96874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+mn-ea"/>
                  </a:rPr>
                  <a:t>메타빌드</a:t>
                </a:r>
                <a:r>
                  <a:rPr lang="en-US" altLang="ko-KR" sz="1050">
                    <a:solidFill>
                      <a:schemeClr val="bg1"/>
                    </a:solidFill>
                    <a:latin typeface="+mn-ea"/>
                  </a:rPr>
                  <a:t>(WEB)</a:t>
                </a:r>
                <a:endParaRPr lang="en-US" altLang="ko-KR" sz="105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030C968-7794-4121-AA87-6826663938DB}"/>
                </a:ext>
              </a:extLst>
            </p:cNvPr>
            <p:cNvGrpSpPr/>
            <p:nvPr/>
          </p:nvGrpSpPr>
          <p:grpSpPr>
            <a:xfrm>
              <a:off x="9547764" y="3888212"/>
              <a:ext cx="2449805" cy="932057"/>
              <a:chOff x="6910823" y="3027681"/>
              <a:chExt cx="2448000" cy="932057"/>
            </a:xfrm>
          </p:grpSpPr>
          <p:sp>
            <p:nvSpPr>
              <p:cNvPr id="10" name="사각형: 둥근 모서리 76">
                <a:extLst>
                  <a:ext uri="{FF2B5EF4-FFF2-40B4-BE49-F238E27FC236}">
                    <a16:creationId xmlns:a16="http://schemas.microsoft.com/office/drawing/2014/main" id="{CB0C2DFD-5F82-4716-ADF5-B9EC022F2F9E}"/>
                  </a:ext>
                </a:extLst>
              </p:cNvPr>
              <p:cNvSpPr/>
              <p:nvPr/>
            </p:nvSpPr>
            <p:spPr>
              <a:xfrm>
                <a:off x="6910823" y="3338756"/>
                <a:ext cx="2448000" cy="620982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➀ 롱텀케어 유지관리 서비스</a:t>
                </a:r>
                <a:b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지정 재활보조기구 예방점검 및 간편수리</a:t>
                </a:r>
                <a:endParaRPr kumimoji="1" lang="en-US" altLang="ko-KR" sz="9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➂ 스마트 예약 서비스</a:t>
                </a:r>
                <a:b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품목특성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·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제작기사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·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자재현황 연동 맞춤예약</a:t>
                </a:r>
              </a:p>
            </p:txBody>
          </p:sp>
          <p:sp>
            <p:nvSpPr>
              <p:cNvPr id="81" name="모서리가 둥근 직사각형 33">
                <a:extLst>
                  <a:ext uri="{FF2B5EF4-FFF2-40B4-BE49-F238E27FC236}">
                    <a16:creationId xmlns:a16="http://schemas.microsoft.com/office/drawing/2014/main" id="{43EE08EA-EA51-4E7C-8979-5AD2F91DAE0F}"/>
                  </a:ext>
                </a:extLst>
              </p:cNvPr>
              <p:cNvSpPr/>
              <p:nvPr/>
            </p:nvSpPr>
            <p:spPr>
              <a:xfrm>
                <a:off x="6910823" y="3027681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+mn-ea"/>
                  </a:rPr>
                  <a:t>알스텝</a:t>
                </a:r>
                <a:r>
                  <a:rPr lang="en-US" altLang="ko-KR" sz="1050">
                    <a:solidFill>
                      <a:schemeClr val="bg1"/>
                    </a:solidFill>
                    <a:latin typeface="+mn-ea"/>
                  </a:rPr>
                  <a:t>(WEB)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54400F9-494B-4811-9B4F-3275F5402B42}"/>
                </a:ext>
              </a:extLst>
            </p:cNvPr>
            <p:cNvGrpSpPr/>
            <p:nvPr/>
          </p:nvGrpSpPr>
          <p:grpSpPr>
            <a:xfrm>
              <a:off x="9547764" y="5763703"/>
              <a:ext cx="2449805" cy="639371"/>
              <a:chOff x="6910823" y="5512626"/>
              <a:chExt cx="2448000" cy="639371"/>
            </a:xfrm>
          </p:grpSpPr>
          <p:sp>
            <p:nvSpPr>
              <p:cNvPr id="64" name="사각형: 둥근 모서리 76">
                <a:extLst>
                  <a:ext uri="{FF2B5EF4-FFF2-40B4-BE49-F238E27FC236}">
                    <a16:creationId xmlns:a16="http://schemas.microsoft.com/office/drawing/2014/main" id="{04D398E2-2157-44DC-8D78-849594C0E908}"/>
                  </a:ext>
                </a:extLst>
              </p:cNvPr>
              <p:cNvSpPr/>
              <p:nvPr/>
            </p:nvSpPr>
            <p:spPr>
              <a:xfrm>
                <a:off x="6910823" y="5820877"/>
                <a:ext cx="2448000" cy="331120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➃ 거동불편자 당뇨관리 서비스</a:t>
                </a:r>
                <a:b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특정품목 맞춤형 식단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운동법</a:t>
                </a:r>
              </a:p>
            </p:txBody>
          </p:sp>
          <p:sp>
            <p:nvSpPr>
              <p:cNvPr id="82" name="모서리가 둥근 직사각형 33">
                <a:extLst>
                  <a:ext uri="{FF2B5EF4-FFF2-40B4-BE49-F238E27FC236}">
                    <a16:creationId xmlns:a16="http://schemas.microsoft.com/office/drawing/2014/main" id="{0D3DCEE6-6177-4AF6-B41E-944A5AC5575F}"/>
                  </a:ext>
                </a:extLst>
              </p:cNvPr>
              <p:cNvSpPr/>
              <p:nvPr/>
            </p:nvSpPr>
            <p:spPr>
              <a:xfrm>
                <a:off x="6910823" y="5512626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+mn-ea"/>
                  </a:rPr>
                  <a:t>한국당뇨협회</a:t>
                </a:r>
                <a:r>
                  <a:rPr lang="en-US" altLang="ko-KR" sz="1050">
                    <a:solidFill>
                      <a:schemeClr val="bg1"/>
                    </a:solidFill>
                    <a:latin typeface="+mn-ea"/>
                  </a:rPr>
                  <a:t>(WEB)</a:t>
                </a:r>
                <a:endParaRPr lang="ko-KR" altLang="en-US" sz="105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D7BB3EC-E45D-4674-8E24-FB124FD617A7}"/>
                </a:ext>
              </a:extLst>
            </p:cNvPr>
            <p:cNvGrpSpPr/>
            <p:nvPr/>
          </p:nvGrpSpPr>
          <p:grpSpPr>
            <a:xfrm>
              <a:off x="9547764" y="4848528"/>
              <a:ext cx="2449805" cy="886915"/>
              <a:chOff x="6910823" y="4274249"/>
              <a:chExt cx="2448000" cy="886915"/>
            </a:xfrm>
          </p:grpSpPr>
          <p:sp>
            <p:nvSpPr>
              <p:cNvPr id="83" name="사각형: 둥근 모서리 76">
                <a:extLst>
                  <a:ext uri="{FF2B5EF4-FFF2-40B4-BE49-F238E27FC236}">
                    <a16:creationId xmlns:a16="http://schemas.microsoft.com/office/drawing/2014/main" id="{ED6CBB0B-D949-455E-A553-FE1C89BA44CE}"/>
                  </a:ext>
                </a:extLst>
              </p:cNvPr>
              <p:cNvSpPr/>
              <p:nvPr/>
            </p:nvSpPr>
            <p:spPr>
              <a:xfrm>
                <a:off x="6910823" y="4581259"/>
                <a:ext cx="2448000" cy="579905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➀ 롱텀케어 유지관리 서비스</a:t>
                </a:r>
                <a:b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지정 재활보조기구 예방점검 및 간편수리</a:t>
                </a:r>
                <a:endParaRPr kumimoji="1" lang="en-US" altLang="ko-KR" sz="9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➂ 스마트 예약 서비스</a:t>
                </a:r>
                <a:br>
                  <a:rPr kumimoji="1" lang="en-US" altLang="ko-KR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en-US" altLang="ko-KR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품목특성</a:t>
                </a:r>
                <a:r>
                  <a:rPr kumimoji="1" lang="en-US" altLang="ko-KR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·</a:t>
                </a:r>
                <a:r>
                  <a:rPr kumimoji="1" lang="ko-KR" altLang="en-US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제작기사</a:t>
                </a:r>
                <a:r>
                  <a:rPr kumimoji="1" lang="en-US" altLang="ko-KR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·</a:t>
                </a:r>
                <a:r>
                  <a:rPr kumimoji="1" lang="ko-KR" altLang="en-US" sz="900" strike="sngStrike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자재현황 연동 맞춤예약</a:t>
                </a:r>
              </a:p>
            </p:txBody>
          </p:sp>
          <p:sp>
            <p:nvSpPr>
              <p:cNvPr id="84" name="모서리가 둥근 직사각형 33">
                <a:extLst>
                  <a:ext uri="{FF2B5EF4-FFF2-40B4-BE49-F238E27FC236}">
                    <a16:creationId xmlns:a16="http://schemas.microsoft.com/office/drawing/2014/main" id="{07236308-887E-4393-98E8-B4C520121C19}"/>
                  </a:ext>
                </a:extLst>
              </p:cNvPr>
              <p:cNvSpPr/>
              <p:nvPr/>
            </p:nvSpPr>
            <p:spPr>
              <a:xfrm>
                <a:off x="6910823" y="4274249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+mn-ea"/>
                  </a:rPr>
                  <a:t>함길수제화</a:t>
                </a:r>
                <a:r>
                  <a:rPr lang="en-US" altLang="ko-KR" sz="1050">
                    <a:solidFill>
                      <a:schemeClr val="bg1"/>
                    </a:solidFill>
                    <a:latin typeface="+mn-ea"/>
                  </a:rPr>
                  <a:t>(WEB)</a:t>
                </a:r>
                <a:endParaRPr lang="ko-KR" altLang="en-US" sz="105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B294A75B-64E0-48AE-9AF7-8DB41DC3AC29}"/>
                </a:ext>
              </a:extLst>
            </p:cNvPr>
            <p:cNvGrpSpPr/>
            <p:nvPr/>
          </p:nvGrpSpPr>
          <p:grpSpPr>
            <a:xfrm>
              <a:off x="9547764" y="2479568"/>
              <a:ext cx="2449805" cy="1380385"/>
              <a:chOff x="6910823" y="3027681"/>
              <a:chExt cx="2448000" cy="1380385"/>
            </a:xfrm>
          </p:grpSpPr>
          <p:sp>
            <p:nvSpPr>
              <p:cNvPr id="162" name="사각형: 둥근 모서리 76">
                <a:extLst>
                  <a:ext uri="{FF2B5EF4-FFF2-40B4-BE49-F238E27FC236}">
                    <a16:creationId xmlns:a16="http://schemas.microsoft.com/office/drawing/2014/main" id="{8E89DFC1-CA0E-4743-98C7-976A348AF285}"/>
                  </a:ext>
                </a:extLst>
              </p:cNvPr>
              <p:cNvSpPr/>
              <p:nvPr/>
            </p:nvSpPr>
            <p:spPr>
              <a:xfrm>
                <a:off x="6910823" y="3338755"/>
                <a:ext cx="2448000" cy="1069311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➀ 롱텀케어 유지관리 서비스</a:t>
                </a:r>
                <a:b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지정 재활보조기구 맞춤 배달 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(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서비스지원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)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b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재활보조기구 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QR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코드기반 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PLM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관리</a:t>
                </a:r>
              </a:p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➁간편처리 행정서비스</a:t>
                </a:r>
                <a:b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재활보조기기 특정품목 비대면 검수확인</a:t>
                </a:r>
              </a:p>
              <a:p>
                <a:pPr marL="182563" indent="-936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➂스마트 예약 서비스</a:t>
                </a:r>
                <a:b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</a:b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- 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품목특성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·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제작기사</a:t>
                </a:r>
                <a:r>
                  <a: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·</a:t>
                </a:r>
                <a:r>
                  <a:rPr kumimoji="1" lang="ko-KR" altLang="en-US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자재현황 연동 맞춤예약</a:t>
                </a:r>
              </a:p>
            </p:txBody>
          </p:sp>
          <p:sp>
            <p:nvSpPr>
              <p:cNvPr id="163" name="모서리가 둥근 직사각형 33">
                <a:extLst>
                  <a:ext uri="{FF2B5EF4-FFF2-40B4-BE49-F238E27FC236}">
                    <a16:creationId xmlns:a16="http://schemas.microsoft.com/office/drawing/2014/main" id="{20909D16-0E62-4305-B35A-A9AFF0D6FB43}"/>
                  </a:ext>
                </a:extLst>
              </p:cNvPr>
              <p:cNvSpPr/>
              <p:nvPr/>
            </p:nvSpPr>
            <p:spPr>
              <a:xfrm>
                <a:off x="6910823" y="3027681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050">
                    <a:solidFill>
                      <a:schemeClr val="bg1"/>
                    </a:solidFill>
                    <a:latin typeface="+mn-ea"/>
                  </a:rPr>
                  <a:t>재활공학연구소</a:t>
                </a:r>
                <a:r>
                  <a:rPr lang="en-US" altLang="ko-KR" sz="1050">
                    <a:solidFill>
                      <a:schemeClr val="bg1"/>
                    </a:solidFill>
                    <a:latin typeface="+mn-ea"/>
                  </a:rPr>
                  <a:t>(WEB)</a:t>
                </a:r>
              </a:p>
            </p:txBody>
          </p:sp>
        </p:grpSp>
      </p:grpSp>
      <p:sp>
        <p:nvSpPr>
          <p:cNvPr id="218" name="타원 217">
            <a:extLst>
              <a:ext uri="{FF2B5EF4-FFF2-40B4-BE49-F238E27FC236}">
                <a16:creationId xmlns:a16="http://schemas.microsoft.com/office/drawing/2014/main" id="{D3CFE610-A49E-4B6B-A94D-114D55DDC999}"/>
              </a:ext>
            </a:extLst>
          </p:cNvPr>
          <p:cNvSpPr/>
          <p:nvPr/>
        </p:nvSpPr>
        <p:spPr>
          <a:xfrm>
            <a:off x="2214551" y="3353557"/>
            <a:ext cx="195987" cy="227902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7E8D00D7-C6CE-40D5-BB9B-FB8FE3AAFCD9}"/>
              </a:ext>
            </a:extLst>
          </p:cNvPr>
          <p:cNvSpPr/>
          <p:nvPr/>
        </p:nvSpPr>
        <p:spPr>
          <a:xfrm>
            <a:off x="2214551" y="3621152"/>
            <a:ext cx="195987" cy="227902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7" name="사각형: 둥근 모서리 76">
            <a:extLst>
              <a:ext uri="{FF2B5EF4-FFF2-40B4-BE49-F238E27FC236}">
                <a16:creationId xmlns:a16="http://schemas.microsoft.com/office/drawing/2014/main" id="{C5FE2DC9-54DC-4805-9C4F-E86729718A13}"/>
              </a:ext>
            </a:extLst>
          </p:cNvPr>
          <p:cNvSpPr/>
          <p:nvPr/>
        </p:nvSpPr>
        <p:spPr>
          <a:xfrm>
            <a:off x="55347" y="2873720"/>
            <a:ext cx="2379928" cy="2309355"/>
          </a:xfrm>
          <a:prstGeom prst="roundRect">
            <a:avLst>
              <a:gd name="adj" fmla="val 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0" bIns="18000" rtlCol="0" anchor="t"/>
          <a:lstStyle/>
          <a:p>
            <a:pPr algn="ctr"/>
            <a:r>
              <a:rPr lang="ko-KR" altLang="en-US"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근로복지공단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179131A-5179-4C83-B72F-49FFDC3FF92B}"/>
              </a:ext>
            </a:extLst>
          </p:cNvPr>
          <p:cNvCxnSpPr>
            <a:cxnSpLocks/>
          </p:cNvCxnSpPr>
          <p:nvPr/>
        </p:nvCxnSpPr>
        <p:spPr>
          <a:xfrm flipV="1">
            <a:off x="1607526" y="3245876"/>
            <a:ext cx="0" cy="1755001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142A571-A172-4C6A-8388-8ACB169E41CB}"/>
              </a:ext>
            </a:extLst>
          </p:cNvPr>
          <p:cNvGrpSpPr/>
          <p:nvPr/>
        </p:nvGrpSpPr>
        <p:grpSpPr>
          <a:xfrm rot="16200000">
            <a:off x="1128279" y="3826902"/>
            <a:ext cx="1788106" cy="626051"/>
            <a:chOff x="1045398" y="3565616"/>
            <a:chExt cx="1879247" cy="790335"/>
          </a:xfrm>
        </p:grpSpPr>
        <p:sp>
          <p:nvSpPr>
            <p:cNvPr id="98" name="십자형 97">
              <a:extLst>
                <a:ext uri="{FF2B5EF4-FFF2-40B4-BE49-F238E27FC236}">
                  <a16:creationId xmlns:a16="http://schemas.microsoft.com/office/drawing/2014/main" id="{6575E7CE-4C78-41DF-A16C-462DC090673F}"/>
                </a:ext>
              </a:extLst>
            </p:cNvPr>
            <p:cNvSpPr/>
            <p:nvPr/>
          </p:nvSpPr>
          <p:spPr>
            <a:xfrm rot="10800000">
              <a:off x="1155701" y="3621652"/>
              <a:ext cx="1768941" cy="326938"/>
            </a:xfrm>
            <a:prstGeom prst="plus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MESIM ESB    </a:t>
              </a:r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6" name="십자형 105">
              <a:extLst>
                <a:ext uri="{FF2B5EF4-FFF2-40B4-BE49-F238E27FC236}">
                  <a16:creationId xmlns:a16="http://schemas.microsoft.com/office/drawing/2014/main" id="{606BC105-A160-4A1F-B8BE-18C96167A7ED}"/>
                </a:ext>
              </a:extLst>
            </p:cNvPr>
            <p:cNvSpPr/>
            <p:nvPr/>
          </p:nvSpPr>
          <p:spPr>
            <a:xfrm rot="10800000">
              <a:off x="1155699" y="4029013"/>
              <a:ext cx="1768946" cy="326938"/>
            </a:xfrm>
            <a:prstGeom prst="plus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MESIM APIG </a:t>
              </a:r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FDDDF36F-2B2E-4D10-BC93-890C992DE11E}"/>
                </a:ext>
              </a:extLst>
            </p:cNvPr>
            <p:cNvSpPr/>
            <p:nvPr/>
          </p:nvSpPr>
          <p:spPr>
            <a:xfrm rot="5400000">
              <a:off x="1023354" y="3587660"/>
              <a:ext cx="430158" cy="386069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800" b="1" spc="-15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본인</a:t>
              </a:r>
              <a:endParaRPr lang="en-US" altLang="ko-KR" sz="8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 b="1" spc="-15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인증</a:t>
              </a:r>
              <a:endParaRPr lang="ko-KR" altLang="en-US" sz="8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F51C069-CF12-44D7-AA94-404067C79E9A}"/>
              </a:ext>
            </a:extLst>
          </p:cNvPr>
          <p:cNvGrpSpPr/>
          <p:nvPr/>
        </p:nvGrpSpPr>
        <p:grpSpPr>
          <a:xfrm>
            <a:off x="834573" y="3929573"/>
            <a:ext cx="615488" cy="1104408"/>
            <a:chOff x="-1390786" y="3489769"/>
            <a:chExt cx="1390250" cy="1234672"/>
          </a:xfrm>
        </p:grpSpPr>
        <p:sp>
          <p:nvSpPr>
            <p:cNvPr id="113" name="사각형: 둥근 모서리 76">
              <a:extLst>
                <a:ext uri="{FF2B5EF4-FFF2-40B4-BE49-F238E27FC236}">
                  <a16:creationId xmlns:a16="http://schemas.microsoft.com/office/drawing/2014/main" id="{97C2BC2B-FC4E-482C-BA32-E76C79E6C82A}"/>
                </a:ext>
              </a:extLst>
            </p:cNvPr>
            <p:cNvSpPr/>
            <p:nvPr/>
          </p:nvSpPr>
          <p:spPr>
            <a:xfrm>
              <a:off x="-1390786" y="3489769"/>
              <a:ext cx="1390250" cy="1234672"/>
            </a:xfrm>
            <a:prstGeom prst="roundRect">
              <a:avLst>
                <a:gd name="adj" fmla="val 319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0" tIns="18000" rIns="36000" bIns="18000" rtlCol="0" anchor="t"/>
            <a:lstStyle/>
            <a:p>
              <a:pPr algn="ctr"/>
              <a:r>
                <a:rPr lang="ko-KR" altLang="en-US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근로복지공단</a:t>
              </a:r>
              <a:endParaRPr lang="en-US" altLang="ko-KR" sz="105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  <a:p>
              <a:pPr algn="ctr"/>
              <a:r>
                <a:rPr lang="en-US" altLang="ko-KR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울산본부</a:t>
              </a:r>
              <a:r>
                <a:rPr lang="en-US" altLang="ko-KR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)</a:t>
              </a:r>
              <a:endParaRPr lang="en-US" altLang="ko-KR" sz="105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15" name="십자형 114">
              <a:extLst>
                <a:ext uri="{FF2B5EF4-FFF2-40B4-BE49-F238E27FC236}">
                  <a16:creationId xmlns:a16="http://schemas.microsoft.com/office/drawing/2014/main" id="{8645372D-20EF-4344-ACA7-DE0CFC2BFA40}"/>
                </a:ext>
              </a:extLst>
            </p:cNvPr>
            <p:cNvSpPr/>
            <p:nvPr/>
          </p:nvSpPr>
          <p:spPr>
            <a:xfrm>
              <a:off x="-1271220" y="4389522"/>
              <a:ext cx="1181229" cy="297911"/>
            </a:xfrm>
            <a:prstGeom prst="plus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ESB</a:t>
              </a:r>
              <a:r>
                <a:rPr lang="ko-KR" altLang="en-US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Agent</a:t>
              </a:r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1" name="십자형 140">
              <a:extLst>
                <a:ext uri="{FF2B5EF4-FFF2-40B4-BE49-F238E27FC236}">
                  <a16:creationId xmlns:a16="http://schemas.microsoft.com/office/drawing/2014/main" id="{BAF00AC4-DD4D-424B-B331-9B3D04FBD776}"/>
                </a:ext>
              </a:extLst>
            </p:cNvPr>
            <p:cNvSpPr/>
            <p:nvPr/>
          </p:nvSpPr>
          <p:spPr>
            <a:xfrm>
              <a:off x="-1271220" y="3986342"/>
              <a:ext cx="1181229" cy="326939"/>
            </a:xfrm>
            <a:prstGeom prst="plus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MESIM</a:t>
              </a:r>
              <a:r>
                <a:rPr lang="ko-KR" altLang="en-US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ESB/ IMC</a:t>
              </a:r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1ADD926-310E-49B1-8541-0ED95AD7EF1E}"/>
              </a:ext>
            </a:extLst>
          </p:cNvPr>
          <p:cNvGrpSpPr/>
          <p:nvPr/>
        </p:nvGrpSpPr>
        <p:grpSpPr>
          <a:xfrm>
            <a:off x="116217" y="3245875"/>
            <a:ext cx="1331344" cy="595959"/>
            <a:chOff x="213063" y="3489769"/>
            <a:chExt cx="1648402" cy="666252"/>
          </a:xfrm>
        </p:grpSpPr>
        <p:sp>
          <p:nvSpPr>
            <p:cNvPr id="130" name="사각형: 둥근 모서리 76">
              <a:extLst>
                <a:ext uri="{FF2B5EF4-FFF2-40B4-BE49-F238E27FC236}">
                  <a16:creationId xmlns:a16="http://schemas.microsoft.com/office/drawing/2014/main" id="{EE235E86-0767-4B1E-9FF3-48D1B7D6B4A0}"/>
                </a:ext>
              </a:extLst>
            </p:cNvPr>
            <p:cNvSpPr/>
            <p:nvPr/>
          </p:nvSpPr>
          <p:spPr>
            <a:xfrm>
              <a:off x="213063" y="3489769"/>
              <a:ext cx="1648402" cy="666252"/>
            </a:xfrm>
            <a:prstGeom prst="roundRect">
              <a:avLst>
                <a:gd name="adj" fmla="val 319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t"/>
            <a:lstStyle/>
            <a:p>
              <a:pPr algn="ctr"/>
              <a:r>
                <a:rPr lang="en-US" altLang="ko-KR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????</a:t>
              </a:r>
              <a:endParaRPr lang="en-US" altLang="ko-KR" sz="105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3A061927-39B3-4C5A-913B-D1E4C72CE194}"/>
                </a:ext>
              </a:extLst>
            </p:cNvPr>
            <p:cNvSpPr/>
            <p:nvPr/>
          </p:nvSpPr>
          <p:spPr>
            <a:xfrm>
              <a:off x="1008593" y="3755980"/>
              <a:ext cx="787078" cy="326939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800" b="1" spc="-15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보험자격</a:t>
              </a:r>
              <a:endParaRPr lang="en-US" altLang="ko-KR" sz="8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684668-2172-4DE5-9AA4-668D22D37F5B}"/>
              </a:ext>
            </a:extLst>
          </p:cNvPr>
          <p:cNvGrpSpPr/>
          <p:nvPr/>
        </p:nvGrpSpPr>
        <p:grpSpPr>
          <a:xfrm>
            <a:off x="116218" y="3924323"/>
            <a:ext cx="635068" cy="1111855"/>
            <a:chOff x="116217" y="4363967"/>
            <a:chExt cx="1331344" cy="956152"/>
          </a:xfrm>
        </p:grpSpPr>
        <p:sp>
          <p:nvSpPr>
            <p:cNvPr id="108" name="사각형: 둥근 모서리 76">
              <a:extLst>
                <a:ext uri="{FF2B5EF4-FFF2-40B4-BE49-F238E27FC236}">
                  <a16:creationId xmlns:a16="http://schemas.microsoft.com/office/drawing/2014/main" id="{30B33C34-D8C2-4224-8671-E2EA1B838ABD}"/>
                </a:ext>
              </a:extLst>
            </p:cNvPr>
            <p:cNvSpPr/>
            <p:nvPr/>
          </p:nvSpPr>
          <p:spPr>
            <a:xfrm>
              <a:off x="116217" y="4363967"/>
              <a:ext cx="1331344" cy="453442"/>
            </a:xfrm>
            <a:prstGeom prst="roundRect">
              <a:avLst>
                <a:gd name="adj" fmla="val 319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t"/>
            <a:lstStyle/>
            <a:p>
              <a:pPr algn="ctr"/>
              <a:r>
                <a:rPr lang="ko-KR" altLang="en-US" sz="105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인천병원</a:t>
              </a:r>
              <a:endParaRPr lang="en-US" altLang="ko-KR" sz="105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B0D01D52-BD5A-4B01-BBDF-1CA4F7C2F1B1}"/>
                </a:ext>
              </a:extLst>
            </p:cNvPr>
            <p:cNvSpPr/>
            <p:nvPr/>
          </p:nvSpPr>
          <p:spPr>
            <a:xfrm>
              <a:off x="216300" y="4556549"/>
              <a:ext cx="1131178" cy="231229"/>
            </a:xfrm>
            <a:prstGeom prst="plus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ESB</a:t>
              </a:r>
              <a:r>
                <a:rPr lang="ko-KR" altLang="en-US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Agent</a:t>
              </a:r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9" name="사각형: 둥근 모서리 76">
              <a:extLst>
                <a:ext uri="{FF2B5EF4-FFF2-40B4-BE49-F238E27FC236}">
                  <a16:creationId xmlns:a16="http://schemas.microsoft.com/office/drawing/2014/main" id="{5EA9A0B2-9BBC-430A-9693-5543DE5A8DBB}"/>
                </a:ext>
              </a:extLst>
            </p:cNvPr>
            <p:cNvSpPr/>
            <p:nvPr/>
          </p:nvSpPr>
          <p:spPr>
            <a:xfrm>
              <a:off x="116217" y="4866677"/>
              <a:ext cx="1331344" cy="453442"/>
            </a:xfrm>
            <a:prstGeom prst="roundRect">
              <a:avLst>
                <a:gd name="adj" fmla="val 3190"/>
              </a:avLst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t"/>
            <a:lstStyle/>
            <a:p>
              <a:pPr algn="ctr"/>
              <a:r>
                <a:rPr lang="ko-KR" altLang="en-US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안산병원</a:t>
              </a:r>
              <a:endParaRPr lang="en-US" altLang="ko-KR" sz="105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140" name="십자형 139">
              <a:extLst>
                <a:ext uri="{FF2B5EF4-FFF2-40B4-BE49-F238E27FC236}">
                  <a16:creationId xmlns:a16="http://schemas.microsoft.com/office/drawing/2014/main" id="{DEEE8AF7-E76A-4F09-9993-E781A41EB946}"/>
                </a:ext>
              </a:extLst>
            </p:cNvPr>
            <p:cNvSpPr/>
            <p:nvPr/>
          </p:nvSpPr>
          <p:spPr>
            <a:xfrm>
              <a:off x="216300" y="5059259"/>
              <a:ext cx="1131178" cy="231229"/>
            </a:xfrm>
            <a:prstGeom prst="plus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ESB</a:t>
              </a:r>
              <a:r>
                <a:rPr lang="ko-KR" altLang="en-US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Agent</a:t>
              </a:r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42" name="연결선: 꺾임 244">
            <a:extLst>
              <a:ext uri="{FF2B5EF4-FFF2-40B4-BE49-F238E27FC236}">
                <a16:creationId xmlns:a16="http://schemas.microsoft.com/office/drawing/2014/main" id="{B3A3856E-67B7-41D2-9F79-3F0B27CDDFCC}"/>
              </a:ext>
            </a:extLst>
          </p:cNvPr>
          <p:cNvCxnSpPr>
            <a:cxnSpLocks/>
            <a:stCxn id="115" idx="1"/>
            <a:endCxn id="128" idx="3"/>
          </p:cNvCxnSpPr>
          <p:nvPr/>
        </p:nvCxnSpPr>
        <p:spPr>
          <a:xfrm flipH="1" flipV="1">
            <a:off x="703545" y="4282708"/>
            <a:ext cx="183962" cy="584930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244">
            <a:extLst>
              <a:ext uri="{FF2B5EF4-FFF2-40B4-BE49-F238E27FC236}">
                <a16:creationId xmlns:a16="http://schemas.microsoft.com/office/drawing/2014/main" id="{7F049856-B15E-4FF0-B57C-24BB80B28C18}"/>
              </a:ext>
            </a:extLst>
          </p:cNvPr>
          <p:cNvCxnSpPr>
            <a:cxnSpLocks/>
            <a:stCxn id="115" idx="1"/>
            <a:endCxn id="140" idx="3"/>
          </p:cNvCxnSpPr>
          <p:nvPr/>
        </p:nvCxnSpPr>
        <p:spPr>
          <a:xfrm flipH="1" flipV="1">
            <a:off x="703545" y="4867281"/>
            <a:ext cx="183962" cy="357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244">
            <a:extLst>
              <a:ext uri="{FF2B5EF4-FFF2-40B4-BE49-F238E27FC236}">
                <a16:creationId xmlns:a16="http://schemas.microsoft.com/office/drawing/2014/main" id="{BEE5AABD-EECF-4FE0-8E5A-8323FAF1DDC4}"/>
              </a:ext>
            </a:extLst>
          </p:cNvPr>
          <p:cNvCxnSpPr>
            <a:cxnSpLocks/>
            <a:stCxn id="98" idx="2"/>
            <a:endCxn id="115" idx="3"/>
          </p:cNvCxnSpPr>
          <p:nvPr/>
        </p:nvCxnSpPr>
        <p:spPr>
          <a:xfrm flipH="1">
            <a:off x="1410458" y="4087453"/>
            <a:ext cx="343237" cy="780185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B4CBEF1-5B9F-4C79-B5E9-BE9312AE9B30}"/>
              </a:ext>
            </a:extLst>
          </p:cNvPr>
          <p:cNvSpPr txBox="1"/>
          <p:nvPr/>
        </p:nvSpPr>
        <p:spPr>
          <a:xfrm>
            <a:off x="33215" y="3365915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90487" indent="0">
              <a:buNone/>
            </a:pPr>
            <a:r>
              <a:rPr lang="en-US" altLang="ko-KR" sz="800" b="1" i="1">
                <a:solidFill>
                  <a:srgbClr val="FF0000"/>
                </a:solidFill>
                <a:latin typeface="+mn-ea"/>
                <a:ea typeface="+mn-ea"/>
              </a:rPr>
              <a:t>!!</a:t>
            </a:r>
            <a:r>
              <a:rPr lang="ko-KR" altLang="en-US" sz="800" b="1" i="1">
                <a:solidFill>
                  <a:srgbClr val="FF0000"/>
                </a:solidFill>
                <a:latin typeface="+mn-ea"/>
                <a:ea typeface="+mn-ea"/>
              </a:rPr>
              <a:t>보류</a:t>
            </a:r>
            <a:endParaRPr lang="en-US" altLang="ko-KR" sz="800" b="1" i="1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9" name="직선 화살표 연결선 182">
            <a:extLst>
              <a:ext uri="{FF2B5EF4-FFF2-40B4-BE49-F238E27FC236}">
                <a16:creationId xmlns:a16="http://schemas.microsoft.com/office/drawing/2014/main" id="{0889F5D6-52C7-43D2-B513-00DB89BC5E53}"/>
              </a:ext>
            </a:extLst>
          </p:cNvPr>
          <p:cNvCxnSpPr>
            <a:cxnSpLocks/>
            <a:stCxn id="246" idx="0"/>
            <a:endCxn id="117" idx="5"/>
          </p:cNvCxnSpPr>
          <p:nvPr/>
        </p:nvCxnSpPr>
        <p:spPr>
          <a:xfrm rot="16200000" flipV="1">
            <a:off x="6051120" y="-3403200"/>
            <a:ext cx="12700" cy="9443095"/>
          </a:xfrm>
          <a:prstGeom prst="bentConnector3">
            <a:avLst>
              <a:gd name="adj1" fmla="val 2554268"/>
            </a:avLst>
          </a:prstGeom>
          <a:ln w="9525">
            <a:solidFill>
              <a:schemeClr val="accent6">
                <a:lumMod val="7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52BE8AE3-1432-4EE2-8721-6A271B638800}"/>
              </a:ext>
            </a:extLst>
          </p:cNvPr>
          <p:cNvSpPr txBox="1"/>
          <p:nvPr/>
        </p:nvSpPr>
        <p:spPr>
          <a:xfrm>
            <a:off x="2117415" y="927094"/>
            <a:ext cx="112217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비대면 검수 데이터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56" name="연결선: 꺾임 244">
            <a:extLst>
              <a:ext uri="{FF2B5EF4-FFF2-40B4-BE49-F238E27FC236}">
                <a16:creationId xmlns:a16="http://schemas.microsoft.com/office/drawing/2014/main" id="{D52CB643-0094-4A9E-8E38-6AA33419BC5E}"/>
              </a:ext>
            </a:extLst>
          </p:cNvPr>
          <p:cNvCxnSpPr>
            <a:cxnSpLocks/>
            <a:stCxn id="200" idx="2"/>
            <a:endCxn id="153" idx="3"/>
          </p:cNvCxnSpPr>
          <p:nvPr/>
        </p:nvCxnSpPr>
        <p:spPr>
          <a:xfrm flipH="1">
            <a:off x="1224329" y="5990444"/>
            <a:ext cx="253436" cy="1253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0774D2CA-7B0F-40DB-BDAE-B70AAED95080}"/>
              </a:ext>
            </a:extLst>
          </p:cNvPr>
          <p:cNvGrpSpPr/>
          <p:nvPr/>
        </p:nvGrpSpPr>
        <p:grpSpPr>
          <a:xfrm>
            <a:off x="10492322" y="252117"/>
            <a:ext cx="1604947" cy="656724"/>
            <a:chOff x="10603568" y="481502"/>
            <a:chExt cx="1604947" cy="656724"/>
          </a:xfrm>
        </p:grpSpPr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1032C6DE-B03E-4B66-8A1D-7839D362CD2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346637"/>
              <a:ext cx="0" cy="449516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C1FA5FF9-D1F9-4EC6-90F2-50739AED679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504359"/>
              <a:ext cx="0" cy="449516"/>
            </a:xfrm>
            <a:prstGeom prst="straightConnector1">
              <a:avLst/>
            </a:prstGeom>
            <a:ln w="9525">
              <a:solidFill>
                <a:schemeClr val="accent4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0F36B7-7853-4547-A923-22A9FFA535B3}"/>
                </a:ext>
              </a:extLst>
            </p:cNvPr>
            <p:cNvSpPr txBox="1"/>
            <p:nvPr/>
          </p:nvSpPr>
          <p:spPr>
            <a:xfrm>
              <a:off x="11116089" y="481502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en-US" altLang="ko-KR" sz="900">
                  <a:latin typeface="+mn-ea"/>
                  <a:ea typeface="+mn-ea"/>
                </a:rPr>
                <a:t>HTTPS, AES256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46A9046-15AC-4B5C-BD9B-697F7B47F976}"/>
                </a:ext>
              </a:extLst>
            </p:cNvPr>
            <p:cNvSpPr txBox="1"/>
            <p:nvPr/>
          </p:nvSpPr>
          <p:spPr>
            <a:xfrm>
              <a:off x="11116089" y="660388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en-US" altLang="ko-KR" sz="900">
                  <a:latin typeface="+mn-ea"/>
                  <a:ea typeface="+mn-ea"/>
                </a:rPr>
                <a:t>HTTPS , </a:t>
              </a:r>
              <a:r>
                <a:rPr lang="ko-KR" altLang="en-US" sz="900">
                  <a:latin typeface="+mn-ea"/>
                  <a:ea typeface="+mn-ea"/>
                </a:rPr>
                <a:t>본인인증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E140D3F9-1EDA-4039-9488-CEE8E6E39AC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653587"/>
              <a:ext cx="0" cy="449516"/>
            </a:xfrm>
            <a:prstGeom prst="straightConnector1">
              <a:avLst/>
            </a:prstGeom>
            <a:ln w="9525">
              <a:solidFill>
                <a:schemeClr val="accent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8B0175B-59ED-43D3-8F43-0772152E169C}"/>
                </a:ext>
              </a:extLst>
            </p:cNvPr>
            <p:cNvSpPr txBox="1"/>
            <p:nvPr/>
          </p:nvSpPr>
          <p:spPr>
            <a:xfrm>
              <a:off x="11116089" y="809616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en-US" altLang="ko-KR" sz="900">
                  <a:latin typeface="+mn-ea"/>
                  <a:ea typeface="+mn-ea"/>
                </a:rPr>
                <a:t>Push Notification</a:t>
              </a: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AB5CE0E7-B847-4CA6-BFBB-71F1B9822B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802411"/>
              <a:ext cx="0" cy="449516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7E8AC52-5A62-4184-B0BC-484C82B10889}"/>
                </a:ext>
              </a:extLst>
            </p:cNvPr>
            <p:cNvSpPr txBox="1"/>
            <p:nvPr/>
          </p:nvSpPr>
          <p:spPr>
            <a:xfrm>
              <a:off x="11116089" y="958440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ko-KR" altLang="en-US" sz="900">
                  <a:latin typeface="+mn-ea"/>
                  <a:ea typeface="+mn-ea"/>
                </a:rPr>
                <a:t>전자팩스</a:t>
              </a:r>
              <a:endParaRPr lang="en-US" altLang="ko-KR" sz="900">
                <a:latin typeface="+mn-ea"/>
                <a:ea typeface="+mn-ea"/>
              </a:endParaRPr>
            </a:p>
          </p:txBody>
        </p:sp>
      </p:grpSp>
      <p:cxnSp>
        <p:nvCxnSpPr>
          <p:cNvPr id="180" name="직선 화살표 연결선 250">
            <a:extLst>
              <a:ext uri="{FF2B5EF4-FFF2-40B4-BE49-F238E27FC236}">
                <a16:creationId xmlns:a16="http://schemas.microsoft.com/office/drawing/2014/main" id="{BA32E19D-3778-4208-AF99-A6DEFDC8DF0B}"/>
              </a:ext>
            </a:extLst>
          </p:cNvPr>
          <p:cNvCxnSpPr>
            <a:cxnSpLocks/>
          </p:cNvCxnSpPr>
          <p:nvPr/>
        </p:nvCxnSpPr>
        <p:spPr>
          <a:xfrm flipV="1">
            <a:off x="7773182" y="5713993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F1DEF2C-3524-4AC5-9B63-596C94469C74}"/>
              </a:ext>
            </a:extLst>
          </p:cNvPr>
          <p:cNvSpPr txBox="1"/>
          <p:nvPr/>
        </p:nvSpPr>
        <p:spPr>
          <a:xfrm>
            <a:off x="7792273" y="5531021"/>
            <a:ext cx="177912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ko-KR" altLang="en-US" sz="8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배달자 식별 정보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82" name="직선 화살표 연결선 250">
            <a:extLst>
              <a:ext uri="{FF2B5EF4-FFF2-40B4-BE49-F238E27FC236}">
                <a16:creationId xmlns:a16="http://schemas.microsoft.com/office/drawing/2014/main" id="{41D6F918-1518-44FB-9BAB-8A55ED0F30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3182" y="4440482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DDB8849-5039-4996-87B2-36BB8878FC81}"/>
              </a:ext>
            </a:extLst>
          </p:cNvPr>
          <p:cNvSpPr txBox="1"/>
          <p:nvPr/>
        </p:nvSpPr>
        <p:spPr>
          <a:xfrm>
            <a:off x="7792273" y="4312011"/>
            <a:ext cx="177912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상담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비대면검수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거래명세서</a:t>
            </a:r>
            <a:endParaRPr lang="en-US" altLang="ko-KR" sz="800">
              <a:latin typeface="+mn-ea"/>
              <a:ea typeface="+mn-ea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97E4226-3813-4B2E-91A2-3B7C92092C74}"/>
              </a:ext>
            </a:extLst>
          </p:cNvPr>
          <p:cNvGrpSpPr/>
          <p:nvPr/>
        </p:nvGrpSpPr>
        <p:grpSpPr>
          <a:xfrm>
            <a:off x="4189209" y="1500000"/>
            <a:ext cx="3608060" cy="1639837"/>
            <a:chOff x="3254397" y="3567723"/>
            <a:chExt cx="2946378" cy="1639837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174641B-AC79-4085-B7AC-9170E900CF44}"/>
                </a:ext>
              </a:extLst>
            </p:cNvPr>
            <p:cNvGrpSpPr/>
            <p:nvPr/>
          </p:nvGrpSpPr>
          <p:grpSpPr>
            <a:xfrm>
              <a:off x="3254397" y="3567723"/>
              <a:ext cx="2946378" cy="1639837"/>
              <a:chOff x="3254397" y="3567723"/>
              <a:chExt cx="2448005" cy="1639837"/>
            </a:xfrm>
          </p:grpSpPr>
          <p:sp>
            <p:nvSpPr>
              <p:cNvPr id="187" name="사각형: 둥근 모서리 76">
                <a:extLst>
                  <a:ext uri="{FF2B5EF4-FFF2-40B4-BE49-F238E27FC236}">
                    <a16:creationId xmlns:a16="http://schemas.microsoft.com/office/drawing/2014/main" id="{137E4FD9-5009-48CC-9341-6196BA000CDE}"/>
                  </a:ext>
                </a:extLst>
              </p:cNvPr>
              <p:cNvSpPr/>
              <p:nvPr/>
            </p:nvSpPr>
            <p:spPr>
              <a:xfrm>
                <a:off x="3254402" y="3874973"/>
                <a:ext cx="2448000" cy="1332587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본인인증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서비스 회원관리</a:t>
                </a:r>
                <a:r>
                  <a:rPr kumimoji="1" lang="en-US" altLang="ko-KR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인증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마이데이터  시각화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알기쉬운동의 관리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선별공유 관리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kumimoji="1" lang="ko-KR" altLang="en-US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88" name="모서리가 둥근 직사각형 33">
                <a:extLst>
                  <a:ext uri="{FF2B5EF4-FFF2-40B4-BE49-F238E27FC236}">
                    <a16:creationId xmlns:a16="http://schemas.microsoft.com/office/drawing/2014/main" id="{5E4FD1C9-912E-4732-97E4-8D2BEF4839DD}"/>
                  </a:ext>
                </a:extLst>
              </p:cNvPr>
              <p:cNvSpPr/>
              <p:nvPr/>
            </p:nvSpPr>
            <p:spPr>
              <a:xfrm>
                <a:off x="3254397" y="3567723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100">
                    <a:solidFill>
                      <a:schemeClr val="bg1"/>
                    </a:solidFill>
                    <a:latin typeface="+mn-ea"/>
                  </a:rPr>
                  <a:t>의료데이터 오퍼레이터 플랫폼</a:t>
                </a: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A08CAF6-B194-43B6-B1C9-1AC3AA3294AE}"/>
                </a:ext>
              </a:extLst>
            </p:cNvPr>
            <p:cNvSpPr txBox="1"/>
            <p:nvPr/>
          </p:nvSpPr>
          <p:spPr>
            <a:xfrm>
              <a:off x="4716723" y="4001238"/>
              <a:ext cx="1445953" cy="901442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>
              <a:defPPr>
                <a:defRPr lang="ko-KR"/>
              </a:defPPr>
              <a:lvl1pPr marL="171450" indent="-809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1000">
                  <a:latin typeface="+mn-ea"/>
                  <a:ea typeface="+mn-ea"/>
                </a:rPr>
                <a:t>영수증 관리</a:t>
              </a:r>
              <a:endParaRPr lang="en-US" altLang="ko-KR" sz="1000">
                <a:latin typeface="+mn-ea"/>
                <a:ea typeface="+mn-ea"/>
              </a:endParaRPr>
            </a:p>
            <a:p>
              <a:r>
                <a:rPr lang="ko-KR" altLang="en-US" sz="1000">
                  <a:latin typeface="+mn-ea"/>
                  <a:ea typeface="+mn-ea"/>
                </a:rPr>
                <a:t>마이데이터 관리</a:t>
              </a:r>
              <a:endParaRPr lang="en-US" altLang="ko-KR" sz="1000">
                <a:latin typeface="+mn-ea"/>
                <a:ea typeface="+mn-ea"/>
              </a:endParaRPr>
            </a:p>
            <a:p>
              <a:r>
                <a:rPr lang="ko-KR" altLang="en-US" sz="1000">
                  <a:latin typeface="+mn-ea"/>
                  <a:ea typeface="+mn-ea"/>
                </a:rPr>
                <a:t>서비스 처리이력 관리</a:t>
              </a:r>
            </a:p>
            <a:p>
              <a:r>
                <a:rPr lang="ko-KR" altLang="en-US" sz="1000">
                  <a:latin typeface="+mn-ea"/>
                  <a:ea typeface="+mn-ea"/>
                </a:rPr>
                <a:t>리워드 포인트 관리</a:t>
              </a:r>
            </a:p>
            <a:p>
              <a:r>
                <a:rPr lang="ko-KR" altLang="en-US" sz="1000">
                  <a:latin typeface="+mn-ea"/>
                  <a:ea typeface="+mn-ea"/>
                </a:rPr>
                <a:t>플랫폼 운영 관리</a:t>
              </a:r>
            </a:p>
          </p:txBody>
        </p:sp>
      </p:grpSp>
      <p:sp>
        <p:nvSpPr>
          <p:cNvPr id="189" name="십자형 188">
            <a:extLst>
              <a:ext uri="{FF2B5EF4-FFF2-40B4-BE49-F238E27FC236}">
                <a16:creationId xmlns:a16="http://schemas.microsoft.com/office/drawing/2014/main" id="{324DB420-0A20-4F89-BB02-38E848AEB258}"/>
              </a:ext>
            </a:extLst>
          </p:cNvPr>
          <p:cNvSpPr/>
          <p:nvPr/>
        </p:nvSpPr>
        <p:spPr>
          <a:xfrm rot="5400000">
            <a:off x="3645804" y="2331971"/>
            <a:ext cx="1356755" cy="258979"/>
          </a:xfrm>
          <a:prstGeom prst="plus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  <p:sp>
        <p:nvSpPr>
          <p:cNvPr id="190" name="십자형 189">
            <a:extLst>
              <a:ext uri="{FF2B5EF4-FFF2-40B4-BE49-F238E27FC236}">
                <a16:creationId xmlns:a16="http://schemas.microsoft.com/office/drawing/2014/main" id="{8FED3A62-B5BF-488F-A457-6A38F5BC9941}"/>
              </a:ext>
            </a:extLst>
          </p:cNvPr>
          <p:cNvSpPr/>
          <p:nvPr/>
        </p:nvSpPr>
        <p:spPr>
          <a:xfrm>
            <a:off x="4438292" y="2881390"/>
            <a:ext cx="3145392" cy="258979"/>
          </a:xfrm>
          <a:prstGeom prst="plus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  <p:sp>
        <p:nvSpPr>
          <p:cNvPr id="191" name="십자형 190">
            <a:extLst>
              <a:ext uri="{FF2B5EF4-FFF2-40B4-BE49-F238E27FC236}">
                <a16:creationId xmlns:a16="http://schemas.microsoft.com/office/drawing/2014/main" id="{BB611996-3F19-4860-A90E-2FBF329C9071}"/>
              </a:ext>
            </a:extLst>
          </p:cNvPr>
          <p:cNvSpPr/>
          <p:nvPr/>
        </p:nvSpPr>
        <p:spPr>
          <a:xfrm rot="5400000">
            <a:off x="6989128" y="2331972"/>
            <a:ext cx="1356754" cy="258979"/>
          </a:xfrm>
          <a:prstGeom prst="plus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855696D-5F87-4F35-8224-4E6745A1FABE}"/>
              </a:ext>
            </a:extLst>
          </p:cNvPr>
          <p:cNvSpPr txBox="1"/>
          <p:nvPr/>
        </p:nvSpPr>
        <p:spPr>
          <a:xfrm>
            <a:off x="4233977" y="3133982"/>
            <a:ext cx="1430823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재활보조기구 이용자</a:t>
            </a:r>
            <a:r>
              <a:rPr lang="en-US" altLang="ko-KR" sz="800">
                <a:latin typeface="+mn-ea"/>
                <a:ea typeface="+mn-ea"/>
              </a:rPr>
              <a:t> </a:t>
            </a:r>
            <a:r>
              <a:rPr lang="ko-KR" altLang="en-US" sz="800">
                <a:latin typeface="+mn-ea"/>
                <a:ea typeface="+mn-ea"/>
              </a:rPr>
              <a:t>개인정보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마이데이터</a:t>
            </a:r>
            <a:br>
              <a:rPr lang="en-US" altLang="ko-KR" sz="800">
                <a:latin typeface="+mn-ea"/>
                <a:ea typeface="+mn-ea"/>
              </a:rPr>
            </a:br>
            <a:r>
              <a:rPr lang="en-US" altLang="ko-KR" sz="800">
                <a:latin typeface="+mn-ea"/>
                <a:ea typeface="+mn-ea"/>
              </a:rPr>
              <a:t>-</a:t>
            </a:r>
            <a:r>
              <a:rPr lang="ko-KR" altLang="en-US" sz="800" i="1">
                <a:latin typeface="+mn-ea"/>
                <a:ea typeface="+mn-ea"/>
              </a:rPr>
              <a:t>보험자격</a:t>
            </a:r>
            <a:br>
              <a:rPr lang="en-US" altLang="ko-KR" sz="800" i="1">
                <a:latin typeface="+mn-ea"/>
                <a:ea typeface="+mn-ea"/>
              </a:rPr>
            </a:br>
            <a:r>
              <a:rPr lang="en-US" altLang="ko-KR" sz="800" i="1">
                <a:latin typeface="+mn-ea"/>
                <a:ea typeface="+mn-ea"/>
              </a:rPr>
              <a:t>-</a:t>
            </a:r>
            <a:r>
              <a:rPr lang="ko-KR" altLang="en-US" sz="800">
                <a:latin typeface="+mn-ea"/>
                <a:ea typeface="+mn-ea"/>
              </a:rPr>
              <a:t>재활보조기구 처방전</a:t>
            </a:r>
            <a:br>
              <a:rPr lang="en-US" altLang="ko-KR" sz="800">
                <a:latin typeface="+mn-ea"/>
                <a:ea typeface="+mn-ea"/>
              </a:rPr>
            </a:br>
            <a:r>
              <a:rPr lang="en-US" altLang="ko-KR" sz="800">
                <a:latin typeface="+mn-ea"/>
                <a:ea typeface="+mn-ea"/>
              </a:rPr>
              <a:t>-</a:t>
            </a:r>
            <a:r>
              <a:rPr lang="ko-KR" altLang="en-US" sz="800">
                <a:latin typeface="+mn-ea"/>
                <a:ea typeface="+mn-ea"/>
              </a:rPr>
              <a:t>상담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비대면검수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거래명세서</a:t>
            </a:r>
            <a:br>
              <a:rPr lang="en-US" altLang="ko-KR" sz="800">
                <a:latin typeface="+mn-ea"/>
                <a:ea typeface="+mn-ea"/>
              </a:rPr>
            </a:br>
            <a:r>
              <a:rPr lang="en-US" altLang="ko-KR" sz="800">
                <a:latin typeface="+mn-ea"/>
                <a:ea typeface="+mn-ea"/>
              </a:rPr>
              <a:t>-</a:t>
            </a:r>
            <a:r>
              <a:rPr lang="ko-KR" altLang="en-US" sz="800">
                <a:latin typeface="+mn-ea"/>
                <a:ea typeface="+mn-ea"/>
              </a:rPr>
              <a:t>검사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검진 데이터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활용동의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철회 정보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동의서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92" name="직선 화살표 연결선 250">
            <a:extLst>
              <a:ext uri="{FF2B5EF4-FFF2-40B4-BE49-F238E27FC236}">
                <a16:creationId xmlns:a16="http://schemas.microsoft.com/office/drawing/2014/main" id="{97ED00BF-4E74-48D4-827B-B6F0E4942473}"/>
              </a:ext>
            </a:extLst>
          </p:cNvPr>
          <p:cNvCxnSpPr>
            <a:cxnSpLocks/>
          </p:cNvCxnSpPr>
          <p:nvPr/>
        </p:nvCxnSpPr>
        <p:spPr>
          <a:xfrm flipV="1">
            <a:off x="7773182" y="2087541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C95BD57-6121-4512-9467-05BFBD27F86B}"/>
              </a:ext>
            </a:extLst>
          </p:cNvPr>
          <p:cNvSpPr txBox="1"/>
          <p:nvPr/>
        </p:nvSpPr>
        <p:spPr>
          <a:xfrm>
            <a:off x="8762750" y="1947074"/>
            <a:ext cx="86893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마이데이터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EB88D9-D0C7-40D9-AF79-49AC2D579B9F}"/>
              </a:ext>
            </a:extLst>
          </p:cNvPr>
          <p:cNvSpPr/>
          <p:nvPr/>
        </p:nvSpPr>
        <p:spPr>
          <a:xfrm rot="3600000">
            <a:off x="7097212" y="5100222"/>
            <a:ext cx="3359517" cy="159548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통해서 앱과 서비스 통신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6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4385D7-3FDA-42DD-9A97-50B7843BCB3E}"/>
              </a:ext>
            </a:extLst>
          </p:cNvPr>
          <p:cNvSpPr txBox="1"/>
          <p:nvPr/>
        </p:nvSpPr>
        <p:spPr>
          <a:xfrm>
            <a:off x="3675307" y="2948940"/>
            <a:ext cx="4841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시범사업자료</a:t>
            </a:r>
            <a:r>
              <a:rPr lang="en-US" altLang="ko-KR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516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F76BF-41F6-4CBE-A3A7-15E54148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(AS-IS)</a:t>
            </a:r>
            <a:r>
              <a:rPr lang="ko-KR" altLang="en-US"/>
              <a:t> 시스템 구성도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BCBDCAC-BFA3-4DF3-A96E-9BC77D4A0A90}"/>
              </a:ext>
            </a:extLst>
          </p:cNvPr>
          <p:cNvGrpSpPr/>
          <p:nvPr/>
        </p:nvGrpSpPr>
        <p:grpSpPr>
          <a:xfrm>
            <a:off x="803412" y="1246178"/>
            <a:ext cx="2869415" cy="284692"/>
            <a:chOff x="-5777613" y="4372678"/>
            <a:chExt cx="3605133" cy="282631"/>
          </a:xfrm>
        </p:grpSpPr>
        <p:sp>
          <p:nvSpPr>
            <p:cNvPr id="185" name="십자형 184">
              <a:extLst>
                <a:ext uri="{FF2B5EF4-FFF2-40B4-BE49-F238E27FC236}">
                  <a16:creationId xmlns:a16="http://schemas.microsoft.com/office/drawing/2014/main" id="{435736DA-A9A6-41F6-8045-807C4A82C974}"/>
                </a:ext>
              </a:extLst>
            </p:cNvPr>
            <p:cNvSpPr/>
            <p:nvPr/>
          </p:nvSpPr>
          <p:spPr>
            <a:xfrm>
              <a:off x="-3942893" y="4372678"/>
              <a:ext cx="1770413" cy="282631"/>
            </a:xfrm>
            <a:prstGeom prst="plus">
              <a:avLst>
                <a:gd name="adj" fmla="val 0"/>
              </a:avLst>
            </a:prstGeom>
            <a:solidFill>
              <a:srgbClr val="4585C1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r>
                <a:rPr lang="ko-KR" altLang="en-US" sz="900" b="1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마이데이터</a:t>
              </a:r>
              <a:r>
                <a:rPr lang="ko-KR" altLang="en-US" sz="9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서비스</a:t>
              </a:r>
              <a:endPara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십자형 185">
              <a:extLst>
                <a:ext uri="{FF2B5EF4-FFF2-40B4-BE49-F238E27FC236}">
                  <a16:creationId xmlns:a16="http://schemas.microsoft.com/office/drawing/2014/main" id="{94080CCC-89DC-459F-869B-DCCB9925D397}"/>
                </a:ext>
              </a:extLst>
            </p:cNvPr>
            <p:cNvSpPr/>
            <p:nvPr/>
          </p:nvSpPr>
          <p:spPr>
            <a:xfrm>
              <a:off x="-5777613" y="4372678"/>
              <a:ext cx="1770411" cy="282631"/>
            </a:xfrm>
            <a:prstGeom prst="plus">
              <a:avLst>
                <a:gd name="adj" fmla="val 0"/>
              </a:avLst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마이데이터</a:t>
              </a:r>
              <a:r>
                <a:rPr lang="ko-KR" altLang="en-US" sz="9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서비스플랫폼 공통기능</a:t>
              </a:r>
              <a:endPara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5FBDBAE-5829-41BB-80DC-A214B327888C}"/>
              </a:ext>
            </a:extLst>
          </p:cNvPr>
          <p:cNvSpPr/>
          <p:nvPr/>
        </p:nvSpPr>
        <p:spPr>
          <a:xfrm>
            <a:off x="809977" y="2076451"/>
            <a:ext cx="5743006" cy="43361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  <a:alpha val="6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0" rtlCol="0" anchor="b"/>
          <a:lstStyle/>
          <a:p>
            <a:pPr marL="315450" indent="-171450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0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3EC7397-8D87-4A96-8B66-42EE36AB864F}"/>
              </a:ext>
            </a:extLst>
          </p:cNvPr>
          <p:cNvSpPr/>
          <p:nvPr/>
        </p:nvSpPr>
        <p:spPr>
          <a:xfrm>
            <a:off x="806487" y="1685621"/>
            <a:ext cx="5746495" cy="39532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3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마이데이터</a:t>
            </a:r>
            <a:r>
              <a:rPr lang="ko-KR" altLang="en-US" sz="13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서비스플랫폼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4CF353A-1EFF-4502-B964-0A9811AC7235}"/>
              </a:ext>
            </a:extLst>
          </p:cNvPr>
          <p:cNvGrpSpPr/>
          <p:nvPr/>
        </p:nvGrpSpPr>
        <p:grpSpPr>
          <a:xfrm>
            <a:off x="7659746" y="3499791"/>
            <a:ext cx="2617866" cy="969852"/>
            <a:chOff x="6163495" y="2037052"/>
            <a:chExt cx="2605952" cy="984319"/>
          </a:xfrm>
        </p:grpSpPr>
        <p:sp>
          <p:nvSpPr>
            <p:cNvPr id="178" name="사각형: 둥근 모서리 76">
              <a:extLst>
                <a:ext uri="{FF2B5EF4-FFF2-40B4-BE49-F238E27FC236}">
                  <a16:creationId xmlns:a16="http://schemas.microsoft.com/office/drawing/2014/main" id="{CB40EE26-EB53-45C1-92BA-DCD5859EA4D7}"/>
                </a:ext>
              </a:extLst>
            </p:cNvPr>
            <p:cNvSpPr/>
            <p:nvPr/>
          </p:nvSpPr>
          <p:spPr>
            <a:xfrm>
              <a:off x="6163495" y="2037052"/>
              <a:ext cx="2605952" cy="984319"/>
            </a:xfrm>
            <a:prstGeom prst="roundRect">
              <a:avLst>
                <a:gd name="adj" fmla="val 3190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이용자</a:t>
              </a:r>
              <a:r>
                <a:rPr lang="en-US" altLang="ko-KR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APP)</a:t>
              </a:r>
            </a:p>
          </p:txBody>
        </p:sp>
        <p:sp>
          <p:nvSpPr>
            <p:cNvPr id="179" name="사각형: 둥근 모서리 76">
              <a:extLst>
                <a:ext uri="{FF2B5EF4-FFF2-40B4-BE49-F238E27FC236}">
                  <a16:creationId xmlns:a16="http://schemas.microsoft.com/office/drawing/2014/main" id="{00C7AD31-AA22-414F-AD28-46C6838D8CF3}"/>
                </a:ext>
              </a:extLst>
            </p:cNvPr>
            <p:cNvSpPr/>
            <p:nvPr/>
          </p:nvSpPr>
          <p:spPr>
            <a:xfrm>
              <a:off x="6253495" y="2516383"/>
              <a:ext cx="1188000" cy="216000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인증처리 및 </a:t>
              </a:r>
            </a:p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처방전관리</a:t>
              </a:r>
            </a:p>
          </p:txBody>
        </p:sp>
        <p:sp>
          <p:nvSpPr>
            <p:cNvPr id="180" name="사각형: 둥근 모서리 76">
              <a:extLst>
                <a:ext uri="{FF2B5EF4-FFF2-40B4-BE49-F238E27FC236}">
                  <a16:creationId xmlns:a16="http://schemas.microsoft.com/office/drawing/2014/main" id="{34E6CFBB-1E49-4DBF-BECF-5334BB37AC86}"/>
                </a:ext>
              </a:extLst>
            </p:cNvPr>
            <p:cNvSpPr/>
            <p:nvPr/>
          </p:nvSpPr>
          <p:spPr>
            <a:xfrm>
              <a:off x="6253495" y="2268843"/>
              <a:ext cx="1188000" cy="216000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 및 탈퇴</a:t>
              </a:r>
            </a:p>
          </p:txBody>
        </p:sp>
        <p:sp>
          <p:nvSpPr>
            <p:cNvPr id="181" name="사각형: 둥근 모서리 76">
              <a:extLst>
                <a:ext uri="{FF2B5EF4-FFF2-40B4-BE49-F238E27FC236}">
                  <a16:creationId xmlns:a16="http://schemas.microsoft.com/office/drawing/2014/main" id="{E92BD7CD-EF42-48E4-A04E-990B1E43013A}"/>
                </a:ext>
              </a:extLst>
            </p:cNvPr>
            <p:cNvSpPr/>
            <p:nvPr/>
          </p:nvSpPr>
          <p:spPr>
            <a:xfrm>
              <a:off x="6253495" y="2763924"/>
              <a:ext cx="1188000" cy="216000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재활보조기구 </a:t>
              </a:r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내구연한 조회</a:t>
              </a:r>
            </a:p>
          </p:txBody>
        </p:sp>
        <p:sp>
          <p:nvSpPr>
            <p:cNvPr id="182" name="사각형: 둥근 모서리 76">
              <a:extLst>
                <a:ext uri="{FF2B5EF4-FFF2-40B4-BE49-F238E27FC236}">
                  <a16:creationId xmlns:a16="http://schemas.microsoft.com/office/drawing/2014/main" id="{BD0A770C-DCA3-4876-A641-5DBB1E3EF8CB}"/>
                </a:ext>
              </a:extLst>
            </p:cNvPr>
            <p:cNvSpPr/>
            <p:nvPr/>
          </p:nvSpPr>
          <p:spPr>
            <a:xfrm>
              <a:off x="7488030" y="2516383"/>
              <a:ext cx="1188000" cy="215999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</a:t>
              </a:r>
              <a:r>
                <a:rPr lang="en-US" altLang="ko-KR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수리 일정 조회</a:t>
              </a:r>
            </a:p>
          </p:txBody>
        </p:sp>
        <p:sp>
          <p:nvSpPr>
            <p:cNvPr id="183" name="사각형: 둥근 모서리 76">
              <a:extLst>
                <a:ext uri="{FF2B5EF4-FFF2-40B4-BE49-F238E27FC236}">
                  <a16:creationId xmlns:a16="http://schemas.microsoft.com/office/drawing/2014/main" id="{11D0C03D-F979-4586-8861-35DC34B23848}"/>
                </a:ext>
              </a:extLst>
            </p:cNvPr>
            <p:cNvSpPr/>
            <p:nvPr/>
          </p:nvSpPr>
          <p:spPr>
            <a:xfrm>
              <a:off x="7488030" y="2268843"/>
              <a:ext cx="1188000" cy="215999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예방점검일정 조회</a:t>
              </a:r>
            </a:p>
          </p:txBody>
        </p:sp>
        <p:sp>
          <p:nvSpPr>
            <p:cNvPr id="184" name="사각형: 둥근 모서리 76">
              <a:extLst>
                <a:ext uri="{FF2B5EF4-FFF2-40B4-BE49-F238E27FC236}">
                  <a16:creationId xmlns:a16="http://schemas.microsoft.com/office/drawing/2014/main" id="{2D184485-E4D6-446B-A28E-4F786FA63383}"/>
                </a:ext>
              </a:extLst>
            </p:cNvPr>
            <p:cNvSpPr/>
            <p:nvPr/>
          </p:nvSpPr>
          <p:spPr>
            <a:xfrm>
              <a:off x="7488030" y="2763924"/>
              <a:ext cx="1188000" cy="215999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배달일정 조회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2386A4D-0DD6-4EE3-8BB4-9B78AA667E01}"/>
              </a:ext>
            </a:extLst>
          </p:cNvPr>
          <p:cNvGrpSpPr/>
          <p:nvPr/>
        </p:nvGrpSpPr>
        <p:grpSpPr>
          <a:xfrm>
            <a:off x="7659746" y="4671333"/>
            <a:ext cx="2617866" cy="728976"/>
            <a:chOff x="6163495" y="2037052"/>
            <a:chExt cx="2605952" cy="739850"/>
          </a:xfrm>
        </p:grpSpPr>
        <p:sp>
          <p:nvSpPr>
            <p:cNvPr id="173" name="사각형: 둥근 모서리 76">
              <a:extLst>
                <a:ext uri="{FF2B5EF4-FFF2-40B4-BE49-F238E27FC236}">
                  <a16:creationId xmlns:a16="http://schemas.microsoft.com/office/drawing/2014/main" id="{BF65CF70-B9BC-4F90-A6B4-7C8590D2D198}"/>
                </a:ext>
              </a:extLst>
            </p:cNvPr>
            <p:cNvSpPr/>
            <p:nvPr/>
          </p:nvSpPr>
          <p:spPr>
            <a:xfrm>
              <a:off x="6163495" y="2037052"/>
              <a:ext cx="2605952" cy="739850"/>
            </a:xfrm>
            <a:prstGeom prst="roundRect">
              <a:avLst>
                <a:gd name="adj" fmla="val 3190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t"/>
            <a:lstStyle/>
            <a:p>
              <a:pPr algn="ctr"/>
              <a:r>
                <a:rPr lang="ko-KR" altLang="en-US" sz="1100" spc="-8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배달자</a:t>
              </a:r>
              <a:r>
                <a:rPr lang="en-US" altLang="ko-KR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(APP)</a:t>
              </a:r>
            </a:p>
          </p:txBody>
        </p:sp>
        <p:sp>
          <p:nvSpPr>
            <p:cNvPr id="174" name="사각형: 둥근 모서리 76">
              <a:extLst>
                <a:ext uri="{FF2B5EF4-FFF2-40B4-BE49-F238E27FC236}">
                  <a16:creationId xmlns:a16="http://schemas.microsoft.com/office/drawing/2014/main" id="{9320F0B0-2AED-4272-96AF-CD0418ED4FDB}"/>
                </a:ext>
              </a:extLst>
            </p:cNvPr>
            <p:cNvSpPr/>
            <p:nvPr/>
          </p:nvSpPr>
          <p:spPr>
            <a:xfrm>
              <a:off x="6253495" y="2516383"/>
              <a:ext cx="1188000" cy="216000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완제품  배달일정 조회</a:t>
              </a:r>
            </a:p>
          </p:txBody>
        </p:sp>
        <p:sp>
          <p:nvSpPr>
            <p:cNvPr id="175" name="사각형: 둥근 모서리 76">
              <a:extLst>
                <a:ext uri="{FF2B5EF4-FFF2-40B4-BE49-F238E27FC236}">
                  <a16:creationId xmlns:a16="http://schemas.microsoft.com/office/drawing/2014/main" id="{3F4124FC-5EE4-4652-9C8F-5E5F28FB2286}"/>
                </a:ext>
              </a:extLst>
            </p:cNvPr>
            <p:cNvSpPr/>
            <p:nvPr/>
          </p:nvSpPr>
          <p:spPr>
            <a:xfrm>
              <a:off x="6253495" y="2268843"/>
              <a:ext cx="1188000" cy="216000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의지보조기</a:t>
              </a:r>
              <a:r>
                <a:rPr lang="en-US" altLang="ko-KR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완제품</a:t>
              </a:r>
            </a:p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점검일정 조회</a:t>
              </a:r>
            </a:p>
          </p:txBody>
        </p:sp>
        <p:sp>
          <p:nvSpPr>
            <p:cNvPr id="176" name="사각형: 둥근 모서리 76">
              <a:extLst>
                <a:ext uri="{FF2B5EF4-FFF2-40B4-BE49-F238E27FC236}">
                  <a16:creationId xmlns:a16="http://schemas.microsoft.com/office/drawing/2014/main" id="{4F48708B-A1F1-4ADF-B168-6251F1974C23}"/>
                </a:ext>
              </a:extLst>
            </p:cNvPr>
            <p:cNvSpPr/>
            <p:nvPr/>
          </p:nvSpPr>
          <p:spPr>
            <a:xfrm>
              <a:off x="7488030" y="2516383"/>
              <a:ext cx="1188000" cy="215999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완제품 배달이력 조회</a:t>
              </a:r>
            </a:p>
          </p:txBody>
        </p:sp>
        <p:sp>
          <p:nvSpPr>
            <p:cNvPr id="177" name="사각형: 둥근 모서리 76">
              <a:extLst>
                <a:ext uri="{FF2B5EF4-FFF2-40B4-BE49-F238E27FC236}">
                  <a16:creationId xmlns:a16="http://schemas.microsoft.com/office/drawing/2014/main" id="{14E876D7-B270-4F39-A2AB-5B1528014215}"/>
                </a:ext>
              </a:extLst>
            </p:cNvPr>
            <p:cNvSpPr/>
            <p:nvPr/>
          </p:nvSpPr>
          <p:spPr>
            <a:xfrm>
              <a:off x="7488030" y="2268843"/>
              <a:ext cx="1188000" cy="215999"/>
            </a:xfrm>
            <a:prstGeom prst="roundRect">
              <a:avLst/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/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의지보조기</a:t>
              </a:r>
              <a:r>
                <a:rPr lang="en-US" altLang="ko-KR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완제품</a:t>
              </a:r>
            </a:p>
            <a:p>
              <a:pPr algn="ctr"/>
              <a:r>
                <a:rPr lang="ko-KR" altLang="en-US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점검이력 조회</a:t>
              </a:r>
            </a:p>
          </p:txBody>
        </p:sp>
      </p:grpSp>
      <p:sp>
        <p:nvSpPr>
          <p:cNvPr id="101" name="사각형: 둥근 모서리 76">
            <a:extLst>
              <a:ext uri="{FF2B5EF4-FFF2-40B4-BE49-F238E27FC236}">
                <a16:creationId xmlns:a16="http://schemas.microsoft.com/office/drawing/2014/main" id="{5C7131B4-0B1B-451F-89F8-B41CE1184109}"/>
              </a:ext>
            </a:extLst>
          </p:cNvPr>
          <p:cNvSpPr/>
          <p:nvPr/>
        </p:nvSpPr>
        <p:spPr>
          <a:xfrm>
            <a:off x="7661745" y="1078718"/>
            <a:ext cx="3560621" cy="2003029"/>
          </a:xfrm>
          <a:prstGeom prst="roundRect">
            <a:avLst>
              <a:gd name="adj" fmla="val 2996"/>
            </a:avLst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0" bIns="18000" rtlCol="0" anchor="t"/>
          <a:lstStyle/>
          <a:p>
            <a:pPr algn="ctr"/>
            <a:r>
              <a:rPr lang="ko-KR" altLang="en-US" sz="12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근로복지공단</a:t>
            </a:r>
            <a:endParaRPr lang="en-US" altLang="ko-KR" sz="12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2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8F9A81B-3278-4D32-AEBF-CE5B999CE66A}"/>
              </a:ext>
            </a:extLst>
          </p:cNvPr>
          <p:cNvCxnSpPr>
            <a:cxnSpLocks/>
          </p:cNvCxnSpPr>
          <p:nvPr/>
        </p:nvCxnSpPr>
        <p:spPr>
          <a:xfrm flipV="1">
            <a:off x="9430271" y="2915629"/>
            <a:ext cx="0" cy="592208"/>
          </a:xfrm>
          <a:prstGeom prst="straightConnector1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53">
            <a:extLst>
              <a:ext uri="{FF2B5EF4-FFF2-40B4-BE49-F238E27FC236}">
                <a16:creationId xmlns:a16="http://schemas.microsoft.com/office/drawing/2014/main" id="{49DD6EB6-6E75-4DA6-9BF8-4771A0A0D20C}"/>
              </a:ext>
            </a:extLst>
          </p:cNvPr>
          <p:cNvCxnSpPr>
            <a:cxnSpLocks/>
            <a:stCxn id="173" idx="1"/>
            <a:endCxn id="139" idx="3"/>
          </p:cNvCxnSpPr>
          <p:nvPr/>
        </p:nvCxnSpPr>
        <p:spPr>
          <a:xfrm rot="10800000">
            <a:off x="6280087" y="2835452"/>
            <a:ext cx="1379659" cy="2200371"/>
          </a:xfrm>
          <a:prstGeom prst="bentConnector3">
            <a:avLst>
              <a:gd name="adj1" fmla="val 50000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256">
            <a:extLst>
              <a:ext uri="{FF2B5EF4-FFF2-40B4-BE49-F238E27FC236}">
                <a16:creationId xmlns:a16="http://schemas.microsoft.com/office/drawing/2014/main" id="{07B55368-E787-44EE-9B2E-CF37FA7E2E10}"/>
              </a:ext>
            </a:extLst>
          </p:cNvPr>
          <p:cNvCxnSpPr>
            <a:cxnSpLocks/>
          </p:cNvCxnSpPr>
          <p:nvPr/>
        </p:nvCxnSpPr>
        <p:spPr>
          <a:xfrm rot="10800000">
            <a:off x="6280090" y="3051455"/>
            <a:ext cx="1376818" cy="3199642"/>
          </a:xfrm>
          <a:prstGeom prst="bentConnector3">
            <a:avLst>
              <a:gd name="adj1" fmla="val 64921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256">
            <a:extLst>
              <a:ext uri="{FF2B5EF4-FFF2-40B4-BE49-F238E27FC236}">
                <a16:creationId xmlns:a16="http://schemas.microsoft.com/office/drawing/2014/main" id="{42A6E920-82C8-4E07-8687-C35EF90C4B9E}"/>
              </a:ext>
            </a:extLst>
          </p:cNvPr>
          <p:cNvCxnSpPr>
            <a:cxnSpLocks/>
          </p:cNvCxnSpPr>
          <p:nvPr/>
        </p:nvCxnSpPr>
        <p:spPr>
          <a:xfrm rot="10800000">
            <a:off x="6288111" y="2614851"/>
            <a:ext cx="1371638" cy="1106490"/>
          </a:xfrm>
          <a:prstGeom prst="bentConnector3">
            <a:avLst>
              <a:gd name="adj1" fmla="val 34865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080AE90-D3D4-4A67-BE9F-F417952B6EB6}"/>
              </a:ext>
            </a:extLst>
          </p:cNvPr>
          <p:cNvCxnSpPr>
            <a:cxnSpLocks/>
            <a:stCxn id="115" idx="2"/>
            <a:endCxn id="124" idx="3"/>
          </p:cNvCxnSpPr>
          <p:nvPr/>
        </p:nvCxnSpPr>
        <p:spPr>
          <a:xfrm>
            <a:off x="10564329" y="2521378"/>
            <a:ext cx="104130" cy="201219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5441054-B490-4E4E-977C-45E7765921D6}"/>
              </a:ext>
            </a:extLst>
          </p:cNvPr>
          <p:cNvCxnSpPr>
            <a:cxnSpLocks/>
          </p:cNvCxnSpPr>
          <p:nvPr/>
        </p:nvCxnSpPr>
        <p:spPr>
          <a:xfrm>
            <a:off x="8514669" y="2930446"/>
            <a:ext cx="0" cy="579565"/>
          </a:xfrm>
          <a:prstGeom prst="straightConnector1">
            <a:avLst/>
          </a:prstGeom>
          <a:ln w="95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456CAE2-D796-4746-9668-042069F08119}"/>
              </a:ext>
            </a:extLst>
          </p:cNvPr>
          <p:cNvGrpSpPr/>
          <p:nvPr/>
        </p:nvGrpSpPr>
        <p:grpSpPr>
          <a:xfrm>
            <a:off x="7656905" y="5645123"/>
            <a:ext cx="2616013" cy="767524"/>
            <a:chOff x="6523366" y="5490254"/>
            <a:chExt cx="2304572" cy="872446"/>
          </a:xfrm>
        </p:grpSpPr>
        <p:sp>
          <p:nvSpPr>
            <p:cNvPr id="168" name="사각형: 둥근 모서리 76">
              <a:extLst>
                <a:ext uri="{FF2B5EF4-FFF2-40B4-BE49-F238E27FC236}">
                  <a16:creationId xmlns:a16="http://schemas.microsoft.com/office/drawing/2014/main" id="{0F61E7B5-2CA7-4BF9-81E2-78E41FDD3C0D}"/>
                </a:ext>
              </a:extLst>
            </p:cNvPr>
            <p:cNvSpPr/>
            <p:nvPr/>
          </p:nvSpPr>
          <p:spPr>
            <a:xfrm>
              <a:off x="6523366" y="5490254"/>
              <a:ext cx="2304572" cy="872446"/>
            </a:xfrm>
            <a:prstGeom prst="roundRect">
              <a:avLst>
                <a:gd name="adj" fmla="val 3190"/>
              </a:avLst>
            </a:prstGeom>
            <a:solidFill>
              <a:srgbClr val="075EAD">
                <a:alpha val="50000"/>
              </a:srgb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t"/>
            <a:lstStyle/>
            <a:p>
              <a:pPr algn="ctr"/>
              <a:r>
                <a:rPr lang="ko-KR" altLang="en-US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재활공학연구소</a:t>
              </a:r>
              <a:r>
                <a:rPr lang="en-US" altLang="ko-KR" sz="11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(WEB)</a:t>
              </a: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A8F8E870-36F0-4F97-B8A0-CF9184875A52}"/>
                </a:ext>
              </a:extLst>
            </p:cNvPr>
            <p:cNvGrpSpPr/>
            <p:nvPr/>
          </p:nvGrpSpPr>
          <p:grpSpPr>
            <a:xfrm>
              <a:off x="6603710" y="5765266"/>
              <a:ext cx="2143885" cy="519162"/>
              <a:chOff x="6757917" y="4906713"/>
              <a:chExt cx="2143885" cy="519162"/>
            </a:xfrm>
          </p:grpSpPr>
          <p:sp>
            <p:nvSpPr>
              <p:cNvPr id="170" name="사각형: 둥근 모서리 76">
                <a:extLst>
                  <a:ext uri="{FF2B5EF4-FFF2-40B4-BE49-F238E27FC236}">
                    <a16:creationId xmlns:a16="http://schemas.microsoft.com/office/drawing/2014/main" id="{7802D7EF-5916-4C69-8542-E25CED1C3ED1}"/>
                  </a:ext>
                </a:extLst>
              </p:cNvPr>
              <p:cNvSpPr/>
              <p:nvPr/>
            </p:nvSpPr>
            <p:spPr>
              <a:xfrm>
                <a:off x="6757917" y="4906713"/>
                <a:ext cx="1051351" cy="241919"/>
              </a:xfrm>
              <a:prstGeom prst="roundRect">
                <a:avLst/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algn="ctr"/>
                <a:r>
                  <a:rPr lang="ko-KR" altLang="en-US" sz="9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기사 관리</a:t>
                </a:r>
                <a:endParaRPr lang="en-US" altLang="ko-KR" sz="90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1" name="사각형: 둥근 모서리 76">
                <a:extLst>
                  <a:ext uri="{FF2B5EF4-FFF2-40B4-BE49-F238E27FC236}">
                    <a16:creationId xmlns:a16="http://schemas.microsoft.com/office/drawing/2014/main" id="{58DF7B06-6F5F-40E9-8014-7490DE10E0A9}"/>
                  </a:ext>
                </a:extLst>
              </p:cNvPr>
              <p:cNvSpPr/>
              <p:nvPr/>
            </p:nvSpPr>
            <p:spPr>
              <a:xfrm>
                <a:off x="6757918" y="5183957"/>
                <a:ext cx="2143884" cy="241918"/>
              </a:xfrm>
              <a:prstGeom prst="roundRect">
                <a:avLst/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algn="ctr"/>
                <a:r>
                  <a:rPr lang="ko-KR" altLang="en-US" sz="9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작업</a:t>
                </a:r>
                <a:r>
                  <a:rPr lang="en-US" altLang="ko-KR" sz="9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9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수리 일정 관리  및 결과입력</a:t>
                </a:r>
              </a:p>
            </p:txBody>
          </p:sp>
          <p:sp>
            <p:nvSpPr>
              <p:cNvPr id="172" name="사각형: 둥근 모서리 76">
                <a:extLst>
                  <a:ext uri="{FF2B5EF4-FFF2-40B4-BE49-F238E27FC236}">
                    <a16:creationId xmlns:a16="http://schemas.microsoft.com/office/drawing/2014/main" id="{CDD97E9C-8A72-4A6F-877B-8E24CCF0D44C}"/>
                  </a:ext>
                </a:extLst>
              </p:cNvPr>
              <p:cNvSpPr/>
              <p:nvPr/>
            </p:nvSpPr>
            <p:spPr>
              <a:xfrm>
                <a:off x="7850450" y="4906713"/>
                <a:ext cx="1051351" cy="241918"/>
              </a:xfrm>
              <a:prstGeom prst="roundRect">
                <a:avLst/>
              </a:prstGeom>
              <a:solidFill>
                <a:srgbClr val="075EAD">
                  <a:alpha val="50000"/>
                </a:srgbClr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algn="ctr"/>
                <a:r>
                  <a:rPr lang="ko-KR" altLang="en-US" sz="90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물품 관리</a:t>
                </a:r>
              </a:p>
            </p:txBody>
          </p: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9DE0FC9-04D7-4723-9960-3DF5B0252A07}"/>
              </a:ext>
            </a:extLst>
          </p:cNvPr>
          <p:cNvGrpSpPr/>
          <p:nvPr/>
        </p:nvGrpSpPr>
        <p:grpSpPr>
          <a:xfrm>
            <a:off x="1010871" y="2338357"/>
            <a:ext cx="5269216" cy="4005433"/>
            <a:chOff x="668555" y="2288409"/>
            <a:chExt cx="4641906" cy="3532703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C235A08-0A73-4FA6-AFA6-9290B7AB6F3D}"/>
                </a:ext>
              </a:extLst>
            </p:cNvPr>
            <p:cNvGrpSpPr/>
            <p:nvPr/>
          </p:nvGrpSpPr>
          <p:grpSpPr>
            <a:xfrm>
              <a:off x="668555" y="5333393"/>
              <a:ext cx="4625894" cy="487719"/>
              <a:chOff x="412471" y="3233881"/>
              <a:chExt cx="4994674" cy="473527"/>
            </a:xfrm>
          </p:grpSpPr>
          <p:sp>
            <p:nvSpPr>
              <p:cNvPr id="161" name="원통 116">
                <a:extLst>
                  <a:ext uri="{FF2B5EF4-FFF2-40B4-BE49-F238E27FC236}">
                    <a16:creationId xmlns:a16="http://schemas.microsoft.com/office/drawing/2014/main" id="{16592397-1936-49C1-8C4E-32681B44FDF1}"/>
                  </a:ext>
                </a:extLst>
              </p:cNvPr>
              <p:cNvSpPr/>
              <p:nvPr/>
            </p:nvSpPr>
            <p:spPr>
              <a:xfrm>
                <a:off x="412471" y="3233884"/>
                <a:ext cx="640757" cy="473524"/>
              </a:xfrm>
              <a:prstGeom prst="can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민감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개인정보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2" name="원통 116">
                <a:extLst>
                  <a:ext uri="{FF2B5EF4-FFF2-40B4-BE49-F238E27FC236}">
                    <a16:creationId xmlns:a16="http://schemas.microsoft.com/office/drawing/2014/main" id="{9DD5A4BD-A4C8-4FAF-A3D8-3D4BF9E4E5FD}"/>
                  </a:ext>
                </a:extLst>
              </p:cNvPr>
              <p:cNvSpPr/>
              <p:nvPr/>
            </p:nvSpPr>
            <p:spPr>
              <a:xfrm>
                <a:off x="1138123" y="3233884"/>
                <a:ext cx="640757" cy="473524"/>
              </a:xfrm>
              <a:prstGeom prst="can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 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동의정보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3" name="원통 116">
                <a:extLst>
                  <a:ext uri="{FF2B5EF4-FFF2-40B4-BE49-F238E27FC236}">
                    <a16:creationId xmlns:a16="http://schemas.microsoft.com/office/drawing/2014/main" id="{13521B2E-A59D-4428-B78B-07A6EAB5AF6A}"/>
                  </a:ext>
                </a:extLst>
              </p:cNvPr>
              <p:cNvSpPr/>
              <p:nvPr/>
            </p:nvSpPr>
            <p:spPr>
              <a:xfrm>
                <a:off x="1863776" y="3233884"/>
                <a:ext cx="640757" cy="473524"/>
              </a:xfrm>
              <a:prstGeom prst="can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서비스약관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</a:t>
                </a:r>
              </a:p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개인정보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활용동의서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4" name="원통 116">
                <a:extLst>
                  <a:ext uri="{FF2B5EF4-FFF2-40B4-BE49-F238E27FC236}">
                    <a16:creationId xmlns:a16="http://schemas.microsoft.com/office/drawing/2014/main" id="{5B2AFDF8-E1A2-4DE3-B8CA-FBC8753A1FA4}"/>
                  </a:ext>
                </a:extLst>
              </p:cNvPr>
              <p:cNvSpPr/>
              <p:nvPr/>
            </p:nvSpPr>
            <p:spPr>
              <a:xfrm>
                <a:off x="3315081" y="3233881"/>
                <a:ext cx="640758" cy="473524"/>
              </a:xfrm>
              <a:prstGeom prst="can">
                <a:avLst/>
              </a:prstGeom>
              <a:solidFill>
                <a:srgbClr val="4585C1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의료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마이데이터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5" name="원통 116">
                <a:extLst>
                  <a:ext uri="{FF2B5EF4-FFF2-40B4-BE49-F238E27FC236}">
                    <a16:creationId xmlns:a16="http://schemas.microsoft.com/office/drawing/2014/main" id="{00421570-7922-443D-B500-A7D4170C21D7}"/>
                  </a:ext>
                </a:extLst>
              </p:cNvPr>
              <p:cNvSpPr/>
              <p:nvPr/>
            </p:nvSpPr>
            <p:spPr>
              <a:xfrm>
                <a:off x="4040730" y="3233883"/>
                <a:ext cx="640759" cy="473524"/>
              </a:xfrm>
              <a:prstGeom prst="can">
                <a:avLst/>
              </a:prstGeom>
              <a:solidFill>
                <a:srgbClr val="4585C1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생활소비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마이데이터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6" name="원통 116">
                <a:extLst>
                  <a:ext uri="{FF2B5EF4-FFF2-40B4-BE49-F238E27FC236}">
                    <a16:creationId xmlns:a16="http://schemas.microsoft.com/office/drawing/2014/main" id="{82BEBACF-DE84-4ED5-81E3-9EE8058DE568}"/>
                  </a:ext>
                </a:extLst>
              </p:cNvPr>
              <p:cNvSpPr/>
              <p:nvPr/>
            </p:nvSpPr>
            <p:spPr>
              <a:xfrm>
                <a:off x="2589428" y="3233884"/>
                <a:ext cx="640758" cy="473524"/>
              </a:xfrm>
              <a:prstGeom prst="can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플랫폼</a:t>
                </a:r>
                <a:endPara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운영정보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7" name="원통 116">
                <a:extLst>
                  <a:ext uri="{FF2B5EF4-FFF2-40B4-BE49-F238E27FC236}">
                    <a16:creationId xmlns:a16="http://schemas.microsoft.com/office/drawing/2014/main" id="{2F135C6C-B5A0-438F-A500-64506ABB2D9D}"/>
                  </a:ext>
                </a:extLst>
              </p:cNvPr>
              <p:cNvSpPr/>
              <p:nvPr/>
            </p:nvSpPr>
            <p:spPr>
              <a:xfrm>
                <a:off x="4766386" y="3233883"/>
                <a:ext cx="640759" cy="473524"/>
              </a:xfrm>
              <a:prstGeom prst="can">
                <a:avLst/>
              </a:prstGeom>
              <a:solidFill>
                <a:srgbClr val="4585C1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36000" tIns="18000" rIns="36000" bIns="18000" rtlCol="0" anchor="ctr"/>
              <a:lstStyle/>
              <a:p>
                <a:pPr algn="ctr"/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…</a:t>
                </a:r>
                <a:endPara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33176DB7-4E03-46C0-B786-B8CD7BC8681E}"/>
                </a:ext>
              </a:extLst>
            </p:cNvPr>
            <p:cNvGrpSpPr/>
            <p:nvPr/>
          </p:nvGrpSpPr>
          <p:grpSpPr>
            <a:xfrm>
              <a:off x="668556" y="2288409"/>
              <a:ext cx="4641905" cy="2955833"/>
              <a:chOff x="522697" y="2593689"/>
              <a:chExt cx="5072137" cy="2388649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10B59CFC-21B2-4589-852F-23CB19AFCCB3}"/>
                  </a:ext>
                </a:extLst>
              </p:cNvPr>
              <p:cNvGrpSpPr/>
              <p:nvPr/>
            </p:nvGrpSpPr>
            <p:grpSpPr>
              <a:xfrm>
                <a:off x="522697" y="3352521"/>
                <a:ext cx="5062364" cy="897551"/>
                <a:chOff x="-1567538" y="3352520"/>
                <a:chExt cx="6860571" cy="897554"/>
              </a:xfrm>
            </p:grpSpPr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39493576-C8C1-4831-A53F-40E2C68600F4}"/>
                    </a:ext>
                  </a:extLst>
                </p:cNvPr>
                <p:cNvGrpSpPr/>
                <p:nvPr/>
              </p:nvGrpSpPr>
              <p:grpSpPr>
                <a:xfrm>
                  <a:off x="-1567538" y="3352522"/>
                  <a:ext cx="2226293" cy="897552"/>
                  <a:chOff x="4314874" y="1997755"/>
                  <a:chExt cx="1368000" cy="1115956"/>
                </a:xfrm>
              </p:grpSpPr>
              <p:sp>
                <p:nvSpPr>
                  <p:cNvPr id="157" name="사각형: 둥근 모서리 76">
                    <a:extLst>
                      <a:ext uri="{FF2B5EF4-FFF2-40B4-BE49-F238E27FC236}">
                        <a16:creationId xmlns:a16="http://schemas.microsoft.com/office/drawing/2014/main" id="{F774ED5E-3836-47B3-9101-1D40B76C5CEB}"/>
                      </a:ext>
                    </a:extLst>
                  </p:cNvPr>
                  <p:cNvSpPr/>
                  <p:nvPr/>
                </p:nvSpPr>
                <p:spPr>
                  <a:xfrm>
                    <a:off x="4314874" y="1997755"/>
                    <a:ext cx="1368000" cy="1115956"/>
                  </a:xfrm>
                  <a:prstGeom prst="roundRect">
                    <a:avLst>
                      <a:gd name="adj" fmla="val 3378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t"/>
                  <a:lstStyle/>
                  <a:p>
                    <a:pPr algn="ctr"/>
                    <a:r>
                      <a:rPr lang="ko-KR" altLang="en-US" sz="1100" spc="-80" dirty="0" err="1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마이데이터</a:t>
                    </a:r>
                    <a:r>
                      <a:rPr lang="ko-KR" altLang="en-US" sz="1100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  시각화</a:t>
                    </a:r>
                  </a:p>
                </p:txBody>
              </p:sp>
              <p:sp>
                <p:nvSpPr>
                  <p:cNvPr id="158" name="사각형: 둥근 모서리 76">
                    <a:extLst>
                      <a:ext uri="{FF2B5EF4-FFF2-40B4-BE49-F238E27FC236}">
                        <a16:creationId xmlns:a16="http://schemas.microsoft.com/office/drawing/2014/main" id="{DBBC8DF6-F5EC-4EA7-8EC0-6E33873FDB76}"/>
                      </a:ext>
                    </a:extLst>
                  </p:cNvPr>
                  <p:cNvSpPr/>
                  <p:nvPr/>
                </p:nvSpPr>
                <p:spPr>
                  <a:xfrm>
                    <a:off x="4412073" y="2270672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대시보드</a:t>
                    </a:r>
                  </a:p>
                </p:txBody>
              </p:sp>
              <p:sp>
                <p:nvSpPr>
                  <p:cNvPr id="159" name="사각형: 둥근 모서리 76">
                    <a:extLst>
                      <a:ext uri="{FF2B5EF4-FFF2-40B4-BE49-F238E27FC236}">
                        <a16:creationId xmlns:a16="http://schemas.microsoft.com/office/drawing/2014/main" id="{794B07F1-1346-46DA-97F4-E16105A4EAA9}"/>
                      </a:ext>
                    </a:extLst>
                  </p:cNvPr>
                  <p:cNvSpPr/>
                  <p:nvPr/>
                </p:nvSpPr>
                <p:spPr>
                  <a:xfrm>
                    <a:off x="4412073" y="2536093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80" dirty="0" err="1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마이데이터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 통계</a:t>
                    </a:r>
                    <a:r>
                      <a:rPr lang="en-US" altLang="ko-KR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/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리포트</a:t>
                    </a:r>
                  </a:p>
                </p:txBody>
              </p:sp>
              <p:sp>
                <p:nvSpPr>
                  <p:cNvPr id="160" name="사각형: 둥근 모서리 76">
                    <a:extLst>
                      <a:ext uri="{FF2B5EF4-FFF2-40B4-BE49-F238E27FC236}">
                        <a16:creationId xmlns:a16="http://schemas.microsoft.com/office/drawing/2014/main" id="{217A42F0-E46F-4A40-B8EA-3E678B224400}"/>
                      </a:ext>
                    </a:extLst>
                  </p:cNvPr>
                  <p:cNvSpPr/>
                  <p:nvPr/>
                </p:nvSpPr>
                <p:spPr>
                  <a:xfrm>
                    <a:off x="4412073" y="2799770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서비스 이용 통계</a:t>
                    </a:r>
                    <a:r>
                      <a:rPr lang="en-US" altLang="ko-KR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/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리포트</a:t>
                    </a:r>
                  </a:p>
                </p:txBody>
              </p:sp>
            </p:grp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87B0135B-0166-4C53-8246-2CA25312437C}"/>
                    </a:ext>
                  </a:extLst>
                </p:cNvPr>
                <p:cNvGrpSpPr/>
                <p:nvPr/>
              </p:nvGrpSpPr>
              <p:grpSpPr>
                <a:xfrm>
                  <a:off x="749602" y="3352521"/>
                  <a:ext cx="2226293" cy="878686"/>
                  <a:chOff x="4296084" y="4814956"/>
                  <a:chExt cx="1368000" cy="1092500"/>
                </a:xfrm>
              </p:grpSpPr>
              <p:sp>
                <p:nvSpPr>
                  <p:cNvPr id="153" name="사각형: 둥근 모서리 76">
                    <a:extLst>
                      <a:ext uri="{FF2B5EF4-FFF2-40B4-BE49-F238E27FC236}">
                        <a16:creationId xmlns:a16="http://schemas.microsoft.com/office/drawing/2014/main" id="{8121A3D4-9FFC-48FE-9EDA-95284672025B}"/>
                      </a:ext>
                    </a:extLst>
                  </p:cNvPr>
                  <p:cNvSpPr/>
                  <p:nvPr/>
                </p:nvSpPr>
                <p:spPr>
                  <a:xfrm>
                    <a:off x="4296084" y="4814956"/>
                    <a:ext cx="1368000" cy="1092500"/>
                  </a:xfrm>
                  <a:prstGeom prst="roundRect">
                    <a:avLst>
                      <a:gd name="adj" fmla="val 4041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t"/>
                  <a:lstStyle/>
                  <a:p>
                    <a:pPr algn="ctr"/>
                    <a:r>
                      <a:rPr lang="ko-KR" altLang="en-US" sz="1100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플랫폼 운영 관리</a:t>
                    </a:r>
                  </a:p>
                </p:txBody>
              </p:sp>
              <p:sp>
                <p:nvSpPr>
                  <p:cNvPr id="154" name="사각형: 둥근 모서리 76">
                    <a:extLst>
                      <a:ext uri="{FF2B5EF4-FFF2-40B4-BE49-F238E27FC236}">
                        <a16:creationId xmlns:a16="http://schemas.microsoft.com/office/drawing/2014/main" id="{1DF059F2-80F0-4503-856F-EEAC885AC635}"/>
                      </a:ext>
                    </a:extLst>
                  </p:cNvPr>
                  <p:cNvSpPr/>
                  <p:nvPr/>
                </p:nvSpPr>
                <p:spPr>
                  <a:xfrm>
                    <a:off x="4382440" y="5086458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공통코드 관리</a:t>
                    </a:r>
                  </a:p>
                </p:txBody>
              </p:sp>
              <p:sp>
                <p:nvSpPr>
                  <p:cNvPr id="155" name="사각형: 둥근 모서리 76">
                    <a:extLst>
                      <a:ext uri="{FF2B5EF4-FFF2-40B4-BE49-F238E27FC236}">
                        <a16:creationId xmlns:a16="http://schemas.microsoft.com/office/drawing/2014/main" id="{9B787D62-4540-4B9A-AE2F-1DBAE2557B4E}"/>
                      </a:ext>
                    </a:extLst>
                  </p:cNvPr>
                  <p:cNvSpPr/>
                  <p:nvPr/>
                </p:nvSpPr>
                <p:spPr>
                  <a:xfrm>
                    <a:off x="4382440" y="5613810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접속</a:t>
                    </a:r>
                    <a:r>
                      <a:rPr lang="en-US" altLang="ko-KR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 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메뉴</a:t>
                    </a:r>
                    <a:r>
                      <a:rPr lang="en-US" altLang="ko-KR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/API 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접근 관리 및 이력</a:t>
                    </a:r>
                  </a:p>
                </p:txBody>
              </p:sp>
              <p:sp>
                <p:nvSpPr>
                  <p:cNvPr id="156" name="사각형: 둥근 모서리 76">
                    <a:extLst>
                      <a:ext uri="{FF2B5EF4-FFF2-40B4-BE49-F238E27FC236}">
                        <a16:creationId xmlns:a16="http://schemas.microsoft.com/office/drawing/2014/main" id="{98CD534A-3F08-40EE-B74B-97E9586B549B}"/>
                      </a:ext>
                    </a:extLst>
                  </p:cNvPr>
                  <p:cNvSpPr/>
                  <p:nvPr/>
                </p:nvSpPr>
                <p:spPr>
                  <a:xfrm>
                    <a:off x="4382440" y="5350134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조직</a:t>
                    </a:r>
                    <a:r>
                      <a:rPr lang="en-US" altLang="ko-KR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/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사용자</a:t>
                    </a:r>
                    <a:r>
                      <a:rPr lang="en-US" altLang="ko-KR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/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권한</a:t>
                    </a:r>
                    <a:r>
                      <a:rPr lang="en-US" altLang="ko-KR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/</a:t>
                    </a:r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역할 관리</a:t>
                    </a:r>
                  </a:p>
                </p:txBody>
              </p:sp>
            </p:grpSp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F36B7210-E13A-4C65-B91E-8E2669C15CB1}"/>
                    </a:ext>
                  </a:extLst>
                </p:cNvPr>
                <p:cNvGrpSpPr/>
                <p:nvPr/>
              </p:nvGrpSpPr>
              <p:grpSpPr>
                <a:xfrm>
                  <a:off x="3066740" y="3352520"/>
                  <a:ext cx="2226293" cy="873973"/>
                  <a:chOff x="4296084" y="4814956"/>
                  <a:chExt cx="1368000" cy="1086640"/>
                </a:xfrm>
              </p:grpSpPr>
              <p:sp>
                <p:nvSpPr>
                  <p:cNvPr id="149" name="사각형: 둥근 모서리 76">
                    <a:extLst>
                      <a:ext uri="{FF2B5EF4-FFF2-40B4-BE49-F238E27FC236}">
                        <a16:creationId xmlns:a16="http://schemas.microsoft.com/office/drawing/2014/main" id="{7040E071-A4D4-4351-9DE9-20DC2BBEED72}"/>
                      </a:ext>
                    </a:extLst>
                  </p:cNvPr>
                  <p:cNvSpPr/>
                  <p:nvPr/>
                </p:nvSpPr>
                <p:spPr>
                  <a:xfrm>
                    <a:off x="4296084" y="4814956"/>
                    <a:ext cx="1368000" cy="1086640"/>
                  </a:xfrm>
                  <a:prstGeom prst="roundRect">
                    <a:avLst>
                      <a:gd name="adj" fmla="val 4041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t"/>
                  <a:lstStyle/>
                  <a:p>
                    <a:pPr algn="ctr"/>
                    <a:r>
                      <a:rPr lang="ko-KR" altLang="en-US" sz="1100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서비스 회원관리 및 인증</a:t>
                    </a:r>
                  </a:p>
                </p:txBody>
              </p:sp>
              <p:sp>
                <p:nvSpPr>
                  <p:cNvPr id="150" name="사각형: 둥근 모서리 76">
                    <a:extLst>
                      <a:ext uri="{FF2B5EF4-FFF2-40B4-BE49-F238E27FC236}">
                        <a16:creationId xmlns:a16="http://schemas.microsoft.com/office/drawing/2014/main" id="{9886A260-2D3A-4812-8C28-4DABB8F1FD40}"/>
                      </a:ext>
                    </a:extLst>
                  </p:cNvPr>
                  <p:cNvSpPr/>
                  <p:nvPr/>
                </p:nvSpPr>
                <p:spPr>
                  <a:xfrm>
                    <a:off x="4382440" y="5086458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8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회원관리</a:t>
                    </a:r>
                    <a:r>
                      <a:rPr lang="en-US" altLang="ko-KR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(</a:t>
                    </a:r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가입</a:t>
                    </a:r>
                    <a:r>
                      <a:rPr lang="en-US" altLang="ko-KR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/</a:t>
                    </a:r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탈퇴</a:t>
                    </a:r>
                    <a:r>
                      <a:rPr lang="en-US" altLang="ko-KR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)</a:t>
                    </a:r>
                    <a:endPara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51" name="사각형: 둥근 모서리 76">
                    <a:extLst>
                      <a:ext uri="{FF2B5EF4-FFF2-40B4-BE49-F238E27FC236}">
                        <a16:creationId xmlns:a16="http://schemas.microsoft.com/office/drawing/2014/main" id="{0D070003-CEBA-4DE7-B7A6-D9FD0ED872BA}"/>
                      </a:ext>
                    </a:extLst>
                  </p:cNvPr>
                  <p:cNvSpPr/>
                  <p:nvPr/>
                </p:nvSpPr>
                <p:spPr>
                  <a:xfrm>
                    <a:off x="4382440" y="5613808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ko-KR" altLang="en-US" sz="900" b="1" spc="-15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본인인증 모듈</a:t>
                    </a:r>
                  </a:p>
                </p:txBody>
              </p:sp>
              <p:sp>
                <p:nvSpPr>
                  <p:cNvPr id="152" name="사각형: 둥근 모서리 151">
                    <a:extLst>
                      <a:ext uri="{FF2B5EF4-FFF2-40B4-BE49-F238E27FC236}">
                        <a16:creationId xmlns:a16="http://schemas.microsoft.com/office/drawing/2014/main" id="{2AC3555A-9A70-4085-9D0A-A30373442F12}"/>
                      </a:ext>
                    </a:extLst>
                  </p:cNvPr>
                  <p:cNvSpPr/>
                  <p:nvPr/>
                </p:nvSpPr>
                <p:spPr>
                  <a:xfrm>
                    <a:off x="4382440" y="5350134"/>
                    <a:ext cx="1188000" cy="216000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  <a:effectLst/>
                </p:spPr>
                <p:txBody>
                  <a:bodyPr lIns="0" tIns="18000" rIns="0" bIns="18000" rtlCol="0" anchor="ctr"/>
                  <a:lstStyle/>
                  <a:p>
                    <a:pPr algn="ctr"/>
                    <a:r>
                      <a:rPr lang="en-US" altLang="ko-KR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APP/WEB </a:t>
                    </a:r>
                    <a:r>
                      <a:rPr lang="ko-KR" altLang="en-US" sz="900" b="1" spc="-8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사용자인증</a:t>
                    </a:r>
                    <a:endParaRPr lang="ko-KR" altLang="en-US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42CE630D-9CEA-4404-94ED-B35E4A20EC8F}"/>
                  </a:ext>
                </a:extLst>
              </p:cNvPr>
              <p:cNvGrpSpPr/>
              <p:nvPr/>
            </p:nvGrpSpPr>
            <p:grpSpPr>
              <a:xfrm>
                <a:off x="522698" y="4286430"/>
                <a:ext cx="5062364" cy="695908"/>
                <a:chOff x="4296084" y="4808472"/>
                <a:chExt cx="2640774" cy="865245"/>
              </a:xfrm>
            </p:grpSpPr>
            <p:sp>
              <p:nvSpPr>
                <p:cNvPr id="144" name="사각형: 둥근 모서리 76">
                  <a:extLst>
                    <a:ext uri="{FF2B5EF4-FFF2-40B4-BE49-F238E27FC236}">
                      <a16:creationId xmlns:a16="http://schemas.microsoft.com/office/drawing/2014/main" id="{0DF45114-FA7A-45F2-B114-39ED98147FB0}"/>
                    </a:ext>
                  </a:extLst>
                </p:cNvPr>
                <p:cNvSpPr/>
                <p:nvPr/>
              </p:nvSpPr>
              <p:spPr>
                <a:xfrm>
                  <a:off x="4296084" y="4808472"/>
                  <a:ext cx="2640774" cy="865245"/>
                </a:xfrm>
                <a:prstGeom prst="roundRect">
                  <a:avLst>
                    <a:gd name="adj" fmla="val 404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t"/>
                <a:lstStyle/>
                <a:p>
                  <a:pPr algn="ctr"/>
                  <a:r>
                    <a:rPr lang="ko-KR" altLang="en-US" sz="1100" spc="-8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마이데이터</a:t>
                  </a:r>
                  <a:r>
                    <a:rPr lang="ko-KR" altLang="en-US" sz="1100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관리</a:t>
                  </a:r>
                </a:p>
              </p:txBody>
            </p:sp>
            <p:sp>
              <p:nvSpPr>
                <p:cNvPr id="145" name="사각형: 둥근 모서리 76">
                  <a:extLst>
                    <a:ext uri="{FF2B5EF4-FFF2-40B4-BE49-F238E27FC236}">
                      <a16:creationId xmlns:a16="http://schemas.microsoft.com/office/drawing/2014/main" id="{42D3A773-44F0-4F29-A8F7-1FEBD832BA58}"/>
                    </a:ext>
                  </a:extLst>
                </p:cNvPr>
                <p:cNvSpPr/>
                <p:nvPr/>
              </p:nvSpPr>
              <p:spPr>
                <a:xfrm>
                  <a:off x="4356972" y="5363143"/>
                  <a:ext cx="2495112" cy="215999"/>
                </a:xfrm>
                <a:prstGeom prst="roundRect">
                  <a:avLst/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마이데이터</a:t>
                  </a:r>
                  <a:r>
                    <a:rPr lang="ko-KR" altLang="en-US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관리 </a:t>
                  </a:r>
                  <a:endParaRPr lang="en-US" altLang="ko-KR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202338D8-20A5-4C69-954E-289BC46C4204}"/>
                  </a:ext>
                </a:extLst>
              </p:cNvPr>
              <p:cNvGrpSpPr/>
              <p:nvPr/>
            </p:nvGrpSpPr>
            <p:grpSpPr>
              <a:xfrm>
                <a:off x="522697" y="2593689"/>
                <a:ext cx="5072137" cy="708595"/>
                <a:chOff x="4938094" y="2271988"/>
                <a:chExt cx="2593401" cy="881021"/>
              </a:xfrm>
            </p:grpSpPr>
            <p:sp>
              <p:nvSpPr>
                <p:cNvPr id="139" name="사각형: 둥근 모서리 76">
                  <a:extLst>
                    <a:ext uri="{FF2B5EF4-FFF2-40B4-BE49-F238E27FC236}">
                      <a16:creationId xmlns:a16="http://schemas.microsoft.com/office/drawing/2014/main" id="{A4CDA04A-8463-4462-919F-7485BE3C5727}"/>
                    </a:ext>
                  </a:extLst>
                </p:cNvPr>
                <p:cNvSpPr/>
                <p:nvPr/>
              </p:nvSpPr>
              <p:spPr>
                <a:xfrm>
                  <a:off x="4938094" y="2271988"/>
                  <a:ext cx="2593401" cy="881021"/>
                </a:xfrm>
                <a:prstGeom prst="roundRect">
                  <a:avLst>
                    <a:gd name="adj" fmla="val 3190"/>
                  </a:avLst>
                </a:prstGeom>
                <a:solidFill>
                  <a:srgbClr val="075EAD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36000" tIns="18000" rIns="36000" bIns="18000" rtlCol="0" anchor="t"/>
                <a:lstStyle/>
                <a:p>
                  <a:pPr algn="ctr"/>
                  <a:r>
                    <a:rPr lang="ko-KR" altLang="en-US" sz="1100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의료 </a:t>
                  </a:r>
                  <a:r>
                    <a:rPr lang="ko-KR" altLang="en-US" sz="1100" spc="-8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마이데이터</a:t>
                  </a:r>
                  <a:r>
                    <a:rPr lang="ko-KR" altLang="en-US" sz="1100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서비스</a:t>
                  </a:r>
                </a:p>
              </p:txBody>
            </p:sp>
            <p:sp>
              <p:nvSpPr>
                <p:cNvPr id="140" name="사각형: 둥근 모서리 76">
                  <a:extLst>
                    <a:ext uri="{FF2B5EF4-FFF2-40B4-BE49-F238E27FC236}">
                      <a16:creationId xmlns:a16="http://schemas.microsoft.com/office/drawing/2014/main" id="{BB2E4DAA-C976-4873-982E-5BCB5047D94C}"/>
                    </a:ext>
                  </a:extLst>
                </p:cNvPr>
                <p:cNvSpPr/>
                <p:nvPr/>
              </p:nvSpPr>
              <p:spPr>
                <a:xfrm>
                  <a:off x="5014814" y="2831603"/>
                  <a:ext cx="1188000" cy="216000"/>
                </a:xfrm>
                <a:prstGeom prst="roundRect">
                  <a:avLst/>
                </a:prstGeom>
                <a:solidFill>
                  <a:srgbClr val="075EAD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36000" tIns="18000" rIns="36000" bIns="18000" rtlCol="0" anchor="ctr"/>
                <a:lstStyle/>
                <a:p>
                  <a:pPr algn="ctr"/>
                  <a:r>
                    <a:rPr lang="ko-KR" altLang="en-US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재활보조기구 예방점검 일정관리 서비스</a:t>
                  </a:r>
                </a:p>
              </p:txBody>
            </p:sp>
            <p:sp>
              <p:nvSpPr>
                <p:cNvPr id="141" name="사각형: 둥근 모서리 76">
                  <a:extLst>
                    <a:ext uri="{FF2B5EF4-FFF2-40B4-BE49-F238E27FC236}">
                      <a16:creationId xmlns:a16="http://schemas.microsoft.com/office/drawing/2014/main" id="{B37EFB50-C5ED-4298-9E74-62E6BB0E65D5}"/>
                    </a:ext>
                  </a:extLst>
                </p:cNvPr>
                <p:cNvSpPr/>
                <p:nvPr/>
              </p:nvSpPr>
              <p:spPr>
                <a:xfrm>
                  <a:off x="6253496" y="2567550"/>
                  <a:ext cx="1188000" cy="216000"/>
                </a:xfrm>
                <a:prstGeom prst="roundRect">
                  <a:avLst/>
                </a:prstGeom>
                <a:solidFill>
                  <a:srgbClr val="075EAD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재활보조기구 작업</a:t>
                  </a:r>
                  <a:r>
                    <a:rPr lang="en-US" altLang="ko-KR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</a:t>
                  </a:r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수리 </a:t>
                  </a:r>
                  <a:r>
                    <a:rPr lang="ko-KR" altLang="en-US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일정관리 서비스</a:t>
                  </a:r>
                </a:p>
              </p:txBody>
            </p:sp>
            <p:sp>
              <p:nvSpPr>
                <p:cNvPr id="142" name="사각형: 둥근 모서리 76">
                  <a:extLst>
                    <a:ext uri="{FF2B5EF4-FFF2-40B4-BE49-F238E27FC236}">
                      <a16:creationId xmlns:a16="http://schemas.microsoft.com/office/drawing/2014/main" id="{98A470A4-2566-4CAD-BAFA-6D0FA386EE2B}"/>
                    </a:ext>
                  </a:extLst>
                </p:cNvPr>
                <p:cNvSpPr/>
                <p:nvPr/>
              </p:nvSpPr>
              <p:spPr>
                <a:xfrm>
                  <a:off x="6253495" y="2831603"/>
                  <a:ext cx="1188000" cy="216000"/>
                </a:xfrm>
                <a:prstGeom prst="roundRect">
                  <a:avLst/>
                </a:prstGeom>
                <a:solidFill>
                  <a:srgbClr val="075EAD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0" bIns="18000" rtlCol="0" anchor="ctr"/>
                <a:lstStyle/>
                <a:p>
                  <a:pPr algn="ctr"/>
                  <a:r>
                    <a:rPr lang="ko-KR" altLang="en-US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완제품 배달 일정관리 서비스</a:t>
                  </a:r>
                </a:p>
              </p:txBody>
            </p:sp>
            <p:sp>
              <p:nvSpPr>
                <p:cNvPr id="143" name="사각형: 둥근 모서리 76">
                  <a:extLst>
                    <a:ext uri="{FF2B5EF4-FFF2-40B4-BE49-F238E27FC236}">
                      <a16:creationId xmlns:a16="http://schemas.microsoft.com/office/drawing/2014/main" id="{E7A1D52D-28C0-4A98-95F2-2909C0D74B8C}"/>
                    </a:ext>
                  </a:extLst>
                </p:cNvPr>
                <p:cNvSpPr/>
                <p:nvPr/>
              </p:nvSpPr>
              <p:spPr>
                <a:xfrm>
                  <a:off x="5014814" y="2561686"/>
                  <a:ext cx="1188000" cy="216000"/>
                </a:xfrm>
                <a:prstGeom prst="roundRect">
                  <a:avLst/>
                </a:prstGeom>
                <a:solidFill>
                  <a:srgbClr val="075EAD">
                    <a:alpha val="50000"/>
                  </a:srgbClr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36000" tIns="18000" rIns="36000" bIns="18000" rtlCol="0" anchor="ctr"/>
                <a:lstStyle/>
                <a:p>
                  <a:pPr algn="ctr"/>
                  <a:r>
                    <a:rPr lang="ko-KR" altLang="en-US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이용자</a:t>
                  </a:r>
                  <a:r>
                    <a:rPr lang="en-US" altLang="ko-KR" sz="900" b="1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</a:t>
                  </a:r>
                  <a:r>
                    <a:rPr lang="ko-KR" altLang="en-US" sz="900" b="1" spc="-8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배달자</a:t>
                  </a:r>
                  <a:r>
                    <a:rPr lang="en-US" altLang="ko-KR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/</a:t>
                  </a:r>
                  <a:r>
                    <a:rPr lang="ko-KR" altLang="en-US" sz="900" b="1" spc="-8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기사 관리 서비스</a:t>
                  </a:r>
                </a:p>
              </p:txBody>
            </p:sp>
          </p:grp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8920E72-0AB2-46AE-AE85-91B602F3BA5A}"/>
                </a:ext>
              </a:extLst>
            </p:cNvPr>
            <p:cNvGrpSpPr/>
            <p:nvPr/>
          </p:nvGrpSpPr>
          <p:grpSpPr>
            <a:xfrm>
              <a:off x="771958" y="4658206"/>
              <a:ext cx="4377412" cy="213831"/>
              <a:chOff x="-623458" y="4658206"/>
              <a:chExt cx="6859104" cy="213831"/>
            </a:xfrm>
          </p:grpSpPr>
          <p:sp>
            <p:nvSpPr>
              <p:cNvPr id="131" name="사각형: 둥근 모서리 76">
                <a:extLst>
                  <a:ext uri="{FF2B5EF4-FFF2-40B4-BE49-F238E27FC236}">
                    <a16:creationId xmlns:a16="http://schemas.microsoft.com/office/drawing/2014/main" id="{6080CCF9-AAD7-4209-8903-381035C02A89}"/>
                  </a:ext>
                </a:extLst>
              </p:cNvPr>
              <p:cNvSpPr/>
              <p:nvPr/>
            </p:nvSpPr>
            <p:spPr>
              <a:xfrm>
                <a:off x="2160626" y="4658206"/>
                <a:ext cx="1308261" cy="213831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라이프사이클 관리</a:t>
                </a:r>
              </a:p>
            </p:txBody>
          </p:sp>
          <p:sp>
            <p:nvSpPr>
              <p:cNvPr id="132" name="사각형: 둥근 모서리 76">
                <a:extLst>
                  <a:ext uri="{FF2B5EF4-FFF2-40B4-BE49-F238E27FC236}">
                    <a16:creationId xmlns:a16="http://schemas.microsoft.com/office/drawing/2014/main" id="{485B943F-C72A-4B52-BF9C-4FC13E0D9C7E}"/>
                  </a:ext>
                </a:extLst>
              </p:cNvPr>
              <p:cNvSpPr/>
              <p:nvPr/>
            </p:nvSpPr>
            <p:spPr>
              <a:xfrm>
                <a:off x="772717" y="4658206"/>
                <a:ext cx="1308261" cy="213831"/>
              </a:xfrm>
              <a:prstGeom prst="roundRect">
                <a:avLst>
                  <a:gd name="adj" fmla="val 11618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마이데이터</a:t>
                </a:r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수집</a:t>
                </a:r>
                <a:r>
                  <a:rPr lang="en-US" altLang="ko-KR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900" b="1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처리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3" name="사각형: 둥근 모서리 76">
                <a:extLst>
                  <a:ext uri="{FF2B5EF4-FFF2-40B4-BE49-F238E27FC236}">
                    <a16:creationId xmlns:a16="http://schemas.microsoft.com/office/drawing/2014/main" id="{34F90BA7-ED2C-483F-B39B-3032E6D44999}"/>
                  </a:ext>
                </a:extLst>
              </p:cNvPr>
              <p:cNvSpPr/>
              <p:nvPr/>
            </p:nvSpPr>
            <p:spPr>
              <a:xfrm>
                <a:off x="3538907" y="4658206"/>
                <a:ext cx="1308261" cy="213831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선별공유 관리</a:t>
                </a:r>
              </a:p>
            </p:txBody>
          </p:sp>
          <p:sp>
            <p:nvSpPr>
              <p:cNvPr id="134" name="사각형: 둥근 모서리 76">
                <a:extLst>
                  <a:ext uri="{FF2B5EF4-FFF2-40B4-BE49-F238E27FC236}">
                    <a16:creationId xmlns:a16="http://schemas.microsoft.com/office/drawing/2014/main" id="{A31FCCBE-1450-4745-9DB3-5D97CD273C7E}"/>
                  </a:ext>
                </a:extLst>
              </p:cNvPr>
              <p:cNvSpPr/>
              <p:nvPr/>
            </p:nvSpPr>
            <p:spPr>
              <a:xfrm>
                <a:off x="4927385" y="4658206"/>
                <a:ext cx="1308261" cy="213831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영수증 관리</a:t>
                </a:r>
              </a:p>
            </p:txBody>
          </p:sp>
          <p:sp>
            <p:nvSpPr>
              <p:cNvPr id="135" name="사각형: 둥근 모서리 76">
                <a:extLst>
                  <a:ext uri="{FF2B5EF4-FFF2-40B4-BE49-F238E27FC236}">
                    <a16:creationId xmlns:a16="http://schemas.microsoft.com/office/drawing/2014/main" id="{37B1957A-E487-4894-B8F5-EC0DA257392D}"/>
                  </a:ext>
                </a:extLst>
              </p:cNvPr>
              <p:cNvSpPr/>
              <p:nvPr/>
            </p:nvSpPr>
            <p:spPr>
              <a:xfrm>
                <a:off x="-623458" y="4658206"/>
                <a:ext cx="1308261" cy="213831"/>
              </a:xfrm>
              <a:prstGeom prst="roundRect">
                <a:avLst>
                  <a:gd name="adj" fmla="val 11618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900" b="1" spc="-8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알기쉬우동의</a:t>
                </a:r>
                <a:r>
                  <a:rPr lang="ko-KR" altLang="en-US" sz="900" b="1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관리</a:t>
                </a:r>
                <a:endParaRPr lang="en-US" altLang="ko-KR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7A45A67-A383-49F5-888D-141D2585FD6A}"/>
              </a:ext>
            </a:extLst>
          </p:cNvPr>
          <p:cNvCxnSpPr>
            <a:cxnSpLocks/>
            <a:stCxn id="173" idx="3"/>
            <a:endCxn id="124" idx="3"/>
          </p:cNvCxnSpPr>
          <p:nvPr/>
        </p:nvCxnSpPr>
        <p:spPr>
          <a:xfrm flipV="1">
            <a:off x="10277612" y="4533573"/>
            <a:ext cx="390847" cy="502248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B7EB96B-4F4A-4B6E-A153-17E101D26D61}"/>
              </a:ext>
            </a:extLst>
          </p:cNvPr>
          <p:cNvGrpSpPr/>
          <p:nvPr/>
        </p:nvGrpSpPr>
        <p:grpSpPr>
          <a:xfrm>
            <a:off x="7887251" y="2228928"/>
            <a:ext cx="3077824" cy="737568"/>
            <a:chOff x="6640948" y="2286287"/>
            <a:chExt cx="1981211" cy="602300"/>
          </a:xfrm>
        </p:grpSpPr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B1EFDD96-0016-43B3-82D3-2D532D8797E8}"/>
                </a:ext>
              </a:extLst>
            </p:cNvPr>
            <p:cNvSpPr/>
            <p:nvPr/>
          </p:nvSpPr>
          <p:spPr>
            <a:xfrm>
              <a:off x="6640951" y="2621608"/>
              <a:ext cx="1981208" cy="266979"/>
            </a:xfrm>
            <a:prstGeom prst="plus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9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MESIM APIG </a:t>
              </a:r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6FB84549-15DE-4AEE-94D6-EA03AF935C18}"/>
                </a:ext>
              </a:extLst>
            </p:cNvPr>
            <p:cNvSpPr/>
            <p:nvPr/>
          </p:nvSpPr>
          <p:spPr>
            <a:xfrm>
              <a:off x="6640948" y="2286287"/>
              <a:ext cx="1981207" cy="266979"/>
            </a:xfrm>
            <a:prstGeom prst="plus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9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MESIM ESB Adaptor</a:t>
              </a:r>
            </a:p>
          </p:txBody>
        </p:sp>
      </p:grpSp>
      <p:sp>
        <p:nvSpPr>
          <p:cNvPr id="112" name="모서리가 둥근 직사각형 33">
            <a:extLst>
              <a:ext uri="{FF2B5EF4-FFF2-40B4-BE49-F238E27FC236}">
                <a16:creationId xmlns:a16="http://schemas.microsoft.com/office/drawing/2014/main" id="{4861FEA0-126E-4027-BAF8-B8A2A08AD8B5}"/>
              </a:ext>
            </a:extLst>
          </p:cNvPr>
          <p:cNvSpPr/>
          <p:nvPr/>
        </p:nvSpPr>
        <p:spPr>
          <a:xfrm>
            <a:off x="9193905" y="3183252"/>
            <a:ext cx="500395" cy="18474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처방전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E0FE694-AF49-4FD3-B7A8-338310E04EE1}"/>
              </a:ext>
            </a:extLst>
          </p:cNvPr>
          <p:cNvGrpSpPr/>
          <p:nvPr/>
        </p:nvGrpSpPr>
        <p:grpSpPr>
          <a:xfrm>
            <a:off x="10668459" y="4184901"/>
            <a:ext cx="720129" cy="805778"/>
            <a:chOff x="9176389" y="2965895"/>
            <a:chExt cx="634396" cy="805778"/>
          </a:xfrm>
        </p:grpSpPr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00B460B3-2EF5-40C1-B101-264EEF31EE07}"/>
                </a:ext>
              </a:extLst>
            </p:cNvPr>
            <p:cNvSpPr/>
            <p:nvPr/>
          </p:nvSpPr>
          <p:spPr>
            <a:xfrm>
              <a:off x="9176389" y="2965895"/>
              <a:ext cx="634396" cy="697344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본인인증</a:t>
              </a:r>
              <a:endPara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139B5502-E564-45F7-8659-B4244A8F39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0336"/>
            <a:stretch/>
          </p:blipFill>
          <p:spPr>
            <a:xfrm>
              <a:off x="9356557" y="3523163"/>
              <a:ext cx="446141" cy="248510"/>
            </a:xfrm>
            <a:prstGeom prst="rect">
              <a:avLst/>
            </a:prstGeom>
          </p:spPr>
        </p:pic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AD4BFA1-698E-4A35-8B4D-71A19DAA0221}"/>
              </a:ext>
            </a:extLst>
          </p:cNvPr>
          <p:cNvCxnSpPr>
            <a:cxnSpLocks/>
            <a:stCxn id="178" idx="3"/>
            <a:endCxn id="124" idx="3"/>
          </p:cNvCxnSpPr>
          <p:nvPr/>
        </p:nvCxnSpPr>
        <p:spPr>
          <a:xfrm>
            <a:off x="10277612" y="3984717"/>
            <a:ext cx="390847" cy="548856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FE960B4-EF8A-4477-B82B-A0A6B51C45AB}"/>
              </a:ext>
            </a:extLst>
          </p:cNvPr>
          <p:cNvSpPr/>
          <p:nvPr/>
        </p:nvSpPr>
        <p:spPr>
          <a:xfrm>
            <a:off x="10295341" y="2257679"/>
            <a:ext cx="537976" cy="26369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본인인증</a:t>
            </a:r>
            <a:br>
              <a:rPr lang="en-US" altLang="ko-KR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모듈</a:t>
            </a:r>
          </a:p>
        </p:txBody>
      </p:sp>
      <p:cxnSp>
        <p:nvCxnSpPr>
          <p:cNvPr id="116" name="직선 화살표 연결선 182">
            <a:extLst>
              <a:ext uri="{FF2B5EF4-FFF2-40B4-BE49-F238E27FC236}">
                <a16:creationId xmlns:a16="http://schemas.microsoft.com/office/drawing/2014/main" id="{83923F50-4794-4984-AAE4-72E5D593FA90}"/>
              </a:ext>
            </a:extLst>
          </p:cNvPr>
          <p:cNvCxnSpPr>
            <a:cxnSpLocks/>
            <a:stCxn id="151" idx="3"/>
            <a:endCxn id="124" idx="3"/>
          </p:cNvCxnSpPr>
          <p:nvPr/>
        </p:nvCxnSpPr>
        <p:spPr>
          <a:xfrm>
            <a:off x="6153112" y="4426362"/>
            <a:ext cx="4515346" cy="107211"/>
          </a:xfrm>
          <a:prstGeom prst="bentConnector3">
            <a:avLst>
              <a:gd name="adj1" fmla="val 27851"/>
            </a:avLst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9692C61-511E-46CE-A9F0-C5E69992B930}"/>
              </a:ext>
            </a:extLst>
          </p:cNvPr>
          <p:cNvCxnSpPr>
            <a:cxnSpLocks/>
          </p:cNvCxnSpPr>
          <p:nvPr/>
        </p:nvCxnSpPr>
        <p:spPr>
          <a:xfrm rot="5400000" flipV="1">
            <a:off x="5481275" y="1132792"/>
            <a:ext cx="0" cy="449516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460D763-28ED-4A81-AA8E-8B88970E3F54}"/>
              </a:ext>
            </a:extLst>
          </p:cNvPr>
          <p:cNvCxnSpPr>
            <a:cxnSpLocks/>
          </p:cNvCxnSpPr>
          <p:nvPr/>
        </p:nvCxnSpPr>
        <p:spPr>
          <a:xfrm rot="5400000" flipV="1">
            <a:off x="5481275" y="1302220"/>
            <a:ext cx="0" cy="449516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A2A2D7F-7083-4EDE-BC47-B9CBDE2D502D}"/>
              </a:ext>
            </a:extLst>
          </p:cNvPr>
          <p:cNvSpPr txBox="1"/>
          <p:nvPr/>
        </p:nvSpPr>
        <p:spPr>
          <a:xfrm>
            <a:off x="5715698" y="1267657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/>
              <a:t>HTTPS, AES256</a:t>
            </a:r>
            <a:endParaRPr lang="ko-KR" alt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FDAFBF-B9A8-4931-9B18-A168BE796D91}"/>
              </a:ext>
            </a:extLst>
          </p:cNvPr>
          <p:cNvSpPr txBox="1"/>
          <p:nvPr/>
        </p:nvSpPr>
        <p:spPr>
          <a:xfrm>
            <a:off x="5715698" y="1445747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ko-KR" altLang="en-US" sz="900" dirty="0"/>
              <a:t>본인인증</a:t>
            </a:r>
          </a:p>
        </p:txBody>
      </p:sp>
      <p:cxnSp>
        <p:nvCxnSpPr>
          <p:cNvPr id="121" name="직선 화살표 연결선 256">
            <a:extLst>
              <a:ext uri="{FF2B5EF4-FFF2-40B4-BE49-F238E27FC236}">
                <a16:creationId xmlns:a16="http://schemas.microsoft.com/office/drawing/2014/main" id="{B4C8BF3C-1BCF-4B0F-B34A-30B3818FFC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8111" y="1824057"/>
            <a:ext cx="1376819" cy="599326"/>
          </a:xfrm>
          <a:prstGeom prst="bentConnector3">
            <a:avLst>
              <a:gd name="adj1" fmla="val 50000"/>
            </a:avLst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33">
            <a:extLst>
              <a:ext uri="{FF2B5EF4-FFF2-40B4-BE49-F238E27FC236}">
                <a16:creationId xmlns:a16="http://schemas.microsoft.com/office/drawing/2014/main" id="{B936D864-CA08-427B-9DEF-5CA8A2474F08}"/>
              </a:ext>
            </a:extLst>
          </p:cNvPr>
          <p:cNvSpPr/>
          <p:nvPr/>
        </p:nvSpPr>
        <p:spPr>
          <a:xfrm>
            <a:off x="6855189" y="1485014"/>
            <a:ext cx="646129" cy="313524"/>
          </a:xfrm>
          <a:prstGeom prst="roundRect">
            <a:avLst>
              <a:gd name="adj" fmla="val 10487"/>
            </a:avLst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개인정보 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활용동의서</a:t>
            </a:r>
          </a:p>
        </p:txBody>
      </p:sp>
      <p:sp>
        <p:nvSpPr>
          <p:cNvPr id="123" name="모서리가 둥근 직사각형 33">
            <a:extLst>
              <a:ext uri="{FF2B5EF4-FFF2-40B4-BE49-F238E27FC236}">
                <a16:creationId xmlns:a16="http://schemas.microsoft.com/office/drawing/2014/main" id="{0631FFB3-B7D3-4543-8582-1648B1504420}"/>
              </a:ext>
            </a:extLst>
          </p:cNvPr>
          <p:cNvSpPr/>
          <p:nvPr/>
        </p:nvSpPr>
        <p:spPr>
          <a:xfrm>
            <a:off x="8256710" y="3183252"/>
            <a:ext cx="500395" cy="18474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개인정보</a:t>
            </a: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A03509C-383D-414A-B29C-21A70B5F1DB6}"/>
              </a:ext>
            </a:extLst>
          </p:cNvPr>
          <p:cNvCxnSpPr>
            <a:cxnSpLocks/>
          </p:cNvCxnSpPr>
          <p:nvPr/>
        </p:nvCxnSpPr>
        <p:spPr>
          <a:xfrm>
            <a:off x="7661745" y="2132856"/>
            <a:ext cx="3560621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사각형: 둥근 모서리 76">
            <a:extLst>
              <a:ext uri="{FF2B5EF4-FFF2-40B4-BE49-F238E27FC236}">
                <a16:creationId xmlns:a16="http://schemas.microsoft.com/office/drawing/2014/main" id="{A5322D7D-CF46-4240-A0D6-DFC81C5095FB}"/>
              </a:ext>
            </a:extLst>
          </p:cNvPr>
          <p:cNvSpPr/>
          <p:nvPr/>
        </p:nvSpPr>
        <p:spPr>
          <a:xfrm>
            <a:off x="7797319" y="1378037"/>
            <a:ext cx="1390250" cy="666252"/>
          </a:xfrm>
          <a:prstGeom prst="roundRect">
            <a:avLst>
              <a:gd name="adj" fmla="val 31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36000" bIns="18000" rtlCol="0" anchor="t"/>
          <a:lstStyle/>
          <a:p>
            <a:pPr algn="ctr"/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통합의료 정보시스템</a:t>
            </a: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9" name="사각형: 둥근 모서리 76">
            <a:extLst>
              <a:ext uri="{FF2B5EF4-FFF2-40B4-BE49-F238E27FC236}">
                <a16:creationId xmlns:a16="http://schemas.microsoft.com/office/drawing/2014/main" id="{FE1E1891-AEDC-4B7B-95AB-1A4B3DDE41E4}"/>
              </a:ext>
            </a:extLst>
          </p:cNvPr>
          <p:cNvSpPr/>
          <p:nvPr/>
        </p:nvSpPr>
        <p:spPr>
          <a:xfrm>
            <a:off x="9401168" y="1378037"/>
            <a:ext cx="1648402" cy="666252"/>
          </a:xfrm>
          <a:prstGeom prst="roundRect">
            <a:avLst>
              <a:gd name="adj" fmla="val 31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36000" bIns="18000" rtlCol="0" anchor="t"/>
          <a:lstStyle/>
          <a:p>
            <a:pPr algn="ctr"/>
            <a:r>
              <a: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인천병원</a:t>
            </a:r>
            <a:endParaRPr lang="en-US" altLang="ko-KR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0" name="그림 189" descr="컵, 실내, 식탁용기구이(가) 표시된 사진&#10;&#10;자동 생성된 설명">
            <a:extLst>
              <a:ext uri="{FF2B5EF4-FFF2-40B4-BE49-F238E27FC236}">
                <a16:creationId xmlns:a16="http://schemas.microsoft.com/office/drawing/2014/main" id="{24AD9F9A-35E8-4773-89F1-0861BBD4B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41899" y="1594289"/>
            <a:ext cx="470407" cy="375513"/>
          </a:xfrm>
          <a:prstGeom prst="rect">
            <a:avLst/>
          </a:prstGeom>
        </p:spPr>
      </p:pic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070AE850-444B-4FAD-B2EE-9F5E49FF5ABA}"/>
              </a:ext>
            </a:extLst>
          </p:cNvPr>
          <p:cNvSpPr/>
          <p:nvPr/>
        </p:nvSpPr>
        <p:spPr>
          <a:xfrm>
            <a:off x="9529774" y="1602240"/>
            <a:ext cx="974861" cy="32693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9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이용자번호</a:t>
            </a:r>
            <a:r>
              <a:rPr lang="en-US" altLang="ko-KR" sz="9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처방전 조회</a:t>
            </a:r>
            <a:br>
              <a:rPr lang="en-US" altLang="ko-KR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신규생성</a:t>
            </a:r>
            <a:r>
              <a:rPr lang="en-US" altLang="ko-KR" sz="900" b="1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92" name="십자형 191">
            <a:extLst>
              <a:ext uri="{FF2B5EF4-FFF2-40B4-BE49-F238E27FC236}">
                <a16:creationId xmlns:a16="http://schemas.microsoft.com/office/drawing/2014/main" id="{AEC7D711-FC06-481A-9526-ED03ED48D939}"/>
              </a:ext>
            </a:extLst>
          </p:cNvPr>
          <p:cNvSpPr/>
          <p:nvPr/>
        </p:nvSpPr>
        <p:spPr>
          <a:xfrm>
            <a:off x="7916886" y="1604101"/>
            <a:ext cx="1108688" cy="326939"/>
          </a:xfrm>
          <a:prstGeom prst="plus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MESIM ESB </a:t>
            </a:r>
          </a:p>
          <a:p>
            <a:pPr algn="ctr"/>
            <a:r>
              <a: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</a:t>
            </a:r>
            <a:r>
              <a:rPr lang="en-US" altLang="ko-KR" sz="9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93" name="화살표: 위로 구부러짐 192">
            <a:extLst>
              <a:ext uri="{FF2B5EF4-FFF2-40B4-BE49-F238E27FC236}">
                <a16:creationId xmlns:a16="http://schemas.microsoft.com/office/drawing/2014/main" id="{E2C6AC90-FE36-4ECA-84AA-F1B3A8CAAC75}"/>
              </a:ext>
            </a:extLst>
          </p:cNvPr>
          <p:cNvSpPr/>
          <p:nvPr/>
        </p:nvSpPr>
        <p:spPr>
          <a:xfrm rot="15805830">
            <a:off x="10482606" y="1654656"/>
            <a:ext cx="209931" cy="206409"/>
          </a:xfrm>
          <a:prstGeom prst="curvedUpArrow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4" name="연결선: 꺾임 244">
            <a:extLst>
              <a:ext uri="{FF2B5EF4-FFF2-40B4-BE49-F238E27FC236}">
                <a16:creationId xmlns:a16="http://schemas.microsoft.com/office/drawing/2014/main" id="{C69541AB-57CC-49C5-B6FA-91782D3C2AF1}"/>
              </a:ext>
            </a:extLst>
          </p:cNvPr>
          <p:cNvCxnSpPr>
            <a:cxnSpLocks/>
            <a:stCxn id="192" idx="3"/>
            <a:endCxn id="191" idx="1"/>
          </p:cNvCxnSpPr>
          <p:nvPr/>
        </p:nvCxnSpPr>
        <p:spPr>
          <a:xfrm flipV="1">
            <a:off x="9025574" y="1765710"/>
            <a:ext cx="504200" cy="1861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D170B-9D47-45CD-A000-F2C75048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(AS-IS) </a:t>
            </a:r>
            <a:r>
              <a:rPr lang="ko-KR" altLang="en-US"/>
              <a:t>처방전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스키마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E0CCFE-DD87-42FA-89EE-76FEF8D368F2}"/>
              </a:ext>
            </a:extLst>
          </p:cNvPr>
          <p:cNvGraphicFramePr>
            <a:graphicFrameLocks noGrp="1"/>
          </p:cNvGraphicFramePr>
          <p:nvPr/>
        </p:nvGraphicFramePr>
        <p:xfrm>
          <a:off x="3805775" y="66233"/>
          <a:ext cx="8287165" cy="655281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05365">
                  <a:extLst>
                    <a:ext uri="{9D8B030D-6E8A-4147-A177-3AD203B41FA5}">
                      <a16:colId xmlns:a16="http://schemas.microsoft.com/office/drawing/2014/main" val="1339661407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77062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PRCP_PBH_NO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처방전발행번호</a:t>
                      </a:r>
                      <a:r>
                        <a:rPr lang="en-US" altLang="ko-KR" sz="800" u="none" strike="noStrike">
                          <a:effectLst/>
                        </a:rPr>
                        <a:t>(PK)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896326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ORD_SEQ_NO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처방일련번호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77336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PAT_NO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이용자번호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508009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이용자명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175047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MED_DATE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내원일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51243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WA_DATE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산업재해발생일시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91007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ADDRESS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등록증수령주소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781473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TELNO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이용자전화번호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248068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BIRTHDAY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환재 생년월일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300087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HPHONE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이용자휴대폰번호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373174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SANG_NAME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상병명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80011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COM_OPT_WD_TYPE_CD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공통외래병동구분코드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외래 </a:t>
                      </a:r>
                      <a:r>
                        <a:rPr lang="en-US" altLang="ko-KR" sz="800" u="none" strike="noStrike">
                          <a:effectLst/>
                        </a:rPr>
                        <a:t>: O, </a:t>
                      </a:r>
                      <a:r>
                        <a:rPr lang="ko-KR" altLang="en-US" sz="800" u="none" strike="noStrike">
                          <a:effectLst/>
                        </a:rPr>
                        <a:t>입원 </a:t>
                      </a:r>
                      <a:r>
                        <a:rPr lang="en-US" altLang="ko-KR" sz="800" u="none" strike="noStrike">
                          <a:effectLst/>
                        </a:rPr>
                        <a:t>: I)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91459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nl-NL" sz="800" u="none" strike="noStrike">
                          <a:effectLst/>
                        </a:rPr>
                        <a:t>COM_OPT_WD_TYPE_NM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공통외래병동구분명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외래 </a:t>
                      </a:r>
                      <a:r>
                        <a:rPr lang="en-US" altLang="ko-KR" sz="800" u="none" strike="noStrike">
                          <a:effectLst/>
                        </a:rPr>
                        <a:t>: O, </a:t>
                      </a:r>
                      <a:r>
                        <a:rPr lang="ko-KR" altLang="en-US" sz="800" u="none" strike="noStrike">
                          <a:effectLst/>
                        </a:rPr>
                        <a:t>입원 </a:t>
                      </a:r>
                      <a:r>
                        <a:rPr lang="en-US" altLang="ko-KR" sz="800" u="none" strike="noStrike">
                          <a:effectLst/>
                        </a:rPr>
                        <a:t>: I)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756667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COM_MOD_CD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공통진료과코드</a:t>
                      </a:r>
                      <a:r>
                        <a:rPr lang="en-US" altLang="ko-KR" sz="800" u="none" strike="noStrike">
                          <a:effectLst/>
                        </a:rPr>
                        <a:t>(1 : </a:t>
                      </a:r>
                      <a:r>
                        <a:rPr lang="ko-KR" altLang="en-US" sz="800" u="none" strike="noStrike">
                          <a:effectLst/>
                        </a:rPr>
                        <a:t>팔의지 </a:t>
                      </a:r>
                      <a:r>
                        <a:rPr lang="en-US" altLang="ko-KR" sz="800" u="none" strike="noStrike">
                          <a:effectLst/>
                        </a:rPr>
                        <a:t>, 2 : </a:t>
                      </a:r>
                      <a:r>
                        <a:rPr lang="ko-KR" altLang="en-US" sz="800" u="none" strike="noStrike">
                          <a:effectLst/>
                        </a:rPr>
                        <a:t>다리의지 </a:t>
                      </a:r>
                      <a:r>
                        <a:rPr lang="en-US" altLang="ko-KR" sz="800" u="none" strike="noStrike">
                          <a:effectLst/>
                        </a:rPr>
                        <a:t>, 3 : </a:t>
                      </a:r>
                      <a:r>
                        <a:rPr lang="ko-KR" altLang="en-US" sz="800" u="none" strike="noStrike">
                          <a:effectLst/>
                        </a:rPr>
                        <a:t>팔보조기</a:t>
                      </a:r>
                      <a:r>
                        <a:rPr lang="en-US" altLang="ko-KR" sz="800" u="none" strike="noStrike">
                          <a:effectLst/>
                        </a:rPr>
                        <a:t>, 4 : </a:t>
                      </a:r>
                      <a:r>
                        <a:rPr lang="ko-KR" altLang="en-US" sz="800" u="none" strike="noStrike">
                          <a:effectLst/>
                        </a:rPr>
                        <a:t>척추보조기</a:t>
                      </a:r>
                      <a:r>
                        <a:rPr lang="en-US" altLang="ko-KR" sz="800" u="none" strike="noStrike">
                          <a:effectLst/>
                        </a:rPr>
                        <a:t>, 5 : </a:t>
                      </a:r>
                      <a:r>
                        <a:rPr lang="ko-KR" altLang="en-US" sz="800" u="none" strike="noStrike">
                          <a:effectLst/>
                        </a:rPr>
                        <a:t>골반다리보조기</a:t>
                      </a:r>
                      <a:r>
                        <a:rPr lang="en-US" altLang="ko-KR" sz="800" u="none" strike="noStrike">
                          <a:effectLst/>
                        </a:rPr>
                        <a:t>, 6: </a:t>
                      </a:r>
                      <a:r>
                        <a:rPr lang="ko-KR" altLang="en-US" sz="800" u="none" strike="noStrike">
                          <a:effectLst/>
                        </a:rPr>
                        <a:t>휠체어스쿠터</a:t>
                      </a:r>
                      <a:r>
                        <a:rPr lang="en-US" altLang="ko-KR" sz="800" u="none" strike="noStrike">
                          <a:effectLst/>
                        </a:rPr>
                        <a:t>, 7 : </a:t>
                      </a:r>
                      <a:r>
                        <a:rPr lang="ko-KR" altLang="en-US" sz="800" u="none" strike="noStrike">
                          <a:effectLst/>
                        </a:rPr>
                        <a:t>기타</a:t>
                      </a:r>
                      <a:r>
                        <a:rPr lang="en-US" altLang="ko-KR" sz="800" u="none" strike="noStrike">
                          <a:effectLst/>
                        </a:rPr>
                        <a:t>, 8 : </a:t>
                      </a:r>
                      <a:r>
                        <a:rPr lang="ko-KR" altLang="en-US" sz="800" u="none" strike="noStrike">
                          <a:effectLst/>
                        </a:rPr>
                        <a:t>수리료</a:t>
                      </a:r>
                      <a:r>
                        <a:rPr lang="en-US" altLang="ko-KR" sz="800" u="none" strike="noStrike">
                          <a:effectLst/>
                        </a:rPr>
                        <a:t>, D,E,F : </a:t>
                      </a:r>
                      <a:r>
                        <a:rPr lang="ko-KR" altLang="en-US" sz="800" u="none" strike="noStrike">
                          <a:effectLst/>
                        </a:rPr>
                        <a:t>직무지원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20389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COM_MOD_NM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공통진료과명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22123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COM_FRM_TYPE_CD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공통서식구분코드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684174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COM_FRM_TYPE_NM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공통서식구분코드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70343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ITEM_CD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556687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ITEM_NM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품목 명 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28509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COM_MDSC_OPN_CONT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공통의학소견내용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4132668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ODOC_NAME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공통처방전발행의사명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78622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COM_PRCP_PBH_DR_LIC_NO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공통처방전발행의사면허번호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781932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WORK_DATE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작업일시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4084918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ODOC_ID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처방전발행의사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547325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CD_CNT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코드수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4310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급여종별</a:t>
                      </a:r>
                      <a:r>
                        <a:rPr lang="en-US" altLang="ko-KR" sz="800" u="none" strike="noStrike">
                          <a:effectLst/>
                        </a:rPr>
                        <a:t>(DD:</a:t>
                      </a:r>
                      <a:r>
                        <a:rPr lang="ko-KR" altLang="en-US" sz="800" u="none" strike="noStrike">
                          <a:effectLst/>
                        </a:rPr>
                        <a:t>산재</a:t>
                      </a:r>
                      <a:r>
                        <a:rPr lang="en-US" altLang="ko-KR" sz="800" u="none" strike="noStrike">
                          <a:effectLst/>
                        </a:rPr>
                        <a:t>, BB:</a:t>
                      </a:r>
                      <a:r>
                        <a:rPr lang="ko-KR" altLang="en-US" sz="800" u="none" strike="noStrike">
                          <a:effectLst/>
                        </a:rPr>
                        <a:t>건보</a:t>
                      </a:r>
                      <a:r>
                        <a:rPr lang="en-US" altLang="ko-KR" sz="800" u="none" strike="noStrike">
                          <a:effectLst/>
                        </a:rPr>
                        <a:t>, TA:</a:t>
                      </a:r>
                      <a:r>
                        <a:rPr lang="ko-KR" altLang="en-US" sz="800" u="none" strike="noStrike">
                          <a:effectLst/>
                        </a:rPr>
                        <a:t>자보</a:t>
                      </a:r>
                      <a:r>
                        <a:rPr lang="en-US" altLang="ko-KR" sz="800" u="none" strike="noStrike">
                          <a:effectLst/>
                        </a:rPr>
                        <a:t>, AA:</a:t>
                      </a:r>
                      <a:r>
                        <a:rPr lang="ko-KR" altLang="en-US" sz="800" u="none" strike="noStrike">
                          <a:effectLst/>
                        </a:rPr>
                        <a:t>일반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09262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PAT_TYPE_NM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급여종별명</a:t>
                      </a:r>
                      <a:r>
                        <a:rPr lang="en-US" altLang="ko-KR" sz="800" u="none" strike="noStrike">
                          <a:effectLst/>
                        </a:rPr>
                        <a:t>(DD:</a:t>
                      </a:r>
                      <a:r>
                        <a:rPr lang="ko-KR" altLang="en-US" sz="800" u="none" strike="noStrike">
                          <a:effectLst/>
                        </a:rPr>
                        <a:t>산재</a:t>
                      </a:r>
                      <a:r>
                        <a:rPr lang="en-US" altLang="ko-KR" sz="800" u="none" strike="noStrike">
                          <a:effectLst/>
                        </a:rPr>
                        <a:t>, BB:</a:t>
                      </a:r>
                      <a:r>
                        <a:rPr lang="ko-KR" altLang="en-US" sz="800" u="none" strike="noStrike">
                          <a:effectLst/>
                        </a:rPr>
                        <a:t>건보</a:t>
                      </a:r>
                      <a:r>
                        <a:rPr lang="en-US" altLang="ko-KR" sz="800" u="none" strike="noStrike">
                          <a:effectLst/>
                        </a:rPr>
                        <a:t>, TA:</a:t>
                      </a:r>
                      <a:r>
                        <a:rPr lang="ko-KR" altLang="en-US" sz="800" u="none" strike="noStrike">
                          <a:effectLst/>
                        </a:rPr>
                        <a:t>자보</a:t>
                      </a:r>
                      <a:r>
                        <a:rPr lang="en-US" altLang="ko-KR" sz="800" u="none" strike="noStrike">
                          <a:effectLst/>
                        </a:rPr>
                        <a:t>, AA:</a:t>
                      </a:r>
                      <a:r>
                        <a:rPr lang="ko-KR" altLang="en-US" sz="800" u="none" strike="noStrike">
                          <a:effectLst/>
                        </a:rPr>
                        <a:t>일반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247090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COM_HSP_TYPE_CD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공통병원구분코드</a:t>
                      </a:r>
                      <a:r>
                        <a:rPr lang="en-US" altLang="ko-KR" sz="800" u="none" strike="noStrike">
                          <a:effectLst/>
                        </a:rPr>
                        <a:t>(B:</a:t>
                      </a:r>
                      <a:r>
                        <a:rPr lang="ko-KR" altLang="en-US" sz="800" u="none" strike="noStrike">
                          <a:effectLst/>
                        </a:rPr>
                        <a:t>인천</a:t>
                      </a:r>
                      <a:r>
                        <a:rPr lang="en-US" altLang="ko-KR" sz="800" u="none" strike="noStrike">
                          <a:effectLst/>
                        </a:rPr>
                        <a:t>, G:</a:t>
                      </a:r>
                      <a:r>
                        <a:rPr lang="ko-KR" altLang="en-US" sz="800" u="none" strike="noStrike">
                          <a:effectLst/>
                        </a:rPr>
                        <a:t>안산</a:t>
                      </a:r>
                      <a:r>
                        <a:rPr lang="en-US" altLang="ko-KR" sz="800" u="none" strike="noStrike">
                          <a:effectLst/>
                        </a:rPr>
                        <a:t>, E:</a:t>
                      </a:r>
                      <a:r>
                        <a:rPr lang="ko-KR" altLang="en-US" sz="800" u="none" strike="noStrike">
                          <a:effectLst/>
                        </a:rPr>
                        <a:t>창원</a:t>
                      </a:r>
                      <a:r>
                        <a:rPr lang="en-US" altLang="ko-KR" sz="800" u="none" strike="noStrike">
                          <a:effectLst/>
                        </a:rPr>
                        <a:t>, F:</a:t>
                      </a:r>
                      <a:r>
                        <a:rPr lang="ko-KR" altLang="en-US" sz="800" u="none" strike="noStrike">
                          <a:effectLst/>
                        </a:rPr>
                        <a:t>순천</a:t>
                      </a:r>
                      <a:r>
                        <a:rPr lang="en-US" altLang="ko-KR" sz="800" u="none" strike="noStrike">
                          <a:effectLst/>
                        </a:rPr>
                        <a:t>, M:</a:t>
                      </a:r>
                      <a:r>
                        <a:rPr lang="ko-KR" altLang="en-US" sz="800" u="none" strike="noStrike">
                          <a:effectLst/>
                        </a:rPr>
                        <a:t>대전</a:t>
                      </a:r>
                      <a:r>
                        <a:rPr lang="en-US" altLang="ko-KR" sz="800" u="none" strike="noStrike">
                          <a:effectLst/>
                        </a:rPr>
                        <a:t>, D:</a:t>
                      </a:r>
                      <a:r>
                        <a:rPr lang="ko-KR" altLang="en-US" sz="800" u="none" strike="noStrike">
                          <a:effectLst/>
                        </a:rPr>
                        <a:t>태백</a:t>
                      </a:r>
                      <a:r>
                        <a:rPr lang="en-US" altLang="ko-KR" sz="800" u="none" strike="noStrike">
                          <a:effectLst/>
                        </a:rPr>
                        <a:t>,C:</a:t>
                      </a:r>
                      <a:r>
                        <a:rPr lang="ko-KR" altLang="en-US" sz="800" u="none" strike="noStrike">
                          <a:effectLst/>
                        </a:rPr>
                        <a:t>동해</a:t>
                      </a:r>
                      <a:r>
                        <a:rPr lang="en-US" altLang="ko-KR" sz="800" u="none" strike="noStrike">
                          <a:effectLst/>
                        </a:rPr>
                        <a:t>,H:</a:t>
                      </a:r>
                      <a:r>
                        <a:rPr lang="ko-KR" altLang="en-US" sz="800" u="none" strike="noStrike">
                          <a:effectLst/>
                        </a:rPr>
                        <a:t>정선</a:t>
                      </a:r>
                      <a:r>
                        <a:rPr lang="en-US" altLang="ko-KR" sz="800" u="none" strike="noStrike">
                          <a:effectLst/>
                        </a:rPr>
                        <a:t>,Q:</a:t>
                      </a:r>
                      <a:r>
                        <a:rPr lang="ko-KR" altLang="en-US" sz="800" u="none" strike="noStrike">
                          <a:effectLst/>
                        </a:rPr>
                        <a:t>대구</a:t>
                      </a:r>
                      <a:r>
                        <a:rPr lang="en-US" altLang="ko-KR" sz="800" u="none" strike="noStrike">
                          <a:effectLst/>
                        </a:rPr>
                        <a:t>,J:</a:t>
                      </a:r>
                      <a:r>
                        <a:rPr lang="ko-KR" altLang="en-US" sz="800" u="none" strike="noStrike">
                          <a:effectLst/>
                        </a:rPr>
                        <a:t>경기요양</a:t>
                      </a:r>
                      <a:r>
                        <a:rPr lang="en-US" altLang="ko-KR" sz="800" u="none" strike="noStrike">
                          <a:effectLst/>
                        </a:rPr>
                        <a:t>,1:</a:t>
                      </a:r>
                      <a:r>
                        <a:rPr lang="ko-KR" altLang="en-US" sz="800" u="none" strike="noStrike">
                          <a:effectLst/>
                        </a:rPr>
                        <a:t>서울의원</a:t>
                      </a:r>
                      <a:r>
                        <a:rPr lang="en-US" altLang="ko-KR" sz="800" u="none" strike="noStrike">
                          <a:effectLst/>
                        </a:rPr>
                        <a:t>,2:</a:t>
                      </a:r>
                      <a:r>
                        <a:rPr lang="ko-KR" altLang="en-US" sz="800" u="none" strike="noStrike">
                          <a:effectLst/>
                        </a:rPr>
                        <a:t>광주의원</a:t>
                      </a:r>
                      <a:r>
                        <a:rPr lang="en-US" altLang="ko-KR" sz="800" u="none" strike="noStrike">
                          <a:effectLst/>
                        </a:rPr>
                        <a:t>,3:</a:t>
                      </a:r>
                      <a:r>
                        <a:rPr lang="ko-KR" altLang="en-US" sz="800" u="none" strike="noStrike">
                          <a:effectLst/>
                        </a:rPr>
                        <a:t>부산의원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751792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COM_HSP_TYPE_NM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공통병원구분명</a:t>
                      </a:r>
                      <a:r>
                        <a:rPr lang="en-US" altLang="ko-KR" sz="800" u="none" strike="noStrike">
                          <a:effectLst/>
                        </a:rPr>
                        <a:t>(B:</a:t>
                      </a:r>
                      <a:r>
                        <a:rPr lang="ko-KR" altLang="en-US" sz="800" u="none" strike="noStrike">
                          <a:effectLst/>
                        </a:rPr>
                        <a:t>인천</a:t>
                      </a:r>
                      <a:r>
                        <a:rPr lang="en-US" altLang="ko-KR" sz="800" u="none" strike="noStrike">
                          <a:effectLst/>
                        </a:rPr>
                        <a:t>, G:</a:t>
                      </a:r>
                      <a:r>
                        <a:rPr lang="ko-KR" altLang="en-US" sz="800" u="none" strike="noStrike">
                          <a:effectLst/>
                        </a:rPr>
                        <a:t>안산</a:t>
                      </a:r>
                      <a:r>
                        <a:rPr lang="en-US" altLang="ko-KR" sz="800" u="none" strike="noStrike">
                          <a:effectLst/>
                        </a:rPr>
                        <a:t>, E:</a:t>
                      </a:r>
                      <a:r>
                        <a:rPr lang="ko-KR" altLang="en-US" sz="800" u="none" strike="noStrike">
                          <a:effectLst/>
                        </a:rPr>
                        <a:t>창원</a:t>
                      </a:r>
                      <a:r>
                        <a:rPr lang="en-US" altLang="ko-KR" sz="800" u="none" strike="noStrike">
                          <a:effectLst/>
                        </a:rPr>
                        <a:t>, F:</a:t>
                      </a:r>
                      <a:r>
                        <a:rPr lang="ko-KR" altLang="en-US" sz="800" u="none" strike="noStrike">
                          <a:effectLst/>
                        </a:rPr>
                        <a:t>순천</a:t>
                      </a:r>
                      <a:r>
                        <a:rPr lang="en-US" altLang="ko-KR" sz="800" u="none" strike="noStrike">
                          <a:effectLst/>
                        </a:rPr>
                        <a:t>, M:</a:t>
                      </a:r>
                      <a:r>
                        <a:rPr lang="ko-KR" altLang="en-US" sz="800" u="none" strike="noStrike">
                          <a:effectLst/>
                        </a:rPr>
                        <a:t>대전</a:t>
                      </a:r>
                      <a:r>
                        <a:rPr lang="en-US" altLang="ko-KR" sz="800" u="none" strike="noStrike">
                          <a:effectLst/>
                        </a:rPr>
                        <a:t>, D:</a:t>
                      </a:r>
                      <a:r>
                        <a:rPr lang="ko-KR" altLang="en-US" sz="800" u="none" strike="noStrike">
                          <a:effectLst/>
                        </a:rPr>
                        <a:t>태백</a:t>
                      </a:r>
                      <a:r>
                        <a:rPr lang="en-US" altLang="ko-KR" sz="800" u="none" strike="noStrike">
                          <a:effectLst/>
                        </a:rPr>
                        <a:t>,C:</a:t>
                      </a:r>
                      <a:r>
                        <a:rPr lang="ko-KR" altLang="en-US" sz="800" u="none" strike="noStrike">
                          <a:effectLst/>
                        </a:rPr>
                        <a:t>동해</a:t>
                      </a:r>
                      <a:r>
                        <a:rPr lang="en-US" altLang="ko-KR" sz="800" u="none" strike="noStrike">
                          <a:effectLst/>
                        </a:rPr>
                        <a:t>,H:</a:t>
                      </a:r>
                      <a:r>
                        <a:rPr lang="ko-KR" altLang="en-US" sz="800" u="none" strike="noStrike">
                          <a:effectLst/>
                        </a:rPr>
                        <a:t>정선</a:t>
                      </a:r>
                      <a:r>
                        <a:rPr lang="en-US" altLang="ko-KR" sz="800" u="none" strike="noStrike">
                          <a:effectLst/>
                        </a:rPr>
                        <a:t>,Q:</a:t>
                      </a:r>
                      <a:r>
                        <a:rPr lang="ko-KR" altLang="en-US" sz="800" u="none" strike="noStrike">
                          <a:effectLst/>
                        </a:rPr>
                        <a:t>대구</a:t>
                      </a:r>
                      <a:r>
                        <a:rPr lang="en-US" altLang="ko-KR" sz="800" u="none" strike="noStrike">
                          <a:effectLst/>
                        </a:rPr>
                        <a:t>,J:</a:t>
                      </a:r>
                      <a:r>
                        <a:rPr lang="ko-KR" altLang="en-US" sz="800" u="none" strike="noStrike">
                          <a:effectLst/>
                        </a:rPr>
                        <a:t>경기요양</a:t>
                      </a:r>
                      <a:r>
                        <a:rPr lang="en-US" altLang="ko-KR" sz="800" u="none" strike="noStrike">
                          <a:effectLst/>
                        </a:rPr>
                        <a:t>,1:</a:t>
                      </a:r>
                      <a:r>
                        <a:rPr lang="ko-KR" altLang="en-US" sz="800" u="none" strike="noStrike">
                          <a:effectLst/>
                        </a:rPr>
                        <a:t>서울의원</a:t>
                      </a:r>
                      <a:r>
                        <a:rPr lang="en-US" altLang="ko-KR" sz="800" u="none" strike="noStrike">
                          <a:effectLst/>
                        </a:rPr>
                        <a:t>,2:</a:t>
                      </a:r>
                      <a:r>
                        <a:rPr lang="ko-KR" altLang="en-US" sz="800" u="none" strike="noStrike">
                          <a:effectLst/>
                        </a:rPr>
                        <a:t>광주의원</a:t>
                      </a:r>
                      <a:r>
                        <a:rPr lang="en-US" altLang="ko-KR" sz="800" u="none" strike="noStrike">
                          <a:effectLst/>
                        </a:rPr>
                        <a:t>,3:</a:t>
                      </a:r>
                      <a:r>
                        <a:rPr lang="ko-KR" altLang="en-US" sz="800" u="none" strike="noStrike">
                          <a:effectLst/>
                        </a:rPr>
                        <a:t>부산의원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90245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공통특이사항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97560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AUTO_OCR_CKG_AMT_CD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자동발생검수금액코드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234087247"/>
                  </a:ext>
                </a:extLst>
              </a:tr>
              <a:tr h="2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COM_CD_ETC_CONT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공통코드기타내용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70097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COM_DVL_HPE_DTE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공통납부희망일시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065480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COM_ETC_CHK_TYPE_CD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공통기타확인구분코드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24453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COM_ORG_CD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공통기관코드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9651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COM_PAY_TYPE_CD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공통지급구분코드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8979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CKG_ORD_DTE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검수처방일시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20134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CKG_ORD_SEQ_NO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검수처방일련번호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09631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53415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CKG_ITEM_NM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17221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CKG_PCH_DTE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검수구매일시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25181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CKG_PCH_CSTP_NM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검수구매거래처명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852391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CKG_PCH_AMT_NM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검수구매금액명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702458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CKG_DTE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검수검수일시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5579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GHOS_PNAME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검수의료기관명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775626663"/>
                  </a:ext>
                </a:extLst>
              </a:tr>
              <a:tr h="61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CKG_MED_ORG_CD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검수의료기관코드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618944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GDOC_ID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검수의사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r>
                        <a:rPr lang="ko-KR" altLang="en-US" sz="800" u="none" strike="noStrike">
                          <a:effectLst/>
                        </a:rPr>
                        <a:t>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3856789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CKG_DR_NM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검수의사명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48136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CKG_DR_LIC_NO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검수의사면허번호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1971686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CKG_ACPT_HSPZ_DTE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검수접수입원일시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219230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CKG_AMT_CD_LINK_CONT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검수금액코드연결내용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611688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CKG_CONT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95273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CKG_ETC_CONT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검수기타내용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18" marR="1718" marT="1718" marB="0" anchor="ctr"/>
                </a:tc>
                <a:extLst>
                  <a:ext uri="{0D108BD9-81ED-4DB2-BD59-A6C34878D82A}">
                    <a16:rowId xmlns:a16="http://schemas.microsoft.com/office/drawing/2014/main" val="87326882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F951FDA-F67D-4852-A0D6-AC46D0EA6C0C}"/>
              </a:ext>
            </a:extLst>
          </p:cNvPr>
          <p:cNvSpPr/>
          <p:nvPr/>
        </p:nvSpPr>
        <p:spPr>
          <a:xfrm>
            <a:off x="7642969" y="636870"/>
            <a:ext cx="3604151" cy="373947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266700" indent="-180975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산재재해자 정보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58053A-C08A-4C01-9E76-A29911F1CAC3}"/>
              </a:ext>
            </a:extLst>
          </p:cNvPr>
          <p:cNvSpPr/>
          <p:nvPr/>
        </p:nvSpPr>
        <p:spPr>
          <a:xfrm>
            <a:off x="7642969" y="2734527"/>
            <a:ext cx="3604151" cy="373947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266700" indent="-180975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처방정보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66F3BA-8CEA-4E7C-90EF-8B0ACBE32050}"/>
              </a:ext>
            </a:extLst>
          </p:cNvPr>
          <p:cNvSpPr/>
          <p:nvPr/>
        </p:nvSpPr>
        <p:spPr>
          <a:xfrm>
            <a:off x="7642969" y="5399423"/>
            <a:ext cx="3604151" cy="373947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266700" indent="-180975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검수정보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4DCA51F-ED1B-42E2-9D56-2E7A4CD3624F}"/>
              </a:ext>
            </a:extLst>
          </p:cNvPr>
          <p:cNvSpPr/>
          <p:nvPr/>
        </p:nvSpPr>
        <p:spPr>
          <a:xfrm>
            <a:off x="7415957" y="382769"/>
            <a:ext cx="220980" cy="882151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65EDCE1-8C28-4323-B9F9-5FB880EA3CBC}"/>
              </a:ext>
            </a:extLst>
          </p:cNvPr>
          <p:cNvSpPr/>
          <p:nvPr/>
        </p:nvSpPr>
        <p:spPr>
          <a:xfrm>
            <a:off x="7415957" y="1354822"/>
            <a:ext cx="220980" cy="3133358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842BF611-B8C1-47E8-9E37-CBA30048543B}"/>
              </a:ext>
            </a:extLst>
          </p:cNvPr>
          <p:cNvSpPr/>
          <p:nvPr/>
        </p:nvSpPr>
        <p:spPr>
          <a:xfrm>
            <a:off x="7415957" y="4553747"/>
            <a:ext cx="220980" cy="2065300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BE08F8AC-41C9-40F8-9B41-B29315DD591E}"/>
              </a:ext>
            </a:extLst>
          </p:cNvPr>
          <p:cNvSpPr/>
          <p:nvPr/>
        </p:nvSpPr>
        <p:spPr>
          <a:xfrm>
            <a:off x="2200193" y="2940927"/>
            <a:ext cx="202581" cy="202581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B559EE-4CA2-4876-A320-773187E6AB5E}"/>
              </a:ext>
            </a:extLst>
          </p:cNvPr>
          <p:cNvGrpSpPr/>
          <p:nvPr/>
        </p:nvGrpSpPr>
        <p:grpSpPr>
          <a:xfrm>
            <a:off x="35505" y="2873720"/>
            <a:ext cx="2402060" cy="2309355"/>
            <a:chOff x="-2353676" y="2873720"/>
            <a:chExt cx="2402060" cy="2309355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96A22B14-EE1F-4088-B971-931D2E354A30}"/>
                </a:ext>
              </a:extLst>
            </p:cNvPr>
            <p:cNvSpPr/>
            <p:nvPr/>
          </p:nvSpPr>
          <p:spPr>
            <a:xfrm>
              <a:off x="-172340" y="3353557"/>
              <a:ext cx="195987" cy="227902"/>
            </a:xfrm>
            <a:prstGeom prst="ellipse">
              <a:avLst/>
            </a:prstGeom>
            <a:solidFill>
              <a:srgbClr val="14ACA8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8062102-6076-49A7-BE30-FA2E4832F73E}"/>
                </a:ext>
              </a:extLst>
            </p:cNvPr>
            <p:cNvSpPr/>
            <p:nvPr/>
          </p:nvSpPr>
          <p:spPr>
            <a:xfrm>
              <a:off x="-172340" y="3621152"/>
              <a:ext cx="195987" cy="227902"/>
            </a:xfrm>
            <a:prstGeom prst="ellipse">
              <a:avLst/>
            </a:prstGeom>
            <a:solidFill>
              <a:srgbClr val="14ACA8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32" name="사각형: 둥근 모서리 76">
              <a:extLst>
                <a:ext uri="{FF2B5EF4-FFF2-40B4-BE49-F238E27FC236}">
                  <a16:creationId xmlns:a16="http://schemas.microsoft.com/office/drawing/2014/main" id="{0084F77F-6FEF-43B9-B9FB-0FB53FD4CC5A}"/>
                </a:ext>
              </a:extLst>
            </p:cNvPr>
            <p:cNvSpPr/>
            <p:nvPr/>
          </p:nvSpPr>
          <p:spPr>
            <a:xfrm>
              <a:off x="-2331544" y="2873720"/>
              <a:ext cx="2379928" cy="2309355"/>
            </a:xfrm>
            <a:prstGeom prst="roundRect">
              <a:avLst>
                <a:gd name="adj" fmla="val 200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0" bIns="18000" rtlCol="0" anchor="t"/>
            <a:lstStyle/>
            <a:p>
              <a:pPr algn="ctr"/>
              <a:r>
                <a:rPr lang="ko-KR" altLang="en-US" sz="12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근로복지공단</a:t>
              </a:r>
              <a:endParaRPr lang="en-US" altLang="ko-KR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9FFBC27A-5D19-4FE1-AC6F-D8E5FC47D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79365" y="3132749"/>
              <a:ext cx="0" cy="1868129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64C31903-D648-4879-B14F-05207002BD20}"/>
                </a:ext>
              </a:extLst>
            </p:cNvPr>
            <p:cNvGrpSpPr/>
            <p:nvPr/>
          </p:nvGrpSpPr>
          <p:grpSpPr>
            <a:xfrm rot="16200000">
              <a:off x="-1325116" y="3760402"/>
              <a:ext cx="1921108" cy="626049"/>
              <a:chOff x="1045398" y="3565616"/>
              <a:chExt cx="2019028" cy="790333"/>
            </a:xfrm>
          </p:grpSpPr>
          <p:sp>
            <p:nvSpPr>
              <p:cNvPr id="236" name="십자형 235">
                <a:extLst>
                  <a:ext uri="{FF2B5EF4-FFF2-40B4-BE49-F238E27FC236}">
                    <a16:creationId xmlns:a16="http://schemas.microsoft.com/office/drawing/2014/main" id="{A7F6DD12-F2BB-4345-A6AD-52BB6429B589}"/>
                  </a:ext>
                </a:extLst>
              </p:cNvPr>
              <p:cNvSpPr/>
              <p:nvPr/>
            </p:nvSpPr>
            <p:spPr>
              <a:xfrm rot="10800000">
                <a:off x="1155699" y="3621651"/>
                <a:ext cx="1416255" cy="326937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MESIM ESB    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37" name="십자형 236">
                <a:extLst>
                  <a:ext uri="{FF2B5EF4-FFF2-40B4-BE49-F238E27FC236}">
                    <a16:creationId xmlns:a16="http://schemas.microsoft.com/office/drawing/2014/main" id="{10E16B91-82AB-4860-8246-96252C1957B0}"/>
                  </a:ext>
                </a:extLst>
              </p:cNvPr>
              <p:cNvSpPr/>
              <p:nvPr/>
            </p:nvSpPr>
            <p:spPr>
              <a:xfrm rot="10800000">
                <a:off x="1155699" y="4029011"/>
                <a:ext cx="1908727" cy="326938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MESIM APIG 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38" name="사각형: 둥근 모서리 237">
                <a:extLst>
                  <a:ext uri="{FF2B5EF4-FFF2-40B4-BE49-F238E27FC236}">
                    <a16:creationId xmlns:a16="http://schemas.microsoft.com/office/drawing/2014/main" id="{EB5CCD84-50CA-4C52-8C66-2847B8902EB9}"/>
                  </a:ext>
                </a:extLst>
              </p:cNvPr>
              <p:cNvSpPr/>
              <p:nvPr/>
            </p:nvSpPr>
            <p:spPr>
              <a:xfrm rot="5400000">
                <a:off x="1023354" y="3587660"/>
                <a:ext cx="430158" cy="386069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800" b="1" spc="-15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</a:t>
                </a:r>
                <a:endParaRPr lang="en-US" altLang="ko-KR" sz="800" b="1" spc="-15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lang="ko-KR" altLang="en-US" sz="800" b="1" spc="-15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인증</a:t>
                </a:r>
                <a:endParaRPr lang="ko-KR" altLang="en-US" sz="800" b="1" spc="-1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244B8E3C-8B32-4BAD-A6E9-E4AEF7316284}"/>
                </a:ext>
              </a:extLst>
            </p:cNvPr>
            <p:cNvGrpSpPr/>
            <p:nvPr/>
          </p:nvGrpSpPr>
          <p:grpSpPr>
            <a:xfrm>
              <a:off x="-1552318" y="4112641"/>
              <a:ext cx="615488" cy="921340"/>
              <a:chOff x="-1390786" y="3489769"/>
              <a:chExt cx="1390250" cy="1234672"/>
            </a:xfrm>
          </p:grpSpPr>
          <p:sp>
            <p:nvSpPr>
              <p:cNvPr id="241" name="사각형: 둥근 모서리 76">
                <a:extLst>
                  <a:ext uri="{FF2B5EF4-FFF2-40B4-BE49-F238E27FC236}">
                    <a16:creationId xmlns:a16="http://schemas.microsoft.com/office/drawing/2014/main" id="{F03FE179-9BC5-400E-BEBA-CA1727DA7FA4}"/>
                  </a:ext>
                </a:extLst>
              </p:cNvPr>
              <p:cNvSpPr/>
              <p:nvPr/>
            </p:nvSpPr>
            <p:spPr>
              <a:xfrm>
                <a:off x="-1390786" y="3489769"/>
                <a:ext cx="1390250" cy="1234672"/>
              </a:xfrm>
              <a:prstGeom prst="roundRect">
                <a:avLst>
                  <a:gd name="adj" fmla="val 3190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wrap="none" lIns="0" tIns="18000" rIns="36000" bIns="18000" rtlCol="0" anchor="t"/>
              <a:lstStyle/>
              <a:p>
                <a:pPr algn="ctr"/>
                <a:r>
                  <a:rPr lang="ko-KR" altLang="en-US" sz="105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근로복지공단</a:t>
                </a:r>
                <a:endParaRPr lang="en-US" altLang="ko-KR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  <a:p>
                <a:pPr algn="ctr"/>
                <a:r>
                  <a:rPr lang="en-US" altLang="ko-KR" sz="105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(</a:t>
                </a:r>
                <a:r>
                  <a:rPr lang="ko-KR" altLang="en-US" sz="105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울산본부</a:t>
                </a:r>
                <a:r>
                  <a:rPr lang="en-US" altLang="ko-KR" sz="105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)</a:t>
                </a:r>
                <a:endParaRPr lang="en-US" altLang="ko-KR" sz="105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243" name="십자형 242">
                <a:extLst>
                  <a:ext uri="{FF2B5EF4-FFF2-40B4-BE49-F238E27FC236}">
                    <a16:creationId xmlns:a16="http://schemas.microsoft.com/office/drawing/2014/main" id="{A3323141-932D-4F94-A3C4-F8CE318E80A6}"/>
                  </a:ext>
                </a:extLst>
              </p:cNvPr>
              <p:cNvSpPr/>
              <p:nvPr/>
            </p:nvSpPr>
            <p:spPr>
              <a:xfrm>
                <a:off x="-1271220" y="4389522"/>
                <a:ext cx="1181229" cy="297911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ESB</a:t>
                </a:r>
                <a:r>
                  <a:rPr lang="ko-KR" altLang="en-US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Agent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4" name="십자형 243">
                <a:extLst>
                  <a:ext uri="{FF2B5EF4-FFF2-40B4-BE49-F238E27FC236}">
                    <a16:creationId xmlns:a16="http://schemas.microsoft.com/office/drawing/2014/main" id="{889A04A7-0ED8-440E-9077-12E803379BB8}"/>
                  </a:ext>
                </a:extLst>
              </p:cNvPr>
              <p:cNvSpPr/>
              <p:nvPr/>
            </p:nvSpPr>
            <p:spPr>
              <a:xfrm>
                <a:off x="-1271220" y="3986342"/>
                <a:ext cx="1181229" cy="326939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MESIM</a:t>
                </a:r>
                <a:r>
                  <a:rPr lang="ko-KR" altLang="en-US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ESB/ IMC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F66AB3A6-A7B6-4E8B-8303-24ACD75954EF}"/>
                </a:ext>
              </a:extLst>
            </p:cNvPr>
            <p:cNvGrpSpPr/>
            <p:nvPr/>
          </p:nvGrpSpPr>
          <p:grpSpPr>
            <a:xfrm>
              <a:off x="-2270674" y="3547505"/>
              <a:ext cx="1331344" cy="487607"/>
              <a:chOff x="213063" y="3489769"/>
              <a:chExt cx="1648402" cy="666252"/>
            </a:xfrm>
          </p:grpSpPr>
          <p:sp>
            <p:nvSpPr>
              <p:cNvPr id="246" name="사각형: 둥근 모서리 76">
                <a:extLst>
                  <a:ext uri="{FF2B5EF4-FFF2-40B4-BE49-F238E27FC236}">
                    <a16:creationId xmlns:a16="http://schemas.microsoft.com/office/drawing/2014/main" id="{56D583DC-DF75-46C2-ADC2-19B023837BEB}"/>
                  </a:ext>
                </a:extLst>
              </p:cNvPr>
              <p:cNvSpPr/>
              <p:nvPr/>
            </p:nvSpPr>
            <p:spPr>
              <a:xfrm>
                <a:off x="213063" y="3489769"/>
                <a:ext cx="1648402" cy="666252"/>
              </a:xfrm>
              <a:prstGeom prst="roundRect">
                <a:avLst>
                  <a:gd name="adj" fmla="val 3190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t"/>
              <a:lstStyle/>
              <a:p>
                <a:pPr algn="ctr"/>
                <a:r>
                  <a:rPr lang="en-US" altLang="ko-KR" sz="105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????</a:t>
                </a:r>
                <a:endParaRPr lang="en-US" altLang="ko-KR" sz="105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248" name="사각형: 둥근 모서리 247">
                <a:extLst>
                  <a:ext uri="{FF2B5EF4-FFF2-40B4-BE49-F238E27FC236}">
                    <a16:creationId xmlns:a16="http://schemas.microsoft.com/office/drawing/2014/main" id="{AF7BBB79-740D-4F41-B191-1571925F8456}"/>
                  </a:ext>
                </a:extLst>
              </p:cNvPr>
              <p:cNvSpPr/>
              <p:nvPr/>
            </p:nvSpPr>
            <p:spPr>
              <a:xfrm>
                <a:off x="1008593" y="3755980"/>
                <a:ext cx="787078" cy="326939"/>
              </a:xfrm>
              <a:prstGeom prst="round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ko-KR" altLang="en-US" sz="800" b="1" spc="-15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보험자격</a:t>
                </a:r>
                <a:endParaRPr lang="en-US" altLang="ko-KR" sz="800" b="1" spc="-1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0E3A75E7-1571-465F-8461-805C012A0A30}"/>
                </a:ext>
              </a:extLst>
            </p:cNvPr>
            <p:cNvGrpSpPr/>
            <p:nvPr/>
          </p:nvGrpSpPr>
          <p:grpSpPr>
            <a:xfrm>
              <a:off x="-2270673" y="4108625"/>
              <a:ext cx="635068" cy="927553"/>
              <a:chOff x="116217" y="4363967"/>
              <a:chExt cx="1331344" cy="956152"/>
            </a:xfrm>
          </p:grpSpPr>
          <p:sp>
            <p:nvSpPr>
              <p:cNvPr id="251" name="사각형: 둥근 모서리 76">
                <a:extLst>
                  <a:ext uri="{FF2B5EF4-FFF2-40B4-BE49-F238E27FC236}">
                    <a16:creationId xmlns:a16="http://schemas.microsoft.com/office/drawing/2014/main" id="{E88AA0A4-9465-4B14-AA30-8F61A6223ED1}"/>
                  </a:ext>
                </a:extLst>
              </p:cNvPr>
              <p:cNvSpPr/>
              <p:nvPr/>
            </p:nvSpPr>
            <p:spPr>
              <a:xfrm>
                <a:off x="116217" y="4363967"/>
                <a:ext cx="1331344" cy="453442"/>
              </a:xfrm>
              <a:prstGeom prst="roundRect">
                <a:avLst>
                  <a:gd name="adj" fmla="val 3190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t"/>
              <a:lstStyle/>
              <a:p>
                <a:pPr algn="ctr"/>
                <a:r>
                  <a:rPr lang="ko-KR" altLang="en-US" sz="1050" spc="-8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인천병원</a:t>
                </a:r>
                <a:endParaRPr lang="en-US" altLang="ko-KR" sz="105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256" name="십자형 255">
                <a:extLst>
                  <a:ext uri="{FF2B5EF4-FFF2-40B4-BE49-F238E27FC236}">
                    <a16:creationId xmlns:a16="http://schemas.microsoft.com/office/drawing/2014/main" id="{2ABBCC69-CAC2-487F-97F9-C6F9648FDD40}"/>
                  </a:ext>
                </a:extLst>
              </p:cNvPr>
              <p:cNvSpPr/>
              <p:nvPr/>
            </p:nvSpPr>
            <p:spPr>
              <a:xfrm>
                <a:off x="216300" y="4556549"/>
                <a:ext cx="1131178" cy="231229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ESB</a:t>
                </a:r>
                <a:r>
                  <a:rPr lang="ko-KR" altLang="en-US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Agent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7" name="사각형: 둥근 모서리 76">
                <a:extLst>
                  <a:ext uri="{FF2B5EF4-FFF2-40B4-BE49-F238E27FC236}">
                    <a16:creationId xmlns:a16="http://schemas.microsoft.com/office/drawing/2014/main" id="{73E5EE69-3CC0-46E2-B3F0-65F918F89400}"/>
                  </a:ext>
                </a:extLst>
              </p:cNvPr>
              <p:cNvSpPr/>
              <p:nvPr/>
            </p:nvSpPr>
            <p:spPr>
              <a:xfrm>
                <a:off x="116217" y="4866677"/>
                <a:ext cx="1331344" cy="453442"/>
              </a:xfrm>
              <a:prstGeom prst="roundRect">
                <a:avLst>
                  <a:gd name="adj" fmla="val 3190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t"/>
              <a:lstStyle/>
              <a:p>
                <a:pPr algn="ctr"/>
                <a:r>
                  <a:rPr lang="ko-KR" altLang="en-US" sz="105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+mn-ea"/>
                  </a:rPr>
                  <a:t>안산병원</a:t>
                </a:r>
                <a:endParaRPr lang="en-US" altLang="ko-KR" sz="1050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258" name="십자형 257">
                <a:extLst>
                  <a:ext uri="{FF2B5EF4-FFF2-40B4-BE49-F238E27FC236}">
                    <a16:creationId xmlns:a16="http://schemas.microsoft.com/office/drawing/2014/main" id="{59017DE0-7CE4-4DA4-92D5-66984357BAB0}"/>
                  </a:ext>
                </a:extLst>
              </p:cNvPr>
              <p:cNvSpPr/>
              <p:nvPr/>
            </p:nvSpPr>
            <p:spPr>
              <a:xfrm>
                <a:off x="216300" y="5059259"/>
                <a:ext cx="1131178" cy="231229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ESB</a:t>
                </a:r>
                <a:r>
                  <a:rPr lang="ko-KR" altLang="en-US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</a:t>
                </a:r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Agent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259" name="연결선: 꺾임 244">
              <a:extLst>
                <a:ext uri="{FF2B5EF4-FFF2-40B4-BE49-F238E27FC236}">
                  <a16:creationId xmlns:a16="http://schemas.microsoft.com/office/drawing/2014/main" id="{F3B6F3AC-E993-4D33-92ED-5D915CC14F51}"/>
                </a:ext>
              </a:extLst>
            </p:cNvPr>
            <p:cNvCxnSpPr>
              <a:cxnSpLocks/>
              <a:stCxn id="243" idx="1"/>
              <a:endCxn id="256" idx="3"/>
            </p:cNvCxnSpPr>
            <p:nvPr/>
          </p:nvCxnSpPr>
          <p:spPr>
            <a:xfrm flipH="1" flipV="1">
              <a:off x="-1683346" y="4407604"/>
              <a:ext cx="183962" cy="487607"/>
            </a:xfrm>
            <a:prstGeom prst="straightConnector1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연결선: 꺾임 244">
              <a:extLst>
                <a:ext uri="{FF2B5EF4-FFF2-40B4-BE49-F238E27FC236}">
                  <a16:creationId xmlns:a16="http://schemas.microsoft.com/office/drawing/2014/main" id="{2F9716AD-4A3A-420E-97A5-5A78AD8E9A90}"/>
                </a:ext>
              </a:extLst>
            </p:cNvPr>
            <p:cNvCxnSpPr>
              <a:cxnSpLocks/>
              <a:stCxn id="243" idx="1"/>
              <a:endCxn id="258" idx="3"/>
            </p:cNvCxnSpPr>
            <p:nvPr/>
          </p:nvCxnSpPr>
          <p:spPr>
            <a:xfrm flipH="1">
              <a:off x="-1683346" y="4895211"/>
              <a:ext cx="183962" cy="66"/>
            </a:xfrm>
            <a:prstGeom prst="straightConnector1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연결선: 꺾임 244">
              <a:extLst>
                <a:ext uri="{FF2B5EF4-FFF2-40B4-BE49-F238E27FC236}">
                  <a16:creationId xmlns:a16="http://schemas.microsoft.com/office/drawing/2014/main" id="{CD6BD12B-4B7B-4AC7-9485-A464A4EF3564}"/>
                </a:ext>
              </a:extLst>
            </p:cNvPr>
            <p:cNvCxnSpPr>
              <a:cxnSpLocks/>
              <a:stCxn id="236" idx="2"/>
              <a:endCxn id="243" idx="3"/>
            </p:cNvCxnSpPr>
            <p:nvPr/>
          </p:nvCxnSpPr>
          <p:spPr>
            <a:xfrm flipH="1">
              <a:off x="-976433" y="4255246"/>
              <a:ext cx="343233" cy="639965"/>
            </a:xfrm>
            <a:prstGeom prst="straightConnector1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14E8B40-5C69-45FC-A144-3DF58B0C9540}"/>
                </a:ext>
              </a:extLst>
            </p:cNvPr>
            <p:cNvSpPr txBox="1"/>
            <p:nvPr/>
          </p:nvSpPr>
          <p:spPr>
            <a:xfrm>
              <a:off x="-2353676" y="3683978"/>
              <a:ext cx="789672" cy="12311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171450" marR="0" lvl="0" indent="-80963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kumimoji="1" sz="1050" b="0" i="0" u="none" strike="noStrike" cap="none" spc="-80" normalizeH="0" baseline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marL="90487" indent="0">
                <a:buNone/>
              </a:pPr>
              <a:r>
                <a:rPr lang="en-US" altLang="ko-KR" sz="800" b="1" i="1">
                  <a:solidFill>
                    <a:srgbClr val="FF0000"/>
                  </a:solidFill>
                  <a:latin typeface="+mn-ea"/>
                  <a:ea typeface="+mn-ea"/>
                </a:rPr>
                <a:t>!!</a:t>
              </a:r>
              <a:r>
                <a:rPr lang="ko-KR" altLang="en-US" sz="800" b="1" i="1">
                  <a:solidFill>
                    <a:srgbClr val="FF0000"/>
                  </a:solidFill>
                  <a:latin typeface="+mn-ea"/>
                  <a:ea typeface="+mn-ea"/>
                </a:rPr>
                <a:t>보류</a:t>
              </a:r>
              <a:endParaRPr lang="en-US" altLang="ko-KR" sz="800" b="1" i="1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63" name="모서리가 둥근 직사각형 33">
              <a:extLst>
                <a:ext uri="{FF2B5EF4-FFF2-40B4-BE49-F238E27FC236}">
                  <a16:creationId xmlns:a16="http://schemas.microsoft.com/office/drawing/2014/main" id="{27B14341-4CD7-4180-8AF7-F9E9866D662C}"/>
                </a:ext>
              </a:extLst>
            </p:cNvPr>
            <p:cNvSpPr/>
            <p:nvPr/>
          </p:nvSpPr>
          <p:spPr>
            <a:xfrm>
              <a:off x="-2283992" y="3112876"/>
              <a:ext cx="1341513" cy="352844"/>
            </a:xfrm>
            <a:prstGeom prst="roundRect">
              <a:avLst/>
            </a:prstGeom>
            <a:solidFill>
              <a:srgbClr val="58B883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ko-KR" altLang="en-US" sz="1050">
                  <a:solidFill>
                    <a:schemeClr val="bg1"/>
                  </a:solidFill>
                  <a:latin typeface="+mn-ea"/>
                </a:rPr>
                <a:t>재활공학연구소</a:t>
              </a:r>
              <a:endParaRPr lang="en-US" altLang="ko-KR" sz="105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sz="1050">
                  <a:solidFill>
                    <a:schemeClr val="bg1"/>
                  </a:solidFill>
                  <a:latin typeface="+mn-ea"/>
                </a:rPr>
                <a:t>(WEB)</a:t>
              </a:r>
            </a:p>
          </p:txBody>
        </p:sp>
        <p:cxnSp>
          <p:nvCxnSpPr>
            <p:cNvPr id="264" name="연결선: 꺾임 244">
              <a:extLst>
                <a:ext uri="{FF2B5EF4-FFF2-40B4-BE49-F238E27FC236}">
                  <a16:creationId xmlns:a16="http://schemas.microsoft.com/office/drawing/2014/main" id="{BC9B84C3-9FC8-4A07-A6D5-C2B45468502A}"/>
                </a:ext>
              </a:extLst>
            </p:cNvPr>
            <p:cNvCxnSpPr>
              <a:cxnSpLocks/>
              <a:endCxn id="263" idx="3"/>
            </p:cNvCxnSpPr>
            <p:nvPr/>
          </p:nvCxnSpPr>
          <p:spPr>
            <a:xfrm flipH="1">
              <a:off x="-942479" y="3289298"/>
              <a:ext cx="654574" cy="0"/>
            </a:xfrm>
            <a:prstGeom prst="straightConnector1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타원 230">
            <a:extLst>
              <a:ext uri="{FF2B5EF4-FFF2-40B4-BE49-F238E27FC236}">
                <a16:creationId xmlns:a16="http://schemas.microsoft.com/office/drawing/2014/main" id="{E03B57EF-34D8-4BCA-9A96-0B682EE4BB00}"/>
              </a:ext>
            </a:extLst>
          </p:cNvPr>
          <p:cNvSpPr/>
          <p:nvPr/>
        </p:nvSpPr>
        <p:spPr>
          <a:xfrm>
            <a:off x="4190593" y="6030889"/>
            <a:ext cx="195987" cy="195987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F77CC-3868-47F5-8975-487C53BA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n-ea"/>
                <a:ea typeface="+mn-ea"/>
              </a:rPr>
              <a:t>(TO-BE) </a:t>
            </a:r>
            <a:r>
              <a:rPr lang="ko-KR" altLang="en-US">
                <a:latin typeface="+mn-ea"/>
                <a:ea typeface="+mn-ea"/>
              </a:rPr>
              <a:t>전체 시스템 구성도 </a:t>
            </a:r>
            <a:r>
              <a:rPr lang="en-US" altLang="ko-KR">
                <a:latin typeface="+mn-ea"/>
                <a:ea typeface="+mn-ea"/>
              </a:rPr>
              <a:t>(</a:t>
            </a:r>
            <a:r>
              <a:rPr lang="ko-KR" altLang="en-US">
                <a:latin typeface="+mn-ea"/>
                <a:ea typeface="+mn-ea"/>
              </a:rPr>
              <a:t>재활공학연구소 서비스 내부망구축시</a:t>
            </a:r>
            <a:r>
              <a:rPr lang="en-US" altLang="ko-KR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17" name="직선 화살표 연결선 250">
            <a:extLst>
              <a:ext uri="{FF2B5EF4-FFF2-40B4-BE49-F238E27FC236}">
                <a16:creationId xmlns:a16="http://schemas.microsoft.com/office/drawing/2014/main" id="{1425DAD3-EBE7-45A7-B9E6-BE59A0101CC7}"/>
              </a:ext>
            </a:extLst>
          </p:cNvPr>
          <p:cNvCxnSpPr>
            <a:cxnSpLocks/>
          </p:cNvCxnSpPr>
          <p:nvPr/>
        </p:nvCxnSpPr>
        <p:spPr>
          <a:xfrm flipV="1">
            <a:off x="2110284" y="4551220"/>
            <a:ext cx="2079358" cy="1142727"/>
          </a:xfrm>
          <a:prstGeom prst="bentConnector3">
            <a:avLst>
              <a:gd name="adj1" fmla="val 7711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250">
            <a:extLst>
              <a:ext uri="{FF2B5EF4-FFF2-40B4-BE49-F238E27FC236}">
                <a16:creationId xmlns:a16="http://schemas.microsoft.com/office/drawing/2014/main" id="{81C66308-0992-4ED9-9916-681C503E67C7}"/>
              </a:ext>
            </a:extLst>
          </p:cNvPr>
          <p:cNvCxnSpPr>
            <a:cxnSpLocks/>
          </p:cNvCxnSpPr>
          <p:nvPr/>
        </p:nvCxnSpPr>
        <p:spPr>
          <a:xfrm flipV="1">
            <a:off x="6890239" y="3139840"/>
            <a:ext cx="0" cy="23464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1F24796-71B1-475B-8932-1036703915ED}"/>
              </a:ext>
            </a:extLst>
          </p:cNvPr>
          <p:cNvSpPr txBox="1"/>
          <p:nvPr/>
        </p:nvSpPr>
        <p:spPr>
          <a:xfrm>
            <a:off x="6652271" y="3310832"/>
            <a:ext cx="1235795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171450" marR="0" lvl="0" indent="-80963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8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배달자 개인정보</a:t>
            </a:r>
            <a:r>
              <a:rPr kumimoji="1" lang="en-US" altLang="ko-KR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소속</a:t>
            </a:r>
            <a:r>
              <a:rPr kumimoji="1" lang="en-US" altLang="ko-KR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,</a:t>
            </a:r>
            <a:r>
              <a:rPr kumimoji="1" lang="ko-KR" altLang="en-US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지역</a:t>
            </a:r>
            <a:r>
              <a:rPr kumimoji="1" lang="en-US" altLang="ko-KR" sz="7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44" name="직선 화살표 연결선 250">
            <a:extLst>
              <a:ext uri="{FF2B5EF4-FFF2-40B4-BE49-F238E27FC236}">
                <a16:creationId xmlns:a16="http://schemas.microsoft.com/office/drawing/2014/main" id="{B9FFC0B5-0A2B-4900-8FC5-0122F8C6D645}"/>
              </a:ext>
            </a:extLst>
          </p:cNvPr>
          <p:cNvCxnSpPr>
            <a:cxnSpLocks/>
          </p:cNvCxnSpPr>
          <p:nvPr/>
        </p:nvCxnSpPr>
        <p:spPr>
          <a:xfrm>
            <a:off x="2437565" y="3701715"/>
            <a:ext cx="1745587" cy="4585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250">
            <a:extLst>
              <a:ext uri="{FF2B5EF4-FFF2-40B4-BE49-F238E27FC236}">
                <a16:creationId xmlns:a16="http://schemas.microsoft.com/office/drawing/2014/main" id="{6564E098-138F-4D5E-9561-454CFF69F857}"/>
              </a:ext>
            </a:extLst>
          </p:cNvPr>
          <p:cNvCxnSpPr>
            <a:cxnSpLocks/>
          </p:cNvCxnSpPr>
          <p:nvPr/>
        </p:nvCxnSpPr>
        <p:spPr>
          <a:xfrm flipV="1">
            <a:off x="5012837" y="3139840"/>
            <a:ext cx="0" cy="8679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250">
            <a:extLst>
              <a:ext uri="{FF2B5EF4-FFF2-40B4-BE49-F238E27FC236}">
                <a16:creationId xmlns:a16="http://schemas.microsoft.com/office/drawing/2014/main" id="{DA3E4049-4384-45FA-B3F7-B288924DD435}"/>
              </a:ext>
            </a:extLst>
          </p:cNvPr>
          <p:cNvCxnSpPr>
            <a:cxnSpLocks/>
          </p:cNvCxnSpPr>
          <p:nvPr/>
        </p:nvCxnSpPr>
        <p:spPr>
          <a:xfrm>
            <a:off x="5979937" y="3139840"/>
            <a:ext cx="0" cy="8679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AA059CA-CEBD-4768-9FCF-BD8B68660C8E}"/>
              </a:ext>
            </a:extLst>
          </p:cNvPr>
          <p:cNvSpPr txBox="1"/>
          <p:nvPr/>
        </p:nvSpPr>
        <p:spPr>
          <a:xfrm>
            <a:off x="5653216" y="3310832"/>
            <a:ext cx="108287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재활보조기기 정보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리워드포인트 정보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마이데이터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마이데이터 영수증</a:t>
            </a:r>
            <a:endParaRPr lang="en-US" altLang="ko-KR" sz="800">
              <a:latin typeface="+mn-ea"/>
              <a:ea typeface="+mn-ea"/>
            </a:endParaRP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9BEBB25F-B48E-44D6-9712-7D4CBBBB6DF9}"/>
              </a:ext>
            </a:extLst>
          </p:cNvPr>
          <p:cNvGrpSpPr/>
          <p:nvPr/>
        </p:nvGrpSpPr>
        <p:grpSpPr>
          <a:xfrm>
            <a:off x="4189209" y="3994525"/>
            <a:ext cx="3608060" cy="1259700"/>
            <a:chOff x="3254397" y="3567723"/>
            <a:chExt cx="2946378" cy="1259700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D5994868-1792-4304-AF7E-CCA3FA932BE6}"/>
                </a:ext>
              </a:extLst>
            </p:cNvPr>
            <p:cNvGrpSpPr/>
            <p:nvPr/>
          </p:nvGrpSpPr>
          <p:grpSpPr>
            <a:xfrm>
              <a:off x="3254397" y="3567723"/>
              <a:ext cx="2946378" cy="1259700"/>
              <a:chOff x="3254397" y="3567723"/>
              <a:chExt cx="2448005" cy="1259700"/>
            </a:xfrm>
          </p:grpSpPr>
          <p:sp>
            <p:nvSpPr>
              <p:cNvPr id="5" name="사각형: 둥근 모서리 76">
                <a:extLst>
                  <a:ext uri="{FF2B5EF4-FFF2-40B4-BE49-F238E27FC236}">
                    <a16:creationId xmlns:a16="http://schemas.microsoft.com/office/drawing/2014/main" id="{3DE5260C-EDE6-4FCD-9B3F-57762159E26A}"/>
                  </a:ext>
                </a:extLst>
              </p:cNvPr>
              <p:cNvSpPr/>
              <p:nvPr/>
            </p:nvSpPr>
            <p:spPr>
              <a:xfrm>
                <a:off x="3254402" y="3874975"/>
                <a:ext cx="2448000" cy="952448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플랫폼 사용자인증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마이페이지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마이데이터 관리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7" name="모서리가 둥근 직사각형 33">
                <a:extLst>
                  <a:ext uri="{FF2B5EF4-FFF2-40B4-BE49-F238E27FC236}">
                    <a16:creationId xmlns:a16="http://schemas.microsoft.com/office/drawing/2014/main" id="{E0A83BBB-CE79-404C-96D5-DB94449F6F8F}"/>
                  </a:ext>
                </a:extLst>
              </p:cNvPr>
              <p:cNvSpPr/>
              <p:nvPr/>
            </p:nvSpPr>
            <p:spPr>
              <a:xfrm>
                <a:off x="3254397" y="3567723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100">
                    <a:solidFill>
                      <a:schemeClr val="bg1"/>
                    </a:solidFill>
                    <a:latin typeface="+mn-ea"/>
                  </a:rPr>
                  <a:t>재활보조기구 이용자 앱</a:t>
                </a:r>
                <a:endParaRPr lang="en-US" altLang="ko-KR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884D354-66CA-4CAB-A73E-BBA44C58CA19}"/>
                </a:ext>
              </a:extLst>
            </p:cNvPr>
            <p:cNvSpPr txBox="1"/>
            <p:nvPr/>
          </p:nvSpPr>
          <p:spPr>
            <a:xfrm>
              <a:off x="4641682" y="4039433"/>
              <a:ext cx="1520994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➀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롱텀케어 유지관리 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➁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간편처리 행정서비스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KoPubWorld돋움체 Bold" panose="00000800000000000000" pitchFamily="2" charset="-127"/>
              </a:endParaRP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➂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스마트 예약 서비스</a:t>
              </a: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➃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거동불편자 당뇨관리 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355574D-464F-48E6-9584-5424EFED11B3}"/>
              </a:ext>
            </a:extLst>
          </p:cNvPr>
          <p:cNvGrpSpPr/>
          <p:nvPr/>
        </p:nvGrpSpPr>
        <p:grpSpPr>
          <a:xfrm>
            <a:off x="4182245" y="5473656"/>
            <a:ext cx="3608056" cy="805831"/>
            <a:chOff x="3248046" y="5355358"/>
            <a:chExt cx="2946374" cy="805831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EF74601-8838-433A-9D8C-3CB760129F8C}"/>
                </a:ext>
              </a:extLst>
            </p:cNvPr>
            <p:cNvGrpSpPr/>
            <p:nvPr/>
          </p:nvGrpSpPr>
          <p:grpSpPr>
            <a:xfrm>
              <a:off x="3248046" y="5355358"/>
              <a:ext cx="2946374" cy="805831"/>
              <a:chOff x="6910823" y="-1586909"/>
              <a:chExt cx="2448001" cy="805831"/>
            </a:xfrm>
          </p:grpSpPr>
          <p:sp>
            <p:nvSpPr>
              <p:cNvPr id="6" name="사각형: 둥근 모서리 76">
                <a:extLst>
                  <a:ext uri="{FF2B5EF4-FFF2-40B4-BE49-F238E27FC236}">
                    <a16:creationId xmlns:a16="http://schemas.microsoft.com/office/drawing/2014/main" id="{BAC28CEB-EC48-46F2-9B61-0B29AF8BF593}"/>
                  </a:ext>
                </a:extLst>
              </p:cNvPr>
              <p:cNvSpPr/>
              <p:nvPr/>
            </p:nvSpPr>
            <p:spPr>
              <a:xfrm>
                <a:off x="6910824" y="-1274876"/>
                <a:ext cx="2448000" cy="493798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플랫폼 사용자인증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266700" indent="-8413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마이페이지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8" name="모서리가 둥근 직사각형 33">
                <a:extLst>
                  <a:ext uri="{FF2B5EF4-FFF2-40B4-BE49-F238E27FC236}">
                    <a16:creationId xmlns:a16="http://schemas.microsoft.com/office/drawing/2014/main" id="{D9486D9D-668A-4021-A11E-F328D5620917}"/>
                  </a:ext>
                </a:extLst>
              </p:cNvPr>
              <p:cNvSpPr/>
              <p:nvPr/>
            </p:nvSpPr>
            <p:spPr>
              <a:xfrm>
                <a:off x="6910823" y="-1586909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100">
                    <a:solidFill>
                      <a:schemeClr val="bg1"/>
                    </a:solidFill>
                    <a:latin typeface="+mn-ea"/>
                  </a:rPr>
                  <a:t>배달자 앱</a:t>
                </a:r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D71E708-42DF-4EBC-A62F-4CA1B9ACF516}"/>
                </a:ext>
              </a:extLst>
            </p:cNvPr>
            <p:cNvSpPr txBox="1"/>
            <p:nvPr/>
          </p:nvSpPr>
          <p:spPr>
            <a:xfrm>
              <a:off x="4641682" y="5687399"/>
              <a:ext cx="152099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➀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롱텀케어 유지관리 서비스</a:t>
              </a:r>
              <a:endParaRPr kumimoji="1" lang="en-US" altLang="ko-KR" sz="10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  <a:p>
              <a:pPr marL="90487" marR="0" lvl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KoPubWorld돋움체 Bold" panose="00000800000000000000" pitchFamily="2" charset="-127"/>
                </a:rPr>
                <a:t>➁ </a:t>
              </a:r>
              <a:r>
                <a:rPr kumimoji="1" lang="ko-KR" altLang="en-US" sz="1000" b="0" i="0" u="none" strike="noStrike" kern="1200" cap="none" spc="-80" normalizeH="0" baseline="0" noProof="0">
                  <a:ln>
                    <a:solidFill>
                      <a:prstClr val="white">
                        <a:lumMod val="75000"/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rPr>
                <a:t>간편처리 행정서비스</a:t>
              </a:r>
            </a:p>
          </p:txBody>
        </p:sp>
      </p:grpSp>
      <p:cxnSp>
        <p:nvCxnSpPr>
          <p:cNvPr id="226" name="직선 화살표 연결선 182">
            <a:extLst>
              <a:ext uri="{FF2B5EF4-FFF2-40B4-BE49-F238E27FC236}">
                <a16:creationId xmlns:a16="http://schemas.microsoft.com/office/drawing/2014/main" id="{BF98CE0A-4785-4C36-92D3-8ADEE484C249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1510666" y="2451309"/>
            <a:ext cx="2665954" cy="36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182">
            <a:extLst>
              <a:ext uri="{FF2B5EF4-FFF2-40B4-BE49-F238E27FC236}">
                <a16:creationId xmlns:a16="http://schemas.microsoft.com/office/drawing/2014/main" id="{19BD2646-D7F7-453D-8D5F-EFAB7DDF629B}"/>
              </a:ext>
            </a:extLst>
          </p:cNvPr>
          <p:cNvCxnSpPr>
            <a:cxnSpLocks/>
            <a:stCxn id="119" idx="0"/>
            <a:endCxn id="232" idx="3"/>
          </p:cNvCxnSpPr>
          <p:nvPr/>
        </p:nvCxnSpPr>
        <p:spPr>
          <a:xfrm>
            <a:off x="1510666" y="2451309"/>
            <a:ext cx="926899" cy="1577089"/>
          </a:xfrm>
          <a:prstGeom prst="bentConnector3">
            <a:avLst>
              <a:gd name="adj1" fmla="val 119965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182">
            <a:extLst>
              <a:ext uri="{FF2B5EF4-FFF2-40B4-BE49-F238E27FC236}">
                <a16:creationId xmlns:a16="http://schemas.microsoft.com/office/drawing/2014/main" id="{19879B91-E888-4A14-AA9E-CA9A85D04E6C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1510666" y="2451309"/>
            <a:ext cx="582450" cy="3036489"/>
          </a:xfrm>
          <a:prstGeom prst="bentConnector3">
            <a:avLst>
              <a:gd name="adj1" fmla="val 193074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182">
            <a:extLst>
              <a:ext uri="{FF2B5EF4-FFF2-40B4-BE49-F238E27FC236}">
                <a16:creationId xmlns:a16="http://schemas.microsoft.com/office/drawing/2014/main" id="{7C88478A-36D5-4BEC-9865-3AAE370591AE}"/>
              </a:ext>
            </a:extLst>
          </p:cNvPr>
          <p:cNvCxnSpPr>
            <a:cxnSpLocks/>
            <a:stCxn id="119" idx="0"/>
          </p:cNvCxnSpPr>
          <p:nvPr/>
        </p:nvCxnSpPr>
        <p:spPr>
          <a:xfrm>
            <a:off x="1510666" y="2451309"/>
            <a:ext cx="2674846" cy="1960113"/>
          </a:xfrm>
          <a:prstGeom prst="bentConnector3">
            <a:avLst>
              <a:gd name="adj1" fmla="val 41739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182">
            <a:extLst>
              <a:ext uri="{FF2B5EF4-FFF2-40B4-BE49-F238E27FC236}">
                <a16:creationId xmlns:a16="http://schemas.microsoft.com/office/drawing/2014/main" id="{9D4C1978-966B-48A8-854F-789624BB949F}"/>
              </a:ext>
            </a:extLst>
          </p:cNvPr>
          <p:cNvCxnSpPr>
            <a:cxnSpLocks/>
            <a:stCxn id="119" idx="0"/>
            <a:endCxn id="231" idx="2"/>
          </p:cNvCxnSpPr>
          <p:nvPr/>
        </p:nvCxnSpPr>
        <p:spPr>
          <a:xfrm>
            <a:off x="1510666" y="2451309"/>
            <a:ext cx="2679927" cy="3677574"/>
          </a:xfrm>
          <a:prstGeom prst="bentConnector3">
            <a:avLst>
              <a:gd name="adj1" fmla="val 41755"/>
            </a:avLst>
          </a:prstGeom>
          <a:ln w="9525">
            <a:solidFill>
              <a:schemeClr val="accent4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DFD7E6-1158-420C-B9EC-8C72623DAE0D}"/>
              </a:ext>
            </a:extLst>
          </p:cNvPr>
          <p:cNvSpPr txBox="1"/>
          <p:nvPr/>
        </p:nvSpPr>
        <p:spPr>
          <a:xfrm>
            <a:off x="3184876" y="3854988"/>
            <a:ext cx="1430823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 i="1">
                <a:latin typeface="+mn-ea"/>
                <a:ea typeface="+mn-ea"/>
              </a:rPr>
              <a:t>보험자격</a:t>
            </a:r>
            <a:endParaRPr lang="en-US" altLang="ko-KR" sz="800" i="1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재활보조기구 처방전</a:t>
            </a:r>
            <a:endParaRPr lang="en-US" altLang="ko-KR" sz="800">
              <a:latin typeface="+mn-ea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E80751-089D-4921-A722-837F385A5882}"/>
              </a:ext>
            </a:extLst>
          </p:cNvPr>
          <p:cNvSpPr txBox="1"/>
          <p:nvPr/>
        </p:nvSpPr>
        <p:spPr>
          <a:xfrm>
            <a:off x="2293168" y="5551682"/>
            <a:ext cx="945766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검사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검진 데이터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16" name="직선 화살표 연결선 182">
            <a:extLst>
              <a:ext uri="{FF2B5EF4-FFF2-40B4-BE49-F238E27FC236}">
                <a16:creationId xmlns:a16="http://schemas.microsoft.com/office/drawing/2014/main" id="{19B4D2D2-0BFA-4FA6-A628-D8CF45B8D795}"/>
              </a:ext>
            </a:extLst>
          </p:cNvPr>
          <p:cNvCxnSpPr>
            <a:cxnSpLocks/>
          </p:cNvCxnSpPr>
          <p:nvPr/>
        </p:nvCxnSpPr>
        <p:spPr>
          <a:xfrm rot="10800000">
            <a:off x="1492868" y="1644941"/>
            <a:ext cx="2676758" cy="10966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육각형 116">
            <a:extLst>
              <a:ext uri="{FF2B5EF4-FFF2-40B4-BE49-F238E27FC236}">
                <a16:creationId xmlns:a16="http://schemas.microsoft.com/office/drawing/2014/main" id="{0616DB57-B0B5-47D1-9CFB-7F967087BB05}"/>
              </a:ext>
            </a:extLst>
          </p:cNvPr>
          <p:cNvSpPr/>
          <p:nvPr/>
        </p:nvSpPr>
        <p:spPr>
          <a:xfrm>
            <a:off x="703196" y="1318348"/>
            <a:ext cx="789672" cy="65318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전자팩스</a:t>
            </a:r>
            <a:endParaRPr lang="en-US" altLang="ko-KR" sz="8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BC7FE275-8CC3-48BC-A469-0AD31A51FBA7}"/>
              </a:ext>
            </a:extLst>
          </p:cNvPr>
          <p:cNvSpPr/>
          <p:nvPr/>
        </p:nvSpPr>
        <p:spPr>
          <a:xfrm>
            <a:off x="720994" y="2124716"/>
            <a:ext cx="789672" cy="653185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본인인증</a:t>
            </a:r>
            <a:endParaRPr lang="en-US" altLang="ko-KR" sz="8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484265-CDF9-4FF3-B73D-BDEECFD092F8}"/>
              </a:ext>
            </a:extLst>
          </p:cNvPr>
          <p:cNvSpPr txBox="1"/>
          <p:nvPr/>
        </p:nvSpPr>
        <p:spPr>
          <a:xfrm>
            <a:off x="1491092" y="1497853"/>
            <a:ext cx="1430823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동의서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46" name="직선 화살표 연결선 182">
            <a:extLst>
              <a:ext uri="{FF2B5EF4-FFF2-40B4-BE49-F238E27FC236}">
                <a16:creationId xmlns:a16="http://schemas.microsoft.com/office/drawing/2014/main" id="{45A0E048-5320-4214-99B8-0098EB81528A}"/>
              </a:ext>
            </a:extLst>
          </p:cNvPr>
          <p:cNvCxnSpPr>
            <a:cxnSpLocks/>
            <a:stCxn id="205" idx="6"/>
          </p:cNvCxnSpPr>
          <p:nvPr/>
        </p:nvCxnSpPr>
        <p:spPr>
          <a:xfrm flipH="1">
            <a:off x="2093116" y="2169103"/>
            <a:ext cx="70115" cy="1215253"/>
          </a:xfrm>
          <a:prstGeom prst="bentConnector3">
            <a:avLst>
              <a:gd name="adj1" fmla="val -902032"/>
            </a:avLst>
          </a:prstGeom>
          <a:ln w="9525">
            <a:solidFill>
              <a:schemeClr val="accent2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C4F8920-9D83-4DE1-94F0-0A19E3E36C47}"/>
              </a:ext>
            </a:extLst>
          </p:cNvPr>
          <p:cNvSpPr txBox="1"/>
          <p:nvPr/>
        </p:nvSpPr>
        <p:spPr>
          <a:xfrm>
            <a:off x="2539602" y="1787730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알람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50" name="직선 화살표 연결선 182">
            <a:extLst>
              <a:ext uri="{FF2B5EF4-FFF2-40B4-BE49-F238E27FC236}">
                <a16:creationId xmlns:a16="http://schemas.microsoft.com/office/drawing/2014/main" id="{76EC31AA-5050-4F0B-974A-2CDD123B5BE0}"/>
              </a:ext>
            </a:extLst>
          </p:cNvPr>
          <p:cNvCxnSpPr>
            <a:cxnSpLocks/>
            <a:stCxn id="204" idx="6"/>
            <a:endCxn id="5" idx="1"/>
          </p:cNvCxnSpPr>
          <p:nvPr/>
        </p:nvCxnSpPr>
        <p:spPr>
          <a:xfrm>
            <a:off x="2163231" y="1927506"/>
            <a:ext cx="2025985" cy="2850495"/>
          </a:xfrm>
          <a:prstGeom prst="bentConnector3">
            <a:avLst>
              <a:gd name="adj1" fmla="val 39093"/>
            </a:avLst>
          </a:prstGeom>
          <a:ln w="9525">
            <a:solidFill>
              <a:schemeClr val="accent2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01EE52E4-C3C3-444D-8C85-35FEEA4601D5}"/>
              </a:ext>
            </a:extLst>
          </p:cNvPr>
          <p:cNvGrpSpPr/>
          <p:nvPr/>
        </p:nvGrpSpPr>
        <p:grpSpPr>
          <a:xfrm>
            <a:off x="2358964" y="4351736"/>
            <a:ext cx="2144623" cy="1254715"/>
            <a:chOff x="2040385" y="7061669"/>
            <a:chExt cx="2554030" cy="1254715"/>
          </a:xfrm>
        </p:grpSpPr>
        <p:grpSp>
          <p:nvGrpSpPr>
            <p:cNvPr id="1061" name="그룹 1060">
              <a:extLst>
                <a:ext uri="{FF2B5EF4-FFF2-40B4-BE49-F238E27FC236}">
                  <a16:creationId xmlns:a16="http://schemas.microsoft.com/office/drawing/2014/main" id="{9DC34FA5-38AF-420E-91D1-35681289900E}"/>
                </a:ext>
              </a:extLst>
            </p:cNvPr>
            <p:cNvGrpSpPr/>
            <p:nvPr/>
          </p:nvGrpSpPr>
          <p:grpSpPr>
            <a:xfrm rot="1446021">
              <a:off x="2115271" y="7874678"/>
              <a:ext cx="2273348" cy="246221"/>
              <a:chOff x="2098613" y="8064730"/>
              <a:chExt cx="2231999" cy="246221"/>
            </a:xfrm>
          </p:grpSpPr>
          <p:cxnSp>
            <p:nvCxnSpPr>
              <p:cNvPr id="179" name="직선 화살표 연결선 250">
                <a:extLst>
                  <a:ext uri="{FF2B5EF4-FFF2-40B4-BE49-F238E27FC236}">
                    <a16:creationId xmlns:a16="http://schemas.microsoft.com/office/drawing/2014/main" id="{651F8306-0D8B-484D-B534-83130DD40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8613" y="8309299"/>
                <a:ext cx="2231999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066B6B1-7548-4C3C-B2AA-876A384328FF}"/>
                  </a:ext>
                </a:extLst>
              </p:cNvPr>
              <p:cNvSpPr txBox="1"/>
              <p:nvPr/>
            </p:nvSpPr>
            <p:spPr>
              <a:xfrm rot="21575309">
                <a:off x="2296717" y="8064730"/>
                <a:ext cx="12361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171450" marR="0" lvl="0" indent="-8096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1" sz="1050" b="0" i="0" u="none" strike="noStrike" cap="none" spc="-80" normalizeH="0" baseline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kumimoji="1" lang="ko-KR" altLang="en-US" sz="800" b="0" i="0" u="none" strike="noStrike" kern="1200" cap="none" spc="-80" normalizeH="0" baseline="0" noProof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배달자 식별 정보</a:t>
                </a:r>
                <a:endParaRPr lang="en-US" altLang="ko-KR" sz="800">
                  <a:latin typeface="+mn-ea"/>
                  <a:ea typeface="+mn-ea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800">
                    <a:latin typeface="+mn-ea"/>
                    <a:ea typeface="+mn-ea"/>
                    <a:cs typeface="KoPubWorld돋움체 Bold" panose="00000800000000000000" pitchFamily="2" charset="-127"/>
                  </a:rPr>
                  <a:t>➀➁ </a:t>
                </a:r>
                <a:r>
                  <a:rPr lang="ko-KR" altLang="en-US" sz="800">
                    <a:latin typeface="+mn-ea"/>
                    <a:ea typeface="+mn-ea"/>
                  </a:rPr>
                  <a:t>서비스 요청정보</a:t>
                </a:r>
                <a:endParaRPr lang="en-US" altLang="ko-KR" sz="800">
                  <a:latin typeface="+mn-ea"/>
                  <a:ea typeface="+mn-ea"/>
                </a:endParaRPr>
              </a:p>
            </p:txBody>
          </p:sp>
        </p:grpSp>
        <p:grpSp>
          <p:nvGrpSpPr>
            <p:cNvPr id="1062" name="그룹 1061">
              <a:extLst>
                <a:ext uri="{FF2B5EF4-FFF2-40B4-BE49-F238E27FC236}">
                  <a16:creationId xmlns:a16="http://schemas.microsoft.com/office/drawing/2014/main" id="{1D0FD096-EEC7-46D3-BD78-AD2A1E1BF576}"/>
                </a:ext>
              </a:extLst>
            </p:cNvPr>
            <p:cNvGrpSpPr/>
            <p:nvPr/>
          </p:nvGrpSpPr>
          <p:grpSpPr>
            <a:xfrm rot="1446021">
              <a:off x="2089757" y="8193273"/>
              <a:ext cx="2273349" cy="123111"/>
              <a:chOff x="2098612" y="8388770"/>
              <a:chExt cx="2232000" cy="123111"/>
            </a:xfrm>
          </p:grpSpPr>
          <p:cxnSp>
            <p:nvCxnSpPr>
              <p:cNvPr id="190" name="직선 화살표 연결선 250">
                <a:extLst>
                  <a:ext uri="{FF2B5EF4-FFF2-40B4-BE49-F238E27FC236}">
                    <a16:creationId xmlns:a16="http://schemas.microsoft.com/office/drawing/2014/main" id="{744B1CE5-A9E2-4EBA-97EE-FB1668F681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8612" y="8509418"/>
                <a:ext cx="223200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D4DA0427-9D83-4894-8F11-A62857B70869}"/>
                  </a:ext>
                </a:extLst>
              </p:cNvPr>
              <p:cNvSpPr txBox="1"/>
              <p:nvPr/>
            </p:nvSpPr>
            <p:spPr>
              <a:xfrm rot="21575309">
                <a:off x="2325436" y="8388770"/>
                <a:ext cx="1302755" cy="12311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171450" marR="0" lvl="0" indent="-8096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1" sz="1050" b="0" i="0" u="none" strike="noStrike" cap="none" spc="-80" normalizeH="0" baseline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800">
                    <a:latin typeface="+mn-ea"/>
                    <a:ea typeface="+mn-ea"/>
                    <a:cs typeface="KoPubWorld돋움체 Bold" panose="00000800000000000000" pitchFamily="2" charset="-127"/>
                  </a:rPr>
                  <a:t>➀➁ </a:t>
                </a:r>
                <a:r>
                  <a:rPr lang="ko-KR" altLang="en-US" sz="800">
                    <a:latin typeface="+mn-ea"/>
                    <a:ea typeface="+mn-ea"/>
                  </a:rPr>
                  <a:t>서비스 일정</a:t>
                </a:r>
                <a:r>
                  <a:rPr lang="en-US" altLang="ko-KR" sz="800">
                    <a:latin typeface="+mn-ea"/>
                    <a:ea typeface="+mn-ea"/>
                  </a:rPr>
                  <a:t>/</a:t>
                </a:r>
                <a:r>
                  <a:rPr lang="ko-KR" altLang="en-US" sz="800">
                    <a:latin typeface="+mn-ea"/>
                    <a:ea typeface="+mn-ea"/>
                  </a:rPr>
                  <a:t>결과</a:t>
                </a:r>
                <a:endParaRPr lang="en-US" altLang="ko-KR" sz="800">
                  <a:latin typeface="+mn-ea"/>
                  <a:ea typeface="+mn-ea"/>
                </a:endParaRPr>
              </a:p>
            </p:txBody>
          </p:sp>
        </p:grpSp>
        <p:grpSp>
          <p:nvGrpSpPr>
            <p:cNvPr id="1059" name="그룹 1058">
              <a:extLst>
                <a:ext uri="{FF2B5EF4-FFF2-40B4-BE49-F238E27FC236}">
                  <a16:creationId xmlns:a16="http://schemas.microsoft.com/office/drawing/2014/main" id="{83729B4E-1B42-4486-AEDA-EF15233B8450}"/>
                </a:ext>
              </a:extLst>
            </p:cNvPr>
            <p:cNvGrpSpPr/>
            <p:nvPr/>
          </p:nvGrpSpPr>
          <p:grpSpPr>
            <a:xfrm rot="1446021">
              <a:off x="2078014" y="7061669"/>
              <a:ext cx="2273349" cy="265816"/>
              <a:chOff x="1984886" y="7020187"/>
              <a:chExt cx="2232000" cy="265816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A680EF-AEC7-4E97-B13D-BB088DC9E275}"/>
                  </a:ext>
                </a:extLst>
              </p:cNvPr>
              <p:cNvSpPr txBox="1"/>
              <p:nvPr/>
            </p:nvSpPr>
            <p:spPr>
              <a:xfrm>
                <a:off x="2191003" y="7020187"/>
                <a:ext cx="1827409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171450" marR="0" lvl="0" indent="-8096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1" sz="1050" b="0" i="0" u="none" strike="noStrike" cap="none" spc="-80" normalizeH="0" baseline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800">
                    <a:latin typeface="+mn-ea"/>
                    <a:ea typeface="+mn-ea"/>
                  </a:rPr>
                  <a:t>재활보조기구 이용자 식별 정보</a:t>
                </a:r>
                <a:endParaRPr lang="en-US" altLang="ko-KR" sz="800">
                  <a:latin typeface="+mn-ea"/>
                  <a:ea typeface="+mn-ea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800">
                    <a:latin typeface="+mn-ea"/>
                    <a:ea typeface="+mn-ea"/>
                    <a:cs typeface="KoPubWorld돋움체 Bold" panose="00000800000000000000" pitchFamily="2" charset="-127"/>
                  </a:rPr>
                  <a:t>➀➁➂ </a:t>
                </a:r>
                <a:r>
                  <a:rPr lang="ko-KR" altLang="en-US" sz="800">
                    <a:latin typeface="+mn-ea"/>
                    <a:ea typeface="+mn-ea"/>
                  </a:rPr>
                  <a:t>서비스 요청  </a:t>
                </a:r>
                <a:endParaRPr lang="en-US" altLang="ko-KR" sz="800">
                  <a:latin typeface="+mn-ea"/>
                  <a:ea typeface="+mn-ea"/>
                </a:endParaRPr>
              </a:p>
            </p:txBody>
          </p:sp>
          <p:cxnSp>
            <p:nvCxnSpPr>
              <p:cNvPr id="194" name="직선 화살표 연결선 250">
                <a:extLst>
                  <a:ext uri="{FF2B5EF4-FFF2-40B4-BE49-F238E27FC236}">
                    <a16:creationId xmlns:a16="http://schemas.microsoft.com/office/drawing/2014/main" id="{F4E36429-FDFD-4AFF-8294-69CC484F2A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886" y="7286002"/>
                <a:ext cx="2232000" cy="1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957E016C-F540-4086-A60A-996C3360E24C}"/>
                </a:ext>
              </a:extLst>
            </p:cNvPr>
            <p:cNvGrpSpPr/>
            <p:nvPr/>
          </p:nvGrpSpPr>
          <p:grpSpPr>
            <a:xfrm rot="1446021">
              <a:off x="2040385" y="7473654"/>
              <a:ext cx="2554030" cy="246221"/>
              <a:chOff x="2014656" y="7386755"/>
              <a:chExt cx="2507576" cy="246221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F1C93BA-9995-4A83-8B2D-97AB44FCECF7}"/>
                  </a:ext>
                </a:extLst>
              </p:cNvPr>
              <p:cNvSpPr txBox="1"/>
              <p:nvPr/>
            </p:nvSpPr>
            <p:spPr>
              <a:xfrm>
                <a:off x="2257829" y="7386755"/>
                <a:ext cx="2264403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171450" marR="0" lvl="0" indent="-8096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1" sz="1050" b="0" i="0" u="none" strike="noStrike" cap="none" spc="-80" normalizeH="0" baseline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800">
                    <a:latin typeface="+mn-ea"/>
                    <a:ea typeface="+mn-ea"/>
                    <a:cs typeface="KoPubWorld돋움체 Bold" panose="00000800000000000000" pitchFamily="2" charset="-127"/>
                  </a:rPr>
                  <a:t>➀➁➂ </a:t>
                </a:r>
                <a:r>
                  <a:rPr lang="ko-KR" altLang="en-US" sz="800">
                    <a:latin typeface="+mn-ea"/>
                    <a:ea typeface="+mn-ea"/>
                  </a:rPr>
                  <a:t>서비스 일정</a:t>
                </a:r>
                <a:r>
                  <a:rPr lang="en-US" altLang="ko-KR" sz="800">
                    <a:latin typeface="+mn-ea"/>
                    <a:ea typeface="+mn-ea"/>
                  </a:rPr>
                  <a:t>/</a:t>
                </a:r>
                <a:r>
                  <a:rPr lang="ko-KR" altLang="en-US" sz="800">
                    <a:latin typeface="+mn-ea"/>
                    <a:ea typeface="+mn-ea"/>
                  </a:rPr>
                  <a:t>결과</a:t>
                </a:r>
                <a:endParaRPr lang="en-US" altLang="ko-KR" sz="800">
                  <a:latin typeface="+mn-ea"/>
                  <a:ea typeface="+mn-ea"/>
                </a:endParaRPr>
              </a:p>
              <a:p>
                <a:r>
                  <a:rPr lang="ko-KR" altLang="en-US" sz="800">
                    <a:latin typeface="+mn-ea"/>
                    <a:ea typeface="+mn-ea"/>
                  </a:rPr>
                  <a:t>상담</a:t>
                </a:r>
                <a:r>
                  <a:rPr lang="en-US" altLang="ko-KR" sz="800">
                    <a:latin typeface="+mn-ea"/>
                    <a:ea typeface="+mn-ea"/>
                  </a:rPr>
                  <a:t>/</a:t>
                </a:r>
                <a:r>
                  <a:rPr lang="ko-KR" altLang="en-US" sz="800">
                    <a:latin typeface="+mn-ea"/>
                    <a:ea typeface="+mn-ea"/>
                  </a:rPr>
                  <a:t>비대면검수</a:t>
                </a:r>
                <a:r>
                  <a:rPr lang="en-US" altLang="ko-KR" sz="800">
                    <a:latin typeface="+mn-ea"/>
                    <a:ea typeface="+mn-ea"/>
                  </a:rPr>
                  <a:t>/</a:t>
                </a:r>
                <a:r>
                  <a:rPr lang="ko-KR" altLang="en-US" sz="800">
                    <a:latin typeface="+mn-ea"/>
                    <a:ea typeface="+mn-ea"/>
                  </a:rPr>
                  <a:t>거래명세서</a:t>
                </a:r>
                <a:endParaRPr lang="en-US" altLang="ko-KR" sz="800">
                  <a:latin typeface="+mn-ea"/>
                  <a:ea typeface="+mn-ea"/>
                </a:endParaRPr>
              </a:p>
            </p:txBody>
          </p:sp>
          <p:cxnSp>
            <p:nvCxnSpPr>
              <p:cNvPr id="195" name="직선 화살표 연결선 250">
                <a:extLst>
                  <a:ext uri="{FF2B5EF4-FFF2-40B4-BE49-F238E27FC236}">
                    <a16:creationId xmlns:a16="http://schemas.microsoft.com/office/drawing/2014/main" id="{FA45D42A-F7DB-4246-BDC3-BBDCDE243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656" y="7506320"/>
                <a:ext cx="223200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직선 화살표 연결선 182">
            <a:extLst>
              <a:ext uri="{FF2B5EF4-FFF2-40B4-BE49-F238E27FC236}">
                <a16:creationId xmlns:a16="http://schemas.microsoft.com/office/drawing/2014/main" id="{EF76E55B-C601-4415-9041-8C58624FF760}"/>
              </a:ext>
            </a:extLst>
          </p:cNvPr>
          <p:cNvCxnSpPr>
            <a:cxnSpLocks/>
            <a:stCxn id="204" idx="6"/>
            <a:endCxn id="6" idx="1"/>
          </p:cNvCxnSpPr>
          <p:nvPr/>
        </p:nvCxnSpPr>
        <p:spPr>
          <a:xfrm>
            <a:off x="2163231" y="1927506"/>
            <a:ext cx="2019015" cy="4105082"/>
          </a:xfrm>
          <a:prstGeom prst="bentConnector3">
            <a:avLst>
              <a:gd name="adj1" fmla="val 39432"/>
            </a:avLst>
          </a:prstGeom>
          <a:ln w="9525">
            <a:solidFill>
              <a:schemeClr val="accent2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>
            <a:extLst>
              <a:ext uri="{FF2B5EF4-FFF2-40B4-BE49-F238E27FC236}">
                <a16:creationId xmlns:a16="http://schemas.microsoft.com/office/drawing/2014/main" id="{2AC824B8-0D19-4F46-8384-241498C65112}"/>
              </a:ext>
            </a:extLst>
          </p:cNvPr>
          <p:cNvSpPr/>
          <p:nvPr/>
        </p:nvSpPr>
        <p:spPr>
          <a:xfrm>
            <a:off x="1967244" y="1829512"/>
            <a:ext cx="195987" cy="195987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85B0BA97-9935-457A-BF49-836200E0717D}"/>
              </a:ext>
            </a:extLst>
          </p:cNvPr>
          <p:cNvSpPr/>
          <p:nvPr/>
        </p:nvSpPr>
        <p:spPr>
          <a:xfrm>
            <a:off x="1967244" y="2071109"/>
            <a:ext cx="195987" cy="195987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CE406FA-D65A-4B6F-82FA-21EB4D01F5DE}"/>
              </a:ext>
            </a:extLst>
          </p:cNvPr>
          <p:cNvGrpSpPr/>
          <p:nvPr/>
        </p:nvGrpSpPr>
        <p:grpSpPr>
          <a:xfrm>
            <a:off x="1446929" y="1731774"/>
            <a:ext cx="789672" cy="653185"/>
            <a:chOff x="4056095" y="390228"/>
            <a:chExt cx="789672" cy="653185"/>
          </a:xfrm>
        </p:grpSpPr>
        <p:sp>
          <p:nvSpPr>
            <p:cNvPr id="124" name="육각형 123">
              <a:extLst>
                <a:ext uri="{FF2B5EF4-FFF2-40B4-BE49-F238E27FC236}">
                  <a16:creationId xmlns:a16="http://schemas.microsoft.com/office/drawing/2014/main" id="{97DA3E95-616E-4386-A78D-256B1EFE8319}"/>
                </a:ext>
              </a:extLst>
            </p:cNvPr>
            <p:cNvSpPr/>
            <p:nvPr/>
          </p:nvSpPr>
          <p:spPr>
            <a:xfrm>
              <a:off x="4056095" y="390228"/>
              <a:ext cx="789672" cy="653185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8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푸쉬서버</a:t>
              </a:r>
              <a:endParaRPr lang="en-US" altLang="ko-KR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en-US" altLang="ko-KR" sz="8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25" name="Picture 2" descr="Firebase">
              <a:extLst>
                <a:ext uri="{FF2B5EF4-FFF2-40B4-BE49-F238E27FC236}">
                  <a16:creationId xmlns:a16="http://schemas.microsoft.com/office/drawing/2014/main" id="{3FB3EFF0-C955-41DB-B253-A39C3E7A1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688" y="660443"/>
              <a:ext cx="309265" cy="309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319F8CEC-562F-4553-AED5-8E316B3C2BA6}"/>
              </a:ext>
            </a:extLst>
          </p:cNvPr>
          <p:cNvSpPr txBox="1"/>
          <p:nvPr/>
        </p:nvSpPr>
        <p:spPr>
          <a:xfrm>
            <a:off x="2259330" y="2039341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알람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254" name="직선 화살표 연결선 250">
            <a:extLst>
              <a:ext uri="{FF2B5EF4-FFF2-40B4-BE49-F238E27FC236}">
                <a16:creationId xmlns:a16="http://schemas.microsoft.com/office/drawing/2014/main" id="{9C84ACAB-F7EA-4179-9D4F-81EE0544A86E}"/>
              </a:ext>
            </a:extLst>
          </p:cNvPr>
          <p:cNvCxnSpPr>
            <a:cxnSpLocks/>
          </p:cNvCxnSpPr>
          <p:nvPr/>
        </p:nvCxnSpPr>
        <p:spPr>
          <a:xfrm rot="20333624" flipV="1">
            <a:off x="2353449" y="3156375"/>
            <a:ext cx="1903252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8A7CEE81-F848-42C0-ACCC-496072FD8B34}"/>
              </a:ext>
            </a:extLst>
          </p:cNvPr>
          <p:cNvSpPr txBox="1"/>
          <p:nvPr/>
        </p:nvSpPr>
        <p:spPr>
          <a:xfrm rot="20333624">
            <a:off x="2552029" y="3018103"/>
            <a:ext cx="153258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처리결과</a:t>
            </a:r>
            <a:r>
              <a:rPr lang="ko-KR" altLang="en-US" sz="700">
                <a:latin typeface="+mn-ea"/>
                <a:ea typeface="+mn-ea"/>
              </a:rPr>
              <a:t>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리워드포인트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C803D0F1-EEFE-4C9E-8B6F-C98DAE790FF1}"/>
              </a:ext>
            </a:extLst>
          </p:cNvPr>
          <p:cNvGrpSpPr/>
          <p:nvPr/>
        </p:nvGrpSpPr>
        <p:grpSpPr>
          <a:xfrm>
            <a:off x="4189209" y="1500000"/>
            <a:ext cx="3608060" cy="1639837"/>
            <a:chOff x="3254397" y="3567723"/>
            <a:chExt cx="2946378" cy="1639837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1ADC3190-85BC-439C-8F79-CD9A99BCA511}"/>
                </a:ext>
              </a:extLst>
            </p:cNvPr>
            <p:cNvGrpSpPr/>
            <p:nvPr/>
          </p:nvGrpSpPr>
          <p:grpSpPr>
            <a:xfrm>
              <a:off x="3254397" y="3567723"/>
              <a:ext cx="2946378" cy="1639837"/>
              <a:chOff x="3254397" y="3567723"/>
              <a:chExt cx="2448005" cy="1639837"/>
            </a:xfrm>
          </p:grpSpPr>
          <p:sp>
            <p:nvSpPr>
              <p:cNvPr id="293" name="사각형: 둥근 모서리 76">
                <a:extLst>
                  <a:ext uri="{FF2B5EF4-FFF2-40B4-BE49-F238E27FC236}">
                    <a16:creationId xmlns:a16="http://schemas.microsoft.com/office/drawing/2014/main" id="{CA766392-D83D-4AD2-BF0D-07BB5B327C78}"/>
                  </a:ext>
                </a:extLst>
              </p:cNvPr>
              <p:cNvSpPr/>
              <p:nvPr/>
            </p:nvSpPr>
            <p:spPr>
              <a:xfrm>
                <a:off x="3254402" y="3874973"/>
                <a:ext cx="2448000" cy="1332587"/>
              </a:xfrm>
              <a:prstGeom prst="roundRect">
                <a:avLst>
                  <a:gd name="adj" fmla="val 3190"/>
                </a:avLst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36000" bIns="18000" rtlCol="0" anchor="ctr"/>
              <a:lstStyle/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본인인증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서비스 회원관리</a:t>
                </a:r>
                <a:r>
                  <a:rPr kumimoji="1" lang="en-US" altLang="ko-KR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/</a:t>
                </a: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인증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마이데이터  시각화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알기쉬운동의 관리</a:t>
                </a: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1" lang="ko-KR" altLang="en-US" sz="10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선별공유 관리</a:t>
                </a:r>
                <a:endParaRPr kumimoji="1" lang="en-US" altLang="ko-KR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  <a:p>
                <a:pPr marL="449263" indent="-90488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kumimoji="1" lang="ko-KR" altLang="en-US" sz="10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94" name="모서리가 둥근 직사각형 33">
                <a:extLst>
                  <a:ext uri="{FF2B5EF4-FFF2-40B4-BE49-F238E27FC236}">
                    <a16:creationId xmlns:a16="http://schemas.microsoft.com/office/drawing/2014/main" id="{6EC2D384-3D60-4661-A583-DB71888A5482}"/>
                  </a:ext>
                </a:extLst>
              </p:cNvPr>
              <p:cNvSpPr/>
              <p:nvPr/>
            </p:nvSpPr>
            <p:spPr>
              <a:xfrm>
                <a:off x="3254397" y="3567723"/>
                <a:ext cx="2448000" cy="293927"/>
              </a:xfrm>
              <a:prstGeom prst="roundRect">
                <a:avLst/>
              </a:prstGeom>
              <a:solidFill>
                <a:srgbClr val="58B883"/>
              </a:solidFill>
              <a:ln>
                <a:noFill/>
              </a:ln>
              <a:effectLst>
                <a:outerShdw dist="35921" dir="2700000" algn="ctr" rotWithShape="0">
                  <a:schemeClr val="bg2">
                    <a:alpha val="38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ko-KR" altLang="en-US" sz="1100">
                    <a:solidFill>
                      <a:schemeClr val="bg1"/>
                    </a:solidFill>
                    <a:latin typeface="+mn-ea"/>
                  </a:rPr>
                  <a:t>의료데이터 오퍼레이터 플랫폼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3E8FE54-924B-4440-99A9-410F187C2287}"/>
                </a:ext>
              </a:extLst>
            </p:cNvPr>
            <p:cNvSpPr txBox="1"/>
            <p:nvPr/>
          </p:nvSpPr>
          <p:spPr>
            <a:xfrm>
              <a:off x="4716723" y="4001238"/>
              <a:ext cx="1445953" cy="901442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36000" bIns="18000" rtlCol="0" anchor="ctr"/>
            <a:lstStyle>
              <a:defPPr>
                <a:defRPr lang="ko-KR"/>
              </a:defPPr>
              <a:lvl1pPr marL="171450" indent="-809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umimoji="1" sz="105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r>
                <a:rPr lang="ko-KR" altLang="en-US" sz="1000">
                  <a:latin typeface="+mn-ea"/>
                  <a:ea typeface="+mn-ea"/>
                </a:rPr>
                <a:t>영수증 관리</a:t>
              </a:r>
              <a:endParaRPr lang="en-US" altLang="ko-KR" sz="1000">
                <a:latin typeface="+mn-ea"/>
                <a:ea typeface="+mn-ea"/>
              </a:endParaRPr>
            </a:p>
            <a:p>
              <a:r>
                <a:rPr lang="ko-KR" altLang="en-US" sz="1000">
                  <a:latin typeface="+mn-ea"/>
                  <a:ea typeface="+mn-ea"/>
                </a:rPr>
                <a:t>마이데이터 관리</a:t>
              </a:r>
              <a:endParaRPr lang="en-US" altLang="ko-KR" sz="1000">
                <a:latin typeface="+mn-ea"/>
                <a:ea typeface="+mn-ea"/>
              </a:endParaRPr>
            </a:p>
            <a:p>
              <a:r>
                <a:rPr lang="ko-KR" altLang="en-US" sz="1000">
                  <a:latin typeface="+mn-ea"/>
                  <a:ea typeface="+mn-ea"/>
                </a:rPr>
                <a:t>서비스 처리이력 관리</a:t>
              </a:r>
            </a:p>
            <a:p>
              <a:r>
                <a:rPr lang="ko-KR" altLang="en-US" sz="1000">
                  <a:latin typeface="+mn-ea"/>
                  <a:ea typeface="+mn-ea"/>
                </a:rPr>
                <a:t>리워드 포인트 관리</a:t>
              </a:r>
            </a:p>
            <a:p>
              <a:r>
                <a:rPr lang="ko-KR" altLang="en-US" sz="1000">
                  <a:latin typeface="+mn-ea"/>
                  <a:ea typeface="+mn-ea"/>
                </a:rPr>
                <a:t>플랫폼 운영 관리</a:t>
              </a:r>
            </a:p>
          </p:txBody>
        </p:sp>
      </p:grpSp>
      <p:sp>
        <p:nvSpPr>
          <p:cNvPr id="303" name="십자형 302">
            <a:extLst>
              <a:ext uri="{FF2B5EF4-FFF2-40B4-BE49-F238E27FC236}">
                <a16:creationId xmlns:a16="http://schemas.microsoft.com/office/drawing/2014/main" id="{7DE30FE9-524F-4B29-82C8-F3C780BEB662}"/>
              </a:ext>
            </a:extLst>
          </p:cNvPr>
          <p:cNvSpPr/>
          <p:nvPr/>
        </p:nvSpPr>
        <p:spPr>
          <a:xfrm rot="5400000">
            <a:off x="3638430" y="2331971"/>
            <a:ext cx="1356755" cy="258979"/>
          </a:xfrm>
          <a:prstGeom prst="plus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  <p:sp>
        <p:nvSpPr>
          <p:cNvPr id="304" name="십자형 303">
            <a:extLst>
              <a:ext uri="{FF2B5EF4-FFF2-40B4-BE49-F238E27FC236}">
                <a16:creationId xmlns:a16="http://schemas.microsoft.com/office/drawing/2014/main" id="{A9B6E553-1796-478C-8746-27EC30A04015}"/>
              </a:ext>
            </a:extLst>
          </p:cNvPr>
          <p:cNvSpPr/>
          <p:nvPr/>
        </p:nvSpPr>
        <p:spPr>
          <a:xfrm>
            <a:off x="4438292" y="2881390"/>
            <a:ext cx="3145392" cy="258979"/>
          </a:xfrm>
          <a:prstGeom prst="plus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  <p:cxnSp>
        <p:nvCxnSpPr>
          <p:cNvPr id="133" name="직선 화살표 연결선 182">
            <a:extLst>
              <a:ext uri="{FF2B5EF4-FFF2-40B4-BE49-F238E27FC236}">
                <a16:creationId xmlns:a16="http://schemas.microsoft.com/office/drawing/2014/main" id="{38E2976F-35C1-432D-9D46-F7C05769DD66}"/>
              </a:ext>
            </a:extLst>
          </p:cNvPr>
          <p:cNvCxnSpPr>
            <a:cxnSpLocks/>
            <a:stCxn id="124" idx="5"/>
          </p:cNvCxnSpPr>
          <p:nvPr/>
        </p:nvCxnSpPr>
        <p:spPr>
          <a:xfrm rot="5400000" flipH="1" flipV="1">
            <a:off x="6258003" y="-2705146"/>
            <a:ext cx="252223" cy="8621619"/>
          </a:xfrm>
          <a:prstGeom prst="bentConnector3">
            <a:avLst>
              <a:gd name="adj1" fmla="val 190634"/>
            </a:avLst>
          </a:prstGeom>
          <a:ln w="9525">
            <a:solidFill>
              <a:schemeClr val="accent2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29A1753-4DF9-4978-AA78-D75CAD5201C8}"/>
              </a:ext>
            </a:extLst>
          </p:cNvPr>
          <p:cNvGrpSpPr/>
          <p:nvPr/>
        </p:nvGrpSpPr>
        <p:grpSpPr>
          <a:xfrm>
            <a:off x="10492322" y="252117"/>
            <a:ext cx="1604947" cy="656724"/>
            <a:chOff x="10603568" y="481502"/>
            <a:chExt cx="1604947" cy="656724"/>
          </a:xfrm>
        </p:grpSpPr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10BFBA3D-5473-4967-8ACD-A654CE3BF8A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346637"/>
              <a:ext cx="0" cy="449516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DFF1BFA-3B5B-49BB-8A00-06C454ABBF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504359"/>
              <a:ext cx="0" cy="449516"/>
            </a:xfrm>
            <a:prstGeom prst="straightConnector1">
              <a:avLst/>
            </a:prstGeom>
            <a:ln w="9525">
              <a:solidFill>
                <a:schemeClr val="accent4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E89867C-4578-48D5-A29B-BD315C7C82C5}"/>
                </a:ext>
              </a:extLst>
            </p:cNvPr>
            <p:cNvSpPr txBox="1"/>
            <p:nvPr/>
          </p:nvSpPr>
          <p:spPr>
            <a:xfrm>
              <a:off x="11116089" y="481502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en-US" altLang="ko-KR" sz="900">
                  <a:latin typeface="+mn-ea"/>
                  <a:ea typeface="+mn-ea"/>
                </a:rPr>
                <a:t>HTTPS, AES256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9AD09BB-FFD9-4996-B7B3-D8D2410CE087}"/>
                </a:ext>
              </a:extLst>
            </p:cNvPr>
            <p:cNvSpPr txBox="1"/>
            <p:nvPr/>
          </p:nvSpPr>
          <p:spPr>
            <a:xfrm>
              <a:off x="11116089" y="660388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en-US" altLang="ko-KR" sz="900">
                  <a:latin typeface="+mn-ea"/>
                  <a:ea typeface="+mn-ea"/>
                </a:rPr>
                <a:t>HTTPS , </a:t>
              </a:r>
              <a:r>
                <a:rPr lang="ko-KR" altLang="en-US" sz="900">
                  <a:latin typeface="+mn-ea"/>
                  <a:ea typeface="+mn-ea"/>
                </a:rPr>
                <a:t>본인인증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8CE44F1-1615-4377-A077-A9CA0B3E570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653587"/>
              <a:ext cx="0" cy="449516"/>
            </a:xfrm>
            <a:prstGeom prst="straightConnector1">
              <a:avLst/>
            </a:prstGeom>
            <a:ln w="9525">
              <a:solidFill>
                <a:schemeClr val="accent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F60F9C0-3B55-42A2-AA0B-BDE8780A9E5E}"/>
                </a:ext>
              </a:extLst>
            </p:cNvPr>
            <p:cNvSpPr txBox="1"/>
            <p:nvPr/>
          </p:nvSpPr>
          <p:spPr>
            <a:xfrm>
              <a:off x="11116089" y="809616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en-US" altLang="ko-KR" sz="900">
                  <a:latin typeface="+mn-ea"/>
                  <a:ea typeface="+mn-ea"/>
                </a:rPr>
                <a:t>Push Notification</a:t>
              </a:r>
            </a:p>
          </p:txBody>
        </p: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B8456788-A4A6-47A4-B517-A639915D110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28326" y="802411"/>
              <a:ext cx="0" cy="449516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FE8F726-E454-4673-BA09-4129B829EF06}"/>
                </a:ext>
              </a:extLst>
            </p:cNvPr>
            <p:cNvSpPr txBox="1"/>
            <p:nvPr/>
          </p:nvSpPr>
          <p:spPr>
            <a:xfrm>
              <a:off x="11116089" y="958440"/>
              <a:ext cx="1092426" cy="17978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>
              <a:defPPr>
                <a:defRPr lang="ko-KR"/>
              </a:defPPr>
              <a:lvl1pPr algn="ctr">
                <a:defRPr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ko-KR" altLang="en-US" sz="900">
                  <a:latin typeface="+mn-ea"/>
                  <a:ea typeface="+mn-ea"/>
                </a:rPr>
                <a:t>전자팩스</a:t>
              </a:r>
              <a:endParaRPr lang="en-US" altLang="ko-KR" sz="900">
                <a:latin typeface="+mn-ea"/>
                <a:ea typeface="+mn-ea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0BF11BA-2712-4D4C-8904-60ABB738B22B}"/>
              </a:ext>
            </a:extLst>
          </p:cNvPr>
          <p:cNvSpPr txBox="1"/>
          <p:nvPr/>
        </p:nvSpPr>
        <p:spPr>
          <a:xfrm>
            <a:off x="2539602" y="1078718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알람</a:t>
            </a:r>
            <a:endParaRPr lang="en-US" altLang="ko-KR" sz="800">
              <a:latin typeface="+mn-ea"/>
              <a:ea typeface="+mn-ea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0359813-ECC5-4078-8BAD-585815A4C51F}"/>
              </a:ext>
            </a:extLst>
          </p:cNvPr>
          <p:cNvGrpSpPr/>
          <p:nvPr/>
        </p:nvGrpSpPr>
        <p:grpSpPr>
          <a:xfrm>
            <a:off x="9448064" y="1479551"/>
            <a:ext cx="2649205" cy="4799919"/>
            <a:chOff x="9292578" y="1650515"/>
            <a:chExt cx="2804691" cy="4799919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F3D1CF6-E0D8-49BD-86F0-4BCCFF7B3779}"/>
                </a:ext>
              </a:extLst>
            </p:cNvPr>
            <p:cNvSpPr/>
            <p:nvPr/>
          </p:nvSpPr>
          <p:spPr>
            <a:xfrm>
              <a:off x="9292578" y="1650515"/>
              <a:ext cx="2804691" cy="47999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  <a:alpha val="60000"/>
                </a:schemeClr>
              </a:solidFill>
            </a:ln>
            <a:effectLst>
              <a:innerShdw blurRad="114300">
                <a:schemeClr val="bg1">
                  <a:lumMod val="8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 latinLnBrk="1">
                <a:lnSpc>
                  <a:spcPct val="120000"/>
                </a:lnSpc>
              </a:pPr>
              <a:r>
                <a:rPr lang="ko-KR" altLang="en-US" sz="1400" b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서비스</a:t>
              </a:r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27975BC3-C983-4E77-8D7E-2002CD3764B9}"/>
                </a:ext>
              </a:extLst>
            </p:cNvPr>
            <p:cNvGrpSpPr/>
            <p:nvPr/>
          </p:nvGrpSpPr>
          <p:grpSpPr>
            <a:xfrm>
              <a:off x="9423153" y="2112131"/>
              <a:ext cx="2593588" cy="4200553"/>
              <a:chOff x="9423153" y="2112131"/>
              <a:chExt cx="2593588" cy="420055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3D774C45-62B8-4F3A-B1E0-DCA8BC278F73}"/>
                  </a:ext>
                </a:extLst>
              </p:cNvPr>
              <p:cNvGrpSpPr/>
              <p:nvPr/>
            </p:nvGrpSpPr>
            <p:grpSpPr>
              <a:xfrm>
                <a:off x="9423153" y="2112131"/>
                <a:ext cx="2593588" cy="883796"/>
                <a:chOff x="6910823" y="-96874"/>
                <a:chExt cx="2448000" cy="883796"/>
              </a:xfrm>
            </p:grpSpPr>
            <p:sp>
              <p:nvSpPr>
                <p:cNvPr id="171" name="사각형: 둥근 모서리 76">
                  <a:extLst>
                    <a:ext uri="{FF2B5EF4-FFF2-40B4-BE49-F238E27FC236}">
                      <a16:creationId xmlns:a16="http://schemas.microsoft.com/office/drawing/2014/main" id="{6B3012E7-1448-42FA-B0F0-F60389AA2B0B}"/>
                    </a:ext>
                  </a:extLst>
                </p:cNvPr>
                <p:cNvSpPr/>
                <p:nvPr/>
              </p:nvSpPr>
              <p:spPr>
                <a:xfrm>
                  <a:off x="6910823" y="210136"/>
                  <a:ext cx="2448000" cy="576786"/>
                </a:xfrm>
                <a:prstGeom prst="roundRect">
                  <a:avLst>
                    <a:gd name="adj" fmla="val 3190"/>
                  </a:avLst>
                </a:prstGeom>
                <a:solidFill>
                  <a:schemeClr val="tx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36000" bIns="18000" rtlCol="0" anchor="ctr"/>
                <a:lstStyle/>
                <a:p>
                  <a:pPr marL="182563" indent="-93663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➀ 롱텀케어 유지관리 서비스</a:t>
                  </a:r>
                  <a:b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</a:b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 </a:t>
                  </a: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- 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내구연한 및 충전 등 일상편의 알림</a:t>
                  </a:r>
                  <a:b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</a:b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 </a:t>
                  </a: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- 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지정 재활보조기구 맞춤 배달</a:t>
                  </a:r>
                </a:p>
              </p:txBody>
            </p:sp>
            <p:sp>
              <p:nvSpPr>
                <p:cNvPr id="184" name="모서리가 둥근 직사각형 33">
                  <a:extLst>
                    <a:ext uri="{FF2B5EF4-FFF2-40B4-BE49-F238E27FC236}">
                      <a16:creationId xmlns:a16="http://schemas.microsoft.com/office/drawing/2014/main" id="{38DEE7F3-E613-4BCE-A4C3-0A743454481E}"/>
                    </a:ext>
                  </a:extLst>
                </p:cNvPr>
                <p:cNvSpPr/>
                <p:nvPr/>
              </p:nvSpPr>
              <p:spPr>
                <a:xfrm>
                  <a:off x="6910823" y="-96874"/>
                  <a:ext cx="2448000" cy="293927"/>
                </a:xfrm>
                <a:prstGeom prst="roundRect">
                  <a:avLst/>
                </a:prstGeom>
                <a:solidFill>
                  <a:srgbClr val="58B883"/>
                </a:solidFill>
                <a:ln>
                  <a:noFill/>
                </a:ln>
                <a:effectLst>
                  <a:outerShdw dist="35921" dir="2700000" algn="ctr" rotWithShape="0">
                    <a:schemeClr val="bg2">
                      <a:alpha val="38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50">
                      <a:solidFill>
                        <a:schemeClr val="bg1"/>
                      </a:solidFill>
                      <a:latin typeface="+mn-ea"/>
                    </a:rPr>
                    <a:t>메타빌드</a:t>
                  </a:r>
                  <a:r>
                    <a:rPr lang="en-US" altLang="ko-KR" sz="1050">
                      <a:solidFill>
                        <a:schemeClr val="bg1"/>
                      </a:solidFill>
                      <a:latin typeface="+mn-ea"/>
                    </a:rPr>
                    <a:t>(WEB)</a:t>
                  </a:r>
                  <a:endParaRPr lang="en-US" altLang="ko-KR" sz="105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D180D6DB-EDA2-496A-A5C4-18CD70B2CA5B}"/>
                  </a:ext>
                </a:extLst>
              </p:cNvPr>
              <p:cNvGrpSpPr/>
              <p:nvPr/>
            </p:nvGrpSpPr>
            <p:grpSpPr>
              <a:xfrm>
                <a:off x="9423153" y="3179113"/>
                <a:ext cx="2593588" cy="1041669"/>
                <a:chOff x="6910823" y="3027681"/>
                <a:chExt cx="2448000" cy="1041669"/>
              </a:xfrm>
            </p:grpSpPr>
            <p:sp>
              <p:nvSpPr>
                <p:cNvPr id="164" name="사각형: 둥근 모서리 76">
                  <a:extLst>
                    <a:ext uri="{FF2B5EF4-FFF2-40B4-BE49-F238E27FC236}">
                      <a16:creationId xmlns:a16="http://schemas.microsoft.com/office/drawing/2014/main" id="{BE41EC87-F5C3-40E0-8FCE-25D884A3D8D1}"/>
                    </a:ext>
                  </a:extLst>
                </p:cNvPr>
                <p:cNvSpPr/>
                <p:nvPr/>
              </p:nvSpPr>
              <p:spPr>
                <a:xfrm>
                  <a:off x="6910823" y="3338755"/>
                  <a:ext cx="2448000" cy="730595"/>
                </a:xfrm>
                <a:prstGeom prst="roundRect">
                  <a:avLst>
                    <a:gd name="adj" fmla="val 3190"/>
                  </a:avLst>
                </a:prstGeom>
                <a:solidFill>
                  <a:schemeClr val="tx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36000" bIns="18000" rtlCol="0" anchor="ctr"/>
                <a:lstStyle/>
                <a:p>
                  <a:pPr marL="182563" indent="-93663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➀ 롱텀케어 유지관리 서비스</a:t>
                  </a:r>
                  <a:b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</a:b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- 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지정 재활보조기구 예방점검 및 간편수리</a:t>
                  </a:r>
                  <a:endPara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  <a:p>
                  <a:pPr marL="182563" indent="-93663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➂ 스마트 예약 서비스</a:t>
                  </a:r>
                  <a:b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</a:b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- 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품목특성</a:t>
                  </a: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·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제작기사</a:t>
                  </a: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·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자재현황 연동 맞춤예약</a:t>
                  </a:r>
                </a:p>
              </p:txBody>
            </p:sp>
            <p:sp>
              <p:nvSpPr>
                <p:cNvPr id="169" name="모서리가 둥근 직사각형 33">
                  <a:extLst>
                    <a:ext uri="{FF2B5EF4-FFF2-40B4-BE49-F238E27FC236}">
                      <a16:creationId xmlns:a16="http://schemas.microsoft.com/office/drawing/2014/main" id="{796B9AEE-8548-4E61-B46B-36D4C84F29C3}"/>
                    </a:ext>
                  </a:extLst>
                </p:cNvPr>
                <p:cNvSpPr/>
                <p:nvPr/>
              </p:nvSpPr>
              <p:spPr>
                <a:xfrm>
                  <a:off x="6910823" y="3027681"/>
                  <a:ext cx="2448000" cy="293927"/>
                </a:xfrm>
                <a:prstGeom prst="roundRect">
                  <a:avLst/>
                </a:prstGeom>
                <a:solidFill>
                  <a:srgbClr val="58B883"/>
                </a:solidFill>
                <a:ln>
                  <a:noFill/>
                </a:ln>
                <a:effectLst>
                  <a:outerShdw dist="35921" dir="2700000" algn="ctr" rotWithShape="0">
                    <a:schemeClr val="bg2">
                      <a:alpha val="38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50">
                      <a:solidFill>
                        <a:schemeClr val="bg1"/>
                      </a:solidFill>
                      <a:latin typeface="+mn-ea"/>
                    </a:rPr>
                    <a:t>알스텝</a:t>
                  </a:r>
                  <a:r>
                    <a:rPr lang="en-US" altLang="ko-KR" sz="1050">
                      <a:solidFill>
                        <a:schemeClr val="bg1"/>
                      </a:solidFill>
                      <a:latin typeface="+mn-ea"/>
                    </a:rPr>
                    <a:t>(WEB)</a:t>
                  </a:r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DF925462-93FF-4CB0-B33C-62DD2CE0926A}"/>
                  </a:ext>
                </a:extLst>
              </p:cNvPr>
              <p:cNvGrpSpPr/>
              <p:nvPr/>
            </p:nvGrpSpPr>
            <p:grpSpPr>
              <a:xfrm>
                <a:off x="9423153" y="5605141"/>
                <a:ext cx="2593588" cy="707543"/>
                <a:chOff x="6910823" y="5513868"/>
                <a:chExt cx="2448000" cy="707543"/>
              </a:xfrm>
            </p:grpSpPr>
            <p:sp>
              <p:nvSpPr>
                <p:cNvPr id="162" name="사각형: 둥근 모서리 76">
                  <a:extLst>
                    <a:ext uri="{FF2B5EF4-FFF2-40B4-BE49-F238E27FC236}">
                      <a16:creationId xmlns:a16="http://schemas.microsoft.com/office/drawing/2014/main" id="{BFFCFF90-6EA2-49E6-A414-F5FCD635926D}"/>
                    </a:ext>
                  </a:extLst>
                </p:cNvPr>
                <p:cNvSpPr/>
                <p:nvPr/>
              </p:nvSpPr>
              <p:spPr>
                <a:xfrm>
                  <a:off x="6910823" y="5820877"/>
                  <a:ext cx="2448000" cy="400534"/>
                </a:xfrm>
                <a:prstGeom prst="roundRect">
                  <a:avLst>
                    <a:gd name="adj" fmla="val 3190"/>
                  </a:avLst>
                </a:prstGeom>
                <a:solidFill>
                  <a:schemeClr val="tx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36000" bIns="18000" rtlCol="0" anchor="ctr"/>
                <a:lstStyle/>
                <a:p>
                  <a:pPr marL="182563" indent="-93663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➃ 거동불편자 당뇨관리 서비스</a:t>
                  </a:r>
                  <a:b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</a:b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-  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특정품목 맞춤형 식단</a:t>
                  </a: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/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운동법</a:t>
                  </a:r>
                </a:p>
              </p:txBody>
            </p:sp>
            <p:sp>
              <p:nvSpPr>
                <p:cNvPr id="163" name="모서리가 둥근 직사각형 33">
                  <a:extLst>
                    <a:ext uri="{FF2B5EF4-FFF2-40B4-BE49-F238E27FC236}">
                      <a16:creationId xmlns:a16="http://schemas.microsoft.com/office/drawing/2014/main" id="{CCA5DAA0-B57A-4D8D-8B7D-C6EEB4DC4B9C}"/>
                    </a:ext>
                  </a:extLst>
                </p:cNvPr>
                <p:cNvSpPr/>
                <p:nvPr/>
              </p:nvSpPr>
              <p:spPr>
                <a:xfrm>
                  <a:off x="6910823" y="5513868"/>
                  <a:ext cx="2448000" cy="293927"/>
                </a:xfrm>
                <a:prstGeom prst="roundRect">
                  <a:avLst/>
                </a:prstGeom>
                <a:solidFill>
                  <a:srgbClr val="58B883"/>
                </a:solidFill>
                <a:ln>
                  <a:noFill/>
                </a:ln>
                <a:effectLst>
                  <a:outerShdw dist="35921" dir="2700000" algn="ctr" rotWithShape="0">
                    <a:schemeClr val="bg2">
                      <a:alpha val="38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50">
                      <a:solidFill>
                        <a:schemeClr val="bg1"/>
                      </a:solidFill>
                      <a:latin typeface="+mn-ea"/>
                    </a:rPr>
                    <a:t>한국당뇨협회</a:t>
                  </a:r>
                  <a:r>
                    <a:rPr lang="en-US" altLang="ko-KR" sz="1050">
                      <a:solidFill>
                        <a:schemeClr val="bg1"/>
                      </a:solidFill>
                      <a:latin typeface="+mn-ea"/>
                    </a:rPr>
                    <a:t>(WEB)</a:t>
                  </a:r>
                  <a:endParaRPr lang="ko-KR" altLang="en-US" sz="105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A78BB103-347B-4EA8-B21A-FB6A4EDF9286}"/>
                  </a:ext>
                </a:extLst>
              </p:cNvPr>
              <p:cNvGrpSpPr/>
              <p:nvPr/>
            </p:nvGrpSpPr>
            <p:grpSpPr>
              <a:xfrm>
                <a:off x="9423153" y="4394160"/>
                <a:ext cx="2593588" cy="1037604"/>
                <a:chOff x="6910823" y="4274249"/>
                <a:chExt cx="2448000" cy="1037604"/>
              </a:xfrm>
            </p:grpSpPr>
            <p:sp>
              <p:nvSpPr>
                <p:cNvPr id="159" name="사각형: 둥근 모서리 76">
                  <a:extLst>
                    <a:ext uri="{FF2B5EF4-FFF2-40B4-BE49-F238E27FC236}">
                      <a16:creationId xmlns:a16="http://schemas.microsoft.com/office/drawing/2014/main" id="{8894577E-7DD5-4609-A241-AE2D6C3F2AB7}"/>
                    </a:ext>
                  </a:extLst>
                </p:cNvPr>
                <p:cNvSpPr/>
                <p:nvPr/>
              </p:nvSpPr>
              <p:spPr>
                <a:xfrm>
                  <a:off x="6910823" y="4581258"/>
                  <a:ext cx="2448000" cy="730595"/>
                </a:xfrm>
                <a:prstGeom prst="roundRect">
                  <a:avLst>
                    <a:gd name="adj" fmla="val 3190"/>
                  </a:avLst>
                </a:prstGeom>
                <a:solidFill>
                  <a:schemeClr val="tx2"/>
                </a:solidFill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  <a:effectLst/>
              </p:spPr>
              <p:txBody>
                <a:bodyPr lIns="0" tIns="18000" rIns="36000" bIns="18000" rtlCol="0" anchor="ctr"/>
                <a:lstStyle/>
                <a:p>
                  <a:pPr marL="182563" indent="-93663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➀ 롱텀케어 유지관리 서비스</a:t>
                  </a:r>
                  <a:b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</a:b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- 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지정 재활보조기구 예방점검 및 간편수리</a:t>
                  </a:r>
                  <a:endParaRPr kumimoji="1" lang="en-US" altLang="ko-KR" sz="900" spc="-8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  <a:p>
                  <a:pPr marL="182563" indent="-93663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➂ 스마트 예약 서비스</a:t>
                  </a:r>
                  <a:b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</a:b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- 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품목특성</a:t>
                  </a: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·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제작기사</a:t>
                  </a:r>
                  <a:r>
                    <a:rPr kumimoji="1" lang="en-US" altLang="ko-KR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·</a:t>
                  </a:r>
                  <a:r>
                    <a:rPr kumimoji="1" lang="ko-KR" altLang="en-US" sz="900" spc="-8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+mn-ea"/>
                    </a:rPr>
                    <a:t>자재현황 연동 맞춤예약</a:t>
                  </a:r>
                </a:p>
              </p:txBody>
            </p:sp>
            <p:sp>
              <p:nvSpPr>
                <p:cNvPr id="160" name="모서리가 둥근 직사각형 33">
                  <a:extLst>
                    <a:ext uri="{FF2B5EF4-FFF2-40B4-BE49-F238E27FC236}">
                      <a16:creationId xmlns:a16="http://schemas.microsoft.com/office/drawing/2014/main" id="{3165206F-469A-4554-977A-6754F54474D0}"/>
                    </a:ext>
                  </a:extLst>
                </p:cNvPr>
                <p:cNvSpPr/>
                <p:nvPr/>
              </p:nvSpPr>
              <p:spPr>
                <a:xfrm>
                  <a:off x="6910823" y="4274249"/>
                  <a:ext cx="2448000" cy="293927"/>
                </a:xfrm>
                <a:prstGeom prst="roundRect">
                  <a:avLst/>
                </a:prstGeom>
                <a:solidFill>
                  <a:srgbClr val="58B883"/>
                </a:solidFill>
                <a:ln>
                  <a:noFill/>
                </a:ln>
                <a:effectLst>
                  <a:outerShdw dist="35921" dir="2700000" algn="ctr" rotWithShape="0">
                    <a:schemeClr val="bg2">
                      <a:alpha val="38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50">
                      <a:solidFill>
                        <a:schemeClr val="bg1"/>
                      </a:solidFill>
                      <a:latin typeface="+mn-ea"/>
                    </a:rPr>
                    <a:t>함길수제화</a:t>
                  </a:r>
                  <a:r>
                    <a:rPr lang="en-US" altLang="ko-KR" sz="1050">
                      <a:solidFill>
                        <a:schemeClr val="bg1"/>
                      </a:solidFill>
                      <a:latin typeface="+mn-ea"/>
                    </a:rPr>
                    <a:t>(WEB)</a:t>
                  </a:r>
                  <a:endParaRPr lang="ko-KR" altLang="en-US" sz="105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</p:grpSp>
      <p:cxnSp>
        <p:nvCxnSpPr>
          <p:cNvPr id="188" name="직선 화살표 연결선 250">
            <a:extLst>
              <a:ext uri="{FF2B5EF4-FFF2-40B4-BE49-F238E27FC236}">
                <a16:creationId xmlns:a16="http://schemas.microsoft.com/office/drawing/2014/main" id="{54881CA4-CFC3-4DC9-B846-3F6E11420B78}"/>
              </a:ext>
            </a:extLst>
          </p:cNvPr>
          <p:cNvCxnSpPr>
            <a:cxnSpLocks/>
          </p:cNvCxnSpPr>
          <p:nvPr/>
        </p:nvCxnSpPr>
        <p:spPr>
          <a:xfrm>
            <a:off x="7773182" y="4354519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2FD464B-851F-4943-AC8D-DB7D638FF851}"/>
              </a:ext>
            </a:extLst>
          </p:cNvPr>
          <p:cNvSpPr txBox="1"/>
          <p:nvPr/>
        </p:nvSpPr>
        <p:spPr>
          <a:xfrm>
            <a:off x="7792273" y="4204935"/>
            <a:ext cx="137813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➀➁➂➃ </a:t>
            </a:r>
            <a:r>
              <a:rPr lang="ko-KR" altLang="en-US" sz="800">
                <a:latin typeface="+mn-ea"/>
                <a:ea typeface="+mn-ea"/>
              </a:rPr>
              <a:t>서비스 요청 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92" name="직선 화살표 연결선 250">
            <a:extLst>
              <a:ext uri="{FF2B5EF4-FFF2-40B4-BE49-F238E27FC236}">
                <a16:creationId xmlns:a16="http://schemas.microsoft.com/office/drawing/2014/main" id="{148E7CEF-F93F-4D0B-931C-5F04496EEF96}"/>
              </a:ext>
            </a:extLst>
          </p:cNvPr>
          <p:cNvCxnSpPr>
            <a:cxnSpLocks/>
          </p:cNvCxnSpPr>
          <p:nvPr/>
        </p:nvCxnSpPr>
        <p:spPr>
          <a:xfrm rot="10800000">
            <a:off x="7773182" y="4828809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D69F38BB-EDA2-48F3-AB95-89E4894C098A}"/>
              </a:ext>
            </a:extLst>
          </p:cNvPr>
          <p:cNvSpPr txBox="1"/>
          <p:nvPr/>
        </p:nvSpPr>
        <p:spPr>
          <a:xfrm>
            <a:off x="7792272" y="4685080"/>
            <a:ext cx="1458894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➀➁➂➃ </a:t>
            </a:r>
            <a:r>
              <a:rPr lang="ko-KR" altLang="en-US" sz="800">
                <a:latin typeface="+mn-ea"/>
                <a:ea typeface="+mn-ea"/>
              </a:rPr>
              <a:t>서비스 일정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결과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96" name="직선 화살표 연결선 250">
            <a:extLst>
              <a:ext uri="{FF2B5EF4-FFF2-40B4-BE49-F238E27FC236}">
                <a16:creationId xmlns:a16="http://schemas.microsoft.com/office/drawing/2014/main" id="{0F514A27-CFAD-4BFC-B694-0DD5BA682A59}"/>
              </a:ext>
            </a:extLst>
          </p:cNvPr>
          <p:cNvCxnSpPr>
            <a:cxnSpLocks/>
          </p:cNvCxnSpPr>
          <p:nvPr/>
        </p:nvCxnSpPr>
        <p:spPr>
          <a:xfrm rot="10800000">
            <a:off x="7773182" y="5760826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7242095-D293-4AD2-B106-FF18D03E4B28}"/>
              </a:ext>
            </a:extLst>
          </p:cNvPr>
          <p:cNvSpPr txBox="1"/>
          <p:nvPr/>
        </p:nvSpPr>
        <p:spPr>
          <a:xfrm>
            <a:off x="7792273" y="5624071"/>
            <a:ext cx="137813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 </a:t>
            </a:r>
            <a:r>
              <a:rPr lang="ko-KR" altLang="en-US" sz="800">
                <a:latin typeface="+mn-ea"/>
                <a:ea typeface="+mn-ea"/>
              </a:rPr>
              <a:t>서비스 요청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198" name="직선 화살표 연결선 250">
            <a:extLst>
              <a:ext uri="{FF2B5EF4-FFF2-40B4-BE49-F238E27FC236}">
                <a16:creationId xmlns:a16="http://schemas.microsoft.com/office/drawing/2014/main" id="{FA966B58-A0DE-439D-A5C5-C962E1C26C73}"/>
              </a:ext>
            </a:extLst>
          </p:cNvPr>
          <p:cNvCxnSpPr>
            <a:cxnSpLocks/>
          </p:cNvCxnSpPr>
          <p:nvPr/>
        </p:nvCxnSpPr>
        <p:spPr>
          <a:xfrm>
            <a:off x="7773182" y="6075638"/>
            <a:ext cx="16857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64F95AA3-CD74-429F-B504-A5402EED224A}"/>
              </a:ext>
            </a:extLst>
          </p:cNvPr>
          <p:cNvSpPr txBox="1"/>
          <p:nvPr/>
        </p:nvSpPr>
        <p:spPr>
          <a:xfrm>
            <a:off x="7792272" y="5923854"/>
            <a:ext cx="145242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  <a:cs typeface="KoPubWorld돋움체 Bold" panose="00000800000000000000" pitchFamily="2" charset="-127"/>
              </a:rPr>
              <a:t>➀➁ </a:t>
            </a:r>
            <a:r>
              <a:rPr lang="ko-KR" altLang="en-US" sz="800">
                <a:latin typeface="+mn-ea"/>
                <a:ea typeface="+mn-ea"/>
              </a:rPr>
              <a:t>서비스 결과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207" name="직선 화살표 연결선 250">
            <a:extLst>
              <a:ext uri="{FF2B5EF4-FFF2-40B4-BE49-F238E27FC236}">
                <a16:creationId xmlns:a16="http://schemas.microsoft.com/office/drawing/2014/main" id="{77F5BADF-F7EE-4A6C-9894-5E3A215170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3182" y="2733297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9857B080-9D88-4182-A670-EF5150A6A926}"/>
              </a:ext>
            </a:extLst>
          </p:cNvPr>
          <p:cNvSpPr txBox="1"/>
          <p:nvPr/>
        </p:nvSpPr>
        <p:spPr>
          <a:xfrm>
            <a:off x="7792272" y="2603321"/>
            <a:ext cx="1839408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서비스 처리결과</a:t>
            </a:r>
            <a:r>
              <a:rPr lang="ko-KR" altLang="en-US" sz="700">
                <a:latin typeface="+mn-ea"/>
                <a:ea typeface="+mn-ea"/>
              </a:rPr>
              <a:t>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리워드포인트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9" name="십자형 208">
            <a:extLst>
              <a:ext uri="{FF2B5EF4-FFF2-40B4-BE49-F238E27FC236}">
                <a16:creationId xmlns:a16="http://schemas.microsoft.com/office/drawing/2014/main" id="{1F3BA552-D468-4066-85EC-4B70439986AC}"/>
              </a:ext>
            </a:extLst>
          </p:cNvPr>
          <p:cNvSpPr/>
          <p:nvPr/>
        </p:nvSpPr>
        <p:spPr>
          <a:xfrm rot="5400000">
            <a:off x="6989128" y="2331972"/>
            <a:ext cx="1356754" cy="258979"/>
          </a:xfrm>
          <a:prstGeom prst="plus">
            <a:avLst>
              <a:gd name="adj" fmla="val 0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8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44A0BFD-EA54-498C-8D7A-99BCD4C4DBCF}"/>
              </a:ext>
            </a:extLst>
          </p:cNvPr>
          <p:cNvSpPr/>
          <p:nvPr/>
        </p:nvSpPr>
        <p:spPr>
          <a:xfrm>
            <a:off x="1897129" y="5389804"/>
            <a:ext cx="195987" cy="195987"/>
          </a:xfrm>
          <a:prstGeom prst="ellipse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85460D8-F386-44E9-95FF-18C33CEB04CB}"/>
              </a:ext>
            </a:extLst>
          </p:cNvPr>
          <p:cNvGrpSpPr/>
          <p:nvPr/>
        </p:nvGrpSpPr>
        <p:grpSpPr>
          <a:xfrm>
            <a:off x="55347" y="5347139"/>
            <a:ext cx="2054937" cy="1174684"/>
            <a:chOff x="55347" y="5368477"/>
            <a:chExt cx="2054937" cy="1337921"/>
          </a:xfrm>
        </p:grpSpPr>
        <p:sp>
          <p:nvSpPr>
            <p:cNvPr id="157" name="사각형: 둥근 모서리 76">
              <a:extLst>
                <a:ext uri="{FF2B5EF4-FFF2-40B4-BE49-F238E27FC236}">
                  <a16:creationId xmlns:a16="http://schemas.microsoft.com/office/drawing/2014/main" id="{1C6F1919-DC83-4AD5-9535-65B0A53EE7A0}"/>
                </a:ext>
              </a:extLst>
            </p:cNvPr>
            <p:cNvSpPr/>
            <p:nvPr/>
          </p:nvSpPr>
          <p:spPr>
            <a:xfrm>
              <a:off x="55347" y="5368477"/>
              <a:ext cx="2054937" cy="1337921"/>
            </a:xfrm>
            <a:prstGeom prst="roundRect">
              <a:avLst>
                <a:gd name="adj" fmla="val 299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36000" tIns="18000" rIns="0" bIns="18000" rtlCol="0" anchor="t"/>
            <a:lstStyle/>
            <a:p>
              <a:pPr algn="ctr"/>
              <a:r>
                <a:rPr lang="ko-KR" altLang="en-US" sz="12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알스텝</a:t>
              </a:r>
              <a:endParaRPr lang="ko-KR" altLang="en-US" sz="12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F57C5859-CC24-4CB6-AD4D-5BC79E2438C4}"/>
                </a:ext>
              </a:extLst>
            </p:cNvPr>
            <p:cNvGrpSpPr/>
            <p:nvPr/>
          </p:nvGrpSpPr>
          <p:grpSpPr>
            <a:xfrm rot="16200000">
              <a:off x="1260267" y="5810677"/>
              <a:ext cx="1016669" cy="581672"/>
              <a:chOff x="743801" y="4022546"/>
              <a:chExt cx="1239298" cy="530446"/>
            </a:xfrm>
          </p:grpSpPr>
          <p:sp>
            <p:nvSpPr>
              <p:cNvPr id="165" name="십자형 164">
                <a:extLst>
                  <a:ext uri="{FF2B5EF4-FFF2-40B4-BE49-F238E27FC236}">
                    <a16:creationId xmlns:a16="http://schemas.microsoft.com/office/drawing/2014/main" id="{E7C0AD82-1BA8-4E5A-B0E6-D7A0F87C0B7F}"/>
                  </a:ext>
                </a:extLst>
              </p:cNvPr>
              <p:cNvSpPr/>
              <p:nvPr/>
            </p:nvSpPr>
            <p:spPr>
              <a:xfrm rot="10800000">
                <a:off x="743806" y="4022546"/>
                <a:ext cx="1239293" cy="236176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 MESIM </a:t>
                </a:r>
                <a:r>
                  <a:rPr lang="en-US" altLang="ko-KR" sz="800" b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ESB </a:t>
                </a:r>
                <a:endParaRPr lang="en-US" altLang="ko-KR" sz="800" b="1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6" name="십자형 165">
                <a:extLst>
                  <a:ext uri="{FF2B5EF4-FFF2-40B4-BE49-F238E27FC236}">
                    <a16:creationId xmlns:a16="http://schemas.microsoft.com/office/drawing/2014/main" id="{5DF103F9-800C-4417-B6EA-C9D52A0660CA}"/>
                  </a:ext>
                </a:extLst>
              </p:cNvPr>
              <p:cNvSpPr/>
              <p:nvPr/>
            </p:nvSpPr>
            <p:spPr>
              <a:xfrm rot="10800000">
                <a:off x="743801" y="4316817"/>
                <a:ext cx="1239291" cy="236175"/>
              </a:xfrm>
              <a:prstGeom prst="plus">
                <a:avLst>
                  <a:gd name="adj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lIns="0" tIns="18000" rIns="0" bIns="18000" rtlCol="0" anchor="ctr"/>
              <a:lstStyle/>
              <a:p>
                <a:pPr algn="ctr"/>
                <a:r>
                  <a:rPr lang="en-US" altLang="ko-KR" sz="800" b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MESIM APIG </a:t>
                </a:r>
              </a:p>
            </p:txBody>
          </p:sp>
        </p:grpSp>
      </p:grpSp>
      <p:sp>
        <p:nvSpPr>
          <p:cNvPr id="173" name="사각형: 둥근 모서리 76">
            <a:extLst>
              <a:ext uri="{FF2B5EF4-FFF2-40B4-BE49-F238E27FC236}">
                <a16:creationId xmlns:a16="http://schemas.microsoft.com/office/drawing/2014/main" id="{7AA6B169-6620-4F06-A625-34F1A07498A9}"/>
              </a:ext>
            </a:extLst>
          </p:cNvPr>
          <p:cNvSpPr/>
          <p:nvPr/>
        </p:nvSpPr>
        <p:spPr>
          <a:xfrm>
            <a:off x="116217" y="5632227"/>
            <a:ext cx="1154180" cy="575529"/>
          </a:xfrm>
          <a:prstGeom prst="roundRect">
            <a:avLst>
              <a:gd name="adj" fmla="val 319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0" tIns="18000" rIns="36000" bIns="18000" rtlCol="0" anchor="t"/>
          <a:lstStyle/>
          <a:p>
            <a:pPr algn="ctr"/>
            <a:r>
              <a:rPr lang="ko-KR" altLang="en-US" sz="105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내부시스템</a:t>
            </a:r>
            <a:endParaRPr lang="en-US" altLang="ko-KR" sz="105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74" name="그림 173" descr="컵, 실내, 식탁용기구이(가) 표시된 사진&#10;&#10;자동 생성된 설명">
            <a:extLst>
              <a:ext uri="{FF2B5EF4-FFF2-40B4-BE49-F238E27FC236}">
                <a16:creationId xmlns:a16="http://schemas.microsoft.com/office/drawing/2014/main" id="{9935380E-17CE-4B94-8B32-B41E83D7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345" y="5837513"/>
            <a:ext cx="329370" cy="321470"/>
          </a:xfrm>
          <a:prstGeom prst="rect">
            <a:avLst/>
          </a:prstGeom>
        </p:spPr>
      </p:pic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E308D78D-8F0B-42D5-9F58-F2A91EB30746}"/>
              </a:ext>
            </a:extLst>
          </p:cNvPr>
          <p:cNvSpPr/>
          <p:nvPr/>
        </p:nvSpPr>
        <p:spPr>
          <a:xfrm>
            <a:off x="673232" y="5851753"/>
            <a:ext cx="551097" cy="279887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8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검사</a:t>
            </a:r>
            <a:r>
              <a:rPr lang="en-US" altLang="ko-KR" sz="8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800" b="1" spc="-15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검진데이터</a:t>
            </a:r>
            <a:endParaRPr lang="en-US" altLang="ko-KR" sz="800" b="1" spc="-15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6" name="화살표: 위로 구부러짐 175">
            <a:extLst>
              <a:ext uri="{FF2B5EF4-FFF2-40B4-BE49-F238E27FC236}">
                <a16:creationId xmlns:a16="http://schemas.microsoft.com/office/drawing/2014/main" id="{B31DE625-FF10-4DFF-A0FD-F52564C1A82E}"/>
              </a:ext>
            </a:extLst>
          </p:cNvPr>
          <p:cNvSpPr/>
          <p:nvPr/>
        </p:nvSpPr>
        <p:spPr>
          <a:xfrm rot="5005830">
            <a:off x="459284" y="5874303"/>
            <a:ext cx="220829" cy="243328"/>
          </a:xfrm>
          <a:prstGeom prst="curvedUpArrow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71B53D2-E529-4535-A545-2AE004BA2AC9}"/>
              </a:ext>
            </a:extLst>
          </p:cNvPr>
          <p:cNvSpPr txBox="1"/>
          <p:nvPr/>
        </p:nvSpPr>
        <p:spPr>
          <a:xfrm>
            <a:off x="43684" y="6365646"/>
            <a:ext cx="78967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90487" indent="0">
              <a:buNone/>
            </a:pPr>
            <a:r>
              <a:rPr lang="en-US" altLang="ko-KR" sz="800" b="1" i="1">
                <a:solidFill>
                  <a:srgbClr val="FF0000"/>
                </a:solidFill>
                <a:latin typeface="+mn-ea"/>
                <a:ea typeface="+mn-ea"/>
              </a:rPr>
              <a:t>!!</a:t>
            </a:r>
            <a:r>
              <a:rPr lang="ko-KR" altLang="en-US" sz="800" b="1" i="1">
                <a:solidFill>
                  <a:srgbClr val="FF0000"/>
                </a:solidFill>
                <a:latin typeface="+mn-ea"/>
                <a:ea typeface="+mn-ea"/>
              </a:rPr>
              <a:t>협의필요</a:t>
            </a:r>
            <a:endParaRPr lang="en-US" altLang="ko-KR" sz="800" b="1" i="1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2" name="연결선: 꺾임 244">
            <a:extLst>
              <a:ext uri="{FF2B5EF4-FFF2-40B4-BE49-F238E27FC236}">
                <a16:creationId xmlns:a16="http://schemas.microsoft.com/office/drawing/2014/main" id="{480F9131-5596-4D13-BD6D-CBECFED00057}"/>
              </a:ext>
            </a:extLst>
          </p:cNvPr>
          <p:cNvCxnSpPr>
            <a:cxnSpLocks/>
            <a:stCxn id="165" idx="2"/>
            <a:endCxn id="175" idx="3"/>
          </p:cNvCxnSpPr>
          <p:nvPr/>
        </p:nvCxnSpPr>
        <p:spPr>
          <a:xfrm flipH="1">
            <a:off x="1224329" y="5990737"/>
            <a:ext cx="253436" cy="960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82">
            <a:extLst>
              <a:ext uri="{FF2B5EF4-FFF2-40B4-BE49-F238E27FC236}">
                <a16:creationId xmlns:a16="http://schemas.microsoft.com/office/drawing/2014/main" id="{D35D969E-A986-4193-A67A-4B504E27748B}"/>
              </a:ext>
            </a:extLst>
          </p:cNvPr>
          <p:cNvCxnSpPr>
            <a:cxnSpLocks/>
            <a:stCxn id="10" idx="6"/>
            <a:endCxn id="117" idx="5"/>
          </p:cNvCxnSpPr>
          <p:nvPr/>
        </p:nvCxnSpPr>
        <p:spPr>
          <a:xfrm flipH="1" flipV="1">
            <a:off x="1329572" y="1318348"/>
            <a:ext cx="1073202" cy="1723870"/>
          </a:xfrm>
          <a:prstGeom prst="bentConnector4">
            <a:avLst>
              <a:gd name="adj1" fmla="val -9763"/>
              <a:gd name="adj2" fmla="val 113261"/>
            </a:avLst>
          </a:prstGeom>
          <a:ln w="9525">
            <a:solidFill>
              <a:schemeClr val="accent6">
                <a:lumMod val="75000"/>
              </a:schemeClr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A77D813-A903-4E97-A980-109EC3065CC8}"/>
              </a:ext>
            </a:extLst>
          </p:cNvPr>
          <p:cNvSpPr txBox="1"/>
          <p:nvPr/>
        </p:nvSpPr>
        <p:spPr>
          <a:xfrm>
            <a:off x="1279710" y="935784"/>
            <a:ext cx="1430823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비대면 검수 데이터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200" name="직선 화살표 연결선 250">
            <a:extLst>
              <a:ext uri="{FF2B5EF4-FFF2-40B4-BE49-F238E27FC236}">
                <a16:creationId xmlns:a16="http://schemas.microsoft.com/office/drawing/2014/main" id="{B0290E4E-4BDA-4778-9539-61DEBAA9A202}"/>
              </a:ext>
            </a:extLst>
          </p:cNvPr>
          <p:cNvCxnSpPr>
            <a:cxnSpLocks/>
          </p:cNvCxnSpPr>
          <p:nvPr/>
        </p:nvCxnSpPr>
        <p:spPr>
          <a:xfrm flipV="1">
            <a:off x="7773182" y="4136369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F71D2DA-D016-49D0-A2C3-D7976B36B018}"/>
              </a:ext>
            </a:extLst>
          </p:cNvPr>
          <p:cNvSpPr txBox="1"/>
          <p:nvPr/>
        </p:nvSpPr>
        <p:spPr>
          <a:xfrm>
            <a:off x="7792273" y="3992658"/>
            <a:ext cx="177912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재활보조기구 이용자 식별 정보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211" name="직선 화살표 연결선 250">
            <a:extLst>
              <a:ext uri="{FF2B5EF4-FFF2-40B4-BE49-F238E27FC236}">
                <a16:creationId xmlns:a16="http://schemas.microsoft.com/office/drawing/2014/main" id="{9EDFBD25-3D96-48B2-8CA4-38E22283B87C}"/>
              </a:ext>
            </a:extLst>
          </p:cNvPr>
          <p:cNvCxnSpPr>
            <a:cxnSpLocks/>
          </p:cNvCxnSpPr>
          <p:nvPr/>
        </p:nvCxnSpPr>
        <p:spPr>
          <a:xfrm flipV="1">
            <a:off x="7773182" y="5492965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7AD35C9-4002-43C3-9A74-98737B9C3C29}"/>
              </a:ext>
            </a:extLst>
          </p:cNvPr>
          <p:cNvSpPr txBox="1"/>
          <p:nvPr/>
        </p:nvSpPr>
        <p:spPr>
          <a:xfrm>
            <a:off x="7792273" y="5355713"/>
            <a:ext cx="1779127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ko-KR" altLang="en-US" sz="800" b="0" i="0" u="none" strike="noStrike" kern="1200" cap="none" spc="-80" normalizeH="0" baseline="0" noProof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배달자 식별 정보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291641B-401D-47E5-9599-2E1A499F9AE0}"/>
              </a:ext>
            </a:extLst>
          </p:cNvPr>
          <p:cNvSpPr txBox="1"/>
          <p:nvPr/>
        </p:nvSpPr>
        <p:spPr>
          <a:xfrm>
            <a:off x="4233977" y="3133982"/>
            <a:ext cx="1430823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재활보조기구 이용자</a:t>
            </a:r>
            <a:r>
              <a:rPr lang="en-US" altLang="ko-KR" sz="800">
                <a:latin typeface="+mn-ea"/>
                <a:ea typeface="+mn-ea"/>
              </a:rPr>
              <a:t> </a:t>
            </a:r>
            <a:r>
              <a:rPr lang="ko-KR" altLang="en-US" sz="800">
                <a:latin typeface="+mn-ea"/>
                <a:ea typeface="+mn-ea"/>
              </a:rPr>
              <a:t>개인정보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마이데이터</a:t>
            </a:r>
            <a:br>
              <a:rPr lang="en-US" altLang="ko-KR" sz="800">
                <a:latin typeface="+mn-ea"/>
                <a:ea typeface="+mn-ea"/>
              </a:rPr>
            </a:br>
            <a:r>
              <a:rPr lang="en-US" altLang="ko-KR" sz="800">
                <a:latin typeface="+mn-ea"/>
                <a:ea typeface="+mn-ea"/>
              </a:rPr>
              <a:t>-</a:t>
            </a:r>
            <a:r>
              <a:rPr lang="ko-KR" altLang="en-US" sz="800" i="1">
                <a:latin typeface="+mn-ea"/>
                <a:ea typeface="+mn-ea"/>
              </a:rPr>
              <a:t>보험자격</a:t>
            </a:r>
            <a:br>
              <a:rPr lang="en-US" altLang="ko-KR" sz="800" i="1">
                <a:latin typeface="+mn-ea"/>
                <a:ea typeface="+mn-ea"/>
              </a:rPr>
            </a:br>
            <a:r>
              <a:rPr lang="en-US" altLang="ko-KR" sz="800" i="1">
                <a:latin typeface="+mn-ea"/>
                <a:ea typeface="+mn-ea"/>
              </a:rPr>
              <a:t>-</a:t>
            </a:r>
            <a:r>
              <a:rPr lang="ko-KR" altLang="en-US" sz="800">
                <a:latin typeface="+mn-ea"/>
                <a:ea typeface="+mn-ea"/>
              </a:rPr>
              <a:t>재활보조기구 처방전</a:t>
            </a:r>
            <a:br>
              <a:rPr lang="en-US" altLang="ko-KR" sz="800">
                <a:latin typeface="+mn-ea"/>
                <a:ea typeface="+mn-ea"/>
              </a:rPr>
            </a:br>
            <a:r>
              <a:rPr lang="en-US" altLang="ko-KR" sz="800">
                <a:latin typeface="+mn-ea"/>
                <a:ea typeface="+mn-ea"/>
              </a:rPr>
              <a:t>-</a:t>
            </a:r>
            <a:r>
              <a:rPr lang="ko-KR" altLang="en-US" sz="800">
                <a:latin typeface="+mn-ea"/>
                <a:ea typeface="+mn-ea"/>
              </a:rPr>
              <a:t>상담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비대면검수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거래명세서</a:t>
            </a:r>
            <a:br>
              <a:rPr lang="en-US" altLang="ko-KR" sz="800">
                <a:latin typeface="+mn-ea"/>
                <a:ea typeface="+mn-ea"/>
              </a:rPr>
            </a:br>
            <a:r>
              <a:rPr lang="en-US" altLang="ko-KR" sz="800">
                <a:latin typeface="+mn-ea"/>
                <a:ea typeface="+mn-ea"/>
              </a:rPr>
              <a:t>-</a:t>
            </a:r>
            <a:r>
              <a:rPr lang="ko-KR" altLang="en-US" sz="800">
                <a:latin typeface="+mn-ea"/>
                <a:ea typeface="+mn-ea"/>
              </a:rPr>
              <a:t>검사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검진 데이터</a:t>
            </a:r>
            <a:endParaRPr lang="en-US" altLang="ko-KR" sz="800">
              <a:latin typeface="+mn-ea"/>
              <a:ea typeface="+mn-ea"/>
            </a:endParaRPr>
          </a:p>
          <a:p>
            <a:r>
              <a:rPr lang="ko-KR" altLang="en-US" sz="800">
                <a:latin typeface="+mn-ea"/>
                <a:ea typeface="+mn-ea"/>
              </a:rPr>
              <a:t>활용동의</a:t>
            </a:r>
            <a:r>
              <a:rPr lang="en-US" altLang="ko-KR" sz="80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철회 정보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동의서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lang="en-US" altLang="ko-KR" sz="800">
              <a:latin typeface="+mn-ea"/>
              <a:ea typeface="+mn-ea"/>
            </a:endParaRPr>
          </a:p>
        </p:txBody>
      </p:sp>
      <p:cxnSp>
        <p:nvCxnSpPr>
          <p:cNvPr id="213" name="직선 화살표 연결선 250">
            <a:extLst>
              <a:ext uri="{FF2B5EF4-FFF2-40B4-BE49-F238E27FC236}">
                <a16:creationId xmlns:a16="http://schemas.microsoft.com/office/drawing/2014/main" id="{167E5BCA-D9F4-412F-8476-837723EF6EE7}"/>
              </a:ext>
            </a:extLst>
          </p:cNvPr>
          <p:cNvCxnSpPr>
            <a:cxnSpLocks/>
          </p:cNvCxnSpPr>
          <p:nvPr/>
        </p:nvCxnSpPr>
        <p:spPr>
          <a:xfrm flipV="1">
            <a:off x="7773182" y="2087541"/>
            <a:ext cx="168570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FE01FC8-BB21-4F71-BA5D-C0873A7A54CC}"/>
              </a:ext>
            </a:extLst>
          </p:cNvPr>
          <p:cNvSpPr txBox="1"/>
          <p:nvPr/>
        </p:nvSpPr>
        <p:spPr>
          <a:xfrm>
            <a:off x="8762750" y="1947074"/>
            <a:ext cx="868930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171450" marR="0" lvl="0" indent="-809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5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800">
                <a:latin typeface="+mn-ea"/>
                <a:ea typeface="+mn-ea"/>
              </a:rPr>
              <a:t>마이데이터</a:t>
            </a:r>
            <a:endParaRPr kumimoji="1" lang="en-US" altLang="ko-KR" sz="800" b="0" i="0" u="none" strike="noStrike" kern="1200" cap="none" spc="-80" normalizeH="0" baseline="0" noProof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27DE78D5-91AF-4B6D-BD0F-013B00A4222E}"/>
              </a:ext>
            </a:extLst>
          </p:cNvPr>
          <p:cNvSpPr/>
          <p:nvPr/>
        </p:nvSpPr>
        <p:spPr>
          <a:xfrm rot="3600000">
            <a:off x="7097212" y="5100222"/>
            <a:ext cx="3359517" cy="159548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플랫폼을 통해서 앱과 서비스 통신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87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모서리가 둥근 직사각형 33">
            <a:extLst>
              <a:ext uri="{FF2B5EF4-FFF2-40B4-BE49-F238E27FC236}">
                <a16:creationId xmlns:a16="http://schemas.microsoft.com/office/drawing/2014/main" id="{5560A350-7551-41CF-8A2F-77D31C3B28C4}"/>
              </a:ext>
            </a:extLst>
          </p:cNvPr>
          <p:cNvSpPr/>
          <p:nvPr/>
        </p:nvSpPr>
        <p:spPr>
          <a:xfrm>
            <a:off x="619608" y="812386"/>
            <a:ext cx="3286974" cy="6045611"/>
          </a:xfrm>
          <a:prstGeom prst="roundRect">
            <a:avLst>
              <a:gd name="adj" fmla="val 2335"/>
            </a:avLst>
          </a:prstGeom>
          <a:noFill/>
          <a:ln>
            <a:solidFill>
              <a:schemeClr val="accent2"/>
            </a:solidFill>
          </a:ln>
          <a:effectLst/>
        </p:spPr>
        <p:txBody>
          <a:bodyPr wrap="none" anchor="t"/>
          <a:lstStyle/>
          <a:p>
            <a:pPr algn="ctr"/>
            <a:r>
              <a:rPr lang="ko-KR" altLang="en-US" sz="1200" spc="-140">
                <a:latin typeface="+mn-ea"/>
              </a:rPr>
              <a:t>근로복지공단 업무망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9DC852-47F1-48AA-88BC-D8D80ED4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재활공학연구소 서비스 주요 데이터 흐름 </a:t>
            </a:r>
            <a:r>
              <a:rPr lang="en-US" altLang="ko-KR">
                <a:latin typeface="+mn-ea"/>
                <a:ea typeface="+mn-ea"/>
              </a:rPr>
              <a:t>(1/2)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모서리가 둥근 직사각형 33">
            <a:extLst>
              <a:ext uri="{FF2B5EF4-FFF2-40B4-BE49-F238E27FC236}">
                <a16:creationId xmlns:a16="http://schemas.microsoft.com/office/drawing/2014/main" id="{60E3AD59-01BE-4387-8526-BCD80066E387}"/>
              </a:ext>
            </a:extLst>
          </p:cNvPr>
          <p:cNvSpPr/>
          <p:nvPr/>
        </p:nvSpPr>
        <p:spPr>
          <a:xfrm>
            <a:off x="4077756" y="1142949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이용자 앱</a:t>
            </a:r>
          </a:p>
        </p:txBody>
      </p:sp>
      <p:sp>
        <p:nvSpPr>
          <p:cNvPr id="4" name="모서리가 둥근 직사각형 33">
            <a:extLst>
              <a:ext uri="{FF2B5EF4-FFF2-40B4-BE49-F238E27FC236}">
                <a16:creationId xmlns:a16="http://schemas.microsoft.com/office/drawing/2014/main" id="{81E5464B-94D1-44E5-997C-C1BFF1FC04DE}"/>
              </a:ext>
            </a:extLst>
          </p:cNvPr>
          <p:cNvSpPr/>
          <p:nvPr/>
        </p:nvSpPr>
        <p:spPr>
          <a:xfrm>
            <a:off x="2411661" y="1142949"/>
            <a:ext cx="1312509" cy="243892"/>
          </a:xfrm>
          <a:prstGeom prst="roundRect">
            <a:avLst/>
          </a:prstGeom>
          <a:solidFill>
            <a:srgbClr val="DAE3F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latin typeface="+mn-ea"/>
              </a:rPr>
              <a:t>재활공학연구소</a:t>
            </a:r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A9A110DF-3717-4BC0-920B-CAB98E6DEC82}"/>
              </a:ext>
            </a:extLst>
          </p:cNvPr>
          <p:cNvSpPr/>
          <p:nvPr/>
        </p:nvSpPr>
        <p:spPr>
          <a:xfrm>
            <a:off x="5743849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배달자 앱</a:t>
            </a:r>
          </a:p>
        </p:txBody>
      </p:sp>
      <p:sp>
        <p:nvSpPr>
          <p:cNvPr id="6" name="모서리가 둥근 직사각형 33">
            <a:extLst>
              <a:ext uri="{FF2B5EF4-FFF2-40B4-BE49-F238E27FC236}">
                <a16:creationId xmlns:a16="http://schemas.microsoft.com/office/drawing/2014/main" id="{89F5FF72-01C1-403E-BB9E-A6BBE86C45B8}"/>
              </a:ext>
            </a:extLst>
          </p:cNvPr>
          <p:cNvSpPr/>
          <p:nvPr/>
        </p:nvSpPr>
        <p:spPr>
          <a:xfrm>
            <a:off x="7409941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오퍼레이터 플랫폼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A1C9C4F-060E-4E86-827F-20E8C188310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3067916" y="1386841"/>
            <a:ext cx="0" cy="5310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FB76C5-3BCE-47E0-8BF3-D967BED01CD0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4734011" y="1386841"/>
            <a:ext cx="0" cy="5310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E6CAC-55B7-417D-86E8-BEB049F71484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6400104" y="1386840"/>
            <a:ext cx="0" cy="5310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C4D2B5-D328-4143-BD64-80C27D0DAC93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8066196" y="1386840"/>
            <a:ext cx="0" cy="5310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3">
            <a:extLst>
              <a:ext uri="{FF2B5EF4-FFF2-40B4-BE49-F238E27FC236}">
                <a16:creationId xmlns:a16="http://schemas.microsoft.com/office/drawing/2014/main" id="{509576B0-D106-4954-A604-9768AA3E2F14}"/>
              </a:ext>
            </a:extLst>
          </p:cNvPr>
          <p:cNvSpPr/>
          <p:nvPr/>
        </p:nvSpPr>
        <p:spPr>
          <a:xfrm>
            <a:off x="742774" y="1142949"/>
            <a:ext cx="1312509" cy="243892"/>
          </a:xfrm>
          <a:prstGeom prst="roundRect">
            <a:avLst/>
          </a:prstGeom>
          <a:solidFill>
            <a:srgbClr val="DAE3F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latin typeface="+mn-ea"/>
              </a:rPr>
              <a:t>울산본부 </a:t>
            </a:r>
            <a:r>
              <a:rPr lang="en-US" altLang="ko-KR" sz="1200" spc="-140">
                <a:latin typeface="+mn-ea"/>
              </a:rPr>
              <a:t>ESB Agent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289B72-1F76-47CB-A745-070D2F85D3A4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1399029" y="1386841"/>
            <a:ext cx="0" cy="5310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2E6E3F-1164-4581-90F7-C15EF4311CCD}"/>
              </a:ext>
            </a:extLst>
          </p:cNvPr>
          <p:cNvCxnSpPr/>
          <p:nvPr/>
        </p:nvCxnSpPr>
        <p:spPr>
          <a:xfrm flipH="1">
            <a:off x="1399029" y="2611082"/>
            <a:ext cx="333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D8B1BF7-FF00-4D81-8811-8971CCAB040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9029" y="2794509"/>
            <a:ext cx="333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97D38BBA-0660-4A5E-8364-75CE5BCE224D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41980" y="2977936"/>
            <a:ext cx="3334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ED50C1EB-862A-47B8-91E3-39D82B73EBF9}"/>
              </a:ext>
            </a:extLst>
          </p:cNvPr>
          <p:cNvCxnSpPr>
            <a:cxnSpLocks/>
          </p:cNvCxnSpPr>
          <p:nvPr/>
        </p:nvCxnSpPr>
        <p:spPr>
          <a:xfrm flipH="1">
            <a:off x="3082485" y="3566349"/>
            <a:ext cx="165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C164FF71-2ED7-4FA9-B4C4-A5F93497F731}"/>
              </a:ext>
            </a:extLst>
          </p:cNvPr>
          <p:cNvCxnSpPr>
            <a:cxnSpLocks/>
          </p:cNvCxnSpPr>
          <p:nvPr/>
        </p:nvCxnSpPr>
        <p:spPr>
          <a:xfrm>
            <a:off x="3067418" y="3749776"/>
            <a:ext cx="5024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F3FAA4C3-F895-47FE-B5C1-06FAEE53AC1A}"/>
              </a:ext>
            </a:extLst>
          </p:cNvPr>
          <p:cNvCxnSpPr>
            <a:cxnSpLocks/>
          </p:cNvCxnSpPr>
          <p:nvPr/>
        </p:nvCxnSpPr>
        <p:spPr>
          <a:xfrm rot="10800000">
            <a:off x="3067419" y="3933203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5166D840-AD1C-41C3-A628-14E1A2599A2A}"/>
              </a:ext>
            </a:extLst>
          </p:cNvPr>
          <p:cNvCxnSpPr>
            <a:cxnSpLocks/>
          </p:cNvCxnSpPr>
          <p:nvPr/>
        </p:nvCxnSpPr>
        <p:spPr>
          <a:xfrm>
            <a:off x="3082485" y="4116630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C4B41E4C-DD44-4100-8CA0-588E1ED2B812}"/>
              </a:ext>
            </a:extLst>
          </p:cNvPr>
          <p:cNvCxnSpPr>
            <a:cxnSpLocks/>
          </p:cNvCxnSpPr>
          <p:nvPr/>
        </p:nvCxnSpPr>
        <p:spPr>
          <a:xfrm rot="10800000">
            <a:off x="3067419" y="4300057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모서리가 둥근 직사각형 33">
            <a:extLst>
              <a:ext uri="{FF2B5EF4-FFF2-40B4-BE49-F238E27FC236}">
                <a16:creationId xmlns:a16="http://schemas.microsoft.com/office/drawing/2014/main" id="{9233BD33-712C-44C8-A22A-2A62B6BF636C}"/>
              </a:ext>
            </a:extLst>
          </p:cNvPr>
          <p:cNvSpPr/>
          <p:nvPr/>
        </p:nvSpPr>
        <p:spPr>
          <a:xfrm>
            <a:off x="9072229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푸쉬서버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54B6066-6817-4A79-A1E5-E94D95FB2888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>
            <a:off x="9728484" y="1386840"/>
            <a:ext cx="0" cy="53100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BDBC2ED6-81F9-4ADD-A7C0-C5DDDBCDE484}"/>
              </a:ext>
            </a:extLst>
          </p:cNvPr>
          <p:cNvCxnSpPr>
            <a:cxnSpLocks/>
          </p:cNvCxnSpPr>
          <p:nvPr/>
        </p:nvCxnSpPr>
        <p:spPr>
          <a:xfrm>
            <a:off x="3082485" y="4483484"/>
            <a:ext cx="66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82AEAB51-A49E-4DF1-AC83-6465139E7F7A}"/>
              </a:ext>
            </a:extLst>
          </p:cNvPr>
          <p:cNvCxnSpPr>
            <a:cxnSpLocks/>
          </p:cNvCxnSpPr>
          <p:nvPr/>
        </p:nvCxnSpPr>
        <p:spPr>
          <a:xfrm flipH="1">
            <a:off x="3074952" y="4666911"/>
            <a:ext cx="332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3D85F842-C127-4FE7-B634-2F6CDED89CF7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82485" y="4850338"/>
            <a:ext cx="332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9D2F92B1-AB69-4832-8CFE-A8A951603E1D}"/>
              </a:ext>
            </a:extLst>
          </p:cNvPr>
          <p:cNvCxnSpPr>
            <a:cxnSpLocks/>
          </p:cNvCxnSpPr>
          <p:nvPr/>
        </p:nvCxnSpPr>
        <p:spPr>
          <a:xfrm flipH="1">
            <a:off x="3074952" y="5033765"/>
            <a:ext cx="332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14AF0F62-9CD4-498A-9536-4FB964C8DCE1}"/>
              </a:ext>
            </a:extLst>
          </p:cNvPr>
          <p:cNvCxnSpPr>
            <a:cxnSpLocks/>
          </p:cNvCxnSpPr>
          <p:nvPr/>
        </p:nvCxnSpPr>
        <p:spPr>
          <a:xfrm>
            <a:off x="3082485" y="5217192"/>
            <a:ext cx="66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>
            <a:extLst>
              <a:ext uri="{FF2B5EF4-FFF2-40B4-BE49-F238E27FC236}">
                <a16:creationId xmlns:a16="http://schemas.microsoft.com/office/drawing/2014/main" id="{90A5AD2E-7469-42D3-B367-0849E2EC417A}"/>
              </a:ext>
            </a:extLst>
          </p:cNvPr>
          <p:cNvCxnSpPr>
            <a:cxnSpLocks/>
          </p:cNvCxnSpPr>
          <p:nvPr/>
        </p:nvCxnSpPr>
        <p:spPr>
          <a:xfrm flipH="1">
            <a:off x="4734010" y="5802072"/>
            <a:ext cx="4985615" cy="0"/>
          </a:xfrm>
          <a:prstGeom prst="straightConnector1">
            <a:avLst/>
          </a:prstGeom>
          <a:solidFill>
            <a:schemeClr val="tx2">
              <a:lumMod val="75000"/>
              <a:alpha val="17000"/>
            </a:schemeClr>
          </a:solidFill>
        </p:spPr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1C12FE46-00AC-4A36-9B5B-FCBEE45ACC20}"/>
              </a:ext>
            </a:extLst>
          </p:cNvPr>
          <p:cNvCxnSpPr>
            <a:cxnSpLocks/>
          </p:cNvCxnSpPr>
          <p:nvPr/>
        </p:nvCxnSpPr>
        <p:spPr>
          <a:xfrm flipH="1">
            <a:off x="3075561" y="5400619"/>
            <a:ext cx="332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330">
            <a:extLst>
              <a:ext uri="{FF2B5EF4-FFF2-40B4-BE49-F238E27FC236}">
                <a16:creationId xmlns:a16="http://schemas.microsoft.com/office/drawing/2014/main" id="{D3CBE527-07C4-407A-B9C5-86EAB9A9A1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75561" y="5584046"/>
            <a:ext cx="332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42B47BF1-6A56-423C-8093-0EC5AF2EE47C}"/>
              </a:ext>
            </a:extLst>
          </p:cNvPr>
          <p:cNvCxnSpPr>
            <a:cxnSpLocks/>
          </p:cNvCxnSpPr>
          <p:nvPr/>
        </p:nvCxnSpPr>
        <p:spPr>
          <a:xfrm flipH="1">
            <a:off x="3074952" y="5767473"/>
            <a:ext cx="3328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모서리가 둥근 직사각형 33">
            <a:extLst>
              <a:ext uri="{FF2B5EF4-FFF2-40B4-BE49-F238E27FC236}">
                <a16:creationId xmlns:a16="http://schemas.microsoft.com/office/drawing/2014/main" id="{AEB9C716-5B36-4025-9B12-AC5D78170592}"/>
              </a:ext>
            </a:extLst>
          </p:cNvPr>
          <p:cNvSpPr/>
          <p:nvPr/>
        </p:nvSpPr>
        <p:spPr>
          <a:xfrm>
            <a:off x="10734517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전자팩스</a:t>
            </a:r>
          </a:p>
        </p:txBody>
      </p: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6406E10D-8C4F-403F-A03D-21BD07124145}"/>
              </a:ext>
            </a:extLst>
          </p:cNvPr>
          <p:cNvCxnSpPr>
            <a:cxnSpLocks/>
            <a:stCxn id="469" idx="2"/>
          </p:cNvCxnSpPr>
          <p:nvPr/>
        </p:nvCxnSpPr>
        <p:spPr>
          <a:xfrm>
            <a:off x="11390771" y="1386840"/>
            <a:ext cx="1" cy="533346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63B5BE-3EA0-40F2-BA77-5A0B2F3BA76F}"/>
              </a:ext>
            </a:extLst>
          </p:cNvPr>
          <p:cNvGrpSpPr/>
          <p:nvPr/>
        </p:nvGrpSpPr>
        <p:grpSpPr>
          <a:xfrm>
            <a:off x="742774" y="6696874"/>
            <a:ext cx="11304252" cy="62329"/>
            <a:chOff x="742774" y="6796471"/>
            <a:chExt cx="11304252" cy="62329"/>
          </a:xfrm>
        </p:grpSpPr>
        <p:sp>
          <p:nvSpPr>
            <p:cNvPr id="18" name="모서리가 둥근 직사각형 33">
              <a:extLst>
                <a:ext uri="{FF2B5EF4-FFF2-40B4-BE49-F238E27FC236}">
                  <a16:creationId xmlns:a16="http://schemas.microsoft.com/office/drawing/2014/main" id="{5E322A12-8C40-4100-9FF6-7C5F79D091F6}"/>
                </a:ext>
              </a:extLst>
            </p:cNvPr>
            <p:cNvSpPr/>
            <p:nvPr/>
          </p:nvSpPr>
          <p:spPr>
            <a:xfrm>
              <a:off x="4077756" y="6796472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모서리가 둥근 직사각형 33">
              <a:extLst>
                <a:ext uri="{FF2B5EF4-FFF2-40B4-BE49-F238E27FC236}">
                  <a16:creationId xmlns:a16="http://schemas.microsoft.com/office/drawing/2014/main" id="{9EDB7F8A-59EB-4918-BCDD-E460399C3690}"/>
                </a:ext>
              </a:extLst>
            </p:cNvPr>
            <p:cNvSpPr/>
            <p:nvPr/>
          </p:nvSpPr>
          <p:spPr>
            <a:xfrm>
              <a:off x="2411661" y="6796472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모서리가 둥근 직사각형 33">
              <a:extLst>
                <a:ext uri="{FF2B5EF4-FFF2-40B4-BE49-F238E27FC236}">
                  <a16:creationId xmlns:a16="http://schemas.microsoft.com/office/drawing/2014/main" id="{F48CE6DD-0996-433D-81FD-E34A4EF894E2}"/>
                </a:ext>
              </a:extLst>
            </p:cNvPr>
            <p:cNvSpPr/>
            <p:nvPr/>
          </p:nvSpPr>
          <p:spPr>
            <a:xfrm>
              <a:off x="5743849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모서리가 둥근 직사각형 33">
              <a:extLst>
                <a:ext uri="{FF2B5EF4-FFF2-40B4-BE49-F238E27FC236}">
                  <a16:creationId xmlns:a16="http://schemas.microsoft.com/office/drawing/2014/main" id="{66CD5761-3DF9-470E-97AA-AAF27C1B0555}"/>
                </a:ext>
              </a:extLst>
            </p:cNvPr>
            <p:cNvSpPr/>
            <p:nvPr/>
          </p:nvSpPr>
          <p:spPr>
            <a:xfrm>
              <a:off x="7409941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모서리가 둥근 직사각형 33">
              <a:extLst>
                <a:ext uri="{FF2B5EF4-FFF2-40B4-BE49-F238E27FC236}">
                  <a16:creationId xmlns:a16="http://schemas.microsoft.com/office/drawing/2014/main" id="{1FBA4105-4988-4FAB-B50F-9185444DE8C4}"/>
                </a:ext>
              </a:extLst>
            </p:cNvPr>
            <p:cNvSpPr/>
            <p:nvPr/>
          </p:nvSpPr>
          <p:spPr>
            <a:xfrm>
              <a:off x="742774" y="6796472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1" name="모서리가 둥근 직사각형 33">
              <a:extLst>
                <a:ext uri="{FF2B5EF4-FFF2-40B4-BE49-F238E27FC236}">
                  <a16:creationId xmlns:a16="http://schemas.microsoft.com/office/drawing/2014/main" id="{263C4D4D-08E6-4FF8-9160-3D7A4BEAF2B0}"/>
                </a:ext>
              </a:extLst>
            </p:cNvPr>
            <p:cNvSpPr/>
            <p:nvPr/>
          </p:nvSpPr>
          <p:spPr>
            <a:xfrm>
              <a:off x="9072229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5" name="모서리가 둥근 직사각형 33">
              <a:extLst>
                <a:ext uri="{FF2B5EF4-FFF2-40B4-BE49-F238E27FC236}">
                  <a16:creationId xmlns:a16="http://schemas.microsoft.com/office/drawing/2014/main" id="{DD3D4E89-068B-43B7-8BD6-9A0664B23F76}"/>
                </a:ext>
              </a:extLst>
            </p:cNvPr>
            <p:cNvSpPr/>
            <p:nvPr/>
          </p:nvSpPr>
          <p:spPr>
            <a:xfrm>
              <a:off x="10734517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D2DF982-641F-4377-91A2-5EDFC05B8744}"/>
              </a:ext>
            </a:extLst>
          </p:cNvPr>
          <p:cNvSpPr txBox="1"/>
          <p:nvPr/>
        </p:nvSpPr>
        <p:spPr>
          <a:xfrm>
            <a:off x="1537525" y="2551058"/>
            <a:ext cx="1484381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92075" marR="0" lvl="0" indent="-92075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900" b="0" i="0" u="none" strike="noStrike" cap="none" spc="-8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indent="0"/>
            <a:r>
              <a:rPr lang="ko-KR" altLang="en-US" spc="-140">
                <a:latin typeface="+mn-ea"/>
                <a:ea typeface="+mn-ea"/>
              </a:rPr>
              <a:t>재활보조기구 처방전 요청 </a:t>
            </a:r>
            <a:r>
              <a:rPr lang="en-US" altLang="ko-KR" sz="700" spc="-140">
                <a:latin typeface="+mn-ea"/>
                <a:ea typeface="+mn-ea"/>
              </a:rPr>
              <a:t>(</a:t>
            </a:r>
            <a:r>
              <a:rPr lang="ko-KR" altLang="en-US" sz="700" spc="-140">
                <a:latin typeface="+mn-ea"/>
                <a:ea typeface="+mn-ea"/>
              </a:rPr>
              <a:t>주민번호</a:t>
            </a:r>
            <a:r>
              <a:rPr lang="en-US" altLang="ko-KR" sz="700" spc="-140">
                <a:latin typeface="+mn-ea"/>
                <a:ea typeface="+mn-ea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84C97E-C062-4531-923C-465F0BFA12DD}"/>
              </a:ext>
            </a:extLst>
          </p:cNvPr>
          <p:cNvSpPr txBox="1"/>
          <p:nvPr/>
        </p:nvSpPr>
        <p:spPr>
          <a:xfrm>
            <a:off x="3430913" y="2719603"/>
            <a:ext cx="118191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재활보조기구 처방전 목록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68D3912-CC38-4FEC-A6E5-6288D20B2C8D}"/>
              </a:ext>
            </a:extLst>
          </p:cNvPr>
          <p:cNvSpPr txBox="1"/>
          <p:nvPr/>
        </p:nvSpPr>
        <p:spPr>
          <a:xfrm>
            <a:off x="6789970" y="2900379"/>
            <a:ext cx="117852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재활보조기구 처방전 목록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4376DEB-0C4A-40B5-9E35-14E48D98B5CF}"/>
              </a:ext>
            </a:extLst>
          </p:cNvPr>
          <p:cNvSpPr txBox="1"/>
          <p:nvPr/>
        </p:nvSpPr>
        <p:spPr>
          <a:xfrm>
            <a:off x="3228587" y="3508189"/>
            <a:ext cx="646972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방문점검 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6314BFB-F04E-4A4D-BB6E-BFA910CE03DB}"/>
              </a:ext>
            </a:extLst>
          </p:cNvPr>
          <p:cNvSpPr txBox="1"/>
          <p:nvPr/>
        </p:nvSpPr>
        <p:spPr>
          <a:xfrm>
            <a:off x="6857337" y="3682993"/>
            <a:ext cx="1092890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플랫폼 사용자 인증 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FA21FA6-652A-4692-A26F-1015FF104548}"/>
              </a:ext>
            </a:extLst>
          </p:cNvPr>
          <p:cNvSpPr txBox="1"/>
          <p:nvPr/>
        </p:nvSpPr>
        <p:spPr>
          <a:xfrm>
            <a:off x="3228587" y="3863760"/>
            <a:ext cx="1088859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플랫폼 사용자 인증 정보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E310265-3AEF-4810-BB5A-9FDC2C1AB540}"/>
              </a:ext>
            </a:extLst>
          </p:cNvPr>
          <p:cNvSpPr txBox="1"/>
          <p:nvPr/>
        </p:nvSpPr>
        <p:spPr>
          <a:xfrm>
            <a:off x="6583870" y="4051565"/>
            <a:ext cx="1384626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처방전</a:t>
            </a:r>
            <a:r>
              <a:rPr lang="en-US" altLang="ko-KR" sz="900">
                <a:latin typeface="+mn-ea"/>
                <a:ea typeface="+mn-ea"/>
              </a:rPr>
              <a:t>, </a:t>
            </a:r>
            <a:r>
              <a:rPr lang="ko-KR" altLang="en-US" sz="900">
                <a:latin typeface="+mn-ea"/>
                <a:ea typeface="+mn-ea"/>
              </a:rPr>
              <a:t>검진</a:t>
            </a:r>
            <a:r>
              <a:rPr lang="en-US" altLang="ko-KR" sz="900">
                <a:latin typeface="+mn-ea"/>
                <a:ea typeface="+mn-ea"/>
              </a:rPr>
              <a:t>/</a:t>
            </a:r>
            <a:r>
              <a:rPr lang="ko-KR" altLang="en-US" sz="900">
                <a:latin typeface="+mn-ea"/>
                <a:ea typeface="+mn-ea"/>
              </a:rPr>
              <a:t>검사데이터 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AE5F0AE-1C09-4972-B390-A5568E8EB2BC}"/>
              </a:ext>
            </a:extLst>
          </p:cNvPr>
          <p:cNvSpPr txBox="1"/>
          <p:nvPr/>
        </p:nvSpPr>
        <p:spPr>
          <a:xfrm>
            <a:off x="3228586" y="4231394"/>
            <a:ext cx="1094559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처방전</a:t>
            </a:r>
            <a:r>
              <a:rPr lang="en-US" altLang="ko-KR" sz="900">
                <a:latin typeface="+mn-ea"/>
                <a:ea typeface="+mn-ea"/>
              </a:rPr>
              <a:t>, </a:t>
            </a:r>
            <a:r>
              <a:rPr lang="ko-KR" altLang="en-US" sz="900">
                <a:latin typeface="+mn-ea"/>
                <a:ea typeface="+mn-ea"/>
              </a:rPr>
              <a:t>검진</a:t>
            </a:r>
            <a:r>
              <a:rPr lang="en-US" altLang="ko-KR" sz="900">
                <a:latin typeface="+mn-ea"/>
                <a:ea typeface="+mn-ea"/>
              </a:rPr>
              <a:t>/</a:t>
            </a:r>
            <a:r>
              <a:rPr lang="ko-KR" altLang="en-US" sz="900">
                <a:latin typeface="+mn-ea"/>
                <a:ea typeface="+mn-ea"/>
              </a:rPr>
              <a:t>검사데이터 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A3BABCA-FD40-4E9F-BEEE-74290E65F111}"/>
              </a:ext>
            </a:extLst>
          </p:cNvPr>
          <p:cNvSpPr txBox="1"/>
          <p:nvPr/>
        </p:nvSpPr>
        <p:spPr>
          <a:xfrm>
            <a:off x="8579228" y="4406382"/>
            <a:ext cx="990656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r"/>
            <a:r>
              <a:rPr lang="ko-KR" altLang="en-US" sz="900">
                <a:latin typeface="+mn-ea"/>
                <a:ea typeface="+mn-ea"/>
              </a:rPr>
              <a:t>알림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알림코드</a:t>
            </a:r>
            <a:r>
              <a:rPr lang="en-US" altLang="ko-KR" sz="700">
                <a:latin typeface="+mn-ea"/>
                <a:ea typeface="+mn-ea"/>
              </a:rPr>
              <a:t>-</a:t>
            </a:r>
            <a:r>
              <a:rPr lang="ko-KR" altLang="en-US" sz="700">
                <a:latin typeface="+mn-ea"/>
                <a:ea typeface="+mn-ea"/>
              </a:rPr>
              <a:t>방문점검접수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E08E1A9-A303-4157-BEAC-ED8CD76FC607}"/>
              </a:ext>
            </a:extLst>
          </p:cNvPr>
          <p:cNvSpPr txBox="1"/>
          <p:nvPr/>
        </p:nvSpPr>
        <p:spPr>
          <a:xfrm>
            <a:off x="3228587" y="4606482"/>
            <a:ext cx="1343638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방문점검 접수정보 요청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ID)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600748B-F596-4163-A8CD-E7D8E9D06491}"/>
              </a:ext>
            </a:extLst>
          </p:cNvPr>
          <p:cNvSpPr txBox="1"/>
          <p:nvPr/>
        </p:nvSpPr>
        <p:spPr>
          <a:xfrm>
            <a:off x="3913618" y="4786045"/>
            <a:ext cx="2381294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방문점검 접수정보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재활보조기구 이름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주소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연락처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가능일정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4875797-4491-423E-96A8-B1B9BEE63887}"/>
              </a:ext>
            </a:extLst>
          </p:cNvPr>
          <p:cNvSpPr txBox="1"/>
          <p:nvPr/>
        </p:nvSpPr>
        <p:spPr>
          <a:xfrm>
            <a:off x="3228587" y="4972381"/>
            <a:ext cx="1656544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방문점검  일정 확정 정보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  </a:t>
            </a:r>
            <a:r>
              <a:rPr lang="ko-KR" altLang="en-US" sz="700">
                <a:latin typeface="+mn-ea"/>
                <a:ea typeface="+mn-ea"/>
              </a:rPr>
              <a:t>확정일정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5BE6073-13DE-4881-8EF6-E5D8C5CB077D}"/>
              </a:ext>
            </a:extLst>
          </p:cNvPr>
          <p:cNvSpPr txBox="1"/>
          <p:nvPr/>
        </p:nvSpPr>
        <p:spPr>
          <a:xfrm>
            <a:off x="8429484" y="5140222"/>
            <a:ext cx="113428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r"/>
            <a:r>
              <a:rPr lang="ko-KR" altLang="en-US" sz="900">
                <a:latin typeface="+mn-ea"/>
                <a:ea typeface="+mn-ea"/>
              </a:rPr>
              <a:t>알림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알림코드</a:t>
            </a:r>
            <a:r>
              <a:rPr lang="en-US" altLang="ko-KR" sz="700">
                <a:latin typeface="+mn-ea"/>
                <a:ea typeface="+mn-ea"/>
              </a:rPr>
              <a:t>-</a:t>
            </a:r>
            <a:r>
              <a:rPr lang="ko-KR" altLang="en-US" sz="700">
                <a:latin typeface="+mn-ea"/>
                <a:ea typeface="+mn-ea"/>
              </a:rPr>
              <a:t>방문점검일정확정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F2E1305-1E3B-48DD-932D-D0BEB2CD7611}"/>
              </a:ext>
            </a:extLst>
          </p:cNvPr>
          <p:cNvSpPr txBox="1"/>
          <p:nvPr/>
        </p:nvSpPr>
        <p:spPr>
          <a:xfrm>
            <a:off x="3228587" y="5332417"/>
            <a:ext cx="1115556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품목의 구성품 조회 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322B560-BC94-4F69-845C-E82F14C50648}"/>
              </a:ext>
            </a:extLst>
          </p:cNvPr>
          <p:cNvSpPr txBox="1"/>
          <p:nvPr/>
        </p:nvSpPr>
        <p:spPr>
          <a:xfrm>
            <a:off x="4486884" y="5516111"/>
            <a:ext cx="162544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품목의 구성품 목록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구성품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구성품명</a:t>
            </a:r>
            <a:r>
              <a:rPr lang="en-US" altLang="ko-KR" sz="700">
                <a:latin typeface="+mn-ea"/>
                <a:ea typeface="+mn-ea"/>
              </a:rPr>
              <a:t>, …. </a:t>
            </a:r>
            <a:r>
              <a:rPr lang="ko-KR" altLang="en-US" sz="700">
                <a:latin typeface="+mn-ea"/>
                <a:ea typeface="+mn-ea"/>
              </a:rPr>
              <a:t>등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35DD982-FC6A-44EA-B52A-9CABC46ACBF5}"/>
              </a:ext>
            </a:extLst>
          </p:cNvPr>
          <p:cNvSpPr txBox="1"/>
          <p:nvPr/>
        </p:nvSpPr>
        <p:spPr>
          <a:xfrm>
            <a:off x="3228587" y="5696258"/>
            <a:ext cx="195598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방문점검  결과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점검결과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점검결과첨부이미지 등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4476A0F1-47DE-4903-8237-CA7D852A11A2}"/>
              </a:ext>
            </a:extLst>
          </p:cNvPr>
          <p:cNvSpPr/>
          <p:nvPr/>
        </p:nvSpPr>
        <p:spPr>
          <a:xfrm>
            <a:off x="6180971" y="145784"/>
            <a:ext cx="5606983" cy="944742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재활공학연구소 서비스를 업무망에 구축 시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근로복지공단 업무망 </a:t>
            </a:r>
            <a:r>
              <a:rPr lang="en-US" altLang="ko-KR" sz="1400">
                <a:latin typeface="+mn-ea"/>
              </a:rPr>
              <a:t>In/Out </a:t>
            </a:r>
            <a:r>
              <a:rPr lang="ko-KR" altLang="en-US" sz="1400">
                <a:latin typeface="+mn-ea"/>
              </a:rPr>
              <a:t>데이터에 대한 보안검토 필요</a:t>
            </a:r>
            <a:endParaRPr lang="en-US" altLang="ko-KR" sz="1400">
              <a:latin typeface="+mn-ea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이용자의 마이데이터는 이용자앱을 통해서 플랫폼에 업로드 됨</a:t>
            </a:r>
            <a:endParaRPr lang="en-US" altLang="ko-KR" sz="1400">
              <a:latin typeface="+mn-ea"/>
            </a:endParaRPr>
          </a:p>
        </p:txBody>
      </p:sp>
      <p:sp>
        <p:nvSpPr>
          <p:cNvPr id="577" name="오른쪽 중괄호 576">
            <a:extLst>
              <a:ext uri="{FF2B5EF4-FFF2-40B4-BE49-F238E27FC236}">
                <a16:creationId xmlns:a16="http://schemas.microsoft.com/office/drawing/2014/main" id="{3939E1BA-86C1-40C3-BF79-0B8F26BA34C0}"/>
              </a:ext>
            </a:extLst>
          </p:cNvPr>
          <p:cNvSpPr/>
          <p:nvPr/>
        </p:nvSpPr>
        <p:spPr>
          <a:xfrm rot="10800000">
            <a:off x="1024234" y="3457037"/>
            <a:ext cx="220980" cy="3121087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0" name="오른쪽 중괄호 579">
            <a:extLst>
              <a:ext uri="{FF2B5EF4-FFF2-40B4-BE49-F238E27FC236}">
                <a16:creationId xmlns:a16="http://schemas.microsoft.com/office/drawing/2014/main" id="{9FB1FCE1-3B65-4CFA-9C5E-D97CB75E9867}"/>
              </a:ext>
            </a:extLst>
          </p:cNvPr>
          <p:cNvSpPr/>
          <p:nvPr/>
        </p:nvSpPr>
        <p:spPr>
          <a:xfrm rot="10800000">
            <a:off x="1024234" y="2523038"/>
            <a:ext cx="220980" cy="565443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B314117-6525-4A12-9DCF-20011F7C7699}"/>
              </a:ext>
            </a:extLst>
          </p:cNvPr>
          <p:cNvCxnSpPr>
            <a:cxnSpLocks/>
          </p:cNvCxnSpPr>
          <p:nvPr/>
        </p:nvCxnSpPr>
        <p:spPr>
          <a:xfrm>
            <a:off x="3082485" y="6494828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1C8BF8-7578-445E-BE46-FE05D2556998}"/>
              </a:ext>
            </a:extLst>
          </p:cNvPr>
          <p:cNvSpPr txBox="1"/>
          <p:nvPr/>
        </p:nvSpPr>
        <p:spPr>
          <a:xfrm>
            <a:off x="6180971" y="6424237"/>
            <a:ext cx="178752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서비스 처리결과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</a:t>
            </a:r>
            <a:r>
              <a:rPr lang="ko-KR" altLang="en-US" sz="700">
                <a:latin typeface="+mn-ea"/>
                <a:ea typeface="+mn-ea"/>
              </a:rPr>
              <a:t>서비스코드</a:t>
            </a:r>
            <a:r>
              <a:rPr lang="en-US" altLang="ko-KR" sz="700">
                <a:latin typeface="+mn-ea"/>
                <a:ea typeface="+mn-ea"/>
              </a:rPr>
              <a:t>,</a:t>
            </a:r>
            <a:r>
              <a:rPr lang="ko-KR" altLang="en-US" sz="700">
                <a:latin typeface="+mn-ea"/>
                <a:ea typeface="+mn-ea"/>
              </a:rPr>
              <a:t>완료여부 등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104" name="오른쪽 중괄호 103">
            <a:extLst>
              <a:ext uri="{FF2B5EF4-FFF2-40B4-BE49-F238E27FC236}">
                <a16:creationId xmlns:a16="http://schemas.microsoft.com/office/drawing/2014/main" id="{B964FECB-4521-4F82-9F20-A47AFE3D88A8}"/>
              </a:ext>
            </a:extLst>
          </p:cNvPr>
          <p:cNvSpPr/>
          <p:nvPr/>
        </p:nvSpPr>
        <p:spPr>
          <a:xfrm rot="10800000">
            <a:off x="1024234" y="1523363"/>
            <a:ext cx="220980" cy="565443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E43AD22-4CF3-4C27-B7AF-27E65975EA33}"/>
              </a:ext>
            </a:extLst>
          </p:cNvPr>
          <p:cNvCxnSpPr>
            <a:cxnSpLocks/>
          </p:cNvCxnSpPr>
          <p:nvPr/>
        </p:nvCxnSpPr>
        <p:spPr>
          <a:xfrm flipH="1">
            <a:off x="3082485" y="1612904"/>
            <a:ext cx="165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28CB85C-F54D-4C16-84DA-A9CA37AD43A4}"/>
              </a:ext>
            </a:extLst>
          </p:cNvPr>
          <p:cNvSpPr txBox="1"/>
          <p:nvPr/>
        </p:nvSpPr>
        <p:spPr>
          <a:xfrm>
            <a:off x="3228587" y="1554744"/>
            <a:ext cx="1998624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재활보조기구 이용자 식별 정보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플랫폼</a:t>
            </a:r>
            <a:r>
              <a:rPr lang="en-US" altLang="ko-KR" sz="700">
                <a:latin typeface="+mn-ea"/>
                <a:ea typeface="+mn-ea"/>
              </a:rPr>
              <a:t> </a:t>
            </a:r>
            <a:r>
              <a:rPr lang="ko-KR" altLang="en-US" sz="700">
                <a:latin typeface="+mn-ea"/>
                <a:ea typeface="+mn-ea"/>
              </a:rPr>
              <a:t>회원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이름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lang="en-US" altLang="ko-KR" sz="900">
              <a:latin typeface="+mn-ea"/>
              <a:ea typeface="+mn-ea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9A2AAAA-A8D6-4794-B05A-1AECCDA20808}"/>
              </a:ext>
            </a:extLst>
          </p:cNvPr>
          <p:cNvCxnSpPr>
            <a:cxnSpLocks/>
          </p:cNvCxnSpPr>
          <p:nvPr/>
        </p:nvCxnSpPr>
        <p:spPr>
          <a:xfrm flipH="1">
            <a:off x="3082485" y="1880094"/>
            <a:ext cx="331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36F0427-EEA4-44F6-927C-C8C5110F0954}"/>
              </a:ext>
            </a:extLst>
          </p:cNvPr>
          <p:cNvSpPr txBox="1"/>
          <p:nvPr/>
        </p:nvSpPr>
        <p:spPr>
          <a:xfrm>
            <a:off x="3228587" y="1823639"/>
            <a:ext cx="1391728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배달자 식별 정보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플랫폼</a:t>
            </a:r>
            <a:r>
              <a:rPr lang="en-US" altLang="ko-KR" sz="700">
                <a:latin typeface="+mn-ea"/>
                <a:ea typeface="+mn-ea"/>
              </a:rPr>
              <a:t> </a:t>
            </a:r>
            <a:r>
              <a:rPr lang="ko-KR" altLang="en-US" sz="700">
                <a:latin typeface="+mn-ea"/>
                <a:ea typeface="+mn-ea"/>
              </a:rPr>
              <a:t>회원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이름</a:t>
            </a:r>
            <a:r>
              <a:rPr lang="en-US" altLang="ko-KR" sz="700">
                <a:latin typeface="+mn-ea"/>
                <a:ea typeface="+mn-ea"/>
              </a:rPr>
              <a:t>)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9B28888-A363-4CBF-A8BC-AECDABF7293C}"/>
              </a:ext>
            </a:extLst>
          </p:cNvPr>
          <p:cNvSpPr/>
          <p:nvPr/>
        </p:nvSpPr>
        <p:spPr>
          <a:xfrm>
            <a:off x="-18463" y="4817400"/>
            <a:ext cx="1008604" cy="417982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182563" indent="-96838"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롱텀케어 </a:t>
            </a:r>
            <a:br>
              <a:rPr lang="en-US" altLang="ko-KR" sz="1000">
                <a:latin typeface="+mn-ea"/>
              </a:rPr>
            </a:br>
            <a:r>
              <a:rPr lang="ko-KR" altLang="en-US" sz="1000">
                <a:latin typeface="+mn-ea"/>
              </a:rPr>
              <a:t>유지관리</a:t>
            </a:r>
            <a:endParaRPr lang="en-US" altLang="ko-KR" sz="1000">
              <a:latin typeface="+mn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9159618-E8AF-4F02-8249-C02EF570DC48}"/>
              </a:ext>
            </a:extLst>
          </p:cNvPr>
          <p:cNvSpPr/>
          <p:nvPr/>
        </p:nvSpPr>
        <p:spPr>
          <a:xfrm>
            <a:off x="-10516" y="2596769"/>
            <a:ext cx="1008604" cy="417982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182563" indent="-96838"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처방전 </a:t>
            </a:r>
            <a:br>
              <a:rPr lang="en-US" altLang="ko-KR" sz="1000">
                <a:latin typeface="+mn-ea"/>
              </a:rPr>
            </a:br>
            <a:r>
              <a:rPr lang="ko-KR" altLang="en-US" sz="1000">
                <a:latin typeface="+mn-ea"/>
              </a:rPr>
              <a:t>업로드</a:t>
            </a:r>
            <a:endParaRPr lang="en-US" altLang="ko-KR" sz="1000"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F6164F4-FA98-4B6D-937C-543CCCD04A04}"/>
              </a:ext>
            </a:extLst>
          </p:cNvPr>
          <p:cNvSpPr/>
          <p:nvPr/>
        </p:nvSpPr>
        <p:spPr>
          <a:xfrm>
            <a:off x="-10516" y="1597094"/>
            <a:ext cx="1008604" cy="417982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182563" indent="-96838"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회원가입</a:t>
            </a:r>
            <a:endParaRPr lang="en-US" altLang="ko-KR" sz="1000">
              <a:latin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8F680C-9BB7-4CD1-8D8B-D79ED27C4F04}"/>
              </a:ext>
            </a:extLst>
          </p:cNvPr>
          <p:cNvCxnSpPr>
            <a:cxnSpLocks/>
          </p:cNvCxnSpPr>
          <p:nvPr/>
        </p:nvCxnSpPr>
        <p:spPr>
          <a:xfrm flipH="1">
            <a:off x="3074952" y="6023541"/>
            <a:ext cx="165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22E906D-D8FB-45AE-98D6-3E6F0B84CCBE}"/>
              </a:ext>
            </a:extLst>
          </p:cNvPr>
          <p:cNvSpPr txBox="1"/>
          <p:nvPr/>
        </p:nvSpPr>
        <p:spPr>
          <a:xfrm>
            <a:off x="3228587" y="5955703"/>
            <a:ext cx="1348126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방문점검결과 정보 요청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ID,)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CE7AF35-5C32-4891-9782-A4BE066BB535}"/>
              </a:ext>
            </a:extLst>
          </p:cNvPr>
          <p:cNvCxnSpPr>
            <a:cxnSpLocks/>
          </p:cNvCxnSpPr>
          <p:nvPr/>
        </p:nvCxnSpPr>
        <p:spPr>
          <a:xfrm>
            <a:off x="3082485" y="6197688"/>
            <a:ext cx="16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34ADA6A-BA43-4F8F-9EC0-ED7D88F84A25}"/>
              </a:ext>
            </a:extLst>
          </p:cNvPr>
          <p:cNvSpPr txBox="1"/>
          <p:nvPr/>
        </p:nvSpPr>
        <p:spPr>
          <a:xfrm>
            <a:off x="3173109" y="6136715"/>
            <a:ext cx="1436459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r"/>
            <a:r>
              <a:rPr lang="ko-KR" altLang="en-US" sz="900">
                <a:latin typeface="+mn-ea"/>
                <a:ea typeface="+mn-ea"/>
              </a:rPr>
              <a:t>방문점검결과 정보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점검결과</a:t>
            </a:r>
            <a:r>
              <a:rPr lang="en-US" altLang="ko-KR" sz="700">
                <a:latin typeface="+mn-ea"/>
                <a:ea typeface="+mn-ea"/>
              </a:rPr>
              <a:t>,)</a:t>
            </a:r>
          </a:p>
        </p:txBody>
      </p:sp>
    </p:spTree>
    <p:extLst>
      <p:ext uri="{BB962C8B-B14F-4D97-AF65-F5344CB8AC3E}">
        <p14:creationId xmlns:p14="http://schemas.microsoft.com/office/powerpoint/2010/main" val="31895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모서리가 둥근 직사각형 33">
            <a:extLst>
              <a:ext uri="{FF2B5EF4-FFF2-40B4-BE49-F238E27FC236}">
                <a16:creationId xmlns:a16="http://schemas.microsoft.com/office/drawing/2014/main" id="{5560A350-7551-41CF-8A2F-77D31C3B28C4}"/>
              </a:ext>
            </a:extLst>
          </p:cNvPr>
          <p:cNvSpPr/>
          <p:nvPr/>
        </p:nvSpPr>
        <p:spPr>
          <a:xfrm>
            <a:off x="619608" y="812386"/>
            <a:ext cx="3286974" cy="6045611"/>
          </a:xfrm>
          <a:prstGeom prst="roundRect">
            <a:avLst>
              <a:gd name="adj" fmla="val 2335"/>
            </a:avLst>
          </a:prstGeom>
          <a:noFill/>
          <a:ln>
            <a:solidFill>
              <a:schemeClr val="accent2"/>
            </a:solidFill>
          </a:ln>
          <a:effectLst/>
        </p:spPr>
        <p:txBody>
          <a:bodyPr wrap="none" anchor="t"/>
          <a:lstStyle/>
          <a:p>
            <a:pPr algn="ctr"/>
            <a:r>
              <a:rPr lang="ko-KR" altLang="en-US" sz="1200" spc="-140">
                <a:latin typeface="+mn-ea"/>
              </a:rPr>
              <a:t>근로복지공단 업무망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9DC852-47F1-48AA-88BC-D8D80ED4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재활공학연구소 서비스 주요 데이터 흐름 </a:t>
            </a:r>
            <a:r>
              <a:rPr lang="en-US" altLang="ko-KR">
                <a:latin typeface="+mn-ea"/>
                <a:ea typeface="+mn-ea"/>
              </a:rPr>
              <a:t>(2/2)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모서리가 둥근 직사각형 33">
            <a:extLst>
              <a:ext uri="{FF2B5EF4-FFF2-40B4-BE49-F238E27FC236}">
                <a16:creationId xmlns:a16="http://schemas.microsoft.com/office/drawing/2014/main" id="{60E3AD59-01BE-4387-8526-BCD80066E387}"/>
              </a:ext>
            </a:extLst>
          </p:cNvPr>
          <p:cNvSpPr/>
          <p:nvPr/>
        </p:nvSpPr>
        <p:spPr>
          <a:xfrm>
            <a:off x="4077756" y="1142949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이용자 앱</a:t>
            </a:r>
          </a:p>
        </p:txBody>
      </p:sp>
      <p:sp>
        <p:nvSpPr>
          <p:cNvPr id="4" name="모서리가 둥근 직사각형 33">
            <a:extLst>
              <a:ext uri="{FF2B5EF4-FFF2-40B4-BE49-F238E27FC236}">
                <a16:creationId xmlns:a16="http://schemas.microsoft.com/office/drawing/2014/main" id="{81E5464B-94D1-44E5-997C-C1BFF1FC04DE}"/>
              </a:ext>
            </a:extLst>
          </p:cNvPr>
          <p:cNvSpPr/>
          <p:nvPr/>
        </p:nvSpPr>
        <p:spPr>
          <a:xfrm>
            <a:off x="2411661" y="1142949"/>
            <a:ext cx="1312509" cy="243892"/>
          </a:xfrm>
          <a:prstGeom prst="roundRect">
            <a:avLst/>
          </a:prstGeom>
          <a:solidFill>
            <a:srgbClr val="DAE3F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latin typeface="+mn-ea"/>
              </a:rPr>
              <a:t>재활공학연구소</a:t>
            </a:r>
          </a:p>
        </p:txBody>
      </p:sp>
      <p:sp>
        <p:nvSpPr>
          <p:cNvPr id="5" name="모서리가 둥근 직사각형 33">
            <a:extLst>
              <a:ext uri="{FF2B5EF4-FFF2-40B4-BE49-F238E27FC236}">
                <a16:creationId xmlns:a16="http://schemas.microsoft.com/office/drawing/2014/main" id="{A9A110DF-3717-4BC0-920B-CAB98E6DEC82}"/>
              </a:ext>
            </a:extLst>
          </p:cNvPr>
          <p:cNvSpPr/>
          <p:nvPr/>
        </p:nvSpPr>
        <p:spPr>
          <a:xfrm>
            <a:off x="5743849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배달자 앱</a:t>
            </a:r>
          </a:p>
        </p:txBody>
      </p:sp>
      <p:sp>
        <p:nvSpPr>
          <p:cNvPr id="6" name="모서리가 둥근 직사각형 33">
            <a:extLst>
              <a:ext uri="{FF2B5EF4-FFF2-40B4-BE49-F238E27FC236}">
                <a16:creationId xmlns:a16="http://schemas.microsoft.com/office/drawing/2014/main" id="{89F5FF72-01C1-403E-BB9E-A6BBE86C45B8}"/>
              </a:ext>
            </a:extLst>
          </p:cNvPr>
          <p:cNvSpPr/>
          <p:nvPr/>
        </p:nvSpPr>
        <p:spPr>
          <a:xfrm>
            <a:off x="7409941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오퍼레이터 플랫폼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A1C9C4F-060E-4E86-827F-20E8C188310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3067916" y="1386841"/>
            <a:ext cx="0" cy="53024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FFB76C5-3BCE-47E0-8BF3-D967BED01CD0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4734011" y="1386841"/>
            <a:ext cx="0" cy="53024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2E6CAC-55B7-417D-86E8-BEB049F71484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6400104" y="1386840"/>
            <a:ext cx="0" cy="53024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5C4D2B5-D328-4143-BD64-80C27D0DAC93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8066196" y="1386840"/>
            <a:ext cx="0" cy="53024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3">
            <a:extLst>
              <a:ext uri="{FF2B5EF4-FFF2-40B4-BE49-F238E27FC236}">
                <a16:creationId xmlns:a16="http://schemas.microsoft.com/office/drawing/2014/main" id="{509576B0-D106-4954-A604-9768AA3E2F14}"/>
              </a:ext>
            </a:extLst>
          </p:cNvPr>
          <p:cNvSpPr/>
          <p:nvPr/>
        </p:nvSpPr>
        <p:spPr>
          <a:xfrm>
            <a:off x="742774" y="1142949"/>
            <a:ext cx="1312509" cy="243892"/>
          </a:xfrm>
          <a:prstGeom prst="roundRect">
            <a:avLst/>
          </a:prstGeom>
          <a:solidFill>
            <a:srgbClr val="DAE3F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latin typeface="+mn-ea"/>
              </a:rPr>
              <a:t>울산본부 </a:t>
            </a:r>
            <a:r>
              <a:rPr lang="en-US" altLang="ko-KR" sz="1200" spc="-140">
                <a:latin typeface="+mn-ea"/>
              </a:rPr>
              <a:t>ESB Agent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289B72-1F76-47CB-A745-070D2F85D3A4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1399029" y="1386841"/>
            <a:ext cx="0" cy="53024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모서리가 둥근 직사각형 33">
            <a:extLst>
              <a:ext uri="{FF2B5EF4-FFF2-40B4-BE49-F238E27FC236}">
                <a16:creationId xmlns:a16="http://schemas.microsoft.com/office/drawing/2014/main" id="{9233BD33-712C-44C8-A22A-2A62B6BF636C}"/>
              </a:ext>
            </a:extLst>
          </p:cNvPr>
          <p:cNvSpPr/>
          <p:nvPr/>
        </p:nvSpPr>
        <p:spPr>
          <a:xfrm>
            <a:off x="9072229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푸쉬서버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B54B6066-6817-4A79-A1E5-E94D95FB2888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>
            <a:off x="9728484" y="1386840"/>
            <a:ext cx="0" cy="530244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직선 화살표 연결선 411">
            <a:extLst>
              <a:ext uri="{FF2B5EF4-FFF2-40B4-BE49-F238E27FC236}">
                <a16:creationId xmlns:a16="http://schemas.microsoft.com/office/drawing/2014/main" id="{A06B3911-E522-430A-8832-BC3E28B767E0}"/>
              </a:ext>
            </a:extLst>
          </p:cNvPr>
          <p:cNvCxnSpPr>
            <a:cxnSpLocks/>
          </p:cNvCxnSpPr>
          <p:nvPr/>
        </p:nvCxnSpPr>
        <p:spPr>
          <a:xfrm flipH="1">
            <a:off x="3082485" y="1672999"/>
            <a:ext cx="165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BDDB8370-0BA1-4703-917A-AD773C9DA495}"/>
              </a:ext>
            </a:extLst>
          </p:cNvPr>
          <p:cNvCxnSpPr>
            <a:cxnSpLocks/>
          </p:cNvCxnSpPr>
          <p:nvPr/>
        </p:nvCxnSpPr>
        <p:spPr>
          <a:xfrm>
            <a:off x="3082485" y="1856426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화살표 연결선 427">
            <a:extLst>
              <a:ext uri="{FF2B5EF4-FFF2-40B4-BE49-F238E27FC236}">
                <a16:creationId xmlns:a16="http://schemas.microsoft.com/office/drawing/2014/main" id="{7E8A1414-5831-4AC4-948C-4F3E7A5A4095}"/>
              </a:ext>
            </a:extLst>
          </p:cNvPr>
          <p:cNvCxnSpPr>
            <a:cxnSpLocks/>
          </p:cNvCxnSpPr>
          <p:nvPr/>
        </p:nvCxnSpPr>
        <p:spPr>
          <a:xfrm rot="10800000">
            <a:off x="3067419" y="2039853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id="{EEBDABF4-C5F3-4F9E-899F-91A4D284B5B0}"/>
              </a:ext>
            </a:extLst>
          </p:cNvPr>
          <p:cNvCxnSpPr>
            <a:cxnSpLocks/>
          </p:cNvCxnSpPr>
          <p:nvPr/>
        </p:nvCxnSpPr>
        <p:spPr>
          <a:xfrm>
            <a:off x="3082485" y="2223280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9445BA38-F53E-4929-8F6C-82FC7A574210}"/>
              </a:ext>
            </a:extLst>
          </p:cNvPr>
          <p:cNvCxnSpPr>
            <a:cxnSpLocks/>
          </p:cNvCxnSpPr>
          <p:nvPr/>
        </p:nvCxnSpPr>
        <p:spPr>
          <a:xfrm rot="10800000">
            <a:off x="3067419" y="2406707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직선 화살표 연결선 437">
            <a:extLst>
              <a:ext uri="{FF2B5EF4-FFF2-40B4-BE49-F238E27FC236}">
                <a16:creationId xmlns:a16="http://schemas.microsoft.com/office/drawing/2014/main" id="{30C01F92-0B7C-463F-A1ED-CE3A802C727D}"/>
              </a:ext>
            </a:extLst>
          </p:cNvPr>
          <p:cNvCxnSpPr>
            <a:cxnSpLocks/>
          </p:cNvCxnSpPr>
          <p:nvPr/>
        </p:nvCxnSpPr>
        <p:spPr>
          <a:xfrm flipH="1">
            <a:off x="3074952" y="3194291"/>
            <a:ext cx="165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직선 화살표 연결선 439">
            <a:extLst>
              <a:ext uri="{FF2B5EF4-FFF2-40B4-BE49-F238E27FC236}">
                <a16:creationId xmlns:a16="http://schemas.microsoft.com/office/drawing/2014/main" id="{B51D83D3-ADAF-40D6-8A40-C03C6F561812}"/>
              </a:ext>
            </a:extLst>
          </p:cNvPr>
          <p:cNvCxnSpPr>
            <a:cxnSpLocks/>
          </p:cNvCxnSpPr>
          <p:nvPr/>
        </p:nvCxnSpPr>
        <p:spPr>
          <a:xfrm flipH="1">
            <a:off x="3074952" y="2820748"/>
            <a:ext cx="166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BDFF7040-7E31-4A69-8D65-617E50300CA2}"/>
              </a:ext>
            </a:extLst>
          </p:cNvPr>
          <p:cNvCxnSpPr>
            <a:cxnSpLocks/>
          </p:cNvCxnSpPr>
          <p:nvPr/>
        </p:nvCxnSpPr>
        <p:spPr>
          <a:xfrm>
            <a:off x="3082485" y="3008257"/>
            <a:ext cx="164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CF92A163-1DB2-48EC-8579-E779F5D7F55E}"/>
              </a:ext>
            </a:extLst>
          </p:cNvPr>
          <p:cNvCxnSpPr>
            <a:cxnSpLocks/>
          </p:cNvCxnSpPr>
          <p:nvPr/>
        </p:nvCxnSpPr>
        <p:spPr>
          <a:xfrm>
            <a:off x="3082485" y="2679580"/>
            <a:ext cx="66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모서리가 둥근 직사각형 33">
            <a:extLst>
              <a:ext uri="{FF2B5EF4-FFF2-40B4-BE49-F238E27FC236}">
                <a16:creationId xmlns:a16="http://schemas.microsoft.com/office/drawing/2014/main" id="{AEB9C716-5B36-4025-9B12-AC5D78170592}"/>
              </a:ext>
            </a:extLst>
          </p:cNvPr>
          <p:cNvSpPr/>
          <p:nvPr/>
        </p:nvSpPr>
        <p:spPr>
          <a:xfrm>
            <a:off x="10734517" y="1142948"/>
            <a:ext cx="1312509" cy="243892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200" spc="-140">
                <a:solidFill>
                  <a:schemeClr val="bg1"/>
                </a:solidFill>
                <a:latin typeface="+mn-ea"/>
              </a:rPr>
              <a:t>전자팩스</a:t>
            </a:r>
          </a:p>
        </p:txBody>
      </p: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6406E10D-8C4F-403F-A03D-21BD07124145}"/>
              </a:ext>
            </a:extLst>
          </p:cNvPr>
          <p:cNvCxnSpPr>
            <a:cxnSpLocks/>
            <a:stCxn id="469" idx="2"/>
          </p:cNvCxnSpPr>
          <p:nvPr/>
        </p:nvCxnSpPr>
        <p:spPr>
          <a:xfrm>
            <a:off x="11390771" y="1386840"/>
            <a:ext cx="1" cy="533346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화살표 연결선 470">
            <a:extLst>
              <a:ext uri="{FF2B5EF4-FFF2-40B4-BE49-F238E27FC236}">
                <a16:creationId xmlns:a16="http://schemas.microsoft.com/office/drawing/2014/main" id="{282CECAF-F566-4F1D-893C-8772FFCD0F98}"/>
              </a:ext>
            </a:extLst>
          </p:cNvPr>
          <p:cNvCxnSpPr>
            <a:cxnSpLocks/>
          </p:cNvCxnSpPr>
          <p:nvPr/>
        </p:nvCxnSpPr>
        <p:spPr>
          <a:xfrm>
            <a:off x="3082485" y="3771639"/>
            <a:ext cx="16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63B5BE-3EA0-40F2-BA77-5A0B2F3BA76F}"/>
              </a:ext>
            </a:extLst>
          </p:cNvPr>
          <p:cNvGrpSpPr/>
          <p:nvPr/>
        </p:nvGrpSpPr>
        <p:grpSpPr>
          <a:xfrm>
            <a:off x="742774" y="6689283"/>
            <a:ext cx="11304252" cy="62329"/>
            <a:chOff x="742774" y="6796471"/>
            <a:chExt cx="11304252" cy="62329"/>
          </a:xfrm>
        </p:grpSpPr>
        <p:sp>
          <p:nvSpPr>
            <p:cNvPr id="18" name="모서리가 둥근 직사각형 33">
              <a:extLst>
                <a:ext uri="{FF2B5EF4-FFF2-40B4-BE49-F238E27FC236}">
                  <a16:creationId xmlns:a16="http://schemas.microsoft.com/office/drawing/2014/main" id="{5E322A12-8C40-4100-9FF6-7C5F79D091F6}"/>
                </a:ext>
              </a:extLst>
            </p:cNvPr>
            <p:cNvSpPr/>
            <p:nvPr/>
          </p:nvSpPr>
          <p:spPr>
            <a:xfrm>
              <a:off x="4077756" y="6796472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모서리가 둥근 직사각형 33">
              <a:extLst>
                <a:ext uri="{FF2B5EF4-FFF2-40B4-BE49-F238E27FC236}">
                  <a16:creationId xmlns:a16="http://schemas.microsoft.com/office/drawing/2014/main" id="{9EDB7F8A-59EB-4918-BCDD-E460399C3690}"/>
                </a:ext>
              </a:extLst>
            </p:cNvPr>
            <p:cNvSpPr/>
            <p:nvPr/>
          </p:nvSpPr>
          <p:spPr>
            <a:xfrm>
              <a:off x="2411661" y="6796472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모서리가 둥근 직사각형 33">
              <a:extLst>
                <a:ext uri="{FF2B5EF4-FFF2-40B4-BE49-F238E27FC236}">
                  <a16:creationId xmlns:a16="http://schemas.microsoft.com/office/drawing/2014/main" id="{F48CE6DD-0996-433D-81FD-E34A4EF894E2}"/>
                </a:ext>
              </a:extLst>
            </p:cNvPr>
            <p:cNvSpPr/>
            <p:nvPr/>
          </p:nvSpPr>
          <p:spPr>
            <a:xfrm>
              <a:off x="5743849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모서리가 둥근 직사각형 33">
              <a:extLst>
                <a:ext uri="{FF2B5EF4-FFF2-40B4-BE49-F238E27FC236}">
                  <a16:creationId xmlns:a16="http://schemas.microsoft.com/office/drawing/2014/main" id="{66CD5761-3DF9-470E-97AA-AAF27C1B0555}"/>
                </a:ext>
              </a:extLst>
            </p:cNvPr>
            <p:cNvSpPr/>
            <p:nvPr/>
          </p:nvSpPr>
          <p:spPr>
            <a:xfrm>
              <a:off x="7409941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모서리가 둥근 직사각형 33">
              <a:extLst>
                <a:ext uri="{FF2B5EF4-FFF2-40B4-BE49-F238E27FC236}">
                  <a16:creationId xmlns:a16="http://schemas.microsoft.com/office/drawing/2014/main" id="{1FBA4105-4988-4FAB-B50F-9185444DE8C4}"/>
                </a:ext>
              </a:extLst>
            </p:cNvPr>
            <p:cNvSpPr/>
            <p:nvPr/>
          </p:nvSpPr>
          <p:spPr>
            <a:xfrm>
              <a:off x="742774" y="6796472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1" name="모서리가 둥근 직사각형 33">
              <a:extLst>
                <a:ext uri="{FF2B5EF4-FFF2-40B4-BE49-F238E27FC236}">
                  <a16:creationId xmlns:a16="http://schemas.microsoft.com/office/drawing/2014/main" id="{263C4D4D-08E6-4FF8-9160-3D7A4BEAF2B0}"/>
                </a:ext>
              </a:extLst>
            </p:cNvPr>
            <p:cNvSpPr/>
            <p:nvPr/>
          </p:nvSpPr>
          <p:spPr>
            <a:xfrm>
              <a:off x="9072229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5" name="모서리가 둥근 직사각형 33">
              <a:extLst>
                <a:ext uri="{FF2B5EF4-FFF2-40B4-BE49-F238E27FC236}">
                  <a16:creationId xmlns:a16="http://schemas.microsoft.com/office/drawing/2014/main" id="{DD3D4E89-068B-43B7-8BD6-9A0664B23F76}"/>
                </a:ext>
              </a:extLst>
            </p:cNvPr>
            <p:cNvSpPr/>
            <p:nvPr/>
          </p:nvSpPr>
          <p:spPr>
            <a:xfrm>
              <a:off x="10734517" y="6796471"/>
              <a:ext cx="1312509" cy="6232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dist="35921" dir="2700000" algn="ctr" rotWithShape="0">
                <a:schemeClr val="bg2">
                  <a:alpha val="38000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ko-KR" altLang="en-US" sz="1400" spc="-14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13" name="TextBox 412">
            <a:extLst>
              <a:ext uri="{FF2B5EF4-FFF2-40B4-BE49-F238E27FC236}">
                <a16:creationId xmlns:a16="http://schemas.microsoft.com/office/drawing/2014/main" id="{99EEF5E2-C620-44B3-9614-E372E075C785}"/>
              </a:ext>
            </a:extLst>
          </p:cNvPr>
          <p:cNvSpPr txBox="1"/>
          <p:nvPr/>
        </p:nvSpPr>
        <p:spPr>
          <a:xfrm>
            <a:off x="3228587" y="1609078"/>
            <a:ext cx="646972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맞춤예약 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EEE9A056-F764-4AE4-9C48-2FA14DED9D06}"/>
              </a:ext>
            </a:extLst>
          </p:cNvPr>
          <p:cNvSpPr txBox="1"/>
          <p:nvPr/>
        </p:nvSpPr>
        <p:spPr>
          <a:xfrm>
            <a:off x="6789971" y="1798359"/>
            <a:ext cx="1160257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플랫폼 사용자 인증 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3B605CD-EBB0-4695-8F3C-5F920BFA23AF}"/>
              </a:ext>
            </a:extLst>
          </p:cNvPr>
          <p:cNvSpPr txBox="1"/>
          <p:nvPr/>
        </p:nvSpPr>
        <p:spPr>
          <a:xfrm>
            <a:off x="3228587" y="1981372"/>
            <a:ext cx="1088858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플랫폼 사용자 인증 정보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B9857A8D-87AB-4E00-B27A-38C71C02EFB1}"/>
              </a:ext>
            </a:extLst>
          </p:cNvPr>
          <p:cNvSpPr txBox="1"/>
          <p:nvPr/>
        </p:nvSpPr>
        <p:spPr>
          <a:xfrm>
            <a:off x="7319161" y="2163129"/>
            <a:ext cx="631067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처방전 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B33E57C5-E629-4DF1-A4E4-30CAE011FDF9}"/>
              </a:ext>
            </a:extLst>
          </p:cNvPr>
          <p:cNvSpPr txBox="1"/>
          <p:nvPr/>
        </p:nvSpPr>
        <p:spPr>
          <a:xfrm>
            <a:off x="3228587" y="2342797"/>
            <a:ext cx="422872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처방전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10620A3-2C2D-453F-8597-9CAC4129BB74}"/>
              </a:ext>
            </a:extLst>
          </p:cNvPr>
          <p:cNvSpPr txBox="1"/>
          <p:nvPr/>
        </p:nvSpPr>
        <p:spPr>
          <a:xfrm>
            <a:off x="3228587" y="3126453"/>
            <a:ext cx="1873590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맞춤예약 방문  일정 확정 정보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  </a:t>
            </a:r>
            <a:r>
              <a:rPr lang="ko-KR" altLang="en-US" sz="700">
                <a:latin typeface="+mn-ea"/>
                <a:ea typeface="+mn-ea"/>
              </a:rPr>
              <a:t>확정일정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FB984E9B-B15E-40E7-AA7F-F46049702A9A}"/>
              </a:ext>
            </a:extLst>
          </p:cNvPr>
          <p:cNvSpPr txBox="1"/>
          <p:nvPr/>
        </p:nvSpPr>
        <p:spPr>
          <a:xfrm>
            <a:off x="3228587" y="2756233"/>
            <a:ext cx="1321516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맞춤예약 접수정보 요청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ID)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73FD2A74-5726-494F-9222-8D0C783CD652}"/>
              </a:ext>
            </a:extLst>
          </p:cNvPr>
          <p:cNvSpPr txBox="1"/>
          <p:nvPr/>
        </p:nvSpPr>
        <p:spPr>
          <a:xfrm>
            <a:off x="3228587" y="2945180"/>
            <a:ext cx="1373133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맞춤예약 접수정보</a:t>
            </a:r>
            <a:r>
              <a:rPr lang="ko-KR" altLang="en-US" sz="700">
                <a:latin typeface="+mn-ea"/>
                <a:ea typeface="+mn-ea"/>
              </a:rPr>
              <a:t>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가능일정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C69C017-4CE9-4BE5-AB9C-63E4AB88D326}"/>
              </a:ext>
            </a:extLst>
          </p:cNvPr>
          <p:cNvSpPr txBox="1"/>
          <p:nvPr/>
        </p:nvSpPr>
        <p:spPr>
          <a:xfrm>
            <a:off x="8537627" y="2616164"/>
            <a:ext cx="990656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알림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알림코드</a:t>
            </a:r>
            <a:r>
              <a:rPr lang="en-US" altLang="ko-KR" sz="700">
                <a:latin typeface="+mn-ea"/>
                <a:ea typeface="+mn-ea"/>
              </a:rPr>
              <a:t>-</a:t>
            </a:r>
            <a:r>
              <a:rPr lang="ko-KR" altLang="en-US" sz="700">
                <a:latin typeface="+mn-ea"/>
                <a:ea typeface="+mn-ea"/>
              </a:rPr>
              <a:t>맞춤예약접수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4476A0F1-47DE-4903-8237-CA7D852A11A2}"/>
              </a:ext>
            </a:extLst>
          </p:cNvPr>
          <p:cNvSpPr/>
          <p:nvPr/>
        </p:nvSpPr>
        <p:spPr>
          <a:xfrm>
            <a:off x="6180971" y="145784"/>
            <a:ext cx="5606983" cy="706689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마이데이터 스키마 확정진행중</a:t>
            </a:r>
            <a:r>
              <a:rPr lang="en-US" altLang="ko-KR" sz="1400">
                <a:latin typeface="+mn-ea"/>
              </a:rPr>
              <a:t> : </a:t>
            </a:r>
            <a:r>
              <a:rPr lang="ko-KR" altLang="en-US" sz="1400">
                <a:latin typeface="+mn-ea"/>
              </a:rPr>
              <a:t>상담데이터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비대면검수데이터</a:t>
            </a:r>
            <a:endParaRPr lang="en-US" altLang="ko-KR" sz="1400">
              <a:latin typeface="+mn-ea"/>
            </a:endParaRPr>
          </a:p>
        </p:txBody>
      </p:sp>
      <p:sp>
        <p:nvSpPr>
          <p:cNvPr id="578" name="오른쪽 중괄호 577">
            <a:extLst>
              <a:ext uri="{FF2B5EF4-FFF2-40B4-BE49-F238E27FC236}">
                <a16:creationId xmlns:a16="http://schemas.microsoft.com/office/drawing/2014/main" id="{3EBD7F13-F5B1-4DCD-8E9D-0440DBC3C5D0}"/>
              </a:ext>
            </a:extLst>
          </p:cNvPr>
          <p:cNvSpPr/>
          <p:nvPr/>
        </p:nvSpPr>
        <p:spPr>
          <a:xfrm rot="10800000">
            <a:off x="1024234" y="1609078"/>
            <a:ext cx="220980" cy="3097964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8D610CE-1584-4949-903A-7C17C6FC7193}"/>
              </a:ext>
            </a:extLst>
          </p:cNvPr>
          <p:cNvCxnSpPr>
            <a:cxnSpLocks/>
          </p:cNvCxnSpPr>
          <p:nvPr/>
        </p:nvCxnSpPr>
        <p:spPr>
          <a:xfrm>
            <a:off x="4733098" y="6205676"/>
            <a:ext cx="3328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2B3CD17-7252-4504-9262-FDDDD2EC400C}"/>
              </a:ext>
            </a:extLst>
          </p:cNvPr>
          <p:cNvSpPr txBox="1"/>
          <p:nvPr/>
        </p:nvSpPr>
        <p:spPr>
          <a:xfrm>
            <a:off x="3100249" y="3704316"/>
            <a:ext cx="1509319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상담데이터</a:t>
            </a:r>
            <a:r>
              <a:rPr lang="en-US" altLang="ko-KR" sz="700">
                <a:latin typeface="+mn-ea"/>
                <a:ea typeface="+mn-ea"/>
              </a:rPr>
              <a:t> 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 </a:t>
            </a:r>
            <a:r>
              <a:rPr lang="ko-KR" altLang="en-US" sz="700">
                <a:latin typeface="+mn-ea"/>
                <a:ea typeface="+mn-ea"/>
              </a:rPr>
              <a:t>텍스트</a:t>
            </a:r>
            <a:r>
              <a:rPr lang="en-US" altLang="ko-KR" sz="700">
                <a:latin typeface="+mn-ea"/>
                <a:ea typeface="+mn-ea"/>
              </a:rPr>
              <a:t>?</a:t>
            </a:r>
            <a:r>
              <a:rPr lang="ko-KR" altLang="en-US" sz="700">
                <a:latin typeface="+mn-ea"/>
                <a:ea typeface="+mn-ea"/>
              </a:rPr>
              <a:t>체크리스트</a:t>
            </a:r>
            <a:r>
              <a:rPr lang="en-US" altLang="ko-KR" sz="700">
                <a:latin typeface="+mn-ea"/>
                <a:ea typeface="+mn-ea"/>
              </a:rPr>
              <a:t>?)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F92FB87-6484-43C1-8310-EE5611B77B76}"/>
              </a:ext>
            </a:extLst>
          </p:cNvPr>
          <p:cNvCxnSpPr>
            <a:cxnSpLocks/>
          </p:cNvCxnSpPr>
          <p:nvPr/>
        </p:nvCxnSpPr>
        <p:spPr>
          <a:xfrm>
            <a:off x="3082485" y="4970328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EB0A4B0-B4F8-48A7-8F31-978DE8EDE920}"/>
              </a:ext>
            </a:extLst>
          </p:cNvPr>
          <p:cNvSpPr txBox="1"/>
          <p:nvPr/>
        </p:nvSpPr>
        <p:spPr>
          <a:xfrm>
            <a:off x="6180971" y="4916494"/>
            <a:ext cx="178752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서비스 처리결과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</a:t>
            </a:r>
            <a:r>
              <a:rPr lang="ko-KR" altLang="en-US" sz="700">
                <a:latin typeface="+mn-ea"/>
                <a:ea typeface="+mn-ea"/>
              </a:rPr>
              <a:t>서비스코드</a:t>
            </a:r>
            <a:r>
              <a:rPr lang="en-US" altLang="ko-KR" sz="700">
                <a:latin typeface="+mn-ea"/>
                <a:ea typeface="+mn-ea"/>
              </a:rPr>
              <a:t>,</a:t>
            </a:r>
            <a:r>
              <a:rPr lang="ko-KR" altLang="en-US" sz="700">
                <a:latin typeface="+mn-ea"/>
                <a:ea typeface="+mn-ea"/>
              </a:rPr>
              <a:t>완료여부 등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4BB245-8291-44F8-A1F4-825A451E6BFF}"/>
              </a:ext>
            </a:extLst>
          </p:cNvPr>
          <p:cNvSpPr txBox="1"/>
          <p:nvPr/>
        </p:nvSpPr>
        <p:spPr>
          <a:xfrm>
            <a:off x="8658280" y="6252813"/>
            <a:ext cx="2605541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비대면 검수 데이터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검수정보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증빙자료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촬영이미지</a:t>
            </a:r>
            <a:r>
              <a:rPr lang="en-US" altLang="ko-KR" sz="700">
                <a:latin typeface="+mn-ea"/>
                <a:ea typeface="+mn-ea"/>
              </a:rPr>
              <a:t>… </a:t>
            </a:r>
            <a:r>
              <a:rPr lang="ko-KR" altLang="en-US" sz="700">
                <a:latin typeface="+mn-ea"/>
                <a:ea typeface="+mn-ea"/>
              </a:rPr>
              <a:t>등을 포함한 </a:t>
            </a:r>
            <a:r>
              <a:rPr lang="en-US" altLang="ko-KR" sz="700">
                <a:latin typeface="+mn-ea"/>
                <a:ea typeface="+mn-ea"/>
              </a:rPr>
              <a:t>PDF</a:t>
            </a:r>
            <a:r>
              <a:rPr lang="ko-KR" altLang="en-US" sz="700">
                <a:latin typeface="+mn-ea"/>
                <a:ea typeface="+mn-ea"/>
              </a:rPr>
              <a:t>파일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963BD45-142E-4C1A-B6BA-D03658F4192E}"/>
              </a:ext>
            </a:extLst>
          </p:cNvPr>
          <p:cNvCxnSpPr>
            <a:cxnSpLocks/>
          </p:cNvCxnSpPr>
          <p:nvPr/>
        </p:nvCxnSpPr>
        <p:spPr>
          <a:xfrm>
            <a:off x="4728517" y="3925527"/>
            <a:ext cx="3333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461D4D2-D1EE-4280-B93C-11DE429F6181}"/>
              </a:ext>
            </a:extLst>
          </p:cNvPr>
          <p:cNvSpPr txBox="1"/>
          <p:nvPr/>
        </p:nvSpPr>
        <p:spPr>
          <a:xfrm>
            <a:off x="7284566" y="3864554"/>
            <a:ext cx="653292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상담데이터</a:t>
            </a:r>
            <a:endParaRPr lang="en-US" altLang="ko-KR" sz="700">
              <a:latin typeface="+mn-ea"/>
              <a:ea typeface="+mn-ea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DC305DFA-818B-4917-B3B8-D9C63DA87AB4}"/>
              </a:ext>
            </a:extLst>
          </p:cNvPr>
          <p:cNvSpPr/>
          <p:nvPr/>
        </p:nvSpPr>
        <p:spPr>
          <a:xfrm>
            <a:off x="-10516" y="2973202"/>
            <a:ext cx="1008604" cy="417982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182563" indent="-96838"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스마트 예약</a:t>
            </a:r>
            <a:endParaRPr lang="en-US" altLang="ko-KR" sz="100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EFCBC9B-11B1-421D-A94B-261EFB5190C7}"/>
              </a:ext>
            </a:extLst>
          </p:cNvPr>
          <p:cNvCxnSpPr>
            <a:cxnSpLocks/>
          </p:cNvCxnSpPr>
          <p:nvPr/>
        </p:nvCxnSpPr>
        <p:spPr>
          <a:xfrm>
            <a:off x="3082485" y="6074028"/>
            <a:ext cx="16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193999B-CDFF-47CD-8717-32093A10D761}"/>
              </a:ext>
            </a:extLst>
          </p:cNvPr>
          <p:cNvSpPr txBox="1"/>
          <p:nvPr/>
        </p:nvSpPr>
        <p:spPr>
          <a:xfrm>
            <a:off x="2017107" y="6006844"/>
            <a:ext cx="260811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비대면 검수 데이터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검수정보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증빙자료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촬영이미지</a:t>
            </a:r>
            <a:r>
              <a:rPr lang="en-US" altLang="ko-KR" sz="700">
                <a:latin typeface="+mn-ea"/>
                <a:ea typeface="+mn-ea"/>
              </a:rPr>
              <a:t>… </a:t>
            </a:r>
            <a:r>
              <a:rPr lang="ko-KR" altLang="en-US" sz="700">
                <a:latin typeface="+mn-ea"/>
                <a:ea typeface="+mn-ea"/>
              </a:rPr>
              <a:t>등을 포함한 </a:t>
            </a:r>
            <a:r>
              <a:rPr lang="en-US" altLang="ko-KR" sz="700">
                <a:latin typeface="+mn-ea"/>
                <a:ea typeface="+mn-ea"/>
              </a:rPr>
              <a:t>PDF</a:t>
            </a:r>
            <a:r>
              <a:rPr lang="ko-KR" altLang="en-US" sz="700">
                <a:latin typeface="+mn-ea"/>
                <a:ea typeface="+mn-ea"/>
              </a:rPr>
              <a:t>파일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7EFF87E-90E0-473D-B978-86D1E072B81D}"/>
              </a:ext>
            </a:extLst>
          </p:cNvPr>
          <p:cNvCxnSpPr>
            <a:cxnSpLocks/>
          </p:cNvCxnSpPr>
          <p:nvPr/>
        </p:nvCxnSpPr>
        <p:spPr>
          <a:xfrm>
            <a:off x="3082485" y="5333268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DC8F466-9708-4041-922B-E6319D9E4E12}"/>
              </a:ext>
            </a:extLst>
          </p:cNvPr>
          <p:cNvCxnSpPr>
            <a:cxnSpLocks/>
          </p:cNvCxnSpPr>
          <p:nvPr/>
        </p:nvCxnSpPr>
        <p:spPr>
          <a:xfrm rot="10800000">
            <a:off x="3067419" y="5571327"/>
            <a:ext cx="4994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C47C774-C0DC-4463-B9E8-81DFE8773D83}"/>
              </a:ext>
            </a:extLst>
          </p:cNvPr>
          <p:cNvSpPr txBox="1"/>
          <p:nvPr/>
        </p:nvSpPr>
        <p:spPr>
          <a:xfrm>
            <a:off x="6946989" y="5273117"/>
            <a:ext cx="1003240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검진</a:t>
            </a:r>
            <a:r>
              <a:rPr lang="en-US" altLang="ko-KR" sz="900">
                <a:latin typeface="+mn-ea"/>
                <a:ea typeface="+mn-ea"/>
              </a:rPr>
              <a:t>/</a:t>
            </a:r>
            <a:r>
              <a:rPr lang="ko-KR" altLang="en-US" sz="900">
                <a:latin typeface="+mn-ea"/>
                <a:ea typeface="+mn-ea"/>
              </a:rPr>
              <a:t>검사데이터 </a:t>
            </a:r>
            <a:r>
              <a:rPr lang="en-US" altLang="ko-KR" sz="900">
                <a:latin typeface="+mn-ea"/>
                <a:ea typeface="+mn-ea"/>
              </a:rPr>
              <a:t> </a:t>
            </a:r>
            <a:r>
              <a:rPr lang="ko-KR" altLang="en-US" sz="900">
                <a:latin typeface="+mn-ea"/>
                <a:ea typeface="+mn-ea"/>
              </a:rPr>
              <a:t>요청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463CBAE-5BBF-45E2-B4D3-8A28B6D8386A}"/>
              </a:ext>
            </a:extLst>
          </p:cNvPr>
          <p:cNvSpPr txBox="1"/>
          <p:nvPr/>
        </p:nvSpPr>
        <p:spPr>
          <a:xfrm>
            <a:off x="3228587" y="5507417"/>
            <a:ext cx="1094558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검진</a:t>
            </a:r>
            <a:r>
              <a:rPr lang="en-US" altLang="ko-KR" sz="900">
                <a:latin typeface="+mn-ea"/>
                <a:ea typeface="+mn-ea"/>
              </a:rPr>
              <a:t>/</a:t>
            </a:r>
            <a:r>
              <a:rPr lang="ko-KR" altLang="en-US" sz="900">
                <a:latin typeface="+mn-ea"/>
                <a:ea typeface="+mn-ea"/>
              </a:rPr>
              <a:t>검사데이터 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147" name="오른쪽 중괄호 146">
            <a:extLst>
              <a:ext uri="{FF2B5EF4-FFF2-40B4-BE49-F238E27FC236}">
                <a16:creationId xmlns:a16="http://schemas.microsoft.com/office/drawing/2014/main" id="{422B293A-3D4F-4137-82D2-E7DB23ADB607}"/>
              </a:ext>
            </a:extLst>
          </p:cNvPr>
          <p:cNvSpPr/>
          <p:nvPr/>
        </p:nvSpPr>
        <p:spPr>
          <a:xfrm rot="10800000">
            <a:off x="1024234" y="5333267"/>
            <a:ext cx="213451" cy="1105971"/>
          </a:xfrm>
          <a:prstGeom prst="rightBrace">
            <a:avLst>
              <a:gd name="adj1" fmla="val 63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B7B084-B0FE-4FE5-8F57-36F1900C255F}"/>
              </a:ext>
            </a:extLst>
          </p:cNvPr>
          <p:cNvSpPr/>
          <p:nvPr/>
        </p:nvSpPr>
        <p:spPr>
          <a:xfrm>
            <a:off x="-10516" y="5677261"/>
            <a:ext cx="1008604" cy="417982"/>
          </a:xfrm>
          <a:prstGeom prst="rect">
            <a:avLst/>
          </a:prstGeom>
          <a:solidFill>
            <a:srgbClr val="14ACA8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marL="182563" indent="-96838">
              <a:buFont typeface="Arial" panose="020B0604020202020204" pitchFamily="34" charset="0"/>
              <a:buChar char="•"/>
            </a:pPr>
            <a:r>
              <a:rPr lang="ko-KR" altLang="en-US" sz="1000">
                <a:latin typeface="+mn-ea"/>
              </a:rPr>
              <a:t>간편처리 </a:t>
            </a:r>
            <a:br>
              <a:rPr lang="en-US" altLang="ko-KR" sz="1000">
                <a:latin typeface="+mn-ea"/>
              </a:rPr>
            </a:br>
            <a:r>
              <a:rPr lang="ko-KR" altLang="en-US" sz="1000">
                <a:latin typeface="+mn-ea"/>
              </a:rPr>
              <a:t>행정</a:t>
            </a:r>
            <a:endParaRPr lang="en-US" altLang="ko-KR" sz="1000"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0B5F2B7-52E6-4F3E-A423-4938083E3D21}"/>
              </a:ext>
            </a:extLst>
          </p:cNvPr>
          <p:cNvCxnSpPr>
            <a:cxnSpLocks/>
          </p:cNvCxnSpPr>
          <p:nvPr/>
        </p:nvCxnSpPr>
        <p:spPr>
          <a:xfrm>
            <a:off x="3082485" y="3368534"/>
            <a:ext cx="66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EACCE8-ED9E-4FFD-B5DA-5EA2BD11E431}"/>
              </a:ext>
            </a:extLst>
          </p:cNvPr>
          <p:cNvSpPr txBox="1"/>
          <p:nvPr/>
        </p:nvSpPr>
        <p:spPr>
          <a:xfrm>
            <a:off x="8423090" y="3305118"/>
            <a:ext cx="1090683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알림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알림코드</a:t>
            </a:r>
            <a:r>
              <a:rPr lang="en-US" altLang="ko-KR" sz="700">
                <a:latin typeface="+mn-ea"/>
                <a:ea typeface="+mn-ea"/>
              </a:rPr>
              <a:t>- </a:t>
            </a:r>
            <a:r>
              <a:rPr lang="ko-KR" altLang="en-US" sz="700">
                <a:latin typeface="+mn-ea"/>
                <a:ea typeface="+mn-ea"/>
              </a:rPr>
              <a:t>상담데이터 등록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28B7BED-976C-406F-83B6-9E046FF6EAB8}"/>
              </a:ext>
            </a:extLst>
          </p:cNvPr>
          <p:cNvCxnSpPr>
            <a:cxnSpLocks/>
          </p:cNvCxnSpPr>
          <p:nvPr/>
        </p:nvCxnSpPr>
        <p:spPr>
          <a:xfrm flipH="1">
            <a:off x="3082485" y="3555169"/>
            <a:ext cx="1651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691C30-9DEF-4811-BFCD-CF2C893E3B45}"/>
              </a:ext>
            </a:extLst>
          </p:cNvPr>
          <p:cNvSpPr txBox="1"/>
          <p:nvPr/>
        </p:nvSpPr>
        <p:spPr>
          <a:xfrm>
            <a:off x="3228587" y="3491248"/>
            <a:ext cx="958917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상담데이터 요청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ID)</a:t>
            </a:r>
            <a:endParaRPr lang="en-US" altLang="ko-KR" sz="900">
              <a:latin typeface="+mn-ea"/>
              <a:ea typeface="+mn-ea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1659BBC-FFCD-4925-AE60-EC03D483602A}"/>
              </a:ext>
            </a:extLst>
          </p:cNvPr>
          <p:cNvCxnSpPr>
            <a:cxnSpLocks/>
          </p:cNvCxnSpPr>
          <p:nvPr/>
        </p:nvCxnSpPr>
        <p:spPr>
          <a:xfrm flipH="1">
            <a:off x="3074952" y="4621406"/>
            <a:ext cx="165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A624F76-B69B-46CD-9C1D-2F0F4CE75F5F}"/>
              </a:ext>
            </a:extLst>
          </p:cNvPr>
          <p:cNvCxnSpPr>
            <a:cxnSpLocks/>
          </p:cNvCxnSpPr>
          <p:nvPr/>
        </p:nvCxnSpPr>
        <p:spPr>
          <a:xfrm>
            <a:off x="3082485" y="4795553"/>
            <a:ext cx="16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93525CE-A8B1-4E7B-8D3A-BFDB5171ABD0}"/>
              </a:ext>
            </a:extLst>
          </p:cNvPr>
          <p:cNvCxnSpPr>
            <a:cxnSpLocks/>
          </p:cNvCxnSpPr>
          <p:nvPr/>
        </p:nvCxnSpPr>
        <p:spPr>
          <a:xfrm>
            <a:off x="8061894" y="6321045"/>
            <a:ext cx="3328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CD2BA94-4120-49F2-B0E8-2FC110776D43}"/>
              </a:ext>
            </a:extLst>
          </p:cNvPr>
          <p:cNvSpPr txBox="1"/>
          <p:nvPr/>
        </p:nvSpPr>
        <p:spPr>
          <a:xfrm>
            <a:off x="5322810" y="6129924"/>
            <a:ext cx="2611762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비대면 검수 데이터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검수정보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증빙자료</a:t>
            </a:r>
            <a:r>
              <a:rPr lang="en-US" altLang="ko-KR" sz="700">
                <a:latin typeface="+mn-ea"/>
                <a:ea typeface="+mn-ea"/>
              </a:rPr>
              <a:t>, </a:t>
            </a:r>
            <a:r>
              <a:rPr lang="ko-KR" altLang="en-US" sz="700">
                <a:latin typeface="+mn-ea"/>
                <a:ea typeface="+mn-ea"/>
              </a:rPr>
              <a:t>촬영이미지</a:t>
            </a:r>
            <a:r>
              <a:rPr lang="en-US" altLang="ko-KR" sz="700">
                <a:latin typeface="+mn-ea"/>
                <a:ea typeface="+mn-ea"/>
              </a:rPr>
              <a:t>… </a:t>
            </a:r>
            <a:r>
              <a:rPr lang="ko-KR" altLang="en-US" sz="700">
                <a:latin typeface="+mn-ea"/>
                <a:ea typeface="+mn-ea"/>
              </a:rPr>
              <a:t>등을 포함한 </a:t>
            </a:r>
            <a:r>
              <a:rPr lang="en-US" altLang="ko-KR" sz="700">
                <a:latin typeface="+mn-ea"/>
                <a:ea typeface="+mn-ea"/>
              </a:rPr>
              <a:t>PDF</a:t>
            </a:r>
            <a:r>
              <a:rPr lang="ko-KR" altLang="en-US" sz="700">
                <a:latin typeface="+mn-ea"/>
                <a:ea typeface="+mn-ea"/>
              </a:rPr>
              <a:t>파일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FBBA965-FACB-41E5-A22C-C69A871165EB}"/>
              </a:ext>
            </a:extLst>
          </p:cNvPr>
          <p:cNvCxnSpPr>
            <a:cxnSpLocks/>
          </p:cNvCxnSpPr>
          <p:nvPr/>
        </p:nvCxnSpPr>
        <p:spPr>
          <a:xfrm>
            <a:off x="3082485" y="5753343"/>
            <a:ext cx="66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56CFF6-A522-473F-9767-7A1A48A5B7A9}"/>
              </a:ext>
            </a:extLst>
          </p:cNvPr>
          <p:cNvSpPr txBox="1"/>
          <p:nvPr/>
        </p:nvSpPr>
        <p:spPr>
          <a:xfrm>
            <a:off x="8269984" y="5689927"/>
            <a:ext cx="1292020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알림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알림코드</a:t>
            </a:r>
            <a:r>
              <a:rPr lang="en-US" altLang="ko-KR" sz="700">
                <a:latin typeface="+mn-ea"/>
                <a:ea typeface="+mn-ea"/>
              </a:rPr>
              <a:t>-</a:t>
            </a:r>
            <a:r>
              <a:rPr lang="ko-KR" altLang="en-US" sz="700">
                <a:latin typeface="+mn-ea"/>
                <a:ea typeface="+mn-ea"/>
              </a:rPr>
              <a:t>비대면검수데이터 등록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FEBFA21-924D-4EB2-B823-4EA4C63E8929}"/>
              </a:ext>
            </a:extLst>
          </p:cNvPr>
          <p:cNvCxnSpPr>
            <a:cxnSpLocks/>
          </p:cNvCxnSpPr>
          <p:nvPr/>
        </p:nvCxnSpPr>
        <p:spPr>
          <a:xfrm flipH="1">
            <a:off x="3074952" y="5889230"/>
            <a:ext cx="165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391B6B-27AB-4A57-8A6B-2D5E09EDF945}"/>
              </a:ext>
            </a:extLst>
          </p:cNvPr>
          <p:cNvSpPr txBox="1"/>
          <p:nvPr/>
        </p:nvSpPr>
        <p:spPr>
          <a:xfrm>
            <a:off x="3228587" y="5821392"/>
            <a:ext cx="1274708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비대면검수데이터 요청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647BA5-9B70-42A5-B7BC-A7878539DAD8}"/>
              </a:ext>
            </a:extLst>
          </p:cNvPr>
          <p:cNvSpPr txBox="1"/>
          <p:nvPr/>
        </p:nvSpPr>
        <p:spPr>
          <a:xfrm>
            <a:off x="3228587" y="4553568"/>
            <a:ext cx="1560684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맞춤예약 작업결과 정보 요청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8852DB-0977-426C-B51B-CC7634390A9F}"/>
              </a:ext>
            </a:extLst>
          </p:cNvPr>
          <p:cNvSpPr txBox="1"/>
          <p:nvPr/>
        </p:nvSpPr>
        <p:spPr>
          <a:xfrm>
            <a:off x="2878699" y="4734580"/>
            <a:ext cx="1730870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맞춤예약 작업결과 정보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</a:t>
            </a:r>
            <a:r>
              <a:rPr lang="ko-KR" altLang="en-US" sz="700">
                <a:latin typeface="+mn-ea"/>
                <a:ea typeface="+mn-ea"/>
              </a:rPr>
              <a:t>작업진행</a:t>
            </a:r>
            <a:r>
              <a:rPr lang="en-US" altLang="ko-KR" sz="700">
                <a:latin typeface="+mn-ea"/>
                <a:ea typeface="+mn-ea"/>
              </a:rPr>
              <a:t>/</a:t>
            </a:r>
            <a:r>
              <a:rPr lang="ko-KR" altLang="en-US" sz="700">
                <a:latin typeface="+mn-ea"/>
                <a:ea typeface="+mn-ea"/>
              </a:rPr>
              <a:t>결과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FC17034-6734-4960-B077-C859F062DD9E}"/>
              </a:ext>
            </a:extLst>
          </p:cNvPr>
          <p:cNvCxnSpPr>
            <a:cxnSpLocks/>
          </p:cNvCxnSpPr>
          <p:nvPr/>
        </p:nvCxnSpPr>
        <p:spPr>
          <a:xfrm flipH="1">
            <a:off x="3074952" y="4232952"/>
            <a:ext cx="165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94308D5-0CDE-4D26-B149-2B5F255D2C99}"/>
              </a:ext>
            </a:extLst>
          </p:cNvPr>
          <p:cNvCxnSpPr>
            <a:cxnSpLocks/>
          </p:cNvCxnSpPr>
          <p:nvPr/>
        </p:nvCxnSpPr>
        <p:spPr>
          <a:xfrm>
            <a:off x="3082485" y="4407099"/>
            <a:ext cx="1651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D32D40A-1C8E-404D-AE13-2713DD854B80}"/>
              </a:ext>
            </a:extLst>
          </p:cNvPr>
          <p:cNvSpPr txBox="1"/>
          <p:nvPr/>
        </p:nvSpPr>
        <p:spPr>
          <a:xfrm>
            <a:off x="3228587" y="4165114"/>
            <a:ext cx="981038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거래명세서 요청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9225F2-397F-42C0-AFC0-86571C241CC0}"/>
              </a:ext>
            </a:extLst>
          </p:cNvPr>
          <p:cNvSpPr txBox="1"/>
          <p:nvPr/>
        </p:nvSpPr>
        <p:spPr>
          <a:xfrm>
            <a:off x="3217393" y="4346126"/>
            <a:ext cx="1392176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r"/>
            <a:r>
              <a:rPr lang="ko-KR" altLang="en-US" sz="900">
                <a:latin typeface="+mn-ea"/>
                <a:ea typeface="+mn-ea"/>
              </a:rPr>
              <a:t>거래명세서 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접수</a:t>
            </a:r>
            <a:r>
              <a:rPr lang="en-US" altLang="ko-KR" sz="700">
                <a:latin typeface="+mn-ea"/>
                <a:ea typeface="+mn-ea"/>
              </a:rPr>
              <a:t>ID,</a:t>
            </a:r>
            <a:r>
              <a:rPr lang="ko-KR" altLang="en-US" sz="700">
                <a:latin typeface="+mn-ea"/>
                <a:ea typeface="+mn-ea"/>
              </a:rPr>
              <a:t>거래명세리스트</a:t>
            </a:r>
            <a:r>
              <a:rPr lang="en-US" altLang="ko-KR" sz="700">
                <a:latin typeface="+mn-ea"/>
                <a:ea typeface="+mn-ea"/>
              </a:rPr>
              <a:t>)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E205B35-D8F0-4AE4-8D16-17CE7F38552F}"/>
              </a:ext>
            </a:extLst>
          </p:cNvPr>
          <p:cNvCxnSpPr>
            <a:cxnSpLocks/>
          </p:cNvCxnSpPr>
          <p:nvPr/>
        </p:nvCxnSpPr>
        <p:spPr>
          <a:xfrm>
            <a:off x="4733098" y="4520002"/>
            <a:ext cx="3328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5BE1027-E35C-4700-B782-70BC38C09B25}"/>
              </a:ext>
            </a:extLst>
          </p:cNvPr>
          <p:cNvSpPr txBox="1"/>
          <p:nvPr/>
        </p:nvSpPr>
        <p:spPr>
          <a:xfrm>
            <a:off x="6455129" y="4444251"/>
            <a:ext cx="1546898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r"/>
            <a:r>
              <a:rPr lang="ko-KR" altLang="en-US" sz="900">
                <a:latin typeface="+mn-ea"/>
                <a:ea typeface="+mn-ea"/>
              </a:rPr>
              <a:t>거래명세서 </a:t>
            </a:r>
            <a:r>
              <a:rPr lang="en-US" altLang="ko-KR" sz="900">
                <a:latin typeface="+mn-ea"/>
                <a:ea typeface="+mn-ea"/>
              </a:rPr>
              <a:t>(</a:t>
            </a:r>
            <a:r>
              <a:rPr lang="ko-KR" altLang="en-US" sz="900">
                <a:latin typeface="+mn-ea"/>
                <a:ea typeface="+mn-ea"/>
              </a:rPr>
              <a:t>접수</a:t>
            </a:r>
            <a:r>
              <a:rPr lang="en-US" altLang="ko-KR" sz="900">
                <a:latin typeface="+mn-ea"/>
                <a:ea typeface="+mn-ea"/>
              </a:rPr>
              <a:t>ID,</a:t>
            </a:r>
            <a:r>
              <a:rPr lang="ko-KR" altLang="en-US" sz="900">
                <a:latin typeface="+mn-ea"/>
                <a:ea typeface="+mn-ea"/>
              </a:rPr>
              <a:t>거래명세리스트</a:t>
            </a:r>
            <a:r>
              <a:rPr lang="en-US" altLang="ko-KR" sz="900">
                <a:latin typeface="+mn-ea"/>
                <a:ea typeface="+mn-ea"/>
              </a:rPr>
              <a:t>)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BE7C963-F451-4C74-9519-989714CBA1FD}"/>
              </a:ext>
            </a:extLst>
          </p:cNvPr>
          <p:cNvCxnSpPr>
            <a:cxnSpLocks/>
          </p:cNvCxnSpPr>
          <p:nvPr/>
        </p:nvCxnSpPr>
        <p:spPr>
          <a:xfrm>
            <a:off x="3082485" y="4095588"/>
            <a:ext cx="664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7E7D485-C7F8-4701-94A5-62B38CEC9D7D}"/>
              </a:ext>
            </a:extLst>
          </p:cNvPr>
          <p:cNvSpPr txBox="1"/>
          <p:nvPr/>
        </p:nvSpPr>
        <p:spPr>
          <a:xfrm>
            <a:off x="8423090" y="4032172"/>
            <a:ext cx="1096775" cy="138499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000" b="0" i="0" u="none" strike="noStrike" cap="none" spc="-140" normalizeH="0" baseline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900">
                <a:latin typeface="+mn-ea"/>
                <a:ea typeface="+mn-ea"/>
              </a:rPr>
              <a:t>알림</a:t>
            </a:r>
            <a:r>
              <a:rPr lang="en-US" altLang="ko-KR" sz="700">
                <a:latin typeface="+mn-ea"/>
                <a:ea typeface="+mn-ea"/>
              </a:rPr>
              <a:t>(</a:t>
            </a:r>
            <a:r>
              <a:rPr lang="ko-KR" altLang="en-US" sz="700">
                <a:latin typeface="+mn-ea"/>
                <a:ea typeface="+mn-ea"/>
              </a:rPr>
              <a:t>알림코드</a:t>
            </a:r>
            <a:r>
              <a:rPr lang="en-US" altLang="ko-KR" sz="700">
                <a:latin typeface="+mn-ea"/>
                <a:ea typeface="+mn-ea"/>
              </a:rPr>
              <a:t>- </a:t>
            </a:r>
            <a:r>
              <a:rPr lang="ko-KR" altLang="en-US" sz="700">
                <a:latin typeface="+mn-ea"/>
                <a:ea typeface="+mn-ea"/>
              </a:rPr>
              <a:t>거래명세서 등록</a:t>
            </a:r>
            <a:r>
              <a:rPr lang="en-US" altLang="ko-KR" sz="700">
                <a:latin typeface="+mn-ea"/>
                <a:ea typeface="+mn-ea"/>
              </a:rPr>
              <a:t>)`</a:t>
            </a:r>
          </a:p>
        </p:txBody>
      </p:sp>
    </p:spTree>
    <p:extLst>
      <p:ext uri="{BB962C8B-B14F-4D97-AF65-F5344CB8AC3E}">
        <p14:creationId xmlns:p14="http://schemas.microsoft.com/office/powerpoint/2010/main" val="250005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6E261-DE7C-47E4-AC2B-8DFBE83EAD39}"/>
              </a:ext>
            </a:extLst>
          </p:cNvPr>
          <p:cNvSpPr txBox="1"/>
          <p:nvPr/>
        </p:nvSpPr>
        <p:spPr>
          <a:xfrm>
            <a:off x="4115334" y="2948940"/>
            <a:ext cx="3961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세부내용</a:t>
            </a:r>
            <a:endParaRPr lang="en-US" altLang="ko-KR" sz="44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00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057139AB-7C7B-4E68-B164-30C91684DE78}"/>
              </a:ext>
            </a:extLst>
          </p:cNvPr>
          <p:cNvSpPr/>
          <p:nvPr/>
        </p:nvSpPr>
        <p:spPr>
          <a:xfrm>
            <a:off x="1589769" y="1470345"/>
            <a:ext cx="9083674" cy="50930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  <a:alpha val="6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0" rtlCol="0" anchor="b"/>
          <a:lstStyle/>
          <a:p>
            <a:pPr marL="315450" indent="-171450" latinLnBrk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05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E9DB5D-8DAB-4081-93AF-08D4763D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n-ea"/>
                <a:ea typeface="+mn-ea"/>
              </a:rPr>
              <a:t>오퍼레이터 플랫폼 구성도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76F7A1-76D6-4502-B9C8-D0F34CC540DD}"/>
              </a:ext>
            </a:extLst>
          </p:cNvPr>
          <p:cNvGrpSpPr/>
          <p:nvPr/>
        </p:nvGrpSpPr>
        <p:grpSpPr>
          <a:xfrm>
            <a:off x="7129387" y="4326383"/>
            <a:ext cx="1839081" cy="1382411"/>
            <a:chOff x="4314874" y="1997755"/>
            <a:chExt cx="1368000" cy="1388984"/>
          </a:xfrm>
        </p:grpSpPr>
        <p:sp>
          <p:nvSpPr>
            <p:cNvPr id="16" name="사각형: 둥근 모서리 76">
              <a:extLst>
                <a:ext uri="{FF2B5EF4-FFF2-40B4-BE49-F238E27FC236}">
                  <a16:creationId xmlns:a16="http://schemas.microsoft.com/office/drawing/2014/main" id="{EFCE0679-AF00-4D89-8E09-CDAA3E1491C4}"/>
                </a:ext>
              </a:extLst>
            </p:cNvPr>
            <p:cNvSpPr/>
            <p:nvPr/>
          </p:nvSpPr>
          <p:spPr>
            <a:xfrm>
              <a:off x="4314874" y="1997755"/>
              <a:ext cx="1368000" cy="1388984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플랫폼 운영 관리</a:t>
              </a:r>
            </a:p>
          </p:txBody>
        </p:sp>
        <p:sp>
          <p:nvSpPr>
            <p:cNvPr id="17" name="사각형: 둥근 모서리 76">
              <a:extLst>
                <a:ext uri="{FF2B5EF4-FFF2-40B4-BE49-F238E27FC236}">
                  <a16:creationId xmlns:a16="http://schemas.microsoft.com/office/drawing/2014/main" id="{7C931645-7DDF-45B0-9E9A-D805C915A9CA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공통코드 관리</a:t>
              </a:r>
            </a:p>
          </p:txBody>
        </p:sp>
        <p:sp>
          <p:nvSpPr>
            <p:cNvPr id="18" name="사각형: 둥근 모서리 76">
              <a:extLst>
                <a:ext uri="{FF2B5EF4-FFF2-40B4-BE49-F238E27FC236}">
                  <a16:creationId xmlns:a16="http://schemas.microsoft.com/office/drawing/2014/main" id="{EAF8D627-65FE-48C0-8875-D042CECB7F51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플랫폼 조직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사각형: 둥근 모서리 76">
              <a:extLst>
                <a:ext uri="{FF2B5EF4-FFF2-40B4-BE49-F238E27FC236}">
                  <a16:creationId xmlns:a16="http://schemas.microsoft.com/office/drawing/2014/main" id="{B12FCE57-6982-4D76-B4E0-C4581D57B804}"/>
                </a:ext>
              </a:extLst>
            </p:cNvPr>
            <p:cNvSpPr/>
            <p:nvPr/>
          </p:nvSpPr>
          <p:spPr>
            <a:xfrm>
              <a:off x="4412073" y="2799770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플랫폼 권한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역할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사각형: 둥근 모서리 76">
              <a:extLst>
                <a:ext uri="{FF2B5EF4-FFF2-40B4-BE49-F238E27FC236}">
                  <a16:creationId xmlns:a16="http://schemas.microsoft.com/office/drawing/2014/main" id="{00FAF74A-4D5E-4641-A57F-CCE5F6ABF92D}"/>
                </a:ext>
              </a:extLst>
            </p:cNvPr>
            <p:cNvSpPr/>
            <p:nvPr/>
          </p:nvSpPr>
          <p:spPr>
            <a:xfrm>
              <a:off x="4412073" y="3080455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접속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접근 관리 및 이력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519A88-1EB3-40D0-87A8-283D5614B205}"/>
              </a:ext>
            </a:extLst>
          </p:cNvPr>
          <p:cNvGrpSpPr/>
          <p:nvPr/>
        </p:nvGrpSpPr>
        <p:grpSpPr>
          <a:xfrm>
            <a:off x="3233035" y="1685843"/>
            <a:ext cx="1839081" cy="1438161"/>
            <a:chOff x="4314874" y="1997754"/>
            <a:chExt cx="1368000" cy="1445000"/>
          </a:xfrm>
        </p:grpSpPr>
        <p:sp>
          <p:nvSpPr>
            <p:cNvPr id="22" name="사각형: 둥근 모서리 76">
              <a:extLst>
                <a:ext uri="{FF2B5EF4-FFF2-40B4-BE49-F238E27FC236}">
                  <a16:creationId xmlns:a16="http://schemas.microsoft.com/office/drawing/2014/main" id="{9CE5055B-A89D-4B15-8E28-28E5F05B1E57}"/>
                </a:ext>
              </a:extLst>
            </p:cNvPr>
            <p:cNvSpPr/>
            <p:nvPr/>
          </p:nvSpPr>
          <p:spPr>
            <a:xfrm>
              <a:off x="4314874" y="1997754"/>
              <a:ext cx="1368000" cy="1445000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회원관리 및 인증</a:t>
              </a:r>
            </a:p>
          </p:txBody>
        </p:sp>
        <p:sp>
          <p:nvSpPr>
            <p:cNvPr id="23" name="사각형: 둥근 모서리 76">
              <a:extLst>
                <a:ext uri="{FF2B5EF4-FFF2-40B4-BE49-F238E27FC236}">
                  <a16:creationId xmlns:a16="http://schemas.microsoft.com/office/drawing/2014/main" id="{F5766E98-BD79-465D-8D2B-3E43DE8937CE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회원관리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가입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탈퇴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en-US" altLang="ko-KR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사각형: 둥근 모서리 76">
              <a:extLst>
                <a:ext uri="{FF2B5EF4-FFF2-40B4-BE49-F238E27FC236}">
                  <a16:creationId xmlns:a16="http://schemas.microsoft.com/office/drawing/2014/main" id="{B9DC4EBB-74F0-4490-B0F7-0A95995A6AF4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APP/WEB 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사용자인증</a:t>
              </a:r>
            </a:p>
          </p:txBody>
        </p:sp>
        <p:sp>
          <p:nvSpPr>
            <p:cNvPr id="95" name="사각형: 둥근 모서리 76">
              <a:extLst>
                <a:ext uri="{FF2B5EF4-FFF2-40B4-BE49-F238E27FC236}">
                  <a16:creationId xmlns:a16="http://schemas.microsoft.com/office/drawing/2014/main" id="{F23F9251-9335-4643-B068-39B2841AF3D6}"/>
                </a:ext>
              </a:extLst>
            </p:cNvPr>
            <p:cNvSpPr/>
            <p:nvPr/>
          </p:nvSpPr>
          <p:spPr>
            <a:xfrm>
              <a:off x="4412073" y="282052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개인정보관리</a:t>
              </a:r>
            </a:p>
          </p:txBody>
        </p:sp>
        <p:sp>
          <p:nvSpPr>
            <p:cNvPr id="109" name="사각형: 둥근 모서리 76">
              <a:extLst>
                <a:ext uri="{FF2B5EF4-FFF2-40B4-BE49-F238E27FC236}">
                  <a16:creationId xmlns:a16="http://schemas.microsoft.com/office/drawing/2014/main" id="{26DB7D0C-3B81-49E1-B27E-CA31DBEA3B50}"/>
                </a:ext>
              </a:extLst>
            </p:cNvPr>
            <p:cNvSpPr/>
            <p:nvPr/>
          </p:nvSpPr>
          <p:spPr>
            <a:xfrm>
              <a:off x="4412073" y="3104498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본인인증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30142A9-04A4-47E3-AADF-8D640579656C}"/>
              </a:ext>
            </a:extLst>
          </p:cNvPr>
          <p:cNvGrpSpPr/>
          <p:nvPr/>
        </p:nvGrpSpPr>
        <p:grpSpPr>
          <a:xfrm>
            <a:off x="3233035" y="3269887"/>
            <a:ext cx="1839081" cy="896650"/>
            <a:chOff x="4314874" y="1997754"/>
            <a:chExt cx="1368000" cy="900914"/>
          </a:xfrm>
        </p:grpSpPr>
        <p:sp>
          <p:nvSpPr>
            <p:cNvPr id="26" name="사각형: 둥근 모서리 76">
              <a:extLst>
                <a:ext uri="{FF2B5EF4-FFF2-40B4-BE49-F238E27FC236}">
                  <a16:creationId xmlns:a16="http://schemas.microsoft.com/office/drawing/2014/main" id="{2DD35FF6-F400-4F60-A494-DC911849DD3F}"/>
                </a:ext>
              </a:extLst>
            </p:cNvPr>
            <p:cNvSpPr/>
            <p:nvPr/>
          </p:nvSpPr>
          <p:spPr>
            <a:xfrm>
              <a:off x="4314874" y="1997754"/>
              <a:ext cx="1368000" cy="900914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알기쉬운동의 관리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27" name="사각형: 둥근 모서리 76">
              <a:extLst>
                <a:ext uri="{FF2B5EF4-FFF2-40B4-BE49-F238E27FC236}">
                  <a16:creationId xmlns:a16="http://schemas.microsoft.com/office/drawing/2014/main" id="{6C1B984D-5CEA-4892-B85E-05B9A47D7432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동의서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8" name="사각형: 둥근 모서리 76">
              <a:extLst>
                <a:ext uri="{FF2B5EF4-FFF2-40B4-BE49-F238E27FC236}">
                  <a16:creationId xmlns:a16="http://schemas.microsoft.com/office/drawing/2014/main" id="{EF15E4C7-9621-4167-805A-649BD1512160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 동의현황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33CBF5-28F1-40B5-98EA-5AB36FDC90DD}"/>
              </a:ext>
            </a:extLst>
          </p:cNvPr>
          <p:cNvGrpSpPr/>
          <p:nvPr/>
        </p:nvGrpSpPr>
        <p:grpSpPr>
          <a:xfrm>
            <a:off x="5181211" y="2999524"/>
            <a:ext cx="1839081" cy="1184400"/>
            <a:chOff x="4314874" y="1997754"/>
            <a:chExt cx="1368000" cy="1190031"/>
          </a:xfrm>
        </p:grpSpPr>
        <p:sp>
          <p:nvSpPr>
            <p:cNvPr id="30" name="사각형: 둥근 모서리 76">
              <a:extLst>
                <a:ext uri="{FF2B5EF4-FFF2-40B4-BE49-F238E27FC236}">
                  <a16:creationId xmlns:a16="http://schemas.microsoft.com/office/drawing/2014/main" id="{C9F35105-06A5-4DEA-A29A-45F13AEFD2A3}"/>
                </a:ext>
              </a:extLst>
            </p:cNvPr>
            <p:cNvSpPr/>
            <p:nvPr/>
          </p:nvSpPr>
          <p:spPr>
            <a:xfrm>
              <a:off x="4314874" y="1997754"/>
              <a:ext cx="1368000" cy="1190031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선별공유 관리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1" name="사각형: 둥근 모서리 76">
              <a:extLst>
                <a:ext uri="{FF2B5EF4-FFF2-40B4-BE49-F238E27FC236}">
                  <a16:creationId xmlns:a16="http://schemas.microsoft.com/office/drawing/2014/main" id="{A305E987-25EE-4CC5-9891-EF09D126417B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선별공유 범위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사각형: 둥근 모서리 76">
              <a:extLst>
                <a:ext uri="{FF2B5EF4-FFF2-40B4-BE49-F238E27FC236}">
                  <a16:creationId xmlns:a16="http://schemas.microsoft.com/office/drawing/2014/main" id="{4F2C9B05-01A1-4C3D-9203-3B3735896043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선별공유 대상 관리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활용기관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사각형: 둥근 모서리 76">
              <a:extLst>
                <a:ext uri="{FF2B5EF4-FFF2-40B4-BE49-F238E27FC236}">
                  <a16:creationId xmlns:a16="http://schemas.microsoft.com/office/drawing/2014/main" id="{BF5A1998-F396-4788-96BD-4BC98E83DF6E}"/>
                </a:ext>
              </a:extLst>
            </p:cNvPr>
            <p:cNvSpPr/>
            <p:nvPr/>
          </p:nvSpPr>
          <p:spPr>
            <a:xfrm>
              <a:off x="4412073" y="2803956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사용자별 선별공유 현황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2CFBF78-9B5A-4C88-BC70-DD409261C1E7}"/>
              </a:ext>
            </a:extLst>
          </p:cNvPr>
          <p:cNvGrpSpPr/>
          <p:nvPr/>
        </p:nvGrpSpPr>
        <p:grpSpPr>
          <a:xfrm>
            <a:off x="5181211" y="4319793"/>
            <a:ext cx="1839081" cy="1389001"/>
            <a:chOff x="4314874" y="1997755"/>
            <a:chExt cx="1368000" cy="1395604"/>
          </a:xfrm>
        </p:grpSpPr>
        <p:sp>
          <p:nvSpPr>
            <p:cNvPr id="35" name="사각형: 둥근 모서리 76">
              <a:extLst>
                <a:ext uri="{FF2B5EF4-FFF2-40B4-BE49-F238E27FC236}">
                  <a16:creationId xmlns:a16="http://schemas.microsoft.com/office/drawing/2014/main" id="{419A95D5-27A0-4276-A145-6B5308677D08}"/>
                </a:ext>
              </a:extLst>
            </p:cNvPr>
            <p:cNvSpPr/>
            <p:nvPr/>
          </p:nvSpPr>
          <p:spPr>
            <a:xfrm>
              <a:off x="4314874" y="1997755"/>
              <a:ext cx="1368000" cy="1395604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영수증 관리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36" name="사각형: 둥근 모서리 76">
              <a:extLst>
                <a:ext uri="{FF2B5EF4-FFF2-40B4-BE49-F238E27FC236}">
                  <a16:creationId xmlns:a16="http://schemas.microsoft.com/office/drawing/2014/main" id="{13562D92-E0D2-4D1B-8FA4-AFE786737B98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사용자동의 영수증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사각형: 둥근 모서리 76">
              <a:extLst>
                <a:ext uri="{FF2B5EF4-FFF2-40B4-BE49-F238E27FC236}">
                  <a16:creationId xmlns:a16="http://schemas.microsoft.com/office/drawing/2014/main" id="{0B288DEF-8E10-4607-ACA8-2A97117C02DD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수집 영수증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사각형: 둥근 모서리 76">
              <a:extLst>
                <a:ext uri="{FF2B5EF4-FFF2-40B4-BE49-F238E27FC236}">
                  <a16:creationId xmlns:a16="http://schemas.microsoft.com/office/drawing/2014/main" id="{2E47A018-5459-4702-B609-301BDB010063}"/>
                </a:ext>
              </a:extLst>
            </p:cNvPr>
            <p:cNvSpPr/>
            <p:nvPr/>
          </p:nvSpPr>
          <p:spPr>
            <a:xfrm>
              <a:off x="4412073" y="279180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공유 영수증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사각형: 둥근 모서리 76">
              <a:extLst>
                <a:ext uri="{FF2B5EF4-FFF2-40B4-BE49-F238E27FC236}">
                  <a16:creationId xmlns:a16="http://schemas.microsoft.com/office/drawing/2014/main" id="{64F3022E-5977-4B17-9497-E975C1DF9173}"/>
                </a:ext>
              </a:extLst>
            </p:cNvPr>
            <p:cNvSpPr/>
            <p:nvPr/>
          </p:nvSpPr>
          <p:spPr>
            <a:xfrm>
              <a:off x="4412073" y="3061916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내려받기 영수증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27F74E-E287-463F-872E-F49314092CCF}"/>
              </a:ext>
            </a:extLst>
          </p:cNvPr>
          <p:cNvGrpSpPr/>
          <p:nvPr/>
        </p:nvGrpSpPr>
        <p:grpSpPr>
          <a:xfrm>
            <a:off x="7129387" y="2984050"/>
            <a:ext cx="1839081" cy="1182488"/>
            <a:chOff x="4314874" y="1997754"/>
            <a:chExt cx="1368000" cy="1188110"/>
          </a:xfrm>
        </p:grpSpPr>
        <p:sp>
          <p:nvSpPr>
            <p:cNvPr id="41" name="사각형: 둥근 모서리 76">
              <a:extLst>
                <a:ext uri="{FF2B5EF4-FFF2-40B4-BE49-F238E27FC236}">
                  <a16:creationId xmlns:a16="http://schemas.microsoft.com/office/drawing/2014/main" id="{504B8B26-FCD0-44B7-B08D-F163FDA4CB7F}"/>
                </a:ext>
              </a:extLst>
            </p:cNvPr>
            <p:cNvSpPr/>
            <p:nvPr/>
          </p:nvSpPr>
          <p:spPr>
            <a:xfrm>
              <a:off x="4314874" y="1997754"/>
              <a:ext cx="1368000" cy="1188110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서비스 만족도 조사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42" name="사각형: 둥근 모서리 76">
              <a:extLst>
                <a:ext uri="{FF2B5EF4-FFF2-40B4-BE49-F238E27FC236}">
                  <a16:creationId xmlns:a16="http://schemas.microsoft.com/office/drawing/2014/main" id="{99BFD8ED-724E-490C-9F40-935EA98434BF}"/>
                </a:ext>
              </a:extLst>
            </p:cNvPr>
            <p:cNvSpPr/>
            <p:nvPr/>
          </p:nvSpPr>
          <p:spPr>
            <a:xfrm>
              <a:off x="4404874" y="2277509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서비스 만족도 컨텐츠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사각형: 둥근 모서리 76">
              <a:extLst>
                <a:ext uri="{FF2B5EF4-FFF2-40B4-BE49-F238E27FC236}">
                  <a16:creationId xmlns:a16="http://schemas.microsoft.com/office/drawing/2014/main" id="{90EE15B2-44D4-4BC7-BF03-A98AC3164C0F}"/>
                </a:ext>
              </a:extLst>
            </p:cNvPr>
            <p:cNvSpPr/>
            <p:nvPr/>
          </p:nvSpPr>
          <p:spPr>
            <a:xfrm>
              <a:off x="4404874" y="2551641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사용자별 서비스 만족도  관리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0" name="사각형: 둥근 모서리 76">
              <a:extLst>
                <a:ext uri="{FF2B5EF4-FFF2-40B4-BE49-F238E27FC236}">
                  <a16:creationId xmlns:a16="http://schemas.microsoft.com/office/drawing/2014/main" id="{C28B9C89-7E92-4E96-B1AC-C94B76841C22}"/>
                </a:ext>
              </a:extLst>
            </p:cNvPr>
            <p:cNvSpPr/>
            <p:nvPr/>
          </p:nvSpPr>
          <p:spPr>
            <a:xfrm>
              <a:off x="4404874" y="281950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서비스 만족도 통계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리포트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C92B0E-18CB-45E0-A483-49642174E05B}"/>
              </a:ext>
            </a:extLst>
          </p:cNvPr>
          <p:cNvGrpSpPr/>
          <p:nvPr/>
        </p:nvGrpSpPr>
        <p:grpSpPr>
          <a:xfrm>
            <a:off x="3233035" y="4326383"/>
            <a:ext cx="1839081" cy="1382411"/>
            <a:chOff x="4314874" y="1997755"/>
            <a:chExt cx="1368000" cy="1388984"/>
          </a:xfrm>
        </p:grpSpPr>
        <p:sp>
          <p:nvSpPr>
            <p:cNvPr id="44" name="사각형: 둥근 모서리 76">
              <a:extLst>
                <a:ext uri="{FF2B5EF4-FFF2-40B4-BE49-F238E27FC236}">
                  <a16:creationId xmlns:a16="http://schemas.microsoft.com/office/drawing/2014/main" id="{F0D1F81D-BD76-44BE-9A48-155B8A8D32BA}"/>
                </a:ext>
              </a:extLst>
            </p:cNvPr>
            <p:cNvSpPr/>
            <p:nvPr/>
          </p:nvSpPr>
          <p:spPr>
            <a:xfrm>
              <a:off x="4314874" y="1997755"/>
              <a:ext cx="1368000" cy="1388984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 관리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45" name="사각형: 둥근 모서리 76">
              <a:extLst>
                <a:ext uri="{FF2B5EF4-FFF2-40B4-BE49-F238E27FC236}">
                  <a16:creationId xmlns:a16="http://schemas.microsoft.com/office/drawing/2014/main" id="{C79C84E8-3B4B-4444-B9CB-E5BBAAD87895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수집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적재</a:t>
              </a:r>
              <a:endParaRPr lang="en-US" altLang="ko-KR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" name="사각형: 둥근 모서리 76">
              <a:extLst>
                <a:ext uri="{FF2B5EF4-FFF2-40B4-BE49-F238E27FC236}">
                  <a16:creationId xmlns:a16="http://schemas.microsoft.com/office/drawing/2014/main" id="{425B0CEC-AEC6-47A2-91B9-0C5042AD96E5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활용기관 공유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" name="사각형: 둥근 모서리 76">
              <a:extLst>
                <a:ext uri="{FF2B5EF4-FFF2-40B4-BE49-F238E27FC236}">
                  <a16:creationId xmlns:a16="http://schemas.microsoft.com/office/drawing/2014/main" id="{5221E07A-0F50-403A-A078-5083DF924C88}"/>
                </a:ext>
              </a:extLst>
            </p:cNvPr>
            <p:cNvSpPr/>
            <p:nvPr/>
          </p:nvSpPr>
          <p:spPr>
            <a:xfrm>
              <a:off x="4412073" y="2807427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삭제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사각형: 둥근 모서리 76">
              <a:extLst>
                <a:ext uri="{FF2B5EF4-FFF2-40B4-BE49-F238E27FC236}">
                  <a16:creationId xmlns:a16="http://schemas.microsoft.com/office/drawing/2014/main" id="{5AAA1060-F949-4592-A452-F882F31D0FD5}"/>
                </a:ext>
              </a:extLst>
            </p:cNvPr>
            <p:cNvSpPr/>
            <p:nvPr/>
          </p:nvSpPr>
          <p:spPr>
            <a:xfrm>
              <a:off x="4412073" y="308702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내려받기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A69FA8C-0175-49AE-9054-AC1570F12C93}"/>
              </a:ext>
            </a:extLst>
          </p:cNvPr>
          <p:cNvGrpSpPr/>
          <p:nvPr/>
        </p:nvGrpSpPr>
        <p:grpSpPr>
          <a:xfrm>
            <a:off x="5191546" y="1685847"/>
            <a:ext cx="1839081" cy="1182488"/>
            <a:chOff x="4314874" y="1997756"/>
            <a:chExt cx="1368000" cy="1188110"/>
          </a:xfrm>
        </p:grpSpPr>
        <p:sp>
          <p:nvSpPr>
            <p:cNvPr id="50" name="사각형: 둥근 모서리 76">
              <a:extLst>
                <a:ext uri="{FF2B5EF4-FFF2-40B4-BE49-F238E27FC236}">
                  <a16:creationId xmlns:a16="http://schemas.microsoft.com/office/drawing/2014/main" id="{181FC6C4-922D-41EC-B840-1651ECAEE011}"/>
                </a:ext>
              </a:extLst>
            </p:cNvPr>
            <p:cNvSpPr/>
            <p:nvPr/>
          </p:nvSpPr>
          <p:spPr>
            <a:xfrm>
              <a:off x="4314874" y="1997756"/>
              <a:ext cx="1368000" cy="1188110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마이데이터  시각화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51" name="사각형: 둥근 모서리 76">
              <a:extLst>
                <a:ext uri="{FF2B5EF4-FFF2-40B4-BE49-F238E27FC236}">
                  <a16:creationId xmlns:a16="http://schemas.microsoft.com/office/drawing/2014/main" id="{26C1A9AF-EC64-4119-B043-9517AD37E80E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대시보드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사각형: 둥근 모서리 76">
              <a:extLst>
                <a:ext uri="{FF2B5EF4-FFF2-40B4-BE49-F238E27FC236}">
                  <a16:creationId xmlns:a16="http://schemas.microsoft.com/office/drawing/2014/main" id="{3C1AB63E-911F-46CB-93F2-C454DA1308DF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 수집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공유 통계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사각형: 둥근 모서리 76">
              <a:extLst>
                <a:ext uri="{FF2B5EF4-FFF2-40B4-BE49-F238E27FC236}">
                  <a16:creationId xmlns:a16="http://schemas.microsoft.com/office/drawing/2014/main" id="{D78B4EA7-38E9-463D-ADE9-31596A1D3A95}"/>
                </a:ext>
              </a:extLst>
            </p:cNvPr>
            <p:cNvSpPr/>
            <p:nvPr/>
          </p:nvSpPr>
          <p:spPr>
            <a:xfrm>
              <a:off x="4412073" y="2812395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정보주체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활용기관 통계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9B9E48-883B-4EAE-8BF5-20671DFFEE24}"/>
              </a:ext>
            </a:extLst>
          </p:cNvPr>
          <p:cNvGrpSpPr/>
          <p:nvPr/>
        </p:nvGrpSpPr>
        <p:grpSpPr>
          <a:xfrm>
            <a:off x="7129386" y="1677788"/>
            <a:ext cx="1839081" cy="1184400"/>
            <a:chOff x="4314874" y="1997755"/>
            <a:chExt cx="1368000" cy="1190032"/>
          </a:xfrm>
        </p:grpSpPr>
        <p:sp>
          <p:nvSpPr>
            <p:cNvPr id="55" name="사각형: 둥근 모서리 76">
              <a:extLst>
                <a:ext uri="{FF2B5EF4-FFF2-40B4-BE49-F238E27FC236}">
                  <a16:creationId xmlns:a16="http://schemas.microsoft.com/office/drawing/2014/main" id="{B17273CE-15FB-4A78-993B-92150BEAE71D}"/>
                </a:ext>
              </a:extLst>
            </p:cNvPr>
            <p:cNvSpPr/>
            <p:nvPr/>
          </p:nvSpPr>
          <p:spPr>
            <a:xfrm>
              <a:off x="4314874" y="1997755"/>
              <a:ext cx="1368000" cy="1190032"/>
            </a:xfrm>
            <a:prstGeom prst="roundRect">
              <a:avLst>
                <a:gd name="adj" fmla="val 3378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t"/>
            <a:lstStyle/>
            <a:p>
              <a:pPr algn="ctr"/>
              <a:r>
                <a:rPr lang="ko-KR" altLang="en-US" sz="1100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+mn-ea"/>
                </a:rPr>
                <a:t>리워드 포인트 관리</a:t>
              </a:r>
              <a:endParaRPr lang="ko-KR" altLang="en-US" sz="1100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56" name="사각형: 둥근 모서리 76">
              <a:extLst>
                <a:ext uri="{FF2B5EF4-FFF2-40B4-BE49-F238E27FC236}">
                  <a16:creationId xmlns:a16="http://schemas.microsoft.com/office/drawing/2014/main" id="{A831E9D3-1320-48BE-A802-48083D7EE74E}"/>
                </a:ext>
              </a:extLst>
            </p:cNvPr>
            <p:cNvSpPr/>
            <p:nvPr/>
          </p:nvSpPr>
          <p:spPr>
            <a:xfrm>
              <a:off x="4412073" y="2270672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리워드 포인트 현황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사각형: 둥근 모서리 76">
              <a:extLst>
                <a:ext uri="{FF2B5EF4-FFF2-40B4-BE49-F238E27FC236}">
                  <a16:creationId xmlns:a16="http://schemas.microsoft.com/office/drawing/2014/main" id="{709D1B36-1349-4C94-BD2C-056312243629}"/>
                </a:ext>
              </a:extLst>
            </p:cNvPr>
            <p:cNvSpPr/>
            <p:nvPr/>
          </p:nvSpPr>
          <p:spPr>
            <a:xfrm>
              <a:off x="4412073" y="2536093"/>
              <a:ext cx="1188000" cy="216000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리워드 포인트 사용이력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EA51CC-77B6-4823-9C2A-F7707D0E0679}"/>
              </a:ext>
            </a:extLst>
          </p:cNvPr>
          <p:cNvGrpSpPr/>
          <p:nvPr/>
        </p:nvGrpSpPr>
        <p:grpSpPr>
          <a:xfrm>
            <a:off x="3233033" y="5789835"/>
            <a:ext cx="5735433" cy="694794"/>
            <a:chOff x="2962537" y="5924931"/>
            <a:chExt cx="5497689" cy="487719"/>
          </a:xfrm>
        </p:grpSpPr>
        <p:sp>
          <p:nvSpPr>
            <p:cNvPr id="59" name="원통 116">
              <a:extLst>
                <a:ext uri="{FF2B5EF4-FFF2-40B4-BE49-F238E27FC236}">
                  <a16:creationId xmlns:a16="http://schemas.microsoft.com/office/drawing/2014/main" id="{0A0BAFC6-E2ED-4C8C-A085-92251AE872CB}"/>
                </a:ext>
              </a:extLst>
            </p:cNvPr>
            <p:cNvSpPr/>
            <p:nvPr/>
          </p:nvSpPr>
          <p:spPr>
            <a:xfrm>
              <a:off x="2962537" y="5924934"/>
              <a:ext cx="560917" cy="487716"/>
            </a:xfrm>
            <a:prstGeom prst="ca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0" tIns="18000" rIns="0" bIns="18000" rtlCol="0" anchor="ctr"/>
            <a:lstStyle/>
            <a:p>
              <a:pPr algn="ctr"/>
              <a:r>
                <a: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민감</a:t>
              </a:r>
              <a:endParaRPr lang="en-US" altLang="ko-KR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</a:t>
              </a:r>
              <a:endPara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암호화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0" name="원통 116">
              <a:extLst>
                <a:ext uri="{FF2B5EF4-FFF2-40B4-BE49-F238E27FC236}">
                  <a16:creationId xmlns:a16="http://schemas.microsoft.com/office/drawing/2014/main" id="{37CFD155-D7BC-4DF5-B208-218439FD1084}"/>
                </a:ext>
              </a:extLst>
            </p:cNvPr>
            <p:cNvSpPr/>
            <p:nvPr/>
          </p:nvSpPr>
          <p:spPr>
            <a:xfrm>
              <a:off x="3579633" y="5924934"/>
              <a:ext cx="560917" cy="487716"/>
            </a:xfrm>
            <a:prstGeom prst="ca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0" tIns="18000" rIns="0" bIns="18000" rtlCol="0" anchor="ctr"/>
            <a:lstStyle/>
            <a:p>
              <a:pPr algn="ctr"/>
              <a:r>
                <a: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일반</a:t>
              </a:r>
              <a:endParaRPr lang="en-US" altLang="ko-KR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</a:t>
              </a:r>
            </a:p>
          </p:txBody>
        </p:sp>
        <p:sp>
          <p:nvSpPr>
            <p:cNvPr id="61" name="원통 116">
              <a:extLst>
                <a:ext uri="{FF2B5EF4-FFF2-40B4-BE49-F238E27FC236}">
                  <a16:creationId xmlns:a16="http://schemas.microsoft.com/office/drawing/2014/main" id="{C95C6972-D6DB-4F2F-B55F-39B566F196D7}"/>
                </a:ext>
              </a:extLst>
            </p:cNvPr>
            <p:cNvSpPr/>
            <p:nvPr/>
          </p:nvSpPr>
          <p:spPr>
            <a:xfrm>
              <a:off x="4196729" y="5924934"/>
              <a:ext cx="560917" cy="487716"/>
            </a:xfrm>
            <a:prstGeom prst="ca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0" tIns="18000" rIns="0" bIns="18000" rtlCol="0" anchor="ctr"/>
            <a:lstStyle/>
            <a:p>
              <a:pPr algn="ctr"/>
              <a:r>
                <a: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개인정보</a:t>
              </a:r>
              <a:endParaRPr lang="en-US" altLang="ko-KR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활용동의서</a:t>
              </a:r>
            </a:p>
          </p:txBody>
        </p:sp>
        <p:sp>
          <p:nvSpPr>
            <p:cNvPr id="62" name="원통 116">
              <a:extLst>
                <a:ext uri="{FF2B5EF4-FFF2-40B4-BE49-F238E27FC236}">
                  <a16:creationId xmlns:a16="http://schemas.microsoft.com/office/drawing/2014/main" id="{E349FE13-A881-4324-AC17-E39AE51EBF2B}"/>
                </a:ext>
              </a:extLst>
            </p:cNvPr>
            <p:cNvSpPr/>
            <p:nvPr/>
          </p:nvSpPr>
          <p:spPr>
            <a:xfrm>
              <a:off x="6048018" y="5924931"/>
              <a:ext cx="560918" cy="487716"/>
            </a:xfrm>
            <a:prstGeom prst="can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</a:t>
              </a:r>
              <a:b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</a:b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암호화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원통 116">
              <a:extLst>
                <a:ext uri="{FF2B5EF4-FFF2-40B4-BE49-F238E27FC236}">
                  <a16:creationId xmlns:a16="http://schemas.microsoft.com/office/drawing/2014/main" id="{3B0F4067-68AE-46FF-AA34-655218836739}"/>
                </a:ext>
              </a:extLst>
            </p:cNvPr>
            <p:cNvSpPr/>
            <p:nvPr/>
          </p:nvSpPr>
          <p:spPr>
            <a:xfrm>
              <a:off x="7899308" y="5924934"/>
              <a:ext cx="560918" cy="487716"/>
            </a:xfrm>
            <a:prstGeom prst="ca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0" tIns="18000" rIns="0" bIns="18000" rtlCol="0" anchor="ctr"/>
            <a:lstStyle/>
            <a:p>
              <a:pPr algn="ctr"/>
              <a:r>
                <a: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플랫폼</a:t>
              </a:r>
              <a:endParaRPr lang="en-US" altLang="ko-KR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900" b="1" spc="-8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운영정보</a:t>
              </a:r>
            </a:p>
          </p:txBody>
        </p:sp>
        <p:sp>
          <p:nvSpPr>
            <p:cNvPr id="65" name="원통 116">
              <a:extLst>
                <a:ext uri="{FF2B5EF4-FFF2-40B4-BE49-F238E27FC236}">
                  <a16:creationId xmlns:a16="http://schemas.microsoft.com/office/drawing/2014/main" id="{DA606A31-CDF8-44BE-AAAC-BD89BFB0E478}"/>
                </a:ext>
              </a:extLst>
            </p:cNvPr>
            <p:cNvSpPr/>
            <p:nvPr/>
          </p:nvSpPr>
          <p:spPr>
            <a:xfrm>
              <a:off x="5430921" y="5924933"/>
              <a:ext cx="560918" cy="487716"/>
            </a:xfrm>
            <a:prstGeom prst="ca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리워드</a:t>
              </a:r>
              <a:endPara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포인트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원통 116">
              <a:extLst>
                <a:ext uri="{FF2B5EF4-FFF2-40B4-BE49-F238E27FC236}">
                  <a16:creationId xmlns:a16="http://schemas.microsoft.com/office/drawing/2014/main" id="{9D071A23-7D6C-4303-9AA3-BCA552963F9A}"/>
                </a:ext>
              </a:extLst>
            </p:cNvPr>
            <p:cNvSpPr/>
            <p:nvPr/>
          </p:nvSpPr>
          <p:spPr>
            <a:xfrm>
              <a:off x="6665113" y="5924933"/>
              <a:ext cx="560918" cy="487716"/>
            </a:xfrm>
            <a:prstGeom prst="ca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영수증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원통 116">
              <a:extLst>
                <a:ext uri="{FF2B5EF4-FFF2-40B4-BE49-F238E27FC236}">
                  <a16:creationId xmlns:a16="http://schemas.microsoft.com/office/drawing/2014/main" id="{BF54B334-7FA3-472A-A42E-B4D0DA3A0116}"/>
                </a:ext>
              </a:extLst>
            </p:cNvPr>
            <p:cNvSpPr/>
            <p:nvPr/>
          </p:nvSpPr>
          <p:spPr>
            <a:xfrm>
              <a:off x="7282210" y="5924933"/>
              <a:ext cx="560918" cy="487716"/>
            </a:xfrm>
            <a:prstGeom prst="ca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36000" tIns="18000" rIns="3600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마이데이터</a:t>
              </a:r>
              <a:endPara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수집</a:t>
              </a:r>
              <a:r>
                <a:rPr lang="en-US" altLang="ko-KR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공유</a:t>
              </a:r>
              <a:endParaRPr lang="en-US" altLang="ko-KR" sz="900" b="1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이력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8" name="원통 116">
              <a:extLst>
                <a:ext uri="{FF2B5EF4-FFF2-40B4-BE49-F238E27FC236}">
                  <a16:creationId xmlns:a16="http://schemas.microsoft.com/office/drawing/2014/main" id="{D5367B0B-8B2B-4269-8683-554C1D271FCA}"/>
                </a:ext>
              </a:extLst>
            </p:cNvPr>
            <p:cNvSpPr/>
            <p:nvPr/>
          </p:nvSpPr>
          <p:spPr>
            <a:xfrm>
              <a:off x="4813825" y="5924931"/>
              <a:ext cx="560917" cy="487716"/>
            </a:xfrm>
            <a:prstGeom prst="can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w="med" len="med"/>
              <a:tailEnd w="med" len="med"/>
            </a:ln>
            <a:effectLst/>
          </p:spPr>
          <p:txBody>
            <a:bodyPr wrap="none" lIns="0" tIns="18000" rIns="0" bIns="18000" rtlCol="0" anchor="ctr"/>
            <a:lstStyle/>
            <a:p>
              <a:pPr algn="ctr"/>
              <a:r>
                <a:rPr lang="ko-KR" altLang="en-US" sz="900" b="1" spc="-8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선별공유</a:t>
              </a:r>
              <a:endParaRPr lang="ko-KR" altLang="en-US" sz="900" b="1" spc="-8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321A7F7-8A58-4DBE-ABD9-A74E4A60175A}"/>
              </a:ext>
            </a:extLst>
          </p:cNvPr>
          <p:cNvSpPr/>
          <p:nvPr/>
        </p:nvSpPr>
        <p:spPr>
          <a:xfrm>
            <a:off x="1587026" y="1079515"/>
            <a:ext cx="9089195" cy="39532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w="med" len="med"/>
            <a:tailEnd w="med" len="med"/>
          </a:ln>
          <a:effectLst/>
        </p:spPr>
        <p:txBody>
          <a:bodyPr lIns="36000" tIns="18000" rIns="36000" bIns="18000"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+mn-ea"/>
              </a:rPr>
              <a:t>의료데이터 오퍼레이터 플랫폼</a:t>
            </a:r>
          </a:p>
        </p:txBody>
      </p:sp>
      <p:sp>
        <p:nvSpPr>
          <p:cNvPr id="76" name="십자형 75">
            <a:extLst>
              <a:ext uri="{FF2B5EF4-FFF2-40B4-BE49-F238E27FC236}">
                <a16:creationId xmlns:a16="http://schemas.microsoft.com/office/drawing/2014/main" id="{D249332D-4D82-4EA7-981B-752D2CA3D7C7}"/>
              </a:ext>
            </a:extLst>
          </p:cNvPr>
          <p:cNvSpPr/>
          <p:nvPr/>
        </p:nvSpPr>
        <p:spPr>
          <a:xfrm rot="5400000">
            <a:off x="8149416" y="3405015"/>
            <a:ext cx="4027703" cy="579853"/>
          </a:xfrm>
          <a:prstGeom prst="plus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  <p:sp>
        <p:nvSpPr>
          <p:cNvPr id="86" name="모서리가 둥근 직사각형 33">
            <a:extLst>
              <a:ext uri="{FF2B5EF4-FFF2-40B4-BE49-F238E27FC236}">
                <a16:creationId xmlns:a16="http://schemas.microsoft.com/office/drawing/2014/main" id="{16CDDBDD-143F-41BC-8FB3-C0BCA2092149}"/>
              </a:ext>
            </a:extLst>
          </p:cNvPr>
          <p:cNvSpPr/>
          <p:nvPr/>
        </p:nvSpPr>
        <p:spPr>
          <a:xfrm>
            <a:off x="323698" y="2581825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재활보조기구 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이용자 앱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7" name="모서리가 둥근 직사각형 33">
            <a:extLst>
              <a:ext uri="{FF2B5EF4-FFF2-40B4-BE49-F238E27FC236}">
                <a16:creationId xmlns:a16="http://schemas.microsoft.com/office/drawing/2014/main" id="{4A014250-13DC-4DC4-8EEE-314E4B0FA132}"/>
              </a:ext>
            </a:extLst>
          </p:cNvPr>
          <p:cNvSpPr/>
          <p:nvPr/>
        </p:nvSpPr>
        <p:spPr>
          <a:xfrm>
            <a:off x="323698" y="4133000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배달자 앱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E9D005-2D22-4AB6-830B-9D5A59C5A1D7}"/>
              </a:ext>
            </a:extLst>
          </p:cNvPr>
          <p:cNvSpPr/>
          <p:nvPr/>
        </p:nvSpPr>
        <p:spPr>
          <a:xfrm rot="5400000">
            <a:off x="995412" y="3543389"/>
            <a:ext cx="4027703" cy="303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플랫폼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API (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앱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)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27B26B7-8CFC-4FBE-AF84-62DE3E6CF200}"/>
              </a:ext>
            </a:extLst>
          </p:cNvPr>
          <p:cNvSpPr/>
          <p:nvPr/>
        </p:nvSpPr>
        <p:spPr>
          <a:xfrm rot="5400000">
            <a:off x="7212900" y="3543390"/>
            <a:ext cx="4027704" cy="303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플랫폼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API (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활용기관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)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8D62EF8-12B7-4D1F-8416-1BBB0EF96DF7}"/>
              </a:ext>
            </a:extLst>
          </p:cNvPr>
          <p:cNvSpPr/>
          <p:nvPr/>
        </p:nvSpPr>
        <p:spPr>
          <a:xfrm rot="5400000">
            <a:off x="620708" y="3543389"/>
            <a:ext cx="4027703" cy="303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Security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Filter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45693F-B45F-47D5-9EB9-1E701CCA2EBD}"/>
              </a:ext>
            </a:extLst>
          </p:cNvPr>
          <p:cNvSpPr/>
          <p:nvPr/>
        </p:nvSpPr>
        <p:spPr>
          <a:xfrm rot="5400000">
            <a:off x="7614424" y="3543389"/>
            <a:ext cx="4027703" cy="303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Security</a:t>
            </a:r>
            <a:r>
              <a:rPr lang="ko-KR" altLang="en-US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n-ea"/>
              </a:rPr>
              <a:t>Filter</a:t>
            </a:r>
            <a:endParaRPr lang="ko-KR" altLang="en-US" sz="1100" spc="-8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2" name="모서리가 둥근 직사각형 33">
            <a:extLst>
              <a:ext uri="{FF2B5EF4-FFF2-40B4-BE49-F238E27FC236}">
                <a16:creationId xmlns:a16="http://schemas.microsoft.com/office/drawing/2014/main" id="{9C3FF4B2-6689-42A0-B816-D867506E68FA}"/>
              </a:ext>
            </a:extLst>
          </p:cNvPr>
          <p:cNvSpPr/>
          <p:nvPr/>
        </p:nvSpPr>
        <p:spPr>
          <a:xfrm>
            <a:off x="10924761" y="2584662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활용기관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서비스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모서리가 둥근 직사각형 33">
            <a:extLst>
              <a:ext uri="{FF2B5EF4-FFF2-40B4-BE49-F238E27FC236}">
                <a16:creationId xmlns:a16="http://schemas.microsoft.com/office/drawing/2014/main" id="{D34FF329-DB91-4D08-83DD-AC866E871BB4}"/>
              </a:ext>
            </a:extLst>
          </p:cNvPr>
          <p:cNvSpPr/>
          <p:nvPr/>
        </p:nvSpPr>
        <p:spPr>
          <a:xfrm>
            <a:off x="10924760" y="4091994"/>
            <a:ext cx="1004839" cy="686489"/>
          </a:xfrm>
          <a:prstGeom prst="roundRect">
            <a:avLst/>
          </a:prstGeom>
          <a:solidFill>
            <a:srgbClr val="58B883"/>
          </a:solidFill>
          <a:ln>
            <a:noFill/>
          </a:ln>
          <a:effectLst>
            <a:outerShdw dist="35921" dir="2700000" algn="ctr" rotWithShape="0">
              <a:schemeClr val="bg2">
                <a:alpha val="38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활용기관</a:t>
            </a:r>
            <a:endParaRPr lang="en-US" altLang="ko-KR" sz="110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100">
                <a:solidFill>
                  <a:schemeClr val="bg1"/>
                </a:solidFill>
                <a:latin typeface="+mn-ea"/>
              </a:rPr>
              <a:t>서비스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8" name="직선 화살표 연결선 250">
            <a:extLst>
              <a:ext uri="{FF2B5EF4-FFF2-40B4-BE49-F238E27FC236}">
                <a16:creationId xmlns:a16="http://schemas.microsoft.com/office/drawing/2014/main" id="{74C496FB-EA54-49C4-BD8F-A9523F75553D}"/>
              </a:ext>
            </a:extLst>
          </p:cNvPr>
          <p:cNvCxnSpPr>
            <a:cxnSpLocks/>
          </p:cNvCxnSpPr>
          <p:nvPr/>
        </p:nvCxnSpPr>
        <p:spPr>
          <a:xfrm>
            <a:off x="9330160" y="2927610"/>
            <a:ext cx="1620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250">
            <a:extLst>
              <a:ext uri="{FF2B5EF4-FFF2-40B4-BE49-F238E27FC236}">
                <a16:creationId xmlns:a16="http://schemas.microsoft.com/office/drawing/2014/main" id="{3B5C784B-762A-4E03-9DF5-253F2016907D}"/>
              </a:ext>
            </a:extLst>
          </p:cNvPr>
          <p:cNvCxnSpPr>
            <a:cxnSpLocks/>
          </p:cNvCxnSpPr>
          <p:nvPr/>
        </p:nvCxnSpPr>
        <p:spPr>
          <a:xfrm>
            <a:off x="9330160" y="4442084"/>
            <a:ext cx="1620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250">
            <a:extLst>
              <a:ext uri="{FF2B5EF4-FFF2-40B4-BE49-F238E27FC236}">
                <a16:creationId xmlns:a16="http://schemas.microsoft.com/office/drawing/2014/main" id="{A24B0820-D7FA-423E-BD4A-B06DADCF62E6}"/>
              </a:ext>
            </a:extLst>
          </p:cNvPr>
          <p:cNvCxnSpPr>
            <a:cxnSpLocks/>
          </p:cNvCxnSpPr>
          <p:nvPr/>
        </p:nvCxnSpPr>
        <p:spPr>
          <a:xfrm>
            <a:off x="1282296" y="2928815"/>
            <a:ext cx="1620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50">
            <a:extLst>
              <a:ext uri="{FF2B5EF4-FFF2-40B4-BE49-F238E27FC236}">
                <a16:creationId xmlns:a16="http://schemas.microsoft.com/office/drawing/2014/main" id="{86D142E6-04E8-4131-A35F-CFC169523D48}"/>
              </a:ext>
            </a:extLst>
          </p:cNvPr>
          <p:cNvCxnSpPr>
            <a:cxnSpLocks/>
          </p:cNvCxnSpPr>
          <p:nvPr/>
        </p:nvCxnSpPr>
        <p:spPr>
          <a:xfrm>
            <a:off x="1282296" y="4458244"/>
            <a:ext cx="1620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4EE33A5-01BE-46C5-8570-7A3C65EE991C}"/>
              </a:ext>
            </a:extLst>
          </p:cNvPr>
          <p:cNvSpPr txBox="1"/>
          <p:nvPr/>
        </p:nvSpPr>
        <p:spPr>
          <a:xfrm rot="5400000">
            <a:off x="11477771" y="33677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C62D779-7235-4057-A39C-66323D3E3E8E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00979" y="764864"/>
            <a:ext cx="0" cy="449516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F80224A-9D1D-4056-B16D-8C808CA64631}"/>
              </a:ext>
            </a:extLst>
          </p:cNvPr>
          <p:cNvSpPr txBox="1"/>
          <p:nvPr/>
        </p:nvSpPr>
        <p:spPr>
          <a:xfrm>
            <a:off x="11135402" y="899729"/>
            <a:ext cx="1092426" cy="1797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t"/>
          <a:lstStyle>
            <a:defPPr>
              <a:defRPr lang="ko-KR"/>
            </a:defPPr>
            <a:lvl1pPr algn="ctr">
              <a:defRPr sz="1100" spc="-8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900" dirty="0">
                <a:latin typeface="+mn-ea"/>
                <a:ea typeface="+mn-ea"/>
              </a:rPr>
              <a:t>HTTPS, AES256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79" name="십자형 78">
            <a:extLst>
              <a:ext uri="{FF2B5EF4-FFF2-40B4-BE49-F238E27FC236}">
                <a16:creationId xmlns:a16="http://schemas.microsoft.com/office/drawing/2014/main" id="{B4FF48F8-BF42-417C-A7D9-E1D5B9CA8340}"/>
              </a:ext>
            </a:extLst>
          </p:cNvPr>
          <p:cNvSpPr/>
          <p:nvPr/>
        </p:nvSpPr>
        <p:spPr>
          <a:xfrm rot="5400000">
            <a:off x="80469" y="3405015"/>
            <a:ext cx="4027703" cy="579853"/>
          </a:xfrm>
          <a:prstGeom prst="plus">
            <a:avLst>
              <a:gd name="adj" fmla="val 0"/>
            </a:avLst>
          </a:prstGeom>
          <a:solidFill>
            <a:schemeClr val="tx1">
              <a:lumMod val="65000"/>
              <a:lumOff val="35000"/>
              <a:alpha val="5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lIns="0" tIns="18000" rIns="0" bIns="18000" rtlCol="0" anchor="ctr"/>
          <a:lstStyle/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MESIM APIG </a:t>
            </a:r>
          </a:p>
        </p:txBody>
      </p:sp>
    </p:spTree>
    <p:extLst>
      <p:ext uri="{BB962C8B-B14F-4D97-AF65-F5344CB8AC3E}">
        <p14:creationId xmlns:p14="http://schemas.microsoft.com/office/powerpoint/2010/main" val="88153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ACA8"/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w="med" len="med"/>
          <a:tailEnd w="med" len="med"/>
        </a:ln>
        <a:effectLst/>
      </a:spPr>
      <a:bodyPr lIns="36000" tIns="18000" rIns="36000" bIns="18000" rtlCol="0" anchor="ctr"/>
      <a:lstStyle>
        <a:defPPr algn="ctr">
          <a:defRPr sz="2000" dirty="0" smtClean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7316</TotalTime>
  <Words>8148</Words>
  <Application>Microsoft Office PowerPoint</Application>
  <PresentationFormat>와이드스크린</PresentationFormat>
  <Paragraphs>1999</Paragraphs>
  <Slides>42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</vt:lpstr>
      <vt:lpstr>나눔바른고딕</vt:lpstr>
      <vt:lpstr>맑은 고딕</vt:lpstr>
      <vt:lpstr>1_Office 테마</vt:lpstr>
      <vt:lpstr>think-cell Slide</vt:lpstr>
      <vt:lpstr>PowerPoint 프레젠테이션</vt:lpstr>
      <vt:lpstr>문서이력</vt:lpstr>
      <vt:lpstr>PowerPoint 프레젠테이션</vt:lpstr>
      <vt:lpstr>(TO-BE) 전체 시스템 구성도 (재활공학연구소 서비스 외부망구축시)</vt:lpstr>
      <vt:lpstr>(TO-BE) 전체 시스템 구성도 (재활공학연구소 서비스 내부망구축시)</vt:lpstr>
      <vt:lpstr>재활공학연구소 서비스 주요 데이터 흐름 (1/2)</vt:lpstr>
      <vt:lpstr>재활공학연구소 서비스 주요 데이터 흐름 (2/2)</vt:lpstr>
      <vt:lpstr>PowerPoint 프레젠테이션</vt:lpstr>
      <vt:lpstr>오퍼레이터 플랫폼 구성도</vt:lpstr>
      <vt:lpstr>플랫폼 기능 목록 (1/2)</vt:lpstr>
      <vt:lpstr>플랫폼 기능 목록 (2/2)</vt:lpstr>
      <vt:lpstr>선별공유 범위 및 대상 관리</vt:lpstr>
      <vt:lpstr>영수증 관리</vt:lpstr>
      <vt:lpstr>PowerPoint 프레젠테이션</vt:lpstr>
      <vt:lpstr>서비스 공통 구성도</vt:lpstr>
      <vt:lpstr>사업계획서 서비스 – 기능 매핑</vt:lpstr>
      <vt:lpstr>서비스 기능 목록 (1/2)</vt:lpstr>
      <vt:lpstr>서비스 기능 목록 (2/2)</vt:lpstr>
      <vt:lpstr>개별서비스 구성도 : 재활공학연구소</vt:lpstr>
      <vt:lpstr>개별서비스 구성도 : ㈜알스텝</vt:lpstr>
      <vt:lpstr>개별서비스 구성도 : 메타빌드, 함길수제화, 한국당뇨협회</vt:lpstr>
      <vt:lpstr>PowerPoint 프레젠테이션</vt:lpstr>
      <vt:lpstr>앱 구성도</vt:lpstr>
      <vt:lpstr>사용자 동의현황에 따른 서비스/앱 기능</vt:lpstr>
      <vt:lpstr>재활보조기구 이용자 앱 기능 목록 (1/2) </vt:lpstr>
      <vt:lpstr>재활보조기구 이용자 앱 기능 목록 (2/2) </vt:lpstr>
      <vt:lpstr>배달자 앱 기능 목록</vt:lpstr>
      <vt:lpstr>PowerPoint 프레젠테이션</vt:lpstr>
      <vt:lpstr>회원가입 및 탈퇴</vt:lpstr>
      <vt:lpstr>과거/신규 처방전 관리</vt:lpstr>
      <vt:lpstr>과거/신규 검진/검사데이터 관리</vt:lpstr>
      <vt:lpstr>내구연한 및 충전 등 일상편의 알림</vt:lpstr>
      <vt:lpstr>지정 재활보조기구 예방점검/간편수리</vt:lpstr>
      <vt:lpstr>지정 재활보조기구 맞춤 배달 (배달)</vt:lpstr>
      <vt:lpstr>지정 재활보조기구 맞춤 배달 (회수배달)</vt:lpstr>
      <vt:lpstr>품목특성·제작기사·자재현황 연동 맞춤예약</vt:lpstr>
      <vt:lpstr>재활보조기구 특정품목 비대면 검수확인</vt:lpstr>
      <vt:lpstr>특정품목 맞춤형 식단/운동법</vt:lpstr>
      <vt:lpstr>서비스 만족도 조사</vt:lpstr>
      <vt:lpstr>PowerPoint 프레젠테이션</vt:lpstr>
      <vt:lpstr>(AS-IS) 시스템 구성도</vt:lpstr>
      <vt:lpstr>(AS-IS) 처방전 스키마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선혜</dc:creator>
  <cp:lastModifiedBy>이 선혜</cp:lastModifiedBy>
  <cp:revision>62</cp:revision>
  <dcterms:created xsi:type="dcterms:W3CDTF">2023-05-11T05:08:22Z</dcterms:created>
  <dcterms:modified xsi:type="dcterms:W3CDTF">2023-07-13T05:31:24Z</dcterms:modified>
</cp:coreProperties>
</file>