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9"/>
  </p:notesMasterIdLst>
  <p:sldIdLst>
    <p:sldId id="312" r:id="rId2"/>
    <p:sldId id="258" r:id="rId3"/>
    <p:sldId id="314" r:id="rId4"/>
    <p:sldId id="316" r:id="rId5"/>
    <p:sldId id="317" r:id="rId6"/>
    <p:sldId id="318" r:id="rId7"/>
    <p:sldId id="31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5C5C5"/>
    <a:srgbClr val="DCDCDC"/>
    <a:srgbClr val="F3F3F3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8B2431-F280-4CD8-8018-1496F02B55E9}">
  <a:tblStyle styleId="{BE8B2431-F280-4CD8-8018-1496F02B5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6336" autoAdjust="0"/>
  </p:normalViewPr>
  <p:slideViewPr>
    <p:cSldViewPr snapToGrid="0">
      <p:cViewPr varScale="1">
        <p:scale>
          <a:sx n="126" d="100"/>
          <a:sy n="126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b09410e8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b09410e8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7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22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+mj-ea"/>
                <a:ea typeface="+mj-e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+mj-ea"/>
                <a:ea typeface="+mj-e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574877" y="1358674"/>
            <a:ext cx="7988198" cy="3472405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20000" y="1624675"/>
            <a:ext cx="7598025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+mj-ea"/>
                <a:ea typeface="+mj-ea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+mj-ea"/>
                <a:ea typeface="+mj-e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4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35610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40146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35610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089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65625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089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35610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40146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5610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089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65625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089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892575" y="1833900"/>
            <a:ext cx="21825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8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716075" y="197544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"/>
          </p:nvPr>
        </p:nvSpPr>
        <p:spPr>
          <a:xfrm>
            <a:off x="715775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2"/>
          </p:nvPr>
        </p:nvSpPr>
        <p:spPr>
          <a:xfrm>
            <a:off x="3497550" y="197544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3"/>
          </p:nvPr>
        </p:nvSpPr>
        <p:spPr>
          <a:xfrm>
            <a:off x="3497250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4"/>
          </p:nvPr>
        </p:nvSpPr>
        <p:spPr>
          <a:xfrm>
            <a:off x="716075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5"/>
          </p:nvPr>
        </p:nvSpPr>
        <p:spPr>
          <a:xfrm>
            <a:off x="715775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6"/>
          </p:nvPr>
        </p:nvSpPr>
        <p:spPr>
          <a:xfrm>
            <a:off x="3497550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7"/>
          </p:nvPr>
        </p:nvSpPr>
        <p:spPr>
          <a:xfrm>
            <a:off x="3497250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8"/>
          </p:nvPr>
        </p:nvSpPr>
        <p:spPr>
          <a:xfrm>
            <a:off x="6280438" y="1975448"/>
            <a:ext cx="2146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9"/>
          </p:nvPr>
        </p:nvSpPr>
        <p:spPr>
          <a:xfrm>
            <a:off x="6279088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title" idx="13"/>
          </p:nvPr>
        </p:nvSpPr>
        <p:spPr>
          <a:xfrm>
            <a:off x="6279388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14"/>
          </p:nvPr>
        </p:nvSpPr>
        <p:spPr>
          <a:xfrm>
            <a:off x="6279088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1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88" r:id="rId3"/>
    <p:sldLayoutId id="2147483658" r:id="rId4"/>
    <p:sldLayoutId id="2147483681" r:id="rId5"/>
    <p:sldLayoutId id="2147483682" r:id="rId6"/>
    <p:sldLayoutId id="2147483687" r:id="rId7"/>
    <p:sldLayoutId id="214748368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866528" y="76172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캡스톤 디자인</a:t>
            </a:r>
            <a:b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</a:br>
            <a:r>
              <a:rPr lang="en" altLang="ko-KR" dirty="0">
                <a:latin typeface="+mj-ea"/>
                <a:ea typeface="+mj-ea"/>
              </a:rPr>
              <a:t>C</a:t>
            </a:r>
            <a:r>
              <a:rPr lang="en" dirty="0">
                <a:solidFill>
                  <a:schemeClr val="dk1"/>
                </a:solidFill>
                <a:latin typeface="+mj-ea"/>
                <a:ea typeface="+mj-ea"/>
              </a:rPr>
              <a:t>apstone Design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B016EF-918D-83EC-792C-AC6EB450412F}"/>
              </a:ext>
            </a:extLst>
          </p:cNvPr>
          <p:cNvGrpSpPr/>
          <p:nvPr/>
        </p:nvGrpSpPr>
        <p:grpSpPr>
          <a:xfrm>
            <a:off x="5740979" y="1508775"/>
            <a:ext cx="4041775" cy="3132970"/>
            <a:chOff x="2717800" y="1362830"/>
            <a:chExt cx="4041775" cy="31329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17CA1AF-6D94-CF7A-3EC1-84CEECEC81ED}"/>
                </a:ext>
              </a:extLst>
            </p:cNvPr>
            <p:cNvGrpSpPr/>
            <p:nvPr/>
          </p:nvGrpSpPr>
          <p:grpSpPr>
            <a:xfrm>
              <a:off x="4372870" y="1362830"/>
              <a:ext cx="739513" cy="827265"/>
              <a:chOff x="4507213" y="1344926"/>
              <a:chExt cx="739513" cy="827265"/>
            </a:xfrm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B266BE67-3A8A-4000-D92F-8014D665FD4A}"/>
                  </a:ext>
                </a:extLst>
              </p:cNvPr>
              <p:cNvSpPr/>
              <p:nvPr/>
            </p:nvSpPr>
            <p:spPr>
              <a:xfrm rot="20187839" flipH="1">
                <a:off x="4687416" y="1344926"/>
                <a:ext cx="559310" cy="827265"/>
              </a:xfrm>
              <a:prstGeom prst="triangle">
                <a:avLst>
                  <a:gd name="adj" fmla="val 34909"/>
                </a:avLst>
              </a:prstGeom>
              <a:solidFill>
                <a:srgbClr val="FF8D3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+mj-ea"/>
                  <a:ea typeface="+mj-ea"/>
                </a:endParaRPr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1251E3B0-B180-BCDF-7A25-23392C7B8DA6}"/>
                  </a:ext>
                </a:extLst>
              </p:cNvPr>
              <p:cNvSpPr/>
              <p:nvPr/>
            </p:nvSpPr>
            <p:spPr>
              <a:xfrm rot="1412161">
                <a:off x="4507213" y="1344926"/>
                <a:ext cx="559310" cy="827265"/>
              </a:xfrm>
              <a:prstGeom prst="triangle">
                <a:avLst>
                  <a:gd name="adj" fmla="val 35910"/>
                </a:avLst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+mj-ea"/>
                  <a:ea typeface="+mj-ea"/>
                </a:endParaRPr>
              </a:p>
            </p:txBody>
          </p:sp>
        </p:grp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8D44B74-2BF2-A79D-ABF2-C1F6FC4821A9}"/>
                </a:ext>
              </a:extLst>
            </p:cNvPr>
            <p:cNvSpPr/>
            <p:nvPr/>
          </p:nvSpPr>
          <p:spPr>
            <a:xfrm>
              <a:off x="2717800" y="2466975"/>
              <a:ext cx="2022475" cy="2028825"/>
            </a:xfrm>
            <a:custGeom>
              <a:avLst/>
              <a:gdLst>
                <a:gd name="connsiteX0" fmla="*/ 2022475 w 2022475"/>
                <a:gd name="connsiteY0" fmla="*/ 333375 h 2028825"/>
                <a:gd name="connsiteX1" fmla="*/ 2022475 w 2022475"/>
                <a:gd name="connsiteY1" fmla="*/ 2028825 h 2028825"/>
                <a:gd name="connsiteX2" fmla="*/ 0 w 2022475"/>
                <a:gd name="connsiteY2" fmla="*/ 1543050 h 2028825"/>
                <a:gd name="connsiteX3" fmla="*/ 1193800 w 2022475"/>
                <a:gd name="connsiteY3" fmla="*/ 0 h 2028825"/>
                <a:gd name="connsiteX4" fmla="*/ 2022475 w 2022475"/>
                <a:gd name="connsiteY4" fmla="*/ 333375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475" h="2028825">
                  <a:moveTo>
                    <a:pt x="2022475" y="333375"/>
                  </a:moveTo>
                  <a:lnTo>
                    <a:pt x="2022475" y="2028825"/>
                  </a:lnTo>
                  <a:lnTo>
                    <a:pt x="0" y="1543050"/>
                  </a:lnTo>
                  <a:lnTo>
                    <a:pt x="1193800" y="0"/>
                  </a:lnTo>
                  <a:lnTo>
                    <a:pt x="2022475" y="3333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43F6B55-3A82-F30F-8FB5-90CAE20DF5F3}"/>
                </a:ext>
              </a:extLst>
            </p:cNvPr>
            <p:cNvSpPr/>
            <p:nvPr/>
          </p:nvSpPr>
          <p:spPr>
            <a:xfrm>
              <a:off x="4740275" y="2479675"/>
              <a:ext cx="2019300" cy="2016125"/>
            </a:xfrm>
            <a:custGeom>
              <a:avLst/>
              <a:gdLst>
                <a:gd name="connsiteX0" fmla="*/ 0 w 2019300"/>
                <a:gd name="connsiteY0" fmla="*/ 323850 h 2016125"/>
                <a:gd name="connsiteX1" fmla="*/ 0 w 2019300"/>
                <a:gd name="connsiteY1" fmla="*/ 2016125 h 2016125"/>
                <a:gd name="connsiteX2" fmla="*/ 2019300 w 2019300"/>
                <a:gd name="connsiteY2" fmla="*/ 1543050 h 2016125"/>
                <a:gd name="connsiteX3" fmla="*/ 841375 w 2019300"/>
                <a:gd name="connsiteY3" fmla="*/ 0 h 2016125"/>
                <a:gd name="connsiteX4" fmla="*/ 0 w 2019300"/>
                <a:gd name="connsiteY4" fmla="*/ 323850 h 201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300" h="2016125">
                  <a:moveTo>
                    <a:pt x="0" y="323850"/>
                  </a:moveTo>
                  <a:lnTo>
                    <a:pt x="0" y="2016125"/>
                  </a:lnTo>
                  <a:lnTo>
                    <a:pt x="2019300" y="1543050"/>
                  </a:lnTo>
                  <a:lnTo>
                    <a:pt x="841375" y="0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FF8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" name="부제목 1">
            <a:extLst>
              <a:ext uri="{FF2B5EF4-FFF2-40B4-BE49-F238E27FC236}">
                <a16:creationId xmlns:a16="http://schemas.microsoft.com/office/drawing/2014/main" id="{8BFAD76F-880C-0345-7CCD-94CBCD3C8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</p:spPr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5</a:t>
            </a:r>
            <a:r>
              <a:rPr lang="ko-KR" altLang="en-US">
                <a:latin typeface="+mj-ea"/>
                <a:ea typeface="+mj-ea"/>
              </a:rPr>
              <a:t>주차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/>
          <p:nvPr/>
        </p:nvSpPr>
        <p:spPr>
          <a:xfrm>
            <a:off x="3300900" y="404897"/>
            <a:ext cx="2542200" cy="1168157"/>
          </a:xfrm>
          <a:prstGeom prst="bevel">
            <a:avLst>
              <a:gd name="adj" fmla="val 128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latin typeface="+mj-ea"/>
                <a:ea typeface="+mj-ea"/>
              </a:rPr>
              <a:t>목 </a:t>
            </a:r>
            <a:r>
              <a:rPr lang="en-US" altLang="ko-KR" sz="3200" b="1" dirty="0">
                <a:latin typeface="+mj-ea"/>
                <a:ea typeface="+mj-ea"/>
              </a:rPr>
              <a:t>	</a:t>
            </a:r>
            <a:r>
              <a:rPr lang="ko-KR" altLang="en-US" sz="3200" b="1" dirty="0">
                <a:latin typeface="+mj-ea"/>
                <a:ea typeface="+mj-ea"/>
              </a:rPr>
              <a:t>차</a:t>
            </a:r>
            <a:endParaRPr sz="3200" b="1" dirty="0">
              <a:latin typeface="+mj-ea"/>
              <a:ea typeface="+mj-ea"/>
            </a:endParaRPr>
          </a:p>
        </p:txBody>
      </p:sp>
      <p:sp>
        <p:nvSpPr>
          <p:cNvPr id="6" name="Google Shape;391;p42">
            <a:extLst>
              <a:ext uri="{FF2B5EF4-FFF2-40B4-BE49-F238E27FC236}">
                <a16:creationId xmlns:a16="http://schemas.microsoft.com/office/drawing/2014/main" id="{CF077CD6-A4F4-4AE2-8BB1-9E5FCA5C073B}"/>
              </a:ext>
            </a:extLst>
          </p:cNvPr>
          <p:cNvSpPr/>
          <p:nvPr/>
        </p:nvSpPr>
        <p:spPr>
          <a:xfrm>
            <a:off x="1932995" y="2135329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7" name="Google Shape;393;p42">
            <a:extLst>
              <a:ext uri="{FF2B5EF4-FFF2-40B4-BE49-F238E27FC236}">
                <a16:creationId xmlns:a16="http://schemas.microsoft.com/office/drawing/2014/main" id="{C6635DDE-68E8-DC3C-CE75-24D811505DF2}"/>
              </a:ext>
            </a:extLst>
          </p:cNvPr>
          <p:cNvSpPr txBox="1">
            <a:spLocks/>
          </p:cNvSpPr>
          <p:nvPr/>
        </p:nvSpPr>
        <p:spPr>
          <a:xfrm>
            <a:off x="1270446" y="3235092"/>
            <a:ext cx="21824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>
                <a:latin typeface="+mj-ea"/>
                <a:ea typeface="+mj-ea"/>
              </a:rPr>
              <a:t>질문과 답변 준비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Google Shape;397;p42">
            <a:extLst>
              <a:ext uri="{FF2B5EF4-FFF2-40B4-BE49-F238E27FC236}">
                <a16:creationId xmlns:a16="http://schemas.microsoft.com/office/drawing/2014/main" id="{91128BF7-3DA4-8E08-6CB8-07A840F30AE0}"/>
              </a:ext>
            </a:extLst>
          </p:cNvPr>
          <p:cNvSpPr txBox="1">
            <a:spLocks/>
          </p:cNvSpPr>
          <p:nvPr/>
        </p:nvSpPr>
        <p:spPr>
          <a:xfrm>
            <a:off x="1724045" y="2329350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5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>
                <a:latin typeface="+mj-ea"/>
                <a:ea typeface="+mj-ea"/>
              </a:rPr>
              <a:t>01</a:t>
            </a:r>
            <a:endParaRPr lang="en" dirty="0">
              <a:latin typeface="+mj-ea"/>
              <a:ea typeface="+mj-ea"/>
            </a:endParaRPr>
          </a:p>
        </p:txBody>
      </p:sp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C1FA82B7-2706-6FCB-6E72-7D0738524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0445" y="39136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+mj-ea"/>
              <a:ea typeface="+mj-ea"/>
            </a:endParaRPr>
          </a:p>
        </p:txBody>
      </p:sp>
      <p:sp>
        <p:nvSpPr>
          <p:cNvPr id="2" name="Google Shape;391;p42">
            <a:extLst>
              <a:ext uri="{FF2B5EF4-FFF2-40B4-BE49-F238E27FC236}">
                <a16:creationId xmlns:a16="http://schemas.microsoft.com/office/drawing/2014/main" id="{2C5BA61B-721E-E1AB-2E67-11877DB29515}"/>
              </a:ext>
            </a:extLst>
          </p:cNvPr>
          <p:cNvSpPr/>
          <p:nvPr/>
        </p:nvSpPr>
        <p:spPr>
          <a:xfrm>
            <a:off x="5924907" y="2135329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" name="Google Shape;393;p42">
            <a:extLst>
              <a:ext uri="{FF2B5EF4-FFF2-40B4-BE49-F238E27FC236}">
                <a16:creationId xmlns:a16="http://schemas.microsoft.com/office/drawing/2014/main" id="{CB6A04FC-2A80-A60F-EC18-162622983CA8}"/>
              </a:ext>
            </a:extLst>
          </p:cNvPr>
          <p:cNvSpPr txBox="1">
            <a:spLocks/>
          </p:cNvSpPr>
          <p:nvPr/>
        </p:nvSpPr>
        <p:spPr>
          <a:xfrm>
            <a:off x="5262358" y="3235092"/>
            <a:ext cx="21824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질문과 답변 실습</a:t>
            </a:r>
          </a:p>
        </p:txBody>
      </p:sp>
      <p:sp>
        <p:nvSpPr>
          <p:cNvPr id="4" name="Google Shape;397;p42">
            <a:extLst>
              <a:ext uri="{FF2B5EF4-FFF2-40B4-BE49-F238E27FC236}">
                <a16:creationId xmlns:a16="http://schemas.microsoft.com/office/drawing/2014/main" id="{AB2A0CAF-4FA9-12C8-0625-B6CCB6A460F5}"/>
              </a:ext>
            </a:extLst>
          </p:cNvPr>
          <p:cNvSpPr txBox="1">
            <a:spLocks/>
          </p:cNvSpPr>
          <p:nvPr/>
        </p:nvSpPr>
        <p:spPr>
          <a:xfrm>
            <a:off x="5715957" y="2329350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5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+mj-ea"/>
                <a:ea typeface="+mj-ea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1592150" y="2575036"/>
            <a:ext cx="59597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질문과 답변 준비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질문 예상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파악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답변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빗면 32">
            <a:extLst>
              <a:ext uri="{FF2B5EF4-FFF2-40B4-BE49-F238E27FC236}">
                <a16:creationId xmlns:a16="http://schemas.microsoft.com/office/drawing/2014/main" id="{4E3B6A74-A710-9CD4-8D61-E7FD46EAB8B8}"/>
              </a:ext>
            </a:extLst>
          </p:cNvPr>
          <p:cNvSpPr/>
          <p:nvPr/>
        </p:nvSpPr>
        <p:spPr>
          <a:xfrm>
            <a:off x="6953551" y="3711042"/>
            <a:ext cx="792000" cy="792000"/>
          </a:xfrm>
          <a:prstGeom prst="bevel">
            <a:avLst>
              <a:gd name="adj" fmla="val 9615"/>
            </a:avLst>
          </a:prstGeom>
          <a:gradFill flip="none" rotWithShape="1">
            <a:gsLst>
              <a:gs pos="0">
                <a:srgbClr val="DCDCDC">
                  <a:shade val="30000"/>
                  <a:satMod val="115000"/>
                </a:srgbClr>
              </a:gs>
              <a:gs pos="50000">
                <a:srgbClr val="D1D1D1"/>
              </a:gs>
              <a:gs pos="100000">
                <a:srgbClr val="DCDCDC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사각형: 빗면 31">
            <a:extLst>
              <a:ext uri="{FF2B5EF4-FFF2-40B4-BE49-F238E27FC236}">
                <a16:creationId xmlns:a16="http://schemas.microsoft.com/office/drawing/2014/main" id="{697CA991-A3DC-7B7F-E0D3-B69ECBFF8A56}"/>
              </a:ext>
            </a:extLst>
          </p:cNvPr>
          <p:cNvSpPr/>
          <p:nvPr/>
        </p:nvSpPr>
        <p:spPr>
          <a:xfrm>
            <a:off x="4177050" y="1775384"/>
            <a:ext cx="792000" cy="792000"/>
          </a:xfrm>
          <a:prstGeom prst="bevel">
            <a:avLst>
              <a:gd name="adj" fmla="val 9615"/>
            </a:avLst>
          </a:prstGeom>
          <a:gradFill flip="none" rotWithShape="1">
            <a:gsLst>
              <a:gs pos="0">
                <a:srgbClr val="DCDCDC">
                  <a:shade val="30000"/>
                  <a:satMod val="115000"/>
                </a:srgbClr>
              </a:gs>
              <a:gs pos="50000">
                <a:srgbClr val="D1D1D1"/>
              </a:gs>
              <a:gs pos="100000">
                <a:srgbClr val="DCDCDC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58A30070-7A74-BB82-7D1B-0482ACB01834}"/>
              </a:ext>
            </a:extLst>
          </p:cNvPr>
          <p:cNvSpPr/>
          <p:nvPr/>
        </p:nvSpPr>
        <p:spPr>
          <a:xfrm>
            <a:off x="1398449" y="3711042"/>
            <a:ext cx="792000" cy="792000"/>
          </a:xfrm>
          <a:prstGeom prst="bevel">
            <a:avLst>
              <a:gd name="adj" fmla="val 9615"/>
            </a:avLst>
          </a:prstGeom>
          <a:gradFill flip="none" rotWithShape="1">
            <a:gsLst>
              <a:gs pos="0">
                <a:srgbClr val="DCDCDC">
                  <a:shade val="30000"/>
                  <a:satMod val="115000"/>
                </a:srgbClr>
              </a:gs>
              <a:gs pos="50000">
                <a:srgbClr val="D1D1D1"/>
              </a:gs>
              <a:gs pos="100000">
                <a:srgbClr val="DCDCDC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5F5E8E-5892-9ED7-89E5-0D122F5D2CA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122161"/>
            <a:ext cx="2148900" cy="365700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이 서비스가 최근 사회적 이슈에 대해 대비 되었나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0CF7D67-D5A5-474E-DDA0-86616D5A70F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2847562"/>
            <a:ext cx="2149500" cy="666607"/>
          </a:xfrm>
        </p:spPr>
        <p:txBody>
          <a:bodyPr/>
          <a:lstStyle/>
          <a:p>
            <a:pPr marL="0" indent="0"/>
            <a:r>
              <a:rPr lang="ko-KR" altLang="en-US">
                <a:latin typeface="+mn-ea"/>
                <a:ea typeface="+mn-ea"/>
              </a:rPr>
              <a:t>성착취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경기침체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물가상승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고금리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망사용료 등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AFA951F2-C8DB-39B9-66D5-1C8891B490B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277200" y="2122161"/>
            <a:ext cx="2146800" cy="365700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이 서비스가 규제 이슈로 부터 안전한가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A5899D1E-452F-22DE-DF71-22BD39F2F770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277200" y="2847563"/>
            <a:ext cx="2149500" cy="484800"/>
          </a:xfrm>
        </p:spPr>
        <p:txBody>
          <a:bodyPr/>
          <a:lstStyle/>
          <a:p>
            <a:pPr marL="0" indent="0"/>
            <a:r>
              <a:rPr lang="ko-KR" altLang="en-US">
                <a:latin typeface="+mn-ea"/>
                <a:ea typeface="+mn-ea"/>
              </a:rPr>
              <a:t>약물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사행성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가상자산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개인정보 등</a:t>
            </a:r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5FA18441-6E17-DC0E-E329-707537560FD9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ko-KR" altLang="en-US" sz="2700">
                <a:solidFill>
                  <a:schemeClr val="accent1"/>
                </a:solidFill>
                <a:latin typeface="+mj-ea"/>
                <a:ea typeface="+mj-ea"/>
              </a:rPr>
              <a:t>질문 예상해 보기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108D05-04E3-2664-CB4B-1FBE2908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379" y="3873870"/>
            <a:ext cx="466345" cy="4663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08ED991-EA5D-7517-C4D1-0D171363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277" y="3873870"/>
            <a:ext cx="466345" cy="466345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4C418909-8E64-E396-1227-494C592C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793" y="3691020"/>
            <a:ext cx="2471463" cy="365700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대기업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카피캣과의 경쟁에 대해 고민해 보았나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C11D24D-0F42-BB5D-C7F3-A314B07B1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78" y="1938212"/>
            <a:ext cx="466345" cy="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7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846155-B39A-5634-602F-CC5B4D3B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195" y="1533935"/>
            <a:ext cx="7598025" cy="2764500"/>
          </a:xfrm>
        </p:spPr>
        <p:txBody>
          <a:bodyPr anchor="t"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>
                <a:latin typeface="+mn-ea"/>
                <a:ea typeface="+mn-ea"/>
              </a:rPr>
              <a:t>집중해서 듣고 받은 질문을 메모해 둔다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>
                <a:latin typeface="+mn-ea"/>
                <a:ea typeface="+mn-ea"/>
              </a:rPr>
              <a:t>난해한 질문은 다시 되묻는다</a:t>
            </a:r>
            <a:endParaRPr lang="en-US" altLang="ko-KR">
              <a:latin typeface="+mn-ea"/>
              <a:ea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>
                <a:latin typeface="+mn-ea"/>
                <a:ea typeface="+mn-ea"/>
              </a:rPr>
              <a:t>필요시 물을 한모금 마시거나 </a:t>
            </a:r>
            <a:r>
              <a:rPr lang="en-US" altLang="ko-KR">
                <a:latin typeface="+mn-ea"/>
                <a:ea typeface="+mn-ea"/>
              </a:rPr>
              <a:t>'</a:t>
            </a:r>
            <a:r>
              <a:rPr lang="ko-KR" altLang="en-US">
                <a:latin typeface="+mn-ea"/>
                <a:ea typeface="+mn-ea"/>
              </a:rPr>
              <a:t>잠시 생각을 정리 후 답변 드리겠습니다</a:t>
            </a:r>
            <a:r>
              <a:rPr lang="en-US" altLang="ko-KR">
                <a:latin typeface="+mn-ea"/>
                <a:ea typeface="+mn-ea"/>
              </a:rPr>
              <a:t>' </a:t>
            </a:r>
            <a:r>
              <a:rPr lang="ko-KR" altLang="en-US">
                <a:latin typeface="+mn-ea"/>
                <a:ea typeface="+mn-ea"/>
              </a:rPr>
              <a:t>라고하고 시간을 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A5018C-AB3C-606B-A185-4DDBEA73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/>
              <a:t>질문을 최대한 정확히 파악하기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73470-3198-E7D0-DFE5-9D6A493C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52326" y="3275543"/>
            <a:ext cx="1022892" cy="10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C8E6CB-7C78-8130-4468-424AFF6A1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시선과 표정</a:t>
            </a:r>
            <a:r>
              <a:rPr lang="en-US" altLang="ko-KR"/>
              <a:t>, </a:t>
            </a:r>
            <a:r>
              <a:rPr lang="ko-KR" altLang="en-US"/>
              <a:t>자세에서 부터 신뢰를 줘야 한다</a:t>
            </a:r>
            <a:r>
              <a:rPr lang="en-US" altLang="ko-KR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질문이 공격적이더라도</a:t>
            </a:r>
            <a:r>
              <a:rPr lang="en-US" altLang="ko-KR"/>
              <a:t>, </a:t>
            </a:r>
            <a:r>
              <a:rPr lang="ko-KR" altLang="en-US"/>
              <a:t>전문성이 떨어지더라도 존중을 기반으로 명랑하고 친절하게</a:t>
            </a:r>
            <a:r>
              <a:rPr lang="en-US" altLang="ko-KR"/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타당한 이유나 근거가 포함되어 있어야 한다</a:t>
            </a:r>
            <a:r>
              <a:rPr lang="en-US" altLang="ko-KR"/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가능한 </a:t>
            </a:r>
            <a:r>
              <a:rPr lang="en-US" altLang="ko-KR"/>
              <a:t>1</a:t>
            </a:r>
            <a:r>
              <a:rPr lang="ko-KR" altLang="en-US"/>
              <a:t>분 이하로</a:t>
            </a:r>
            <a:r>
              <a:rPr lang="en-US" altLang="ko-KR"/>
              <a:t>, </a:t>
            </a:r>
            <a:r>
              <a:rPr lang="ko-KR" altLang="en-US"/>
              <a:t>간단 명료 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A53C28-81E0-8153-8BD6-E64D9520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듣는 사람들을 모두 설득할 수 있는 답변하기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EAA2F-5EF6-50E0-9620-2A7DAB6A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8306" y="3300522"/>
            <a:ext cx="1088653" cy="10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6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1592150" y="2575036"/>
            <a:ext cx="59597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질문과 답변 실습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경험이 중요합니다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경험이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688705"/>
      </p:ext>
    </p:extLst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153</Words>
  <Application>Microsoft Office PowerPoint</Application>
  <PresentationFormat>화면 슬라이드 쇼(16:9)</PresentationFormat>
  <Paragraphs>28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Catamaran</vt:lpstr>
      <vt:lpstr>Orbitron</vt:lpstr>
      <vt:lpstr>맑은 고딕</vt:lpstr>
      <vt:lpstr>Arial</vt:lpstr>
      <vt:lpstr>Bebas Neue</vt:lpstr>
      <vt:lpstr>Nunito Light</vt:lpstr>
      <vt:lpstr>Wingdings</vt:lpstr>
      <vt:lpstr>Data-driven Programming Class for University for College: Data Management Technology by Slidesgo</vt:lpstr>
      <vt:lpstr>캡스톤 디자인 Capstone Design</vt:lpstr>
      <vt:lpstr>PowerPoint 프레젠테이션</vt:lpstr>
      <vt:lpstr>질문과 답변 준비</vt:lpstr>
      <vt:lpstr>이 서비스가 최근 사회적 이슈에 대해 대비 되었나</vt:lpstr>
      <vt:lpstr>질문을 최대한 정확히 파악하기</vt:lpstr>
      <vt:lpstr>듣는 사람들을 모두 설득할 수 있는 답변하기</vt:lpstr>
      <vt:lpstr>질문과 답변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Capstone Design</dc:title>
  <cp:lastModifiedBy>yj</cp:lastModifiedBy>
  <cp:revision>6</cp:revision>
  <dcterms:modified xsi:type="dcterms:W3CDTF">2023-03-31T05:51:19Z</dcterms:modified>
</cp:coreProperties>
</file>