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14"/>
  </p:notesMasterIdLst>
  <p:sldIdLst>
    <p:sldId id="312" r:id="rId2"/>
    <p:sldId id="258" r:id="rId3"/>
    <p:sldId id="314" r:id="rId4"/>
    <p:sldId id="315" r:id="rId5"/>
    <p:sldId id="331" r:id="rId6"/>
    <p:sldId id="316" r:id="rId7"/>
    <p:sldId id="317" r:id="rId8"/>
    <p:sldId id="333" r:id="rId9"/>
    <p:sldId id="332" r:id="rId10"/>
    <p:sldId id="318" r:id="rId11"/>
    <p:sldId id="334" r:id="rId12"/>
    <p:sldId id="32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8B2431-F280-4CD8-8018-1496F02B55E9}">
  <a:tblStyle styleId="{BE8B2431-F280-4CD8-8018-1496F02B5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9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3831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932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8c1208e2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8c1208e2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17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b09410e8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b09410e8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8c1208e2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8c1208e2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kern="0" dirty="0" err="1">
                <a:effectLst/>
                <a:ea typeface="돋움" panose="020B0600000101010101" pitchFamily="50" charset="-127"/>
                <a:cs typeface="굴림" panose="020B0600000101010101" pitchFamily="50" charset="-127"/>
              </a:rPr>
              <a:t>캡스톤은</a:t>
            </a:r>
            <a:r>
              <a:rPr lang="ko-KR" altLang="ko-KR" sz="1800" kern="0" dirty="0">
                <a:effectLst/>
                <a:ea typeface="돋움" panose="020B0600000101010101" pitchFamily="50" charset="-127"/>
                <a:cs typeface="굴림" panose="020B0600000101010101" pitchFamily="50" charset="-127"/>
              </a:rPr>
              <a:t> 돌기둥이나 담 위 등 건축물의 정점에 놓인 장식</a:t>
            </a:r>
            <a:r>
              <a:rPr lang="en-US" altLang="ko-KR" sz="1800" kern="0" dirty="0">
                <a:effectLst/>
                <a:ea typeface="돋움" panose="020B0600000101010101" pitchFamily="50" charset="-127"/>
                <a:cs typeface="굴림" panose="020B0600000101010101" pitchFamily="50" charset="-127"/>
              </a:rPr>
              <a:t>, </a:t>
            </a:r>
            <a:r>
              <a:rPr lang="ko-KR" altLang="ko-KR" sz="1800" kern="0" dirty="0">
                <a:effectLst/>
                <a:ea typeface="돋움" panose="020B0600000101010101" pitchFamily="50" charset="-127"/>
                <a:cs typeface="굴림" panose="020B0600000101010101" pitchFamily="50" charset="-127"/>
              </a:rPr>
              <a:t>즉 피라미드 건축이 끝난 뒤 맨 위에 올리는 삼각뿔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kern="0" dirty="0" err="1">
                <a:effectLst/>
                <a:ea typeface="돋움" panose="020B0600000101010101" pitchFamily="50" charset="-127"/>
                <a:cs typeface="굴림" panose="020B0600000101010101" pitchFamily="50" charset="-127"/>
              </a:rPr>
              <a:t>캡스톤은</a:t>
            </a:r>
            <a:r>
              <a:rPr lang="ko-KR" altLang="ko-KR" sz="1800" kern="0" dirty="0">
                <a:effectLst/>
                <a:ea typeface="돋움" panose="020B0600000101010101" pitchFamily="50" charset="-127"/>
                <a:cs typeface="굴림" panose="020B0600000101010101" pitchFamily="50" charset="-127"/>
              </a:rPr>
              <a:t> 돌기둥이나 담 위 등 건축물의 정점에 놓인 장식</a:t>
            </a:r>
            <a:r>
              <a:rPr lang="en-US" altLang="ko-KR" sz="1800" kern="0" dirty="0">
                <a:effectLst/>
                <a:ea typeface="돋움" panose="020B0600000101010101" pitchFamily="50" charset="-127"/>
                <a:cs typeface="굴림" panose="020B0600000101010101" pitchFamily="50" charset="-127"/>
              </a:rPr>
              <a:t>, </a:t>
            </a:r>
            <a:r>
              <a:rPr lang="ko-KR" altLang="ko-KR" sz="1800" kern="0" dirty="0">
                <a:effectLst/>
                <a:ea typeface="돋움" panose="020B0600000101010101" pitchFamily="50" charset="-127"/>
                <a:cs typeface="굴림" panose="020B0600000101010101" pitchFamily="50" charset="-127"/>
              </a:rPr>
              <a:t>즉 피라미드 건축이 끝난 뒤 맨 위에 올리는 삼각뿔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1879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0875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5200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3971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121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867250" y="3967995"/>
            <a:ext cx="4857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+mj-ea"/>
                <a:ea typeface="+mj-e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539500"/>
            <a:ext cx="60735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+mj-ea"/>
                <a:ea typeface="+mj-e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55625" y="2594282"/>
            <a:ext cx="4435500" cy="11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355622" y="3990563"/>
            <a:ext cx="44355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782272" y="876407"/>
            <a:ext cx="1582200" cy="13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3082975" y="1358675"/>
            <a:ext cx="5480100" cy="3240600"/>
          </a:xfrm>
          <a:prstGeom prst="bevel">
            <a:avLst>
              <a:gd name="adj" fmla="val 4694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341925" y="1624675"/>
            <a:ext cx="4976100" cy="27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>
                <a:latin typeface="+mj-ea"/>
                <a:ea typeface="+mj-ea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 dirty="0"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  <a:latin typeface="+mj-ea"/>
                <a:ea typeface="+mj-e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grpSp>
        <p:nvGrpSpPr>
          <p:cNvPr id="34" name="Google Shape;34;p7"/>
          <p:cNvGrpSpPr/>
          <p:nvPr/>
        </p:nvGrpSpPr>
        <p:grpSpPr>
          <a:xfrm>
            <a:off x="567601" y="1358668"/>
            <a:ext cx="2445529" cy="3240702"/>
            <a:chOff x="567601" y="1358668"/>
            <a:chExt cx="2445529" cy="3240702"/>
          </a:xfrm>
        </p:grpSpPr>
        <p:sp>
          <p:nvSpPr>
            <p:cNvPr id="35" name="Google Shape;35;p7"/>
            <p:cNvSpPr/>
            <p:nvPr/>
          </p:nvSpPr>
          <p:spPr>
            <a:xfrm>
              <a:off x="567601" y="3005349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7"/>
            <p:cNvSpPr/>
            <p:nvPr/>
          </p:nvSpPr>
          <p:spPr>
            <a:xfrm>
              <a:off x="567601" y="218200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7"/>
            <p:cNvGrpSpPr/>
            <p:nvPr/>
          </p:nvGrpSpPr>
          <p:grpSpPr>
            <a:xfrm rot="10800000">
              <a:off x="764835" y="2380313"/>
              <a:ext cx="374100" cy="374100"/>
              <a:chOff x="7854948" y="3207801"/>
              <a:chExt cx="374100" cy="374100"/>
            </a:xfrm>
          </p:grpSpPr>
          <p:sp>
            <p:nvSpPr>
              <p:cNvPr id="38" name="Google Shape;38;p7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9" name="Google Shape;39;p7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40" name="Google Shape;40;p7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7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" name="Google Shape;42;p7"/>
            <p:cNvGrpSpPr/>
            <p:nvPr/>
          </p:nvGrpSpPr>
          <p:grpSpPr>
            <a:xfrm>
              <a:off x="764860" y="3203626"/>
              <a:ext cx="374100" cy="374100"/>
              <a:chOff x="7854948" y="3207801"/>
              <a:chExt cx="374100" cy="374100"/>
            </a:xfrm>
          </p:grpSpPr>
          <p:sp>
            <p:nvSpPr>
              <p:cNvPr id="43" name="Google Shape;43;p7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44" name="Google Shape;44;p7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45" name="Google Shape;45;p7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7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7" name="Google Shape;47;p7"/>
            <p:cNvSpPr/>
            <p:nvPr/>
          </p:nvSpPr>
          <p:spPr>
            <a:xfrm>
              <a:off x="567601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1406065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2244529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1406065" y="3002922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67601" y="135866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flipH="1">
              <a:off x="812389" y="4057435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rot="-5400000" flipH="1">
              <a:off x="1650819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flipH="1">
              <a:off x="1603407" y="320113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5400000" flipH="1">
              <a:off x="1684242" y="326917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 rot="10800000" flipH="1">
              <a:off x="2489344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764882" y="155695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7"/>
            <p:cNvGrpSpPr/>
            <p:nvPr/>
          </p:nvGrpSpPr>
          <p:grpSpPr>
            <a:xfrm>
              <a:off x="832799" y="1624668"/>
              <a:ext cx="238218" cy="238688"/>
              <a:chOff x="3977494" y="2173070"/>
              <a:chExt cx="379449" cy="380258"/>
            </a:xfrm>
          </p:grpSpPr>
          <p:sp>
            <p:nvSpPr>
              <p:cNvPr id="59" name="Google Shape;59;p7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7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1_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574877" y="1358674"/>
            <a:ext cx="7988198" cy="3472405"/>
          </a:xfrm>
          <a:prstGeom prst="bevel">
            <a:avLst>
              <a:gd name="adj" fmla="val 4694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20000" y="1624675"/>
            <a:ext cx="7598025" cy="27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>
                <a:latin typeface="+mj-ea"/>
                <a:ea typeface="+mj-ea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 dirty="0"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  <a:latin typeface="+mj-ea"/>
                <a:ea typeface="+mj-e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442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/>
          <p:nvPr/>
        </p:nvSpPr>
        <p:spPr>
          <a:xfrm>
            <a:off x="-7200" y="-14375"/>
            <a:ext cx="91512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35"/>
          <p:cNvGrpSpPr/>
          <p:nvPr/>
        </p:nvGrpSpPr>
        <p:grpSpPr>
          <a:xfrm>
            <a:off x="567601" y="1358668"/>
            <a:ext cx="2445529" cy="3240702"/>
            <a:chOff x="567601" y="1358668"/>
            <a:chExt cx="2445529" cy="3240702"/>
          </a:xfrm>
        </p:grpSpPr>
        <p:sp>
          <p:nvSpPr>
            <p:cNvPr id="290" name="Google Shape;290;p35"/>
            <p:cNvSpPr/>
            <p:nvPr/>
          </p:nvSpPr>
          <p:spPr>
            <a:xfrm>
              <a:off x="567601" y="3005349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567601" y="218200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" name="Google Shape;292;p35"/>
            <p:cNvGrpSpPr/>
            <p:nvPr/>
          </p:nvGrpSpPr>
          <p:grpSpPr>
            <a:xfrm rot="10800000">
              <a:off x="764835" y="2380313"/>
              <a:ext cx="374100" cy="374100"/>
              <a:chOff x="7854948" y="3207801"/>
              <a:chExt cx="374100" cy="374100"/>
            </a:xfrm>
          </p:grpSpPr>
          <p:sp>
            <p:nvSpPr>
              <p:cNvPr id="293" name="Google Shape;293;p35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294" name="Google Shape;294;p35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295" name="Google Shape;295;p35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5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7" name="Google Shape;297;p35"/>
            <p:cNvGrpSpPr/>
            <p:nvPr/>
          </p:nvGrpSpPr>
          <p:grpSpPr>
            <a:xfrm>
              <a:off x="764860" y="3203626"/>
              <a:ext cx="374100" cy="374100"/>
              <a:chOff x="7854948" y="3207801"/>
              <a:chExt cx="374100" cy="374100"/>
            </a:xfrm>
          </p:grpSpPr>
          <p:sp>
            <p:nvSpPr>
              <p:cNvPr id="298" name="Google Shape;298;p35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299" name="Google Shape;299;p35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00" name="Google Shape;300;p35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5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2" name="Google Shape;302;p35"/>
            <p:cNvSpPr/>
            <p:nvPr/>
          </p:nvSpPr>
          <p:spPr>
            <a:xfrm>
              <a:off x="567601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1406065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2244529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406065" y="3002922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67601" y="135866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flipH="1">
              <a:off x="812389" y="4057435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rot="-5400000" flipH="1">
              <a:off x="1650819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flipH="1">
              <a:off x="1603407" y="320113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 rot="5400000" flipH="1">
              <a:off x="1684242" y="326917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 rot="10800000" flipH="1">
              <a:off x="2489344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764882" y="155695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3" name="Google Shape;313;p35"/>
            <p:cNvGrpSpPr/>
            <p:nvPr/>
          </p:nvGrpSpPr>
          <p:grpSpPr>
            <a:xfrm>
              <a:off x="832799" y="1624668"/>
              <a:ext cx="238218" cy="238688"/>
              <a:chOff x="3977494" y="2173070"/>
              <a:chExt cx="379449" cy="380258"/>
            </a:xfrm>
          </p:grpSpPr>
          <p:sp>
            <p:nvSpPr>
              <p:cNvPr id="314" name="Google Shape;314;p35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5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/>
          <p:nvPr/>
        </p:nvSpPr>
        <p:spPr>
          <a:xfrm>
            <a:off x="3660000" y="539550"/>
            <a:ext cx="4399500" cy="1309800"/>
          </a:xfrm>
          <a:prstGeom prst="bevel">
            <a:avLst>
              <a:gd name="adj" fmla="val 1478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1090650" y="1913600"/>
            <a:ext cx="69555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2469025" y="3287700"/>
            <a:ext cx="55770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1090650" y="539500"/>
            <a:ext cx="24690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1090650" y="3287701"/>
            <a:ext cx="1306200" cy="1309800"/>
          </a:xfrm>
          <a:prstGeom prst="bevel">
            <a:avLst>
              <a:gd name="adj" fmla="val 15959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36"/>
          <p:cNvGrpSpPr/>
          <p:nvPr/>
        </p:nvGrpSpPr>
        <p:grpSpPr>
          <a:xfrm>
            <a:off x="1425939" y="3624691"/>
            <a:ext cx="635783" cy="635783"/>
            <a:chOff x="7854948" y="3207801"/>
            <a:chExt cx="374100" cy="374100"/>
          </a:xfrm>
        </p:grpSpPr>
        <p:sp>
          <p:nvSpPr>
            <p:cNvPr id="323" name="Google Shape;323;p36"/>
            <p:cNvSpPr/>
            <p:nvPr/>
          </p:nvSpPr>
          <p:spPr>
            <a:xfrm>
              <a:off x="7854948" y="320780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45700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grpSp>
          <p:nvGrpSpPr>
            <p:cNvPr id="324" name="Google Shape;324;p36"/>
            <p:cNvGrpSpPr/>
            <p:nvPr/>
          </p:nvGrpSpPr>
          <p:grpSpPr>
            <a:xfrm rot="5400000">
              <a:off x="7915838" y="3307288"/>
              <a:ext cx="252325" cy="175125"/>
              <a:chOff x="4159475" y="2501150"/>
              <a:chExt cx="252325" cy="175125"/>
            </a:xfrm>
          </p:grpSpPr>
          <p:sp>
            <p:nvSpPr>
              <p:cNvPr id="325" name="Google Shape;325;p36"/>
              <p:cNvSpPr/>
              <p:nvPr/>
            </p:nvSpPr>
            <p:spPr>
              <a:xfrm>
                <a:off x="4267550" y="2501150"/>
                <a:ext cx="144250" cy="17512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7005" extrusionOk="0">
                    <a:moveTo>
                      <a:pt x="1" y="1551"/>
                    </a:moveTo>
                    <a:lnTo>
                      <a:pt x="1" y="1"/>
                    </a:lnTo>
                    <a:lnTo>
                      <a:pt x="5770" y="3508"/>
                    </a:lnTo>
                    <a:lnTo>
                      <a:pt x="1" y="7005"/>
                    </a:lnTo>
                    <a:lnTo>
                      <a:pt x="1" y="5560"/>
                    </a:lnTo>
                    <a:lnTo>
                      <a:pt x="3194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6"/>
              <p:cNvSpPr/>
              <p:nvPr/>
            </p:nvSpPr>
            <p:spPr>
              <a:xfrm>
                <a:off x="4159475" y="2501150"/>
                <a:ext cx="143950" cy="175125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7005" extrusionOk="0">
                    <a:moveTo>
                      <a:pt x="0" y="1551"/>
                    </a:moveTo>
                    <a:lnTo>
                      <a:pt x="0" y="1"/>
                    </a:lnTo>
                    <a:lnTo>
                      <a:pt x="5757" y="3508"/>
                    </a:lnTo>
                    <a:lnTo>
                      <a:pt x="0" y="7005"/>
                    </a:lnTo>
                    <a:lnTo>
                      <a:pt x="0" y="5560"/>
                    </a:lnTo>
                    <a:lnTo>
                      <a:pt x="3170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3561000" y="1567150"/>
            <a:ext cx="21825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4014600" y="733670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3561000" y="2021225"/>
            <a:ext cx="218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3"/>
          </p:nvPr>
        </p:nvSpPr>
        <p:spPr>
          <a:xfrm>
            <a:off x="6108900" y="1567150"/>
            <a:ext cx="21825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4" hasCustomPrompt="1"/>
          </p:nvPr>
        </p:nvSpPr>
        <p:spPr>
          <a:xfrm>
            <a:off x="6562500" y="733670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5"/>
          </p:nvPr>
        </p:nvSpPr>
        <p:spPr>
          <a:xfrm>
            <a:off x="6108900" y="2021225"/>
            <a:ext cx="218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6"/>
          </p:nvPr>
        </p:nvSpPr>
        <p:spPr>
          <a:xfrm>
            <a:off x="3561000" y="3655079"/>
            <a:ext cx="21825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7" hasCustomPrompt="1"/>
          </p:nvPr>
        </p:nvSpPr>
        <p:spPr>
          <a:xfrm>
            <a:off x="4014600" y="2846980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3561000" y="4109004"/>
            <a:ext cx="218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9"/>
          </p:nvPr>
        </p:nvSpPr>
        <p:spPr>
          <a:xfrm>
            <a:off x="6108900" y="3655079"/>
            <a:ext cx="21825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3" hasCustomPrompt="1"/>
          </p:nvPr>
        </p:nvSpPr>
        <p:spPr>
          <a:xfrm>
            <a:off x="6562500" y="2846980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6108900" y="4109004"/>
            <a:ext cx="218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5"/>
          </p:nvPr>
        </p:nvSpPr>
        <p:spPr>
          <a:xfrm>
            <a:off x="892575" y="1833900"/>
            <a:ext cx="2182500" cy="14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087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rgbClr val="D6D6D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88" r:id="rId4"/>
    <p:sldLayoutId id="2147483658" r:id="rId5"/>
    <p:sldLayoutId id="2147483681" r:id="rId6"/>
    <p:sldLayoutId id="2147483682" r:id="rId7"/>
    <p:sldLayoutId id="214748368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>
            <a:spLocks noGrp="1"/>
          </p:cNvSpPr>
          <p:nvPr>
            <p:ph type="ctrTitle"/>
          </p:nvPr>
        </p:nvSpPr>
        <p:spPr>
          <a:xfrm>
            <a:off x="866528" y="761720"/>
            <a:ext cx="60735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+mj-ea"/>
                <a:ea typeface="+mj-ea"/>
              </a:rPr>
              <a:t>캡스톤 디자인</a:t>
            </a:r>
            <a:br>
              <a:rPr lang="en-US" altLang="ko-KR" dirty="0">
                <a:solidFill>
                  <a:schemeClr val="accent1"/>
                </a:solidFill>
                <a:latin typeface="+mj-ea"/>
                <a:ea typeface="+mj-ea"/>
              </a:rPr>
            </a:br>
            <a:r>
              <a:rPr lang="en" altLang="ko-KR" dirty="0">
                <a:latin typeface="+mj-ea"/>
                <a:ea typeface="+mj-ea"/>
              </a:rPr>
              <a:t>C</a:t>
            </a:r>
            <a:r>
              <a:rPr lang="en" dirty="0">
                <a:solidFill>
                  <a:schemeClr val="dk1"/>
                </a:solidFill>
                <a:latin typeface="+mj-ea"/>
                <a:ea typeface="+mj-ea"/>
              </a:rPr>
              <a:t>apstone Design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4B016EF-918D-83EC-792C-AC6EB450412F}"/>
              </a:ext>
            </a:extLst>
          </p:cNvPr>
          <p:cNvGrpSpPr/>
          <p:nvPr/>
        </p:nvGrpSpPr>
        <p:grpSpPr>
          <a:xfrm>
            <a:off x="5740979" y="1508775"/>
            <a:ext cx="4041775" cy="3132970"/>
            <a:chOff x="2717800" y="1362830"/>
            <a:chExt cx="4041775" cy="31329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17CA1AF-6D94-CF7A-3EC1-84CEECEC81ED}"/>
                </a:ext>
              </a:extLst>
            </p:cNvPr>
            <p:cNvGrpSpPr/>
            <p:nvPr/>
          </p:nvGrpSpPr>
          <p:grpSpPr>
            <a:xfrm>
              <a:off x="4372870" y="1362830"/>
              <a:ext cx="739513" cy="827265"/>
              <a:chOff x="4507213" y="1344926"/>
              <a:chExt cx="739513" cy="827265"/>
            </a:xfrm>
          </p:grpSpPr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B266BE67-3A8A-4000-D92F-8014D665FD4A}"/>
                  </a:ext>
                </a:extLst>
              </p:cNvPr>
              <p:cNvSpPr/>
              <p:nvPr/>
            </p:nvSpPr>
            <p:spPr>
              <a:xfrm rot="20187839" flipH="1">
                <a:off x="4687416" y="1344926"/>
                <a:ext cx="559310" cy="827265"/>
              </a:xfrm>
              <a:prstGeom prst="triangle">
                <a:avLst>
                  <a:gd name="adj" fmla="val 34909"/>
                </a:avLst>
              </a:prstGeom>
              <a:solidFill>
                <a:srgbClr val="FF8D3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>
                  <a:latin typeface="+mj-ea"/>
                  <a:ea typeface="+mj-ea"/>
                </a:endParaRPr>
              </a:p>
            </p:txBody>
          </p:sp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id="{1251E3B0-B180-BCDF-7A25-23392C7B8DA6}"/>
                  </a:ext>
                </a:extLst>
              </p:cNvPr>
              <p:cNvSpPr/>
              <p:nvPr/>
            </p:nvSpPr>
            <p:spPr>
              <a:xfrm rot="1412161">
                <a:off x="4507213" y="1344926"/>
                <a:ext cx="559310" cy="827265"/>
              </a:xfrm>
              <a:prstGeom prst="triangle">
                <a:avLst>
                  <a:gd name="adj" fmla="val 35910"/>
                </a:avLst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>
                  <a:latin typeface="+mj-ea"/>
                  <a:ea typeface="+mj-ea"/>
                </a:endParaRPr>
              </a:p>
            </p:txBody>
          </p:sp>
        </p:grp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28D44B74-2BF2-A79D-ABF2-C1F6FC4821A9}"/>
                </a:ext>
              </a:extLst>
            </p:cNvPr>
            <p:cNvSpPr/>
            <p:nvPr/>
          </p:nvSpPr>
          <p:spPr>
            <a:xfrm>
              <a:off x="2717800" y="2466975"/>
              <a:ext cx="2022475" cy="2028825"/>
            </a:xfrm>
            <a:custGeom>
              <a:avLst/>
              <a:gdLst>
                <a:gd name="connsiteX0" fmla="*/ 2022475 w 2022475"/>
                <a:gd name="connsiteY0" fmla="*/ 333375 h 2028825"/>
                <a:gd name="connsiteX1" fmla="*/ 2022475 w 2022475"/>
                <a:gd name="connsiteY1" fmla="*/ 2028825 h 2028825"/>
                <a:gd name="connsiteX2" fmla="*/ 0 w 2022475"/>
                <a:gd name="connsiteY2" fmla="*/ 1543050 h 2028825"/>
                <a:gd name="connsiteX3" fmla="*/ 1193800 w 2022475"/>
                <a:gd name="connsiteY3" fmla="*/ 0 h 2028825"/>
                <a:gd name="connsiteX4" fmla="*/ 2022475 w 2022475"/>
                <a:gd name="connsiteY4" fmla="*/ 333375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475" h="2028825">
                  <a:moveTo>
                    <a:pt x="2022475" y="333375"/>
                  </a:moveTo>
                  <a:lnTo>
                    <a:pt x="2022475" y="2028825"/>
                  </a:lnTo>
                  <a:lnTo>
                    <a:pt x="0" y="1543050"/>
                  </a:lnTo>
                  <a:lnTo>
                    <a:pt x="1193800" y="0"/>
                  </a:lnTo>
                  <a:lnTo>
                    <a:pt x="2022475" y="3333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843F6B55-3A82-F30F-8FB5-90CAE20DF5F3}"/>
                </a:ext>
              </a:extLst>
            </p:cNvPr>
            <p:cNvSpPr/>
            <p:nvPr/>
          </p:nvSpPr>
          <p:spPr>
            <a:xfrm>
              <a:off x="4740275" y="2479675"/>
              <a:ext cx="2019300" cy="2016125"/>
            </a:xfrm>
            <a:custGeom>
              <a:avLst/>
              <a:gdLst>
                <a:gd name="connsiteX0" fmla="*/ 0 w 2019300"/>
                <a:gd name="connsiteY0" fmla="*/ 323850 h 2016125"/>
                <a:gd name="connsiteX1" fmla="*/ 0 w 2019300"/>
                <a:gd name="connsiteY1" fmla="*/ 2016125 h 2016125"/>
                <a:gd name="connsiteX2" fmla="*/ 2019300 w 2019300"/>
                <a:gd name="connsiteY2" fmla="*/ 1543050 h 2016125"/>
                <a:gd name="connsiteX3" fmla="*/ 841375 w 2019300"/>
                <a:gd name="connsiteY3" fmla="*/ 0 h 2016125"/>
                <a:gd name="connsiteX4" fmla="*/ 0 w 2019300"/>
                <a:gd name="connsiteY4" fmla="*/ 323850 h 201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9300" h="2016125">
                  <a:moveTo>
                    <a:pt x="0" y="323850"/>
                  </a:moveTo>
                  <a:lnTo>
                    <a:pt x="0" y="2016125"/>
                  </a:lnTo>
                  <a:lnTo>
                    <a:pt x="2019300" y="1543050"/>
                  </a:lnTo>
                  <a:lnTo>
                    <a:pt x="841375" y="0"/>
                  </a:lnTo>
                  <a:lnTo>
                    <a:pt x="0" y="323850"/>
                  </a:lnTo>
                  <a:close/>
                </a:path>
              </a:pathLst>
            </a:custGeom>
            <a:solidFill>
              <a:srgbClr val="FF8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2" name="부제목 1">
            <a:extLst>
              <a:ext uri="{FF2B5EF4-FFF2-40B4-BE49-F238E27FC236}">
                <a16:creationId xmlns:a16="http://schemas.microsoft.com/office/drawing/2014/main" id="{8BFAD76F-880C-0345-7CCD-94CBCD3C8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250" y="3967995"/>
            <a:ext cx="4857600" cy="50040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주차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cs typeface="Arial" panose="020B0604020202020204" pitchFamily="34" charset="0"/>
              </a:rPr>
              <a:t>경쟁제품 분석 </a:t>
            </a:r>
            <a:r>
              <a:rPr lang="en-US" altLang="ko-KR" dirty="0">
                <a:cs typeface="Arial" panose="020B0604020202020204" pitchFamily="34" charset="0"/>
              </a:rPr>
              <a:t>&amp; </a:t>
            </a:r>
            <a:r>
              <a:rPr lang="ko-KR" altLang="en-US" dirty="0" err="1">
                <a:cs typeface="Arial" panose="020B0604020202020204" pitchFamily="34" charset="0"/>
              </a:rPr>
              <a:t>차별점</a:t>
            </a:r>
            <a:endParaRPr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F388CB-C9D6-2615-AA7E-AAA1206E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62" y="1285988"/>
            <a:ext cx="6673741" cy="349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2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cs typeface="Arial" panose="020B0604020202020204" pitchFamily="34" charset="0"/>
              </a:rPr>
              <a:t>팀 소개</a:t>
            </a:r>
            <a:endParaRPr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AF65A5-9D15-9616-CA82-5E0A3922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8978"/>
            <a:ext cx="6647933" cy="32850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C35DF7-914E-2FC3-AC3E-5B458CD72193}"/>
              </a:ext>
            </a:extLst>
          </p:cNvPr>
          <p:cNvSpPr txBox="1"/>
          <p:nvPr/>
        </p:nvSpPr>
        <p:spPr>
          <a:xfrm>
            <a:off x="6790565" y="2106826"/>
            <a:ext cx="14911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서비스 개발에</a:t>
            </a:r>
            <a:endParaRPr lang="en-US" altLang="ko-KR" dirty="0"/>
          </a:p>
          <a:p>
            <a:r>
              <a:rPr lang="ko-KR" altLang="en-US" dirty="0"/>
              <a:t>충분한 역량을</a:t>
            </a:r>
            <a:endParaRPr lang="en-US" altLang="ko-KR" dirty="0"/>
          </a:p>
          <a:p>
            <a:r>
              <a:rPr lang="ko-KR" altLang="en-US" dirty="0"/>
              <a:t>갖추었음을</a:t>
            </a:r>
            <a:endParaRPr lang="en-US" altLang="ko-KR" dirty="0"/>
          </a:p>
          <a:p>
            <a:r>
              <a:rPr lang="ko-KR" altLang="en-US" dirty="0"/>
              <a:t>보여주어야 한다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7034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"/>
          <p:cNvSpPr/>
          <p:nvPr/>
        </p:nvSpPr>
        <p:spPr>
          <a:xfrm>
            <a:off x="3579150" y="565186"/>
            <a:ext cx="1985700" cy="1990800"/>
          </a:xfrm>
          <a:prstGeom prst="bevel">
            <a:avLst>
              <a:gd name="adj" fmla="val 9055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10" name="Google Shape;410;p43"/>
          <p:cNvSpPr/>
          <p:nvPr/>
        </p:nvSpPr>
        <p:spPr>
          <a:xfrm>
            <a:off x="1981040" y="3832845"/>
            <a:ext cx="51930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11" name="Google Shape;411;p43"/>
          <p:cNvSpPr txBox="1">
            <a:spLocks noGrp="1"/>
          </p:cNvSpPr>
          <p:nvPr>
            <p:ph type="title"/>
          </p:nvPr>
        </p:nvSpPr>
        <p:spPr>
          <a:xfrm>
            <a:off x="1592150" y="2575036"/>
            <a:ext cx="5959700" cy="11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발표 시범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12" name="Google Shape;412;p4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제가 한번 해보겠습니다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413" name="Google Shape;413;p4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02</a:t>
            </a:r>
            <a:endParaRPr dirty="0">
              <a:latin typeface="+mj-ea"/>
              <a:ea typeface="+mj-ea"/>
            </a:endParaRPr>
          </a:p>
        </p:txBody>
      </p:sp>
      <p:grpSp>
        <p:nvGrpSpPr>
          <p:cNvPr id="414" name="Google Shape;414;p43"/>
          <p:cNvGrpSpPr/>
          <p:nvPr/>
        </p:nvGrpSpPr>
        <p:grpSpPr>
          <a:xfrm>
            <a:off x="7288342" y="3830770"/>
            <a:ext cx="768600" cy="770700"/>
            <a:chOff x="7657704" y="3832845"/>
            <a:chExt cx="768600" cy="770700"/>
          </a:xfrm>
        </p:grpSpPr>
        <p:sp>
          <p:nvSpPr>
            <p:cNvPr id="415" name="Google Shape;415;p43"/>
            <p:cNvSpPr/>
            <p:nvPr/>
          </p:nvSpPr>
          <p:spPr>
            <a:xfrm>
              <a:off x="7657704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7902433" y="4061610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417" name="Google Shape;417;p43"/>
          <p:cNvGrpSpPr/>
          <p:nvPr/>
        </p:nvGrpSpPr>
        <p:grpSpPr>
          <a:xfrm>
            <a:off x="1098151" y="3830770"/>
            <a:ext cx="768600" cy="770700"/>
            <a:chOff x="5980776" y="3832845"/>
            <a:chExt cx="768600" cy="770700"/>
          </a:xfrm>
        </p:grpSpPr>
        <p:sp>
          <p:nvSpPr>
            <p:cNvPr id="418" name="Google Shape;418;p43"/>
            <p:cNvSpPr/>
            <p:nvPr/>
          </p:nvSpPr>
          <p:spPr>
            <a:xfrm>
              <a:off x="5980776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19" name="Google Shape;419;p43"/>
            <p:cNvSpPr/>
            <p:nvPr/>
          </p:nvSpPr>
          <p:spPr>
            <a:xfrm rot="10800000">
              <a:off x="6225421" y="4061642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435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/>
          <p:nvPr/>
        </p:nvSpPr>
        <p:spPr>
          <a:xfrm>
            <a:off x="5472140" y="2142000"/>
            <a:ext cx="857400" cy="859500"/>
          </a:xfrm>
          <a:prstGeom prst="bevel">
            <a:avLst>
              <a:gd name="adj" fmla="val 17936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390" name="Google Shape;390;p42"/>
          <p:cNvSpPr/>
          <p:nvPr/>
        </p:nvSpPr>
        <p:spPr>
          <a:xfrm>
            <a:off x="3300900" y="404897"/>
            <a:ext cx="2542200" cy="1168157"/>
          </a:xfrm>
          <a:prstGeom prst="bevel">
            <a:avLst>
              <a:gd name="adj" fmla="val 128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latin typeface="+mj-ea"/>
                <a:ea typeface="+mj-ea"/>
              </a:rPr>
              <a:t>목 </a:t>
            </a:r>
            <a:r>
              <a:rPr lang="en-US" altLang="ko-KR" sz="3200" b="1" dirty="0">
                <a:latin typeface="+mj-ea"/>
                <a:ea typeface="+mj-ea"/>
              </a:rPr>
              <a:t>	</a:t>
            </a:r>
            <a:r>
              <a:rPr lang="ko-KR" altLang="en-US" sz="3200" b="1" dirty="0">
                <a:latin typeface="+mj-ea"/>
                <a:ea typeface="+mj-ea"/>
              </a:rPr>
              <a:t>차</a:t>
            </a:r>
            <a:endParaRPr sz="3200" b="1" dirty="0">
              <a:latin typeface="+mj-ea"/>
              <a:ea typeface="+mj-ea"/>
            </a:endParaRPr>
          </a:p>
        </p:txBody>
      </p:sp>
      <p:sp>
        <p:nvSpPr>
          <p:cNvPr id="398" name="Google Shape;398;p42"/>
          <p:cNvSpPr txBox="1">
            <a:spLocks noGrp="1"/>
          </p:cNvSpPr>
          <p:nvPr>
            <p:ph type="title" idx="3"/>
          </p:nvPr>
        </p:nvSpPr>
        <p:spPr>
          <a:xfrm>
            <a:off x="4949313" y="3241763"/>
            <a:ext cx="1903055" cy="4924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발표 시범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99" name="Google Shape;399;p42"/>
          <p:cNvSpPr txBox="1">
            <a:spLocks noGrp="1"/>
          </p:cNvSpPr>
          <p:nvPr>
            <p:ph type="title" idx="4"/>
          </p:nvPr>
        </p:nvSpPr>
        <p:spPr>
          <a:xfrm>
            <a:off x="5263190" y="2328442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02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00" name="Google Shape;400;p42"/>
          <p:cNvSpPr txBox="1">
            <a:spLocks noGrp="1"/>
          </p:cNvSpPr>
          <p:nvPr>
            <p:ph type="subTitle" idx="5"/>
          </p:nvPr>
        </p:nvSpPr>
        <p:spPr>
          <a:xfrm>
            <a:off x="4809590" y="3920296"/>
            <a:ext cx="218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ko-KR" altLang="en-US" dirty="0">
                <a:latin typeface="+mj-ea"/>
                <a:ea typeface="+mj-ea"/>
              </a:rPr>
              <a:t>제가한번 해보겠습니다</a:t>
            </a:r>
          </a:p>
        </p:txBody>
      </p:sp>
      <p:sp>
        <p:nvSpPr>
          <p:cNvPr id="6" name="Google Shape;391;p42">
            <a:extLst>
              <a:ext uri="{FF2B5EF4-FFF2-40B4-BE49-F238E27FC236}">
                <a16:creationId xmlns:a16="http://schemas.microsoft.com/office/drawing/2014/main" id="{CF077CD6-A4F4-4AE2-8BB1-9E5FCA5C073B}"/>
              </a:ext>
            </a:extLst>
          </p:cNvPr>
          <p:cNvSpPr/>
          <p:nvPr/>
        </p:nvSpPr>
        <p:spPr>
          <a:xfrm>
            <a:off x="2745743" y="2142000"/>
            <a:ext cx="857400" cy="859500"/>
          </a:xfrm>
          <a:prstGeom prst="bevel">
            <a:avLst>
              <a:gd name="adj" fmla="val 17936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7" name="Google Shape;393;p42">
            <a:extLst>
              <a:ext uri="{FF2B5EF4-FFF2-40B4-BE49-F238E27FC236}">
                <a16:creationId xmlns:a16="http://schemas.microsoft.com/office/drawing/2014/main" id="{C6635DDE-68E8-DC3C-CE75-24D811505DF2}"/>
              </a:ext>
            </a:extLst>
          </p:cNvPr>
          <p:cNvSpPr txBox="1">
            <a:spLocks/>
          </p:cNvSpPr>
          <p:nvPr/>
        </p:nvSpPr>
        <p:spPr>
          <a:xfrm>
            <a:off x="2222915" y="3087874"/>
            <a:ext cx="1903055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ko-KR" altLang="en-US" dirty="0">
                <a:latin typeface="+mj-ea"/>
                <a:ea typeface="+mj-ea"/>
              </a:rPr>
              <a:t>과제추진안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발표 준비하기</a:t>
            </a:r>
          </a:p>
        </p:txBody>
      </p:sp>
      <p:sp>
        <p:nvSpPr>
          <p:cNvPr id="8" name="Google Shape;397;p42">
            <a:extLst>
              <a:ext uri="{FF2B5EF4-FFF2-40B4-BE49-F238E27FC236}">
                <a16:creationId xmlns:a16="http://schemas.microsoft.com/office/drawing/2014/main" id="{91128BF7-3DA4-8E08-6CB8-07A840F30AE0}"/>
              </a:ext>
            </a:extLst>
          </p:cNvPr>
          <p:cNvSpPr txBox="1">
            <a:spLocks/>
          </p:cNvSpPr>
          <p:nvPr/>
        </p:nvSpPr>
        <p:spPr>
          <a:xfrm>
            <a:off x="2536793" y="2336021"/>
            <a:ext cx="1275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25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>
                <a:latin typeface="+mj-ea"/>
                <a:ea typeface="+mj-ea"/>
              </a:rPr>
              <a:t>01</a:t>
            </a:r>
            <a:endParaRPr lang="en" dirty="0">
              <a:latin typeface="+mj-ea"/>
              <a:ea typeface="+mj-ea"/>
            </a:endParaRPr>
          </a:p>
        </p:txBody>
      </p:sp>
      <p:sp>
        <p:nvSpPr>
          <p:cNvPr id="9" name="Google Shape;392;p42">
            <a:extLst>
              <a:ext uri="{FF2B5EF4-FFF2-40B4-BE49-F238E27FC236}">
                <a16:creationId xmlns:a16="http://schemas.microsoft.com/office/drawing/2014/main" id="{C1FA82B7-2706-6FCB-6E72-7D07385245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83193" y="3920296"/>
            <a:ext cx="218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latin typeface="+mj-ea"/>
                <a:ea typeface="+mj-ea"/>
              </a:rPr>
              <a:t>이 과제가 추진될 가치가 있음을 설득하자</a:t>
            </a:r>
            <a:endParaRPr sz="13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"/>
          <p:cNvSpPr/>
          <p:nvPr/>
        </p:nvSpPr>
        <p:spPr>
          <a:xfrm>
            <a:off x="3579150" y="565186"/>
            <a:ext cx="1985700" cy="1990800"/>
          </a:xfrm>
          <a:prstGeom prst="bevel">
            <a:avLst>
              <a:gd name="adj" fmla="val 9055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10" name="Google Shape;410;p43"/>
          <p:cNvSpPr/>
          <p:nvPr/>
        </p:nvSpPr>
        <p:spPr>
          <a:xfrm>
            <a:off x="1981040" y="3832845"/>
            <a:ext cx="51930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411" name="Google Shape;411;p43"/>
          <p:cNvSpPr txBox="1">
            <a:spLocks noGrp="1"/>
          </p:cNvSpPr>
          <p:nvPr>
            <p:ph type="title"/>
          </p:nvPr>
        </p:nvSpPr>
        <p:spPr>
          <a:xfrm>
            <a:off x="296562" y="2612218"/>
            <a:ext cx="8285206" cy="11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과제 </a:t>
            </a:r>
            <a:r>
              <a:rPr lang="ko-KR" altLang="en-US" dirty="0" err="1">
                <a:latin typeface="+mj-ea"/>
                <a:ea typeface="+mj-ea"/>
              </a:rPr>
              <a:t>추진안</a:t>
            </a:r>
            <a:r>
              <a:rPr lang="ko-KR" altLang="en-US" dirty="0">
                <a:latin typeface="+mj-ea"/>
                <a:ea typeface="+mj-ea"/>
              </a:rPr>
              <a:t> 발표 준비하기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12" name="Google Shape;412;p4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+mj-ea"/>
                <a:ea typeface="+mj-ea"/>
              </a:rPr>
              <a:t>이 과제가 추진될 가치가 있음을 설득하자</a:t>
            </a:r>
          </a:p>
        </p:txBody>
      </p:sp>
      <p:sp>
        <p:nvSpPr>
          <p:cNvPr id="413" name="Google Shape;413;p4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01</a:t>
            </a:r>
            <a:endParaRPr dirty="0">
              <a:latin typeface="+mj-ea"/>
              <a:ea typeface="+mj-ea"/>
            </a:endParaRPr>
          </a:p>
        </p:txBody>
      </p:sp>
      <p:grpSp>
        <p:nvGrpSpPr>
          <p:cNvPr id="414" name="Google Shape;414;p43"/>
          <p:cNvGrpSpPr/>
          <p:nvPr/>
        </p:nvGrpSpPr>
        <p:grpSpPr>
          <a:xfrm>
            <a:off x="7288342" y="3830770"/>
            <a:ext cx="768600" cy="770700"/>
            <a:chOff x="7657704" y="3832845"/>
            <a:chExt cx="768600" cy="770700"/>
          </a:xfrm>
        </p:grpSpPr>
        <p:sp>
          <p:nvSpPr>
            <p:cNvPr id="415" name="Google Shape;415;p43"/>
            <p:cNvSpPr/>
            <p:nvPr/>
          </p:nvSpPr>
          <p:spPr>
            <a:xfrm>
              <a:off x="7657704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7902433" y="4061610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417" name="Google Shape;417;p43"/>
          <p:cNvGrpSpPr/>
          <p:nvPr/>
        </p:nvGrpSpPr>
        <p:grpSpPr>
          <a:xfrm>
            <a:off x="1098151" y="3830770"/>
            <a:ext cx="768600" cy="770700"/>
            <a:chOff x="5980776" y="3832845"/>
            <a:chExt cx="768600" cy="770700"/>
          </a:xfrm>
        </p:grpSpPr>
        <p:sp>
          <p:nvSpPr>
            <p:cNvPr id="418" name="Google Shape;418;p43"/>
            <p:cNvSpPr/>
            <p:nvPr/>
          </p:nvSpPr>
          <p:spPr>
            <a:xfrm>
              <a:off x="5980776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19" name="Google Shape;419;p43"/>
            <p:cNvSpPr/>
            <p:nvPr/>
          </p:nvSpPr>
          <p:spPr>
            <a:xfrm rot="10800000">
              <a:off x="6225421" y="4061642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문제인식</a:t>
            </a:r>
            <a:endParaRPr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4F0806-EB63-FC2E-7BBC-6FD6C8A56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EB08AC-FC43-BE98-99A8-5FBA0923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4" y="1322383"/>
            <a:ext cx="8192278" cy="33690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개발동기</a:t>
            </a:r>
            <a:endParaRPr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4F0806-EB63-FC2E-7BBC-6FD6C8A56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7AA992-D2F7-3583-F525-5BA7F1DB6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30" y="1358525"/>
            <a:ext cx="7981339" cy="329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3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</a:rPr>
              <a:t>서비스 소개</a:t>
            </a:r>
            <a:endParaRPr dirty="0">
              <a:solidFill>
                <a:schemeClr val="accent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6FA179-AD12-41CE-A82D-73596C150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29" y="1303325"/>
            <a:ext cx="4596618" cy="34169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731E0D-B9B7-11B7-CFFC-93D48F807279}"/>
              </a:ext>
            </a:extLst>
          </p:cNvPr>
          <p:cNvSpPr txBox="1"/>
          <p:nvPr/>
        </p:nvSpPr>
        <p:spPr>
          <a:xfrm>
            <a:off x="5474043" y="1896762"/>
            <a:ext cx="27767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문제를 해결하기 위한 핵심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직관적인 서비스 이름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667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</a:rPr>
              <a:t>활용 기술</a:t>
            </a:r>
            <a:endParaRPr dirty="0">
              <a:solidFill>
                <a:schemeClr val="accent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22C87-4B0B-6BC9-4B54-792D567A6C39}"/>
              </a:ext>
            </a:extLst>
          </p:cNvPr>
          <p:cNvSpPr txBox="1"/>
          <p:nvPr/>
        </p:nvSpPr>
        <p:spPr>
          <a:xfrm>
            <a:off x="3268362" y="1612556"/>
            <a:ext cx="51556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개발에 활용할 기술</a:t>
            </a:r>
            <a:r>
              <a:rPr lang="en-US" altLang="ko-KR" dirty="0"/>
              <a:t>, </a:t>
            </a:r>
            <a:r>
              <a:rPr lang="ko-KR" altLang="en-US" dirty="0"/>
              <a:t>유틸리티</a:t>
            </a:r>
            <a:r>
              <a:rPr lang="en-US" altLang="ko-KR" dirty="0"/>
              <a:t>, DB</a:t>
            </a:r>
            <a:r>
              <a:rPr lang="ko-KR" altLang="en-US" dirty="0"/>
              <a:t>스키마</a:t>
            </a:r>
            <a:r>
              <a:rPr lang="en-US" altLang="ko-KR" dirty="0"/>
              <a:t>, </a:t>
            </a:r>
            <a:r>
              <a:rPr lang="ko-KR" altLang="en-US" dirty="0"/>
              <a:t>서버구성</a:t>
            </a:r>
            <a:r>
              <a:rPr lang="en-US" altLang="ko-KR" dirty="0"/>
              <a:t> </a:t>
            </a:r>
            <a:r>
              <a:rPr lang="ko-KR" altLang="en-US" dirty="0"/>
              <a:t>등등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&gt; </a:t>
            </a:r>
            <a:r>
              <a:rPr lang="ko-KR" altLang="en-US" dirty="0"/>
              <a:t>주요 개발언어 </a:t>
            </a:r>
            <a:r>
              <a:rPr lang="en-US" altLang="ko-KR" dirty="0"/>
              <a:t>(JAVA, C#, ..)</a:t>
            </a:r>
          </a:p>
          <a:p>
            <a:r>
              <a:rPr lang="en-US" altLang="ko-KR" dirty="0"/>
              <a:t> &gt; </a:t>
            </a:r>
            <a:r>
              <a:rPr lang="ko-KR" altLang="en-US" dirty="0"/>
              <a:t>서버 운용방법 </a:t>
            </a:r>
            <a:r>
              <a:rPr lang="en-US" altLang="ko-KR" dirty="0"/>
              <a:t>(AWS, Azure, …)</a:t>
            </a:r>
          </a:p>
          <a:p>
            <a:r>
              <a:rPr lang="en-US" altLang="ko-KR" dirty="0"/>
              <a:t> &gt; </a:t>
            </a:r>
            <a:r>
              <a:rPr lang="ko-KR" altLang="en-US" dirty="0"/>
              <a:t>협업 툴 </a:t>
            </a:r>
            <a:r>
              <a:rPr lang="en-US" altLang="ko-KR" dirty="0"/>
              <a:t>(SVN, Git, …)</a:t>
            </a:r>
          </a:p>
          <a:p>
            <a:r>
              <a:rPr lang="en-US" altLang="ko-KR" dirty="0"/>
              <a:t> &gt; DB (</a:t>
            </a:r>
            <a:r>
              <a:rPr lang="en-US" altLang="ko-KR" dirty="0" err="1"/>
              <a:t>Mysql</a:t>
            </a:r>
            <a:r>
              <a:rPr lang="en-US" altLang="ko-KR" dirty="0"/>
              <a:t>, Oracle, …)</a:t>
            </a:r>
          </a:p>
          <a:p>
            <a:r>
              <a:rPr lang="en-US" altLang="ko-KR" dirty="0"/>
              <a:t> &gt; </a:t>
            </a:r>
            <a:r>
              <a:rPr lang="ko-KR" altLang="en-US" dirty="0"/>
              <a:t>각종 다이어그램</a:t>
            </a:r>
            <a:endParaRPr lang="en-US" altLang="ko-KR" dirty="0"/>
          </a:p>
        </p:txBody>
      </p:sp>
      <p:pic>
        <p:nvPicPr>
          <p:cNvPr id="6" name="Picture 0">
            <a:extLst>
              <a:ext uri="{FF2B5EF4-FFF2-40B4-BE49-F238E27FC236}">
                <a16:creationId xmlns:a16="http://schemas.microsoft.com/office/drawing/2014/main" id="{3C4E1BD1-4269-FC99-A799-C8F6840A1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54" y="1280988"/>
            <a:ext cx="2428103" cy="18687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_x448046736" descr="EMB000035b014ff">
            <a:extLst>
              <a:ext uri="{FF2B5EF4-FFF2-40B4-BE49-F238E27FC236}">
                <a16:creationId xmlns:a16="http://schemas.microsoft.com/office/drawing/2014/main" id="{FC256939-1CFF-F560-9A88-5345F9657E0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054" y="3149711"/>
            <a:ext cx="2428103" cy="15210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576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</a:rPr>
              <a:t>수익화 모델</a:t>
            </a:r>
            <a:endParaRPr dirty="0">
              <a:solidFill>
                <a:schemeClr val="accent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667C79-991F-81CA-921A-5FD5C85B0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53" y="1236472"/>
            <a:ext cx="5257822" cy="33675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5BD5F6-0269-9424-9013-E71BCB75735B}"/>
              </a:ext>
            </a:extLst>
          </p:cNvPr>
          <p:cNvSpPr txBox="1"/>
          <p:nvPr/>
        </p:nvSpPr>
        <p:spPr>
          <a:xfrm>
            <a:off x="5530175" y="1773194"/>
            <a:ext cx="289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누구로</a:t>
            </a:r>
            <a:r>
              <a:rPr lang="ko-KR" altLang="en-US" dirty="0"/>
              <a:t> </a:t>
            </a:r>
            <a:r>
              <a:rPr lang="ko-KR" altLang="en-US" dirty="0" err="1"/>
              <a:t>부터</a:t>
            </a:r>
            <a:r>
              <a:rPr lang="ko-KR" altLang="en-US" dirty="0"/>
              <a:t> 어떤 방법으로 수익을</a:t>
            </a:r>
            <a:endParaRPr lang="en-US" altLang="ko-KR" dirty="0"/>
          </a:p>
          <a:p>
            <a:r>
              <a:rPr lang="ko-KR" altLang="en-US" dirty="0"/>
              <a:t>창출할 것인가 보여져야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722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</a:rPr>
              <a:t>시장 분석</a:t>
            </a:r>
            <a:endParaRPr dirty="0">
              <a:solidFill>
                <a:schemeClr val="accent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A66D2-4574-3CB9-DF9C-33BCC4D8D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96AABF-96D3-C964-C61C-29E1A2C6C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64" y="1240432"/>
            <a:ext cx="6966947" cy="36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52260"/>
      </p:ext>
    </p:extLst>
  </p:cSld>
  <p:clrMapOvr>
    <a:masterClrMapping/>
  </p:clrMapOvr>
</p:sld>
</file>

<file path=ppt/theme/theme1.xml><?xml version="1.0" encoding="utf-8"?>
<a:theme xmlns:a="http://schemas.openxmlformats.org/drawingml/2006/main" name="Data-driven Programming Class for University for College: Data Management Technology by Slidesgo">
  <a:themeElements>
    <a:clrScheme name="Simple Light">
      <a:dk1>
        <a:srgbClr val="42413F"/>
      </a:dk1>
      <a:lt1>
        <a:srgbClr val="FFFFFF"/>
      </a:lt1>
      <a:dk2>
        <a:srgbClr val="F3F3F3"/>
      </a:dk2>
      <a:lt2>
        <a:srgbClr val="CCCCCC"/>
      </a:lt2>
      <a:accent1>
        <a:srgbClr val="FF7307"/>
      </a:accent1>
      <a:accent2>
        <a:srgbClr val="E4650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7307"/>
      </a:hlink>
      <a:folHlink>
        <a:srgbClr val="0097A7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178</Words>
  <Application>Microsoft Office PowerPoint</Application>
  <PresentationFormat>화면 슬라이드 쇼(16:9)</PresentationFormat>
  <Paragraphs>43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Catamaran</vt:lpstr>
      <vt:lpstr>Orbitron</vt:lpstr>
      <vt:lpstr>Arial</vt:lpstr>
      <vt:lpstr>Bebas Neue</vt:lpstr>
      <vt:lpstr>Nunito Light</vt:lpstr>
      <vt:lpstr>맑은 고딕</vt:lpstr>
      <vt:lpstr>Data-driven Programming Class for University for College: Data Management Technology by Slidesgo</vt:lpstr>
      <vt:lpstr>캡스톤 디자인 Capstone Design</vt:lpstr>
      <vt:lpstr>발표 시범</vt:lpstr>
      <vt:lpstr>과제 추진안 발표 준비하기</vt:lpstr>
      <vt:lpstr>문제인식</vt:lpstr>
      <vt:lpstr>개발동기</vt:lpstr>
      <vt:lpstr>서비스 소개</vt:lpstr>
      <vt:lpstr>활용 기술</vt:lpstr>
      <vt:lpstr>수익화 모델</vt:lpstr>
      <vt:lpstr>시장 분석</vt:lpstr>
      <vt:lpstr>경쟁제품 분석 &amp; 차별점</vt:lpstr>
      <vt:lpstr>팀 소개</vt:lpstr>
      <vt:lpstr>발표 시범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Capstone Design</dc:title>
  <cp:lastModifiedBy>yj</cp:lastModifiedBy>
  <cp:revision>31</cp:revision>
  <dcterms:modified xsi:type="dcterms:W3CDTF">2023-03-22T04:57:40Z</dcterms:modified>
</cp:coreProperties>
</file>