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9906000" cy="6858000" type="A4"/>
  <p:notesSz cx="9939338" cy="14368463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834D2"/>
    <a:srgbClr val="FF7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59" autoAdjust="0"/>
  </p:normalViewPr>
  <p:slideViewPr>
    <p:cSldViewPr>
      <p:cViewPr varScale="1">
        <p:scale>
          <a:sx n="70" d="100"/>
          <a:sy n="70" d="100"/>
        </p:scale>
        <p:origin x="1570" y="3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7" cy="718423"/>
          </a:xfrm>
          <a:prstGeom prst="rect">
            <a:avLst/>
          </a:prstGeom>
        </p:spPr>
        <p:txBody>
          <a:bodyPr vert="horz" lIns="138877" tIns="69439" rIns="138877" bIns="69439" rtlCol="0"/>
          <a:lstStyle>
            <a:lvl1pPr algn="l">
              <a:defRPr sz="17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7" cy="718423"/>
          </a:xfrm>
          <a:prstGeom prst="rect">
            <a:avLst/>
          </a:prstGeom>
        </p:spPr>
        <p:txBody>
          <a:bodyPr vert="horz" lIns="138877" tIns="69439" rIns="138877" bIns="69439" rtlCol="0"/>
          <a:lstStyle>
            <a:lvl1pPr algn="r">
              <a:defRPr sz="1700"/>
            </a:lvl1pPr>
          </a:lstStyle>
          <a:p>
            <a:fld id="{0882AFBC-8ECA-4EE1-B243-67678CAB476B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0" y="1077913"/>
            <a:ext cx="7780338" cy="5386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877" tIns="69439" rIns="138877" bIns="69439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993935" y="6825021"/>
            <a:ext cx="7951470" cy="6465808"/>
          </a:xfrm>
          <a:prstGeom prst="rect">
            <a:avLst/>
          </a:prstGeom>
        </p:spPr>
        <p:txBody>
          <a:bodyPr vert="horz" lIns="138877" tIns="69439" rIns="138877" bIns="69439" rtlCol="0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13647547"/>
            <a:ext cx="4307047" cy="718423"/>
          </a:xfrm>
          <a:prstGeom prst="rect">
            <a:avLst/>
          </a:prstGeom>
        </p:spPr>
        <p:txBody>
          <a:bodyPr vert="horz" lIns="138877" tIns="69439" rIns="138877" bIns="69439" rtlCol="0" anchor="b"/>
          <a:lstStyle>
            <a:lvl1pPr algn="l">
              <a:defRPr sz="17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5629992" y="13647547"/>
            <a:ext cx="4307047" cy="718423"/>
          </a:xfrm>
          <a:prstGeom prst="rect">
            <a:avLst/>
          </a:prstGeom>
        </p:spPr>
        <p:txBody>
          <a:bodyPr vert="horz" lIns="138877" tIns="69439" rIns="138877" bIns="69439" rtlCol="0" anchor="b"/>
          <a:lstStyle>
            <a:lvl1pPr algn="r">
              <a:defRPr sz="1700"/>
            </a:lvl1pPr>
          </a:lstStyle>
          <a:p>
            <a:fld id="{9210B275-A339-4718-B405-B0DF508AD3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951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0B275-A339-4718-B405-B0DF508AD3F7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9516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0B275-A339-4718-B405-B0DF508AD3F7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1212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0B275-A339-4718-B405-B0DF508AD3F7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385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255-812D-4202-B5DB-70B72D16C287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0D2-EF5E-4A37-ABCF-283C64376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554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255-812D-4202-B5DB-70B72D16C287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0D2-EF5E-4A37-ABCF-283C64376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123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255-812D-4202-B5DB-70B72D16C287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0D2-EF5E-4A37-ABCF-283C64376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144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255-812D-4202-B5DB-70B72D16C287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0D2-EF5E-4A37-ABCF-283C64376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352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255-812D-4202-B5DB-70B72D16C287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0D2-EF5E-4A37-ABCF-283C64376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149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255-812D-4202-B5DB-70B72D16C287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0D2-EF5E-4A37-ABCF-283C64376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571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255-812D-4202-B5DB-70B72D16C287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0D2-EF5E-4A37-ABCF-283C64376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410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255-812D-4202-B5DB-70B72D16C287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0D2-EF5E-4A37-ABCF-283C64376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599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255-812D-4202-B5DB-70B72D16C287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0D2-EF5E-4A37-ABCF-283C64376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611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255-812D-4202-B5DB-70B72D16C287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0D2-EF5E-4A37-ABCF-283C64376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917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255-812D-4202-B5DB-70B72D16C287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0D2-EF5E-4A37-ABCF-283C64376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179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C6255-812D-4202-B5DB-70B72D16C287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700D2-EF5E-4A37-ABCF-283C64376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229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3285D9A-6156-4F5D-8AAC-F60D64D5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7680" y="143238"/>
            <a:ext cx="8915400" cy="1143000"/>
          </a:xfrm>
        </p:spPr>
        <p:txBody>
          <a:bodyPr>
            <a:noAutofit/>
          </a:bodyPr>
          <a:lstStyle/>
          <a:p>
            <a:r>
              <a:rPr lang="th-TH" sz="2800" dirty="0"/>
              <a:t>โครงข่ายทางหลวงแนวใหม่ ทล.4309-บรรจบ อบจ.2051(30เมตร)</a:t>
            </a:r>
            <a:br>
              <a:rPr lang="th-TH" sz="2800" dirty="0"/>
            </a:br>
            <a:endParaRPr lang="th-TH" sz="2800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53377AD2-988A-4988-AAEA-72281328C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00472" y="1007334"/>
            <a:ext cx="9505056" cy="4957592"/>
          </a:xfrm>
        </p:spPr>
      </p:pic>
      <p:sp>
        <p:nvSpPr>
          <p:cNvPr id="8" name="ชื่อเรื่อง 1">
            <a:extLst>
              <a:ext uri="{FF2B5EF4-FFF2-40B4-BE49-F238E27FC236}">
                <a16:creationId xmlns:a16="http://schemas.microsoft.com/office/drawing/2014/main" id="{6103526C-EB68-4E11-9FF1-7BF8E21ACD9A}"/>
              </a:ext>
            </a:extLst>
          </p:cNvPr>
          <p:cNvSpPr txBox="1">
            <a:spLocks/>
          </p:cNvSpPr>
          <p:nvPr/>
        </p:nvSpPr>
        <p:spPr>
          <a:xfrm>
            <a:off x="495300" y="5599016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000" dirty="0"/>
              <a:t>พัฒนาโครงข่ายทางหลวงในพื้นที่จังหวัดสงขลา แก้ปัญหารถติด ลดเวลาเดินทาง เพิ่มประสิทธิภาพคมนาคมขนส่งภายในจังหวัด</a:t>
            </a:r>
          </a:p>
        </p:txBody>
      </p:sp>
      <p:sp>
        <p:nvSpPr>
          <p:cNvPr id="11" name="ชื่อเรื่อง 1">
            <a:extLst>
              <a:ext uri="{FF2B5EF4-FFF2-40B4-BE49-F238E27FC236}">
                <a16:creationId xmlns:a16="http://schemas.microsoft.com/office/drawing/2014/main" id="{B677C3F7-6105-46DD-827A-1AD19F80C292}"/>
              </a:ext>
            </a:extLst>
          </p:cNvPr>
          <p:cNvSpPr txBox="1">
            <a:spLocks/>
          </p:cNvSpPr>
          <p:nvPr/>
        </p:nvSpPr>
        <p:spPr>
          <a:xfrm>
            <a:off x="-2175792" y="6174432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>
                <a:solidFill>
                  <a:srgbClr val="FF0000"/>
                </a:solidFill>
              </a:rPr>
              <a:t>สำนักงานทางหลวงที่ 18 (สงขลา) กรมทางหลวง</a:t>
            </a:r>
            <a:br>
              <a:rPr lang="th-TH" sz="2400" dirty="0">
                <a:solidFill>
                  <a:srgbClr val="FFC000"/>
                </a:solidFill>
              </a:rPr>
            </a:br>
            <a:endParaRPr lang="th-TH" sz="2400" dirty="0">
              <a:solidFill>
                <a:srgbClr val="FFC000"/>
              </a:solidFill>
            </a:endParaRPr>
          </a:p>
        </p:txBody>
      </p:sp>
      <p:pic>
        <p:nvPicPr>
          <p:cNvPr id="12" name="ตัวแทนเนื้อหา 4">
            <a:extLst>
              <a:ext uri="{FF2B5EF4-FFF2-40B4-BE49-F238E27FC236}">
                <a16:creationId xmlns:a16="http://schemas.microsoft.com/office/drawing/2014/main" id="{809B1325-A9EF-415B-979C-2CFFD7A44B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4460" y="28978"/>
            <a:ext cx="1063730" cy="978356"/>
          </a:xfrm>
          <a:prstGeom prst="rect">
            <a:avLst/>
          </a:prstGeom>
        </p:spPr>
      </p:pic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6C9D43B7-8AE4-4BAA-ACDC-A1669A16DB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84"/>
          <a:stretch/>
        </p:blipFill>
        <p:spPr>
          <a:xfrm>
            <a:off x="8409384" y="28978"/>
            <a:ext cx="1001316" cy="978356"/>
          </a:xfrm>
          <a:prstGeom prst="rect">
            <a:avLst/>
          </a:prstGeom>
        </p:spPr>
      </p:pic>
      <p:sp>
        <p:nvSpPr>
          <p:cNvPr id="9" name="ชื่อเรื่อง 1">
            <a:extLst>
              <a:ext uri="{FF2B5EF4-FFF2-40B4-BE49-F238E27FC236}">
                <a16:creationId xmlns:a16="http://schemas.microsoft.com/office/drawing/2014/main" id="{E86A5A7A-DC98-4A63-96A7-FBD1164743FA}"/>
              </a:ext>
            </a:extLst>
          </p:cNvPr>
          <p:cNvSpPr txBox="1">
            <a:spLocks/>
          </p:cNvSpPr>
          <p:nvPr/>
        </p:nvSpPr>
        <p:spPr>
          <a:xfrm>
            <a:off x="3728864" y="1693094"/>
            <a:ext cx="3191331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dirty="0"/>
              <a:t>รายละเอียดโครงการ</a:t>
            </a:r>
          </a:p>
          <a:p>
            <a:pPr algn="thaiDist"/>
            <a:r>
              <a:rPr lang="th-TH" sz="1600" dirty="0"/>
              <a:t>-ก่อสร้างแนวใหม่ขนาด 2 ช่องจราจร และ 4 ช่องจราจร  -ระยะทางประมาณ 2.400 ม.                      	        -งบประมาณก่อสร้างประมาณ 100 ล้านบาท</a:t>
            </a:r>
          </a:p>
        </p:txBody>
      </p:sp>
    </p:spTree>
    <p:extLst>
      <p:ext uri="{BB962C8B-B14F-4D97-AF65-F5344CB8AC3E}">
        <p14:creationId xmlns:p14="http://schemas.microsoft.com/office/powerpoint/2010/main" val="54403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1" t="13639" r="16655" b="9722"/>
          <a:stretch/>
        </p:blipFill>
        <p:spPr bwMode="auto">
          <a:xfrm>
            <a:off x="-15552" y="0"/>
            <a:ext cx="9906000" cy="67586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ตัวเชื่อมต่อตรง 11"/>
          <p:cNvCxnSpPr>
            <a:cxnSpLocks/>
            <a:stCxn id="7" idx="3"/>
          </p:cNvCxnSpPr>
          <p:nvPr/>
        </p:nvCxnSpPr>
        <p:spPr>
          <a:xfrm>
            <a:off x="6540290" y="5773308"/>
            <a:ext cx="2401037" cy="15124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7415855">
            <a:off x="7125610" y="3580210"/>
            <a:ext cx="650552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sz="2000" b="1">
                <a:solidFill>
                  <a:srgbClr val="FF0000"/>
                </a:solidFill>
                <a:latin typeface="TH Niramit AS" pitchFamily="2" charset="-34"/>
                <a:cs typeface="TH Niramit AS" pitchFamily="2" charset="-34"/>
              </a:defRPr>
            </a:lvl1pPr>
          </a:lstStyle>
          <a:p>
            <a:r>
              <a:rPr lang="th-TH" sz="1400" dirty="0">
                <a:solidFill>
                  <a:schemeClr val="tx1"/>
                </a:solidFill>
              </a:rPr>
              <a:t>ทล. 407</a:t>
            </a:r>
          </a:p>
        </p:txBody>
      </p:sp>
      <p:sp>
        <p:nvSpPr>
          <p:cNvPr id="21" name="TextBox 20"/>
          <p:cNvSpPr txBox="1"/>
          <p:nvPr/>
        </p:nvSpPr>
        <p:spPr>
          <a:xfrm rot="16871633">
            <a:off x="8405920" y="3328717"/>
            <a:ext cx="761935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sz="2000" b="1">
                <a:solidFill>
                  <a:srgbClr val="FF0000"/>
                </a:solidFill>
                <a:latin typeface="TH Niramit AS" pitchFamily="2" charset="-34"/>
                <a:cs typeface="TH Niramit AS" pitchFamily="2" charset="-34"/>
              </a:defRPr>
            </a:lvl1pPr>
          </a:lstStyle>
          <a:p>
            <a:r>
              <a:rPr lang="th-TH" sz="1400" dirty="0">
                <a:solidFill>
                  <a:schemeClr val="tx1"/>
                </a:solidFill>
              </a:rPr>
              <a:t>ทล. 4309</a:t>
            </a:r>
          </a:p>
        </p:txBody>
      </p:sp>
      <p:sp>
        <p:nvSpPr>
          <p:cNvPr id="22" name="TextBox 21"/>
          <p:cNvSpPr txBox="1"/>
          <p:nvPr/>
        </p:nvSpPr>
        <p:spPr>
          <a:xfrm rot="16966033">
            <a:off x="664347" y="3877347"/>
            <a:ext cx="2154396" cy="33855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sz="1800" b="1">
                <a:latin typeface="TH Niramit AS" pitchFamily="2" charset="-34"/>
                <a:cs typeface="TH Niramit AS" pitchFamily="2" charset="-34"/>
              </a:defRPr>
            </a:lvl1pPr>
          </a:lstStyle>
          <a:p>
            <a:r>
              <a:rPr lang="th-TH" sz="1600" dirty="0"/>
              <a:t>ถนน </a:t>
            </a:r>
            <a:r>
              <a:rPr lang="th-TH" sz="1600" dirty="0" err="1"/>
              <a:t>อบจ</a:t>
            </a:r>
            <a:r>
              <a:rPr lang="th-TH" sz="1600" dirty="0"/>
              <a:t>.2051 (สาย 30 เมตร)</a:t>
            </a:r>
          </a:p>
        </p:txBody>
      </p:sp>
      <p:sp>
        <p:nvSpPr>
          <p:cNvPr id="24" name="TextBox 23"/>
          <p:cNvSpPr txBox="1"/>
          <p:nvPr/>
        </p:nvSpPr>
        <p:spPr>
          <a:xfrm rot="604215">
            <a:off x="5708669" y="3886064"/>
            <a:ext cx="1505821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1400" b="1" dirty="0">
                <a:solidFill>
                  <a:srgbClr val="002060"/>
                </a:solidFill>
                <a:latin typeface="TH Niramit AS" pitchFamily="2" charset="-34"/>
                <a:cs typeface="TH Niramit AS" pitchFamily="2" charset="-34"/>
              </a:rPr>
              <a:t>สำนักงานทางหลวงที่ 18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72312" y="4467877"/>
            <a:ext cx="804016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sz="2000" b="1">
                <a:solidFill>
                  <a:srgbClr val="FF0000"/>
                </a:solidFill>
                <a:latin typeface="TH Niramit AS" pitchFamily="2" charset="-34"/>
                <a:cs typeface="TH Niramit AS" pitchFamily="2" charset="-34"/>
              </a:defRPr>
            </a:lvl1pPr>
          </a:lstStyle>
          <a:p>
            <a:pPr algn="ctr"/>
            <a:r>
              <a:rPr lang="th-TH" sz="1400" dirty="0"/>
              <a:t>ม.ราชภัฏฯ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51089" y="6382978"/>
            <a:ext cx="737903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sz="2000" b="1">
                <a:solidFill>
                  <a:srgbClr val="FF0000"/>
                </a:solidFill>
                <a:latin typeface="TH Niramit AS" pitchFamily="2" charset="-34"/>
                <a:cs typeface="TH Niramit AS" pitchFamily="2" charset="-34"/>
              </a:defRPr>
            </a:lvl1pPr>
          </a:lstStyle>
          <a:p>
            <a:pPr algn="ctr"/>
            <a:r>
              <a:rPr lang="th-TH" sz="1400" dirty="0"/>
              <a:t> ม.ทักษิณ</a:t>
            </a:r>
          </a:p>
        </p:txBody>
      </p:sp>
      <p:cxnSp>
        <p:nvCxnSpPr>
          <p:cNvPr id="31" name="ลูกศรเชื่อมต่อแบบตรง 30"/>
          <p:cNvCxnSpPr>
            <a:cxnSpLocks/>
          </p:cNvCxnSpPr>
          <p:nvPr/>
        </p:nvCxnSpPr>
        <p:spPr>
          <a:xfrm>
            <a:off x="7545288" y="5606564"/>
            <a:ext cx="0" cy="250913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01272" y="476672"/>
            <a:ext cx="1799292" cy="73866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sz="2000" b="1">
                <a:solidFill>
                  <a:srgbClr val="FF0000"/>
                </a:solidFill>
                <a:latin typeface="TH Niramit AS" pitchFamily="2" charset="-34"/>
                <a:cs typeface="TH Niramit AS" pitchFamily="2" charset="-34"/>
              </a:defRPr>
            </a:lvl1pPr>
          </a:lstStyle>
          <a:p>
            <a:pPr algn="ctr"/>
            <a:r>
              <a:rPr lang="th-TH" sz="1400" dirty="0"/>
              <a:t>การจราจรหนาแน่น</a:t>
            </a:r>
          </a:p>
          <a:p>
            <a:pPr algn="ctr"/>
            <a:r>
              <a:rPr lang="th-TH" sz="1400" dirty="0"/>
              <a:t>บริเวณแยกสำโรงและบริเวณแยกเก้าแสน</a:t>
            </a:r>
          </a:p>
        </p:txBody>
      </p:sp>
      <p:sp>
        <p:nvSpPr>
          <p:cNvPr id="1025" name="วงรี 1024"/>
          <p:cNvSpPr/>
          <p:nvPr/>
        </p:nvSpPr>
        <p:spPr>
          <a:xfrm rot="20646583">
            <a:off x="7355383" y="4972"/>
            <a:ext cx="1825015" cy="209394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1" name="ตัวเชื่อมต่อตรง 10"/>
          <p:cNvCxnSpPr>
            <a:cxnSpLocks/>
          </p:cNvCxnSpPr>
          <p:nvPr/>
        </p:nvCxnSpPr>
        <p:spPr>
          <a:xfrm flipH="1" flipV="1">
            <a:off x="4476101" y="5565867"/>
            <a:ext cx="1863311" cy="21872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394048">
            <a:off x="5001298" y="5808011"/>
            <a:ext cx="1324860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sz="2000" b="1">
                <a:solidFill>
                  <a:srgbClr val="FF0000"/>
                </a:solidFill>
                <a:latin typeface="TH Niramit AS" pitchFamily="2" charset="-34"/>
                <a:cs typeface="TH Niramit AS" pitchFamily="2" charset="-34"/>
              </a:defRPr>
            </a:lvl1pPr>
          </a:lstStyle>
          <a:p>
            <a:r>
              <a:rPr lang="th-TH" sz="1400" dirty="0" err="1">
                <a:solidFill>
                  <a:schemeClr val="tx1"/>
                </a:solidFill>
              </a:rPr>
              <a:t>กาญจนว</a:t>
            </a:r>
            <a:r>
              <a:rPr lang="th-TH" sz="1400" dirty="0">
                <a:solidFill>
                  <a:schemeClr val="tx1"/>
                </a:solidFill>
              </a:rPr>
              <a:t>นิช ซอย 15</a:t>
            </a:r>
          </a:p>
        </p:txBody>
      </p:sp>
      <p:cxnSp>
        <p:nvCxnSpPr>
          <p:cNvPr id="35" name="ตัวเชื่อมต่อตรง 34"/>
          <p:cNvCxnSpPr>
            <a:cxnSpLocks/>
          </p:cNvCxnSpPr>
          <p:nvPr/>
        </p:nvCxnSpPr>
        <p:spPr>
          <a:xfrm flipH="1" flipV="1">
            <a:off x="2544279" y="4077072"/>
            <a:ext cx="1931822" cy="144016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ตัวเชื่อมต่อตรง 35"/>
          <p:cNvCxnSpPr>
            <a:cxnSpLocks/>
          </p:cNvCxnSpPr>
          <p:nvPr/>
        </p:nvCxnSpPr>
        <p:spPr>
          <a:xfrm>
            <a:off x="1951312" y="3931014"/>
            <a:ext cx="592967" cy="14605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348D0C32-EECA-47B3-B331-D4CBE8405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22875">
            <a:off x="4589200" y="5376518"/>
            <a:ext cx="1880276" cy="252431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56830E0C-132A-4BEE-8495-F659698B9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125079">
            <a:off x="6257886" y="4975511"/>
            <a:ext cx="414564" cy="1209214"/>
          </a:xfrm>
          <a:prstGeom prst="rect">
            <a:avLst/>
          </a:prstGeom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16772345-95BF-4F65-804D-0AD72E84560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3" r="28504"/>
          <a:stretch/>
        </p:blipFill>
        <p:spPr>
          <a:xfrm>
            <a:off x="3944888" y="5830011"/>
            <a:ext cx="1040220" cy="852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299879B8-1783-45EF-B1D2-C70D51C94F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0756" y="4757359"/>
            <a:ext cx="1136530" cy="767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61F40AB9-461D-486F-A1EE-69A09A84B5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9962" y="3257030"/>
            <a:ext cx="2203683" cy="1972170"/>
          </a:xfrm>
          <a:prstGeom prst="rect">
            <a:avLst/>
          </a:prstGeom>
        </p:spPr>
      </p:pic>
      <p:pic>
        <p:nvPicPr>
          <p:cNvPr id="17" name="รูปภาพ 16">
            <a:extLst>
              <a:ext uri="{FF2B5EF4-FFF2-40B4-BE49-F238E27FC236}">
                <a16:creationId xmlns:a16="http://schemas.microsoft.com/office/drawing/2014/main" id="{34CDCB00-4C73-450B-8E8A-289AA693241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711" r="8676"/>
          <a:stretch/>
        </p:blipFill>
        <p:spPr>
          <a:xfrm>
            <a:off x="7016683" y="4838979"/>
            <a:ext cx="1080224" cy="777474"/>
          </a:xfrm>
          <a:prstGeom prst="rect">
            <a:avLst/>
          </a:prstGeom>
        </p:spPr>
      </p:pic>
      <p:pic>
        <p:nvPicPr>
          <p:cNvPr id="18" name="รูปภาพ 17">
            <a:extLst>
              <a:ext uri="{FF2B5EF4-FFF2-40B4-BE49-F238E27FC236}">
                <a16:creationId xmlns:a16="http://schemas.microsoft.com/office/drawing/2014/main" id="{265D070C-0C50-42A5-B5F2-2642861F1909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 flipV="1">
            <a:off x="4281286" y="5638798"/>
            <a:ext cx="414564" cy="310197"/>
          </a:xfrm>
          <a:prstGeom prst="rect">
            <a:avLst/>
          </a:prstGeom>
        </p:spPr>
      </p:pic>
      <p:pic>
        <p:nvPicPr>
          <p:cNvPr id="25" name="รูปภาพ 24">
            <a:extLst>
              <a:ext uri="{FF2B5EF4-FFF2-40B4-BE49-F238E27FC236}">
                <a16:creationId xmlns:a16="http://schemas.microsoft.com/office/drawing/2014/main" id="{1FFB8D4D-369B-4794-AD0B-6F1FEC6CC4C1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295206">
            <a:off x="2535408" y="4171822"/>
            <a:ext cx="420660" cy="576288"/>
          </a:xfrm>
          <a:prstGeom prst="rect">
            <a:avLst/>
          </a:prstGeom>
        </p:spPr>
      </p:pic>
      <p:pic>
        <p:nvPicPr>
          <p:cNvPr id="38" name="รูปภาพ 37">
            <a:extLst>
              <a:ext uri="{FF2B5EF4-FFF2-40B4-BE49-F238E27FC236}">
                <a16:creationId xmlns:a16="http://schemas.microsoft.com/office/drawing/2014/main" id="{C48ED782-7517-42E1-B304-AA1E4E4884D7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0" t="9637" r="9809" b="10695"/>
          <a:stretch/>
        </p:blipFill>
        <p:spPr>
          <a:xfrm>
            <a:off x="2763945" y="5753648"/>
            <a:ext cx="1136529" cy="852688"/>
          </a:xfrm>
          <a:prstGeom prst="rect">
            <a:avLst/>
          </a:prstGeom>
        </p:spPr>
      </p:pic>
      <p:pic>
        <p:nvPicPr>
          <p:cNvPr id="40" name="รูปภาพ 39">
            <a:extLst>
              <a:ext uri="{FF2B5EF4-FFF2-40B4-BE49-F238E27FC236}">
                <a16:creationId xmlns:a16="http://schemas.microsoft.com/office/drawing/2014/main" id="{A36AA30E-9DAB-40A6-A040-96F0FCE4533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68968" y="3489505"/>
            <a:ext cx="1012024" cy="731583"/>
          </a:xfrm>
          <a:prstGeom prst="rect">
            <a:avLst/>
          </a:prstGeom>
        </p:spPr>
      </p:pic>
      <p:pic>
        <p:nvPicPr>
          <p:cNvPr id="41" name="รูปภาพ 40">
            <a:extLst>
              <a:ext uri="{FF2B5EF4-FFF2-40B4-BE49-F238E27FC236}">
                <a16:creationId xmlns:a16="http://schemas.microsoft.com/office/drawing/2014/main" id="{BA28B300-E2CA-4741-A90B-53F0C3BD4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9191" y="4198526"/>
            <a:ext cx="414564" cy="896190"/>
          </a:xfrm>
          <a:prstGeom prst="rect">
            <a:avLst/>
          </a:prstGeom>
        </p:spPr>
      </p:pic>
      <p:pic>
        <p:nvPicPr>
          <p:cNvPr id="42" name="รูปภาพ 41">
            <a:extLst>
              <a:ext uri="{FF2B5EF4-FFF2-40B4-BE49-F238E27FC236}">
                <a16:creationId xmlns:a16="http://schemas.microsoft.com/office/drawing/2014/main" id="{13EF5AC4-FF00-4FD6-AB4C-7BACB18070B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2732140" y="3068959"/>
            <a:ext cx="420660" cy="716716"/>
          </a:xfrm>
          <a:prstGeom prst="rect">
            <a:avLst/>
          </a:prstGeom>
        </p:spPr>
      </p:pic>
      <p:pic>
        <p:nvPicPr>
          <p:cNvPr id="43" name="รูปภาพ 42">
            <a:extLst>
              <a:ext uri="{FF2B5EF4-FFF2-40B4-BE49-F238E27FC236}">
                <a16:creationId xmlns:a16="http://schemas.microsoft.com/office/drawing/2014/main" id="{C10D3057-7A99-4C6D-B2D9-A6BB7B749D6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2720" y="2448943"/>
            <a:ext cx="969905" cy="638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4" name="รูปภาพ 43">
            <a:extLst>
              <a:ext uri="{FF2B5EF4-FFF2-40B4-BE49-F238E27FC236}">
                <a16:creationId xmlns:a16="http://schemas.microsoft.com/office/drawing/2014/main" id="{283BC67B-2A5D-4FFD-9AF1-6DEF54A7D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324879" y="4633335"/>
            <a:ext cx="414564" cy="1098686"/>
          </a:xfrm>
          <a:prstGeom prst="rect">
            <a:avLst/>
          </a:prstGeom>
        </p:spPr>
      </p:pic>
      <p:pic>
        <p:nvPicPr>
          <p:cNvPr id="45" name="รูปภาพ 44">
            <a:extLst>
              <a:ext uri="{FF2B5EF4-FFF2-40B4-BE49-F238E27FC236}">
                <a16:creationId xmlns:a16="http://schemas.microsoft.com/office/drawing/2014/main" id="{4157F2D9-D424-49AB-95EB-90098B101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37956">
            <a:off x="5726707" y="6183509"/>
            <a:ext cx="414564" cy="730348"/>
          </a:xfrm>
          <a:prstGeom prst="rect">
            <a:avLst/>
          </a:prstGeom>
        </p:spPr>
      </p:pic>
      <p:sp>
        <p:nvSpPr>
          <p:cNvPr id="49" name="TextBox 26">
            <a:extLst>
              <a:ext uri="{FF2B5EF4-FFF2-40B4-BE49-F238E27FC236}">
                <a16:creationId xmlns:a16="http://schemas.microsoft.com/office/drawing/2014/main" id="{051956DB-FCAB-4A85-95DB-D8B0745382E7}"/>
              </a:ext>
            </a:extLst>
          </p:cNvPr>
          <p:cNvSpPr txBox="1"/>
          <p:nvPr/>
        </p:nvSpPr>
        <p:spPr>
          <a:xfrm rot="18176222">
            <a:off x="6074465" y="6166619"/>
            <a:ext cx="757129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sz="2000" b="1">
                <a:solidFill>
                  <a:srgbClr val="FF0000"/>
                </a:solidFill>
                <a:latin typeface="TH Niramit AS" pitchFamily="2" charset="-34"/>
                <a:cs typeface="TH Niramit AS" pitchFamily="2" charset="-34"/>
              </a:defRPr>
            </a:lvl1pPr>
          </a:lstStyle>
          <a:p>
            <a:pPr algn="ctr"/>
            <a:r>
              <a:rPr lang="th-TH" sz="1400" dirty="0"/>
              <a:t>หาดใหญ่</a:t>
            </a:r>
            <a:endParaRPr lang="th-TH" sz="1800" dirty="0"/>
          </a:p>
        </p:txBody>
      </p:sp>
      <p:pic>
        <p:nvPicPr>
          <p:cNvPr id="47" name="รูปภาพ 46">
            <a:extLst>
              <a:ext uri="{FF2B5EF4-FFF2-40B4-BE49-F238E27FC236}">
                <a16:creationId xmlns:a16="http://schemas.microsoft.com/office/drawing/2014/main" id="{51B99CC8-6476-4E5A-9A87-870CBCD0DCF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9994170">
            <a:off x="7758015" y="2206257"/>
            <a:ext cx="581759" cy="660152"/>
          </a:xfrm>
          <a:prstGeom prst="rect">
            <a:avLst/>
          </a:prstGeom>
        </p:spPr>
      </p:pic>
      <p:sp>
        <p:nvSpPr>
          <p:cNvPr id="52" name="TextBox 26">
            <a:extLst>
              <a:ext uri="{FF2B5EF4-FFF2-40B4-BE49-F238E27FC236}">
                <a16:creationId xmlns:a16="http://schemas.microsoft.com/office/drawing/2014/main" id="{29E5F9EA-9C04-4520-B1F9-5B214A76AE8E}"/>
              </a:ext>
            </a:extLst>
          </p:cNvPr>
          <p:cNvSpPr txBox="1"/>
          <p:nvPr/>
        </p:nvSpPr>
        <p:spPr>
          <a:xfrm rot="17535188">
            <a:off x="7368564" y="2334977"/>
            <a:ext cx="817183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sz="2000" b="1">
                <a:solidFill>
                  <a:srgbClr val="FF0000"/>
                </a:solidFill>
                <a:latin typeface="TH Niramit AS" pitchFamily="2" charset="-34"/>
                <a:cs typeface="TH Niramit AS" pitchFamily="2" charset="-34"/>
              </a:defRPr>
            </a:lvl1pPr>
          </a:lstStyle>
          <a:p>
            <a:pPr algn="ctr"/>
            <a:r>
              <a:rPr lang="th-TH" sz="1400" dirty="0"/>
              <a:t>เมืองสงขลา</a:t>
            </a:r>
          </a:p>
        </p:txBody>
      </p:sp>
      <p:pic>
        <p:nvPicPr>
          <p:cNvPr id="50" name="รูปภาพ 49">
            <a:extLst>
              <a:ext uri="{FF2B5EF4-FFF2-40B4-BE49-F238E27FC236}">
                <a16:creationId xmlns:a16="http://schemas.microsoft.com/office/drawing/2014/main" id="{A9DEE3C1-6CEA-4F01-B8E7-2DE65B134A5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8463288">
            <a:off x="8789904" y="6104301"/>
            <a:ext cx="679120" cy="770633"/>
          </a:xfrm>
          <a:prstGeom prst="rect">
            <a:avLst/>
          </a:prstGeom>
        </p:spPr>
      </p:pic>
      <p:sp>
        <p:nvSpPr>
          <p:cNvPr id="54" name="TextBox 26">
            <a:extLst>
              <a:ext uri="{FF2B5EF4-FFF2-40B4-BE49-F238E27FC236}">
                <a16:creationId xmlns:a16="http://schemas.microsoft.com/office/drawing/2014/main" id="{EC41C2F5-F0F9-4AE6-9425-8113F371CA57}"/>
              </a:ext>
            </a:extLst>
          </p:cNvPr>
          <p:cNvSpPr txBox="1"/>
          <p:nvPr/>
        </p:nvSpPr>
        <p:spPr>
          <a:xfrm rot="15139827">
            <a:off x="9090464" y="6213108"/>
            <a:ext cx="490948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sz="2000" b="1">
                <a:solidFill>
                  <a:srgbClr val="FF0000"/>
                </a:solidFill>
                <a:latin typeface="TH Niramit AS" pitchFamily="2" charset="-34"/>
                <a:cs typeface="TH Niramit AS" pitchFamily="2" charset="-34"/>
              </a:defRPr>
            </a:lvl1pPr>
          </a:lstStyle>
          <a:p>
            <a:pPr algn="ctr"/>
            <a:r>
              <a:rPr lang="th-TH" sz="1200" dirty="0"/>
              <a:t>จะนะ</a:t>
            </a:r>
          </a:p>
        </p:txBody>
      </p:sp>
      <p:pic>
        <p:nvPicPr>
          <p:cNvPr id="51" name="รูปภาพ 50">
            <a:extLst>
              <a:ext uri="{FF2B5EF4-FFF2-40B4-BE49-F238E27FC236}">
                <a16:creationId xmlns:a16="http://schemas.microsoft.com/office/drawing/2014/main" id="{F679625E-F8DD-4CE9-889E-CC253A0DD1A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9439748">
            <a:off x="8367788" y="1951744"/>
            <a:ext cx="787566" cy="850572"/>
          </a:xfrm>
          <a:prstGeom prst="rect">
            <a:avLst/>
          </a:prstGeom>
        </p:spPr>
      </p:pic>
      <p:sp>
        <p:nvSpPr>
          <p:cNvPr id="56" name="TextBox 26">
            <a:extLst>
              <a:ext uri="{FF2B5EF4-FFF2-40B4-BE49-F238E27FC236}">
                <a16:creationId xmlns:a16="http://schemas.microsoft.com/office/drawing/2014/main" id="{E87FDE70-433D-420C-9DB9-235D50425C0D}"/>
              </a:ext>
            </a:extLst>
          </p:cNvPr>
          <p:cNvSpPr txBox="1"/>
          <p:nvPr/>
        </p:nvSpPr>
        <p:spPr>
          <a:xfrm rot="15559634">
            <a:off x="8577548" y="2269876"/>
            <a:ext cx="892132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sz="2000" b="1">
                <a:solidFill>
                  <a:srgbClr val="FF0000"/>
                </a:solidFill>
                <a:latin typeface="TH Niramit AS" pitchFamily="2" charset="-34"/>
                <a:cs typeface="TH Niramit AS" pitchFamily="2" charset="-34"/>
              </a:defRPr>
            </a:lvl1pPr>
          </a:lstStyle>
          <a:p>
            <a:pPr algn="ctr"/>
            <a:r>
              <a:rPr lang="th-TH" sz="1400" dirty="0"/>
              <a:t>เมืองสงขลา</a:t>
            </a:r>
          </a:p>
        </p:txBody>
      </p:sp>
      <p:sp>
        <p:nvSpPr>
          <p:cNvPr id="57" name="TextBox 26">
            <a:extLst>
              <a:ext uri="{FF2B5EF4-FFF2-40B4-BE49-F238E27FC236}">
                <a16:creationId xmlns:a16="http://schemas.microsoft.com/office/drawing/2014/main" id="{E3899601-899F-4BBB-9704-A8B3348DFC0A}"/>
              </a:ext>
            </a:extLst>
          </p:cNvPr>
          <p:cNvSpPr txBox="1"/>
          <p:nvPr/>
        </p:nvSpPr>
        <p:spPr>
          <a:xfrm rot="16779775">
            <a:off x="1580219" y="1775923"/>
            <a:ext cx="924490" cy="33855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sz="2000" b="1">
                <a:solidFill>
                  <a:srgbClr val="FF0000"/>
                </a:solidFill>
                <a:latin typeface="TH Niramit AS" pitchFamily="2" charset="-34"/>
                <a:cs typeface="TH Niramit AS" pitchFamily="2" charset="-34"/>
              </a:defRPr>
            </a:lvl1pPr>
          </a:lstStyle>
          <a:p>
            <a:pPr algn="ctr"/>
            <a:r>
              <a:rPr lang="th-TH" sz="1600" dirty="0"/>
              <a:t>เมืองสงขลา</a:t>
            </a:r>
          </a:p>
        </p:txBody>
      </p:sp>
      <p:pic>
        <p:nvPicPr>
          <p:cNvPr id="53" name="รูปภาพ 52">
            <a:extLst>
              <a:ext uri="{FF2B5EF4-FFF2-40B4-BE49-F238E27FC236}">
                <a16:creationId xmlns:a16="http://schemas.microsoft.com/office/drawing/2014/main" id="{F2D0B1A6-4CD9-4329-8755-B58F7B6EBEB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0830881">
            <a:off x="1818125" y="1271117"/>
            <a:ext cx="1066892" cy="1152244"/>
          </a:xfrm>
          <a:prstGeom prst="rect">
            <a:avLst/>
          </a:prstGeom>
        </p:spPr>
      </p:pic>
      <p:pic>
        <p:nvPicPr>
          <p:cNvPr id="55" name="รูปภาพ 54">
            <a:extLst>
              <a:ext uri="{FF2B5EF4-FFF2-40B4-BE49-F238E27FC236}">
                <a16:creationId xmlns:a16="http://schemas.microsoft.com/office/drawing/2014/main" id="{77439805-53C1-43D8-86D3-9C9955CB467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0223184">
            <a:off x="1011414" y="5646864"/>
            <a:ext cx="1066892" cy="1152244"/>
          </a:xfrm>
          <a:prstGeom prst="rect">
            <a:avLst/>
          </a:prstGeom>
        </p:spPr>
      </p:pic>
      <p:sp>
        <p:nvSpPr>
          <p:cNvPr id="60" name="TextBox 26">
            <a:extLst>
              <a:ext uri="{FF2B5EF4-FFF2-40B4-BE49-F238E27FC236}">
                <a16:creationId xmlns:a16="http://schemas.microsoft.com/office/drawing/2014/main" id="{75F9857C-C051-4EF7-8FD2-68C7C1E61EBC}"/>
              </a:ext>
            </a:extLst>
          </p:cNvPr>
          <p:cNvSpPr txBox="1"/>
          <p:nvPr/>
        </p:nvSpPr>
        <p:spPr>
          <a:xfrm rot="16816074">
            <a:off x="1353278" y="6010461"/>
            <a:ext cx="912813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sz="2000" b="1">
                <a:solidFill>
                  <a:srgbClr val="FF0000"/>
                </a:solidFill>
                <a:latin typeface="TH Niramit AS" pitchFamily="2" charset="-34"/>
                <a:cs typeface="TH Niramit AS" pitchFamily="2" charset="-34"/>
              </a:defRPr>
            </a:lvl1pPr>
          </a:lstStyle>
          <a:p>
            <a:pPr algn="ctr"/>
            <a:r>
              <a:rPr lang="th-TH" sz="1400" dirty="0"/>
              <a:t>อ.สิงหนคร</a:t>
            </a:r>
          </a:p>
        </p:txBody>
      </p:sp>
      <p:pic>
        <p:nvPicPr>
          <p:cNvPr id="1027" name="รูปภาพ 1026">
            <a:extLst>
              <a:ext uri="{FF2B5EF4-FFF2-40B4-BE49-F238E27FC236}">
                <a16:creationId xmlns:a16="http://schemas.microsoft.com/office/drawing/2014/main" id="{9A552C96-D8CE-4CDD-BE50-F0362669BC2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389861">
            <a:off x="2075178" y="3111525"/>
            <a:ext cx="636672" cy="286537"/>
          </a:xfrm>
          <a:prstGeom prst="rect">
            <a:avLst/>
          </a:prstGeom>
        </p:spPr>
      </p:pic>
      <p:cxnSp>
        <p:nvCxnSpPr>
          <p:cNvPr id="1038" name="ตัวเชื่อมต่อตรง 1037">
            <a:extLst>
              <a:ext uri="{FF2B5EF4-FFF2-40B4-BE49-F238E27FC236}">
                <a16:creationId xmlns:a16="http://schemas.microsoft.com/office/drawing/2014/main" id="{8C416351-1110-4052-ADBF-FAFF21059395}"/>
              </a:ext>
            </a:extLst>
          </p:cNvPr>
          <p:cNvCxnSpPr>
            <a:cxnSpLocks/>
          </p:cNvCxnSpPr>
          <p:nvPr/>
        </p:nvCxnSpPr>
        <p:spPr>
          <a:xfrm flipH="1">
            <a:off x="7689304" y="6237188"/>
            <a:ext cx="370033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ตัวเชื่อมต่อตรง 1040">
            <a:extLst>
              <a:ext uri="{FF2B5EF4-FFF2-40B4-BE49-F238E27FC236}">
                <a16:creationId xmlns:a16="http://schemas.microsoft.com/office/drawing/2014/main" id="{B7262358-500F-4FB4-A3DC-CDD8299FCAF4}"/>
              </a:ext>
            </a:extLst>
          </p:cNvPr>
          <p:cNvCxnSpPr>
            <a:cxnSpLocks/>
          </p:cNvCxnSpPr>
          <p:nvPr/>
        </p:nvCxnSpPr>
        <p:spPr>
          <a:xfrm flipH="1" flipV="1">
            <a:off x="7401273" y="6164350"/>
            <a:ext cx="288031" cy="7283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ตัวเชื่อมต่อตรง 1044">
            <a:extLst>
              <a:ext uri="{FF2B5EF4-FFF2-40B4-BE49-F238E27FC236}">
                <a16:creationId xmlns:a16="http://schemas.microsoft.com/office/drawing/2014/main" id="{770A6B7D-4792-4745-8A79-DCE0092C28F2}"/>
              </a:ext>
            </a:extLst>
          </p:cNvPr>
          <p:cNvCxnSpPr>
            <a:cxnSpLocks/>
          </p:cNvCxnSpPr>
          <p:nvPr/>
        </p:nvCxnSpPr>
        <p:spPr>
          <a:xfrm flipH="1" flipV="1">
            <a:off x="7357826" y="5924549"/>
            <a:ext cx="31166" cy="2398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ตัวเชื่อมต่อตรง 1047">
            <a:extLst>
              <a:ext uri="{FF2B5EF4-FFF2-40B4-BE49-F238E27FC236}">
                <a16:creationId xmlns:a16="http://schemas.microsoft.com/office/drawing/2014/main" id="{74627F3E-9EFD-4F14-97E5-21640F524E12}"/>
              </a:ext>
            </a:extLst>
          </p:cNvPr>
          <p:cNvCxnSpPr>
            <a:cxnSpLocks/>
          </p:cNvCxnSpPr>
          <p:nvPr/>
        </p:nvCxnSpPr>
        <p:spPr>
          <a:xfrm flipH="1">
            <a:off x="7064692" y="5924549"/>
            <a:ext cx="292162" cy="9340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ตัวเชื่อมต่อตรง 1050">
            <a:extLst>
              <a:ext uri="{FF2B5EF4-FFF2-40B4-BE49-F238E27FC236}">
                <a16:creationId xmlns:a16="http://schemas.microsoft.com/office/drawing/2014/main" id="{E963464D-5DEA-4225-936D-7309D59EE733}"/>
              </a:ext>
            </a:extLst>
          </p:cNvPr>
          <p:cNvCxnSpPr>
            <a:cxnSpLocks/>
          </p:cNvCxnSpPr>
          <p:nvPr/>
        </p:nvCxnSpPr>
        <p:spPr>
          <a:xfrm>
            <a:off x="6810106" y="5784590"/>
            <a:ext cx="254586" cy="23336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ตัวเชื่อมต่อตรง 1054">
            <a:extLst>
              <a:ext uri="{FF2B5EF4-FFF2-40B4-BE49-F238E27FC236}">
                <a16:creationId xmlns:a16="http://schemas.microsoft.com/office/drawing/2014/main" id="{5B64666E-1BB7-4116-B8B8-C92382966111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6540290" y="5773308"/>
            <a:ext cx="269816" cy="1128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ตัวเชื่อมต่อตรง 1060">
            <a:extLst>
              <a:ext uri="{FF2B5EF4-FFF2-40B4-BE49-F238E27FC236}">
                <a16:creationId xmlns:a16="http://schemas.microsoft.com/office/drawing/2014/main" id="{426C9725-C073-4586-95CC-69EFF6D52E22}"/>
              </a:ext>
            </a:extLst>
          </p:cNvPr>
          <p:cNvCxnSpPr>
            <a:cxnSpLocks/>
          </p:cNvCxnSpPr>
          <p:nvPr/>
        </p:nvCxnSpPr>
        <p:spPr>
          <a:xfrm flipH="1">
            <a:off x="7977336" y="6222986"/>
            <a:ext cx="96981" cy="63172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ตัวเชื่อมต่อตรง 1064">
            <a:extLst>
              <a:ext uri="{FF2B5EF4-FFF2-40B4-BE49-F238E27FC236}">
                <a16:creationId xmlns:a16="http://schemas.microsoft.com/office/drawing/2014/main" id="{C0897293-C253-40FB-9402-D22F58119BDF}"/>
              </a:ext>
            </a:extLst>
          </p:cNvPr>
          <p:cNvCxnSpPr>
            <a:cxnSpLocks/>
          </p:cNvCxnSpPr>
          <p:nvPr/>
        </p:nvCxnSpPr>
        <p:spPr>
          <a:xfrm flipH="1">
            <a:off x="5910415" y="5778949"/>
            <a:ext cx="623500" cy="97592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ตัวเชื่อมต่อตรง 1067">
            <a:extLst>
              <a:ext uri="{FF2B5EF4-FFF2-40B4-BE49-F238E27FC236}">
                <a16:creationId xmlns:a16="http://schemas.microsoft.com/office/drawing/2014/main" id="{77A2C51F-0B7A-471D-928D-F82153141ADE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6540290" y="4137343"/>
            <a:ext cx="1004998" cy="1635965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ตัวเชื่อมต่อตรง 1070">
            <a:extLst>
              <a:ext uri="{FF2B5EF4-FFF2-40B4-BE49-F238E27FC236}">
                <a16:creationId xmlns:a16="http://schemas.microsoft.com/office/drawing/2014/main" id="{BF75339E-4FC1-4563-9421-F869171D33F7}"/>
              </a:ext>
            </a:extLst>
          </p:cNvPr>
          <p:cNvCxnSpPr>
            <a:cxnSpLocks/>
          </p:cNvCxnSpPr>
          <p:nvPr/>
        </p:nvCxnSpPr>
        <p:spPr>
          <a:xfrm flipH="1">
            <a:off x="7545288" y="1586470"/>
            <a:ext cx="882353" cy="2526940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ตัวเชื่อมต่อตรง 1074">
            <a:extLst>
              <a:ext uri="{FF2B5EF4-FFF2-40B4-BE49-F238E27FC236}">
                <a16:creationId xmlns:a16="http://schemas.microsoft.com/office/drawing/2014/main" id="{104CD52E-310B-4ECA-986D-91B001D82B3F}"/>
              </a:ext>
            </a:extLst>
          </p:cNvPr>
          <p:cNvCxnSpPr>
            <a:cxnSpLocks/>
          </p:cNvCxnSpPr>
          <p:nvPr/>
        </p:nvCxnSpPr>
        <p:spPr>
          <a:xfrm>
            <a:off x="8465246" y="1556792"/>
            <a:ext cx="296325" cy="1009235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ตัวเชื่อมต่อตรง 1077">
            <a:extLst>
              <a:ext uri="{FF2B5EF4-FFF2-40B4-BE49-F238E27FC236}">
                <a16:creationId xmlns:a16="http://schemas.microsoft.com/office/drawing/2014/main" id="{1C985DDC-C329-4618-8299-68F6F9A4CC1D}"/>
              </a:ext>
            </a:extLst>
          </p:cNvPr>
          <p:cNvCxnSpPr>
            <a:cxnSpLocks/>
          </p:cNvCxnSpPr>
          <p:nvPr/>
        </p:nvCxnSpPr>
        <p:spPr>
          <a:xfrm flipH="1">
            <a:off x="8452746" y="2590816"/>
            <a:ext cx="290384" cy="1830588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ตัวเชื่อมต่อตรง 1081">
            <a:extLst>
              <a:ext uri="{FF2B5EF4-FFF2-40B4-BE49-F238E27FC236}">
                <a16:creationId xmlns:a16="http://schemas.microsoft.com/office/drawing/2014/main" id="{CA44B511-3294-4C00-A949-723FE7679665}"/>
              </a:ext>
            </a:extLst>
          </p:cNvPr>
          <p:cNvCxnSpPr>
            <a:cxnSpLocks/>
          </p:cNvCxnSpPr>
          <p:nvPr/>
        </p:nvCxnSpPr>
        <p:spPr>
          <a:xfrm>
            <a:off x="8443382" y="4421404"/>
            <a:ext cx="764968" cy="2333466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รูปภาพ 128">
            <a:extLst>
              <a:ext uri="{FF2B5EF4-FFF2-40B4-BE49-F238E27FC236}">
                <a16:creationId xmlns:a16="http://schemas.microsoft.com/office/drawing/2014/main" id="{4E4CDFDE-F2A0-4409-ACBC-66C2DDE923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0830881">
            <a:off x="2422750" y="-143224"/>
            <a:ext cx="1729650" cy="1868023"/>
          </a:xfrm>
          <a:prstGeom prst="rect">
            <a:avLst/>
          </a:prstGeom>
        </p:spPr>
      </p:pic>
      <p:sp>
        <p:nvSpPr>
          <p:cNvPr id="130" name="TextBox 33">
            <a:extLst>
              <a:ext uri="{FF2B5EF4-FFF2-40B4-BE49-F238E27FC236}">
                <a16:creationId xmlns:a16="http://schemas.microsoft.com/office/drawing/2014/main" id="{393B0692-D30E-4479-B9A9-4DF935BF5AEF}"/>
              </a:ext>
            </a:extLst>
          </p:cNvPr>
          <p:cNvSpPr txBox="1"/>
          <p:nvPr/>
        </p:nvSpPr>
        <p:spPr>
          <a:xfrm rot="444383">
            <a:off x="3087422" y="824477"/>
            <a:ext cx="262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sz="2000" b="1">
                <a:solidFill>
                  <a:srgbClr val="FF0000"/>
                </a:solidFill>
                <a:latin typeface="TH Niramit AS" pitchFamily="2" charset="-34"/>
                <a:cs typeface="TH Niramit AS" pitchFamily="2" charset="-34"/>
              </a:defRPr>
            </a:lvl1pPr>
          </a:lstStyle>
          <a:p>
            <a:pPr algn="ctr"/>
            <a:r>
              <a:rPr lang="en-US" sz="4800" dirty="0"/>
              <a:t>N</a:t>
            </a:r>
            <a:endParaRPr lang="th-TH" sz="4800" dirty="0"/>
          </a:p>
        </p:txBody>
      </p:sp>
      <p:sp>
        <p:nvSpPr>
          <p:cNvPr id="132" name="TextBox 33">
            <a:extLst>
              <a:ext uri="{FF2B5EF4-FFF2-40B4-BE49-F238E27FC236}">
                <a16:creationId xmlns:a16="http://schemas.microsoft.com/office/drawing/2014/main" id="{22F632BF-50A7-4E67-BD6E-2647B6D2E383}"/>
              </a:ext>
            </a:extLst>
          </p:cNvPr>
          <p:cNvSpPr txBox="1"/>
          <p:nvPr/>
        </p:nvSpPr>
        <p:spPr>
          <a:xfrm rot="16697055">
            <a:off x="2620913" y="715752"/>
            <a:ext cx="1296144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sz="2000" b="1">
                <a:solidFill>
                  <a:srgbClr val="FF0000"/>
                </a:solidFill>
                <a:latin typeface="TH Niramit AS" pitchFamily="2" charset="-34"/>
                <a:cs typeface="TH Niramit AS" pitchFamily="2" charset="-34"/>
              </a:defRPr>
            </a:lvl1pPr>
          </a:lstStyle>
          <a:p>
            <a:pPr algn="ctr"/>
            <a:endParaRPr lang="th-TH" sz="2800" dirty="0"/>
          </a:p>
        </p:txBody>
      </p:sp>
      <p:sp>
        <p:nvSpPr>
          <p:cNvPr id="136" name="TextBox 18">
            <a:extLst>
              <a:ext uri="{FF2B5EF4-FFF2-40B4-BE49-F238E27FC236}">
                <a16:creationId xmlns:a16="http://schemas.microsoft.com/office/drawing/2014/main" id="{2478F3B1-C59B-4371-A1A7-803F17B1D8E9}"/>
              </a:ext>
            </a:extLst>
          </p:cNvPr>
          <p:cNvSpPr txBox="1"/>
          <p:nvPr/>
        </p:nvSpPr>
        <p:spPr>
          <a:xfrm rot="1327797">
            <a:off x="6546388" y="3081687"/>
            <a:ext cx="1799292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sz="2000" b="1">
                <a:solidFill>
                  <a:srgbClr val="FF0000"/>
                </a:solidFill>
                <a:latin typeface="TH Niramit AS" pitchFamily="2" charset="-34"/>
                <a:cs typeface="TH Niramit AS" pitchFamily="2" charset="-34"/>
              </a:defRPr>
            </a:lvl1pPr>
          </a:lstStyle>
          <a:p>
            <a:r>
              <a:rPr lang="th-TH" sz="1400" dirty="0">
                <a:solidFill>
                  <a:schemeClr val="tx1"/>
                </a:solidFill>
              </a:rPr>
              <a:t>ปริมาณจราจร 11</a:t>
            </a:r>
            <a:r>
              <a:rPr lang="en-US" sz="1400" dirty="0">
                <a:solidFill>
                  <a:schemeClr val="tx1"/>
                </a:solidFill>
              </a:rPr>
              <a:t>,630 </a:t>
            </a:r>
            <a:r>
              <a:rPr lang="th-TH" sz="1400" dirty="0">
                <a:solidFill>
                  <a:schemeClr val="tx1"/>
                </a:solidFill>
              </a:rPr>
              <a:t>คัน/วัน</a:t>
            </a:r>
          </a:p>
        </p:txBody>
      </p:sp>
      <p:sp>
        <p:nvSpPr>
          <p:cNvPr id="137" name="TextBox 18">
            <a:extLst>
              <a:ext uri="{FF2B5EF4-FFF2-40B4-BE49-F238E27FC236}">
                <a16:creationId xmlns:a16="http://schemas.microsoft.com/office/drawing/2014/main" id="{882F4197-5127-44E8-A4CF-32C9D4FEAD13}"/>
              </a:ext>
            </a:extLst>
          </p:cNvPr>
          <p:cNvSpPr txBox="1"/>
          <p:nvPr/>
        </p:nvSpPr>
        <p:spPr>
          <a:xfrm rot="189002">
            <a:off x="7840677" y="4010550"/>
            <a:ext cx="1799292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sz="2000" b="1">
                <a:solidFill>
                  <a:srgbClr val="FF0000"/>
                </a:solidFill>
                <a:latin typeface="TH Niramit AS" pitchFamily="2" charset="-34"/>
                <a:cs typeface="TH Niramit AS" pitchFamily="2" charset="-34"/>
              </a:defRPr>
            </a:lvl1pPr>
          </a:lstStyle>
          <a:p>
            <a:r>
              <a:rPr lang="th-TH" sz="1400" dirty="0">
                <a:solidFill>
                  <a:schemeClr val="tx1"/>
                </a:solidFill>
              </a:rPr>
              <a:t>ปริมาณจราจร </a:t>
            </a:r>
            <a:r>
              <a:rPr lang="en-US" sz="1400" dirty="0">
                <a:solidFill>
                  <a:schemeClr val="tx1"/>
                </a:solidFill>
              </a:rPr>
              <a:t>8,120 </a:t>
            </a:r>
            <a:r>
              <a:rPr lang="th-TH" sz="1400" dirty="0">
                <a:solidFill>
                  <a:schemeClr val="tx1"/>
                </a:solidFill>
              </a:rPr>
              <a:t>คัน/วัน</a:t>
            </a:r>
          </a:p>
        </p:txBody>
      </p:sp>
      <p:sp>
        <p:nvSpPr>
          <p:cNvPr id="138" name="TextBox 18">
            <a:extLst>
              <a:ext uri="{FF2B5EF4-FFF2-40B4-BE49-F238E27FC236}">
                <a16:creationId xmlns:a16="http://schemas.microsoft.com/office/drawing/2014/main" id="{1920081F-BD7C-4FB7-9723-54459B121F70}"/>
              </a:ext>
            </a:extLst>
          </p:cNvPr>
          <p:cNvSpPr txBox="1"/>
          <p:nvPr/>
        </p:nvSpPr>
        <p:spPr>
          <a:xfrm>
            <a:off x="7401272" y="1196752"/>
            <a:ext cx="1799292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sz="2000" b="1">
                <a:solidFill>
                  <a:srgbClr val="FF0000"/>
                </a:solidFill>
                <a:latin typeface="TH Niramit AS" pitchFamily="2" charset="-34"/>
                <a:cs typeface="TH Niramit AS" pitchFamily="2" charset="-34"/>
              </a:defRPr>
            </a:lvl1pPr>
          </a:lstStyle>
          <a:p>
            <a:r>
              <a:rPr lang="th-TH" sz="1400" dirty="0">
                <a:solidFill>
                  <a:schemeClr val="tx1"/>
                </a:solidFill>
              </a:rPr>
              <a:t>ปริมาณจราจร </a:t>
            </a:r>
            <a:r>
              <a:rPr lang="en-US" sz="1400" dirty="0">
                <a:solidFill>
                  <a:schemeClr val="tx1"/>
                </a:solidFill>
              </a:rPr>
              <a:t>19,750 </a:t>
            </a:r>
            <a:r>
              <a:rPr lang="th-TH" sz="1400" dirty="0">
                <a:solidFill>
                  <a:schemeClr val="tx1"/>
                </a:solidFill>
              </a:rPr>
              <a:t>คัน/วัน</a:t>
            </a:r>
          </a:p>
        </p:txBody>
      </p:sp>
    </p:spTree>
    <p:extLst>
      <p:ext uri="{BB962C8B-B14F-4D97-AF65-F5344CB8AC3E}">
        <p14:creationId xmlns:p14="http://schemas.microsoft.com/office/powerpoint/2010/main" val="138871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5" t="15185" r="60991" b="13889"/>
          <a:stretch/>
        </p:blipFill>
        <p:spPr bwMode="auto">
          <a:xfrm>
            <a:off x="20488" y="0"/>
            <a:ext cx="9757048" cy="6920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15552" y="5903893"/>
            <a:ext cx="9793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solidFill>
                  <a:srgbClr val="00B0F0"/>
                </a:solidFill>
                <a:latin typeface="TH Niramit AS" pitchFamily="2" charset="-34"/>
                <a:cs typeface="TH Niramit AS" pitchFamily="2" charset="-34"/>
              </a:rPr>
              <a:t>ทางหลวง 4 ช่องจราจร ผิวจราจรกว้างข้างละ 6.50 เมตร ไหล่ทางกว้างข้างละ 2.75 เมตร ทางเท้ากว้างข้างละ 3.45 เมตร เกาะกลางดินถม เขตทาง 30.00 เมตร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4960" y="764704"/>
            <a:ext cx="776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u="sng" dirty="0">
                <a:solidFill>
                  <a:srgbClr val="00B0F0"/>
                </a:solidFill>
                <a:latin typeface="TH Niramit AS" pitchFamily="2" charset="-34"/>
                <a:cs typeface="TH Niramit AS" pitchFamily="2" charset="-34"/>
              </a:rPr>
              <a:t>รูปแบบที่ 1 (เชื่อม ทล.407 และ ทล.4309)</a:t>
            </a:r>
          </a:p>
        </p:txBody>
      </p:sp>
    </p:spTree>
    <p:extLst>
      <p:ext uri="{BB962C8B-B14F-4D97-AF65-F5344CB8AC3E}">
        <p14:creationId xmlns:p14="http://schemas.microsoft.com/office/powerpoint/2010/main" val="51093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8" t="15238" r="61309" b="14355"/>
          <a:stretch/>
        </p:blipFill>
        <p:spPr bwMode="auto">
          <a:xfrm>
            <a:off x="272480" y="-27384"/>
            <a:ext cx="9532955" cy="695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8464" y="6165304"/>
            <a:ext cx="9633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chemeClr val="accent6">
                    <a:lumMod val="75000"/>
                  </a:schemeClr>
                </a:solidFill>
                <a:latin typeface="TH Niramit AS" pitchFamily="2" charset="-34"/>
                <a:cs typeface="TH Niramit AS" pitchFamily="2" charset="-34"/>
              </a:rPr>
              <a:t>ทางหลวง 2 ช่องจราจร ผิวทางจราจรกว้างข้างละ 6.00 เมตร ไหล่ทางกว้างข้างละ 2.75-3.00 เมตร </a:t>
            </a:r>
            <a:br>
              <a:rPr lang="th-TH" sz="2400" b="1" dirty="0">
                <a:solidFill>
                  <a:schemeClr val="accent6">
                    <a:lumMod val="75000"/>
                  </a:schemeClr>
                </a:solidFill>
                <a:latin typeface="TH Niramit AS" pitchFamily="2" charset="-34"/>
                <a:cs typeface="TH Niramit AS" pitchFamily="2" charset="-34"/>
              </a:rPr>
            </a:br>
            <a:r>
              <a:rPr lang="th-TH" sz="2400" b="1" dirty="0">
                <a:solidFill>
                  <a:schemeClr val="accent6">
                    <a:lumMod val="75000"/>
                  </a:schemeClr>
                </a:solidFill>
                <a:latin typeface="TH Niramit AS" pitchFamily="2" charset="-34"/>
                <a:cs typeface="TH Niramit AS" pitchFamily="2" charset="-34"/>
              </a:rPr>
              <a:t>ทางเท้าแบบมีรางน้ำกว้างข้างละ 2.25 เมตร ไม่มีเกาะกลาง เขตทาง 16.00-19.00 เมตร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8976" y="332656"/>
            <a:ext cx="776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u="sng" dirty="0">
                <a:solidFill>
                  <a:schemeClr val="accent6">
                    <a:lumMod val="75000"/>
                  </a:schemeClr>
                </a:solidFill>
                <a:latin typeface="TH Niramit AS" pitchFamily="2" charset="-34"/>
                <a:cs typeface="TH Niramit AS" pitchFamily="2" charset="-34"/>
              </a:rPr>
              <a:t>รูปแบบที่ 2 (เชื่อม ทล.407 และ ถนน </a:t>
            </a:r>
            <a:r>
              <a:rPr lang="th-TH" b="1" u="sng" dirty="0" err="1">
                <a:solidFill>
                  <a:schemeClr val="accent6">
                    <a:lumMod val="75000"/>
                  </a:schemeClr>
                </a:solidFill>
                <a:latin typeface="TH Niramit AS" pitchFamily="2" charset="-34"/>
                <a:cs typeface="TH Niramit AS" pitchFamily="2" charset="-34"/>
              </a:rPr>
              <a:t>อบจ</a:t>
            </a:r>
            <a:r>
              <a:rPr lang="th-TH" b="1" u="sng" dirty="0">
                <a:solidFill>
                  <a:schemeClr val="accent6">
                    <a:lumMod val="75000"/>
                  </a:schemeClr>
                </a:solidFill>
                <a:latin typeface="TH Niramit AS" pitchFamily="2" charset="-34"/>
                <a:cs typeface="TH Niramit AS" pitchFamily="2" charset="-34"/>
              </a:rPr>
              <a:t>.2051 </a:t>
            </a:r>
            <a:r>
              <a:rPr lang="th-TH" sz="2000" b="1" u="sng" dirty="0">
                <a:solidFill>
                  <a:schemeClr val="accent6">
                    <a:lumMod val="75000"/>
                  </a:schemeClr>
                </a:solidFill>
                <a:latin typeface="TH Niramit AS" pitchFamily="2" charset="-34"/>
                <a:cs typeface="TH Niramit AS" pitchFamily="2" charset="-34"/>
              </a:rPr>
              <a:t>(30เมตร))</a:t>
            </a:r>
          </a:p>
        </p:txBody>
      </p:sp>
    </p:spTree>
    <p:extLst>
      <p:ext uri="{BB962C8B-B14F-4D97-AF65-F5344CB8AC3E}">
        <p14:creationId xmlns:p14="http://schemas.microsoft.com/office/powerpoint/2010/main" val="2118298284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245</Words>
  <Application>Microsoft Office PowerPoint</Application>
  <PresentationFormat>A4 Paper (210x297 mm)</PresentationFormat>
  <Paragraphs>31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TH Niramit AS</vt:lpstr>
      <vt:lpstr>ชุดรูปแบบของ Office</vt:lpstr>
      <vt:lpstr>โครงข่ายทางหลวงแนวใหม่ ทล.4309-บรรจบ อบจ.2051(30เมตร)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SUR05</dc:creator>
  <cp:lastModifiedBy>sarin Khoonjun</cp:lastModifiedBy>
  <cp:revision>19</cp:revision>
  <cp:lastPrinted>2022-10-11T05:06:50Z</cp:lastPrinted>
  <dcterms:created xsi:type="dcterms:W3CDTF">2022-10-11T04:43:28Z</dcterms:created>
  <dcterms:modified xsi:type="dcterms:W3CDTF">2022-11-16T02:22:23Z</dcterms:modified>
</cp:coreProperties>
</file>