
<file path=[Content_Types].xml><?xml version="1.0" encoding="utf-8"?>
<Types xmlns="http://schemas.openxmlformats.org/package/2006/content-types">
  <Default Extension="png" ContentType="image/png"/>
  <Default Extension="png&amp;ehk=gNk2BgexHtY7rMDQgST6DQ&amp;r=0&amp;pid=OfficeInsert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66" r:id="rId4"/>
    <p:sldId id="260" r:id="rId5"/>
    <p:sldId id="268" r:id="rId6"/>
    <p:sldId id="276" r:id="rId7"/>
    <p:sldId id="277" r:id="rId8"/>
    <p:sldId id="278" r:id="rId9"/>
    <p:sldId id="269" r:id="rId10"/>
    <p:sldId id="27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70AD47"/>
    <a:srgbClr val="9DAEDA"/>
    <a:srgbClr val="5B9BD5"/>
    <a:srgbClr val="F2F2F2"/>
    <a:srgbClr val="DDEBF7"/>
    <a:srgbClr val="A6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2\Desktop\New%20folder\Sas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2\Desktop\New%20folder\Sas_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2\Desktop\temp\hel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2\Desktop\temp\hel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2\Desktop\temp\hel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an2\Desktop\temp\hel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evan2\Desktop\temp\hel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baseline="0" dirty="0">
                <a:effectLst/>
              </a:rPr>
              <a:t>User Numbers by Tenure Group and User Status</a:t>
            </a:r>
            <a:endParaRPr lang="en-CA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Sheet5!$AA$7</c:f>
              <c:strCache>
                <c:ptCount val="1"/>
                <c:pt idx="0">
                  <c:v>Deactivated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Sheet5!$Z$8:$Z$11</c:f>
              <c:strCache>
                <c:ptCount val="4"/>
                <c:pt idx="0">
                  <c:v>Less than 30 days</c:v>
                </c:pt>
                <c:pt idx="1">
                  <c:v>From 31 days to 60 days</c:v>
                </c:pt>
                <c:pt idx="2">
                  <c:v>From 61 days to 1 year</c:v>
                </c:pt>
                <c:pt idx="3">
                  <c:v>Over 1 year</c:v>
                </c:pt>
              </c:strCache>
            </c:strRef>
          </c:cat>
          <c:val>
            <c:numRef>
              <c:f>Sheet5!$AA$8:$AA$11</c:f>
              <c:numCache>
                <c:formatCode>General</c:formatCode>
                <c:ptCount val="4"/>
                <c:pt idx="0">
                  <c:v>3213</c:v>
                </c:pt>
                <c:pt idx="1">
                  <c:v>1136</c:v>
                </c:pt>
                <c:pt idx="2">
                  <c:v>11427</c:v>
                </c:pt>
                <c:pt idx="3">
                  <c:v>3859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6-45BC-8E46-DB1F779E7B91}"/>
            </c:ext>
          </c:extLst>
        </c:ser>
        <c:ser>
          <c:idx val="1"/>
          <c:order val="1"/>
          <c:tx>
            <c:strRef>
              <c:f>Sheet5!$AB$7</c:f>
              <c:strCache>
                <c:ptCount val="1"/>
                <c:pt idx="0">
                  <c:v>Still Alive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Sheet5!$Z$8:$Z$11</c:f>
              <c:strCache>
                <c:ptCount val="4"/>
                <c:pt idx="0">
                  <c:v>Less than 30 days</c:v>
                </c:pt>
                <c:pt idx="1">
                  <c:v>From 31 days to 60 days</c:v>
                </c:pt>
                <c:pt idx="2">
                  <c:v>From 61 days to 1 year</c:v>
                </c:pt>
                <c:pt idx="3">
                  <c:v>Over 1 year</c:v>
                </c:pt>
              </c:strCache>
            </c:strRef>
          </c:cat>
          <c:val>
            <c:numRef>
              <c:f>Sheet5!$AB$8:$AB$11</c:f>
              <c:numCache>
                <c:formatCode>General</c:formatCode>
                <c:ptCount val="4"/>
                <c:pt idx="0">
                  <c:v>6353</c:v>
                </c:pt>
                <c:pt idx="1">
                  <c:v>7398</c:v>
                </c:pt>
                <c:pt idx="2">
                  <c:v>33977</c:v>
                </c:pt>
                <c:pt idx="3">
                  <c:v>34892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56-45BC-8E46-DB1F779E7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9522944"/>
        <c:axId val="739518024"/>
      </c:barChart>
      <c:catAx>
        <c:axId val="73952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18024"/>
        <c:crosses val="autoZero"/>
        <c:auto val="1"/>
        <c:lblAlgn val="ctr"/>
        <c:lblOffset val="100"/>
        <c:noMultiLvlLbl val="0"/>
      </c:catAx>
      <c:valAx>
        <c:axId val="73951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2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2000" dirty="0"/>
              <a:t> Activating &amp; Deactivating</a:t>
            </a:r>
            <a:r>
              <a:rPr lang="en-CA" sz="2000" baseline="0" dirty="0"/>
              <a:t> by</a:t>
            </a:r>
            <a:r>
              <a:rPr lang="en-CA" sz="2000" dirty="0"/>
              <a:t>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groupby!$D$1</c:f>
              <c:strCache>
                <c:ptCount val="1"/>
                <c:pt idx="0">
                  <c:v>Difference ( Act - Deact)</c:v>
                </c:pt>
              </c:strCache>
            </c:strRef>
          </c:tx>
          <c:spPr>
            <a:solidFill>
              <a:srgbClr val="9DAEDA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groupby!$A$2:$A$26</c:f>
              <c:numCache>
                <c:formatCode>yyyy/mm</c:formatCode>
                <c:ptCount val="25"/>
                <c:pt idx="0">
                  <c:v>36161</c:v>
                </c:pt>
                <c:pt idx="1">
                  <c:v>36192</c:v>
                </c:pt>
                <c:pt idx="2">
                  <c:v>36220</c:v>
                </c:pt>
                <c:pt idx="3">
                  <c:v>36251</c:v>
                </c:pt>
                <c:pt idx="4">
                  <c:v>36281</c:v>
                </c:pt>
                <c:pt idx="5">
                  <c:v>36312</c:v>
                </c:pt>
                <c:pt idx="6">
                  <c:v>36342</c:v>
                </c:pt>
                <c:pt idx="7">
                  <c:v>36373</c:v>
                </c:pt>
                <c:pt idx="8">
                  <c:v>36404</c:v>
                </c:pt>
                <c:pt idx="9">
                  <c:v>36434</c:v>
                </c:pt>
                <c:pt idx="10">
                  <c:v>36465</c:v>
                </c:pt>
                <c:pt idx="11">
                  <c:v>36495</c:v>
                </c:pt>
                <c:pt idx="12">
                  <c:v>36526</c:v>
                </c:pt>
                <c:pt idx="13">
                  <c:v>36557</c:v>
                </c:pt>
                <c:pt idx="14">
                  <c:v>36586</c:v>
                </c:pt>
                <c:pt idx="15">
                  <c:v>36617</c:v>
                </c:pt>
                <c:pt idx="16">
                  <c:v>36647</c:v>
                </c:pt>
                <c:pt idx="17">
                  <c:v>36678</c:v>
                </c:pt>
                <c:pt idx="18">
                  <c:v>36708</c:v>
                </c:pt>
                <c:pt idx="19">
                  <c:v>36739</c:v>
                </c:pt>
                <c:pt idx="20">
                  <c:v>36770</c:v>
                </c:pt>
                <c:pt idx="21">
                  <c:v>36800</c:v>
                </c:pt>
                <c:pt idx="22">
                  <c:v>36831</c:v>
                </c:pt>
                <c:pt idx="23">
                  <c:v>36861</c:v>
                </c:pt>
                <c:pt idx="24">
                  <c:v>36892</c:v>
                </c:pt>
              </c:numCache>
            </c:numRef>
          </c:cat>
          <c:val>
            <c:numRef>
              <c:f>groupby!$D$2:$D$26</c:f>
              <c:numCache>
                <c:formatCode>General</c:formatCode>
                <c:ptCount val="25"/>
                <c:pt idx="0">
                  <c:v>535</c:v>
                </c:pt>
                <c:pt idx="1">
                  <c:v>914</c:v>
                </c:pt>
                <c:pt idx="2">
                  <c:v>1658</c:v>
                </c:pt>
                <c:pt idx="3">
                  <c:v>1531</c:v>
                </c:pt>
                <c:pt idx="4">
                  <c:v>1638</c:v>
                </c:pt>
                <c:pt idx="5">
                  <c:v>2087</c:v>
                </c:pt>
                <c:pt idx="6">
                  <c:v>2943</c:v>
                </c:pt>
                <c:pt idx="7">
                  <c:v>2793</c:v>
                </c:pt>
                <c:pt idx="8">
                  <c:v>2186</c:v>
                </c:pt>
                <c:pt idx="9">
                  <c:v>2336</c:v>
                </c:pt>
                <c:pt idx="10">
                  <c:v>3324</c:v>
                </c:pt>
                <c:pt idx="11">
                  <c:v>7821</c:v>
                </c:pt>
                <c:pt idx="12">
                  <c:v>2491</c:v>
                </c:pt>
                <c:pt idx="13">
                  <c:v>2204</c:v>
                </c:pt>
                <c:pt idx="14">
                  <c:v>2288</c:v>
                </c:pt>
                <c:pt idx="15">
                  <c:v>1850</c:v>
                </c:pt>
                <c:pt idx="16">
                  <c:v>2842</c:v>
                </c:pt>
                <c:pt idx="17">
                  <c:v>2470</c:v>
                </c:pt>
                <c:pt idx="18">
                  <c:v>2654</c:v>
                </c:pt>
                <c:pt idx="19">
                  <c:v>2086</c:v>
                </c:pt>
                <c:pt idx="20">
                  <c:v>1893</c:v>
                </c:pt>
                <c:pt idx="21">
                  <c:v>2337</c:v>
                </c:pt>
                <c:pt idx="22">
                  <c:v>2185</c:v>
                </c:pt>
                <c:pt idx="23">
                  <c:v>6492</c:v>
                </c:pt>
                <c:pt idx="24">
                  <c:v>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0-433C-809B-9CCF03C7A91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58314464"/>
        <c:axId val="858313152"/>
      </c:barChart>
      <c:lineChart>
        <c:grouping val="standard"/>
        <c:varyColors val="0"/>
        <c:ser>
          <c:idx val="0"/>
          <c:order val="0"/>
          <c:tx>
            <c:strRef>
              <c:f>groupby!$B$1</c:f>
              <c:strCache>
                <c:ptCount val="1"/>
                <c:pt idx="0">
                  <c:v>Deact_num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groupby!$A$2:$A$26</c:f>
              <c:numCache>
                <c:formatCode>yyyy/mm</c:formatCode>
                <c:ptCount val="25"/>
                <c:pt idx="0">
                  <c:v>36161</c:v>
                </c:pt>
                <c:pt idx="1">
                  <c:v>36192</c:v>
                </c:pt>
                <c:pt idx="2">
                  <c:v>36220</c:v>
                </c:pt>
                <c:pt idx="3">
                  <c:v>36251</c:v>
                </c:pt>
                <c:pt idx="4">
                  <c:v>36281</c:v>
                </c:pt>
                <c:pt idx="5">
                  <c:v>36312</c:v>
                </c:pt>
                <c:pt idx="6">
                  <c:v>36342</c:v>
                </c:pt>
                <c:pt idx="7">
                  <c:v>36373</c:v>
                </c:pt>
                <c:pt idx="8">
                  <c:v>36404</c:v>
                </c:pt>
                <c:pt idx="9">
                  <c:v>36434</c:v>
                </c:pt>
                <c:pt idx="10">
                  <c:v>36465</c:v>
                </c:pt>
                <c:pt idx="11">
                  <c:v>36495</c:v>
                </c:pt>
                <c:pt idx="12">
                  <c:v>36526</c:v>
                </c:pt>
                <c:pt idx="13">
                  <c:v>36557</c:v>
                </c:pt>
                <c:pt idx="14">
                  <c:v>36586</c:v>
                </c:pt>
                <c:pt idx="15">
                  <c:v>36617</c:v>
                </c:pt>
                <c:pt idx="16">
                  <c:v>36647</c:v>
                </c:pt>
                <c:pt idx="17">
                  <c:v>36678</c:v>
                </c:pt>
                <c:pt idx="18">
                  <c:v>36708</c:v>
                </c:pt>
                <c:pt idx="19">
                  <c:v>36739</c:v>
                </c:pt>
                <c:pt idx="20">
                  <c:v>36770</c:v>
                </c:pt>
                <c:pt idx="21">
                  <c:v>36800</c:v>
                </c:pt>
                <c:pt idx="22">
                  <c:v>36831</c:v>
                </c:pt>
                <c:pt idx="23">
                  <c:v>36861</c:v>
                </c:pt>
                <c:pt idx="24">
                  <c:v>36892</c:v>
                </c:pt>
              </c:numCache>
            </c:numRef>
          </c:cat>
          <c:val>
            <c:numRef>
              <c:f>groupby!$B$2:$B$26</c:f>
              <c:numCache>
                <c:formatCode>General</c:formatCode>
                <c:ptCount val="25"/>
                <c:pt idx="0">
                  <c:v>2</c:v>
                </c:pt>
                <c:pt idx="1">
                  <c:v>21</c:v>
                </c:pt>
                <c:pt idx="2">
                  <c:v>40</c:v>
                </c:pt>
                <c:pt idx="3">
                  <c:v>45</c:v>
                </c:pt>
                <c:pt idx="4">
                  <c:v>123</c:v>
                </c:pt>
                <c:pt idx="5">
                  <c:v>245</c:v>
                </c:pt>
                <c:pt idx="6">
                  <c:v>282</c:v>
                </c:pt>
                <c:pt idx="7">
                  <c:v>402</c:v>
                </c:pt>
                <c:pt idx="8">
                  <c:v>421</c:v>
                </c:pt>
                <c:pt idx="9">
                  <c:v>516</c:v>
                </c:pt>
                <c:pt idx="10">
                  <c:v>449</c:v>
                </c:pt>
                <c:pt idx="11">
                  <c:v>599</c:v>
                </c:pt>
                <c:pt idx="12">
                  <c:v>636</c:v>
                </c:pt>
                <c:pt idx="13">
                  <c:v>532</c:v>
                </c:pt>
                <c:pt idx="14">
                  <c:v>720</c:v>
                </c:pt>
                <c:pt idx="15">
                  <c:v>686</c:v>
                </c:pt>
                <c:pt idx="16">
                  <c:v>791</c:v>
                </c:pt>
                <c:pt idx="17">
                  <c:v>1158</c:v>
                </c:pt>
                <c:pt idx="18">
                  <c:v>1098</c:v>
                </c:pt>
                <c:pt idx="19">
                  <c:v>1092</c:v>
                </c:pt>
                <c:pt idx="20">
                  <c:v>1296</c:v>
                </c:pt>
                <c:pt idx="21">
                  <c:v>2301</c:v>
                </c:pt>
                <c:pt idx="22">
                  <c:v>1627</c:v>
                </c:pt>
                <c:pt idx="23">
                  <c:v>2697</c:v>
                </c:pt>
                <c:pt idx="24">
                  <c:v>1856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70-433C-809B-9CCF03C7A91F}"/>
            </c:ext>
          </c:extLst>
        </c:ser>
        <c:ser>
          <c:idx val="1"/>
          <c:order val="1"/>
          <c:tx>
            <c:strRef>
              <c:f>groupby!$C$1</c:f>
              <c:strCache>
                <c:ptCount val="1"/>
                <c:pt idx="0">
                  <c:v>Act_num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groupby!$A$2:$A$26</c:f>
              <c:numCache>
                <c:formatCode>yyyy/mm</c:formatCode>
                <c:ptCount val="25"/>
                <c:pt idx="0">
                  <c:v>36161</c:v>
                </c:pt>
                <c:pt idx="1">
                  <c:v>36192</c:v>
                </c:pt>
                <c:pt idx="2">
                  <c:v>36220</c:v>
                </c:pt>
                <c:pt idx="3">
                  <c:v>36251</c:v>
                </c:pt>
                <c:pt idx="4">
                  <c:v>36281</c:v>
                </c:pt>
                <c:pt idx="5">
                  <c:v>36312</c:v>
                </c:pt>
                <c:pt idx="6">
                  <c:v>36342</c:v>
                </c:pt>
                <c:pt idx="7">
                  <c:v>36373</c:v>
                </c:pt>
                <c:pt idx="8">
                  <c:v>36404</c:v>
                </c:pt>
                <c:pt idx="9">
                  <c:v>36434</c:v>
                </c:pt>
                <c:pt idx="10">
                  <c:v>36465</c:v>
                </c:pt>
                <c:pt idx="11">
                  <c:v>36495</c:v>
                </c:pt>
                <c:pt idx="12">
                  <c:v>36526</c:v>
                </c:pt>
                <c:pt idx="13">
                  <c:v>36557</c:v>
                </c:pt>
                <c:pt idx="14">
                  <c:v>36586</c:v>
                </c:pt>
                <c:pt idx="15">
                  <c:v>36617</c:v>
                </c:pt>
                <c:pt idx="16">
                  <c:v>36647</c:v>
                </c:pt>
                <c:pt idx="17">
                  <c:v>36678</c:v>
                </c:pt>
                <c:pt idx="18">
                  <c:v>36708</c:v>
                </c:pt>
                <c:pt idx="19">
                  <c:v>36739</c:v>
                </c:pt>
                <c:pt idx="20">
                  <c:v>36770</c:v>
                </c:pt>
                <c:pt idx="21">
                  <c:v>36800</c:v>
                </c:pt>
                <c:pt idx="22">
                  <c:v>36831</c:v>
                </c:pt>
                <c:pt idx="23">
                  <c:v>36861</c:v>
                </c:pt>
                <c:pt idx="24">
                  <c:v>36892</c:v>
                </c:pt>
              </c:numCache>
            </c:numRef>
          </c:cat>
          <c:val>
            <c:numRef>
              <c:f>groupby!$C$2:$C$26</c:f>
              <c:numCache>
                <c:formatCode>General</c:formatCode>
                <c:ptCount val="25"/>
                <c:pt idx="0">
                  <c:v>537</c:v>
                </c:pt>
                <c:pt idx="1">
                  <c:v>935</c:v>
                </c:pt>
                <c:pt idx="2">
                  <c:v>1698</c:v>
                </c:pt>
                <c:pt idx="3">
                  <c:v>1576</c:v>
                </c:pt>
                <c:pt idx="4">
                  <c:v>1761</c:v>
                </c:pt>
                <c:pt idx="5">
                  <c:v>2332</c:v>
                </c:pt>
                <c:pt idx="6">
                  <c:v>3225</c:v>
                </c:pt>
                <c:pt idx="7">
                  <c:v>3195</c:v>
                </c:pt>
                <c:pt idx="8">
                  <c:v>2607</c:v>
                </c:pt>
                <c:pt idx="9">
                  <c:v>2852</c:v>
                </c:pt>
                <c:pt idx="10">
                  <c:v>3773</c:v>
                </c:pt>
                <c:pt idx="11">
                  <c:v>8420</c:v>
                </c:pt>
                <c:pt idx="12">
                  <c:v>3127</c:v>
                </c:pt>
                <c:pt idx="13">
                  <c:v>2736</c:v>
                </c:pt>
                <c:pt idx="14">
                  <c:v>3008</c:v>
                </c:pt>
                <c:pt idx="15">
                  <c:v>2536</c:v>
                </c:pt>
                <c:pt idx="16">
                  <c:v>3633</c:v>
                </c:pt>
                <c:pt idx="17">
                  <c:v>3628</c:v>
                </c:pt>
                <c:pt idx="18">
                  <c:v>3752</c:v>
                </c:pt>
                <c:pt idx="19">
                  <c:v>3178</c:v>
                </c:pt>
                <c:pt idx="20">
                  <c:v>3189</c:v>
                </c:pt>
                <c:pt idx="21">
                  <c:v>4638</c:v>
                </c:pt>
                <c:pt idx="22">
                  <c:v>3812</c:v>
                </c:pt>
                <c:pt idx="23">
                  <c:v>9189</c:v>
                </c:pt>
                <c:pt idx="24">
                  <c:v>3283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70-433C-809B-9CCF03C7A91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8314464"/>
        <c:axId val="858313152"/>
      </c:lineChart>
      <c:dateAx>
        <c:axId val="858314464"/>
        <c:scaling>
          <c:orientation val="minMax"/>
        </c:scaling>
        <c:delete val="0"/>
        <c:axPos val="b"/>
        <c:numFmt formatCode="yyyy/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313152"/>
        <c:crosses val="autoZero"/>
        <c:auto val="1"/>
        <c:lblOffset val="100"/>
        <c:baseTimeUnit val="months"/>
      </c:dateAx>
      <c:valAx>
        <c:axId val="85831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31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2400"/>
              <a:t>Dealer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Sheet3!$C$2</c:f>
              <c:strCache>
                <c:ptCount val="1"/>
                <c:pt idx="0">
                  <c:v>Less than 30 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Sheet3!$B$3:$B$6</c:f>
              <c:strCache>
                <c:ptCount val="4"/>
                <c:pt idx="0">
                  <c:v>Dealer_A1</c:v>
                </c:pt>
                <c:pt idx="1">
                  <c:v>Dealer_A2</c:v>
                </c:pt>
                <c:pt idx="2">
                  <c:v>Dealer_B1</c:v>
                </c:pt>
                <c:pt idx="3">
                  <c:v>Dealer_C1</c:v>
                </c:pt>
              </c:strCache>
            </c:strRef>
          </c:cat>
          <c:val>
            <c:numRef>
              <c:f>Sheet3!$C$3:$C$6</c:f>
              <c:numCache>
                <c:formatCode>General</c:formatCode>
                <c:ptCount val="4"/>
                <c:pt idx="0">
                  <c:v>5417</c:v>
                </c:pt>
                <c:pt idx="1">
                  <c:v>913</c:v>
                </c:pt>
                <c:pt idx="2">
                  <c:v>1799</c:v>
                </c:pt>
                <c:pt idx="3">
                  <c:v>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A-42A4-BC07-7A8D1192F6F2}"/>
            </c:ext>
          </c:extLst>
        </c:ser>
        <c:ser>
          <c:idx val="1"/>
          <c:order val="1"/>
          <c:tx>
            <c:strRef>
              <c:f>Sheet3!$D$2</c:f>
              <c:strCache>
                <c:ptCount val="1"/>
                <c:pt idx="0">
                  <c:v>From 31 days to 60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Sheet3!$B$3:$B$6</c:f>
              <c:strCache>
                <c:ptCount val="4"/>
                <c:pt idx="0">
                  <c:v>Dealer_A1</c:v>
                </c:pt>
                <c:pt idx="1">
                  <c:v>Dealer_A2</c:v>
                </c:pt>
                <c:pt idx="2">
                  <c:v>Dealer_B1</c:v>
                </c:pt>
                <c:pt idx="3">
                  <c:v>Dealer_C1</c:v>
                </c:pt>
              </c:strCache>
            </c:strRef>
          </c:cat>
          <c:val>
            <c:numRef>
              <c:f>Sheet3!$D$3:$D$6</c:f>
              <c:numCache>
                <c:formatCode>General</c:formatCode>
                <c:ptCount val="4"/>
                <c:pt idx="0">
                  <c:v>4604</c:v>
                </c:pt>
                <c:pt idx="1">
                  <c:v>792</c:v>
                </c:pt>
                <c:pt idx="2">
                  <c:v>1639</c:v>
                </c:pt>
                <c:pt idx="3">
                  <c:v>1499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8A-42A4-BC07-7A8D1192F6F2}"/>
            </c:ext>
          </c:extLst>
        </c:ser>
        <c:ser>
          <c:idx val="2"/>
          <c:order val="2"/>
          <c:tx>
            <c:strRef>
              <c:f>Sheet3!$E$2</c:f>
              <c:strCache>
                <c:ptCount val="1"/>
                <c:pt idx="0">
                  <c:v>From 61 days to 1 year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Sheet3!$B$3:$B$6</c:f>
              <c:strCache>
                <c:ptCount val="4"/>
                <c:pt idx="0">
                  <c:v>Dealer_A1</c:v>
                </c:pt>
                <c:pt idx="1">
                  <c:v>Dealer_A2</c:v>
                </c:pt>
                <c:pt idx="2">
                  <c:v>Dealer_B1</c:v>
                </c:pt>
                <c:pt idx="3">
                  <c:v>Dealer_C1</c:v>
                </c:pt>
              </c:strCache>
            </c:strRef>
          </c:cat>
          <c:val>
            <c:numRef>
              <c:f>Sheet3!$E$3:$E$6</c:f>
              <c:numCache>
                <c:formatCode>General</c:formatCode>
                <c:ptCount val="4"/>
                <c:pt idx="0">
                  <c:v>24076</c:v>
                </c:pt>
                <c:pt idx="1">
                  <c:v>4188</c:v>
                </c:pt>
                <c:pt idx="2">
                  <c:v>10696</c:v>
                </c:pt>
                <c:pt idx="3">
                  <c:v>6444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8A-42A4-BC07-7A8D1192F6F2}"/>
            </c:ext>
          </c:extLst>
        </c:ser>
        <c:ser>
          <c:idx val="3"/>
          <c:order val="3"/>
          <c:tx>
            <c:strRef>
              <c:f>Sheet3!$F$2</c:f>
              <c:strCache>
                <c:ptCount val="1"/>
                <c:pt idx="0">
                  <c:v>Over 1 year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Sheet3!$B$3:$B$6</c:f>
              <c:strCache>
                <c:ptCount val="4"/>
                <c:pt idx="0">
                  <c:v>Dealer_A1</c:v>
                </c:pt>
                <c:pt idx="1">
                  <c:v>Dealer_A2</c:v>
                </c:pt>
                <c:pt idx="2">
                  <c:v>Dealer_B1</c:v>
                </c:pt>
                <c:pt idx="3">
                  <c:v>Dealer_C1</c:v>
                </c:pt>
              </c:strCache>
            </c:strRef>
          </c:cat>
          <c:val>
            <c:numRef>
              <c:f>Sheet3!$F$3:$F$6</c:f>
              <c:numCache>
                <c:formatCode>General</c:formatCode>
                <c:ptCount val="4"/>
                <c:pt idx="0">
                  <c:v>22035</c:v>
                </c:pt>
                <c:pt idx="1">
                  <c:v>5362</c:v>
                </c:pt>
                <c:pt idx="2">
                  <c:v>6536</c:v>
                </c:pt>
                <c:pt idx="3">
                  <c:v>4818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8A-42A4-BC07-7A8D1192F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9642072"/>
        <c:axId val="769639776"/>
      </c:barChart>
      <c:catAx>
        <c:axId val="769642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39776"/>
        <c:crosses val="autoZero"/>
        <c:auto val="1"/>
        <c:lblAlgn val="ctr"/>
        <c:lblOffset val="100"/>
        <c:noMultiLvlLbl val="0"/>
      </c:catAx>
      <c:valAx>
        <c:axId val="76963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42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2400"/>
              <a:t>Rate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Sheet3!$B$9</c:f>
              <c:strCache>
                <c:ptCount val="1"/>
                <c:pt idx="0">
                  <c:v>Plan_1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Sheet3!$C$8:$G$8</c15:sqref>
                  </c15:fullRef>
                </c:ext>
              </c:extLst>
              <c:f>Sheet3!$C$8:$F$8</c:f>
              <c:strCache>
                <c:ptCount val="4"/>
                <c:pt idx="0">
                  <c:v>Less than 30 days</c:v>
                </c:pt>
                <c:pt idx="1">
                  <c:v>From 31 days to 60 days</c:v>
                </c:pt>
                <c:pt idx="2">
                  <c:v>From 61 days to 1 year</c:v>
                </c:pt>
                <c:pt idx="3">
                  <c:v>Over 1 year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Sheet3!$C$9:$G$9</c15:sqref>
                  </c15:fullRef>
                </c:ext>
              </c:extLst>
              <c:f>Sheet3!$C$9:$F$9</c:f>
              <c:numCache>
                <c:formatCode>General</c:formatCode>
                <c:ptCount val="4"/>
                <c:pt idx="0">
                  <c:v>4175</c:v>
                </c:pt>
                <c:pt idx="1">
                  <c:v>3763</c:v>
                </c:pt>
                <c:pt idx="2">
                  <c:v>32118</c:v>
                </c:pt>
                <c:pt idx="3">
                  <c:v>28138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6-40DE-95C8-E7D211F5DF97}"/>
            </c:ext>
          </c:extLst>
        </c:ser>
        <c:ser>
          <c:idx val="1"/>
          <c:order val="1"/>
          <c:tx>
            <c:strRef>
              <c:f>Sheet3!$B$10</c:f>
              <c:strCache>
                <c:ptCount val="1"/>
                <c:pt idx="0">
                  <c:v>Plan_2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Sheet3!$C$8:$G$8</c15:sqref>
                  </c15:fullRef>
                </c:ext>
              </c:extLst>
              <c:f>Sheet3!$C$8:$F$8</c:f>
              <c:strCache>
                <c:ptCount val="4"/>
                <c:pt idx="0">
                  <c:v>Less than 30 days</c:v>
                </c:pt>
                <c:pt idx="1">
                  <c:v>From 31 days to 60 days</c:v>
                </c:pt>
                <c:pt idx="2">
                  <c:v>From 61 days to 1 year</c:v>
                </c:pt>
                <c:pt idx="3">
                  <c:v>Over 1 year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Sheet3!$C$10:$G$10</c15:sqref>
                  </c15:fullRef>
                </c:ext>
              </c:extLst>
              <c:f>Sheet3!$C$10:$F$10</c:f>
              <c:numCache>
                <c:formatCode>General</c:formatCode>
                <c:ptCount val="4"/>
                <c:pt idx="0">
                  <c:v>4474</c:v>
                </c:pt>
                <c:pt idx="1">
                  <c:v>3998</c:v>
                </c:pt>
                <c:pt idx="2">
                  <c:v>6724</c:v>
                </c:pt>
                <c:pt idx="3">
                  <c:v>4991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6-40DE-95C8-E7D211F5DF97}"/>
            </c:ext>
          </c:extLst>
        </c:ser>
        <c:ser>
          <c:idx val="2"/>
          <c:order val="2"/>
          <c:tx>
            <c:strRef>
              <c:f>Sheet3!$B$11</c:f>
              <c:strCache>
                <c:ptCount val="1"/>
                <c:pt idx="0">
                  <c:v>Plan_3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Sheet3!$C$8:$G$8</c15:sqref>
                  </c15:fullRef>
                </c:ext>
              </c:extLst>
              <c:f>Sheet3!$C$8:$F$8</c:f>
              <c:strCache>
                <c:ptCount val="4"/>
                <c:pt idx="0">
                  <c:v>Less than 30 days</c:v>
                </c:pt>
                <c:pt idx="1">
                  <c:v>From 31 days to 60 days</c:v>
                </c:pt>
                <c:pt idx="2">
                  <c:v>From 61 days to 1 year</c:v>
                </c:pt>
                <c:pt idx="3">
                  <c:v>Over 1 year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Sheet3!$C$11:$G$11</c15:sqref>
                  </c15:fullRef>
                </c:ext>
              </c:extLst>
              <c:f>Sheet3!$C$11:$F$11</c:f>
              <c:numCache>
                <c:formatCode>General</c:formatCode>
                <c:ptCount val="4"/>
                <c:pt idx="0">
                  <c:v>917</c:v>
                </c:pt>
                <c:pt idx="1">
                  <c:v>773</c:v>
                </c:pt>
                <c:pt idx="2">
                  <c:v>6562</c:v>
                </c:pt>
                <c:pt idx="3">
                  <c:v>5622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6-40DE-95C8-E7D211F5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771073976"/>
        <c:axId val="771072336"/>
      </c:barChart>
      <c:catAx>
        <c:axId val="771073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072336"/>
        <c:crosses val="autoZero"/>
        <c:auto val="1"/>
        <c:lblAlgn val="ctr"/>
        <c:lblOffset val="100"/>
        <c:noMultiLvlLbl val="0"/>
      </c:catAx>
      <c:valAx>
        <c:axId val="77107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073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Sheet4!$A$8:$B$8</c:f>
              <c:strCache>
                <c:ptCount val="2"/>
                <c:pt idx="0">
                  <c:v>Rate Plan</c:v>
                </c:pt>
                <c:pt idx="1">
                  <c:v>Plan_1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Sheet4!$C$7:$D$7</c:f>
              <c:strCache>
                <c:ptCount val="2"/>
                <c:pt idx="0">
                  <c:v>Deactivated</c:v>
                </c:pt>
                <c:pt idx="1">
                  <c:v>Still Alive</c:v>
                </c:pt>
              </c:strCache>
            </c:strRef>
          </c:cat>
          <c:val>
            <c:numRef>
              <c:f>Sheet4!$C$8:$D$8</c:f>
              <c:numCache>
                <c:formatCode>General</c:formatCode>
                <c:ptCount val="2"/>
                <c:pt idx="0">
                  <c:v>12469</c:v>
                </c:pt>
                <c:pt idx="1">
                  <c:v>55725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9-4D4B-B08E-8A60B90A3F1F}"/>
            </c:ext>
          </c:extLst>
        </c:ser>
        <c:ser>
          <c:idx val="1"/>
          <c:order val="1"/>
          <c:tx>
            <c:strRef>
              <c:f>Sheet4!$A$9:$B$9</c:f>
              <c:strCache>
                <c:ptCount val="2"/>
                <c:pt idx="0">
                  <c:v>Rate Plan</c:v>
                </c:pt>
                <c:pt idx="1">
                  <c:v>Plan_2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Sheet4!$C$7:$D$7</c:f>
              <c:strCache>
                <c:ptCount val="2"/>
                <c:pt idx="0">
                  <c:v>Deactivated</c:v>
                </c:pt>
                <c:pt idx="1">
                  <c:v>Still Alive</c:v>
                </c:pt>
              </c:strCache>
            </c:strRef>
          </c:cat>
          <c:val>
            <c:numRef>
              <c:f>Sheet4!$C$9:$D$9</c:f>
              <c:numCache>
                <c:formatCode>General</c:formatCode>
                <c:ptCount val="2"/>
                <c:pt idx="0">
                  <c:v>3439</c:v>
                </c:pt>
                <c:pt idx="1">
                  <c:v>16748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49-4D4B-B08E-8A60B90A3F1F}"/>
            </c:ext>
          </c:extLst>
        </c:ser>
        <c:ser>
          <c:idx val="2"/>
          <c:order val="2"/>
          <c:tx>
            <c:strRef>
              <c:f>Sheet4!$A$10:$B$10</c:f>
              <c:strCache>
                <c:ptCount val="2"/>
                <c:pt idx="0">
                  <c:v>Rate Plan</c:v>
                </c:pt>
                <c:pt idx="1">
                  <c:v>Plan_3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Sheet4!$C$7:$D$7</c:f>
              <c:strCache>
                <c:ptCount val="2"/>
                <c:pt idx="0">
                  <c:v>Deactivated</c:v>
                </c:pt>
                <c:pt idx="1">
                  <c:v>Still Alive</c:v>
                </c:pt>
              </c:strCache>
            </c:strRef>
          </c:cat>
          <c:val>
            <c:numRef>
              <c:f>Sheet4!$C$10:$D$10</c:f>
              <c:numCache>
                <c:formatCode>General</c:formatCode>
                <c:ptCount val="2"/>
                <c:pt idx="0">
                  <c:v>3727</c:v>
                </c:pt>
                <c:pt idx="1">
                  <c:v>10147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49-4D4B-B08E-8A60B90A3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800504656"/>
        <c:axId val="800500064"/>
      </c:barChart>
      <c:catAx>
        <c:axId val="80050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500064"/>
        <c:crosses val="autoZero"/>
        <c:auto val="1"/>
        <c:lblAlgn val="ctr"/>
        <c:lblOffset val="100"/>
        <c:noMultiLvlLbl val="0"/>
      </c:catAx>
      <c:valAx>
        <c:axId val="800500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50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2400"/>
              <a:t>Credit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Sheet3!$B$14</c:f>
              <c:strCache>
                <c:ptCount val="1"/>
                <c:pt idx="0">
                  <c:v>Not good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Sheet3!$C$13:$F$13</c:f>
              <c:strCache>
                <c:ptCount val="4"/>
                <c:pt idx="0">
                  <c:v>Less than 30 days</c:v>
                </c:pt>
                <c:pt idx="1">
                  <c:v>From 31 days to 60 days</c:v>
                </c:pt>
                <c:pt idx="2">
                  <c:v>From 61 days to 1 year</c:v>
                </c:pt>
                <c:pt idx="3">
                  <c:v>Over 1 year</c:v>
                </c:pt>
              </c:strCache>
            </c:strRef>
          </c:cat>
          <c:val>
            <c:numRef>
              <c:f>Sheet3!$C$14:$F$14</c:f>
              <c:numCache>
                <c:formatCode>General</c:formatCode>
                <c:ptCount val="4"/>
                <c:pt idx="0">
                  <c:v>2201</c:v>
                </c:pt>
                <c:pt idx="1">
                  <c:v>1893</c:v>
                </c:pt>
                <c:pt idx="2">
                  <c:v>16512</c:v>
                </c:pt>
                <c:pt idx="3">
                  <c:v>10647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F-437D-BDB2-820B640928F3}"/>
            </c:ext>
          </c:extLst>
        </c:ser>
        <c:ser>
          <c:idx val="1"/>
          <c:order val="1"/>
          <c:tx>
            <c:strRef>
              <c:f>Sheet3!$B$15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Sheet3!$C$13:$F$13</c:f>
              <c:strCache>
                <c:ptCount val="4"/>
                <c:pt idx="0">
                  <c:v>Less than 30 days</c:v>
                </c:pt>
                <c:pt idx="1">
                  <c:v>From 31 days to 60 days</c:v>
                </c:pt>
                <c:pt idx="2">
                  <c:v>From 61 days to 1 year</c:v>
                </c:pt>
                <c:pt idx="3">
                  <c:v>Over 1 year</c:v>
                </c:pt>
              </c:strCache>
            </c:strRef>
          </c:cat>
          <c:val>
            <c:numRef>
              <c:f>Sheet3!$C$15:$F$15</c:f>
              <c:numCache>
                <c:formatCode>General</c:formatCode>
                <c:ptCount val="4"/>
                <c:pt idx="0">
                  <c:v>7365</c:v>
                </c:pt>
                <c:pt idx="1">
                  <c:v>6641</c:v>
                </c:pt>
                <c:pt idx="2">
                  <c:v>28892</c:v>
                </c:pt>
                <c:pt idx="3">
                  <c:v>28104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F-437D-BDB2-820B64092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1080392"/>
        <c:axId val="771080720"/>
      </c:barChart>
      <c:catAx>
        <c:axId val="771080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080720"/>
        <c:crosses val="autoZero"/>
        <c:auto val="1"/>
        <c:lblAlgn val="ctr"/>
        <c:lblOffset val="100"/>
        <c:noMultiLvlLbl val="0"/>
      </c:catAx>
      <c:valAx>
        <c:axId val="77108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08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Sheet1!$B$3:$B$8</cx:f>
        <cx:lvl ptCount="6">
          <cx:pt idx="0">COMP</cx:pt>
          <cx:pt idx="1">DEBT</cx:pt>
          <cx:pt idx="2">MOVE</cx:pt>
          <cx:pt idx="3">NEED</cx:pt>
          <cx:pt idx="4">TECH</cx:pt>
          <cx:pt idx="5">Unknown</cx:pt>
        </cx:lvl>
      </cx:strDim>
      <cx:numDim type="val">
        <cx:f>Sheet1!$C$3:$C$8</cx:f>
        <cx:lvl ptCount="6" formatCode="General">
          <cx:pt idx="0">4722</cx:pt>
          <cx:pt idx="1">4020</cx:pt>
          <cx:pt idx="2">1696</cx:pt>
          <cx:pt idx="3">6888</cx:pt>
          <cx:pt idx="4">1767</cx:pt>
          <cx:pt idx="5">542</cx:pt>
        </cx:lvl>
      </cx:numDim>
    </cx:data>
  </cx:chartData>
  <cx:chart>
    <cx:title pos="t" align="ctr" overlay="0">
      <cx:tx>
        <cx:txData>
          <cx:v>Reason for Deactivating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800"/>
          </a:pPr>
          <a:r>
            <a:rPr lang="en-US" sz="28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Reason for Deactivating</a:t>
          </a:r>
        </a:p>
      </cx:txPr>
    </cx:title>
    <cx:plotArea>
      <cx:plotAreaRegion>
        <cx:series layoutId="clusteredColumn" uniqueId="{57A76934-C190-4BF9-B6CB-520255BBB7D6}">
          <cx:spPr>
            <a:solidFill>
              <a:srgbClr val="9BAFB5"/>
            </a:solidFill>
          </cx:spPr>
          <cx:dataId val="0"/>
          <cx:layoutPr>
            <cx:aggregation/>
          </cx:layoutPr>
          <cx:axisId val="1"/>
        </cx:series>
        <cx:series layoutId="paretoLine" ownerIdx="0" uniqueId="{A848EF85-2453-4A6D-AEDD-90A184EDE4ED}">
          <cx:spPr>
            <a:ln>
              <a:solidFill>
                <a:schemeClr val="accent3"/>
              </a:solidFill>
            </a:ln>
          </cx:spPr>
          <cx:axisId val="2"/>
        </cx:series>
      </cx:plotAreaRegion>
      <cx:axis id="0">
        <cx:catScaling gapWidth="0.2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/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Gill Sans MT" panose="020B0502020104020203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n-US" sz="12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Gill Sans MT" panose="020B0502020104020203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Gill Sans MT" panose="020B05020201040202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69C3E2-3316-4962-B6A3-C5596BFB58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B4473-8B97-42A6-921F-B6BCF79E71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04D7-2F6A-414E-BE9B-48FF3B866E5A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6E4CC-89BF-467C-9E60-FEAADC07D9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6891C-B34C-4BBE-9F58-F581D0F215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D714-EABD-49F6-BDE2-37DE5B57AB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444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F8BDE-AC08-429D-9742-6CE154D0C36C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3808E-2411-4083-8C6A-BA78E771C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70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71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02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42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48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88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71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5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28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686C02A-626D-4F18-828D-38D021048FA7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1C6724A-9DDA-49BA-9D08-7B3FC3E7D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24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&amp;ehk=gNk2BgexHtY7rMDQgST6DQ&amp;r=0&amp;pid=OfficeInsert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etale/Customer-Deactivation-Analysi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E81-3417-4DF7-96BC-6529ABDC2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054" y="1436916"/>
            <a:ext cx="10618235" cy="249127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 Deactivation</a:t>
            </a:r>
            <a:br>
              <a:rPr lang="en-C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C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Analysis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243F4-18F6-4816-A76E-98DE61CCA439}"/>
              </a:ext>
            </a:extLst>
          </p:cNvPr>
          <p:cNvSpPr txBox="1"/>
          <p:nvPr/>
        </p:nvSpPr>
        <p:spPr>
          <a:xfrm>
            <a:off x="7110096" y="6519446"/>
            <a:ext cx="508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*Report based on user data from 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1999-01-20</a:t>
            </a:r>
            <a:r>
              <a:rPr lang="en-US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en-US" sz="16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2001 -01-21</a:t>
            </a:r>
            <a:endParaRPr lang="en-CA" sz="1600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E1E619E-8D2D-4D4A-B359-47F164F6997E}"/>
              </a:ext>
            </a:extLst>
          </p:cNvPr>
          <p:cNvSpPr/>
          <p:nvPr/>
        </p:nvSpPr>
        <p:spPr>
          <a:xfrm rot="15776399">
            <a:off x="5108328" y="-1429377"/>
            <a:ext cx="1799839" cy="12498605"/>
          </a:xfrm>
          <a:prstGeom prst="downArrow">
            <a:avLst>
              <a:gd name="adj1" fmla="val 50000"/>
              <a:gd name="adj2" fmla="val 63880"/>
            </a:avLst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1FD534-8017-4FC9-A459-6038718EEEE7}"/>
              </a:ext>
            </a:extLst>
          </p:cNvPr>
          <p:cNvSpPr/>
          <p:nvPr/>
        </p:nvSpPr>
        <p:spPr>
          <a:xfrm rot="13035743" flipH="1">
            <a:off x="976723" y="-460338"/>
            <a:ext cx="613095" cy="4796500"/>
          </a:xfrm>
          <a:prstGeom prst="downArrow">
            <a:avLst>
              <a:gd name="adj1" fmla="val 50000"/>
              <a:gd name="adj2" fmla="val 63880"/>
            </a:avLst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3E08B-D07D-4479-AA31-2FBDBA4345C4}"/>
              </a:ext>
            </a:extLst>
          </p:cNvPr>
          <p:cNvSpPr txBox="1"/>
          <p:nvPr/>
        </p:nvSpPr>
        <p:spPr>
          <a:xfrm>
            <a:off x="8905540" y="4116093"/>
            <a:ext cx="2019721" cy="46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 Evan Jin</a:t>
            </a:r>
          </a:p>
        </p:txBody>
      </p:sp>
    </p:spTree>
    <p:extLst>
      <p:ext uri="{BB962C8B-B14F-4D97-AF65-F5344CB8AC3E}">
        <p14:creationId xmlns:p14="http://schemas.microsoft.com/office/powerpoint/2010/main" val="404778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4B2F7D-ACFE-4835-974F-FE7D7CA4E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35173"/>
              </p:ext>
            </p:extLst>
          </p:nvPr>
        </p:nvGraphicFramePr>
        <p:xfrm>
          <a:off x="524196" y="527567"/>
          <a:ext cx="11465640" cy="5947876"/>
        </p:xfrm>
        <a:graphic>
          <a:graphicData uri="http://schemas.openxmlformats.org/drawingml/2006/table">
            <a:tbl>
              <a:tblPr/>
              <a:tblGrid>
                <a:gridCol w="3032235">
                  <a:extLst>
                    <a:ext uri="{9D8B030D-6E8A-4147-A177-3AD203B41FA5}">
                      <a16:colId xmlns:a16="http://schemas.microsoft.com/office/drawing/2014/main" val="2919958030"/>
                    </a:ext>
                  </a:extLst>
                </a:gridCol>
                <a:gridCol w="3063821">
                  <a:extLst>
                    <a:ext uri="{9D8B030D-6E8A-4147-A177-3AD203B41FA5}">
                      <a16:colId xmlns:a16="http://schemas.microsoft.com/office/drawing/2014/main" val="3208139333"/>
                    </a:ext>
                  </a:extLst>
                </a:gridCol>
                <a:gridCol w="2684792">
                  <a:extLst>
                    <a:ext uri="{9D8B030D-6E8A-4147-A177-3AD203B41FA5}">
                      <a16:colId xmlns:a16="http://schemas.microsoft.com/office/drawing/2014/main" val="3955610014"/>
                    </a:ext>
                  </a:extLst>
                </a:gridCol>
                <a:gridCol w="2684792">
                  <a:extLst>
                    <a:ext uri="{9D8B030D-6E8A-4147-A177-3AD203B41FA5}">
                      <a16:colId xmlns:a16="http://schemas.microsoft.com/office/drawing/2014/main" val="4055217459"/>
                    </a:ext>
                  </a:extLst>
                </a:gridCol>
              </a:tblGrid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Deactivated Users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Still Alive Users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All Users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480993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102255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74439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211.7940413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300.3924352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283.3797761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385608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05952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65926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164.723582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200.6701621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197.3929676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85436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27133.85847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40268.51396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38963.98367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384119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1.175547886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0.698136278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0.617290225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11466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-0.447520004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-1.093632628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-1.015406837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332079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0.624286725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0.193802416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0.295960035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25778"/>
                  </a:ext>
                </a:extLst>
              </a:tr>
              <a:tr h="4973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97926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44164"/>
                  </a:ext>
                </a:extLst>
              </a:tr>
            </a:tbl>
          </a:graphicData>
        </a:graphic>
      </p:graphicFrame>
      <p:sp>
        <p:nvSpPr>
          <p:cNvPr id="2" name="Arrow: Right 1">
            <a:hlinkClick r:id="rId2" action="ppaction://hlinksldjump"/>
            <a:extLst>
              <a:ext uri="{FF2B5EF4-FFF2-40B4-BE49-F238E27FC236}">
                <a16:creationId xmlns:a16="http://schemas.microsoft.com/office/drawing/2014/main" id="{1FCE3698-33E0-40FC-9212-F0ADFA633993}"/>
              </a:ext>
            </a:extLst>
          </p:cNvPr>
          <p:cNvSpPr/>
          <p:nvPr/>
        </p:nvSpPr>
        <p:spPr>
          <a:xfrm rot="10800000">
            <a:off x="99653" y="83976"/>
            <a:ext cx="606489" cy="3596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13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D35BEBF9-40F2-4C0C-B278-91413BBACF4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89705488"/>
                  </p:ext>
                </p:extLst>
              </p:nvPr>
            </p:nvGraphicFramePr>
            <p:xfrm>
              <a:off x="1558212" y="401216"/>
              <a:ext cx="9601200" cy="615820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D35BEBF9-40F2-4C0C-B278-91413BBACF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212" y="401216"/>
                <a:ext cx="9601200" cy="615820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Arrow: Right 3">
            <a:hlinkClick r:id="rId4" action="ppaction://hlinksldjump"/>
            <a:extLst>
              <a:ext uri="{FF2B5EF4-FFF2-40B4-BE49-F238E27FC236}">
                <a16:creationId xmlns:a16="http://schemas.microsoft.com/office/drawing/2014/main" id="{48B2424A-DA56-40FF-BA41-3597A18C077A}"/>
              </a:ext>
            </a:extLst>
          </p:cNvPr>
          <p:cNvSpPr/>
          <p:nvPr/>
        </p:nvSpPr>
        <p:spPr>
          <a:xfrm rot="10800000">
            <a:off x="99653" y="83976"/>
            <a:ext cx="606489" cy="3596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83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8D23EE-087C-4E32-AFF7-C4664C73B173}"/>
              </a:ext>
            </a:extLst>
          </p:cNvPr>
          <p:cNvSpPr txBox="1"/>
          <p:nvPr/>
        </p:nvSpPr>
        <p:spPr>
          <a:xfrm>
            <a:off x="971714" y="1234425"/>
            <a:ext cx="5186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Report analyzed </a:t>
            </a:r>
            <a:r>
              <a:rPr lang="en-CA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102,255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 user records from year 1999 to 2001 . </a:t>
            </a:r>
          </a:p>
          <a:p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During </a:t>
            </a:r>
            <a:r>
              <a:rPr lang="en-CA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those 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732 days,  </a:t>
            </a:r>
            <a:r>
              <a:rPr lang="en-CA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82,620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 users activated our service and </a:t>
            </a:r>
            <a:r>
              <a:rPr lang="en-CA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19,635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 users left.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30DFEB-1EE5-49D6-B357-399C5360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81938"/>
              </p:ext>
            </p:extLst>
          </p:nvPr>
        </p:nvGraphicFramePr>
        <p:xfrm>
          <a:off x="6588396" y="1498497"/>
          <a:ext cx="4729635" cy="1699258"/>
        </p:xfrm>
        <a:graphic>
          <a:graphicData uri="http://schemas.openxmlformats.org/drawingml/2006/table">
            <a:tbl>
              <a:tblPr/>
              <a:tblGrid>
                <a:gridCol w="1576545">
                  <a:extLst>
                    <a:ext uri="{9D8B030D-6E8A-4147-A177-3AD203B41FA5}">
                      <a16:colId xmlns:a16="http://schemas.microsoft.com/office/drawing/2014/main" val="730644702"/>
                    </a:ext>
                  </a:extLst>
                </a:gridCol>
                <a:gridCol w="1576545">
                  <a:extLst>
                    <a:ext uri="{9D8B030D-6E8A-4147-A177-3AD203B41FA5}">
                      <a16:colId xmlns:a16="http://schemas.microsoft.com/office/drawing/2014/main" val="352563157"/>
                    </a:ext>
                  </a:extLst>
                </a:gridCol>
                <a:gridCol w="1576545">
                  <a:extLst>
                    <a:ext uri="{9D8B030D-6E8A-4147-A177-3AD203B41FA5}">
                      <a16:colId xmlns:a16="http://schemas.microsoft.com/office/drawing/2014/main" val="1713215072"/>
                    </a:ext>
                  </a:extLst>
                </a:gridCol>
              </a:tblGrid>
              <a:tr h="75491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Activate 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Deactivated 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28283"/>
                  </a:ext>
                </a:extLst>
              </a:tr>
              <a:tr h="4721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Earliest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1999-01-20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1999-01-25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56857"/>
                  </a:ext>
                </a:extLst>
              </a:tr>
              <a:tr h="4721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Latest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2001-01-20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2001-01-20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187887"/>
                  </a:ext>
                </a:extLst>
              </a:tr>
            </a:tbl>
          </a:graphicData>
        </a:graphic>
      </p:graphicFrame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498D6AE9-385C-4AFD-97E4-3AA670C2E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2" y="3922261"/>
            <a:ext cx="736134" cy="5597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B3D835-4F75-46E1-9EED-451B75DB5317}"/>
              </a:ext>
            </a:extLst>
          </p:cNvPr>
          <p:cNvSpPr txBox="1"/>
          <p:nvPr/>
        </p:nvSpPr>
        <p:spPr>
          <a:xfrm>
            <a:off x="1987912" y="3922261"/>
            <a:ext cx="8340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In average, the deactivated user stayed </a:t>
            </a:r>
            <a:r>
              <a:rPr lang="en-CA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211</a:t>
            </a:r>
            <a:r>
              <a:rPr lang="en-C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days, </a:t>
            </a:r>
            <a:r>
              <a:rPr lang="en-CA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r>
              <a:rPr lang="en-C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hours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CA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 </a:t>
            </a:r>
            <a:r>
              <a:rPr lang="en-C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minutes and </a:t>
            </a:r>
            <a:r>
              <a:rPr lang="en-CA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  <a:r>
              <a:rPr lang="en-C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seconds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. 	The minimum tenure days is </a:t>
            </a:r>
            <a:r>
              <a:rPr lang="en-CA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 day 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while the maximum one is </a:t>
            </a:r>
            <a:r>
              <a:rPr lang="en-CA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718 days.</a:t>
            </a:r>
            <a:endParaRPr lang="en-CA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82D5E-7E5C-42CD-82B4-E86EA65230B5}"/>
              </a:ext>
            </a:extLst>
          </p:cNvPr>
          <p:cNvSpPr txBox="1"/>
          <p:nvPr/>
        </p:nvSpPr>
        <p:spPr>
          <a:xfrm>
            <a:off x="2062065" y="5256539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The two main reasons of deactivating provided by our users are </a:t>
            </a:r>
            <a:r>
              <a:rPr lang="en-C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“NEED” 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CA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“COMP”</a:t>
            </a:r>
          </a:p>
        </p:txBody>
      </p:sp>
      <p:pic>
        <p:nvPicPr>
          <p:cNvPr id="8" name="Picture 7">
            <a:hlinkClick r:id="rId4" action="ppaction://hlinksldjump"/>
            <a:extLst>
              <a:ext uri="{FF2B5EF4-FFF2-40B4-BE49-F238E27FC236}">
                <a16:creationId xmlns:a16="http://schemas.microsoft.com/office/drawing/2014/main" id="{B6B0C3FC-1242-408D-8A28-653F5641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2" y="5161314"/>
            <a:ext cx="736134" cy="5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880495-E017-4579-A5C2-74E4A5E96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34522"/>
              </p:ext>
            </p:extLst>
          </p:nvPr>
        </p:nvGraphicFramePr>
        <p:xfrm>
          <a:off x="205273" y="877078"/>
          <a:ext cx="6102221" cy="4899605"/>
        </p:xfrm>
        <a:graphic>
          <a:graphicData uri="http://schemas.openxmlformats.org/drawingml/2006/table">
            <a:tbl>
              <a:tblPr/>
              <a:tblGrid>
                <a:gridCol w="1308833">
                  <a:extLst>
                    <a:ext uri="{9D8B030D-6E8A-4147-A177-3AD203B41FA5}">
                      <a16:colId xmlns:a16="http://schemas.microsoft.com/office/drawing/2014/main" val="22273407"/>
                    </a:ext>
                  </a:extLst>
                </a:gridCol>
                <a:gridCol w="2125485">
                  <a:extLst>
                    <a:ext uri="{9D8B030D-6E8A-4147-A177-3AD203B41FA5}">
                      <a16:colId xmlns:a16="http://schemas.microsoft.com/office/drawing/2014/main" val="605386098"/>
                    </a:ext>
                  </a:extLst>
                </a:gridCol>
                <a:gridCol w="1319399">
                  <a:extLst>
                    <a:ext uri="{9D8B030D-6E8A-4147-A177-3AD203B41FA5}">
                      <a16:colId xmlns:a16="http://schemas.microsoft.com/office/drawing/2014/main" val="3278973031"/>
                    </a:ext>
                  </a:extLst>
                </a:gridCol>
                <a:gridCol w="1348504">
                  <a:extLst>
                    <a:ext uri="{9D8B030D-6E8A-4147-A177-3AD203B41FA5}">
                      <a16:colId xmlns:a16="http://schemas.microsoft.com/office/drawing/2014/main" val="818268093"/>
                    </a:ext>
                  </a:extLst>
                </a:gridCol>
              </a:tblGrid>
              <a:tr h="54198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 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Tenure Group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 Numbers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1218"/>
                  </a:ext>
                </a:extLst>
              </a:tr>
              <a:tr h="54198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Deactivated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30 days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237723"/>
                  </a:ext>
                </a:extLst>
              </a:tr>
              <a:tr h="5474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31 days to 60 days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044151"/>
                  </a:ext>
                </a:extLst>
              </a:tr>
              <a:tr h="5474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61 days to 1 year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029"/>
                  </a:ext>
                </a:extLst>
              </a:tr>
              <a:tr h="54198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1 year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26075"/>
                  </a:ext>
                </a:extLst>
              </a:tr>
              <a:tr h="54198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Still Alive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30 days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50215"/>
                  </a:ext>
                </a:extLst>
              </a:tr>
              <a:tr h="5474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31 days to 60 days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14064"/>
                  </a:ext>
                </a:extLst>
              </a:tr>
              <a:tr h="5474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61 days to 1 year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66531"/>
                  </a:ext>
                </a:extLst>
              </a:tr>
              <a:tr h="54198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1 year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6540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1EE30B-7CC7-4E92-A225-71ED72399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880566"/>
              </p:ext>
            </p:extLst>
          </p:nvPr>
        </p:nvGraphicFramePr>
        <p:xfrm>
          <a:off x="6419462" y="1343608"/>
          <a:ext cx="5626358" cy="443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70F5F08-064C-49F3-9AAF-1A2091CEE175}"/>
              </a:ext>
            </a:extLst>
          </p:cNvPr>
          <p:cNvSpPr/>
          <p:nvPr/>
        </p:nvSpPr>
        <p:spPr>
          <a:xfrm>
            <a:off x="7872000" y="6696000"/>
            <a:ext cx="4320000" cy="1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9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B0A6A15-6A8A-43E1-A6C0-29B41D55F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670824"/>
              </p:ext>
            </p:extLst>
          </p:nvPr>
        </p:nvGraphicFramePr>
        <p:xfrm>
          <a:off x="205273" y="160116"/>
          <a:ext cx="11653935" cy="652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7026D337-9B53-4C65-B9A8-40BCF456F7F6}"/>
              </a:ext>
            </a:extLst>
          </p:cNvPr>
          <p:cNvSpPr/>
          <p:nvPr/>
        </p:nvSpPr>
        <p:spPr>
          <a:xfrm rot="3023733">
            <a:off x="5867008" y="5807720"/>
            <a:ext cx="330461" cy="43375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3EE74FA-9F2E-4DEF-B6F9-C060EE9F6059}"/>
              </a:ext>
            </a:extLst>
          </p:cNvPr>
          <p:cNvSpPr/>
          <p:nvPr/>
        </p:nvSpPr>
        <p:spPr>
          <a:xfrm rot="3023733">
            <a:off x="11126080" y="5806099"/>
            <a:ext cx="330461" cy="43375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8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DAA8B8-286A-41A7-BAE1-63848F62A8B2}"/>
              </a:ext>
            </a:extLst>
          </p:cNvPr>
          <p:cNvSpPr txBox="1"/>
          <p:nvPr/>
        </p:nvSpPr>
        <p:spPr>
          <a:xfrm>
            <a:off x="5231363" y="755779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rial Rounded MT Bold" panose="020F0704030504030204" pitchFamily="34" charset="0"/>
              </a:rPr>
              <a:t>Cramer’s V  values for Different </a:t>
            </a:r>
            <a:r>
              <a:rPr lang="en-CA" sz="28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Factors</a:t>
            </a:r>
            <a:endParaRPr lang="en-CA" sz="24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E2DAB-8EF5-4E5C-8530-863395D2C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65246"/>
              </p:ext>
            </p:extLst>
          </p:nvPr>
        </p:nvGraphicFramePr>
        <p:xfrm>
          <a:off x="4758612" y="1894114"/>
          <a:ext cx="7091268" cy="3776290"/>
        </p:xfrm>
        <a:graphic>
          <a:graphicData uri="http://schemas.openxmlformats.org/drawingml/2006/table">
            <a:tbl>
              <a:tblPr/>
              <a:tblGrid>
                <a:gridCol w="2363756">
                  <a:extLst>
                    <a:ext uri="{9D8B030D-6E8A-4147-A177-3AD203B41FA5}">
                      <a16:colId xmlns:a16="http://schemas.microsoft.com/office/drawing/2014/main" val="1126751535"/>
                    </a:ext>
                  </a:extLst>
                </a:gridCol>
                <a:gridCol w="2363756">
                  <a:extLst>
                    <a:ext uri="{9D8B030D-6E8A-4147-A177-3AD203B41FA5}">
                      <a16:colId xmlns:a16="http://schemas.microsoft.com/office/drawing/2014/main" val="2406162276"/>
                    </a:ext>
                  </a:extLst>
                </a:gridCol>
                <a:gridCol w="2363756">
                  <a:extLst>
                    <a:ext uri="{9D8B030D-6E8A-4147-A177-3AD203B41FA5}">
                      <a16:colId xmlns:a16="http://schemas.microsoft.com/office/drawing/2014/main" val="3123069369"/>
                    </a:ext>
                  </a:extLst>
                </a:gridCol>
              </a:tblGrid>
              <a:tr h="755258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Tenure Days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 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20035"/>
                  </a:ext>
                </a:extLst>
              </a:tr>
              <a:tr h="7552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Dealer 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0937"/>
                  </a:ext>
                </a:extLst>
              </a:tr>
              <a:tr h="7552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Rate Plan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0.22356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512117"/>
                  </a:ext>
                </a:extLst>
              </a:tr>
              <a:tr h="7552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Credit 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91693"/>
                  </a:ext>
                </a:extLst>
              </a:tr>
              <a:tr h="7552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 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2141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D8919E-ED71-4191-9A3E-69B0E53D80FE}"/>
              </a:ext>
            </a:extLst>
          </p:cNvPr>
          <p:cNvSpPr txBox="1"/>
          <p:nvPr/>
        </p:nvSpPr>
        <p:spPr>
          <a:xfrm>
            <a:off x="289248" y="2108718"/>
            <a:ext cx="4217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applying Chi Square Test ( alpha  = 0.01) between:</a:t>
            </a:r>
          </a:p>
          <a:p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1)Tenure Days and Dealer Type / Rate Plan / Credit Status / User Status ; </a:t>
            </a:r>
          </a:p>
          <a:p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2) User Status and Dealer Type / Rate Plan / Credit Status ;</a:t>
            </a:r>
          </a:p>
          <a:p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All the P values are </a:t>
            </a:r>
            <a:r>
              <a:rPr lang="en-CA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approximately zero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, which means there are </a:t>
            </a:r>
            <a:r>
              <a:rPr lang="en-CA" sz="2000" b="1" dirty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strong correlation 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between above factors.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E860B-7B6B-4FE5-9E45-A92F46A0223A}"/>
              </a:ext>
            </a:extLst>
          </p:cNvPr>
          <p:cNvGrpSpPr/>
          <p:nvPr/>
        </p:nvGrpSpPr>
        <p:grpSpPr>
          <a:xfrm>
            <a:off x="-104842" y="645536"/>
            <a:ext cx="5336205" cy="763624"/>
            <a:chOff x="-104842" y="645536"/>
            <a:chExt cx="5336205" cy="763624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C09B30E6-D598-47A2-8B01-2A247CFCC9F4}"/>
                </a:ext>
              </a:extLst>
            </p:cNvPr>
            <p:cNvSpPr/>
            <p:nvPr/>
          </p:nvSpPr>
          <p:spPr>
            <a:xfrm rot="16200000" flipH="1">
              <a:off x="2309133" y="-1553355"/>
              <a:ext cx="613095" cy="5231364"/>
            </a:xfrm>
            <a:prstGeom prst="downArrow">
              <a:avLst>
                <a:gd name="adj1" fmla="val 56088"/>
                <a:gd name="adj2" fmla="val 56271"/>
              </a:avLst>
            </a:prstGeom>
            <a:solidFill>
              <a:schemeClr val="bg1"/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0C593BF-D4AC-4379-BE7D-C7FDC670DBAE}"/>
                </a:ext>
              </a:extLst>
            </p:cNvPr>
            <p:cNvSpPr/>
            <p:nvPr/>
          </p:nvSpPr>
          <p:spPr>
            <a:xfrm rot="13732041" flipH="1">
              <a:off x="469806" y="70888"/>
              <a:ext cx="180000" cy="1329295"/>
            </a:xfrm>
            <a:prstGeom prst="downArrow">
              <a:avLst>
                <a:gd name="adj1" fmla="val 100000"/>
                <a:gd name="adj2" fmla="val 56271"/>
              </a:avLst>
            </a:prstGeom>
            <a:solidFill>
              <a:schemeClr val="bg1"/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21D1F6C3-EB0D-4CF3-BF86-5BA700A958F0}"/>
                </a:ext>
              </a:extLst>
            </p:cNvPr>
            <p:cNvSpPr/>
            <p:nvPr/>
          </p:nvSpPr>
          <p:spPr>
            <a:xfrm rot="18498213" flipH="1">
              <a:off x="811220" y="975642"/>
              <a:ext cx="180000" cy="687035"/>
            </a:xfrm>
            <a:prstGeom prst="downArrow">
              <a:avLst>
                <a:gd name="adj1" fmla="val 100000"/>
                <a:gd name="adj2" fmla="val 56271"/>
              </a:avLst>
            </a:prstGeom>
            <a:solidFill>
              <a:schemeClr val="bg1"/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674F72-D2CF-49E5-B965-B290A5DBF7C6}"/>
              </a:ext>
            </a:extLst>
          </p:cNvPr>
          <p:cNvSpPr txBox="1"/>
          <p:nvPr/>
        </p:nvSpPr>
        <p:spPr>
          <a:xfrm>
            <a:off x="1147666" y="626842"/>
            <a:ext cx="321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267522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F7A9FB-B17C-4ED3-A042-768F001F7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44368"/>
              </p:ext>
            </p:extLst>
          </p:nvPr>
        </p:nvGraphicFramePr>
        <p:xfrm>
          <a:off x="739019" y="739020"/>
          <a:ext cx="10583332" cy="524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82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2691DE8-21E7-424B-8E69-A1B984FD9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348378"/>
              </p:ext>
            </p:extLst>
          </p:nvPr>
        </p:nvGraphicFramePr>
        <p:xfrm>
          <a:off x="414159" y="319144"/>
          <a:ext cx="11109147" cy="377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1639A2-1A57-43F9-825A-BED2ACA42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659180"/>
              </p:ext>
            </p:extLst>
          </p:nvPr>
        </p:nvGraphicFramePr>
        <p:xfrm>
          <a:off x="1315408" y="4198497"/>
          <a:ext cx="10301204" cy="228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061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197E90-853C-4087-8740-8764A5333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780462"/>
              </p:ext>
            </p:extLst>
          </p:nvPr>
        </p:nvGraphicFramePr>
        <p:xfrm>
          <a:off x="673705" y="673705"/>
          <a:ext cx="10583332" cy="524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935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BE4626-0CC0-4D34-B85F-F88CD357A7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AFB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17DDA-0A25-4621-84AE-07625BB8A618}"/>
              </a:ext>
            </a:extLst>
          </p:cNvPr>
          <p:cNvSpPr txBox="1"/>
          <p:nvPr/>
        </p:nvSpPr>
        <p:spPr>
          <a:xfrm>
            <a:off x="2939143" y="1813216"/>
            <a:ext cx="7753739" cy="105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End &amp; Thanks</a:t>
            </a:r>
            <a:endParaRPr lang="en-CA" sz="6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331944B-2F33-4F9F-AD02-320BDB01ECF9}"/>
              </a:ext>
            </a:extLst>
          </p:cNvPr>
          <p:cNvSpPr/>
          <p:nvPr/>
        </p:nvSpPr>
        <p:spPr>
          <a:xfrm rot="16200000" flipH="1">
            <a:off x="5378327" y="-4972257"/>
            <a:ext cx="720000" cy="11551299"/>
          </a:xfrm>
          <a:prstGeom prst="downArrow">
            <a:avLst>
              <a:gd name="adj1" fmla="val 100000"/>
              <a:gd name="adj2" fmla="val 68246"/>
            </a:avLst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CA14A52-5AAD-490D-ACEC-FF061FAF686E}"/>
              </a:ext>
            </a:extLst>
          </p:cNvPr>
          <p:cNvSpPr/>
          <p:nvPr/>
        </p:nvSpPr>
        <p:spPr>
          <a:xfrm rot="16200000" flipH="1">
            <a:off x="4278620" y="-1077154"/>
            <a:ext cx="717394" cy="9349276"/>
          </a:xfrm>
          <a:prstGeom prst="downArrow">
            <a:avLst>
              <a:gd name="adj1" fmla="val 100000"/>
              <a:gd name="adj2" fmla="val 68246"/>
            </a:avLst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962D901-2143-4A5D-A577-56E15C3351CF}"/>
              </a:ext>
            </a:extLst>
          </p:cNvPr>
          <p:cNvSpPr/>
          <p:nvPr/>
        </p:nvSpPr>
        <p:spPr>
          <a:xfrm rot="16200000" flipH="1">
            <a:off x="1380161" y="560524"/>
            <a:ext cx="720000" cy="3536303"/>
          </a:xfrm>
          <a:prstGeom prst="downArrow">
            <a:avLst>
              <a:gd name="adj1" fmla="val 100000"/>
              <a:gd name="adj2" fmla="val 68246"/>
            </a:avLst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6E5BA08-BDE0-46D1-81F0-9048FF0FC5D9}"/>
              </a:ext>
            </a:extLst>
          </p:cNvPr>
          <p:cNvSpPr/>
          <p:nvPr/>
        </p:nvSpPr>
        <p:spPr>
          <a:xfrm rot="14739919" flipH="1">
            <a:off x="1596035" y="3363586"/>
            <a:ext cx="710653" cy="4755091"/>
          </a:xfrm>
          <a:prstGeom prst="downArrow">
            <a:avLst>
              <a:gd name="adj1" fmla="val 100000"/>
              <a:gd name="adj2" fmla="val 68246"/>
            </a:avLst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6A272-6514-49B7-98CC-44EE24C1E477}"/>
              </a:ext>
            </a:extLst>
          </p:cNvPr>
          <p:cNvSpPr txBox="1"/>
          <p:nvPr/>
        </p:nvSpPr>
        <p:spPr>
          <a:xfrm>
            <a:off x="7333861" y="527946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Full codes (python) and report available as below link:</a:t>
            </a:r>
          </a:p>
          <a:p>
            <a:r>
              <a:rPr lang="en-CA" dirty="0">
                <a:hlinkClick r:id="rId2"/>
              </a:rPr>
              <a:t>https://github.com/Evetale/Customer-Deactivation-Analysis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8108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626</TotalTime>
  <Words>360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 UI</vt:lpstr>
      <vt:lpstr>Arial</vt:lpstr>
      <vt:lpstr>Arial Rounded MT Bold</vt:lpstr>
      <vt:lpstr>Calibri</vt:lpstr>
      <vt:lpstr>Calibri Light</vt:lpstr>
      <vt:lpstr>Gill Sans MT</vt:lpstr>
      <vt:lpstr>Parcel</vt:lpstr>
      <vt:lpstr>Customer Deactivation 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Junsheng Jin</dc:creator>
  <cp:lastModifiedBy>Junsheng Jin</cp:lastModifiedBy>
  <cp:revision>83</cp:revision>
  <dcterms:created xsi:type="dcterms:W3CDTF">2017-08-19T15:23:52Z</dcterms:created>
  <dcterms:modified xsi:type="dcterms:W3CDTF">2017-09-19T18:32:53Z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