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2EF058B-A6C4-46FD-8842-784A518203FC}" type="datetimeFigureOut">
              <a:rPr lang="en-IN" smtClean="0"/>
              <a:t>25-10-2020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84E2F9F-1F8E-4AA4-A934-3B98036289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84E2F9F-1F8E-4AA4-A934-3B98036289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84E2F9F-1F8E-4AA4-A934-3B98036289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84E2F9F-1F8E-4AA4-A934-3B9803628989}"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84E2F9F-1F8E-4AA4-A934-3B9803628989}"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84E2F9F-1F8E-4AA4-A934-3B9803628989}"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84E2F9F-1F8E-4AA4-A934-3B980362898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84E2F9F-1F8E-4AA4-A934-3B9803628989}"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EF058B-A6C4-46FD-8842-784A518203FC}" type="datetimeFigureOut">
              <a:rPr lang="en-IN" smtClean="0"/>
              <a:t>25-10-2020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84E2F9F-1F8E-4AA4-A934-3B98036289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EF058B-A6C4-46FD-8842-784A518203FC}" type="datetimeFigureOut">
              <a:rPr lang="en-IN" smtClean="0"/>
              <a:t>25-10-2020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84E2F9F-1F8E-4AA4-A934-3B980362898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EF058B-A6C4-46FD-8842-784A518203FC}" type="datetimeFigureOut">
              <a:rPr lang="en-IN" smtClean="0"/>
              <a:t>25-10-2020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84E2F9F-1F8E-4AA4-A934-3B9803628989}"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EF058B-A6C4-46FD-8842-784A518203FC}" type="datetimeFigureOut">
              <a:rPr lang="en-IN" smtClean="0"/>
              <a:t>25-10-2020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4E2F9F-1F8E-4AA4-A934-3B98036289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Project-Battle of Neighbourhoods</a:t>
            </a:r>
            <a:endParaRPr lang="en-IN" dirty="0"/>
          </a:p>
        </p:txBody>
      </p:sp>
      <p:sp>
        <p:nvSpPr>
          <p:cNvPr id="3" name="Subtitle 2"/>
          <p:cNvSpPr>
            <a:spLocks noGrp="1"/>
          </p:cNvSpPr>
          <p:nvPr>
            <p:ph type="subTitle" idx="1"/>
          </p:nvPr>
        </p:nvSpPr>
        <p:spPr/>
        <p:txBody>
          <a:bodyPr/>
          <a:lstStyle/>
          <a:p>
            <a:r>
              <a:rPr lang="en-IN" dirty="0" smtClean="0"/>
              <a:t>By Manoj </a:t>
            </a:r>
            <a:r>
              <a:rPr lang="en-IN" dirty="0" err="1" smtClean="0"/>
              <a:t>Kumaran.R</a:t>
            </a:r>
            <a:r>
              <a:rPr lang="en-IN" dirty="0" smtClean="0"/>
              <a:t> </a:t>
            </a:r>
            <a:endParaRPr lang="en-IN" dirty="0"/>
          </a:p>
        </p:txBody>
      </p:sp>
    </p:spTree>
    <p:extLst>
      <p:ext uri="{BB962C8B-B14F-4D97-AF65-F5344CB8AC3E}">
        <p14:creationId xmlns:p14="http://schemas.microsoft.com/office/powerpoint/2010/main" val="119558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Using K-means clustering we get 5 clusters:</a:t>
            </a:r>
          </a:p>
          <a:p>
            <a:pPr marL="109728" indent="0">
              <a:buNone/>
            </a:pPr>
            <a:r>
              <a:rPr lang="en-IN" dirty="0"/>
              <a:t> </a:t>
            </a:r>
            <a:r>
              <a:rPr lang="en-IN" dirty="0" smtClean="0"/>
              <a:t> Cluster 1:</a:t>
            </a:r>
          </a:p>
          <a:p>
            <a:pPr marL="109728" indent="0">
              <a:buNone/>
            </a:pPr>
            <a:endParaRPr lang="en-IN" dirty="0"/>
          </a:p>
        </p:txBody>
      </p:sp>
      <p:sp>
        <p:nvSpPr>
          <p:cNvPr id="3" name="Title 2"/>
          <p:cNvSpPr>
            <a:spLocks noGrp="1"/>
          </p:cNvSpPr>
          <p:nvPr>
            <p:ph type="title"/>
          </p:nvPr>
        </p:nvSpPr>
        <p:spPr/>
        <p:txBody>
          <a:bodyPr/>
          <a:lstStyle/>
          <a:p>
            <a:r>
              <a:rPr lang="en-IN" dirty="0" smtClean="0"/>
              <a:t>Results</a:t>
            </a:r>
            <a:endParaRPr lang="en-IN" dirty="0"/>
          </a:p>
        </p:txBody>
      </p:sp>
      <p:pic>
        <p:nvPicPr>
          <p:cNvPr id="6" name="Picture 5" descr="C:\Users\Dell\OneDrive\Pictures\Screenshots\2020-10-25 (3).png"/>
          <p:cNvPicPr/>
          <p:nvPr/>
        </p:nvPicPr>
        <p:blipFill>
          <a:blip r:embed="rId2">
            <a:extLst>
              <a:ext uri="{28A0092B-C50C-407E-A947-70E740481C1C}">
                <a14:useLocalDpi xmlns:a14="http://schemas.microsoft.com/office/drawing/2010/main" val="0"/>
              </a:ext>
            </a:extLst>
          </a:blip>
          <a:srcRect/>
          <a:stretch>
            <a:fillRect/>
          </a:stretch>
        </p:blipFill>
        <p:spPr bwMode="auto">
          <a:xfrm>
            <a:off x="1618700" y="3140968"/>
            <a:ext cx="5731510" cy="812800"/>
          </a:xfrm>
          <a:prstGeom prst="rect">
            <a:avLst/>
          </a:prstGeom>
          <a:noFill/>
          <a:ln>
            <a:noFill/>
          </a:ln>
        </p:spPr>
      </p:pic>
    </p:spTree>
    <p:extLst>
      <p:ext uri="{BB962C8B-B14F-4D97-AF65-F5344CB8AC3E}">
        <p14:creationId xmlns:p14="http://schemas.microsoft.com/office/powerpoint/2010/main" val="412594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Results..</a:t>
            </a:r>
            <a:endParaRPr lang="en-IN" dirty="0"/>
          </a:p>
        </p:txBody>
      </p:sp>
      <p:sp>
        <p:nvSpPr>
          <p:cNvPr id="5" name="Content Placeholder 4"/>
          <p:cNvSpPr>
            <a:spLocks noGrp="1"/>
          </p:cNvSpPr>
          <p:nvPr>
            <p:ph idx="1"/>
          </p:nvPr>
        </p:nvSpPr>
        <p:spPr/>
        <p:txBody>
          <a:bodyPr/>
          <a:lstStyle/>
          <a:p>
            <a:r>
              <a:rPr lang="en-IN" dirty="0" smtClean="0"/>
              <a:t>Second Cluster:</a:t>
            </a:r>
          </a:p>
          <a:p>
            <a:pPr marL="109728" indent="0">
              <a:buNone/>
            </a:pPr>
            <a:r>
              <a:rPr lang="en-IN" dirty="0"/>
              <a:t> </a:t>
            </a:r>
          </a:p>
        </p:txBody>
      </p:sp>
      <p:pic>
        <p:nvPicPr>
          <p:cNvPr id="6" name="Content Placeholder 3" descr="C:\Users\Dell\OneDrive\Pictures\Screenshots\2020-10-25 (2).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7355160" cy="3323287"/>
          </a:xfrm>
          <a:prstGeom prst="rect">
            <a:avLst/>
          </a:prstGeom>
          <a:noFill/>
          <a:ln>
            <a:noFill/>
          </a:ln>
        </p:spPr>
      </p:pic>
    </p:spTree>
    <p:extLst>
      <p:ext uri="{BB962C8B-B14F-4D97-AF65-F5344CB8AC3E}">
        <p14:creationId xmlns:p14="http://schemas.microsoft.com/office/powerpoint/2010/main" val="1885476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Cluster 3:</a:t>
            </a:r>
          </a:p>
          <a:p>
            <a:pPr marL="109728" indent="0">
              <a:buNone/>
            </a:pPr>
            <a:r>
              <a:rPr lang="en-IN" dirty="0"/>
              <a:t> </a:t>
            </a:r>
          </a:p>
        </p:txBody>
      </p:sp>
      <p:sp>
        <p:nvSpPr>
          <p:cNvPr id="3" name="Title 2"/>
          <p:cNvSpPr>
            <a:spLocks noGrp="1"/>
          </p:cNvSpPr>
          <p:nvPr>
            <p:ph type="title"/>
          </p:nvPr>
        </p:nvSpPr>
        <p:spPr/>
        <p:txBody>
          <a:bodyPr/>
          <a:lstStyle/>
          <a:p>
            <a:r>
              <a:rPr lang="en-IN" dirty="0" smtClean="0"/>
              <a:t>Results-contd..</a:t>
            </a:r>
            <a:endParaRPr lang="en-IN" dirty="0"/>
          </a:p>
        </p:txBody>
      </p:sp>
      <p:pic>
        <p:nvPicPr>
          <p:cNvPr id="4" name="Picture 3" descr="C:\Users\Dell\OneDrive\Pictures\Screenshots\2020-10-25 (7).png"/>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20888"/>
            <a:ext cx="6048672" cy="2016224"/>
          </a:xfrm>
          <a:prstGeom prst="rect">
            <a:avLst/>
          </a:prstGeom>
          <a:noFill/>
          <a:ln>
            <a:noFill/>
          </a:ln>
        </p:spPr>
      </p:pic>
    </p:spTree>
    <p:extLst>
      <p:ext uri="{BB962C8B-B14F-4D97-AF65-F5344CB8AC3E}">
        <p14:creationId xmlns:p14="http://schemas.microsoft.com/office/powerpoint/2010/main" val="223202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Cluster 4:</a:t>
            </a:r>
          </a:p>
          <a:p>
            <a:pPr marL="109728" indent="0">
              <a:buNone/>
            </a:pPr>
            <a:r>
              <a:rPr lang="en-IN" dirty="0"/>
              <a:t> </a:t>
            </a:r>
          </a:p>
        </p:txBody>
      </p:sp>
      <p:sp>
        <p:nvSpPr>
          <p:cNvPr id="3" name="Title 2"/>
          <p:cNvSpPr>
            <a:spLocks noGrp="1"/>
          </p:cNvSpPr>
          <p:nvPr>
            <p:ph type="title"/>
          </p:nvPr>
        </p:nvSpPr>
        <p:spPr/>
        <p:txBody>
          <a:bodyPr/>
          <a:lstStyle/>
          <a:p>
            <a:r>
              <a:rPr lang="en-IN" dirty="0" smtClean="0"/>
              <a:t>Results-contd..</a:t>
            </a:r>
            <a:endParaRPr lang="en-IN" dirty="0"/>
          </a:p>
        </p:txBody>
      </p:sp>
      <p:pic>
        <p:nvPicPr>
          <p:cNvPr id="4" name="Picture 3" descr="C:\Users\Dell\OneDrive\Pictures\Screenshots\2020-10-25 (8).png"/>
          <p:cNvPicPr/>
          <p:nvPr/>
        </p:nvPicPr>
        <p:blipFill>
          <a:blip r:embed="rId2">
            <a:extLst>
              <a:ext uri="{28A0092B-C50C-407E-A947-70E740481C1C}">
                <a14:useLocalDpi xmlns:a14="http://schemas.microsoft.com/office/drawing/2010/main" val="0"/>
              </a:ext>
            </a:extLst>
          </a:blip>
          <a:srcRect/>
          <a:stretch>
            <a:fillRect/>
          </a:stretch>
        </p:blipFill>
        <p:spPr bwMode="auto">
          <a:xfrm>
            <a:off x="1405928" y="2204864"/>
            <a:ext cx="6034107" cy="1367904"/>
          </a:xfrm>
          <a:prstGeom prst="rect">
            <a:avLst/>
          </a:prstGeom>
          <a:noFill/>
          <a:ln>
            <a:noFill/>
          </a:ln>
        </p:spPr>
      </p:pic>
    </p:spTree>
    <p:extLst>
      <p:ext uri="{BB962C8B-B14F-4D97-AF65-F5344CB8AC3E}">
        <p14:creationId xmlns:p14="http://schemas.microsoft.com/office/powerpoint/2010/main" val="294166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Cluster 5:</a:t>
            </a:r>
          </a:p>
          <a:p>
            <a:pPr marL="109728" indent="0">
              <a:buNone/>
            </a:pPr>
            <a:endParaRPr lang="en-IN" dirty="0"/>
          </a:p>
          <a:p>
            <a:pPr marL="109728" indent="0">
              <a:buNone/>
            </a:pPr>
            <a:endParaRPr lang="en-IN" dirty="0"/>
          </a:p>
        </p:txBody>
      </p:sp>
      <p:sp>
        <p:nvSpPr>
          <p:cNvPr id="3" name="Title 2"/>
          <p:cNvSpPr>
            <a:spLocks noGrp="1"/>
          </p:cNvSpPr>
          <p:nvPr>
            <p:ph type="title"/>
          </p:nvPr>
        </p:nvSpPr>
        <p:spPr/>
        <p:txBody>
          <a:bodyPr/>
          <a:lstStyle/>
          <a:p>
            <a:r>
              <a:rPr lang="en-IN" dirty="0"/>
              <a:t>Results-contd..</a:t>
            </a:r>
          </a:p>
        </p:txBody>
      </p:sp>
      <p:pic>
        <p:nvPicPr>
          <p:cNvPr id="4" name="Picture 3" descr="C:\Users\Dell\OneDrive\Pictures\Screenshots\2020-10-25 (9).png"/>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08920"/>
            <a:ext cx="6106115" cy="1269226"/>
          </a:xfrm>
          <a:prstGeom prst="rect">
            <a:avLst/>
          </a:prstGeom>
          <a:noFill/>
          <a:ln>
            <a:noFill/>
          </a:ln>
        </p:spPr>
      </p:pic>
    </p:spTree>
    <p:extLst>
      <p:ext uri="{BB962C8B-B14F-4D97-AF65-F5344CB8AC3E}">
        <p14:creationId xmlns:p14="http://schemas.microsoft.com/office/powerpoint/2010/main" val="326997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So we can find out the most suitable place to live in based on these clusters. Each cluster consists of neighbourhoods, which consist of different venues.</a:t>
            </a:r>
          </a:p>
          <a:p>
            <a:r>
              <a:rPr lang="en-IN" dirty="0"/>
              <a:t>So people can choose the locations they prefer. With the advancement of technology it would be useful for people to use it in situations which are important to them in terms of money and time.   </a:t>
            </a:r>
          </a:p>
          <a:p>
            <a:pPr marL="109728" indent="0">
              <a:buNone/>
            </a:pPr>
            <a:endParaRPr lang="en-IN" dirty="0"/>
          </a:p>
        </p:txBody>
      </p:sp>
      <p:sp>
        <p:nvSpPr>
          <p:cNvPr id="3" name="Title 2"/>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val="198985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Modernization is taking its toll on the world today. The increase in the number of facilities, infrastructure etc. in a region has led in the increase of population in that area. People keep on moving to areas where these facilities are found in abundance. Also it depends on what the people like. Sometimes they prefer to be near a good school, some prefer to be near train stations, bus stops and so on. So the moving is based on things which make people happy and necessary.</a:t>
            </a:r>
          </a:p>
          <a:p>
            <a:r>
              <a:rPr lang="en-IN" dirty="0"/>
              <a:t>And people do a lot of research on the places so they don’t waste time and money. Safety is a major factor in deciding this process.</a:t>
            </a:r>
          </a:p>
          <a:p>
            <a:endParaRPr lang="en-IN" dirty="0"/>
          </a:p>
        </p:txBody>
      </p:sp>
      <p:sp>
        <p:nvSpPr>
          <p:cNvPr id="3" name="Title 2"/>
          <p:cNvSpPr>
            <a:spLocks noGrp="1"/>
          </p:cNvSpPr>
          <p:nvPr>
            <p:ph type="title"/>
          </p:nvPr>
        </p:nvSpPr>
        <p:spPr/>
        <p:txBody>
          <a:bodyPr/>
          <a:lstStyle/>
          <a:p>
            <a:r>
              <a:rPr lang="en-IN" dirty="0" smtClean="0"/>
              <a:t>Introduction</a:t>
            </a:r>
            <a:endParaRPr lang="en-IN" dirty="0"/>
          </a:p>
        </p:txBody>
      </p:sp>
    </p:spTree>
    <p:extLst>
      <p:ext uri="{BB962C8B-B14F-4D97-AF65-F5344CB8AC3E}">
        <p14:creationId xmlns:p14="http://schemas.microsoft.com/office/powerpoint/2010/main" val="247371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smtClean="0"/>
              <a:t> Problem :</a:t>
            </a:r>
            <a:endParaRPr lang="en-IN" dirty="0"/>
          </a:p>
          <a:p>
            <a:r>
              <a:rPr lang="en-IN" dirty="0"/>
              <a:t>The aim is to select the top ten places in each neighbourhood with low crime rates for a particular country. Here we use the </a:t>
            </a:r>
            <a:r>
              <a:rPr lang="en-IN" dirty="0" err="1"/>
              <a:t>kaggle</a:t>
            </a:r>
            <a:r>
              <a:rPr lang="en-IN" dirty="0"/>
              <a:t> data set for crime rates in London Boroughs from 2008-2016. We use K-means Clustering for this purpose.</a:t>
            </a:r>
          </a:p>
          <a:p>
            <a:endParaRPr lang="en-IN" dirty="0"/>
          </a:p>
        </p:txBody>
      </p:sp>
      <p:sp>
        <p:nvSpPr>
          <p:cNvPr id="3" name="Title 2"/>
          <p:cNvSpPr>
            <a:spLocks noGrp="1"/>
          </p:cNvSpPr>
          <p:nvPr>
            <p:ph type="title"/>
          </p:nvPr>
        </p:nvSpPr>
        <p:spPr/>
        <p:txBody>
          <a:bodyPr/>
          <a:lstStyle/>
          <a:p>
            <a:r>
              <a:rPr lang="en-IN" dirty="0" smtClean="0"/>
              <a:t>Introduction-contd..</a:t>
            </a:r>
            <a:endParaRPr lang="en-IN" dirty="0"/>
          </a:p>
        </p:txBody>
      </p:sp>
    </p:spTree>
    <p:extLst>
      <p:ext uri="{BB962C8B-B14F-4D97-AF65-F5344CB8AC3E}">
        <p14:creationId xmlns:p14="http://schemas.microsoft.com/office/powerpoint/2010/main" val="126484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The data acquired for this project is from three sources:</a:t>
            </a:r>
          </a:p>
          <a:p>
            <a:r>
              <a:rPr lang="en-IN" dirty="0"/>
              <a:t>The first is a dataset of London crimes which contains the following columns:</a:t>
            </a:r>
          </a:p>
          <a:p>
            <a:pPr lvl="0"/>
            <a:r>
              <a:rPr lang="en-IN" dirty="0"/>
              <a:t>Isoa_code: Area code in London     </a:t>
            </a:r>
          </a:p>
          <a:p>
            <a:pPr lvl="0"/>
            <a:r>
              <a:rPr lang="en-IN" dirty="0"/>
              <a:t>Borough: Name of London borough</a:t>
            </a:r>
          </a:p>
          <a:p>
            <a:pPr lvl="0"/>
            <a:r>
              <a:rPr lang="en-IN" dirty="0"/>
              <a:t>Major category: High level crimes</a:t>
            </a:r>
          </a:p>
          <a:p>
            <a:pPr lvl="0"/>
            <a:r>
              <a:rPr lang="en-IN" dirty="0"/>
              <a:t>Minor category: Low level crimes</a:t>
            </a:r>
          </a:p>
          <a:p>
            <a:endParaRPr lang="en-IN" dirty="0"/>
          </a:p>
        </p:txBody>
      </p:sp>
      <p:sp>
        <p:nvSpPr>
          <p:cNvPr id="3" name="Title 2"/>
          <p:cNvSpPr>
            <a:spLocks noGrp="1"/>
          </p:cNvSpPr>
          <p:nvPr>
            <p:ph type="title"/>
          </p:nvPr>
        </p:nvSpPr>
        <p:spPr/>
        <p:txBody>
          <a:bodyPr/>
          <a:lstStyle/>
          <a:p>
            <a:r>
              <a:rPr lang="en-IN" dirty="0">
                <a:effectLst/>
              </a:rPr>
              <a:t>Data Acquisition and Cleaning</a:t>
            </a:r>
            <a:endParaRPr lang="en-IN" dirty="0"/>
          </a:p>
        </p:txBody>
      </p:sp>
    </p:spTree>
    <p:extLst>
      <p:ext uri="{BB962C8B-B14F-4D97-AF65-F5344CB8AC3E}">
        <p14:creationId xmlns:p14="http://schemas.microsoft.com/office/powerpoint/2010/main" val="194644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IN" dirty="0"/>
              <a:t>The second is data scraped from a Wikipedia page that contains London Boroughs.</a:t>
            </a:r>
          </a:p>
          <a:p>
            <a:pPr lvl="0"/>
            <a:r>
              <a:rPr lang="en-IN" dirty="0"/>
              <a:t>Boroughs-Names of London Boroughs</a:t>
            </a:r>
          </a:p>
          <a:p>
            <a:pPr lvl="0"/>
            <a:r>
              <a:rPr lang="en-IN" dirty="0"/>
              <a:t>Inner-Checking if it is inner or outer London.</a:t>
            </a:r>
          </a:p>
          <a:p>
            <a:pPr lvl="0"/>
            <a:r>
              <a:rPr lang="en-IN" dirty="0"/>
              <a:t>Status-Checking if it is royal, city etc.</a:t>
            </a:r>
          </a:p>
          <a:p>
            <a:pPr lvl="0"/>
            <a:r>
              <a:rPr lang="en-IN" dirty="0"/>
              <a:t>Local Authority-Local Authority assigned to the Borough</a:t>
            </a:r>
          </a:p>
          <a:p>
            <a:pPr lvl="0"/>
            <a:r>
              <a:rPr lang="en-IN" dirty="0"/>
              <a:t>Political Control-Political party that controls the Borough</a:t>
            </a:r>
          </a:p>
          <a:p>
            <a:pPr lvl="0"/>
            <a:r>
              <a:rPr lang="en-IN" dirty="0"/>
              <a:t>Headquarters-Headquarters of the Borough</a:t>
            </a:r>
          </a:p>
          <a:p>
            <a:pPr lvl="0"/>
            <a:r>
              <a:rPr lang="en-IN" dirty="0"/>
              <a:t>Area-Area of the Borough in miles.</a:t>
            </a:r>
          </a:p>
          <a:p>
            <a:pPr lvl="0"/>
            <a:r>
              <a:rPr lang="en-IN" dirty="0"/>
              <a:t>Co-ordinates-Latitude and Longitude of the Boroughs</a:t>
            </a:r>
          </a:p>
          <a:p>
            <a:endParaRPr lang="en-IN" dirty="0"/>
          </a:p>
        </p:txBody>
      </p:sp>
      <p:sp>
        <p:nvSpPr>
          <p:cNvPr id="3" name="Title 2"/>
          <p:cNvSpPr>
            <a:spLocks noGrp="1"/>
          </p:cNvSpPr>
          <p:nvPr>
            <p:ph type="title"/>
          </p:nvPr>
        </p:nvSpPr>
        <p:spPr/>
        <p:txBody>
          <a:bodyPr>
            <a:normAutofit fontScale="90000"/>
          </a:bodyPr>
          <a:lstStyle/>
          <a:p>
            <a:r>
              <a:rPr lang="en-IN" dirty="0">
                <a:effectLst/>
              </a:rPr>
              <a:t>Data Acquisition and </a:t>
            </a:r>
            <a:r>
              <a:rPr lang="en-IN" dirty="0" smtClean="0">
                <a:effectLst/>
              </a:rPr>
              <a:t>Cleaning-contd..</a:t>
            </a:r>
            <a:endParaRPr lang="en-IN" dirty="0"/>
          </a:p>
        </p:txBody>
      </p:sp>
    </p:spTree>
    <p:extLst>
      <p:ext uri="{BB962C8B-B14F-4D97-AF65-F5344CB8AC3E}">
        <p14:creationId xmlns:p14="http://schemas.microsoft.com/office/powerpoint/2010/main" val="88470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The third is also from a Wikipedia page which is created from scratch. It is the list of neighbourhoods in Royal Borough of Kingston.</a:t>
            </a:r>
          </a:p>
          <a:p>
            <a:pPr lvl="0"/>
            <a:r>
              <a:rPr lang="en-IN" dirty="0"/>
              <a:t>Neighbourhood-Name of the Neighbourhood in the Borough</a:t>
            </a:r>
          </a:p>
          <a:p>
            <a:pPr lvl="0"/>
            <a:r>
              <a:rPr lang="en-IN" dirty="0"/>
              <a:t>Borough-Name of the Borough</a:t>
            </a:r>
          </a:p>
          <a:p>
            <a:pPr lvl="0"/>
            <a:r>
              <a:rPr lang="en-IN" dirty="0"/>
              <a:t>Latitude-Latitude of the Borough</a:t>
            </a:r>
          </a:p>
          <a:p>
            <a:pPr lvl="0"/>
            <a:r>
              <a:rPr lang="en-IN" dirty="0"/>
              <a:t>Longitude-Longitude of the Borough</a:t>
            </a:r>
          </a:p>
          <a:p>
            <a:endParaRPr lang="en-IN" dirty="0"/>
          </a:p>
        </p:txBody>
      </p:sp>
      <p:sp>
        <p:nvSpPr>
          <p:cNvPr id="3" name="Title 2"/>
          <p:cNvSpPr>
            <a:spLocks noGrp="1"/>
          </p:cNvSpPr>
          <p:nvPr>
            <p:ph type="title"/>
          </p:nvPr>
        </p:nvSpPr>
        <p:spPr/>
        <p:txBody>
          <a:bodyPr>
            <a:normAutofit fontScale="90000"/>
          </a:bodyPr>
          <a:lstStyle/>
          <a:p>
            <a:r>
              <a:rPr lang="en-IN" dirty="0">
                <a:effectLst/>
              </a:rPr>
              <a:t>Data Acquisition and Cleaning-contd..</a:t>
            </a:r>
            <a:endParaRPr lang="en-IN" dirty="0"/>
          </a:p>
        </p:txBody>
      </p:sp>
    </p:spTree>
    <p:extLst>
      <p:ext uri="{BB962C8B-B14F-4D97-AF65-F5344CB8AC3E}">
        <p14:creationId xmlns:p14="http://schemas.microsoft.com/office/powerpoint/2010/main" val="89673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t>EDA</a:t>
            </a:r>
          </a:p>
          <a:p>
            <a:r>
              <a:rPr lang="en-IN" dirty="0"/>
              <a:t>The describe function in python is used to get statistics of the London crime data, this returns the mean, standard deviation, minimum, maximum, 1st quartile (25%), 2nd quartile  (50%), and the 3rd quartile (75%) for each of the major categories of crime.</a:t>
            </a:r>
          </a:p>
          <a:p>
            <a:r>
              <a:rPr lang="en-IN" dirty="0"/>
              <a:t>Comparing five boroughs with the highest crime rate during the year 2016 it is evident that Westminster has the highest crimes recorded followed by Lambeth, Southwark, Newham and Tower Hamlets. Westminster has a significantly higher crime rate than the other 4 boroughs.</a:t>
            </a:r>
          </a:p>
          <a:p>
            <a:pPr marL="109728" indent="0">
              <a:buNone/>
            </a:pPr>
            <a:endParaRPr lang="en-IN" dirty="0"/>
          </a:p>
        </p:txBody>
      </p:sp>
      <p:sp>
        <p:nvSpPr>
          <p:cNvPr id="3" name="Title 2"/>
          <p:cNvSpPr>
            <a:spLocks noGrp="1"/>
          </p:cNvSpPr>
          <p:nvPr>
            <p:ph type="title"/>
          </p:nvPr>
        </p:nvSpPr>
        <p:spPr/>
        <p:txBody>
          <a:bodyPr/>
          <a:lstStyle/>
          <a:p>
            <a:r>
              <a:rPr lang="en-IN" dirty="0" smtClean="0"/>
              <a:t>Methodology</a:t>
            </a:r>
            <a:endParaRPr lang="en-IN" dirty="0"/>
          </a:p>
        </p:txBody>
      </p:sp>
    </p:spTree>
    <p:extLst>
      <p:ext uri="{BB962C8B-B14F-4D97-AF65-F5344CB8AC3E}">
        <p14:creationId xmlns:p14="http://schemas.microsoft.com/office/powerpoint/2010/main" val="14791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Methodology-contd..</a:t>
            </a:r>
            <a:endParaRPr lang="en-IN" dirty="0"/>
          </a:p>
        </p:txBody>
      </p:sp>
      <p:pic>
        <p:nvPicPr>
          <p:cNvPr id="4" name="Content Placeholder 3" descr="C:\Users\Dell\OneDrive\Pictures\Screenshots\2020-10-24 (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1686" y="1675109"/>
            <a:ext cx="6754650" cy="3986139"/>
          </a:xfrm>
          <a:prstGeom prst="rect">
            <a:avLst/>
          </a:prstGeom>
          <a:noFill/>
          <a:ln>
            <a:noFill/>
          </a:ln>
        </p:spPr>
      </p:pic>
    </p:spTree>
    <p:extLst>
      <p:ext uri="{BB962C8B-B14F-4D97-AF65-F5344CB8AC3E}">
        <p14:creationId xmlns:p14="http://schemas.microsoft.com/office/powerpoint/2010/main" val="19381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Methodology-contd..</a:t>
            </a:r>
          </a:p>
        </p:txBody>
      </p:sp>
      <p:pic>
        <p:nvPicPr>
          <p:cNvPr id="4" name="Content Placeholder 3" descr="C:\Users\Dell\OneDrive\Pictures\Screenshots\2020-10-24 (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480" y="1743695"/>
            <a:ext cx="7613040" cy="4000847"/>
          </a:xfrm>
          <a:prstGeom prst="rect">
            <a:avLst/>
          </a:prstGeom>
          <a:noFill/>
          <a:ln>
            <a:noFill/>
          </a:ln>
        </p:spPr>
      </p:pic>
    </p:spTree>
    <p:extLst>
      <p:ext uri="{BB962C8B-B14F-4D97-AF65-F5344CB8AC3E}">
        <p14:creationId xmlns:p14="http://schemas.microsoft.com/office/powerpoint/2010/main" val="3110557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TotalTime>
  <Words>566</Words>
  <Application>Microsoft Office PowerPoint</Application>
  <PresentationFormat>On-screen Show (4:3)</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Capstone Project-Battle of Neighbourhoods</vt:lpstr>
      <vt:lpstr>Introduction</vt:lpstr>
      <vt:lpstr>Introduction-contd..</vt:lpstr>
      <vt:lpstr>Data Acquisition and Cleaning</vt:lpstr>
      <vt:lpstr>Data Acquisition and Cleaning-contd..</vt:lpstr>
      <vt:lpstr>Data Acquisition and Cleaning-contd..</vt:lpstr>
      <vt:lpstr>Methodology</vt:lpstr>
      <vt:lpstr>Methodology-contd..</vt:lpstr>
      <vt:lpstr>Methodology-contd..</vt:lpstr>
      <vt:lpstr>Results</vt:lpstr>
      <vt:lpstr>Results..</vt:lpstr>
      <vt:lpstr>Results-contd..</vt:lpstr>
      <vt:lpstr>Results-contd..</vt:lpstr>
      <vt:lpstr>Results-contd..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Project-Battle of Neighbourhoods</dc:title>
  <dc:creator>Manoj Kumaran</dc:creator>
  <cp:lastModifiedBy>Manoj Kumaran</cp:lastModifiedBy>
  <cp:revision>4</cp:revision>
  <dcterms:created xsi:type="dcterms:W3CDTF">2020-10-25T06:56:47Z</dcterms:created>
  <dcterms:modified xsi:type="dcterms:W3CDTF">2020-10-25T07:36:17Z</dcterms:modified>
</cp:coreProperties>
</file>