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12" r:id="rId2"/>
    <p:sldId id="264" r:id="rId3"/>
    <p:sldId id="318" r:id="rId4"/>
    <p:sldId id="313" r:id="rId5"/>
    <p:sldId id="317" r:id="rId6"/>
    <p:sldId id="314" r:id="rId7"/>
    <p:sldId id="315" r:id="rId8"/>
    <p:sldId id="316" r:id="rId9"/>
    <p:sldId id="261" r:id="rId10"/>
    <p:sldId id="319" r:id="rId11"/>
    <p:sldId id="320" r:id="rId12"/>
    <p:sldId id="321" r:id="rId13"/>
    <p:sldId id="322" r:id="rId14"/>
    <p:sldId id="325" r:id="rId15"/>
    <p:sldId id="323" r:id="rId16"/>
    <p:sldId id="324" r:id="rId17"/>
    <p:sldId id="326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6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9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76357-9E69-394D-902E-C9CA603169C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FB688-CE05-AF48-BEB6-8B16C1E906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720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FB688-CE05-AF48-BEB6-8B16C1E906E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50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FB688-CE05-AF48-BEB6-8B16C1E906E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04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2FB688-CE05-AF48-BEB6-8B16C1E906E7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499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CB2A8-492E-5643-A1A4-F6D4F9E85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5644C3-F933-7340-8C49-DAE81D5F0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8E52FA-4452-D843-82C7-351F49488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6CCC8D-361D-D348-B80E-E5CC6DD92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7695B1-E26B-0447-B7B2-10701F34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36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A7453-2EA9-EF47-9187-99A9A010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5D21C2-02AC-4247-9F53-9F183F40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84AA96-2108-D243-BBC2-FC95EE00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530E5-DA8E-4E42-8133-7CE3D825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6F0236-9141-A44C-9961-16EE04E9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5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2ABE1EB-5969-C043-A2BE-3F85E352D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8BC1EDB-008F-974D-AFE2-5C8BE7D00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8D5A54-30C5-CF4F-8086-6B3FFBF3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4EF01C-0FA4-7942-B121-39EFA58EF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9E007-BA0F-1E47-8A7C-A66A61C2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450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E9F73-8A45-8E45-B30B-C2FBDE257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D6682-182B-B043-8EF2-3CB71265B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A279B6-627D-A648-8024-BBF81DC4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92D47-5DC0-BB42-9986-8C9823BBA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040877-721B-4841-9BC1-BB568D049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025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9649B-3710-DB4A-8F25-29BC45EE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6B74ED-934C-7E4A-BC89-94BCD8D20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E0A031-12CF-2440-B2C8-2EFC0E60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18E99A-DC57-594E-8388-B22A4269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44CBD-3251-FE4D-8FCA-685D593F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601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6FDCD-061D-C24D-87B2-7A6E8A3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11605B-2443-5848-A88C-558CF2979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79364D-BCE0-4646-95EA-78E3817BB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96E023-C5BB-1D48-8989-F4DD4DCFA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061AE-2336-D943-BC3D-48E253AE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5A47FF-701A-FF4D-8643-6CDD7D59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01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396F7-FE88-1748-98B3-B2B148A6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D7F806-974A-D845-B7D5-98A426B90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9DD5BA-A3B2-C14F-A34A-539E5EBA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D9AC119-F549-6E47-AFC2-CC2A69D4D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729227-1E61-F942-A020-83A3ACFAC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34722F4-FDB2-B645-95E6-7FF2CC87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91120F-6AFF-B349-B262-66FF8D74D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18973A-D14D-DD4D-A4CB-D1DF103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5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CA967B-DEBE-B443-9A71-4C485AEC1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8DB288B-3BD2-A644-8180-59BCBF59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EE7D10A-4E2E-2846-9DED-6F40B94C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C830ADB-17EC-AC45-BB3E-6679B5A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68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45740C6-275F-0E47-A0D1-FC26BA6C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46321F-E664-B943-ABE5-89EB4E27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4282A7E-F58B-EA4B-928A-59AE94842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3215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7A0B8-CE27-B348-84EB-4FAD88CE0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05F546-894E-BB4D-A646-B42619A3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C7AFE6E-BEB4-4749-A3B9-DAC494E59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3B261C-5432-7B48-AEE5-AC2F423A9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11FEB7-A96B-B742-95E6-CA262E67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17E0E6-0627-6442-AEDD-0FE3E7A0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211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A02BB-1EDC-7B4B-AEF8-721AE08B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1C68D7-F84F-E545-86D7-74BDD3A64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1C49E1E-351B-514F-8E98-6FD0DF25F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750E4D5-5D9C-A341-9A19-B8D79F03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AFF26-56D5-6E4E-B044-F8D99A07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F76FFA-A8D6-4148-9C0D-F42FA60F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77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7FF52-EF83-7642-BE57-BB5C1D37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45D756-3875-1B44-A7F9-498BF5409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C405E-8593-9F45-93C0-356C20779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1804D-0492-3348-94F7-016FEFC2DBEA}" type="datetimeFigureOut">
              <a:rPr lang="ru-RU" smtClean="0"/>
              <a:t>29.03.2022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451B6C-9418-1A4F-94AD-E95A6B819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2A212-260B-1949-AE7E-BFF2D00F1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92843-D382-5747-A376-180F4E97EF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2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1F8D8CE-AFEE-8341-9A04-80A6094679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82A7-A8BE-164F-BBCA-BEB3E2CFF8F3}"/>
              </a:ext>
            </a:extLst>
          </p:cNvPr>
          <p:cNvSpPr txBox="1"/>
          <p:nvPr/>
        </p:nvSpPr>
        <p:spPr>
          <a:xfrm>
            <a:off x="469066" y="4820116"/>
            <a:ext cx="9034846" cy="17273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6800" dirty="0">
                <a:solidFill>
                  <a:schemeClr val="bg1"/>
                </a:solidFill>
                <a:latin typeface="Rostelecom Basis" panose="020B0503030604040103" pitchFamily="34" charset="0"/>
              </a:rPr>
              <a:t>Асинхронность в </a:t>
            </a:r>
            <a:r>
              <a:rPr lang="en-US" sz="6800" dirty="0">
                <a:solidFill>
                  <a:schemeClr val="bg1"/>
                </a:solidFill>
                <a:latin typeface="Rostelecom Basis" panose="020B0503030604040103" pitchFamily="34" charset="0"/>
              </a:rPr>
              <a:t>Dart</a:t>
            </a:r>
          </a:p>
          <a:p>
            <a:pPr>
              <a:lnSpc>
                <a:spcPct val="75000"/>
              </a:lnSpc>
            </a:pPr>
            <a:endParaRPr lang="ru-RU" sz="68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A1F542-9FA2-1641-87E5-76D62A49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14" y="508699"/>
            <a:ext cx="3366771" cy="105478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C14394-998E-E44E-B6D6-B1ACFC045705}"/>
              </a:ext>
            </a:extLst>
          </p:cNvPr>
          <p:cNvSpPr txBox="1"/>
          <p:nvPr/>
        </p:nvSpPr>
        <p:spPr>
          <a:xfrm>
            <a:off x="543449" y="1682152"/>
            <a:ext cx="46237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chemeClr val="bg1"/>
                </a:solidFill>
                <a:latin typeface="Rostelecom Basis" panose="020B0503030604040103" pitchFamily="34" charset="0"/>
              </a:rPr>
              <a:t>Школа мобильной разработки </a:t>
            </a:r>
            <a:r>
              <a:rPr lang="ru-RU" sz="1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«</a:t>
            </a:r>
            <a:r>
              <a:rPr lang="en-US" sz="1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EPIC</a:t>
            </a:r>
            <a:r>
              <a:rPr lang="ru-RU" sz="1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3165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48043" y="1437704"/>
            <a:ext cx="110156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effectLst/>
              </a:rPr>
              <a:t>Streams</a:t>
            </a:r>
            <a:r>
              <a:rPr lang="ru-RU" sz="2000" dirty="0">
                <a:solidFill>
                  <a:schemeClr val="bg1"/>
                </a:solidFill>
                <a:effectLst/>
              </a:rPr>
              <a:t> в </a:t>
            </a:r>
            <a:r>
              <a:rPr lang="en-US" sz="2000" dirty="0">
                <a:solidFill>
                  <a:schemeClr val="bg1"/>
                </a:solidFill>
                <a:effectLst/>
              </a:rPr>
              <a:t>Dart</a:t>
            </a:r>
            <a:r>
              <a:rPr lang="ru-RU" sz="2000" dirty="0">
                <a:solidFill>
                  <a:schemeClr val="bg1"/>
                </a:solidFill>
                <a:effectLst/>
              </a:rPr>
              <a:t> используются для организации и прослушивания потока событий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Для создания </a:t>
            </a:r>
            <a:r>
              <a:rPr lang="ru-RU" sz="2000" dirty="0" err="1">
                <a:solidFill>
                  <a:schemeClr val="bg1"/>
                </a:solidFill>
                <a:effectLst/>
              </a:rPr>
              <a:t>стрима</a:t>
            </a:r>
            <a:r>
              <a:rPr lang="ru-RU" sz="2000" dirty="0">
                <a:solidFill>
                  <a:schemeClr val="bg1"/>
                </a:solidFill>
                <a:effectLst/>
              </a:rPr>
              <a:t> в </a:t>
            </a:r>
            <a:r>
              <a:rPr lang="ru-RU" sz="2000" dirty="0" err="1">
                <a:solidFill>
                  <a:schemeClr val="bg1"/>
                </a:solidFill>
                <a:effectLst/>
              </a:rPr>
              <a:t>дарте</a:t>
            </a:r>
            <a:r>
              <a:rPr lang="ru-RU" sz="2000" dirty="0">
                <a:solidFill>
                  <a:schemeClr val="bg1"/>
                </a:solidFill>
                <a:effectLst/>
              </a:rPr>
              <a:t> существует </a:t>
            </a:r>
            <a:r>
              <a:rPr lang="en" sz="2000" b="1" dirty="0" err="1">
                <a:solidFill>
                  <a:schemeClr val="bg1"/>
                </a:solidFill>
                <a:effectLst/>
              </a:rPr>
              <a:t>StreamController</a:t>
            </a:r>
            <a:r>
              <a:rPr lang="en" sz="2000" dirty="0">
                <a:solidFill>
                  <a:schemeClr val="bg1"/>
                </a:solidFill>
                <a:effectLst/>
              </a:rPr>
              <a:t>&lt;T&gt; </a:t>
            </a:r>
            <a:r>
              <a:rPr lang="ru-RU" sz="2000" dirty="0">
                <a:solidFill>
                  <a:schemeClr val="bg1"/>
                </a:solidFill>
                <a:effectLst/>
              </a:rPr>
              <a:t>где </a:t>
            </a:r>
            <a:r>
              <a:rPr lang="en" sz="2000" dirty="0">
                <a:solidFill>
                  <a:schemeClr val="bg1"/>
                </a:solidFill>
                <a:effectLst/>
              </a:rPr>
              <a:t>T </a:t>
            </a:r>
            <a:r>
              <a:rPr lang="ru-RU" sz="2000" dirty="0">
                <a:solidFill>
                  <a:schemeClr val="bg1"/>
                </a:solidFill>
                <a:effectLst/>
              </a:rPr>
              <a:t>это тип события который будет отправляться всем слушателям создаваемого потока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en" sz="2000" b="1" dirty="0" err="1">
                <a:solidFill>
                  <a:schemeClr val="bg1"/>
                </a:solidFill>
                <a:effectLst/>
              </a:rPr>
              <a:t>StreamController</a:t>
            </a:r>
            <a:r>
              <a:rPr lang="en" sz="2000" dirty="0">
                <a:solidFill>
                  <a:schemeClr val="bg1"/>
                </a:solidFill>
                <a:effectLst/>
              </a:rPr>
              <a:t> </a:t>
            </a:r>
            <a:r>
              <a:rPr lang="ru-RU" sz="2000" dirty="0">
                <a:solidFill>
                  <a:schemeClr val="bg1"/>
                </a:solidFill>
                <a:effectLst/>
              </a:rPr>
              <a:t>имеет поле </a:t>
            </a:r>
            <a:r>
              <a:rPr lang="en" sz="2000" dirty="0">
                <a:solidFill>
                  <a:schemeClr val="bg1"/>
                </a:solidFill>
                <a:effectLst/>
              </a:rPr>
              <a:t>stream </a:t>
            </a:r>
            <a:r>
              <a:rPr lang="ru-RU" sz="2000" dirty="0">
                <a:solidFill>
                  <a:schemeClr val="bg1"/>
                </a:solidFill>
                <a:effectLst/>
              </a:rPr>
              <a:t>который возвращает </a:t>
            </a:r>
            <a:r>
              <a:rPr lang="en" sz="2000" dirty="0">
                <a:solidFill>
                  <a:schemeClr val="bg1"/>
                </a:solidFill>
                <a:effectLst/>
              </a:rPr>
              <a:t>Stream&lt;T&gt; , </a:t>
            </a:r>
            <a:r>
              <a:rPr lang="ru-RU" sz="2000" dirty="0">
                <a:solidFill>
                  <a:schemeClr val="bg1"/>
                </a:solidFill>
                <a:effectLst/>
              </a:rPr>
              <a:t>и к нему уже можно добавлять свои слушатели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 err="1">
                <a:solidFill>
                  <a:schemeClr val="bg1"/>
                </a:solidFill>
                <a:effectLst/>
              </a:rPr>
              <a:t>Стримы</a:t>
            </a:r>
            <a:r>
              <a:rPr lang="ru-RU" sz="2000" dirty="0">
                <a:solidFill>
                  <a:schemeClr val="bg1"/>
                </a:solidFill>
                <a:effectLst/>
              </a:rPr>
              <a:t> незаменимая вещь в ситуациях, когда нам нужно реагировать на какие то события, которые могут возникать в приложении (например пришло новое сообщение в чате и нужно везде, где отображается иконка чата поменять ее на иконку отражающую наличие нового сообщения)</a:t>
            </a:r>
          </a:p>
          <a:p>
            <a:endParaRPr lang="ru-RU" sz="2000" dirty="0">
              <a:solidFill>
                <a:schemeClr val="bg1"/>
              </a:solidFill>
              <a:effectLst/>
            </a:endParaRPr>
          </a:p>
          <a:p>
            <a:r>
              <a:rPr lang="ru-RU" sz="2000" dirty="0">
                <a:solidFill>
                  <a:schemeClr val="bg1"/>
                </a:solidFill>
                <a:effectLst/>
              </a:rPr>
              <a:t>Также, слушать </a:t>
            </a:r>
            <a:r>
              <a:rPr lang="ru-RU" sz="2000" dirty="0" err="1">
                <a:solidFill>
                  <a:schemeClr val="bg1"/>
                </a:solidFill>
                <a:effectLst/>
              </a:rPr>
              <a:t>стримы</a:t>
            </a:r>
            <a:r>
              <a:rPr lang="ru-RU" sz="2000" dirty="0">
                <a:solidFill>
                  <a:schemeClr val="bg1"/>
                </a:solidFill>
                <a:effectLst/>
              </a:rPr>
              <a:t> можно и в </a:t>
            </a:r>
            <a:r>
              <a:rPr lang="en" sz="2000" dirty="0">
                <a:solidFill>
                  <a:schemeClr val="bg1"/>
                </a:solidFill>
                <a:effectLst/>
              </a:rPr>
              <a:t>UI </a:t>
            </a:r>
            <a:r>
              <a:rPr lang="ru-RU" sz="2000" dirty="0">
                <a:solidFill>
                  <a:schemeClr val="bg1"/>
                </a:solidFill>
                <a:effectLst/>
              </a:rPr>
              <a:t>слое, используя </a:t>
            </a:r>
            <a:r>
              <a:rPr lang="en" sz="2000" dirty="0" err="1">
                <a:solidFill>
                  <a:schemeClr val="bg1"/>
                </a:solidFill>
                <a:effectLst/>
              </a:rPr>
              <a:t>StreamBuilder</a:t>
            </a:r>
            <a:r>
              <a:rPr lang="en" sz="2000" dirty="0">
                <a:solidFill>
                  <a:schemeClr val="bg1"/>
                </a:solidFill>
                <a:effectLst/>
              </a:rPr>
              <a:t>, </a:t>
            </a:r>
            <a:r>
              <a:rPr lang="ru-RU" sz="2000" dirty="0">
                <a:solidFill>
                  <a:schemeClr val="bg1"/>
                </a:solidFill>
                <a:effectLst/>
              </a:rPr>
              <a:t>по этому принципу работает обновление состояния в </a:t>
            </a:r>
            <a:r>
              <a:rPr lang="en" sz="2000" dirty="0" err="1">
                <a:solidFill>
                  <a:schemeClr val="bg1"/>
                </a:solidFill>
                <a:effectLst/>
              </a:rPr>
              <a:t>BLoC</a:t>
            </a:r>
            <a:endParaRPr lang="ru-RU" sz="20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Что такое </a:t>
            </a: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Dart Streams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Streams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9AF2E-466B-AF45-9B4B-89438778C010}"/>
              </a:ext>
            </a:extLst>
          </p:cNvPr>
          <p:cNvSpPr txBox="1"/>
          <p:nvPr/>
        </p:nvSpPr>
        <p:spPr>
          <a:xfrm>
            <a:off x="534790" y="864509"/>
            <a:ext cx="5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0E01C-67C4-5349-BADA-946D1533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297" y="1482409"/>
            <a:ext cx="6677922" cy="486608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29332EC-58EC-964F-BE9E-9C2F973DC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019" y="1388150"/>
            <a:ext cx="10437962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938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991050-695D-B241-98B3-8AE484A0E3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0181F-FEF9-6E4D-A0FD-A7B7F2DE5270}"/>
              </a:ext>
            </a:extLst>
          </p:cNvPr>
          <p:cNvSpPr txBox="1"/>
          <p:nvPr/>
        </p:nvSpPr>
        <p:spPr>
          <a:xfrm>
            <a:off x="496523" y="5596106"/>
            <a:ext cx="9124614" cy="942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6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Функции-генераторы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4DE05C-1E25-4745-B6E4-2393FB55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9" y="514155"/>
            <a:ext cx="604002" cy="1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58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48043" y="1437704"/>
            <a:ext cx="110156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Функции генераторы в </a:t>
            </a:r>
            <a:r>
              <a:rPr lang="en-US" sz="2000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Dart </a:t>
            </a:r>
            <a:r>
              <a:rPr lang="ru-RU" sz="2000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используются для ленивой генерации последовательности значений по требованию. 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Синхронные генераторы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возвращают значение типа </a:t>
            </a:r>
            <a:r>
              <a:rPr lang="en" sz="20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Iterable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&lt;T&gt;,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значения сначала генерируются а затем лениво возвращаются функцией по требованию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Синхронный генератор объявляется ключевым словом </a:t>
            </a:r>
            <a:r>
              <a:rPr lang="en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sync*</a:t>
            </a:r>
          </a:p>
          <a:p>
            <a:endParaRPr lang="en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Асинхронные генераторы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возвращают значение типа 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Stream&lt;T&gt;,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последовательность значений генерируется по требованию по мере их появления (мы можем используя 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Stream&lt;T&gt;.listen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получать каждое возвращаемое генератором значение в реальном времени, работая с генератором по сути как с обычным потоком данных)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Асинхронный генератор объявляется ключевым словом </a:t>
            </a:r>
            <a:r>
              <a:rPr lang="en" sz="2000" b="1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async</a:t>
            </a:r>
            <a:r>
              <a:rPr lang="en" sz="20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*</a:t>
            </a:r>
            <a:endParaRPr lang="ru-RU" sz="2000" b="1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Функции-генераторы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688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48043" y="2317599"/>
            <a:ext cx="11015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Генераторы так же могут возвращать вызовы других генераторов (или себя же, реализуя рекурсию) используя ключевое слово </a:t>
            </a:r>
            <a:r>
              <a:rPr lang="en" sz="20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yield*</a:t>
            </a:r>
          </a:p>
          <a:p>
            <a:endParaRPr lang="en" sz="2000" dirty="0">
              <a:solidFill>
                <a:schemeClr val="bg1"/>
              </a:solidFill>
              <a:effectLst/>
              <a:latin typeface="Rostelecom Basis" panose="020B0503030604040103" pitchFamily="34" charset="0"/>
            </a:endParaRPr>
          </a:p>
          <a:p>
            <a:r>
              <a:rPr lang="ru-RU" sz="20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Пример использования генератора: </a:t>
            </a:r>
            <a:r>
              <a:rPr lang="ru-RU" sz="2000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чтение большого тяжелого файла который загружать сразу в память не нужно и можно построчно его читать и освобождать место в памяти по мере обработки содержимого</a:t>
            </a:r>
            <a:endParaRPr lang="ru-RU" sz="2000" b="1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Функции-генераторы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E0F583D7-DBB0-AC42-8847-7BE1F6FE9A04}"/>
              </a:ext>
            </a:extLst>
          </p:cNvPr>
          <p:cNvSpPr/>
          <p:nvPr/>
        </p:nvSpPr>
        <p:spPr>
          <a:xfrm>
            <a:off x="496287" y="3096890"/>
            <a:ext cx="11106244" cy="1233577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6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Функции-генераторы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9AF2E-466B-AF45-9B4B-89438778C010}"/>
              </a:ext>
            </a:extLst>
          </p:cNvPr>
          <p:cNvSpPr txBox="1"/>
          <p:nvPr/>
        </p:nvSpPr>
        <p:spPr>
          <a:xfrm>
            <a:off x="534790" y="864509"/>
            <a:ext cx="5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кода синхронного генератора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FA6922-2A56-A74B-BA86-80DA70A2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33" y="1616750"/>
            <a:ext cx="4445000" cy="459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36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Функции-генераторы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9AF2E-466B-AF45-9B4B-89438778C010}"/>
              </a:ext>
            </a:extLst>
          </p:cNvPr>
          <p:cNvSpPr txBox="1"/>
          <p:nvPr/>
        </p:nvSpPr>
        <p:spPr>
          <a:xfrm>
            <a:off x="534790" y="864509"/>
            <a:ext cx="5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кода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асинхронного генератора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CB97BC4-2259-A447-AAE6-23A8B1E9D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533" y="1527135"/>
            <a:ext cx="4444202" cy="503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9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Домашнее задание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01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48043" y="1437704"/>
            <a:ext cx="110156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Асинхронность</a:t>
            </a:r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 подразумевает, что операция может быть выполнена кем-то на стороне: удаленным веб-узлом, сервером или другим устройством за пределами текущего вычислительного устройства при этом не блокируя главный поток выполнения программы.</a:t>
            </a:r>
          </a:p>
          <a:p>
            <a:endParaRPr lang="ru-RU" sz="24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Асинхронность в программировании</a:t>
            </a:r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 — выполнение процесса в неблокирующем режиме системного вызова, что позволяет потоку программы продолжить обработку. Проще говоря, главный "процесс" ставит задачу и передает ее другому независимому "процессу", при этом сам продолжает работать.</a:t>
            </a:r>
            <a:endParaRPr lang="ru-RU" sz="21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Введение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92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89" y="411668"/>
            <a:ext cx="7927723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Как работает асинхронность?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4F63EC-B54F-0144-B463-4589D14F5854}"/>
              </a:ext>
            </a:extLst>
          </p:cNvPr>
          <p:cNvSpPr txBox="1"/>
          <p:nvPr/>
        </p:nvSpPr>
        <p:spPr>
          <a:xfrm>
            <a:off x="707454" y="2551837"/>
            <a:ext cx="5831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реализации асинхронности у каждого </a:t>
            </a:r>
            <a:r>
              <a:rPr lang="ru-RU" dirty="0" err="1">
                <a:solidFill>
                  <a:schemeClr val="bg1"/>
                </a:solidFill>
              </a:rPr>
              <a:t>изолята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дарте</a:t>
            </a:r>
            <a:r>
              <a:rPr lang="ru-RU" dirty="0">
                <a:solidFill>
                  <a:schemeClr val="bg1"/>
                </a:solidFill>
              </a:rPr>
              <a:t> есть свой </a:t>
            </a:r>
            <a:r>
              <a:rPr lang="en" b="1" dirty="0">
                <a:solidFill>
                  <a:schemeClr val="bg1"/>
                </a:solidFill>
              </a:rPr>
              <a:t>Event loop</a:t>
            </a:r>
          </a:p>
          <a:p>
            <a:endParaRPr lang="en" b="1" dirty="0">
              <a:solidFill>
                <a:schemeClr val="bg1"/>
              </a:solidFill>
            </a:endParaRPr>
          </a:p>
          <a:p>
            <a:r>
              <a:rPr lang="en" b="1" dirty="0">
                <a:solidFill>
                  <a:schemeClr val="bg1"/>
                </a:solidFill>
              </a:rPr>
              <a:t>Event loop </a:t>
            </a:r>
            <a:r>
              <a:rPr lang="ru-RU" dirty="0">
                <a:solidFill>
                  <a:schemeClr val="bg1"/>
                </a:solidFill>
              </a:rPr>
              <a:t>это бесконечный цикл который в каждой итерации достаёт данные из двух очередей: очереди </a:t>
            </a:r>
            <a:r>
              <a:rPr lang="ru-RU" dirty="0" err="1">
                <a:solidFill>
                  <a:schemeClr val="bg1"/>
                </a:solidFill>
              </a:rPr>
              <a:t>микрозадач</a:t>
            </a:r>
            <a:r>
              <a:rPr lang="ru-RU" dirty="0">
                <a:solidFill>
                  <a:schemeClr val="bg1"/>
                </a:solidFill>
              </a:rPr>
              <a:t> и очереди событий, и выполняет код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21222FF-6B0D-5747-9D52-78ED0B159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357" y="1476849"/>
            <a:ext cx="3972438" cy="491663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25690-9D6B-3E48-953F-8D9A7F68A9E2}"/>
              </a:ext>
            </a:extLst>
          </p:cNvPr>
          <p:cNvSpPr txBox="1"/>
          <p:nvPr/>
        </p:nvSpPr>
        <p:spPr>
          <a:xfrm>
            <a:off x="9785962" y="1017980"/>
            <a:ext cx="2739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Dart event loop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924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18954" y="979131"/>
            <a:ext cx="11015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Код в 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Dart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работает в одном </a:t>
            </a:r>
            <a:r>
              <a:rPr lang="ru-RU" sz="2000" dirty="0" err="1">
                <a:solidFill>
                  <a:schemeClr val="bg1"/>
                </a:solidFill>
                <a:latin typeface="Rostelecom Basis" panose="020B0503030604040103" pitchFamily="34" charset="0"/>
              </a:rPr>
              <a:t>треде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 (потоке) выполнения. Если код занят долгими вычислениями или ожидает операцию ввода/вывода, то вся программа приостанавливается.</a:t>
            </a:r>
            <a:r>
              <a:rPr lang="en-US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 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Dart 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использует </a:t>
            </a:r>
            <a:r>
              <a:rPr lang="en" sz="20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futures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 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для представления результатов асинхронных операций.</a:t>
            </a:r>
          </a:p>
          <a:p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Для работы с </a:t>
            </a:r>
            <a:r>
              <a:rPr lang="en" sz="20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futures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 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можно использовать </a:t>
            </a:r>
            <a:r>
              <a:rPr lang="en" sz="2000" i="1" dirty="0" err="1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async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 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и </a:t>
            </a:r>
            <a:r>
              <a:rPr lang="en" sz="2000" i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await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 </a:t>
            </a:r>
            <a:r>
              <a:rPr lang="ru-RU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или </a:t>
            </a:r>
            <a:r>
              <a:rPr lang="en" sz="20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Future API</a:t>
            </a:r>
            <a:r>
              <a:rPr lang="en" sz="2000" dirty="0">
                <a:solidFill>
                  <a:schemeClr val="bg1"/>
                </a:solidFill>
                <a:latin typeface="Rostelecom Basis" panose="020B0503030604040103" pitchFamily="34" charset="0"/>
              </a:rPr>
              <a:t>.</a:t>
            </a:r>
            <a:endParaRPr lang="ru-RU" sz="2000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Futures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6AD17195-B008-114E-A3BB-002741547ACC}"/>
              </a:ext>
            </a:extLst>
          </p:cNvPr>
          <p:cNvSpPr/>
          <p:nvPr/>
        </p:nvSpPr>
        <p:spPr>
          <a:xfrm>
            <a:off x="2227810" y="3424844"/>
            <a:ext cx="2884517" cy="13466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bg1"/>
                </a:solidFill>
              </a:rPr>
              <a:t>Async</a:t>
            </a:r>
            <a:r>
              <a:rPr lang="en-US" sz="2800" dirty="0">
                <a:solidFill>
                  <a:schemeClr val="bg1"/>
                </a:solidFill>
              </a:rPr>
              <a:t>-Await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064806E6-97C9-5A4B-90B3-61FCC4C238E2}"/>
              </a:ext>
            </a:extLst>
          </p:cNvPr>
          <p:cNvSpPr/>
          <p:nvPr/>
        </p:nvSpPr>
        <p:spPr>
          <a:xfrm>
            <a:off x="6402858" y="3424844"/>
            <a:ext cx="2884517" cy="1346662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Future API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77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34790" y="2274838"/>
            <a:ext cx="11015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Если писать асинхронный код с помощью </a:t>
            </a:r>
            <a:r>
              <a:rPr lang="en" sz="24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Future API</a:t>
            </a:r>
            <a:r>
              <a:rPr lang="en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используется метод </a:t>
            </a:r>
            <a:r>
              <a:rPr lang="en" sz="24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then()</a:t>
            </a:r>
            <a:r>
              <a:rPr lang="en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 </a:t>
            </a:r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для регистрации обратного вызова. Этот обратный вызов сработает, когда </a:t>
            </a:r>
            <a:r>
              <a:rPr lang="en" sz="2400" b="1" dirty="0">
                <a:solidFill>
                  <a:schemeClr val="bg1"/>
                </a:solidFill>
                <a:effectLst/>
                <a:latin typeface="Rostelecom Basis" panose="020B0503030604040103" pitchFamily="34" charset="0"/>
              </a:rPr>
              <a:t>future </a:t>
            </a:r>
            <a:r>
              <a:rPr lang="ru-RU" sz="2400" dirty="0">
                <a:solidFill>
                  <a:schemeClr val="bg1"/>
                </a:solidFill>
                <a:latin typeface="Rostelecom Basis" panose="020B0503030604040103" pitchFamily="34" charset="0"/>
              </a:rPr>
              <a:t>завершится.</a:t>
            </a:r>
            <a:endParaRPr lang="en-US" sz="24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Rostelecom Basis" panose="020B0503030604040103" pitchFamily="34" charset="0"/>
            </a:endParaRPr>
          </a:p>
          <a:p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Код в </a:t>
            </a:r>
            <a:r>
              <a:rPr lang="en-US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then() </a:t>
            </a:r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выполнится только после завершения </a:t>
            </a:r>
            <a:r>
              <a:rPr lang="en-US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Future</a:t>
            </a:r>
            <a:r>
              <a:rPr lang="ru-RU" sz="2400" b="1" dirty="0">
                <a:solidFill>
                  <a:schemeClr val="bg1"/>
                </a:solidFill>
                <a:latin typeface="Rostelecom Basis" panose="020B0503030604040103" pitchFamily="34" charset="0"/>
              </a:rPr>
              <a:t> и выполнения всех синхронных вызовов функций </a:t>
            </a:r>
            <a:endParaRPr lang="ru-RU" sz="2100" b="1" dirty="0">
              <a:solidFill>
                <a:schemeClr val="bg1"/>
              </a:solidFill>
              <a:latin typeface="Rostelecom Basis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Future API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0F4382BC-EBE3-BE4C-A81E-8A43C08236D7}"/>
              </a:ext>
            </a:extLst>
          </p:cNvPr>
          <p:cNvSpPr/>
          <p:nvPr/>
        </p:nvSpPr>
        <p:spPr>
          <a:xfrm>
            <a:off x="534790" y="3623094"/>
            <a:ext cx="10852078" cy="1052423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9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Future</a:t>
            </a:r>
            <a:r>
              <a:rPr lang="ru-RU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 </a:t>
            </a: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API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0802F5B-A751-1E4D-AE2E-A69D6E56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95" y="1491809"/>
            <a:ext cx="6660671" cy="4853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9AF2E-466B-AF45-9B4B-89438778C010}"/>
              </a:ext>
            </a:extLst>
          </p:cNvPr>
          <p:cNvSpPr txBox="1"/>
          <p:nvPr/>
        </p:nvSpPr>
        <p:spPr>
          <a:xfrm>
            <a:off x="534790" y="864509"/>
            <a:ext cx="5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3617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0BFE55-5E1A-0148-B7D2-5DD05D1996E6}"/>
              </a:ext>
            </a:extLst>
          </p:cNvPr>
          <p:cNvSpPr txBox="1"/>
          <p:nvPr/>
        </p:nvSpPr>
        <p:spPr>
          <a:xfrm>
            <a:off x="534790" y="2274838"/>
            <a:ext cx="110156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• Ключевые слова </a:t>
            </a:r>
            <a:r>
              <a:rPr lang="en" sz="2400" b="1" dirty="0" err="1">
                <a:solidFill>
                  <a:schemeClr val="bg1"/>
                </a:solidFill>
                <a:effectLst/>
              </a:rPr>
              <a:t>async</a:t>
            </a:r>
            <a:r>
              <a:rPr lang="en" sz="2400" dirty="0">
                <a:solidFill>
                  <a:schemeClr val="bg1"/>
                </a:solidFill>
              </a:rPr>
              <a:t> </a:t>
            </a:r>
            <a:r>
              <a:rPr lang="ru-RU" sz="2400" dirty="0">
                <a:solidFill>
                  <a:schemeClr val="bg1"/>
                </a:solidFill>
              </a:rPr>
              <a:t>и </a:t>
            </a:r>
            <a:r>
              <a:rPr lang="en" sz="2400" b="1" dirty="0">
                <a:solidFill>
                  <a:schemeClr val="bg1"/>
                </a:solidFill>
                <a:effectLst/>
              </a:rPr>
              <a:t>await</a:t>
            </a:r>
            <a:r>
              <a:rPr lang="en" sz="2400" dirty="0">
                <a:solidFill>
                  <a:schemeClr val="bg1"/>
                </a:solidFill>
              </a:rPr>
              <a:t> </a:t>
            </a:r>
            <a:r>
              <a:rPr lang="ru-RU" sz="2400" dirty="0">
                <a:solidFill>
                  <a:schemeClr val="bg1"/>
                </a:solidFill>
              </a:rPr>
              <a:t>позволяют писать асинхронный код, который выглядит как синхронный код и не использует </a:t>
            </a:r>
            <a:r>
              <a:rPr lang="en" sz="2400" dirty="0">
                <a:solidFill>
                  <a:schemeClr val="bg1"/>
                </a:solidFill>
              </a:rPr>
              <a:t>Future API. </a:t>
            </a:r>
          </a:p>
          <a:p>
            <a:endParaRPr lang="en" sz="2400" dirty="0">
              <a:solidFill>
                <a:schemeClr val="bg1"/>
              </a:solidFill>
            </a:endParaRPr>
          </a:p>
          <a:p>
            <a:r>
              <a:rPr lang="en" sz="2400" dirty="0">
                <a:solidFill>
                  <a:schemeClr val="bg1"/>
                </a:solidFill>
              </a:rPr>
              <a:t>• </a:t>
            </a:r>
            <a:r>
              <a:rPr lang="ru-RU" sz="2400" dirty="0">
                <a:solidFill>
                  <a:schemeClr val="bg1"/>
                </a:solidFill>
              </a:rPr>
              <a:t>Асинхронная функция — функция, помеченная ключевым словом </a:t>
            </a:r>
            <a:r>
              <a:rPr lang="en" sz="2400" b="1" dirty="0" err="1">
                <a:solidFill>
                  <a:schemeClr val="bg1"/>
                </a:solidFill>
                <a:effectLst/>
              </a:rPr>
              <a:t>async</a:t>
            </a:r>
            <a:r>
              <a:rPr lang="en" sz="2400" dirty="0">
                <a:solidFill>
                  <a:schemeClr val="bg1"/>
                </a:solidFill>
              </a:rPr>
              <a:t>. </a:t>
            </a:r>
            <a:r>
              <a:rPr lang="ru-RU" sz="2400" dirty="0">
                <a:solidFill>
                  <a:schemeClr val="bg1"/>
                </a:solidFill>
              </a:rPr>
              <a:t>Ключевое слово </a:t>
            </a:r>
            <a:r>
              <a:rPr lang="en" sz="2400" b="1" dirty="0">
                <a:solidFill>
                  <a:schemeClr val="bg1"/>
                </a:solidFill>
                <a:effectLst/>
              </a:rPr>
              <a:t>await </a:t>
            </a:r>
            <a:r>
              <a:rPr lang="ru-RU" sz="2400" dirty="0">
                <a:solidFill>
                  <a:schemeClr val="bg1"/>
                </a:solidFill>
              </a:rPr>
              <a:t>работает только в асинхронных функциях.</a:t>
            </a:r>
            <a:endParaRPr lang="ru-RU" sz="21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 err="1">
                <a:solidFill>
                  <a:schemeClr val="bg1"/>
                </a:solidFill>
                <a:latin typeface="Rostelecom Basis Medium" panose="020B0503030604040103" pitchFamily="34" charset="0"/>
              </a:rPr>
              <a:t>Async</a:t>
            </a: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-Await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91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15DE06A-77AB-D943-B1E8-C4F80D5F23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9DC180-0235-5747-BB75-2DDA8C5D7300}"/>
              </a:ext>
            </a:extLst>
          </p:cNvPr>
          <p:cNvSpPr txBox="1"/>
          <p:nvPr/>
        </p:nvSpPr>
        <p:spPr>
          <a:xfrm>
            <a:off x="534790" y="411668"/>
            <a:ext cx="5923487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3800" dirty="0" err="1">
                <a:solidFill>
                  <a:schemeClr val="bg1"/>
                </a:solidFill>
                <a:latin typeface="Rostelecom Basis Medium" panose="020B0503030604040103" pitchFamily="34" charset="0"/>
              </a:rPr>
              <a:t>Async</a:t>
            </a:r>
            <a:r>
              <a:rPr lang="en-US" sz="3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-Await</a:t>
            </a:r>
            <a:endParaRPr lang="ru-RU" sz="3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2334A-453E-5C4D-BF98-140FFBD70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8795" y="338137"/>
            <a:ext cx="315823" cy="5263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E9AF2E-466B-AF45-9B4B-89438778C010}"/>
              </a:ext>
            </a:extLst>
          </p:cNvPr>
          <p:cNvSpPr txBox="1"/>
          <p:nvPr/>
        </p:nvSpPr>
        <p:spPr>
          <a:xfrm>
            <a:off x="534790" y="864509"/>
            <a:ext cx="5209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Пример кода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A0E01C-67C4-5349-BADA-946D15332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297" y="1482409"/>
            <a:ext cx="6677922" cy="4866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991050-695D-B241-98B3-8AE484A0E3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72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0181F-FEF9-6E4D-A0FD-A7B7F2DE5270}"/>
              </a:ext>
            </a:extLst>
          </p:cNvPr>
          <p:cNvSpPr txBox="1"/>
          <p:nvPr/>
        </p:nvSpPr>
        <p:spPr>
          <a:xfrm>
            <a:off x="496523" y="5596106"/>
            <a:ext cx="5429692" cy="9425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5000"/>
              </a:lnSpc>
            </a:pPr>
            <a:r>
              <a:rPr lang="en-US" sz="6800" dirty="0">
                <a:solidFill>
                  <a:schemeClr val="bg1"/>
                </a:solidFill>
                <a:latin typeface="Rostelecom Basis Medium" panose="020B0503030604040103" pitchFamily="34" charset="0"/>
              </a:rPr>
              <a:t>Dart Streams</a:t>
            </a:r>
            <a:endParaRPr lang="ru-RU" sz="6800" dirty="0">
              <a:solidFill>
                <a:schemeClr val="bg1"/>
              </a:solidFill>
              <a:latin typeface="Rostelecom Basis Medium" panose="020B0503030604040103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4DE05C-1E25-4745-B6E4-2393FB55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9" y="514155"/>
            <a:ext cx="604002" cy="1006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360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12967</TotalTime>
  <Words>584</Words>
  <Application>Microsoft Macintosh PowerPoint</Application>
  <PresentationFormat>Широкоэкранный</PresentationFormat>
  <Paragraphs>65</Paragraphs>
  <Slides>17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Rostelecom Basis</vt:lpstr>
      <vt:lpstr>Rostelecom Basis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Microsoft Office User</cp:lastModifiedBy>
  <cp:revision>15</cp:revision>
  <dcterms:created xsi:type="dcterms:W3CDTF">2022-02-24T08:31:40Z</dcterms:created>
  <dcterms:modified xsi:type="dcterms:W3CDTF">2022-03-29T16:58:00Z</dcterms:modified>
</cp:coreProperties>
</file>