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91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5CC4-8800-47E4-A94E-44DD6E4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F19B-0E0E-4AE9-9610-33DCFB72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764F-D995-4B2E-8CF2-4E01B97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959-D2D5-4683-8E82-AB1C2E43766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88458-A47C-4077-8AAC-9595759B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C9945-D6F2-42E3-93F3-6C46D90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41292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0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6393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9959-D2D5-4683-8E82-AB1C2E43766F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93DCE4-5FBC-4899-B3A0-7D2CA8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3CC57-4094-4CAC-9B28-504D07D7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B911799-8889-452A-82F3-359D81F61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286DA0-33B6-40E1-B7D3-84856E8859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6F89695-88EB-4BE7-9927-DBAE719F1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Статическая типизация</a:t>
            </a:r>
          </a:p>
          <a:p>
            <a:r>
              <a:rPr lang="ru-RU" dirty="0"/>
              <a:t>Примитивные типы</a:t>
            </a:r>
          </a:p>
          <a:p>
            <a:r>
              <a:rPr lang="ru-RU" dirty="0"/>
              <a:t>Объединение и сужение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24305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расчет типа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656589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Когда разработчик объявляет объект и записывает его в переменную, </a:t>
            </a:r>
            <a:r>
              <a:rPr lang="ru-RU" sz="1800" dirty="0" err="1"/>
              <a:t>TypeScript</a:t>
            </a:r>
            <a:r>
              <a:rPr lang="ru-RU" sz="1800" dirty="0"/>
              <a:t>, как нам уже известно, автоматически рассчитает тип этой переменной на основе значения, указанном в выражении, например: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8861C5-EE19-42B4-9EEE-6C03FA93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48" y="2379663"/>
            <a:ext cx="6219568" cy="25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типа переменной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656589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Для проверки переменной на соответствие примитивному типу, существует ключевое слово </a:t>
            </a:r>
            <a:r>
              <a:rPr lang="ru-RU" sz="1800" dirty="0" err="1"/>
              <a:t>typeof</a:t>
            </a:r>
            <a:endParaRPr lang="ru-RU" sz="1800" dirty="0"/>
          </a:p>
          <a:p>
            <a:r>
              <a:rPr lang="ru-RU" sz="1800" dirty="0"/>
              <a:t>через </a:t>
            </a:r>
            <a:r>
              <a:rPr lang="ru-RU" sz="1800" dirty="0" err="1"/>
              <a:t>typeof</a:t>
            </a:r>
            <a:r>
              <a:rPr lang="ru-RU" sz="1800" dirty="0"/>
              <a:t> нельзя проверить переменную на несколько типов сразу</a:t>
            </a:r>
          </a:p>
          <a:p>
            <a:r>
              <a:rPr lang="ru-RU" sz="1800" dirty="0"/>
              <a:t>Благодаря </a:t>
            </a:r>
            <a:r>
              <a:rPr lang="ru-RU" sz="1800" dirty="0" err="1"/>
              <a:t>typeof</a:t>
            </a:r>
            <a:r>
              <a:rPr lang="ru-RU" sz="1800" dirty="0"/>
              <a:t> мы теперь можем использовать не только литералы, но и интерполяцию строк в объявлении типов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ED22FB-63D1-4D7D-8D36-3795C248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36" y="2100648"/>
            <a:ext cx="6906512" cy="32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656589" cy="3852724"/>
          </a:xfrm>
        </p:spPr>
        <p:txBody>
          <a:bodyPr>
            <a:normAutofit/>
          </a:bodyPr>
          <a:lstStyle/>
          <a:p>
            <a:r>
              <a:rPr lang="ru-RU" sz="1800" dirty="0" err="1"/>
              <a:t>TypeScript</a:t>
            </a:r>
            <a:r>
              <a:rPr lang="ru-RU" sz="1800" dirty="0"/>
              <a:t> позволяет разработчику создавать собственные типы, на основе примитивных при помощи четырёх разных ключевых слов: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A21CFF-55E7-4CDF-ACF7-22A7757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704838"/>
            <a:ext cx="4411458" cy="45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type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423541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Ключевое слово </a:t>
            </a:r>
            <a:r>
              <a:rPr lang="ru-RU" sz="1800" dirty="0" err="1"/>
              <a:t>type</a:t>
            </a:r>
            <a:r>
              <a:rPr lang="ru-RU" sz="1800" dirty="0"/>
              <a:t> позволяет разработчику объявить новый тип или псевдоним типа для уже существующего. </a:t>
            </a:r>
            <a:r>
              <a:rPr lang="ru-RU" sz="1800" i="1" dirty="0"/>
              <a:t>Псевдонимом типа </a:t>
            </a:r>
            <a:r>
              <a:rPr lang="ru-RU" sz="1800" dirty="0"/>
              <a:t>называют такой тип, которому явно присвоен уже существующий другой тип, например:</a:t>
            </a:r>
          </a:p>
          <a:p>
            <a:r>
              <a:rPr lang="ru-RU" sz="1800" dirty="0"/>
              <a:t>При объявлении нового типа разработчик в фигурных скобках через точку с запятой перечисляет свойства и их типы попарно по очереди, причем название свойства отделяется от его типа двоеточием. </a:t>
            </a:r>
            <a:r>
              <a:rPr lang="ru-RU" sz="1800" i="1" dirty="0"/>
              <a:t>Примечание: среди разработчиков </a:t>
            </a:r>
            <a:r>
              <a:rPr lang="ru-RU" sz="1800" i="1" dirty="0" err="1"/>
              <a:t>TypeScript</a:t>
            </a:r>
            <a:r>
              <a:rPr lang="ru-RU" sz="1800" i="1" dirty="0"/>
              <a:t> принято называть типы с заглавной буквы.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0D759D-7FC9-48D5-88F1-813ABEFD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92" y="2379663"/>
            <a:ext cx="5431791" cy="32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Псевдонимы свойств объекта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340330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Чтобы получить псевдоним для типа свойства объекта, мы можем использовать квадратные скобки, как будто бы работаем с объектом, а не с его типом</a:t>
            </a:r>
          </a:p>
          <a:p>
            <a:r>
              <a:rPr lang="ru-RU" sz="1800" dirty="0"/>
              <a:t>Из второй половины кусочка кода мы видим, что чтобы получить тип элемента из массива, мы можем указать </a:t>
            </a:r>
            <a:r>
              <a:rPr lang="ru-RU" sz="1800" dirty="0" err="1"/>
              <a:t>number</a:t>
            </a:r>
            <a:r>
              <a:rPr lang="ru-RU" sz="1800" dirty="0"/>
              <a:t> в качестве свойства, тип которого мы можем получить, или указать конкретное число, если тип знает, сколько элементов в массиве содержится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DD4434-AC00-4172-91B3-52EC5907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72" y="1313031"/>
            <a:ext cx="5553523" cy="49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и опциональные свойства объекта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340330" cy="385272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Когда разработчик в типе перечисляет свойства, они по умолчанию обязательны в объекте этого типа. Чтобы сделать свойство объекта опциональным, его объявление в типе следует указывать через ?:</a:t>
            </a:r>
          </a:p>
          <a:p>
            <a:r>
              <a:rPr lang="ru-RU" sz="1800" dirty="0"/>
              <a:t>Помеченное свойство как необязательное все еще можно указывать в объектах. Рассматривая пример, разработчик может указать свойство b численным значением, но также в него можно записать </a:t>
            </a:r>
            <a:r>
              <a:rPr lang="ru-RU" sz="1800" dirty="0" err="1"/>
              <a:t>undefined</a:t>
            </a:r>
            <a:r>
              <a:rPr lang="ru-RU" sz="1800" dirty="0"/>
              <a:t>, поскольку для </a:t>
            </a:r>
            <a:r>
              <a:rPr lang="ru-RU" sz="1800" dirty="0" err="1"/>
              <a:t>TypeScript'а</a:t>
            </a:r>
            <a:r>
              <a:rPr lang="ru-RU" sz="1800" dirty="0"/>
              <a:t> отсутствие значения и </a:t>
            </a:r>
            <a:r>
              <a:rPr lang="ru-RU" sz="1800" dirty="0" err="1"/>
              <a:t>undefined</a:t>
            </a:r>
            <a:r>
              <a:rPr lang="ru-RU" sz="1800" dirty="0"/>
              <a:t> - это одно и то же. Однако, если в типе свойства указать явное перечисление с </a:t>
            </a:r>
            <a:r>
              <a:rPr lang="ru-RU" sz="1800" dirty="0" err="1"/>
              <a:t>undefined</a:t>
            </a:r>
            <a:r>
              <a:rPr lang="ru-RU" sz="1800" dirty="0"/>
              <a:t>, то разработчик обязан указать значение свойства b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C38F6C-332F-4751-A0BB-646758BB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367" y="1447790"/>
            <a:ext cx="5832761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3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Псевдоним сигнатуры функции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340330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Еще можно использовать ключевое слово </a:t>
            </a:r>
            <a:r>
              <a:rPr lang="ru-RU" sz="1800" dirty="0" err="1"/>
              <a:t>type</a:t>
            </a:r>
            <a:r>
              <a:rPr lang="ru-RU" sz="1800" dirty="0"/>
              <a:t>, чтобы объявлять псевдонимы типов для сигнатуры функции. Представьте, что разработчик пишет какую-либо библиотеку, и в ней необходима функция, которая должна выполнять определенную проверку на какое-то условие. Эта функция должна иметь конкретную сигнатуру — она не имеет аргументов и возвращает либо объект, описывающий ошибки с точки зрения проверки, либо </a:t>
            </a:r>
            <a:r>
              <a:rPr lang="ru-RU" sz="1800" dirty="0" err="1"/>
              <a:t>null</a:t>
            </a:r>
            <a:r>
              <a:rPr lang="ru-RU" sz="1800" dirty="0"/>
              <a:t>, если ошибок нет. Можно объявить новый тип </a:t>
            </a:r>
            <a:r>
              <a:rPr lang="ru-RU" sz="1800" dirty="0" err="1"/>
              <a:t>ValidatorFn</a:t>
            </a:r>
            <a:r>
              <a:rPr lang="ru-RU" sz="1800" dirty="0"/>
              <a:t> так: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C9E03F-34F1-4E3E-9425-26EB526D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78" y="2589130"/>
            <a:ext cx="5986164" cy="20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340330" cy="3852724"/>
          </a:xfrm>
        </p:spPr>
        <p:txBody>
          <a:bodyPr>
            <a:normAutofit/>
          </a:bodyPr>
          <a:lstStyle/>
          <a:p>
            <a:r>
              <a:rPr lang="ru-RU" sz="1800" dirty="0"/>
              <a:t>JavaScript не имеет синтаксиса для объявления свойств классов, но в </a:t>
            </a:r>
            <a:r>
              <a:rPr lang="ru-RU" sz="1800" dirty="0" err="1"/>
              <a:t>TypeScript</a:t>
            </a:r>
            <a:r>
              <a:rPr lang="ru-RU" sz="1800" dirty="0"/>
              <a:t> такой синтаксис присутствует. На скриншоте слева вы можете видеть, как мы объявили и </a:t>
            </a:r>
            <a:r>
              <a:rPr lang="ru-RU" sz="1800" dirty="0" err="1"/>
              <a:t>инстанциировали</a:t>
            </a:r>
            <a:r>
              <a:rPr lang="ru-RU" sz="1800" dirty="0"/>
              <a:t> класс </a:t>
            </a:r>
            <a:r>
              <a:rPr lang="ru-RU" sz="1800" dirty="0" err="1"/>
              <a:t>Person</a:t>
            </a:r>
            <a:r>
              <a:rPr lang="ru-RU" sz="1800" dirty="0"/>
              <a:t> с тремя свойствами. Справа видна версия ES6 кода, произведенного компилятором </a:t>
            </a:r>
            <a:r>
              <a:rPr lang="ru-RU" sz="1800" dirty="0" err="1"/>
              <a:t>TypeScript</a:t>
            </a:r>
            <a:r>
              <a:rPr lang="ru-RU" sz="18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52A849-CA30-4E2D-81FF-9AE84787C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51" y="1836302"/>
            <a:ext cx="6248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86465"/>
            <a:ext cx="11227161" cy="2191265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Объявление конструктора с тремя аргументами позволило бы </a:t>
            </a:r>
            <a:r>
              <a:rPr lang="ru-RU" sz="1800" dirty="0" err="1"/>
              <a:t>инстанцировать</a:t>
            </a:r>
            <a:r>
              <a:rPr lang="ru-RU" sz="1800" dirty="0"/>
              <a:t> класс </a:t>
            </a:r>
            <a:r>
              <a:rPr lang="ru-RU" sz="1800" dirty="0" err="1"/>
              <a:t>Person</a:t>
            </a:r>
            <a:r>
              <a:rPr lang="ru-RU" sz="1800" dirty="0"/>
              <a:t> и инициализировать его свойства в одной строке. В </a:t>
            </a:r>
            <a:r>
              <a:rPr lang="ru-RU" sz="1800" dirty="0" err="1"/>
              <a:t>TypeScript</a:t>
            </a:r>
            <a:r>
              <a:rPr lang="ru-RU" sz="1800" dirty="0"/>
              <a:t> вы можете обеспечить аннотации типов для аргументов конструктора, но это еще не все.</a:t>
            </a:r>
          </a:p>
          <a:p>
            <a:r>
              <a:rPr lang="ru-RU" sz="1800" dirty="0" err="1"/>
              <a:t>TypeScript</a:t>
            </a:r>
            <a:r>
              <a:rPr lang="ru-RU" sz="1800" dirty="0"/>
              <a:t> предлагает модификаторы уровня доступа </a:t>
            </a:r>
            <a:r>
              <a:rPr lang="ru-RU" sz="1800" dirty="0" err="1"/>
              <a:t>public</a:t>
            </a:r>
            <a:r>
              <a:rPr lang="ru-RU" sz="1800" dirty="0"/>
              <a:t>, </a:t>
            </a:r>
            <a:r>
              <a:rPr lang="ru-RU" sz="1800" dirty="0" err="1"/>
              <a:t>private</a:t>
            </a:r>
            <a:r>
              <a:rPr lang="ru-RU" sz="1800" dirty="0"/>
              <a:t> и </a:t>
            </a:r>
            <a:r>
              <a:rPr lang="ru-RU" sz="1800" dirty="0" err="1"/>
              <a:t>protected</a:t>
            </a:r>
            <a:r>
              <a:rPr lang="ru-RU" sz="1800" dirty="0"/>
              <a:t>;  </a:t>
            </a:r>
            <a:r>
              <a:rPr lang="ru-RU" sz="1800" dirty="0" err="1"/>
              <a:t>public</a:t>
            </a:r>
            <a:r>
              <a:rPr lang="ru-RU" sz="1800" dirty="0"/>
              <a:t> делает свойство публичным для любого кода в этой программе, т. е. свойство с модификатором доступа </a:t>
            </a:r>
            <a:r>
              <a:rPr lang="ru-RU" sz="1800" dirty="0" err="1"/>
              <a:t>public</a:t>
            </a:r>
            <a:r>
              <a:rPr lang="ru-RU" sz="1800" dirty="0"/>
              <a:t> можно получить в любом месте программы из объекта этого класса, </a:t>
            </a:r>
            <a:r>
              <a:rPr lang="ru-RU" sz="1800" dirty="0" err="1"/>
              <a:t>private</a:t>
            </a:r>
            <a:r>
              <a:rPr lang="ru-RU" sz="1800" dirty="0"/>
              <a:t> - только внутри описания самого класса, </a:t>
            </a:r>
            <a:r>
              <a:rPr lang="ru-RU" sz="1800" dirty="0" err="1"/>
              <a:t>protected</a:t>
            </a:r>
            <a:r>
              <a:rPr lang="ru-RU" sz="1800" dirty="0"/>
              <a:t> - как </a:t>
            </a:r>
            <a:r>
              <a:rPr lang="ru-RU" sz="1800" dirty="0" err="1"/>
              <a:t>private</a:t>
            </a:r>
            <a:r>
              <a:rPr lang="ru-RU" sz="1800" dirty="0"/>
              <a:t>, только свойство доступно еще и потомкам этого класса. И если вы используете любой из них с аргументами конструктора, компилятор </a:t>
            </a:r>
            <a:r>
              <a:rPr lang="ru-RU" sz="1800" dirty="0" err="1"/>
              <a:t>TypeScript</a:t>
            </a:r>
            <a:r>
              <a:rPr lang="ru-RU" sz="1800" dirty="0"/>
              <a:t> сгенерирует код для добавления этих аргументов в качестве свойств в скомпилированный объект JavaScript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CDB06A-79B0-4936-A899-192D7D71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76" y="3890245"/>
            <a:ext cx="8143764" cy="24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4340330" cy="3852724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Классы также можно делать абстрактными. Абстрактным называется такой класс, объект которого нельзя создать. Абстрактный класс может включать в себя как методы, которые были реализованы, так и методы, которые были только объявлены. Такие методы в абстрактном классе тоже называются абстрактными. Абстрактные классы нужны только для реализации расширения в других классах. Например, разработчик пишет какую-то программу для фермы, которая оперирует состоянием животных на ней. Для этой программы надо написать классы для разных животных, у которых есть общие характеристики, такие как вес и кличка. Для этого можно написать абстрактный класс </a:t>
            </a:r>
            <a:r>
              <a:rPr lang="ru-RU" sz="1800" dirty="0" err="1"/>
              <a:t>Animal</a:t>
            </a:r>
            <a:r>
              <a:rPr lang="ru-RU" sz="1800" dirty="0"/>
              <a:t>, который эти характеристики описывает: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B053C3-65F2-4191-90BD-930DB379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9" y="2305458"/>
            <a:ext cx="6413326" cy="30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631875" cy="3393234"/>
          </a:xfrm>
        </p:spPr>
        <p:txBody>
          <a:bodyPr>
            <a:norm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— это язык, компилируемый в JavaScript. Он был выпущен корпорацией Microsoft в 2012 году как открытый проект.</a:t>
            </a:r>
            <a:endParaRPr lang="en-US" dirty="0"/>
          </a:p>
          <a:p>
            <a:r>
              <a:rPr lang="ru-RU" dirty="0" err="1"/>
              <a:t>TypeScript</a:t>
            </a:r>
            <a:r>
              <a:rPr lang="ru-RU" dirty="0"/>
              <a:t> — это надмножество JavaScript, поэтому можно взять любой файл JavaScript вроде myProgram.js, изменить его расширение с .</a:t>
            </a:r>
            <a:r>
              <a:rPr lang="ru-RU" dirty="0" err="1"/>
              <a:t>js</a:t>
            </a:r>
            <a:r>
              <a:rPr lang="ru-RU" dirty="0"/>
              <a:t> на .</a:t>
            </a:r>
            <a:r>
              <a:rPr lang="ru-RU" dirty="0" err="1"/>
              <a:t>ts</a:t>
            </a:r>
            <a:r>
              <a:rPr lang="ru-RU" dirty="0"/>
              <a:t>, и получившийся файл </a:t>
            </a:r>
            <a:r>
              <a:rPr lang="ru-RU" dirty="0" err="1"/>
              <a:t>myProgram.ts</a:t>
            </a:r>
            <a:r>
              <a:rPr lang="ru-RU" dirty="0"/>
              <a:t>, скорее всего, станет рабочей программой </a:t>
            </a:r>
            <a:r>
              <a:rPr lang="ru-RU" dirty="0" err="1"/>
              <a:t>TypeScript</a:t>
            </a:r>
            <a:r>
              <a:rPr lang="ru-RU" dirty="0"/>
              <a:t>. Мы говорим «скорее всего», потому что оригинальный код JavaScript может иметь скрытые баги, связанные с типами (он может динамически изменять типы свойств объектов или добавлять новые после объявления объекта), а также другие проблемы, которые вскроются только после компиляции.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7B5426-F6B1-41EC-BCD5-68F29E88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41" y="2690635"/>
            <a:ext cx="4753379" cy="3267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03AD22-8A1B-4835-9F4C-383A5191F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47" y="1427279"/>
            <a:ext cx="1228566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Многие объектно-ориентированные языки включают синтаксические конструкции под названием </a:t>
            </a:r>
            <a:r>
              <a:rPr lang="ru-RU" sz="1800" dirty="0" err="1"/>
              <a:t>interface</a:t>
            </a:r>
            <a:r>
              <a:rPr lang="ru-RU" sz="1800" dirty="0"/>
              <a:t>, которые используются для обеспечения реализации указанных свойств или методов в объекте. JavaScript не поддерживает интерфейсы, но в </a:t>
            </a:r>
            <a:r>
              <a:rPr lang="ru-RU" sz="1800" dirty="0" err="1"/>
              <a:t>TypeScript</a:t>
            </a:r>
            <a:r>
              <a:rPr lang="ru-RU" sz="1800" dirty="0"/>
              <a:t> они есть.</a:t>
            </a:r>
          </a:p>
          <a:p>
            <a:r>
              <a:rPr lang="ru-RU" sz="1800" dirty="0" err="1"/>
              <a:t>TypeScript</a:t>
            </a:r>
            <a:r>
              <a:rPr lang="ru-RU" sz="1800" dirty="0"/>
              <a:t> осуществляет поддержку интерфейсов с помощью ключевых слов </a:t>
            </a:r>
            <a:r>
              <a:rPr lang="ru-RU" sz="1800" dirty="0" err="1"/>
              <a:t>interface</a:t>
            </a:r>
            <a:r>
              <a:rPr lang="ru-RU" sz="1800" dirty="0"/>
              <a:t> и </a:t>
            </a:r>
            <a:r>
              <a:rPr lang="ru-RU" sz="1800" dirty="0" err="1"/>
              <a:t>implements</a:t>
            </a:r>
            <a:r>
              <a:rPr lang="ru-RU" sz="1800" dirty="0"/>
              <a:t>, но сами интерфейсы в JavaScript-код не компилируются. Они только помогают избежать использования неверных типов в процессе.</a:t>
            </a:r>
          </a:p>
          <a:p>
            <a:r>
              <a:rPr lang="ru-RU" sz="1800" dirty="0"/>
              <a:t>Предположим, нужно написать функцию, которая сможет сохранять информацию о людях в отдельное хранилище. Эта функция должна получать объект, представляющий человека, и вам нужно обеспечить, чтобы у этого объекта были свойства конкретных типов. Можно объявить интерфейс </a:t>
            </a:r>
            <a:r>
              <a:rPr lang="ru-RU" sz="1800" dirty="0" err="1"/>
              <a:t>Person</a:t>
            </a:r>
            <a:r>
              <a:rPr lang="ru-RU" sz="1800" dirty="0"/>
              <a:t> так: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831313-DBD6-4D72-B820-30E05801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92" y="2224815"/>
            <a:ext cx="5469678" cy="37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интерфейсов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79C4E-0349-481B-A277-96948FC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" y="1933473"/>
            <a:ext cx="3680220" cy="25149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5E7BDA-7B30-405B-9710-B66AC4D1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56" y="1933474"/>
            <a:ext cx="3601061" cy="29631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7A7F05-3A75-4A4E-ACD4-C82BBABB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017" y="1933473"/>
            <a:ext cx="3557515" cy="29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разница между </a:t>
            </a:r>
            <a:r>
              <a:rPr lang="ru-RU" dirty="0" err="1"/>
              <a:t>class</a:t>
            </a:r>
            <a:r>
              <a:rPr lang="ru-RU" dirty="0"/>
              <a:t>, </a:t>
            </a:r>
            <a:r>
              <a:rPr lang="ru-RU" dirty="0" err="1"/>
              <a:t>type</a:t>
            </a:r>
            <a:r>
              <a:rPr lang="ru-RU" dirty="0"/>
              <a:t> и </a:t>
            </a:r>
            <a:r>
              <a:rPr lang="ru-RU" dirty="0" err="1"/>
              <a:t>interface</a:t>
            </a:r>
            <a:r>
              <a:rPr lang="ru-RU" dirty="0"/>
              <a:t>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Если тип не нужен для </a:t>
            </a:r>
            <a:r>
              <a:rPr lang="ru-RU" sz="1800" dirty="0" err="1"/>
              <a:t>инстанцирования</a:t>
            </a:r>
            <a:r>
              <a:rPr lang="ru-RU" sz="1800" dirty="0"/>
              <a:t> объектов в среде выполнения, используйте </a:t>
            </a:r>
            <a:r>
              <a:rPr lang="ru-RU" sz="1800" dirty="0" err="1"/>
              <a:t>interface</a:t>
            </a:r>
            <a:r>
              <a:rPr lang="ru-RU" sz="1800" dirty="0"/>
              <a:t> или </a:t>
            </a:r>
            <a:r>
              <a:rPr lang="ru-RU" sz="1800" dirty="0" err="1"/>
              <a:t>type</a:t>
            </a:r>
            <a:r>
              <a:rPr lang="ru-RU" sz="1800" dirty="0"/>
              <a:t>. В противном случае используйте </a:t>
            </a:r>
            <a:r>
              <a:rPr lang="ru-RU" sz="1800" dirty="0" err="1"/>
              <a:t>class</a:t>
            </a:r>
            <a:r>
              <a:rPr lang="ru-RU" sz="1800" dirty="0"/>
              <a:t>. Другими словами, используйте </a:t>
            </a:r>
            <a:r>
              <a:rPr lang="ru-RU" sz="1800" dirty="0" err="1"/>
              <a:t>class</a:t>
            </a:r>
            <a:r>
              <a:rPr lang="ru-RU" sz="1800" dirty="0"/>
              <a:t> для создания пользовательского типа, </a:t>
            </a:r>
            <a:r>
              <a:rPr lang="ru-RU" sz="1800" dirty="0" err="1"/>
              <a:t>еслион</a:t>
            </a:r>
            <a:r>
              <a:rPr lang="ru-RU" sz="1800" dirty="0"/>
              <a:t> будет задействоваться в качестве значения. Например, если вы объявите интерфейс </a:t>
            </a:r>
            <a:r>
              <a:rPr lang="ru-RU" sz="1800" dirty="0" err="1"/>
              <a:t>Person</a:t>
            </a:r>
            <a:r>
              <a:rPr lang="ru-RU" sz="1800" dirty="0"/>
              <a:t> и при этом у вас будет функция, получающая аргумент типа </a:t>
            </a:r>
            <a:r>
              <a:rPr lang="ru-RU" sz="1800" dirty="0" err="1"/>
              <a:t>Person</a:t>
            </a:r>
            <a:r>
              <a:rPr lang="ru-RU" sz="1800" dirty="0"/>
              <a:t>, то вы не сможете применить к этому аргументу оператор </a:t>
            </a:r>
            <a:r>
              <a:rPr lang="ru-RU" sz="1800" dirty="0" err="1"/>
              <a:t>instanceof</a:t>
            </a:r>
            <a:r>
              <a:rPr lang="ru-RU" sz="1800" dirty="0"/>
              <a:t>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D5767-18F7-4D99-A1B8-6F4F66CF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2159868"/>
            <a:ext cx="5945501" cy="32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9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разница между </a:t>
            </a:r>
            <a:r>
              <a:rPr lang="ru-RU" dirty="0" err="1"/>
              <a:t>class</a:t>
            </a:r>
            <a:r>
              <a:rPr lang="ru-RU" dirty="0"/>
              <a:t>, </a:t>
            </a:r>
            <a:r>
              <a:rPr lang="ru-RU" dirty="0" err="1"/>
              <a:t>type</a:t>
            </a:r>
            <a:r>
              <a:rPr lang="ru-RU" dirty="0"/>
              <a:t> и </a:t>
            </a:r>
            <a:r>
              <a:rPr lang="ru-RU" dirty="0" err="1"/>
              <a:t>interface</a:t>
            </a:r>
            <a:r>
              <a:rPr lang="ru-RU" dirty="0"/>
              <a:t>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Если вы объявляете пользовательский тип просто для дополнительной безопасности, предлагаемой модулем проверки типов в </a:t>
            </a:r>
            <a:r>
              <a:rPr lang="ru-RU" sz="1800" dirty="0" err="1"/>
              <a:t>TypeScript</a:t>
            </a:r>
            <a:r>
              <a:rPr lang="ru-RU" sz="1800" dirty="0"/>
              <a:t>, используйте </a:t>
            </a:r>
            <a:r>
              <a:rPr lang="ru-RU" sz="1800" dirty="0" err="1"/>
              <a:t>type</a:t>
            </a:r>
            <a:r>
              <a:rPr lang="ru-RU" sz="1800" dirty="0"/>
              <a:t> или </a:t>
            </a:r>
            <a:r>
              <a:rPr lang="ru-RU" sz="1800" dirty="0" err="1"/>
              <a:t>interface</a:t>
            </a:r>
            <a:r>
              <a:rPr lang="ru-RU" sz="1800" dirty="0"/>
              <a:t>. Ни интерфейсы, ни типы, объявленные с ключевым словом </a:t>
            </a:r>
            <a:r>
              <a:rPr lang="ru-RU" sz="1800" dirty="0" err="1"/>
              <a:t>type</a:t>
            </a:r>
            <a:r>
              <a:rPr lang="ru-RU" sz="1800" dirty="0"/>
              <a:t>, не имеют представления в генерируемом JavaScript-коде, что уменьшает размер кода среды выполнения. Если же для объявления типов вы используете классы, то они оставят свой след в итоговом JavaScript.</a:t>
            </a:r>
          </a:p>
          <a:p>
            <a:r>
              <a:rPr lang="ru-RU" sz="1800" dirty="0"/>
              <a:t>Определение пользовательского типа с ключевым словом </a:t>
            </a:r>
            <a:r>
              <a:rPr lang="ru-RU" sz="1800" dirty="0" err="1"/>
              <a:t>type</a:t>
            </a:r>
            <a:r>
              <a:rPr lang="ru-RU" sz="1800" dirty="0"/>
              <a:t> предлагает те же возможности, что и </a:t>
            </a:r>
            <a:r>
              <a:rPr lang="ru-RU" sz="1800" dirty="0" err="1"/>
              <a:t>interface</a:t>
            </a:r>
            <a:r>
              <a:rPr lang="ru-RU" sz="1800" dirty="0"/>
              <a:t>, но с небольшим отличием. Например, типы нельзя расширять объединением их деклараций, в отличие от интерфейсов, в то время как интерфейсы нельзя использовать для описания псевдонимов типов.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B16437-E669-45A2-B03F-362263EF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88" y="1606377"/>
            <a:ext cx="4605441" cy="44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Последним способом описать пользовательский тип являются так называемые перечисления - </a:t>
            </a:r>
            <a:r>
              <a:rPr lang="ru-RU" sz="1800" dirty="0" err="1"/>
              <a:t>enum'ы</a:t>
            </a:r>
            <a:r>
              <a:rPr lang="ru-RU" sz="1800" dirty="0"/>
              <a:t>. При помощи этого ключевого слова мы можем создавать ограниченный набор именованных констант, которые могут быть только строками или числами. </a:t>
            </a:r>
            <a:endParaRPr lang="en-US" sz="1800" dirty="0"/>
          </a:p>
          <a:p>
            <a:r>
              <a:rPr lang="ru-RU" sz="1800" dirty="0"/>
              <a:t>Перечисления по умолчанию начинаются с нуля. Но нам ничего не мешает задать свое стартовое значение, как в примере выше. Помним, что также в перечислениях можно использовать строки как значения.</a:t>
            </a:r>
            <a:endParaRPr lang="en-US" sz="1800" dirty="0"/>
          </a:p>
          <a:p>
            <a:r>
              <a:rPr lang="ru-RU" sz="1800" dirty="0"/>
              <a:t>Для получения названия какой-то константы из </a:t>
            </a:r>
            <a:r>
              <a:rPr lang="ru-RU" sz="1800" dirty="0" err="1"/>
              <a:t>enum</a:t>
            </a:r>
            <a:r>
              <a:rPr lang="ru-RU" sz="1800" dirty="0"/>
              <a:t>, можно обратиться по его значению</a:t>
            </a:r>
            <a:r>
              <a:rPr lang="en-US" sz="1800" dirty="0"/>
              <a:t> </a:t>
            </a:r>
            <a:r>
              <a:rPr lang="ru-RU" sz="1800" dirty="0"/>
              <a:t>в само перечисление. Таким образом </a:t>
            </a:r>
            <a:r>
              <a:rPr lang="ru-RU" sz="1800" dirty="0" err="1"/>
              <a:t>Weekdays</a:t>
            </a:r>
            <a:r>
              <a:rPr lang="ru-RU" sz="1800" dirty="0"/>
              <a:t>[1] вернет </a:t>
            </a:r>
            <a:r>
              <a:rPr lang="ru-RU" sz="1800" dirty="0" err="1"/>
              <a:t>Monday</a:t>
            </a:r>
            <a:r>
              <a:rPr lang="ru-RU" sz="18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42770D-4BD2-470B-B6FF-572E9A8C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84" y="1902939"/>
            <a:ext cx="3933449" cy="37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(пересечение)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Разработчик может объединять интерфейсы и типы в супер-интерфейсы и супер-типы при помощи символа &amp;. Как ни странно, такая работа с типами называется пересечением типов.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8DF256-DAA1-4A79-9AFB-C01415C1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2128712"/>
            <a:ext cx="5902285" cy="38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(пересечение)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с пересечением типов необходимо быть аккуратным, поскольку если в объединяемых типах попадаются свойства с примитивами, то в результате пересечения типом свойства будет </a:t>
            </a:r>
            <a:r>
              <a:rPr lang="ru-RU" sz="1800" dirty="0" err="1"/>
              <a:t>never</a:t>
            </a:r>
            <a:r>
              <a:rPr lang="ru-RU" sz="1800" dirty="0"/>
              <a:t>, что обернется ошибками при работе с пересечением, и такой объект попросту будет нельзя создать.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2641BD-EE7D-4575-96CA-74F653B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502638"/>
            <a:ext cx="5118299" cy="38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keyof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032307" cy="3852724"/>
          </a:xfrm>
        </p:spPr>
        <p:txBody>
          <a:bodyPr>
            <a:normAutofit/>
          </a:bodyPr>
          <a:lstStyle/>
          <a:p>
            <a:r>
              <a:rPr lang="ru-RU" sz="1800" dirty="0"/>
              <a:t>Представим, нам необходимо написать какую-то функцию, которая работает с объектом типа Car, но в качестве одного из аргументов она должна принимать не сам объект, а название его свойства. В этой ситуации нам будет необходим </a:t>
            </a:r>
            <a:r>
              <a:rPr lang="ru-RU" sz="1800" dirty="0" err="1"/>
              <a:t>keyof</a:t>
            </a:r>
            <a:r>
              <a:rPr lang="ru-RU" sz="1800" dirty="0"/>
              <a:t>, применяя который на тип Car мы получаем перечисление его ключей как тип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ru-RU" sz="1800" dirty="0"/>
              <a:t>Чтобы получить тип перечисления ключей какого-то объекта, не указывая явно его тип, можно использовать </a:t>
            </a:r>
            <a:r>
              <a:rPr lang="ru-RU" sz="1800" dirty="0" err="1"/>
              <a:t>keyof</a:t>
            </a:r>
            <a:r>
              <a:rPr lang="ru-RU" sz="1800" dirty="0"/>
              <a:t> </a:t>
            </a:r>
            <a:r>
              <a:rPr lang="ru-RU" sz="1800" dirty="0" err="1"/>
              <a:t>typeof</a:t>
            </a:r>
            <a:r>
              <a:rPr lang="ru-RU" sz="1800" dirty="0"/>
              <a:t> &lt;переменная&gt;.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B0DBF-57C8-4996-9838-BA55C601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06" y="1351005"/>
            <a:ext cx="5473196" cy="48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Сужение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3722492" cy="3852724"/>
          </a:xfrm>
        </p:spPr>
        <p:txBody>
          <a:bodyPr>
            <a:normAutofit fontScale="92500" lnSpcReduction="10000"/>
          </a:bodyPr>
          <a:lstStyle/>
          <a:p>
            <a:r>
              <a:rPr lang="ru-RU" sz="1800" b="1" i="1" dirty="0"/>
              <a:t>Сужением типов </a:t>
            </a:r>
            <a:r>
              <a:rPr lang="ru-RU" sz="1800" dirty="0"/>
              <a:t>называют выражение, при котором </a:t>
            </a:r>
            <a:r>
              <a:rPr lang="ru-RU" sz="1800" dirty="0" err="1"/>
              <a:t>TypeScript</a:t>
            </a:r>
            <a:r>
              <a:rPr lang="ru-RU" sz="1800" dirty="0"/>
              <a:t> может вычислить один тип из перечисления.</a:t>
            </a:r>
          </a:p>
          <a:p>
            <a:r>
              <a:rPr lang="ru-RU" sz="1800" dirty="0"/>
              <a:t>Допустим, у нас есть два интерфейса, никак между собой не связанных, и функция, которая работает с аргументом, чей тип является перечислением этих двух интерфейсов</a:t>
            </a:r>
            <a:r>
              <a:rPr lang="en-US" sz="1800" dirty="0"/>
              <a:t>.</a:t>
            </a:r>
          </a:p>
          <a:p>
            <a:r>
              <a:rPr lang="ru-RU" sz="1800" dirty="0"/>
              <a:t>Разработчику необходимо как-то определить, каким именно типом является аргумент x. Для этого ему необходимо воспользоваться ключевым словом </a:t>
            </a:r>
            <a:r>
              <a:rPr lang="ru-RU" sz="1800" dirty="0" err="1"/>
              <a:t>in</a:t>
            </a:r>
            <a:r>
              <a:rPr lang="ru-RU" sz="1800" dirty="0"/>
              <a:t>. </a:t>
            </a:r>
            <a:endParaRPr lang="en-US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A93ED7-7BDD-4737-8FA4-831B0643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15" y="2141838"/>
            <a:ext cx="6551980" cy="36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2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Сужение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68843"/>
            <a:ext cx="3722492" cy="4263544"/>
          </a:xfrm>
        </p:spPr>
        <p:txBody>
          <a:bodyPr>
            <a:normAutofit/>
          </a:bodyPr>
          <a:lstStyle/>
          <a:p>
            <a:r>
              <a:rPr lang="ru-RU" sz="1800" dirty="0"/>
              <a:t>Также сузить тип можно при помощи ключевого слова </a:t>
            </a:r>
            <a:r>
              <a:rPr lang="ru-RU" sz="1800" dirty="0" err="1"/>
              <a:t>typeof</a:t>
            </a:r>
            <a:r>
              <a:rPr lang="ru-RU" sz="1800" dirty="0"/>
              <a:t>. Это частенько бывает полезно, когда мы проверяем аргумент метода на тот или иной тип. Например:</a:t>
            </a:r>
            <a:endParaRPr lang="en-US" sz="1800" dirty="0"/>
          </a:p>
          <a:p>
            <a:r>
              <a:rPr lang="ru-RU" sz="1800" dirty="0"/>
              <a:t>Напомним, что для массива </a:t>
            </a:r>
            <a:r>
              <a:rPr lang="ru-RU" sz="1800" dirty="0" err="1"/>
              <a:t>typeo</a:t>
            </a:r>
            <a:r>
              <a:rPr lang="en-US" sz="1800" dirty="0"/>
              <a:t>f</a:t>
            </a:r>
            <a:r>
              <a:rPr lang="ru-RU" sz="1800" dirty="0"/>
              <a:t> вернет '</a:t>
            </a:r>
            <a:r>
              <a:rPr lang="ru-RU" sz="1800" dirty="0" err="1"/>
              <a:t>object</a:t>
            </a:r>
            <a:r>
              <a:rPr lang="ru-RU" sz="1800" dirty="0"/>
              <a:t>' (кстати, как и в случае с </a:t>
            </a:r>
            <a:r>
              <a:rPr lang="ru-RU" sz="1800" dirty="0" err="1"/>
              <a:t>null</a:t>
            </a:r>
            <a:r>
              <a:rPr lang="ru-RU" sz="1800" dirty="0"/>
              <a:t>), поэтому лучшей и самой честной проверкой переменной на массив является метод </a:t>
            </a:r>
            <a:r>
              <a:rPr lang="ru-RU" sz="1800" dirty="0" err="1"/>
              <a:t>Array.isArray</a:t>
            </a:r>
            <a:r>
              <a:rPr lang="ru-RU" sz="1800" dirty="0"/>
              <a:t>(), а для проверки на </a:t>
            </a:r>
            <a:r>
              <a:rPr lang="ru-RU" sz="1800" dirty="0" err="1"/>
              <a:t>null</a:t>
            </a:r>
            <a:r>
              <a:rPr lang="ru-RU" sz="1800" dirty="0"/>
              <a:t> лучше использовать строгую проверку через </a:t>
            </a:r>
            <a:r>
              <a:rPr lang="en-US" sz="1800" dirty="0"/>
              <a:t>===.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Пользовательские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8C60BE-6131-436C-B7C8-74336750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3" y="1836302"/>
            <a:ext cx="7434901" cy="39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присваивать переменным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631875" cy="3852724"/>
          </a:xfrm>
        </p:spPr>
        <p:txBody>
          <a:bodyPr>
            <a:normAutofit fontScale="92500"/>
          </a:bodyPr>
          <a:lstStyle/>
          <a:p>
            <a:r>
              <a:rPr lang="ru-RU" dirty="0"/>
              <a:t>В дополнение к JavaScript, </a:t>
            </a:r>
            <a:r>
              <a:rPr lang="ru-RU" dirty="0" err="1"/>
              <a:t>TypeScript</a:t>
            </a:r>
            <a:r>
              <a:rPr lang="ru-RU" dirty="0"/>
              <a:t> также поддерживает статическую типизацию, в то время как JavaScript поддерживает только динамическую. Здесь слово «типизация» относится к присвоению типов переменным программы.</a:t>
            </a:r>
            <a:r>
              <a:rPr lang="en-US" dirty="0"/>
              <a:t> </a:t>
            </a:r>
            <a:r>
              <a:rPr lang="ru-RU" dirty="0"/>
              <a:t>Чтобы присвоить тип переменной, укажите его рядом с её объявлением название типа через двоеточие</a:t>
            </a:r>
            <a:r>
              <a:rPr lang="en-US" dirty="0"/>
              <a:t>.</a:t>
            </a:r>
          </a:p>
          <a:p>
            <a:r>
              <a:rPr lang="ru-RU" dirty="0"/>
              <a:t>Одно из удобств </a:t>
            </a:r>
            <a:r>
              <a:rPr lang="ru-RU" dirty="0" err="1"/>
              <a:t>TypeScript</a:t>
            </a:r>
            <a:r>
              <a:rPr lang="ru-RU" dirty="0"/>
              <a:t> при разработке заключается в его контроле за типами еще до компиляции в JavaScript. Если вы попытаетесь присвоить переменной какого-либо типа значение, неподходящее по этому типу, </a:t>
            </a:r>
            <a:r>
              <a:rPr lang="ru-RU" dirty="0" err="1"/>
              <a:t>TypeScript</a:t>
            </a:r>
            <a:r>
              <a:rPr lang="ru-RU" dirty="0"/>
              <a:t> будет предупреждать об ошибке и не даст компилировать .</a:t>
            </a:r>
            <a:r>
              <a:rPr lang="ru-RU" dirty="0" err="1"/>
              <a:t>ts</a:t>
            </a:r>
            <a:r>
              <a:rPr lang="ru-RU" dirty="0"/>
              <a:t> в .</a:t>
            </a:r>
            <a:r>
              <a:rPr lang="ru-RU" dirty="0" err="1"/>
              <a:t>js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Компилятор </a:t>
            </a:r>
            <a:r>
              <a:rPr lang="ru-RU" dirty="0" err="1"/>
              <a:t>TypeScript</a:t>
            </a:r>
            <a:r>
              <a:rPr lang="ru-RU" dirty="0"/>
              <a:t> достаточно умен, чтобы вычислить тип самому исходя из значения или выражения, поэтому если написать</a:t>
            </a:r>
            <a:r>
              <a:rPr lang="en-US" dirty="0"/>
              <a:t> </a:t>
            </a:r>
            <a:r>
              <a:rPr lang="ru-RU" dirty="0" err="1"/>
              <a:t>let</a:t>
            </a:r>
            <a:r>
              <a:rPr lang="ru-RU" dirty="0"/>
              <a:t> a = 42, то TS сам определит, что типом переменной </a:t>
            </a:r>
            <a:r>
              <a:rPr lang="en-US" dirty="0"/>
              <a:t>a </a:t>
            </a:r>
            <a:r>
              <a:rPr lang="ru-RU" dirty="0"/>
              <a:t>является </a:t>
            </a:r>
            <a:r>
              <a:rPr lang="en-US" dirty="0"/>
              <a:t>number.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6C56D7-1DEB-4C3D-8D8E-3EC8A03C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92" y="1304212"/>
            <a:ext cx="4735824" cy="16785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4A36C5-1F1D-4183-A73C-A2B9C371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99" y="2982732"/>
            <a:ext cx="4734817" cy="18727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80C0AC-C7F2-4FCB-A178-2654CB89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92" y="4855458"/>
            <a:ext cx="4734816" cy="13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483D346E-1E5D-4E89-89B5-CE5768F1B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/>
          <a:lstStyle/>
          <a:p>
            <a:r>
              <a:rPr lang="ru-RU" dirty="0"/>
              <a:t>Задание 1: Работа с примитивными типами, массивами и перечислениями</a:t>
            </a:r>
          </a:p>
          <a:p>
            <a:r>
              <a:rPr lang="ru-RU" dirty="0"/>
              <a:t>Создайте функцию, которая принимает на вход объект с полями разных типов. Поля объектов следующие: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 </a:t>
            </a:r>
            <a:r>
              <a:rPr lang="ru-RU" dirty="0"/>
              <a:t>строка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– </a:t>
            </a:r>
            <a:r>
              <a:rPr lang="ru-RU" dirty="0"/>
              <a:t>число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hobbies – </a:t>
            </a:r>
            <a:r>
              <a:rPr lang="ru-RU" dirty="0"/>
              <a:t>массив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–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из значений </a:t>
            </a:r>
            <a:r>
              <a:rPr lang="en-US" dirty="0"/>
              <a:t>MALE, FEMALE</a:t>
            </a:r>
          </a:p>
          <a:p>
            <a:r>
              <a:rPr lang="ru-RU" dirty="0"/>
              <a:t>Функция возвращает строку с информацией о человеке, например: </a:t>
            </a:r>
            <a:r>
              <a:rPr lang="en-US" dirty="0"/>
              <a:t>“</a:t>
            </a:r>
            <a:r>
              <a:rPr lang="ru-RU" dirty="0"/>
              <a:t>Денис, 25 лет, любит: чтение, спорт. Пол: Мужской</a:t>
            </a:r>
            <a:r>
              <a:rPr lang="en-US" dirty="0"/>
              <a:t>”.</a:t>
            </a:r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179321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483D346E-1E5D-4E89-89B5-CE5768F1B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94702"/>
            <a:ext cx="11243638" cy="4514335"/>
          </a:xfrm>
        </p:spPr>
        <p:txBody>
          <a:bodyPr numCol="1">
            <a:normAutofit fontScale="92500"/>
          </a:bodyPr>
          <a:lstStyle/>
          <a:p>
            <a:r>
              <a:rPr lang="ru-RU" dirty="0"/>
              <a:t>Задание 2: Валидация формы</a:t>
            </a:r>
          </a:p>
          <a:p>
            <a:r>
              <a:rPr lang="ru-RU" dirty="0"/>
              <a:t>Необходимо создать систему валидации для простой формы регистрации пользователя, состоящей из полей: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username</a:t>
            </a:r>
            <a:r>
              <a:rPr lang="ru-RU" dirty="0"/>
              <a:t> — строка,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email</a:t>
            </a:r>
            <a:r>
              <a:rPr lang="ru-RU" dirty="0"/>
              <a:t> — строка,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age</a:t>
            </a:r>
            <a:r>
              <a:rPr lang="ru-RU" dirty="0"/>
              <a:t> — число.</a:t>
            </a:r>
          </a:p>
          <a:p>
            <a:r>
              <a:rPr lang="ru-RU" dirty="0"/>
              <a:t>Создайте интерфейс </a:t>
            </a:r>
            <a:r>
              <a:rPr lang="ru-RU" dirty="0" err="1"/>
              <a:t>FormData</a:t>
            </a:r>
            <a:r>
              <a:rPr lang="ru-RU" dirty="0"/>
              <a:t>, описывающий эти поля. Затем реализуйте функцию </a:t>
            </a:r>
            <a:r>
              <a:rPr lang="ru-RU" dirty="0" err="1"/>
              <a:t>validateForm</a:t>
            </a:r>
            <a:r>
              <a:rPr lang="ru-RU" dirty="0"/>
              <a:t>, которая принимает объект с данными формы и объект с правилами валидации для каждого поля. Для каждой строки должно проверяться, что она не пустая, а для числа — что оно больше нуля. Правила валидации должны быть описаны в виде объекта, где ключ — это одно из полей формы, а значение — функция валидации. Кроме того, функция должна возвращать объект с сообщениями об ошибках, где ключи — это имена полей, а значения — строки с сообщением о проблеме, если поле не прошло валидацию. Используйте: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Ключевое слово </a:t>
            </a:r>
            <a:r>
              <a:rPr lang="ru-RU" dirty="0" err="1"/>
              <a:t>keyof</a:t>
            </a:r>
            <a:r>
              <a:rPr lang="ru-RU" dirty="0"/>
              <a:t> для получения ключей интерфейса </a:t>
            </a:r>
            <a:r>
              <a:rPr lang="ru-RU" dirty="0" err="1"/>
              <a:t>FormData</a:t>
            </a:r>
            <a:r>
              <a:rPr lang="ru-RU" dirty="0"/>
              <a:t> в объекте правил.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Интерполяцию строк для генерации сообщений об ошибках (например, "Поле '</a:t>
            </a:r>
            <a:r>
              <a:rPr lang="ru-RU" dirty="0" err="1"/>
              <a:t>username</a:t>
            </a:r>
            <a:r>
              <a:rPr lang="ru-RU" dirty="0"/>
              <a:t>' не может быть пустым").</a:t>
            </a:r>
          </a:p>
          <a:p>
            <a:r>
              <a:rPr lang="ru-RU" dirty="0"/>
              <a:t>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интерфейс </a:t>
            </a:r>
            <a:r>
              <a:rPr lang="ru-RU" dirty="0" err="1"/>
              <a:t>FormData</a:t>
            </a:r>
            <a:r>
              <a:rPr lang="ru-RU" dirty="0"/>
              <a:t> для данных формы.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</a:t>
            </a:r>
            <a:r>
              <a:rPr lang="ru-RU" dirty="0" err="1"/>
              <a:t>keyof</a:t>
            </a:r>
            <a:r>
              <a:rPr lang="ru-RU" dirty="0"/>
              <a:t> для работы с ключами интерфейса при описании правил валидации.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Реализовать функцию валидации с возвратом объекта ошибок.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интерполяцию строк для генерации сообщений об ошибках.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309705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483D346E-1E5D-4E89-89B5-CE5768F1B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94702"/>
            <a:ext cx="11243638" cy="4514335"/>
          </a:xfrm>
        </p:spPr>
        <p:txBody>
          <a:bodyPr numCol="1">
            <a:normAutofit/>
          </a:bodyPr>
          <a:lstStyle/>
          <a:p>
            <a:r>
              <a:rPr lang="ru-RU" dirty="0"/>
              <a:t>Задание 3: Сужение типов и проверка типов</a:t>
            </a:r>
          </a:p>
          <a:p>
            <a:r>
              <a:rPr lang="ru-RU" dirty="0"/>
              <a:t>Создайте функцию </a:t>
            </a:r>
            <a:r>
              <a:rPr lang="ru-RU" dirty="0" err="1"/>
              <a:t>processValue</a:t>
            </a:r>
            <a:r>
              <a:rPr lang="ru-RU" dirty="0"/>
              <a:t>, которая принимает аргумент строкового, числового или </a:t>
            </a:r>
            <a:r>
              <a:rPr lang="ru-RU" dirty="0" err="1"/>
              <a:t>булевого</a:t>
            </a:r>
            <a:r>
              <a:rPr lang="ru-RU" dirty="0"/>
              <a:t> типа. В зависимости от типа значения: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это строка, возвращает её в верхнем регистре.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это число, возвращает его квадрат.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это булево значение, возвращает обратное ему значение.</a:t>
            </a:r>
          </a:p>
          <a:p>
            <a:r>
              <a:rPr lang="ru-RU" dirty="0"/>
              <a:t>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сужение типов для проверки типа аргумента.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оператор </a:t>
            </a:r>
            <a:r>
              <a:rPr lang="ru-RU" dirty="0" err="1"/>
              <a:t>typeof</a:t>
            </a:r>
            <a:r>
              <a:rPr lang="ru-RU" dirty="0"/>
              <a:t> для определения типа переменной.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Описать тип результата функции.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352805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b="1" i="1" dirty="0"/>
              <a:t>Примитив </a:t>
            </a:r>
            <a:r>
              <a:rPr lang="ru-RU" sz="1800" dirty="0"/>
              <a:t>- тип, которые не имеют прототипа в цепочке наследования, а также не обладают никакими свойствами и методами.</a:t>
            </a:r>
          </a:p>
          <a:p>
            <a:r>
              <a:rPr lang="en-US" sz="1800" dirty="0"/>
              <a:t>TypeScript </a:t>
            </a:r>
            <a:r>
              <a:rPr lang="ru-RU" sz="1800" dirty="0"/>
              <a:t>располагает 11 примитивами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9D36-31BC-4DE5-92BE-3A911B74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31" y="1447790"/>
            <a:ext cx="2761640" cy="45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dirty="0" err="1"/>
              <a:t>TypeScript</a:t>
            </a:r>
            <a:r>
              <a:rPr lang="ru-RU" sz="1800" dirty="0"/>
              <a:t> позволяет разработчику использовать в объявлении сразу несколько типов сразу, используя символ |, таким образом выполняя </a:t>
            </a:r>
            <a:r>
              <a:rPr lang="ru-RU" sz="1800" i="1" dirty="0"/>
              <a:t>перечисление</a:t>
            </a:r>
            <a:r>
              <a:rPr lang="ru-RU" sz="1800" dirty="0"/>
              <a:t> типов.</a:t>
            </a:r>
          </a:p>
          <a:p>
            <a:r>
              <a:rPr lang="ru-RU" sz="1800" dirty="0"/>
              <a:t>Если вы объявляете переменную типа </a:t>
            </a:r>
            <a:r>
              <a:rPr lang="ru-RU" sz="1800" dirty="0" err="1"/>
              <a:t>any</a:t>
            </a:r>
            <a:r>
              <a:rPr lang="ru-RU" sz="1800" dirty="0"/>
              <a:t>, то можете присвоить ей любое значение: численное, текстовое, логическое или любое необходимое. Тем не менее, следует избегать использования </a:t>
            </a:r>
            <a:r>
              <a:rPr lang="ru-RU" sz="1800" dirty="0" err="1"/>
              <a:t>any</a:t>
            </a:r>
            <a:r>
              <a:rPr lang="ru-RU" sz="1800" dirty="0"/>
              <a:t>, так как иначе вы теряете все преимущества проверки типов, и читаемость вашего кода падает, поскольку другой разработчик должен будет вникать, что может быть на месте </a:t>
            </a:r>
            <a:r>
              <a:rPr lang="ru-RU" sz="1800" dirty="0" err="1"/>
              <a:t>any</a:t>
            </a:r>
            <a:r>
              <a:rPr lang="ru-RU" sz="18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AF73BB-79E5-475A-BCDA-316881D3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70" y="2379663"/>
            <a:ext cx="5353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Тип </a:t>
            </a:r>
            <a:r>
              <a:rPr lang="ru-RU" sz="1800" dirty="0" err="1"/>
              <a:t>never</a:t>
            </a:r>
            <a:r>
              <a:rPr lang="ru-RU" sz="1800" dirty="0"/>
              <a:t> присваивается результату функции, которая либо никогда не прекратит своей исполнение, например когда содержит в себе бесконечный цикл, либо может вернуть ошибку через конструкцию </a:t>
            </a:r>
            <a:r>
              <a:rPr lang="ru-RU" sz="1800" dirty="0" err="1"/>
              <a:t>throw</a:t>
            </a:r>
            <a:r>
              <a:rPr lang="ru-RU" sz="1800" dirty="0"/>
              <a:t> </a:t>
            </a:r>
            <a:r>
              <a:rPr lang="ru-RU" sz="1800" dirty="0" err="1"/>
              <a:t>new</a:t>
            </a:r>
            <a:r>
              <a:rPr lang="ru-RU" sz="1800" dirty="0"/>
              <a:t> </a:t>
            </a:r>
            <a:r>
              <a:rPr lang="ru-RU" sz="1800" dirty="0" err="1"/>
              <a:t>Error</a:t>
            </a:r>
            <a:r>
              <a:rPr lang="ru-RU" sz="1800" dirty="0"/>
              <a:t>()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30FEB0-D1AB-4568-8CF5-E312252A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2116321"/>
            <a:ext cx="5020376" cy="15337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4196A1-1E16-4BFE-A67C-9258EC22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312" y="4306025"/>
            <a:ext cx="604921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Тип </a:t>
            </a:r>
            <a:r>
              <a:rPr lang="ru-RU" sz="1800" dirty="0" err="1"/>
              <a:t>void</a:t>
            </a:r>
            <a:r>
              <a:rPr lang="ru-RU" sz="1800" dirty="0"/>
              <a:t> не используется при объявлении переменных, а применяется для объявления функций, которые не возвращают никаких значений</a:t>
            </a:r>
          </a:p>
          <a:p>
            <a:r>
              <a:rPr lang="ru-RU" sz="1800" dirty="0"/>
              <a:t>В отличие от </a:t>
            </a:r>
            <a:r>
              <a:rPr lang="ru-RU" sz="1800" dirty="0" err="1"/>
              <a:t>never</a:t>
            </a:r>
            <a:r>
              <a:rPr lang="ru-RU" sz="1800" dirty="0"/>
              <a:t>, функция с возвращаемым типом </a:t>
            </a:r>
            <a:r>
              <a:rPr lang="ru-RU" sz="1800" dirty="0" err="1"/>
              <a:t>void</a:t>
            </a:r>
            <a:r>
              <a:rPr lang="ru-RU" sz="1800" dirty="0"/>
              <a:t> всегда завершит своё исполнение, но ничего не вернет (точнее, она всегда будет возвращать </a:t>
            </a:r>
            <a:r>
              <a:rPr lang="ru-RU" sz="1800" dirty="0" err="1"/>
              <a:t>undefined</a:t>
            </a:r>
            <a:r>
              <a:rPr lang="ru-RU" sz="1800" dirty="0"/>
              <a:t>, </a:t>
            </a:r>
            <a:r>
              <a:rPr lang="ru-RU" sz="1800" dirty="0" err="1"/>
              <a:t>void</a:t>
            </a:r>
            <a:r>
              <a:rPr lang="ru-RU" sz="1800" dirty="0"/>
              <a:t> говорит о том, что в теле функции отсутствует </a:t>
            </a:r>
            <a:r>
              <a:rPr lang="ru-RU" sz="1800" dirty="0" err="1"/>
              <a:t>return</a:t>
            </a:r>
            <a:r>
              <a:rPr lang="ru-RU" sz="1800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6F2116-B8F2-4D2A-8D2B-EBFC2FA2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32" y="3086449"/>
            <a:ext cx="5024071" cy="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Литеральные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dirty="0" err="1"/>
              <a:t>TypeScript</a:t>
            </a:r>
            <a:r>
              <a:rPr lang="ru-RU" sz="1800" dirty="0"/>
              <a:t> позволяет использовать в качестве описания типов литералы. Например, строчка кода ниже позволяет объявить переменную, которая может быть только одним значением: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8708BE-228E-4F0C-9A1F-33D0FD9A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67" y="3517557"/>
            <a:ext cx="5846474" cy="1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6613C-610C-43FE-AA3D-A23AC6C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6D4D4-212E-40E0-BE55-8EAD926A4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386535" cy="3852724"/>
          </a:xfrm>
        </p:spPr>
        <p:txBody>
          <a:bodyPr>
            <a:normAutofit/>
          </a:bodyPr>
          <a:lstStyle/>
          <a:p>
            <a:r>
              <a:rPr lang="ru-RU" sz="1800" dirty="0"/>
              <a:t>Чтобы объявить тип для массива, нужно рядом с названием типа добавить квадратные скобки: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99563-CC11-42CF-97A7-9CD1B73E1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7411EF7-387B-4824-9EE8-BFA27FDEB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Базовые типы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4233DE-13F4-4950-BE20-074DFA18A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30BF9A-98CB-46C4-AF69-E91262F3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80" y="3208530"/>
            <a:ext cx="7940503" cy="29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4399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E" id="{8DCF8B5A-FBA1-4A5A-92AE-3E2774DCF716}" vid="{6BEF237E-7E33-49B7-9286-7D5EB88FEE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</Template>
  <TotalTime>101</TotalTime>
  <Words>2535</Words>
  <Application>Microsoft Office PowerPoint</Application>
  <PresentationFormat>Широкоэкранный</PresentationFormat>
  <Paragraphs>210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HSE Sans</vt:lpstr>
      <vt:lpstr>HSE</vt:lpstr>
      <vt:lpstr>Базовые типы TypeScript</vt:lpstr>
      <vt:lpstr>TypeScript</vt:lpstr>
      <vt:lpstr>Как присваивать переменным типы</vt:lpstr>
      <vt:lpstr>Примитивные типы</vt:lpstr>
      <vt:lpstr>Перечисление типов</vt:lpstr>
      <vt:lpstr>never</vt:lpstr>
      <vt:lpstr>void</vt:lpstr>
      <vt:lpstr>Литеральные типы</vt:lpstr>
      <vt:lpstr>Массивы</vt:lpstr>
      <vt:lpstr>Автоматический расчет типа</vt:lpstr>
      <vt:lpstr>Проверка типа переменной</vt:lpstr>
      <vt:lpstr>Пользовательские типы</vt:lpstr>
      <vt:lpstr>Ключевое слово type</vt:lpstr>
      <vt:lpstr>Псевдонимы свойств объекта</vt:lpstr>
      <vt:lpstr>Обязательные и опциональные свойства объекта</vt:lpstr>
      <vt:lpstr>Псевдоним сигнатуры функции</vt:lpstr>
      <vt:lpstr>Классы</vt:lpstr>
      <vt:lpstr>Классы</vt:lpstr>
      <vt:lpstr>Классы</vt:lpstr>
      <vt:lpstr>Интерфейсы</vt:lpstr>
      <vt:lpstr>Расширение интерфейсов</vt:lpstr>
      <vt:lpstr>В чем разница между class, type и interface?</vt:lpstr>
      <vt:lpstr>В чем разница между class, type и interface?</vt:lpstr>
      <vt:lpstr>Enum</vt:lpstr>
      <vt:lpstr>Объединение (пересечение) типов</vt:lpstr>
      <vt:lpstr>Объединение (пересечение) типов</vt:lpstr>
      <vt:lpstr>keyof</vt:lpstr>
      <vt:lpstr>Сужение типов</vt:lpstr>
      <vt:lpstr>Сужение типов</vt:lpstr>
      <vt:lpstr>Задание на семинар</vt:lpstr>
      <vt:lpstr>Задание на семинар</vt:lpstr>
      <vt:lpstr>Задание на семинар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типы TypeScript</dc:title>
  <dc:creator>Семён Гурин</dc:creator>
  <cp:lastModifiedBy>Семён Гурин</cp:lastModifiedBy>
  <cp:revision>13</cp:revision>
  <dcterms:created xsi:type="dcterms:W3CDTF">2024-09-07T17:05:28Z</dcterms:created>
  <dcterms:modified xsi:type="dcterms:W3CDTF">2024-09-07T19:22:36Z</dcterms:modified>
</cp:coreProperties>
</file>