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0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8" r:id="rId20"/>
    <p:sldId id="289" r:id="rId2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5488-F827-45B8-98C1-9A458E29970E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F893-1F8D-4FAF-93DB-103930D69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9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1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8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7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32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3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9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0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59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4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1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01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17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2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1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91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5CC4-8800-47E4-A94E-44DD6E4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F19B-0E0E-4AE9-9610-33DCFB72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764F-D995-4B2E-8CF2-4E01B97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959-D2D5-4683-8E82-AB1C2E43766F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88458-A47C-4077-8AAC-9595759B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C9945-D6F2-42E3-93F3-6C46D90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41292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0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6393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9959-D2D5-4683-8E82-AB1C2E43766F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nesting/Using_CSS_nes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AD%D0%9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93DCE4-5FBC-4899-B3A0-7D2CA8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3CC57-4094-4CAC-9B28-504D07D7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B911799-8889-452A-82F3-359D81F61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286DA0-33B6-40E1-B7D3-84856E8859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6F89695-88EB-4BE7-9927-DBAE719F1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5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препроцессоров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Переменные</a:t>
            </a:r>
            <a:r>
              <a:rPr lang="ru-RU" dirty="0"/>
              <a:t>. Можно создавать повторяющиеся значения в одном месте. Такую организацию стилей легко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Вложенность.</a:t>
            </a:r>
            <a:r>
              <a:rPr lang="ru-RU" dirty="0"/>
              <a:t> Можно создавать вложенные правила, отражающие структуру </a:t>
            </a: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Миксины</a:t>
            </a:r>
            <a:r>
              <a:rPr lang="ru-RU" b="1" dirty="0"/>
              <a:t>. </a:t>
            </a:r>
            <a:r>
              <a:rPr lang="ru-RU" dirty="0"/>
              <a:t>Можно создавать шаблоны </a:t>
            </a:r>
            <a:r>
              <a:rPr lang="en-US" dirty="0"/>
              <a:t>CSS-</a:t>
            </a:r>
            <a:r>
              <a:rPr lang="ru-RU" dirty="0"/>
              <a:t>кода, которые можно использовать в описании других стилей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Препроцессоры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71BC10-3D67-44B6-8024-ED2BC6FA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92" y="1447790"/>
            <a:ext cx="4401921" cy="50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препроцессоров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Компиляция. </a:t>
            </a:r>
            <a:r>
              <a:rPr lang="ru-RU" dirty="0"/>
              <a:t>необходимо настроить процесс компиляции, чтобы преобразовать код препроцессора в обычный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Зависимость от инструментов</a:t>
            </a:r>
            <a:r>
              <a:rPr lang="ru-RU" dirty="0"/>
              <a:t>: использование препроцессоров требует установки дополнительных зависимостей и настройки сборки.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Усложнение кода</a:t>
            </a:r>
            <a:r>
              <a:rPr lang="ru-RU" dirty="0"/>
              <a:t>: в больших проектах может возникать избыточность, если не соблюдать структуру и подходы к организации кода.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Препроцессоры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71BC10-3D67-44B6-8024-ED2BC6FA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92" y="1447790"/>
            <a:ext cx="4401921" cy="50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препроцессоров в проекте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Препроцессоры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2A79AC-384D-4D12-B8CE-F875C86F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8" y="2329961"/>
            <a:ext cx="2929199" cy="16969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46D3AD-8CF8-4CDC-BC94-D1338AB33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8" y="4132022"/>
            <a:ext cx="4196129" cy="22046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E79B4F-2CC8-4611-8454-6AC3DEF4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892" y="2021868"/>
            <a:ext cx="4776154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CSS-in-JS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b="1" dirty="0"/>
              <a:t>CSS-</a:t>
            </a:r>
            <a:r>
              <a:rPr lang="ru-RU" b="1" dirty="0" err="1"/>
              <a:t>in</a:t>
            </a:r>
            <a:r>
              <a:rPr lang="ru-RU" b="1" dirty="0"/>
              <a:t>-JS</a:t>
            </a:r>
            <a:r>
              <a:rPr lang="ru-RU" dirty="0"/>
              <a:t> — это подход, при котором стили компонента пишутся непосредственно внутри JavaScript или </a:t>
            </a:r>
            <a:r>
              <a:rPr lang="ru-RU" dirty="0" err="1"/>
              <a:t>TypeScript</a:t>
            </a:r>
            <a:r>
              <a:rPr lang="ru-RU" dirty="0"/>
              <a:t>-кода, а не в отдельных CSS-файлах. Этот подход активно используется в JavaScript-фреймворках и библиотеках, таких как </a:t>
            </a:r>
            <a:r>
              <a:rPr lang="ru-RU" b="1" dirty="0" err="1"/>
              <a:t>React</a:t>
            </a:r>
            <a:r>
              <a:rPr lang="ru-RU" dirty="0"/>
              <a:t>, для улучшения изоляции и динамической стилизации компонентов.</a:t>
            </a:r>
            <a:endParaRPr lang="en-US" dirty="0"/>
          </a:p>
          <a:p>
            <a:r>
              <a:rPr lang="ru-RU" dirty="0"/>
              <a:t>CSS-</a:t>
            </a:r>
            <a:r>
              <a:rPr lang="ru-RU" dirty="0" err="1"/>
              <a:t>in</a:t>
            </a:r>
            <a:r>
              <a:rPr lang="ru-RU" dirty="0"/>
              <a:t>-JS подходит для проектов, где важна изоляция стилей, динамическое изменение внешнего вида компонентов и интеграция стилей непосредственно с логикой компонентов. Однако, для крупных проектов с высокими требованиями к производительности стоит учитывать возможные проблемы с размером </a:t>
            </a:r>
            <a:r>
              <a:rPr lang="ru-RU" i="1" dirty="0" err="1"/>
              <a:t>бандла</a:t>
            </a:r>
            <a:r>
              <a:rPr lang="ru-RU" dirty="0"/>
              <a:t> и производительностью.</a:t>
            </a:r>
          </a:p>
          <a:p>
            <a:r>
              <a:rPr lang="en-US" dirty="0"/>
              <a:t>Styled-components</a:t>
            </a:r>
            <a:r>
              <a:rPr lang="ru-RU" dirty="0"/>
              <a:t> – одна из часто используемых библиотек, хотя есть </a:t>
            </a:r>
            <a:r>
              <a:rPr lang="en-US" dirty="0"/>
              <a:t>emotion </a:t>
            </a:r>
            <a:r>
              <a:rPr lang="ru-RU" dirty="0"/>
              <a:t>и </a:t>
            </a:r>
            <a:r>
              <a:rPr lang="en-US" dirty="0"/>
              <a:t>JSS </a:t>
            </a:r>
            <a:r>
              <a:rPr lang="ru-RU" dirty="0"/>
              <a:t>среди </a:t>
            </a:r>
            <a:r>
              <a:rPr lang="ru-RU"/>
              <a:t>ее аналогов.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CSS-in-JS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0E66C2-810C-4960-9D14-2DC3756D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64" y="2303802"/>
            <a:ext cx="2886805" cy="28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3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CSS-in-JS</a:t>
            </a:r>
            <a:r>
              <a:rPr lang="ru-RU" dirty="0"/>
              <a:t> на примере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styled-components </a:t>
            </a:r>
            <a:r>
              <a:rPr lang="ru-RU" dirty="0"/>
              <a:t>использует шаблонные строки для создания компонентов с отдельными стилями. Также поддерживается вложенность при помощи </a:t>
            </a:r>
            <a:r>
              <a:rPr lang="en-US" dirty="0"/>
              <a:t>&amp;</a:t>
            </a:r>
            <a:r>
              <a:rPr lang="ru-RU" dirty="0"/>
              <a:t>.</a:t>
            </a:r>
          </a:p>
          <a:p>
            <a:r>
              <a:rPr lang="ru-RU" dirty="0"/>
              <a:t>При монтировании компонента в </a:t>
            </a:r>
            <a:r>
              <a:rPr lang="en-US" dirty="0"/>
              <a:t>DOM </a:t>
            </a:r>
            <a:r>
              <a:rPr lang="ru-RU" dirty="0"/>
              <a:t>к компоненту будут применены стили, но для каждого компонента будет сгенерирован отдельный селектор. Формально он выглядит как набор символов, и вмешиваться в них полезно только если необходимо отладить верстку.</a:t>
            </a:r>
          </a:p>
          <a:p>
            <a:r>
              <a:rPr lang="ru-RU" dirty="0"/>
              <a:t>Также эта библиотека обладает особыми фишками. Например компонент можно будет стилизовать в зависимости от передаваемых ему пропсов, а также управлять цветовой палитрой всего приложения или его частью, т. е. поддерживается </a:t>
            </a:r>
            <a:r>
              <a:rPr lang="ru-RU" b="1" dirty="0" err="1"/>
              <a:t>темизация</a:t>
            </a:r>
            <a:r>
              <a:rPr lang="ru-RU" dirty="0"/>
              <a:t>.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CSS-in-JS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D6B153-4BAF-4051-AEF9-A3C6DEF0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92" y="1301260"/>
            <a:ext cx="6433785" cy="50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Локальная изоляция стилей.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использовать пропсы для изменения внешнего вида.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</a:t>
            </a:r>
            <a:r>
              <a:rPr lang="ru-RU" dirty="0" err="1"/>
              <a:t>TypeScript</a:t>
            </a:r>
            <a:r>
              <a:rPr lang="ru-RU" dirty="0"/>
              <a:t> для строгой типизации.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Удобство при работе с темами.</a:t>
            </a:r>
          </a:p>
          <a:p>
            <a:r>
              <a:rPr lang="ru-RU" dirty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 может снижаться из-за динамического создания стилей.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Зависимость от библиотек, таких как </a:t>
            </a:r>
            <a:r>
              <a:rPr lang="ru-RU" dirty="0" err="1"/>
              <a:t>styled-components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Большие проекты могут столкнуться с увеличением размера стилей в сборке.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CSS-in-JS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D6B153-4BAF-4051-AEF9-A3C6DEF0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92" y="1301260"/>
            <a:ext cx="6433785" cy="50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9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компонентов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4504848" cy="425129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Библиотеки компонентов в </a:t>
            </a:r>
            <a:r>
              <a:rPr lang="ru-RU" b="1" dirty="0" err="1"/>
              <a:t>React</a:t>
            </a:r>
            <a:r>
              <a:rPr lang="ru-RU" dirty="0"/>
              <a:t> — это наборы готовых, повторно используемых UI-компонентов, которые помогают ускорить разработку приложений. Эти библиотеки предлагают компоненты, такие как кнопки, формы, таблицы, модальные окна, карточки и другие элементы интерфейса, стилизованные в соответствии с лучшими практиками дизайна, которые можно легко интегрировать в приложение.</a:t>
            </a:r>
          </a:p>
          <a:p>
            <a:r>
              <a:rPr lang="ru-RU" b="1" dirty="0"/>
              <a:t>Зачем нужны библиотеки компонентов?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Ускорение разработки</a:t>
            </a:r>
            <a:r>
              <a:rPr lang="ru-RU" dirty="0"/>
              <a:t>: вместо того чтобы создавать каждый компонент с нуля, разработчики могут использовать уже готовые решения, что существенно экономит время.</a:t>
            </a:r>
          </a:p>
          <a:p>
            <a:pPr>
              <a:buFont typeface="+mj-lt"/>
              <a:buAutoNum type="arabicPeriod"/>
            </a:pPr>
            <a:r>
              <a:rPr lang="ru-RU" b="1" dirty="0" err="1"/>
              <a:t>Консистентность</a:t>
            </a:r>
            <a:r>
              <a:rPr lang="ru-RU" dirty="0"/>
              <a:t>: компоненты библиотеки обычно следуют единому стилю и принципам дизайна, что помогает создать согласованный пользовательский интерфейс.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Тестирование и стабильность</a:t>
            </a:r>
            <a:r>
              <a:rPr lang="ru-RU" dirty="0"/>
              <a:t>: библиотеки компонентов обычно проходят всестороннее тестирование, что уменьшает вероятность ошибок в коде интерфейса.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Гибкость</a:t>
            </a:r>
            <a:r>
              <a:rPr lang="ru-RU" dirty="0"/>
              <a:t>: многие библиотеки компонентов позволяют </a:t>
            </a:r>
            <a:r>
              <a:rPr lang="ru-RU" dirty="0" err="1"/>
              <a:t>кастомизировать</a:t>
            </a:r>
            <a:r>
              <a:rPr lang="ru-RU" dirty="0"/>
              <a:t> компоненты с помощью пропсов, тем и стилей, что дает возможность адаптировать интерфейс под нужды приложения.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Библиотеки компонентов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70AFAD-E59E-45F3-AF6C-F2160DD53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30" y="1447790"/>
            <a:ext cx="6836492" cy="4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4504848" cy="4251291"/>
          </a:xfrm>
        </p:spPr>
        <p:txBody>
          <a:bodyPr>
            <a:normAutofit/>
          </a:bodyPr>
          <a:lstStyle/>
          <a:p>
            <a:r>
              <a:rPr lang="ru-RU" dirty="0"/>
              <a:t>MUI — это библиотека компонентов для </a:t>
            </a:r>
            <a:r>
              <a:rPr lang="ru-RU" dirty="0" err="1"/>
              <a:t>React</a:t>
            </a:r>
            <a:r>
              <a:rPr lang="ru-RU" dirty="0"/>
              <a:t>, основанная на принципах </a:t>
            </a:r>
            <a:r>
              <a:rPr lang="ru-RU" dirty="0" err="1"/>
              <a:t>Material</a:t>
            </a:r>
            <a:r>
              <a:rPr lang="ru-RU" dirty="0"/>
              <a:t> Design от Google. Она включает в себя множество готовых компонентов, таких как кнопки, карточки, меню и многое другое. MUI также поддерживает «из коробки» </a:t>
            </a:r>
            <a:r>
              <a:rPr lang="ru-RU" dirty="0" err="1"/>
              <a:t>темизацию</a:t>
            </a:r>
            <a:r>
              <a:rPr lang="ru-RU" dirty="0"/>
              <a:t>, что позволяет легко менять внешний вид приложения в зависимости от предпочтений пользователя (светлая или темная тема, цветовая гамма, пропсы по умолчанию и т д).</a:t>
            </a:r>
            <a:endParaRPr lang="en-US" dirty="0"/>
          </a:p>
          <a:p>
            <a:r>
              <a:rPr lang="ru-RU" dirty="0">
                <a:latin typeface="HSE Sans" panose="02000000000000000000" pitchFamily="2" charset="0"/>
              </a:rPr>
              <a:t>Рекомендуем ознакомиться с </a:t>
            </a:r>
            <a:r>
              <a:rPr lang="ru-RU" dirty="0">
                <a:latin typeface="HSE Sans" panose="02000000000000000000" pitchFamily="2" charset="0"/>
                <a:hlinkClick r:id="rId3"/>
              </a:rPr>
              <a:t>документацией</a:t>
            </a:r>
            <a:r>
              <a:rPr lang="ru-RU" dirty="0">
                <a:latin typeface="HSE Sans" panose="02000000000000000000" pitchFamily="2" charset="0"/>
              </a:rPr>
              <a:t> библиотеки, это самая удобная из документаций, которую я когда-либо видел. Там демонстрируются сами компоненты, как ими пользоваться, а также подробное </a:t>
            </a:r>
            <a:r>
              <a:rPr lang="en-US" dirty="0">
                <a:latin typeface="HSE Sans" panose="02000000000000000000" pitchFamily="2" charset="0"/>
              </a:rPr>
              <a:t>API </a:t>
            </a:r>
            <a:r>
              <a:rPr lang="ru-RU" dirty="0">
                <a:latin typeface="HSE Sans" panose="02000000000000000000" pitchFamily="2" charset="0"/>
              </a:rPr>
              <a:t>для работы с ними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Библиотеки компонентов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3624B-D70C-4576-9ED9-64185EEF7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2940" y="4980388"/>
            <a:ext cx="1334921" cy="1059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E38209-CD8C-4C2A-A0E3-67E77A4E9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109" y="1367910"/>
            <a:ext cx="6733081" cy="17646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54164C-D9DA-4DBE-AB1A-FCEE3C531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110" y="3128808"/>
            <a:ext cx="6733081" cy="31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0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темы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5006010" cy="42512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создания темы приложения, </a:t>
            </a:r>
            <a:r>
              <a:rPr lang="en-US" dirty="0"/>
              <a:t>MUI </a:t>
            </a:r>
            <a:r>
              <a:rPr lang="ru-RU" dirty="0"/>
              <a:t>использует </a:t>
            </a:r>
            <a:r>
              <a:rPr lang="en-US" dirty="0"/>
              <a:t>React Context API </a:t>
            </a:r>
            <a:r>
              <a:rPr lang="ru-RU" dirty="0"/>
              <a:t>и функцию </a:t>
            </a:r>
            <a:r>
              <a:rPr lang="en-US" dirty="0" err="1"/>
              <a:t>createTheme</a:t>
            </a:r>
            <a:r>
              <a:rPr lang="en-US" dirty="0"/>
              <a:t>. </a:t>
            </a:r>
            <a:r>
              <a:rPr lang="ru-RU" dirty="0"/>
              <a:t>Например для цветовой гаммы приложения используется свойство </a:t>
            </a:r>
            <a:r>
              <a:rPr lang="en-US" dirty="0"/>
              <a:t>palette.</a:t>
            </a:r>
          </a:p>
          <a:p>
            <a:r>
              <a:rPr lang="ru-RU" dirty="0"/>
              <a:t>Чтобы применить настройки темы для приложения, необходимую его часть (а то и все приложение целиком) необходимо обернуть в специальный провайдер, передав в него созданную тему. Таким образом установка </a:t>
            </a:r>
            <a:r>
              <a:rPr lang="ru-RU" dirty="0" err="1"/>
              <a:t>темизации</a:t>
            </a:r>
            <a:r>
              <a:rPr lang="ru-RU" dirty="0"/>
              <a:t> выполняется за два простейших шага.</a:t>
            </a:r>
          </a:p>
          <a:p>
            <a:r>
              <a:rPr lang="ru-RU" b="1" dirty="0"/>
              <a:t>Преимущества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Ускорение разработки благодаря готовым компонентам.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Высокое качество реализации и тестирования.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Поддержка кастомизации и </a:t>
            </a:r>
            <a:r>
              <a:rPr lang="ru-RU" dirty="0" err="1"/>
              <a:t>темизации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Соответствие стандартам UX/UI.</a:t>
            </a:r>
          </a:p>
          <a:p>
            <a:r>
              <a:rPr lang="ru-RU" b="1" dirty="0"/>
              <a:t>Недостатки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Зависимость от внешних библиотек.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Ограниченная гибкость некоторых компонентов.</a:t>
            </a:r>
          </a:p>
          <a:p>
            <a:pPr>
              <a:buFont typeface="+mj-lt"/>
              <a:buAutoNum type="arabicPeriod"/>
            </a:pPr>
            <a:r>
              <a:rPr lang="ru-RU" dirty="0"/>
              <a:t>Увеличение размера итогового </a:t>
            </a:r>
            <a:r>
              <a:rPr lang="ru-RU" dirty="0" err="1"/>
              <a:t>бандла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Библиотеки компонентов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AC849C-E022-40F2-8546-222E5136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28" y="1631773"/>
            <a:ext cx="6256725" cy="41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4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24814"/>
            <a:ext cx="11095356" cy="4184223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Необходимо реализовать страницу со статьями. Все статьи – это список компонентов </a:t>
            </a:r>
            <a:r>
              <a:rPr lang="en-US" sz="1600" dirty="0"/>
              <a:t>Accordion </a:t>
            </a:r>
            <a:r>
              <a:rPr lang="ru-RU" sz="1600" dirty="0"/>
              <a:t>из </a:t>
            </a:r>
            <a:r>
              <a:rPr lang="en-US" sz="1600" dirty="0"/>
              <a:t>MUI. </a:t>
            </a:r>
            <a:r>
              <a:rPr lang="ru-RU" sz="1600" dirty="0"/>
              <a:t>В заголовке аккордеона указано название статьи, в развороте ее содержание. Статье располагаются списком в столбец, растягиваясь на всю ширину корневого компонента </a:t>
            </a:r>
            <a:r>
              <a:rPr lang="en-US" sz="1600" dirty="0"/>
              <a:t>Container. </a:t>
            </a:r>
            <a:r>
              <a:rPr lang="ru-RU" sz="1600" dirty="0"/>
              <a:t>Между аккордеонами должно быть расстояние, настраиваемое при помощи родительского компонента </a:t>
            </a:r>
            <a:r>
              <a:rPr lang="en-US" sz="1600" dirty="0"/>
              <a:t>Stack.</a:t>
            </a:r>
            <a:endParaRPr lang="ru-RU" sz="16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Также компонент аккордеона нужно дополнительно стилизовать в зависимости от пропса </a:t>
            </a:r>
            <a:r>
              <a:rPr lang="en-US" sz="1600" dirty="0" err="1"/>
              <a:t>isOdd</a:t>
            </a:r>
            <a:r>
              <a:rPr lang="en-US" sz="1600" dirty="0"/>
              <a:t>. </a:t>
            </a:r>
            <a:r>
              <a:rPr lang="ru-RU" sz="1600" dirty="0"/>
              <a:t>Все четные по счету статьи должны быть синего цвета, все нечетные – черного.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При наведении на аккордеон статьи, границы компонента должны подсвечиваться красным цветом. Этот функционал необходимо выполнить при помощи </a:t>
            </a:r>
            <a:r>
              <a:rPr lang="en-US" sz="1600" dirty="0"/>
              <a:t>SASS.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При помощи </a:t>
            </a:r>
            <a:r>
              <a:rPr lang="en-US" sz="1600" dirty="0"/>
              <a:t>CSS </a:t>
            </a:r>
            <a:r>
              <a:rPr lang="ru-RU" sz="1600" dirty="0"/>
              <a:t>и </a:t>
            </a:r>
            <a:r>
              <a:rPr lang="ru-RU" sz="1600" dirty="0" err="1"/>
              <a:t>псевдокласса</a:t>
            </a:r>
            <a:r>
              <a:rPr lang="ru-RU" sz="1600" dirty="0"/>
              <a:t> </a:t>
            </a:r>
            <a:r>
              <a:rPr lang="en-US" sz="1600" dirty="0"/>
              <a:t>:first-letter </a:t>
            </a:r>
            <a:r>
              <a:rPr lang="ru-RU" sz="1600" dirty="0"/>
              <a:t>выделите первую букву статьи большим размером относительно других букв и окрасьте ее в красный.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При необходимости настройте </a:t>
            </a:r>
            <a:r>
              <a:rPr lang="ru-RU" sz="1600" dirty="0" err="1"/>
              <a:t>темизацию</a:t>
            </a:r>
            <a:r>
              <a:rPr lang="ru-RU" sz="1600" dirty="0"/>
              <a:t> приложения: цветовая палитра, шрифт по умолчанию.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600" dirty="0"/>
              <a:t>Задание со звездочкой: используя документацию настройте темную и светлую темы страницы и создайте переключатель темы. Оформите его в виде компонента </a:t>
            </a:r>
            <a:r>
              <a:rPr lang="en-US" sz="1600" dirty="0"/>
              <a:t>Slider.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Стилизация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95356" cy="777025"/>
          </a:xfrm>
        </p:spPr>
        <p:txBody>
          <a:bodyPr>
            <a:normAutofit/>
          </a:bodyPr>
          <a:lstStyle/>
          <a:p>
            <a:r>
              <a:rPr lang="ru-RU" dirty="0"/>
              <a:t>Задание на семинар: Разработка простой формы с валидацией и сохранением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1231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стилизация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b="1" dirty="0"/>
              <a:t>Стилизация</a:t>
            </a:r>
            <a:r>
              <a:rPr lang="ru-RU" dirty="0"/>
              <a:t> – подход к разработке приложения, основной целью которой является реализация его визуальной составляющей. Основные задачи стилизации включают создание пользовательских интерфейсов (UI – </a:t>
            </a:r>
            <a:r>
              <a:rPr lang="en-US" dirty="0"/>
              <a:t>User Interface</a:t>
            </a:r>
            <a:r>
              <a:rPr lang="ru-RU" dirty="0"/>
              <a:t>), обеспечение положительного пользовательского опыта (UX</a:t>
            </a:r>
            <a:r>
              <a:rPr lang="en-US" dirty="0"/>
              <a:t> – User Experience</a:t>
            </a:r>
            <a:r>
              <a:rPr lang="ru-RU" dirty="0"/>
              <a:t>), а также поддержание единого стиля и тематики приложения.</a:t>
            </a:r>
          </a:p>
          <a:p>
            <a:r>
              <a:rPr lang="ru-RU" b="1" dirty="0"/>
              <a:t>Зачем это важно</a:t>
            </a:r>
            <a:br>
              <a:rPr lang="ru-RU" dirty="0"/>
            </a:br>
            <a:r>
              <a:rPr lang="ru-RU" dirty="0"/>
              <a:t>Стили влияют на восприятие продукта, его доступность и удобство использования. Оптимальная стилизация помогает пользователю быстро ориентироваться в интерфейсе, подчеркивает ключевые элементы, обеспечивает соответствие современным стандартам дизайна.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Основные подходы к стилизации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CECCCB-016C-40E9-A634-E9CF7CAEA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09" y="2149508"/>
            <a:ext cx="6447693" cy="3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способы реализации стилизации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  <a:r>
              <a:rPr lang="ru-RU" dirty="0"/>
              <a:t>-стили: определяются как атрибуты внутри тегов, что обеспечивает локальность, но ограничивает гибкость.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Внешние CSS-файлы: стили пишутся отдельно, создавая модульную структуру.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Препроцессоры: добавляют возможности программирования в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CSS-</a:t>
            </a:r>
            <a:r>
              <a:rPr lang="ru-RU" dirty="0" err="1"/>
              <a:t>in</a:t>
            </a:r>
            <a:r>
              <a:rPr lang="ru-RU" dirty="0"/>
              <a:t>-JS: объединяет стили и компоненты, создавая полностью изолированные стили.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Библиотеки компонентов: готовые решения, которые ускоряют разработку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Основные подходы к стилизации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304C3A-16AF-49E0-9278-A5535D2A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17" y="1588992"/>
            <a:ext cx="4277322" cy="3715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4E257D-0FDD-44A8-9E0E-79E456035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44" y="2149508"/>
            <a:ext cx="1069731" cy="10697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3E41F4-3577-4064-B61F-EF7FC1541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227" y="2156685"/>
            <a:ext cx="3877181" cy="23550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CD2A66-AF2C-47A4-BA65-180255585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17" y="3754533"/>
            <a:ext cx="1514475" cy="15144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BF5414E-1A10-445F-82DB-A7A19C54D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1210" y="4874707"/>
            <a:ext cx="1385757" cy="11002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E71A17-F339-492F-A903-EA32127777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87" y="4222398"/>
            <a:ext cx="1100291" cy="11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b="1" dirty="0"/>
              <a:t>CSS</a:t>
            </a:r>
            <a:r>
              <a:rPr lang="ru-RU" dirty="0"/>
              <a:t> (</a:t>
            </a:r>
            <a:r>
              <a:rPr lang="ru-RU" dirty="0" err="1"/>
              <a:t>Cascading</a:t>
            </a:r>
            <a:r>
              <a:rPr lang="ru-RU" dirty="0"/>
              <a:t> Style </a:t>
            </a:r>
            <a:r>
              <a:rPr lang="ru-RU" dirty="0" err="1"/>
              <a:t>Sheets</a:t>
            </a:r>
            <a:r>
              <a:rPr lang="ru-RU" dirty="0"/>
              <a:t>) — это язык, предназначенный для описания внешнего вида HTML-документов. С его помощью можно задавать такие параметры, как цвет текста, фон элементов, шрифты, расположение объектов и многое другое.</a:t>
            </a:r>
          </a:p>
          <a:p>
            <a:r>
              <a:rPr lang="ru-RU" b="1" dirty="0"/>
              <a:t>Принципы работы</a:t>
            </a:r>
            <a:br>
              <a:rPr lang="en-US" dirty="0"/>
            </a:br>
            <a:r>
              <a:rPr lang="ru-RU" dirty="0"/>
              <a:t>CSS работает с элементами DOM-дерева, применяя к ним стили в соответствии с заданными правилами. Его сила в </a:t>
            </a:r>
            <a:r>
              <a:rPr lang="ru-RU" dirty="0" err="1"/>
              <a:t>каскадности</a:t>
            </a:r>
            <a:r>
              <a:rPr lang="ru-RU" dirty="0"/>
              <a:t>: стили наследуются, а при конфликте приоритет определяется специфичностью селекторов и порядком объявления.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4E257D-0FDD-44A8-9E0E-79E45603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34" y="2149508"/>
            <a:ext cx="3283182" cy="32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149508"/>
            <a:ext cx="6544665" cy="4251291"/>
          </a:xfrm>
        </p:spPr>
        <p:txBody>
          <a:bodyPr>
            <a:normAutofit/>
          </a:bodyPr>
          <a:lstStyle/>
          <a:p>
            <a:r>
              <a:rPr lang="ru-RU" sz="1200" dirty="0"/>
              <a:t>Для описания стилей </a:t>
            </a:r>
            <a:r>
              <a:rPr lang="en-US" sz="1200" dirty="0"/>
              <a:t>CSS </a:t>
            </a:r>
            <a:r>
              <a:rPr lang="ru-RU" sz="1200" dirty="0"/>
              <a:t>оперирует селекторами. </a:t>
            </a:r>
            <a:r>
              <a:rPr lang="ru-RU" sz="1200" b="1" dirty="0"/>
              <a:t>Селектор</a:t>
            </a:r>
            <a:r>
              <a:rPr lang="ru-RU" sz="1200" dirty="0"/>
              <a:t> – способ описания фильтра элементов или их набора в </a:t>
            </a:r>
            <a:r>
              <a:rPr lang="en-US" sz="1200" dirty="0"/>
              <a:t>HTML-</a:t>
            </a:r>
            <a:r>
              <a:rPr lang="ru-RU" sz="1200" dirty="0"/>
              <a:t>документе, к которому(-ым) необходимо применить описываемую стилизацию.</a:t>
            </a:r>
          </a:p>
          <a:p>
            <a:r>
              <a:rPr lang="ru-RU" sz="1200" dirty="0"/>
              <a:t>Типы селекторов: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Теговые: применяются к непосредственно элементам, например таким, как &lt;</a:t>
            </a:r>
            <a:r>
              <a:rPr lang="ru-RU" sz="1200" dirty="0" err="1"/>
              <a:t>div</a:t>
            </a:r>
            <a:r>
              <a:rPr lang="ru-RU" sz="1200" dirty="0"/>
              <a:t>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Классовые: задаются через атрибут </a:t>
            </a:r>
            <a:r>
              <a:rPr lang="ru-RU" sz="1200" dirty="0" err="1"/>
              <a:t>class</a:t>
            </a:r>
            <a:r>
              <a:rPr lang="ru-RU" sz="1200" dirty="0"/>
              <a:t>, например .</a:t>
            </a:r>
            <a:r>
              <a:rPr lang="ru-RU" sz="1200" dirty="0" err="1"/>
              <a:t>container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Идентификаторы: используются с атрибутом </a:t>
            </a:r>
            <a:r>
              <a:rPr lang="ru-RU" sz="1200" dirty="0" err="1"/>
              <a:t>id</a:t>
            </a:r>
            <a:r>
              <a:rPr lang="ru-RU" sz="1200" dirty="0"/>
              <a:t>, например #header.</a:t>
            </a:r>
          </a:p>
          <a:p>
            <a:r>
              <a:rPr lang="ru-RU" sz="1200" dirty="0"/>
              <a:t>У каждого стиля есть свой приоритет (вес), который считается следующим образом: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Селектор по тегу добавляется +1 к весу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Селектор по классу: +10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Селектор по </a:t>
            </a:r>
            <a:r>
              <a:rPr lang="en-US" sz="1200" dirty="0"/>
              <a:t>id: </a:t>
            </a:r>
            <a:r>
              <a:rPr lang="ru-RU" sz="1200" dirty="0"/>
              <a:t>+100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Стиль прописан в атрибуте </a:t>
            </a:r>
            <a:r>
              <a:rPr lang="en-US" sz="1200" dirty="0"/>
              <a:t>style </a:t>
            </a:r>
            <a:r>
              <a:rPr lang="en-US" sz="1200" i="1" dirty="0"/>
              <a:t>(</a:t>
            </a:r>
            <a:r>
              <a:rPr lang="ru-RU" sz="1200" i="1" dirty="0"/>
              <a:t>такие стили называются </a:t>
            </a:r>
            <a:r>
              <a:rPr lang="en-US" sz="1200" i="1" dirty="0"/>
              <a:t>inline-</a:t>
            </a:r>
            <a:r>
              <a:rPr lang="ru-RU" sz="1200" i="1" dirty="0"/>
              <a:t>стили, так как пишутся в одну строку с тегом)</a:t>
            </a:r>
            <a:r>
              <a:rPr lang="en-US" sz="1200" dirty="0"/>
              <a:t>: +1000</a:t>
            </a:r>
          </a:p>
          <a:p>
            <a:r>
              <a:rPr lang="ru-RU" sz="1200" dirty="0"/>
              <a:t>В конечном счете элемент получит те стили, чей приоритет селекторов будет больше среди подходящих</a:t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CCBE53-6FA8-4265-8B27-7A6AA760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38" y="1266091"/>
            <a:ext cx="4621823" cy="52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149508"/>
            <a:ext cx="4747820" cy="4251291"/>
          </a:xfrm>
        </p:spPr>
        <p:txBody>
          <a:bodyPr>
            <a:normAutofit/>
          </a:bodyPr>
          <a:lstStyle/>
          <a:p>
            <a:r>
              <a:rPr lang="ru-RU" sz="1200" dirty="0"/>
              <a:t>Селекторами можно описать не только сами теги или их множество только используя указанные правила, а также описывать дочерние и сестринские элементы несколькими способами</a:t>
            </a:r>
            <a:r>
              <a:rPr lang="en-US" sz="1200" dirty="0"/>
              <a:t>.</a:t>
            </a:r>
          </a:p>
          <a:p>
            <a:r>
              <a:rPr lang="ru-RU" sz="1200" dirty="0"/>
              <a:t>В некоторых браузерах </a:t>
            </a:r>
            <a:r>
              <a:rPr lang="ru-RU" sz="1200" i="1" dirty="0" err="1"/>
              <a:t>нестинг</a:t>
            </a:r>
            <a:r>
              <a:rPr lang="ru-RU" sz="1200" dirty="0"/>
              <a:t> (описание одних стилей внутри других) может требовать знак </a:t>
            </a:r>
            <a:r>
              <a:rPr lang="en-US" sz="1200" dirty="0"/>
              <a:t>&amp; </a:t>
            </a:r>
            <a:r>
              <a:rPr lang="ru-RU" sz="1200" dirty="0"/>
              <a:t>перед вложенным селектором. Рекомендуем изучить </a:t>
            </a:r>
            <a:r>
              <a:rPr lang="ru-RU" sz="1200" dirty="0">
                <a:hlinkClick r:id="rId3"/>
              </a:rPr>
              <a:t>статью</a:t>
            </a:r>
            <a:r>
              <a:rPr lang="ru-RU" sz="1200" dirty="0"/>
              <a:t> </a:t>
            </a:r>
            <a:r>
              <a:rPr lang="en-US" sz="1200" dirty="0"/>
              <a:t>Nesting </a:t>
            </a:r>
            <a:r>
              <a:rPr lang="ru-RU" sz="1200" dirty="0"/>
              <a:t>на </a:t>
            </a:r>
            <a:r>
              <a:rPr lang="en-US" sz="1200" dirty="0"/>
              <a:t>MDN.</a:t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EA7E3-A6F5-4D1C-88D1-D07209BF9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6" y="3429000"/>
            <a:ext cx="4747820" cy="32253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43A0FF-150D-4F1A-BE9F-4E08BF6A6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25759"/>
            <a:ext cx="5880703" cy="53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ru-RU" dirty="0"/>
              <a:t>в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149508"/>
            <a:ext cx="3994895" cy="4251291"/>
          </a:xfrm>
        </p:spPr>
        <p:txBody>
          <a:bodyPr>
            <a:normAutofit/>
          </a:bodyPr>
          <a:lstStyle/>
          <a:p>
            <a:r>
              <a:rPr lang="ru-RU" sz="1200" dirty="0"/>
              <a:t>Для подключения </a:t>
            </a:r>
            <a:r>
              <a:rPr lang="en-US" sz="1200" dirty="0" err="1"/>
              <a:t>css</a:t>
            </a:r>
            <a:r>
              <a:rPr lang="en-US" sz="1200" dirty="0"/>
              <a:t>-</a:t>
            </a:r>
            <a:r>
              <a:rPr lang="ru-RU" sz="1200" dirty="0"/>
              <a:t>файла к компонентам, достаточно использовать ключевое слово </a:t>
            </a:r>
            <a:r>
              <a:rPr lang="en-US" sz="1200" dirty="0"/>
              <a:t>import </a:t>
            </a:r>
            <a:r>
              <a:rPr lang="ru-RU" sz="1200" dirty="0"/>
              <a:t>с указанием относительного пути. Учитывайте, что несмотря на такое подключение, стиль применится на всю страницу, так как у </a:t>
            </a:r>
            <a:r>
              <a:rPr lang="en-US" sz="1200" dirty="0"/>
              <a:t>CSS </a:t>
            </a:r>
            <a:r>
              <a:rPr lang="ru-RU" sz="1200" dirty="0"/>
              <a:t>одно пространство имен, и один и тот же селектор может применить стили на элемент, на который разработчиком не ожидается каких-либо посторонних изменений. Для того, чтобы это избежать, была придумана </a:t>
            </a:r>
            <a:r>
              <a:rPr lang="ru-RU" sz="1200" dirty="0">
                <a:hlinkClick r:id="rId3"/>
              </a:rPr>
              <a:t>методология </a:t>
            </a:r>
            <a:r>
              <a:rPr lang="en-US" sz="1200" dirty="0">
                <a:hlinkClick r:id="rId3"/>
              </a:rPr>
              <a:t>BEM</a:t>
            </a:r>
            <a:br>
              <a:rPr lang="ru-RU" sz="1200" dirty="0"/>
            </a:br>
            <a:endParaRPr lang="en-US" sz="1200" dirty="0"/>
          </a:p>
          <a:p>
            <a:r>
              <a:rPr lang="ru-RU" sz="1200" dirty="0"/>
              <a:t>Чтобы добавить класс к компоненту, используйте атрибут </a:t>
            </a:r>
            <a:r>
              <a:rPr lang="en-US" sz="1200" dirty="0" err="1"/>
              <a:t>className</a:t>
            </a:r>
            <a:r>
              <a:rPr lang="en-US" sz="1200" dirty="0"/>
              <a:t>. </a:t>
            </a:r>
            <a:r>
              <a:rPr lang="ru-RU" sz="1200" dirty="0"/>
              <a:t>Он есть по умолчанию у любого компонента. Своим названием атрибут обязан </a:t>
            </a:r>
            <a:r>
              <a:rPr lang="en-US" sz="1200" dirty="0"/>
              <a:t>JS’</a:t>
            </a:r>
            <a:r>
              <a:rPr lang="ru-RU" sz="1200" dirty="0"/>
              <a:t>у, поскольку само по себе слово </a:t>
            </a:r>
            <a:r>
              <a:rPr lang="en-US" sz="1200" dirty="0"/>
              <a:t>class </a:t>
            </a:r>
            <a:r>
              <a:rPr lang="ru-RU" sz="1200" dirty="0"/>
              <a:t>является ключевым в </a:t>
            </a:r>
            <a:r>
              <a:rPr lang="en-US" sz="1200" dirty="0"/>
              <a:t>JS </a:t>
            </a:r>
            <a:r>
              <a:rPr lang="ru-RU" sz="1200" dirty="0"/>
              <a:t>и его нельзя использовать не по прямому назначению.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16031A-05E6-483A-96ED-105B75A5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1753188"/>
            <a:ext cx="6158671" cy="45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и недостатки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91510AC-6F3D-4974-AF8D-D8361E67E3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2525738C-66E1-4CDE-8C3E-A462A49D8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79272"/>
              </p:ext>
            </p:extLst>
          </p:nvPr>
        </p:nvGraphicFramePr>
        <p:xfrm>
          <a:off x="2032000" y="2356638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9065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162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Легкость подключения и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Доступные конфликты селекторов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Совместимость с почти всеми браузерами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Громоздкая 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1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Простота настройки и изменения стилей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Ограниченная локальная изоляция стилей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5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3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94894" cy="4251291"/>
          </a:xfrm>
        </p:spPr>
        <p:txBody>
          <a:bodyPr>
            <a:normAutofit/>
          </a:bodyPr>
          <a:lstStyle/>
          <a:p>
            <a:r>
              <a:rPr lang="ru-RU" b="1" dirty="0"/>
              <a:t>Препроцессор</a:t>
            </a:r>
            <a:r>
              <a:rPr lang="ru-RU" dirty="0"/>
              <a:t> — это инструмент, который обрабатывает исходный код (чаще всего это стили) перед тем, как он будет использован в финальной сборке приложения. Препроцессоры добавляют дополнительные возможности и улучшения в стандартный язык программирования или разметки. В случае с </a:t>
            </a:r>
            <a:r>
              <a:rPr lang="ru-RU" b="1" dirty="0"/>
              <a:t>CSS-препроцессорами</a:t>
            </a:r>
            <a:r>
              <a:rPr lang="ru-RU" dirty="0"/>
              <a:t>, это расширение возможностей CSS, позволяющее использовать функции, которые не поддерживаются в традиционном CSS.</a:t>
            </a:r>
          </a:p>
          <a:p>
            <a:r>
              <a:rPr lang="ru-RU" dirty="0"/>
              <a:t>Препроцессор не выполняет стили непосредственно в браузере, а компилирует исходный код в стандартный CSS, который затем используется на веб-странице.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Подходы к стилизации веб-приложений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Препроцессоры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C1FB3C-B07E-41B5-8790-B3F80A069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8539" y="2224815"/>
            <a:ext cx="4917199" cy="29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4308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E" id="{8DCF8B5A-FBA1-4A5A-92AE-3E2774DCF716}" vid="{6BEF237E-7E33-49B7-9286-7D5EB88FEE7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</Template>
  <TotalTime>552</TotalTime>
  <Words>3971</Words>
  <Application>Microsoft Office PowerPoint</Application>
  <PresentationFormat>Широкоэкранный</PresentationFormat>
  <Paragraphs>191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HSE Sans</vt:lpstr>
      <vt:lpstr>HSE</vt:lpstr>
      <vt:lpstr>Подходы к стилизации веб-приложений</vt:lpstr>
      <vt:lpstr>Что такое стилизация</vt:lpstr>
      <vt:lpstr>Основные способы реализации стилизации</vt:lpstr>
      <vt:lpstr>CSS</vt:lpstr>
      <vt:lpstr>CSS</vt:lpstr>
      <vt:lpstr>CSS</vt:lpstr>
      <vt:lpstr>CSS в React</vt:lpstr>
      <vt:lpstr>Преимущества и недостатки</vt:lpstr>
      <vt:lpstr>Препроцессоры</vt:lpstr>
      <vt:lpstr>Преимущества препроцессоров</vt:lpstr>
      <vt:lpstr>Недостатки препроцессоров</vt:lpstr>
      <vt:lpstr>Использование препроцессоров в проекте</vt:lpstr>
      <vt:lpstr>CSS-in-JS</vt:lpstr>
      <vt:lpstr>CSS-in-JS на примере</vt:lpstr>
      <vt:lpstr>Преимущества и недостатки</vt:lpstr>
      <vt:lpstr>Библиотеки компонентов</vt:lpstr>
      <vt:lpstr>Material UI</vt:lpstr>
      <vt:lpstr>Настройка темы</vt:lpstr>
      <vt:lpstr>Задание на семинар: Разработка простой формы с валидацией и сохранением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типы TypeScript</dc:title>
  <dc:creator>Семён Гурин</dc:creator>
  <cp:lastModifiedBy>Семён Гурин</cp:lastModifiedBy>
  <cp:revision>58</cp:revision>
  <dcterms:created xsi:type="dcterms:W3CDTF">2024-09-07T17:05:28Z</dcterms:created>
  <dcterms:modified xsi:type="dcterms:W3CDTF">2024-11-24T12:58:35Z</dcterms:modified>
</cp:coreProperties>
</file>