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90" r:id="rId3"/>
    <p:sldId id="312" r:id="rId4"/>
    <p:sldId id="313" r:id="rId5"/>
    <p:sldId id="314" r:id="rId6"/>
    <p:sldId id="315" r:id="rId7"/>
    <p:sldId id="316" r:id="rId8"/>
    <p:sldId id="295" r:id="rId9"/>
    <p:sldId id="317" r:id="rId10"/>
    <p:sldId id="318" r:id="rId11"/>
    <p:sldId id="319" r:id="rId12"/>
    <p:sldId id="320" r:id="rId13"/>
    <p:sldId id="321" r:id="rId14"/>
    <p:sldId id="322" r:id="rId15"/>
    <p:sldId id="308" r:id="rId16"/>
    <p:sldId id="289" r:id="rId17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5488-F827-45B8-98C1-9A458E29970E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9F893-1F8D-4FAF-93DB-103930D695E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048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89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748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491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593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719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194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497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5988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087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92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706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React</a:t>
            </a:r>
            <a:r>
              <a:rPr lang="ru-RU" dirty="0"/>
              <a:t> - это JavaScript-библиотека для создания динамических интерфейсов на различных платформах, разработанная Facebook в 2015 году. </a:t>
            </a:r>
            <a:r>
              <a:rPr lang="ru-RU" dirty="0" err="1"/>
              <a:t>React</a:t>
            </a:r>
            <a:r>
              <a:rPr lang="ru-RU" dirty="0"/>
              <a:t> используется в большинстве веб-приложений (в клиентской части) как и для десктопных версий, так и для </a:t>
            </a:r>
            <a:r>
              <a:rPr lang="ru-RU" dirty="0" err="1"/>
              <a:t>мобильных.Основное</a:t>
            </a:r>
            <a:r>
              <a:rPr lang="ru-RU" dirty="0"/>
              <a:t> преимущество в </a:t>
            </a:r>
            <a:r>
              <a:rPr lang="ru-RU" dirty="0" err="1"/>
              <a:t>React</a:t>
            </a:r>
            <a:r>
              <a:rPr lang="ru-RU" dirty="0"/>
              <a:t> заключается в скорости разработки, которая достигается за счет простоты использования библиотеки, а также </a:t>
            </a:r>
            <a:r>
              <a:rPr lang="ru-RU" dirty="0" err="1"/>
              <a:t>React</a:t>
            </a:r>
            <a:r>
              <a:rPr lang="ru-RU" dirty="0"/>
              <a:t> позволяет легко масштабировать приложения впоследствии, то есть </a:t>
            </a:r>
            <a:r>
              <a:rPr lang="ru-RU" dirty="0" err="1"/>
              <a:t>React</a:t>
            </a:r>
            <a:r>
              <a:rPr lang="ru-RU" dirty="0"/>
              <a:t> не будет доставлять больших неудобств в ситуации, когда проект необходимо поддерживать и развивать в </a:t>
            </a:r>
            <a:r>
              <a:rPr lang="ru-RU" dirty="0" err="1"/>
              <a:t>дальнейшем.Основной</a:t>
            </a:r>
            <a:r>
              <a:rPr lang="ru-RU" dirty="0"/>
              <a:t> единицей отображения в </a:t>
            </a:r>
            <a:r>
              <a:rPr lang="ru-RU" dirty="0" err="1"/>
              <a:t>React</a:t>
            </a:r>
            <a:r>
              <a:rPr lang="ru-RU" dirty="0"/>
              <a:t> являются \</a:t>
            </a:r>
            <a:r>
              <a:rPr lang="ru-RU" dirty="0" err="1"/>
              <a:t>textbf</a:t>
            </a:r>
            <a:r>
              <a:rPr lang="ru-RU" dirty="0"/>
              <a:t>{компоненты}, которые под собой подразумевают некий шаблон верстки и реализуют некоторую логику поведения приложения при взаимодействии с пользователем или каким-либо источником данных. Плюсом компонентов является их удобство в комбинировании, </a:t>
            </a:r>
            <a:r>
              <a:rPr lang="ru-RU" dirty="0" err="1"/>
              <a:t>переиспользовании</a:t>
            </a:r>
            <a:r>
              <a:rPr lang="ru-RU" dirty="0"/>
              <a:t>, поддержки и тестирования.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E9F893-1F8D-4FAF-93DB-103930D695E8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312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26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89100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00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2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C5CC4-8800-47E4-A94E-44DD6E431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F34F19B-0E0E-4AE9-9610-33DCFB72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75764F-D995-4B2E-8CF2-4E01B97B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A9959-D2D5-4683-8E82-AB1C2E43766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D88458-A47C-4077-8AAC-9595759B8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5C9945-D6F2-42E3-93F3-6C46D90C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7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184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8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6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4129262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r>
              <a:rPr lang="ru-RU"/>
              <a:t>Вставка диаграммы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60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09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639338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182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A9959-D2D5-4683-8E82-AB1C2E43766F}" type="datetimeFigureOut">
              <a:rPr lang="ru-RU" smtClean="0"/>
              <a:t>18.10.2024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3C4AB-5BD9-4E3F-9505-9C293E704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7485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93DCE4-5FBC-4899-B3A0-7D2CA829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Состояние компонентов.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583CC57-4094-4CAC-9B28-504D07D7B6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6B911799-8889-452A-82F3-359D81F61D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Департамент программной инженерии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C8286DA0-33B6-40E1-B7D3-84856E885924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2024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16F89695-88EB-4BE7-9927-DBAE719F1A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ru-RU" dirty="0"/>
              <a:t>Условный рендеринг</a:t>
            </a:r>
            <a:endParaRPr lang="en-US" dirty="0"/>
          </a:p>
          <a:p>
            <a:r>
              <a:rPr lang="ru-RU" dirty="0"/>
              <a:t>Циклический рендеринг</a:t>
            </a:r>
          </a:p>
          <a:p>
            <a:r>
              <a:rPr lang="ru-RU" dirty="0"/>
              <a:t>Поднятие состояния компонента</a:t>
            </a:r>
          </a:p>
          <a:p>
            <a:r>
              <a:rPr lang="ru-RU" dirty="0" err="1"/>
              <a:t>Рефы</a:t>
            </a:r>
            <a:endParaRPr lang="ru-RU" dirty="0"/>
          </a:p>
          <a:p>
            <a:r>
              <a:rPr lang="ru-RU" dirty="0"/>
              <a:t>Стилизация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430520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/>
              <a:t>В функциональных компонентах подъем состояния осуществляется через хук </a:t>
            </a:r>
            <a:r>
              <a:rPr lang="ru-RU" dirty="0" err="1"/>
              <a:t>useState</a:t>
            </a:r>
            <a:r>
              <a:rPr lang="ru-RU" dirty="0"/>
              <a:t>(). Хук возвращает текущее состояние и функцию для его обновления. При каждом вызове функции для изменения состояния компонент перерисовывается с новыми данными. В отличие от классовых компонентов, функциональные компоненты упрощают работу с состоянием, поскольку не нужно писать дополнительные методы для его управления.</a:t>
            </a:r>
          </a:p>
          <a:p>
            <a:r>
              <a:rPr lang="ru-RU" dirty="0"/>
              <a:t>В отличие от классовых компонентов, в функциональных можно создавать сколько угодно состояний, существующих раздельно друг от друга. (Проще говоря, в теле функции компонента может быть сколько угодно использований </a:t>
            </a:r>
            <a:r>
              <a:rPr lang="en-US" dirty="0" err="1"/>
              <a:t>useState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AFE00D-C61B-456B-8F33-8C7F1AD13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204" y="2409092"/>
            <a:ext cx="7271575" cy="2447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19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изменять состояние компонента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React</a:t>
            </a:r>
            <a:r>
              <a:rPr lang="ru-RU" dirty="0"/>
              <a:t> изменение состояния компонента вызывает его перерисовку. В классовых компонентах это делается через метод </a:t>
            </a:r>
            <a:r>
              <a:rPr lang="ru-RU" dirty="0" err="1"/>
              <a:t>setState</a:t>
            </a:r>
            <a:r>
              <a:rPr lang="ru-RU" dirty="0"/>
              <a:t>(), который частично обновляет состояние компонента, а в функциональных — через вызов функции изменения состояния, возвращаемой хуком </a:t>
            </a:r>
            <a:r>
              <a:rPr lang="ru-RU" dirty="0" err="1"/>
              <a:t>useState</a:t>
            </a:r>
            <a:r>
              <a:rPr lang="ru-RU" dirty="0"/>
              <a:t>(). Любое изменение состояния автоматически приводит к обновлению интерфейса компонента и перерисовке тех элементов, которые изменились.</a:t>
            </a:r>
          </a:p>
          <a:p>
            <a:r>
              <a:rPr lang="ru-RU" dirty="0"/>
              <a:t>Изменение значения переменной состояния вручную не вызовет никаких визуальных изменений. </a:t>
            </a:r>
            <a:r>
              <a:rPr lang="en-US" dirty="0"/>
              <a:t>React </a:t>
            </a:r>
            <a:r>
              <a:rPr lang="ru-RU" dirty="0"/>
              <a:t>устроен таким образом, что сам вызов функции является сигналом для </a:t>
            </a:r>
            <a:r>
              <a:rPr lang="en-US" dirty="0"/>
              <a:t>React </a:t>
            </a:r>
            <a:r>
              <a:rPr lang="ru-RU" dirty="0"/>
              <a:t>к перерисовке компонента. Ручное изменение состояния пройдет мимо </a:t>
            </a:r>
            <a:r>
              <a:rPr lang="en-US" dirty="0" err="1"/>
              <a:t>React’a</a:t>
            </a:r>
            <a:r>
              <a:rPr lang="en-US" dirty="0"/>
              <a:t> </a:t>
            </a:r>
            <a:r>
              <a:rPr lang="ru-RU" dirty="0"/>
              <a:t>и не приведет к перерисовке, поскольку не была вызвана функция, изменяющая состояние.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1EE669-8D38-45F4-A823-1292D61C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18" y="2414247"/>
            <a:ext cx="6736636" cy="22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538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ru-RU" dirty="0" err="1"/>
              <a:t>Реф</a:t>
            </a:r>
            <a:r>
              <a:rPr lang="ru-RU" dirty="0"/>
              <a:t> с точки зрения верстки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 err="1"/>
              <a:t>Рефы</a:t>
            </a:r>
            <a:r>
              <a:rPr lang="ru-RU" dirty="0"/>
              <a:t> (</a:t>
            </a:r>
            <a:r>
              <a:rPr lang="ru-RU" dirty="0" err="1"/>
              <a:t>references</a:t>
            </a:r>
            <a:r>
              <a:rPr lang="ru-RU" dirty="0"/>
              <a:t>) используются для получения доступа к элементам DOM. Это полезно, когда нужно напрямую взаимодействовать с DOM-элементами, например, для фокуса на поле ввода или управления видео. В классовых компонентах </a:t>
            </a:r>
            <a:r>
              <a:rPr lang="ru-RU" dirty="0" err="1"/>
              <a:t>рефы</a:t>
            </a:r>
            <a:r>
              <a:rPr lang="ru-RU" dirty="0"/>
              <a:t> создаются с помощью </a:t>
            </a:r>
            <a:r>
              <a:rPr lang="ru-RU" dirty="0" err="1"/>
              <a:t>React.createRef</a:t>
            </a:r>
            <a:r>
              <a:rPr lang="ru-RU" dirty="0"/>
              <a:t>(), а в функциональных — с помощью хука </a:t>
            </a:r>
            <a:r>
              <a:rPr lang="ru-RU" dirty="0" err="1"/>
              <a:t>useRef</a:t>
            </a:r>
            <a:r>
              <a:rPr lang="ru-RU" dirty="0"/>
              <a:t>(). </a:t>
            </a:r>
            <a:r>
              <a:rPr lang="ru-RU" dirty="0" err="1"/>
              <a:t>Рефы</a:t>
            </a:r>
            <a:r>
              <a:rPr lang="ru-RU" dirty="0"/>
              <a:t> могут быть использованы не только для работы с DOM, но и для хранения произвольных значений, которые сохраняются между </a:t>
            </a:r>
            <a:r>
              <a:rPr lang="ru-RU" dirty="0" err="1"/>
              <a:t>рендерами</a:t>
            </a:r>
            <a:r>
              <a:rPr lang="ru-RU" dirty="0"/>
              <a:t>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Рефы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528D00-7F68-4981-B663-58142EF2D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45" y="1695625"/>
            <a:ext cx="5905457" cy="309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0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смысл </a:t>
            </a:r>
            <a:r>
              <a:rPr lang="ru-RU" dirty="0" err="1"/>
              <a:t>рефов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/>
              <a:t>Хук </a:t>
            </a:r>
            <a:r>
              <a:rPr lang="ru-RU" dirty="0" err="1"/>
              <a:t>useRef</a:t>
            </a:r>
            <a:r>
              <a:rPr lang="ru-RU" dirty="0"/>
              <a:t> используется для создания ссылки, которая сохраняется между </a:t>
            </a:r>
            <a:r>
              <a:rPr lang="ru-RU" dirty="0" err="1"/>
              <a:t>рендерами</a:t>
            </a:r>
            <a:r>
              <a:rPr lang="ru-RU" dirty="0"/>
              <a:t> компонента. Он полезен не только для работы с DOM-элементами, но и для хранения любых данных, которые не должны вызывать перерисовку компонента при изменении. Например, </a:t>
            </a:r>
            <a:r>
              <a:rPr lang="ru-RU" dirty="0" err="1"/>
              <a:t>useRef</a:t>
            </a:r>
            <a:r>
              <a:rPr lang="ru-RU" dirty="0"/>
              <a:t> может быть использован для хранения предыдущего значения состояния или данных таймера. Важно, что изменение значения </a:t>
            </a:r>
            <a:r>
              <a:rPr lang="ru-RU" dirty="0" err="1"/>
              <a:t>рефа</a:t>
            </a:r>
            <a:r>
              <a:rPr lang="ru-RU" dirty="0"/>
              <a:t> не вызывает повторный рендер компонента.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 err="1"/>
              <a:t>Рефы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E01F402-5E24-4610-A667-18DCEACD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988" y="1521429"/>
            <a:ext cx="5210007" cy="46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17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Стилизация компонентов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2192471" cy="4304045"/>
          </a:xfrm>
        </p:spPr>
        <p:txBody>
          <a:bodyPr>
            <a:normAutofit/>
          </a:bodyPr>
          <a:lstStyle/>
          <a:p>
            <a:r>
              <a:rPr lang="ru-RU" dirty="0"/>
              <a:t>Стилизация компонентов в </a:t>
            </a:r>
            <a:r>
              <a:rPr lang="ru-RU" dirty="0" err="1"/>
              <a:t>React</a:t>
            </a:r>
            <a:r>
              <a:rPr lang="ru-RU" dirty="0"/>
              <a:t> может быть реализована несколькими способами: с помощью </a:t>
            </a:r>
            <a:r>
              <a:rPr lang="ru-RU" dirty="0" err="1"/>
              <a:t>инлайн</a:t>
            </a:r>
            <a:r>
              <a:rPr lang="ru-RU" dirty="0"/>
              <a:t>-стилей, подключения внешних CSS-файлов или использования библиотек CSS-</a:t>
            </a:r>
            <a:r>
              <a:rPr lang="ru-RU" dirty="0" err="1"/>
              <a:t>in</a:t>
            </a:r>
            <a:r>
              <a:rPr lang="ru-RU" dirty="0"/>
              <a:t>-JS. </a:t>
            </a:r>
            <a:r>
              <a:rPr lang="ru-RU" dirty="0" err="1"/>
              <a:t>Инлайн</a:t>
            </a:r>
            <a:r>
              <a:rPr lang="ru-RU" dirty="0"/>
              <a:t>-стили задаются через атрибут </a:t>
            </a:r>
            <a:r>
              <a:rPr lang="ru-RU" dirty="0" err="1"/>
              <a:t>style</a:t>
            </a:r>
            <a:r>
              <a:rPr lang="ru-RU" dirty="0"/>
              <a:t>, что удобно для простых случаев, но не рекомендуется для сложных интерфейсов. Для подключения внешних CSS-файлов можно импортировать их в компонент. Это стандартный способ стилизации, позволяющий разделить логику и стили.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Стилизация компонентов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4E6360E-4D75-471B-B7E5-EA6CA0B2E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75" y="1182354"/>
            <a:ext cx="5205782" cy="37455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1DE985D-AA75-422C-A634-DB4312CE3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274" y="2866292"/>
            <a:ext cx="4473595" cy="36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27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1925516"/>
            <a:ext cx="11095356" cy="4483522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Создайте мини-приложение "Список задач" (</a:t>
            </a:r>
            <a:r>
              <a:rPr lang="ru-RU" sz="1100" dirty="0" err="1"/>
              <a:t>ToDo</a:t>
            </a:r>
            <a:r>
              <a:rPr lang="ru-RU" sz="1100" dirty="0"/>
              <a:t> List). Оно должно состоять из нескольких компонентов, как функциональных, так и классовых. Приложение должно включать следующие возможности: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Список задач. Отображайте список задач (циклический рендеринг) с возможностью добавления новых задач. Для каждой задачи используйте уникальный </a:t>
            </a:r>
            <a:r>
              <a:rPr lang="ru-RU" sz="1100" dirty="0" err="1"/>
              <a:t>key</a:t>
            </a:r>
            <a:r>
              <a:rPr lang="ru-RU" sz="1100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Добавление и удаление задач. Реализуйте функционал добавления новой задачи в список, используя состояние компонента. Для удаления задачи используйте условный рендеринг: при нажатии на кнопку "Удалить" задача исчезает из списка.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Текущая и предыдущая задача. Используйте хук </a:t>
            </a:r>
            <a:r>
              <a:rPr lang="ru-RU" sz="1100" dirty="0" err="1"/>
              <a:t>useRef</a:t>
            </a:r>
            <a:r>
              <a:rPr lang="ru-RU" sz="1100" dirty="0"/>
              <a:t> для хранения предыдущего значения текущей задачи. Выведите текущую и предыдущую задачи в отдельном блоке.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Стилизация. Стилизуйте ваше приложение, используя как </a:t>
            </a:r>
            <a:r>
              <a:rPr lang="ru-RU" sz="1100" dirty="0" err="1"/>
              <a:t>инлайн</a:t>
            </a:r>
            <a:r>
              <a:rPr lang="ru-RU" sz="1100" dirty="0"/>
              <a:t>-стили, так и внешние CSS-файлы. Например, выделите выполненные задачи, изменив их цвет через CSS-класс.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Управление состоянием. Добавьте возможность пометить задачу как выполненную. Используйте метод изменения состояния в компонентах для обновления статуса задачи (например, через </a:t>
            </a:r>
            <a:r>
              <a:rPr lang="ru-RU" sz="1100" dirty="0" err="1"/>
              <a:t>чекбокс</a:t>
            </a:r>
            <a:r>
              <a:rPr lang="ru-RU" sz="1100" dirty="0"/>
              <a:t>).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Подъём состояния. Организуйте управление задачами в родительском компоненте, который будет передавать состояние дочерним компонентам через </a:t>
            </a:r>
            <a:r>
              <a:rPr lang="ru-RU" sz="1100" dirty="0" err="1"/>
              <a:t>props</a:t>
            </a:r>
            <a:r>
              <a:rPr lang="ru-RU" sz="1100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Доступ к элементам DOM. Для поля ввода задачи используйте </a:t>
            </a:r>
            <a:r>
              <a:rPr lang="ru-RU" sz="1100" dirty="0" err="1"/>
              <a:t>рефы</a:t>
            </a:r>
            <a:r>
              <a:rPr lang="ru-RU" sz="1100" dirty="0"/>
              <a:t> (</a:t>
            </a:r>
            <a:r>
              <a:rPr lang="ru-RU" sz="1100" dirty="0" err="1"/>
              <a:t>useRef</a:t>
            </a:r>
            <a:r>
              <a:rPr lang="ru-RU" sz="1100" dirty="0"/>
              <a:t>), чтобы автоматически устанавливать фокус на поле после добавления новой задачи.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Требования к компонентам: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Создайте как минимум один классовый компонент для управления состоянием списка задач.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Используйте функциональные компоненты с хуками для управления состоянием и рендерингом отдельных элементов списка.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Для всех циклов рендеринга обеспечьте использование атрибута </a:t>
            </a:r>
            <a:r>
              <a:rPr lang="ru-RU" sz="1100" dirty="0" err="1"/>
              <a:t>key</a:t>
            </a:r>
            <a:r>
              <a:rPr lang="ru-RU" sz="1100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Обязательно реализуйте возможность условного рендеринга для удаляемых задач и завершенных задач.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Дополнительные требования: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Визуализируйте разницу между текущей и предыдущей задачей через хук </a:t>
            </a:r>
            <a:r>
              <a:rPr lang="ru-RU" sz="1100" dirty="0" err="1"/>
              <a:t>useRef</a:t>
            </a:r>
            <a:r>
              <a:rPr lang="ru-RU" sz="1100" dirty="0"/>
              <a:t>.</a:t>
            </a:r>
          </a:p>
          <a:p>
            <a:pPr>
              <a:lnSpc>
                <a:spcPct val="160000"/>
              </a:lnSpc>
              <a:spcBef>
                <a:spcPts val="0"/>
              </a:spcBef>
            </a:pPr>
            <a:r>
              <a:rPr lang="ru-RU" sz="1100" dirty="0"/>
              <a:t>    Реализуйте компонент с </a:t>
            </a:r>
            <a:r>
              <a:rPr lang="ru-RU" sz="1100" dirty="0" err="1"/>
              <a:t>инлайн</a:t>
            </a:r>
            <a:r>
              <a:rPr lang="ru-RU" sz="1100" dirty="0"/>
              <a:t>-стилями и внешний CSS для остальных элементов интерфейса.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0C997663-3647-423B-ABBC-FF7913EE3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на семинар</a:t>
            </a:r>
          </a:p>
        </p:txBody>
      </p:sp>
    </p:spTree>
    <p:extLst>
      <p:ext uri="{BB962C8B-B14F-4D97-AF65-F5344CB8AC3E}">
        <p14:creationId xmlns:p14="http://schemas.microsoft.com/office/powerpoint/2010/main" val="2112311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63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 прошлый семинар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9"/>
            <a:ext cx="3994894" cy="3393234"/>
          </a:xfrm>
        </p:spPr>
        <p:txBody>
          <a:bodyPr/>
          <a:lstStyle/>
          <a:p>
            <a:r>
              <a:rPr lang="ru-RU" dirty="0"/>
              <a:t>Классовые компоненты в </a:t>
            </a:r>
            <a:r>
              <a:rPr lang="ru-RU" dirty="0" err="1"/>
              <a:t>React</a:t>
            </a:r>
            <a:r>
              <a:rPr lang="ru-RU" dirty="0"/>
              <a:t> объявляются с использованием классов JavaScript. Они наследуются от </a:t>
            </a:r>
            <a:r>
              <a:rPr lang="ru-RU" dirty="0" err="1"/>
              <a:t>React.Component</a:t>
            </a:r>
            <a:r>
              <a:rPr lang="ru-RU" dirty="0"/>
              <a:t> и обязаны реализовать метод </a:t>
            </a:r>
            <a:r>
              <a:rPr lang="ru-RU" dirty="0" err="1"/>
              <a:t>render</a:t>
            </a:r>
            <a:r>
              <a:rPr lang="ru-RU" dirty="0"/>
              <a:t>(), который возвращает JSX — разметку компонента. В классовых компонентах можно методы жизненного цикла, такие как </a:t>
            </a:r>
            <a:r>
              <a:rPr lang="ru-RU" dirty="0" err="1"/>
              <a:t>componentDidMount</a:t>
            </a:r>
            <a:r>
              <a:rPr lang="ru-RU" dirty="0"/>
              <a:t>(), </a:t>
            </a:r>
            <a:r>
              <a:rPr lang="ru-RU" dirty="0" err="1"/>
              <a:t>componentDidUpdate</a:t>
            </a:r>
            <a:r>
              <a:rPr lang="ru-RU" dirty="0"/>
              <a:t>(), и </a:t>
            </a:r>
            <a:r>
              <a:rPr lang="ru-RU" dirty="0" err="1"/>
              <a:t>componentWillUnmount</a:t>
            </a:r>
            <a:r>
              <a:rPr lang="ru-RU" dirty="0"/>
              <a:t>(). Это позволяет компонентам динамически реагировать на изменения данных и обновлять интерфейс, когда это необходимо.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Вспомним прошлый семинар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25B9152-4F18-4CB1-B3FE-12A05F869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017" y="2149509"/>
            <a:ext cx="6582505" cy="3393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3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Вспомним прошлый семинар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9"/>
            <a:ext cx="3933348" cy="3393234"/>
          </a:xfrm>
        </p:spPr>
        <p:txBody>
          <a:bodyPr/>
          <a:lstStyle/>
          <a:p>
            <a:r>
              <a:rPr lang="ru-RU" dirty="0"/>
              <a:t>Функциональные компоненты — это функции, которые принимают </a:t>
            </a:r>
            <a:r>
              <a:rPr lang="ru-RU" dirty="0" err="1"/>
              <a:t>props</a:t>
            </a:r>
            <a:r>
              <a:rPr lang="ru-RU" dirty="0"/>
              <a:t> и возвращают JSX. Раньше они не поддерживали состояние, но с появлением хуков в </a:t>
            </a:r>
            <a:r>
              <a:rPr lang="ru-RU" dirty="0" err="1"/>
              <a:t>React</a:t>
            </a:r>
            <a:r>
              <a:rPr lang="ru-RU" dirty="0"/>
              <a:t> 16.8 функциональные компоненты могут работать с состоянием и использовать другие возможности </a:t>
            </a:r>
            <a:r>
              <a:rPr lang="ru-RU" dirty="0" err="1"/>
              <a:t>React</a:t>
            </a:r>
            <a:r>
              <a:rPr lang="ru-RU" dirty="0"/>
              <a:t>. Это делает их предпочтительными для большинства разработчиков, так как они более просты и компактны, чем классовые компоненты. Более того, функция выполняется линейно, что упрощает читабельность кода, а также такой код легче поддерживать со временем в проектах.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Вспомним прошлый семинар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4C4049F-FB63-4036-B278-ABC46F5E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991" y="2084363"/>
            <a:ext cx="6852052" cy="295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06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рендеринг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9"/>
            <a:ext cx="3933348" cy="3393234"/>
          </a:xfrm>
        </p:spPr>
        <p:txBody>
          <a:bodyPr/>
          <a:lstStyle/>
          <a:p>
            <a:r>
              <a:rPr lang="ru-RU" dirty="0"/>
              <a:t>Условный рендеринг позволяет отображать различные элементы или компоненты на основе выполнения определенного условия. Это может быть полезно для скрытия или отображения контента в зависимости от состояния приложения или действий пользователя. В </a:t>
            </a:r>
            <a:r>
              <a:rPr lang="ru-RU" dirty="0" err="1"/>
              <a:t>React</a:t>
            </a:r>
            <a:r>
              <a:rPr lang="ru-RU" dirty="0"/>
              <a:t> условный рендеринг можно реализовать несколькими способами: через тернарный оператор (</a:t>
            </a:r>
            <a:r>
              <a:rPr lang="ru-RU" dirty="0" err="1"/>
              <a:t>condition</a:t>
            </a:r>
            <a:r>
              <a:rPr lang="ru-RU" dirty="0"/>
              <a:t> ? </a:t>
            </a:r>
            <a:r>
              <a:rPr lang="ru-RU" dirty="0" err="1"/>
              <a:t>elementA</a:t>
            </a:r>
            <a:r>
              <a:rPr lang="ru-RU" dirty="0"/>
              <a:t> : </a:t>
            </a:r>
            <a:r>
              <a:rPr lang="ru-RU" dirty="0" err="1"/>
              <a:t>elementB</a:t>
            </a:r>
            <a:r>
              <a:rPr lang="ru-RU" dirty="0"/>
              <a:t>), логический оператор &amp;&amp; или функцию, возвращающую JSX. Такой подход облегчает управление отображением элементов и делает интерфейс более гибким.</a:t>
            </a:r>
          </a:p>
          <a:p>
            <a:r>
              <a:rPr lang="ru-RU" dirty="0"/>
              <a:t>Хотелось бы отметить, что использование </a:t>
            </a:r>
            <a:r>
              <a:rPr lang="en-US" dirty="0"/>
              <a:t>&amp;&amp; </a:t>
            </a:r>
            <a:r>
              <a:rPr lang="ru-RU" dirty="0"/>
              <a:t>может иметь неприятный побочный эффект в виде отображения цифры 0 или </a:t>
            </a:r>
            <a:r>
              <a:rPr lang="en-US" dirty="0"/>
              <a:t>false, </a:t>
            </a:r>
            <a:r>
              <a:rPr lang="ru-RU" dirty="0"/>
              <a:t>или наоборот в нужный момент ничего не выведет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Условный рендеринг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797C694-56B3-4E81-BF3A-00D46DD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287" y="1682215"/>
            <a:ext cx="7006773" cy="386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Циклический рендеринг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9"/>
            <a:ext cx="3933348" cy="3393234"/>
          </a:xfrm>
        </p:spPr>
        <p:txBody>
          <a:bodyPr/>
          <a:lstStyle/>
          <a:p>
            <a:r>
              <a:rPr lang="ru-RU" dirty="0"/>
              <a:t>Циклический рендеринг используется для отображения списков элементов на основе массива данных. Он часто реализуется через метод </a:t>
            </a:r>
            <a:r>
              <a:rPr lang="ru-RU" dirty="0" err="1"/>
              <a:t>map</a:t>
            </a:r>
            <a:r>
              <a:rPr lang="ru-RU" dirty="0"/>
              <a:t>(), который перебирает массив и возвращает JSX для каждого элемента. Этот подход позволяет легко отображать динамические списки, такие как таблицы, карточки товаров или списки пользователей. Для корректного отображения каждого элемента </a:t>
            </a:r>
            <a:r>
              <a:rPr lang="ru-RU" dirty="0" err="1"/>
              <a:t>React</a:t>
            </a:r>
            <a:r>
              <a:rPr lang="ru-RU" dirty="0"/>
              <a:t> использует атрибут </a:t>
            </a:r>
            <a:r>
              <a:rPr lang="ru-RU" dirty="0" err="1"/>
              <a:t>key</a:t>
            </a:r>
            <a:r>
              <a:rPr lang="ru-RU" dirty="0"/>
              <a:t>, который помогает оптимизировать перерисовку только изменённых элементов. Это делает работу с большими списками данных более производительной и эффективной.</a:t>
            </a:r>
          </a:p>
          <a:p>
            <a:endParaRPr lang="ru-RU" dirty="0"/>
          </a:p>
          <a:p>
            <a:r>
              <a:rPr lang="ru-RU" i="1" dirty="0"/>
              <a:t>Вопрос для аудитории: что делает метод </a:t>
            </a:r>
            <a:r>
              <a:rPr lang="en-US" i="1" dirty="0"/>
              <a:t>map() </a:t>
            </a:r>
            <a:r>
              <a:rPr lang="ru-RU" i="1" dirty="0"/>
              <a:t>в </a:t>
            </a:r>
            <a:r>
              <a:rPr lang="en-US" i="1" dirty="0"/>
              <a:t>JS?</a:t>
            </a:r>
            <a:endParaRPr lang="ru-RU" i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Циклический рендеринг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2CE32E-5F64-4EAC-91C6-382C93D0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95" y="1547447"/>
            <a:ext cx="7277194" cy="35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76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Немного подробностей про </a:t>
            </a:r>
            <a:r>
              <a:rPr lang="en-US" dirty="0"/>
              <a:t>key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/>
              <a:t>Атрибут </a:t>
            </a:r>
            <a:r>
              <a:rPr lang="ru-RU" dirty="0" err="1"/>
              <a:t>key</a:t>
            </a:r>
            <a:r>
              <a:rPr lang="ru-RU" dirty="0"/>
              <a:t> в </a:t>
            </a:r>
            <a:r>
              <a:rPr lang="ru-RU" dirty="0" err="1"/>
              <a:t>React</a:t>
            </a:r>
            <a:r>
              <a:rPr lang="ru-RU" dirty="0"/>
              <a:t> используется для оптимизации рендеринга при работе со списками элементов. Он помогает </a:t>
            </a:r>
            <a:r>
              <a:rPr lang="ru-RU" dirty="0" err="1"/>
              <a:t>React</a:t>
            </a:r>
            <a:r>
              <a:rPr lang="ru-RU" dirty="0"/>
              <a:t> отслеживать изменения в массиве и эффективно обновлять только те элементы, которые изменились. </a:t>
            </a:r>
            <a:r>
              <a:rPr lang="ru-RU" dirty="0" err="1"/>
              <a:t>key</a:t>
            </a:r>
            <a:r>
              <a:rPr lang="ru-RU" dirty="0"/>
              <a:t> должен быть уникальным среди соседних элементов списка. Это особенно важно при удалении или добавлении элементов, так как </a:t>
            </a:r>
            <a:r>
              <a:rPr lang="ru-RU" dirty="0" err="1"/>
              <a:t>key</a:t>
            </a:r>
            <a:r>
              <a:rPr lang="ru-RU" dirty="0"/>
              <a:t> помогает </a:t>
            </a:r>
            <a:r>
              <a:rPr lang="ru-RU" dirty="0" err="1"/>
              <a:t>React</a:t>
            </a:r>
            <a:r>
              <a:rPr lang="ru-RU" dirty="0"/>
              <a:t> избежать ненужных перерисовок. Например, если вы рендерите список товаров или сообщений, каждый элемент должен иметь уникальный идентификатор, чтобы </a:t>
            </a:r>
            <a:r>
              <a:rPr lang="ru-RU" dirty="0" err="1"/>
              <a:t>React</a:t>
            </a:r>
            <a:r>
              <a:rPr lang="ru-RU" dirty="0"/>
              <a:t> мог правильно обновлять интерфейс.</a:t>
            </a:r>
            <a:endParaRPr lang="en-US" dirty="0"/>
          </a:p>
          <a:p>
            <a:r>
              <a:rPr lang="ru-RU" dirty="0"/>
              <a:t>Также можно использовать </a:t>
            </a:r>
            <a:r>
              <a:rPr lang="en-US" dirty="0"/>
              <a:t>key </a:t>
            </a:r>
            <a:r>
              <a:rPr lang="ru-RU" dirty="0"/>
              <a:t>и без циклического рендеринга в случаях, когда нам надо заново отрисовать какой-то компонент. Но этим надо пользоваться осторожно, поскольку любое изменение атрибута </a:t>
            </a:r>
            <a:r>
              <a:rPr lang="en-US" dirty="0"/>
              <a:t>key </a:t>
            </a:r>
            <a:r>
              <a:rPr lang="ru-RU" dirty="0"/>
              <a:t>приводит к полному уничтожению предыдущего компонента и отрисовке заново то го же компонента как будто он новый.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Циклический рендеринг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2CE32E-5F64-4EAC-91C6-382C93D05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10" y="2224815"/>
            <a:ext cx="7277194" cy="35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92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Состояние (</a:t>
            </a:r>
            <a:r>
              <a:rPr lang="ru-RU" dirty="0" err="1"/>
              <a:t>state</a:t>
            </a:r>
            <a:r>
              <a:rPr lang="ru-RU" dirty="0"/>
              <a:t>) компонента — это объект, содержащий динамические данные, которые могут изменяться в процессе работы компонента. В классовых компонентах состояние задается через </a:t>
            </a:r>
            <a:r>
              <a:rPr lang="ru-RU" dirty="0" err="1"/>
              <a:t>this.state</a:t>
            </a:r>
            <a:r>
              <a:rPr lang="ru-RU" dirty="0"/>
              <a:t>, а для его обновления используется метод </a:t>
            </a:r>
            <a:r>
              <a:rPr lang="ru-RU" dirty="0" err="1"/>
              <a:t>setState</a:t>
            </a:r>
            <a:r>
              <a:rPr lang="ru-RU" dirty="0"/>
              <a:t>(). В функциональных компонентах для управления состоянием используется хук </a:t>
            </a:r>
            <a:r>
              <a:rPr lang="ru-RU" dirty="0" err="1"/>
              <a:t>useState</a:t>
            </a:r>
            <a:r>
              <a:rPr lang="ru-RU" dirty="0"/>
              <a:t>(). </a:t>
            </a:r>
            <a:r>
              <a:rPr lang="ru-RU" i="1" dirty="0"/>
              <a:t>(О том, что такое «хук» мы поговорим на следующем занятии).</a:t>
            </a:r>
            <a:r>
              <a:rPr lang="ru-RU" dirty="0"/>
              <a:t> Каждое изменение состояния вызывает перерисовку компонента, что позволяет обновлять интерфейс в зависимости от изменений данных или действий пользователя.</a:t>
            </a:r>
          </a:p>
          <a:p>
            <a:endParaRPr lang="ru-RU" dirty="0"/>
          </a:p>
          <a:p>
            <a:r>
              <a:rPr lang="ru-RU" i="1" dirty="0"/>
              <a:t>Вопрос в аудиторию: Какие этапы жизненного цикла компонента существуют?</a:t>
            </a:r>
          </a:p>
          <a:p>
            <a:endParaRPr lang="ru-RU" i="1" dirty="0"/>
          </a:p>
          <a:p>
            <a:r>
              <a:rPr lang="en-US" dirty="0"/>
              <a:t>P.S. </a:t>
            </a:r>
            <a:r>
              <a:rPr lang="ru-RU" dirty="0"/>
              <a:t>В качестве начального состояния в </a:t>
            </a:r>
            <a:r>
              <a:rPr lang="en-US" dirty="0" err="1"/>
              <a:t>useState</a:t>
            </a:r>
            <a:r>
              <a:rPr lang="en-US" dirty="0"/>
              <a:t>()</a:t>
            </a:r>
            <a:r>
              <a:rPr lang="ru-RU" dirty="0"/>
              <a:t> можно передать аргументом функцию, результат исполнения которой и будет начальным состоянием.</a:t>
            </a:r>
            <a:endParaRPr lang="en-US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6D0DA2E-F3A5-46FC-9059-AA33072F4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421" y="1792898"/>
            <a:ext cx="6509096" cy="32722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D5BD81-AA8F-40BC-A290-815A78B84108}"/>
              </a:ext>
            </a:extLst>
          </p:cNvPr>
          <p:cNvSpPr txBox="1"/>
          <p:nvPr/>
        </p:nvSpPr>
        <p:spPr>
          <a:xfrm>
            <a:off x="5330421" y="5196254"/>
            <a:ext cx="6509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000" dirty="0">
                <a:latin typeface="HSE Sans" panose="02000000000000000000" pitchFamily="2" charset="0"/>
              </a:rPr>
              <a:t>Прием, при котором компонент обретает свое состояние, называется «поднятием состояния».</a:t>
            </a:r>
          </a:p>
          <a:p>
            <a:pPr algn="ctr"/>
            <a:r>
              <a:rPr lang="ru-RU" sz="1000" dirty="0">
                <a:latin typeface="HSE Sans" panose="02000000000000000000" pitchFamily="2" charset="0"/>
              </a:rPr>
              <a:t>На этом блоке кода пример поднятия состояния в функциональных компонентах.</a:t>
            </a:r>
          </a:p>
        </p:txBody>
      </p:sp>
    </p:spTree>
    <p:extLst>
      <p:ext uri="{BB962C8B-B14F-4D97-AF65-F5344CB8AC3E}">
        <p14:creationId xmlns:p14="http://schemas.microsoft.com/office/powerpoint/2010/main" val="1510302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Жизненный цикл компонента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Основы </a:t>
            </a:r>
            <a:r>
              <a:rPr lang="en-US" dirty="0"/>
              <a:t>React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970450A-83AA-44BA-A1DD-985DE1F7D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03" y="1398802"/>
            <a:ext cx="11032793" cy="406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5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952AF34E-40BA-4F6A-A6CE-C40FBDD4E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306514-67F9-4B4E-AE4E-E859642D1B3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5898" y="2149508"/>
            <a:ext cx="3933348" cy="4304045"/>
          </a:xfrm>
        </p:spPr>
        <p:txBody>
          <a:bodyPr>
            <a:normAutofit/>
          </a:bodyPr>
          <a:lstStyle/>
          <a:p>
            <a:r>
              <a:rPr lang="ru-RU" dirty="0"/>
              <a:t>Подъем состояния в классовых компонентах происходит через конструктор, в котором инициализируется начальное состояние компонента. Для изменения состояния используется метод </a:t>
            </a:r>
            <a:r>
              <a:rPr lang="ru-RU" dirty="0" err="1"/>
              <a:t>setState</a:t>
            </a:r>
            <a:r>
              <a:rPr lang="ru-RU" dirty="0"/>
              <a:t>(), который обновляет состояние и вызывает повторный рендер компонента. Каждый раз, когда </a:t>
            </a:r>
            <a:r>
              <a:rPr lang="ru-RU" dirty="0" err="1"/>
              <a:t>setState</a:t>
            </a:r>
            <a:r>
              <a:rPr lang="ru-RU" dirty="0"/>
              <a:t>() вызывается, </a:t>
            </a:r>
            <a:r>
              <a:rPr lang="ru-RU" dirty="0" err="1"/>
              <a:t>React</a:t>
            </a:r>
            <a:r>
              <a:rPr lang="ru-RU" dirty="0"/>
              <a:t> сливает новое состояние с предыдущим и обновляет только те части, которые изменились, что делает этот процесс эффективным. То же самое о слиянии можно сказать и в функциональных компонентах.</a:t>
            </a:r>
          </a:p>
          <a:p>
            <a:endParaRPr lang="ru-RU" i="1" dirty="0"/>
          </a:p>
          <a:p>
            <a:r>
              <a:rPr lang="ru-RU" dirty="0"/>
              <a:t>Так же, как и в поднятии состояния, функция изменения состояния в качестве аргумента может получать не само новое значение или его часть, а функцию с одним аргументом. Этот аргумент означает предыдущее состояние, а возвращаемое значение – новое состояние. Таким образом можно рассчитывать следующее состояние на основе предыдущего.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BB4349-A9E6-43C9-A8ED-5C4336F607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Факультет компьютерных наук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AB5F6A4-5527-41D4-BDDF-C3CDBBF3C1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Функциональные и классовые компоненты. Поднятие состояния.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87781F7-3682-4205-89D4-B59D2C1ABAF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Состояние компонента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CE163E0-7038-40B2-ADF5-CDB6F7216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12" y="1447790"/>
            <a:ext cx="6937345" cy="388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6982"/>
      </p:ext>
    </p:extLst>
  </p:cSld>
  <p:clrMapOvr>
    <a:masterClrMapping/>
  </p:clrMapOvr>
</p:sld>
</file>

<file path=ppt/theme/theme1.xml><?xml version="1.0" encoding="utf-8"?>
<a:theme xmlns:a="http://schemas.openxmlformats.org/drawingml/2006/main" name="HS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E" id="{8DCF8B5A-FBA1-4A5A-92AE-3E2774DCF716}" vid="{6BEF237E-7E33-49B7-9286-7D5EB88FEE7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HSE</Template>
  <TotalTime>289</TotalTime>
  <Words>3271</Words>
  <Application>Microsoft Office PowerPoint</Application>
  <PresentationFormat>Широкоэкранный</PresentationFormat>
  <Paragraphs>131</Paragraphs>
  <Slides>16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HSE Sans</vt:lpstr>
      <vt:lpstr>HSE</vt:lpstr>
      <vt:lpstr>Функциональные и классовые компоненты. Состояние компонентов.</vt:lpstr>
      <vt:lpstr>Вспомним прошлый семинар</vt:lpstr>
      <vt:lpstr>Вспомним прошлый семинар</vt:lpstr>
      <vt:lpstr>Условный рендеринг</vt:lpstr>
      <vt:lpstr>Циклический рендеринг</vt:lpstr>
      <vt:lpstr>Немного подробностей про key</vt:lpstr>
      <vt:lpstr>Состояние компонента</vt:lpstr>
      <vt:lpstr>Презентация PowerPoint</vt:lpstr>
      <vt:lpstr>Состояние компонента</vt:lpstr>
      <vt:lpstr>Состояние компонента</vt:lpstr>
      <vt:lpstr>Как изменять состояние компонента</vt:lpstr>
      <vt:lpstr>Что такое Реф с точки зрения верстки</vt:lpstr>
      <vt:lpstr>Общий смысл рефов</vt:lpstr>
      <vt:lpstr>Стилизация компонентов</vt:lpstr>
      <vt:lpstr>Задание на семинар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типы TypeScript</dc:title>
  <dc:creator>Семён Гурин</dc:creator>
  <cp:lastModifiedBy>Семён Гурин</cp:lastModifiedBy>
  <cp:revision>33</cp:revision>
  <dcterms:created xsi:type="dcterms:W3CDTF">2024-09-07T17:05:28Z</dcterms:created>
  <dcterms:modified xsi:type="dcterms:W3CDTF">2024-10-18T18:21:14Z</dcterms:modified>
</cp:coreProperties>
</file>