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6"/>
  </p:handoutMasterIdLst>
  <p:sldIdLst>
    <p:sldId id="256" r:id="rId2"/>
    <p:sldId id="280" r:id="rId3"/>
    <p:sldId id="284" r:id="rId4"/>
    <p:sldId id="285" r:id="rId5"/>
    <p:sldId id="281" r:id="rId6"/>
    <p:sldId id="270" r:id="rId7"/>
    <p:sldId id="290" r:id="rId8"/>
    <p:sldId id="292" r:id="rId9"/>
    <p:sldId id="293" r:id="rId10"/>
    <p:sldId id="294" r:id="rId11"/>
    <p:sldId id="291" r:id="rId12"/>
    <p:sldId id="295" r:id="rId13"/>
    <p:sldId id="296" r:id="rId14"/>
    <p:sldId id="297" r:id="rId1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 autoAdjust="0"/>
    <p:restoredTop sz="94660"/>
  </p:normalViewPr>
  <p:slideViewPr>
    <p:cSldViewPr>
      <p:cViewPr varScale="1">
        <p:scale>
          <a:sx n="89" d="100"/>
          <a:sy n="89" d="100"/>
        </p:scale>
        <p:origin x="22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2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" Type="http://schemas.openxmlformats.org/officeDocument/2006/relationships/image" Target="../media/image109.wmf"/><Relationship Id="rId16" Type="http://schemas.openxmlformats.org/officeDocument/2006/relationships/image" Target="../media/image123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1.wmf"/><Relationship Id="rId7" Type="http://schemas.openxmlformats.org/officeDocument/2006/relationships/image" Target="../media/image42.wmf"/><Relationship Id="rId2" Type="http://schemas.openxmlformats.org/officeDocument/2006/relationships/image" Target="../media/image10.wmf"/><Relationship Id="rId1" Type="http://schemas.openxmlformats.org/officeDocument/2006/relationships/image" Target="../media/image40.wmf"/><Relationship Id="rId6" Type="http://schemas.openxmlformats.org/officeDocument/2006/relationships/image" Target="../media/image14.wmf"/><Relationship Id="rId11" Type="http://schemas.openxmlformats.org/officeDocument/2006/relationships/image" Target="../media/image46.wmf"/><Relationship Id="rId5" Type="http://schemas.openxmlformats.org/officeDocument/2006/relationships/image" Target="../media/image13.wmf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30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29.wmf"/><Relationship Id="rId1" Type="http://schemas.openxmlformats.org/officeDocument/2006/relationships/image" Target="../media/image60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32.wmf"/><Relationship Id="rId10" Type="http://schemas.openxmlformats.org/officeDocument/2006/relationships/image" Target="../media/image65.wmf"/><Relationship Id="rId4" Type="http://schemas.openxmlformats.org/officeDocument/2006/relationships/image" Target="../media/image31.wmf"/><Relationship Id="rId9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11.wmf"/><Relationship Id="rId7" Type="http://schemas.openxmlformats.org/officeDocument/2006/relationships/image" Target="../media/image42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10.wmf"/><Relationship Id="rId16" Type="http://schemas.openxmlformats.org/officeDocument/2006/relationships/image" Target="../media/image77.wmf"/><Relationship Id="rId1" Type="http://schemas.openxmlformats.org/officeDocument/2006/relationships/image" Target="../media/image69.wmf"/><Relationship Id="rId6" Type="http://schemas.openxmlformats.org/officeDocument/2006/relationships/image" Target="../media/image14.wmf"/><Relationship Id="rId11" Type="http://schemas.openxmlformats.org/officeDocument/2006/relationships/image" Target="../media/image46.wmf"/><Relationship Id="rId5" Type="http://schemas.openxmlformats.org/officeDocument/2006/relationships/image" Target="../media/image13.wmf"/><Relationship Id="rId15" Type="http://schemas.openxmlformats.org/officeDocument/2006/relationships/image" Target="../media/image76.wmf"/><Relationship Id="rId10" Type="http://schemas.openxmlformats.org/officeDocument/2006/relationships/image" Target="../media/image45.wmf"/><Relationship Id="rId4" Type="http://schemas.openxmlformats.org/officeDocument/2006/relationships/image" Target="../media/image70.wmf"/><Relationship Id="rId9" Type="http://schemas.openxmlformats.org/officeDocument/2006/relationships/image" Target="../media/image72.wmf"/><Relationship Id="rId1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2.wmf"/><Relationship Id="rId7" Type="http://schemas.openxmlformats.org/officeDocument/2006/relationships/image" Target="../media/image57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86.wmf"/><Relationship Id="rId11" Type="http://schemas.openxmlformats.org/officeDocument/2006/relationships/image" Target="../media/image89.wmf"/><Relationship Id="rId5" Type="http://schemas.openxmlformats.org/officeDocument/2006/relationships/image" Target="../media/image85.wmf"/><Relationship Id="rId10" Type="http://schemas.openxmlformats.org/officeDocument/2006/relationships/image" Target="../media/image88.wmf"/><Relationship Id="rId4" Type="http://schemas.openxmlformats.org/officeDocument/2006/relationships/image" Target="../media/image84.wmf"/><Relationship Id="rId9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5.wmf"/><Relationship Id="rId26" Type="http://schemas.openxmlformats.org/officeDocument/2006/relationships/image" Target="../media/image87.wmf"/><Relationship Id="rId21" Type="http://schemas.openxmlformats.org/officeDocument/2006/relationships/oleObject" Target="../embeddings/oleObject96.bin"/><Relationship Id="rId34" Type="http://schemas.openxmlformats.org/officeDocument/2006/relationships/oleObject" Target="../embeddings/oleObject106.bin"/><Relationship Id="rId7" Type="http://schemas.openxmlformats.org/officeDocument/2006/relationships/image" Target="../media/image90.png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5.bin"/><Relationship Id="rId2" Type="http://schemas.microsoft.com/office/2007/relationships/media" Target="../media/media3.mp4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58.wmf"/><Relationship Id="rId32" Type="http://schemas.openxmlformats.org/officeDocument/2006/relationships/oleObject" Target="../embeddings/oleObject104.bin"/><Relationship Id="rId37" Type="http://schemas.openxmlformats.org/officeDocument/2006/relationships/image" Target="../media/image89.wmf"/><Relationship Id="rId5" Type="http://schemas.openxmlformats.org/officeDocument/2006/relationships/video" Target="../media/media4.mp4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oleObject" Target="../embeddings/oleObject100.bin"/><Relationship Id="rId36" Type="http://schemas.openxmlformats.org/officeDocument/2006/relationships/oleObject" Target="../embeddings/oleObject10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3.bin"/><Relationship Id="rId4" Type="http://schemas.microsoft.com/office/2007/relationships/media" Target="../media/media4.mp4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52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99.bin"/><Relationship Id="rId30" Type="http://schemas.openxmlformats.org/officeDocument/2006/relationships/oleObject" Target="../embeddings/oleObject102.bin"/><Relationship Id="rId35" Type="http://schemas.openxmlformats.org/officeDocument/2006/relationships/image" Target="../media/image88.wmf"/><Relationship Id="rId8" Type="http://schemas.openxmlformats.org/officeDocument/2006/relationships/image" Target="../media/image91.png"/><Relationship Id="rId3" Type="http://schemas.openxmlformats.org/officeDocument/2006/relationships/video" Target="../media/media3.mp4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wmf"/><Relationship Id="rId11" Type="http://schemas.openxmlformats.org/officeDocument/2006/relationships/image" Target="../media/image95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oleObject" Target="../embeddings/oleObject111.bin"/><Relationship Id="rId4" Type="http://schemas.openxmlformats.org/officeDocument/2006/relationships/image" Target="../media/image92.wmf"/><Relationship Id="rId9" Type="http://schemas.openxmlformats.org/officeDocument/2006/relationships/image" Target="../media/image98.jpg"/><Relationship Id="rId14" Type="http://schemas.openxmlformats.org/officeDocument/2006/relationships/oleObject" Target="../embeddings/oleObject1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18.bin"/><Relationship Id="rId4" Type="http://schemas.openxmlformats.org/officeDocument/2006/relationships/image" Target="../media/image99.wmf"/><Relationship Id="rId9" Type="http://schemas.openxmlformats.org/officeDocument/2006/relationships/image" Target="../media/image103.jpg"/><Relationship Id="rId14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04.wmf"/><Relationship Id="rId9" Type="http://schemas.openxmlformats.org/officeDocument/2006/relationships/image" Target="../media/image107.jp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4.wmf"/><Relationship Id="rId26" Type="http://schemas.openxmlformats.org/officeDocument/2006/relationships/oleObject" Target="../embeddings/oleObject140.bin"/><Relationship Id="rId39" Type="http://schemas.openxmlformats.org/officeDocument/2006/relationships/oleObject" Target="../embeddings/oleObject149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20.wmf"/><Relationship Id="rId42" Type="http://schemas.openxmlformats.org/officeDocument/2006/relationships/image" Target="../media/image122.wmf"/><Relationship Id="rId47" Type="http://schemas.openxmlformats.org/officeDocument/2006/relationships/oleObject" Target="../embeddings/oleObject155.bin"/><Relationship Id="rId50" Type="http://schemas.openxmlformats.org/officeDocument/2006/relationships/oleObject" Target="../embeddings/oleObject158.bin"/><Relationship Id="rId55" Type="http://schemas.openxmlformats.org/officeDocument/2006/relationships/oleObject" Target="../embeddings/oleObject162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9" Type="http://schemas.openxmlformats.org/officeDocument/2006/relationships/oleObject" Target="../embeddings/oleObject142.bin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39.bin"/><Relationship Id="rId32" Type="http://schemas.openxmlformats.org/officeDocument/2006/relationships/oleObject" Target="../embeddings/oleObject144.bin"/><Relationship Id="rId37" Type="http://schemas.openxmlformats.org/officeDocument/2006/relationships/image" Target="../media/image121.wmf"/><Relationship Id="rId40" Type="http://schemas.openxmlformats.org/officeDocument/2006/relationships/oleObject" Target="../embeddings/oleObject150.bin"/><Relationship Id="rId45" Type="http://schemas.openxmlformats.org/officeDocument/2006/relationships/oleObject" Target="../embeddings/oleObject153.bin"/><Relationship Id="rId53" Type="http://schemas.openxmlformats.org/officeDocument/2006/relationships/oleObject" Target="../embeddings/oleObject160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3.bin"/><Relationship Id="rId44" Type="http://schemas.openxmlformats.org/officeDocument/2006/relationships/image" Target="../media/image123.wmf"/><Relationship Id="rId52" Type="http://schemas.openxmlformats.org/officeDocument/2006/relationships/image" Target="../media/image124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3.wmf"/><Relationship Id="rId22" Type="http://schemas.openxmlformats.org/officeDocument/2006/relationships/oleObject" Target="../embeddings/oleObject138.bin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19.wmf"/><Relationship Id="rId35" Type="http://schemas.openxmlformats.org/officeDocument/2006/relationships/oleObject" Target="../embeddings/oleObject146.bin"/><Relationship Id="rId43" Type="http://schemas.openxmlformats.org/officeDocument/2006/relationships/oleObject" Target="../embeddings/oleObject152.bin"/><Relationship Id="rId48" Type="http://schemas.openxmlformats.org/officeDocument/2006/relationships/oleObject" Target="../embeddings/oleObject156.bin"/><Relationship Id="rId8" Type="http://schemas.openxmlformats.org/officeDocument/2006/relationships/image" Target="../media/image110.wmf"/><Relationship Id="rId51" Type="http://schemas.openxmlformats.org/officeDocument/2006/relationships/oleObject" Target="../embeddings/oleObject159.bin"/><Relationship Id="rId3" Type="http://schemas.openxmlformats.org/officeDocument/2006/relationships/oleObject" Target="../embeddings/oleObject127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35.bin"/><Relationship Id="rId25" Type="http://schemas.openxmlformats.org/officeDocument/2006/relationships/image" Target="../media/image117.wmf"/><Relationship Id="rId33" Type="http://schemas.openxmlformats.org/officeDocument/2006/relationships/oleObject" Target="../embeddings/oleObject145.bin"/><Relationship Id="rId38" Type="http://schemas.openxmlformats.org/officeDocument/2006/relationships/oleObject" Target="../embeddings/oleObject148.bin"/><Relationship Id="rId46" Type="http://schemas.openxmlformats.org/officeDocument/2006/relationships/oleObject" Target="../embeddings/oleObject154.bin"/><Relationship Id="rId20" Type="http://schemas.openxmlformats.org/officeDocument/2006/relationships/image" Target="../media/image115.wmf"/><Relationship Id="rId41" Type="http://schemas.openxmlformats.org/officeDocument/2006/relationships/oleObject" Target="../embeddings/oleObject151.bin"/><Relationship Id="rId54" Type="http://schemas.openxmlformats.org/officeDocument/2006/relationships/oleObject" Target="../embeddings/oleObject16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wmf"/><Relationship Id="rId15" Type="http://schemas.openxmlformats.org/officeDocument/2006/relationships/oleObject" Target="../embeddings/oleObject133.bin"/><Relationship Id="rId23" Type="http://schemas.openxmlformats.org/officeDocument/2006/relationships/image" Target="../media/image116.wmf"/><Relationship Id="rId28" Type="http://schemas.openxmlformats.org/officeDocument/2006/relationships/image" Target="../media/image118.wmf"/><Relationship Id="rId36" Type="http://schemas.openxmlformats.org/officeDocument/2006/relationships/oleObject" Target="../embeddings/oleObject147.bin"/><Relationship Id="rId49" Type="http://schemas.openxmlformats.org/officeDocument/2006/relationships/oleObject" Target="../embeddings/oleObject1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9.png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24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7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3" Type="http://schemas.openxmlformats.org/officeDocument/2006/relationships/video" Target="../media/media1.mp4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wmf"/><Relationship Id="rId2" Type="http://schemas.microsoft.com/office/2007/relationships/media" Target="../media/media1.mp4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7.png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3" Type="http://schemas.openxmlformats.org/officeDocument/2006/relationships/image" Target="../media/image38.png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image" Target="../media/image47.png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13.wmf"/><Relationship Id="rId22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1.bin"/><Relationship Id="rId3" Type="http://schemas.openxmlformats.org/officeDocument/2006/relationships/video" Target="../media/media2.mp4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microsoft.com/office/2007/relationships/media" Target="../media/media2.mp4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59.png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5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image" Target="../media/image68.png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7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32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oleObject" Target="../embeddings/oleObject85.bin"/><Relationship Id="rId21" Type="http://schemas.openxmlformats.org/officeDocument/2006/relationships/oleObject" Target="../embeddings/oleObject75.bin"/><Relationship Id="rId34" Type="http://schemas.openxmlformats.org/officeDocument/2006/relationships/oleObject" Target="../embeddings/oleObject81.bin"/><Relationship Id="rId42" Type="http://schemas.openxmlformats.org/officeDocument/2006/relationships/oleObject" Target="../embeddings/oleObject86.bin"/><Relationship Id="rId47" Type="http://schemas.openxmlformats.org/officeDocument/2006/relationships/oleObject" Target="../embeddings/oleObject89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45.w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77.wmf"/><Relationship Id="rId45" Type="http://schemas.openxmlformats.org/officeDocument/2006/relationships/oleObject" Target="../embeddings/oleObject88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3.wmf"/><Relationship Id="rId36" Type="http://schemas.openxmlformats.org/officeDocument/2006/relationships/image" Target="../media/image76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4" Type="http://schemas.openxmlformats.org/officeDocument/2006/relationships/oleObject" Target="../embeddings/oleObject87.bin"/><Relationship Id="rId4" Type="http://schemas.openxmlformats.org/officeDocument/2006/relationships/image" Target="../media/image81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3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82.bin"/><Relationship Id="rId43" Type="http://schemas.openxmlformats.org/officeDocument/2006/relationships/image" Target="../media/image78.wmf"/><Relationship Id="rId8" Type="http://schemas.openxmlformats.org/officeDocument/2006/relationships/image" Target="../media/image10.wmf"/><Relationship Id="rId3" Type="http://schemas.openxmlformats.org/officeDocument/2006/relationships/image" Target="../media/image80.png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image" Target="../media/image82.png"/><Relationship Id="rId38" Type="http://schemas.openxmlformats.org/officeDocument/2006/relationships/oleObject" Target="../embeddings/oleObject84.bin"/><Relationship Id="rId46" Type="http://schemas.openxmlformats.org/officeDocument/2006/relationships/image" Target="../media/image79.wmf"/><Relationship Id="rId20" Type="http://schemas.openxmlformats.org/officeDocument/2006/relationships/image" Target="../media/image71.wmf"/><Relationship Id="rId41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7772400" cy="914400"/>
          </a:xfrm>
        </p:spPr>
        <p:txBody>
          <a:bodyPr anchor="ctr">
            <a:normAutofit fontScale="92500" lnSpcReduction="10000"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Типовые динамические звенья САУ (продолжение).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Схемы соединения </a:t>
            </a:r>
            <a:r>
              <a:rPr lang="ru-RU" sz="2800" b="1" dirty="0" smtClean="0">
                <a:solidFill>
                  <a:schemeClr val="tx1"/>
                </a:solidFill>
              </a:rPr>
              <a:t>ТДЗ.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7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Ин форс-2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7"/>
          <a:srcRect l="9313" t="37750" r="25063" b="8001"/>
          <a:stretch/>
        </p:blipFill>
        <p:spPr>
          <a:xfrm>
            <a:off x="4860031" y="2270450"/>
            <a:ext cx="4099788" cy="3606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Ин форс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8"/>
          <a:srcRect l="6384" t="24801" r="9293"/>
          <a:stretch/>
        </p:blipFill>
        <p:spPr>
          <a:xfrm>
            <a:off x="196335" y="2270449"/>
            <a:ext cx="4177848" cy="3565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347864" y="1886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Годограф АФХ</a:t>
            </a:r>
            <a:endParaRPr lang="ru-RU" sz="24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18222"/>
              </p:ext>
            </p:extLst>
          </p:nvPr>
        </p:nvGraphicFramePr>
        <p:xfrm>
          <a:off x="3516367" y="5338498"/>
          <a:ext cx="967822" cy="31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2" name="Equation" r:id="rId9" imgW="901440" imgH="291960" progId="Equation.DSMT4">
                  <p:embed/>
                </p:oleObj>
              </mc:Choice>
              <mc:Fallback>
                <p:oleObj name="Equation" r:id="rId9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6367" y="5338498"/>
                        <a:ext cx="967822" cy="312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8870"/>
              </p:ext>
            </p:extLst>
          </p:nvPr>
        </p:nvGraphicFramePr>
        <p:xfrm>
          <a:off x="107504" y="1808570"/>
          <a:ext cx="987202" cy="32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" name="Equation" r:id="rId11" imgW="888840" imgH="291960" progId="Equation.DSMT4">
                  <p:embed/>
                </p:oleObj>
              </mc:Choice>
              <mc:Fallback>
                <p:oleObj name="Equation" r:id="rId11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504" y="1808570"/>
                        <a:ext cx="987202" cy="3236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616674" y="3961940"/>
            <a:ext cx="405481" cy="86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691180" y="3961940"/>
            <a:ext cx="427005" cy="92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44288"/>
              </p:ext>
            </p:extLst>
          </p:nvPr>
        </p:nvGraphicFramePr>
        <p:xfrm>
          <a:off x="196335" y="5195200"/>
          <a:ext cx="199201" cy="29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4" name="Equation" r:id="rId13" imgW="126720" imgH="190440" progId="Equation.DSMT4">
                  <p:embed/>
                </p:oleObj>
              </mc:Choice>
              <mc:Fallback>
                <p:oleObj name="Equation" r:id="rId1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335" y="5195200"/>
                        <a:ext cx="199201" cy="299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51072"/>
              </p:ext>
            </p:extLst>
          </p:nvPr>
        </p:nvGraphicFramePr>
        <p:xfrm>
          <a:off x="2018966" y="2270449"/>
          <a:ext cx="198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5" name="Equation" r:id="rId15" imgW="139680" imgH="177480" progId="Equation.DSMT4">
                  <p:embed/>
                </p:oleObj>
              </mc:Choice>
              <mc:Fallback>
                <p:oleObj name="Equation" r:id="rId1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8966" y="2270449"/>
                        <a:ext cx="198437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2003"/>
              </p:ext>
            </p:extLst>
          </p:nvPr>
        </p:nvGraphicFramePr>
        <p:xfrm>
          <a:off x="1202768" y="744198"/>
          <a:ext cx="2755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6" name="Equation" r:id="rId17" imgW="2057400" imgH="571320" progId="Equation.DSMT4">
                  <p:embed/>
                </p:oleObj>
              </mc:Choice>
              <mc:Fallback>
                <p:oleObj name="Equation" r:id="rId17" imgW="20574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2768" y="744198"/>
                        <a:ext cx="275590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1364"/>
              </p:ext>
            </p:extLst>
          </p:nvPr>
        </p:nvGraphicFramePr>
        <p:xfrm>
          <a:off x="5138299" y="787883"/>
          <a:ext cx="2647917" cy="71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7" name="Equation" r:id="rId19" imgW="1955520" imgH="533160" progId="Equation.DSMT4">
                  <p:embed/>
                </p:oleObj>
              </mc:Choice>
              <mc:Fallback>
                <p:oleObj name="Equation" r:id="rId19" imgW="1955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38299" y="787883"/>
                        <a:ext cx="2647917" cy="719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59123"/>
              </p:ext>
            </p:extLst>
          </p:nvPr>
        </p:nvGraphicFramePr>
        <p:xfrm>
          <a:off x="1368385" y="4888812"/>
          <a:ext cx="6778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8" name="Equation" r:id="rId21" imgW="419040" imgH="190440" progId="Equation.DSMT4">
                  <p:embed/>
                </p:oleObj>
              </mc:Choice>
              <mc:Fallback>
                <p:oleObj name="Equation" r:id="rId21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68385" y="4888812"/>
                        <a:ext cx="677863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85884"/>
              </p:ext>
            </p:extLst>
          </p:nvPr>
        </p:nvGraphicFramePr>
        <p:xfrm>
          <a:off x="3760217" y="4918974"/>
          <a:ext cx="7397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9" name="Equation" r:id="rId23" imgW="457200" imgH="152280" progId="Equation.DSMT4">
                  <p:embed/>
                </p:oleObj>
              </mc:Choice>
              <mc:Fallback>
                <p:oleObj name="Equation" r:id="rId23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60217" y="4918974"/>
                        <a:ext cx="73977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21666"/>
              </p:ext>
            </p:extLst>
          </p:nvPr>
        </p:nvGraphicFramePr>
        <p:xfrm>
          <a:off x="3455431" y="2270449"/>
          <a:ext cx="50323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0" name="Equation" r:id="rId25" imgW="355320" imgH="495000" progId="Equation.DSMT4">
                  <p:embed/>
                </p:oleObj>
              </mc:Choice>
              <mc:Fallback>
                <p:oleObj name="Equation" r:id="rId25" imgW="355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55431" y="2270449"/>
                        <a:ext cx="503237" cy="696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15114"/>
              </p:ext>
            </p:extLst>
          </p:nvPr>
        </p:nvGraphicFramePr>
        <p:xfrm>
          <a:off x="4860031" y="1809220"/>
          <a:ext cx="987202" cy="32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1" name="Equation" r:id="rId27" imgW="888840" imgH="291960" progId="Equation.DSMT4">
                  <p:embed/>
                </p:oleObj>
              </mc:Choice>
              <mc:Fallback>
                <p:oleObj name="Equation" r:id="rId27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0031" y="1809220"/>
                        <a:ext cx="987202" cy="3236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18222"/>
              </p:ext>
            </p:extLst>
          </p:nvPr>
        </p:nvGraphicFramePr>
        <p:xfrm>
          <a:off x="7906644" y="2558842"/>
          <a:ext cx="967822" cy="31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2" name="Equation" r:id="rId28" imgW="901440" imgH="291960" progId="Equation.DSMT4">
                  <p:embed/>
                </p:oleObj>
              </mc:Choice>
              <mc:Fallback>
                <p:oleObj name="Equation" r:id="rId28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6644" y="2558842"/>
                        <a:ext cx="967822" cy="312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21666"/>
              </p:ext>
            </p:extLst>
          </p:nvPr>
        </p:nvGraphicFramePr>
        <p:xfrm>
          <a:off x="6516216" y="4990041"/>
          <a:ext cx="50323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3" name="Equation" r:id="rId29" imgW="355320" imgH="495000" progId="Equation.DSMT4">
                  <p:embed/>
                </p:oleObj>
              </mc:Choice>
              <mc:Fallback>
                <p:oleObj name="Equation" r:id="rId29" imgW="355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16216" y="4990041"/>
                        <a:ext cx="503237" cy="696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90272"/>
              </p:ext>
            </p:extLst>
          </p:nvPr>
        </p:nvGraphicFramePr>
        <p:xfrm>
          <a:off x="8196603" y="5436129"/>
          <a:ext cx="198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4" name="Equation" r:id="rId30" imgW="139680" imgH="177480" progId="Equation.DSMT4">
                  <p:embed/>
                </p:oleObj>
              </mc:Choice>
              <mc:Fallback>
                <p:oleObj name="Equation" r:id="rId3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96603" y="5436129"/>
                        <a:ext cx="198437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85884"/>
              </p:ext>
            </p:extLst>
          </p:nvPr>
        </p:nvGraphicFramePr>
        <p:xfrm>
          <a:off x="5796162" y="3045724"/>
          <a:ext cx="7397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5" name="Equation" r:id="rId31" imgW="457200" imgH="152280" progId="Equation.DSMT4">
                  <p:embed/>
                </p:oleObj>
              </mc:Choice>
              <mc:Fallback>
                <p:oleObj name="Equation" r:id="rId31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96162" y="3045724"/>
                        <a:ext cx="73977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59123"/>
              </p:ext>
            </p:extLst>
          </p:nvPr>
        </p:nvGraphicFramePr>
        <p:xfrm>
          <a:off x="8281956" y="3000193"/>
          <a:ext cx="6778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6" name="Equation" r:id="rId32" imgW="419040" imgH="190440" progId="Equation.DSMT4">
                  <p:embed/>
                </p:oleObj>
              </mc:Choice>
              <mc:Fallback>
                <p:oleObj name="Equation" r:id="rId32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81956" y="3000193"/>
                        <a:ext cx="677863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 flipH="1">
            <a:off x="8196603" y="3306581"/>
            <a:ext cx="272382" cy="999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6187610" y="3274175"/>
            <a:ext cx="665577" cy="103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44288"/>
              </p:ext>
            </p:extLst>
          </p:nvPr>
        </p:nvGraphicFramePr>
        <p:xfrm>
          <a:off x="5003474" y="2634852"/>
          <a:ext cx="199201" cy="29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7" name="Equation" r:id="rId33" imgW="126720" imgH="190440" progId="Equation.DSMT4">
                  <p:embed/>
                </p:oleObj>
              </mc:Choice>
              <mc:Fallback>
                <p:oleObj name="Equation" r:id="rId3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3474" y="2634852"/>
                        <a:ext cx="199201" cy="299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82876"/>
              </p:ext>
            </p:extLst>
          </p:nvPr>
        </p:nvGraphicFramePr>
        <p:xfrm>
          <a:off x="2300613" y="1749698"/>
          <a:ext cx="766437" cy="3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8" name="Equation" r:id="rId34" imgW="520560" imgH="241200" progId="Equation.DSMT4">
                  <p:embed/>
                </p:oleObj>
              </mc:Choice>
              <mc:Fallback>
                <p:oleObj name="Equation" r:id="rId3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300613" y="1749698"/>
                        <a:ext cx="766437" cy="353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03180"/>
              </p:ext>
            </p:extLst>
          </p:nvPr>
        </p:nvGraphicFramePr>
        <p:xfrm>
          <a:off x="7105433" y="1803514"/>
          <a:ext cx="766437" cy="3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9" name="Equation" r:id="rId36" imgW="520560" imgH="241200" progId="Equation.DSMT4">
                  <p:embed/>
                </p:oleObj>
              </mc:Choice>
              <mc:Fallback>
                <p:oleObj name="Equation" r:id="rId36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105433" y="1803514"/>
                        <a:ext cx="766437" cy="353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2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18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188640"/>
            <a:ext cx="3838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2. Схемы соединения ТДЗ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36066"/>
            <a:ext cx="500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Последовательная (каскадная) схема</a:t>
            </a:r>
            <a:endParaRPr lang="ru-RU" sz="2000" u="sng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94914"/>
              </p:ext>
            </p:extLst>
          </p:nvPr>
        </p:nvGraphicFramePr>
        <p:xfrm>
          <a:off x="2574543" y="3502577"/>
          <a:ext cx="60864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3" imgW="3327120" imgH="799920" progId="Equation.DSMT4">
                  <p:embed/>
                </p:oleObj>
              </mc:Choice>
              <mc:Fallback>
                <p:oleObj name="Equation" r:id="rId3" imgW="33271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43" y="3502577"/>
                        <a:ext cx="6086475" cy="1450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97165"/>
              </p:ext>
            </p:extLst>
          </p:nvPr>
        </p:nvGraphicFramePr>
        <p:xfrm>
          <a:off x="2915816" y="5743296"/>
          <a:ext cx="45894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5" imgW="2501640" imgH="545760" progId="Equation.DSMT4">
                  <p:embed/>
                </p:oleObj>
              </mc:Choice>
              <mc:Fallback>
                <p:oleObj name="Equation" r:id="rId5" imgW="25016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5743296"/>
                        <a:ext cx="4589462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87880"/>
              </p:ext>
            </p:extLst>
          </p:nvPr>
        </p:nvGraphicFramePr>
        <p:xfrm>
          <a:off x="2915816" y="2506767"/>
          <a:ext cx="36083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7" imgW="1892160" imgH="545760" progId="Equation.DSMT4">
                  <p:embed/>
                </p:oleObj>
              </mc:Choice>
              <mc:Fallback>
                <p:oleObj name="Equation" r:id="rId7" imgW="18921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2506767"/>
                        <a:ext cx="3608387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673" y="28415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6516" y="374503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Изображение переходной характеристики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6516" y="609596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АЧХ и ФЧХ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83568" y="1178652"/>
            <a:ext cx="7977450" cy="1185709"/>
            <a:chOff x="683568" y="1484784"/>
            <a:chExt cx="7977450" cy="118570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484784"/>
              <a:ext cx="7977450" cy="1185709"/>
            </a:xfrm>
            <a:prstGeom prst="rect">
              <a:avLst/>
            </a:prstGeom>
          </p:spPr>
        </p:pic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116187"/>
                </p:ext>
              </p:extLst>
            </p:nvPr>
          </p:nvGraphicFramePr>
          <p:xfrm>
            <a:off x="2051720" y="2186757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" name="Equation" r:id="rId10" imgW="114120" imgH="152280" progId="Equation.DSMT4">
                    <p:embed/>
                  </p:oleObj>
                </mc:Choice>
                <mc:Fallback>
                  <p:oleObj name="Equation" r:id="rId10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1720" y="2186757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649769"/>
                </p:ext>
              </p:extLst>
            </p:nvPr>
          </p:nvGraphicFramePr>
          <p:xfrm>
            <a:off x="3842867" y="2176465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" name="Equation" r:id="rId12" imgW="114120" imgH="152280" progId="Equation.DSMT4">
                    <p:embed/>
                  </p:oleObj>
                </mc:Choice>
                <mc:Fallback>
                  <p:oleObj name="Equation" r:id="rId12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42867" y="2176465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581832"/>
                </p:ext>
              </p:extLst>
            </p:nvPr>
          </p:nvGraphicFramePr>
          <p:xfrm>
            <a:off x="7346083" y="2176464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" name="Equation" r:id="rId14" imgW="114120" imgH="152280" progId="Equation.DSMT4">
                    <p:embed/>
                  </p:oleObj>
                </mc:Choice>
                <mc:Fallback>
                  <p:oleObj name="Equation" r:id="rId14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346083" y="2176464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00700"/>
              </p:ext>
            </p:extLst>
          </p:nvPr>
        </p:nvGraphicFramePr>
        <p:xfrm>
          <a:off x="3491880" y="5076602"/>
          <a:ext cx="2246049" cy="52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15" imgW="1295280" imgH="304560" progId="Equation.DSMT4">
                  <p:embed/>
                </p:oleObj>
              </mc:Choice>
              <mc:Fallback>
                <p:oleObj name="Equation" r:id="rId15" imgW="1295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1880" y="5076602"/>
                        <a:ext cx="2246049" cy="528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872" y="188640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Параллельно-согласная структура</a:t>
            </a:r>
            <a:endParaRPr lang="ru-RU" sz="2000" u="sng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99238"/>
              </p:ext>
            </p:extLst>
          </p:nvPr>
        </p:nvGraphicFramePr>
        <p:xfrm>
          <a:off x="285150" y="1001056"/>
          <a:ext cx="32908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" imgW="1803240" imgH="545760" progId="Equation.DSMT4">
                  <p:embed/>
                </p:oleObj>
              </mc:Choice>
              <mc:Fallback>
                <p:oleObj name="Equation" r:id="rId3" imgW="1803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50" y="1001056"/>
                        <a:ext cx="3290887" cy="1004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151" y="61427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159509"/>
            <a:ext cx="464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Изображение переходной характеристики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150" y="5085184"/>
            <a:ext cx="12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АЧХ и ФЧХ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72664"/>
              </p:ext>
            </p:extLst>
          </p:nvPr>
        </p:nvGraphicFramePr>
        <p:xfrm>
          <a:off x="122295" y="2470938"/>
          <a:ext cx="4259005" cy="127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5" imgW="2628720" imgH="787320" progId="Equation.DSMT4">
                  <p:embed/>
                </p:oleObj>
              </mc:Choice>
              <mc:Fallback>
                <p:oleObj name="Equation" r:id="rId5" imgW="26287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95" y="2470938"/>
                        <a:ext cx="4259005" cy="1275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05725"/>
              </p:ext>
            </p:extLst>
          </p:nvPr>
        </p:nvGraphicFramePr>
        <p:xfrm>
          <a:off x="1187624" y="4864070"/>
          <a:ext cx="6137175" cy="188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7" imgW="3517560" imgH="1079280" progId="Equation.DSMT4">
                  <p:embed/>
                </p:oleObj>
              </mc:Choice>
              <mc:Fallback>
                <p:oleObj name="Equation" r:id="rId7" imgW="351756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864070"/>
                        <a:ext cx="6137175" cy="188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552057" y="730034"/>
            <a:ext cx="4441434" cy="2897157"/>
            <a:chOff x="4332254" y="1220565"/>
            <a:chExt cx="4792577" cy="32612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254" y="1220565"/>
              <a:ext cx="4792577" cy="3261270"/>
            </a:xfrm>
            <a:prstGeom prst="rect">
              <a:avLst/>
            </a:prstGeom>
          </p:spPr>
        </p:pic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779607"/>
                </p:ext>
              </p:extLst>
            </p:nvPr>
          </p:nvGraphicFramePr>
          <p:xfrm>
            <a:off x="5943271" y="1488401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1" name="Equation" r:id="rId10" imgW="114120" imgH="152280" progId="Equation.DSMT4">
                    <p:embed/>
                  </p:oleObj>
                </mc:Choice>
                <mc:Fallback>
                  <p:oleObj name="Equation" r:id="rId10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43271" y="1488401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403562"/>
                </p:ext>
              </p:extLst>
            </p:nvPr>
          </p:nvGraphicFramePr>
          <p:xfrm>
            <a:off x="5943271" y="2383584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" name="Equation" r:id="rId12" imgW="114120" imgH="152280" progId="Equation.DSMT4">
                    <p:embed/>
                  </p:oleObj>
                </mc:Choice>
                <mc:Fallback>
                  <p:oleObj name="Equation" r:id="rId12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43271" y="2383584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24568"/>
                </p:ext>
              </p:extLst>
            </p:nvPr>
          </p:nvGraphicFramePr>
          <p:xfrm>
            <a:off x="5943271" y="4065588"/>
            <a:ext cx="204934" cy="273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3" name="Equation" r:id="rId13" imgW="114120" imgH="152280" progId="Equation.DSMT4">
                    <p:embed/>
                  </p:oleObj>
                </mc:Choice>
                <mc:Fallback>
                  <p:oleObj name="Equation" r:id="rId13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43271" y="4065588"/>
                          <a:ext cx="204934" cy="27324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16103"/>
              </p:ext>
            </p:extLst>
          </p:nvPr>
        </p:nvGraphicFramePr>
        <p:xfrm>
          <a:off x="255441" y="3844132"/>
          <a:ext cx="3671777" cy="101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14" imgW="2057400" imgH="571320" progId="Equation.DSMT4">
                  <p:embed/>
                </p:oleObj>
              </mc:Choice>
              <mc:Fallback>
                <p:oleObj name="Equation" r:id="rId14" imgW="20574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5441" y="3844132"/>
                        <a:ext cx="3671777" cy="101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3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1979712" y="3314831"/>
            <a:ext cx="720080" cy="8342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169840" y="14781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Параллельно-встречная структура</a:t>
            </a:r>
            <a:endParaRPr lang="ru-RU" sz="2000" u="sng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02989"/>
              </p:ext>
            </p:extLst>
          </p:nvPr>
        </p:nvGraphicFramePr>
        <p:xfrm>
          <a:off x="835025" y="1990725"/>
          <a:ext cx="208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3" imgW="1054080" imgH="533160" progId="Equation.DSMT4">
                  <p:embed/>
                </p:oleObj>
              </mc:Choice>
              <mc:Fallback>
                <p:oleObj name="Equation" r:id="rId3" imgW="10540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990725"/>
                        <a:ext cx="208597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69101"/>
              </p:ext>
            </p:extLst>
          </p:nvPr>
        </p:nvGraphicFramePr>
        <p:xfrm>
          <a:off x="719138" y="3471863"/>
          <a:ext cx="31003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5" imgW="1587240" imgH="266400" progId="Equation.DSMT4">
                  <p:embed/>
                </p:oleObj>
              </mc:Choice>
              <mc:Fallback>
                <p:oleObj name="Equation" r:id="rId5" imgW="1587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471863"/>
                        <a:ext cx="3100387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393" y="1161938"/>
            <a:ext cx="35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Передаточная функция замкнутой системы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7329"/>
              </p:ext>
            </p:extLst>
          </p:nvPr>
        </p:nvGraphicFramePr>
        <p:xfrm>
          <a:off x="411163" y="4575175"/>
          <a:ext cx="834548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7" imgW="4127400" imgH="774360" progId="Equation.DSMT4">
                  <p:embed/>
                </p:oleObj>
              </mc:Choice>
              <mc:Fallback>
                <p:oleObj name="Equation" r:id="rId7" imgW="4127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163" y="4575175"/>
                        <a:ext cx="8345487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4067944" y="1016732"/>
            <a:ext cx="4957980" cy="2484276"/>
            <a:chOff x="4067944" y="1016732"/>
            <a:chExt cx="4957980" cy="248427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1016732"/>
              <a:ext cx="4957980" cy="2484276"/>
            </a:xfrm>
            <a:prstGeom prst="rect">
              <a:avLst/>
            </a:prstGeom>
          </p:spPr>
        </p:pic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009715"/>
                </p:ext>
              </p:extLst>
            </p:nvPr>
          </p:nvGraphicFramePr>
          <p:xfrm>
            <a:off x="7308302" y="2925696"/>
            <a:ext cx="259443" cy="345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10" imgW="114120" imgH="152280" progId="Equation.DSMT4">
                    <p:embed/>
                  </p:oleObj>
                </mc:Choice>
                <mc:Fallback>
                  <p:oleObj name="Equation" r:id="rId10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08302" y="2925696"/>
                          <a:ext cx="259443" cy="34592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258452"/>
                </p:ext>
              </p:extLst>
            </p:nvPr>
          </p:nvGraphicFramePr>
          <p:xfrm>
            <a:off x="7327727" y="1508025"/>
            <a:ext cx="259443" cy="345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12" imgW="114120" imgH="152280" progId="Equation.DSMT4">
                    <p:embed/>
                  </p:oleObj>
                </mc:Choice>
                <mc:Fallback>
                  <p:oleObj name="Equation" r:id="rId12" imgW="1141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27727" y="1508025"/>
                          <a:ext cx="259443" cy="34592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Стрелка вниз 15"/>
          <p:cNvSpPr/>
          <p:nvPr/>
        </p:nvSpPr>
        <p:spPr>
          <a:xfrm flipV="1">
            <a:off x="2269331" y="3022069"/>
            <a:ext cx="216024" cy="35864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166" y="39089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Основные приемы эквивалентного преобразования структур САУ</a:t>
            </a:r>
            <a:endParaRPr lang="ru-RU" sz="2000" u="sng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3528" y="588750"/>
            <a:ext cx="8424936" cy="14000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>
              <a:tabLst>
                <a:tab pos="2603500" algn="l"/>
              </a:tabLst>
            </a:pPr>
            <a:r>
              <a:rPr lang="ru-RU" dirty="0" smtClean="0"/>
              <a:t>Перенос точки съема</a:t>
            </a:r>
          </a:p>
          <a:p>
            <a:pPr>
              <a:tabLst>
                <a:tab pos="2603500" algn="l"/>
              </a:tabLst>
            </a:pPr>
            <a:r>
              <a:rPr lang="ru-RU" dirty="0" smtClean="0"/>
              <a:t>сигнала через звено </a:t>
            </a:r>
          </a:p>
          <a:p>
            <a:pPr>
              <a:tabLst>
                <a:tab pos="2603500" algn="l"/>
              </a:tabLst>
            </a:pPr>
            <a:r>
              <a:rPr lang="ru-RU" dirty="0" smtClean="0"/>
              <a:t>по ходу сигнала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2132856"/>
            <a:ext cx="8424936" cy="1440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t"/>
          <a:lstStyle/>
          <a:p>
            <a:r>
              <a:rPr lang="ru-RU" dirty="0"/>
              <a:t>Перенос точки съема </a:t>
            </a:r>
            <a:endParaRPr lang="ru-RU" dirty="0" smtClean="0"/>
          </a:p>
          <a:p>
            <a:r>
              <a:rPr lang="ru-RU" dirty="0" smtClean="0"/>
              <a:t>сигнала </a:t>
            </a:r>
            <a:r>
              <a:rPr lang="ru-RU" dirty="0"/>
              <a:t>через звено </a:t>
            </a:r>
            <a:endParaRPr lang="ru-RU" dirty="0" smtClean="0"/>
          </a:p>
          <a:p>
            <a:r>
              <a:rPr lang="ru-RU" dirty="0" smtClean="0"/>
              <a:t>против хода </a:t>
            </a:r>
            <a:r>
              <a:rPr lang="ru-RU" dirty="0"/>
              <a:t>сигнала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3717032"/>
            <a:ext cx="8424936" cy="144016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rtlCol="0" anchor="t"/>
          <a:lstStyle/>
          <a:p>
            <a:r>
              <a:rPr lang="ru-RU" dirty="0"/>
              <a:t>Перенос </a:t>
            </a:r>
            <a:r>
              <a:rPr lang="ru-RU" dirty="0" smtClean="0"/>
              <a:t>сумматора </a:t>
            </a:r>
          </a:p>
          <a:p>
            <a:r>
              <a:rPr lang="ru-RU" dirty="0" smtClean="0"/>
              <a:t>через звено </a:t>
            </a:r>
            <a:r>
              <a:rPr lang="ru-RU" dirty="0"/>
              <a:t>по ходу </a:t>
            </a:r>
            <a:endParaRPr lang="ru-RU" dirty="0" smtClean="0"/>
          </a:p>
          <a:p>
            <a:r>
              <a:rPr lang="ru-RU" dirty="0" smtClean="0"/>
              <a:t>сигнала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5301208"/>
            <a:ext cx="8424936" cy="1436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r>
              <a:rPr lang="ru-RU" dirty="0"/>
              <a:t>Перенос сумматора </a:t>
            </a:r>
            <a:endParaRPr lang="ru-RU" dirty="0" smtClean="0"/>
          </a:p>
          <a:p>
            <a:r>
              <a:rPr lang="ru-RU" dirty="0" smtClean="0"/>
              <a:t>через </a:t>
            </a:r>
            <a:r>
              <a:rPr lang="ru-RU" dirty="0"/>
              <a:t>звено </a:t>
            </a:r>
            <a:r>
              <a:rPr lang="ru-RU" dirty="0" smtClean="0"/>
              <a:t>против </a:t>
            </a:r>
          </a:p>
          <a:p>
            <a:r>
              <a:rPr lang="ru-RU" dirty="0" smtClean="0"/>
              <a:t>хода </a:t>
            </a:r>
            <a:r>
              <a:rPr lang="ru-RU" dirty="0"/>
              <a:t>сигнала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22544" y="683155"/>
            <a:ext cx="801294" cy="5478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7" idx="1"/>
          </p:cNvCxnSpPr>
          <p:nvPr/>
        </p:nvCxnSpPr>
        <p:spPr>
          <a:xfrm flipV="1">
            <a:off x="2789853" y="957104"/>
            <a:ext cx="732691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03848" y="963694"/>
            <a:ext cx="0" cy="325101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323837" y="963694"/>
            <a:ext cx="5912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200301" y="670153"/>
            <a:ext cx="801293" cy="590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endCxn id="15" idx="1"/>
          </p:cNvCxnSpPr>
          <p:nvPr/>
        </p:nvCxnSpPr>
        <p:spPr>
          <a:xfrm flipV="1">
            <a:off x="5515227" y="965410"/>
            <a:ext cx="685074" cy="3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979512" y="946753"/>
            <a:ext cx="14206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362486" y="1130385"/>
            <a:ext cx="721786" cy="5382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7738648" y="1668637"/>
            <a:ext cx="0" cy="21602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1" idx="0"/>
          </p:cNvCxnSpPr>
          <p:nvPr/>
        </p:nvCxnSpPr>
        <p:spPr>
          <a:xfrm flipV="1">
            <a:off x="7723379" y="946753"/>
            <a:ext cx="0" cy="183632"/>
          </a:xfrm>
          <a:prstGeom prst="line">
            <a:avLst/>
          </a:prstGeom>
          <a:ln w="19050" cap="rnd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627784" y="640630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292080" y="660758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41534"/>
              </p:ext>
            </p:extLst>
          </p:nvPr>
        </p:nvGraphicFramePr>
        <p:xfrm>
          <a:off x="3648431" y="813312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431" y="813312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64435"/>
              </p:ext>
            </p:extLst>
          </p:nvPr>
        </p:nvGraphicFramePr>
        <p:xfrm>
          <a:off x="6326188" y="813312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4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6188" y="813312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57341"/>
              </p:ext>
            </p:extLst>
          </p:nvPr>
        </p:nvGraphicFramePr>
        <p:xfrm>
          <a:off x="7475123" y="1100894"/>
          <a:ext cx="527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" name="Equation" r:id="rId7" imgW="419040" imgH="457200" progId="Equation.DSMT4">
                  <p:embed/>
                </p:oleObj>
              </mc:Choice>
              <mc:Fallback>
                <p:oleObj name="Equation" r:id="rId7" imgW="419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5123" y="1100894"/>
                        <a:ext cx="52705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25911"/>
              </p:ext>
            </p:extLst>
          </p:nvPr>
        </p:nvGraphicFramePr>
        <p:xfrm>
          <a:off x="2715861" y="687127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6" name="Equation" r:id="rId9" imgW="368280" imgH="228600" progId="Equation.DSMT4">
                  <p:embed/>
                </p:oleObj>
              </mc:Choice>
              <mc:Fallback>
                <p:oleObj name="Equation" r:id="rId9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5861" y="687127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38113"/>
              </p:ext>
            </p:extLst>
          </p:nvPr>
        </p:nvGraphicFramePr>
        <p:xfrm>
          <a:off x="2977353" y="1360646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7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7353" y="1360646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03821"/>
              </p:ext>
            </p:extLst>
          </p:nvPr>
        </p:nvGraphicFramePr>
        <p:xfrm>
          <a:off x="4697501" y="659844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8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97501" y="659844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92972"/>
              </p:ext>
            </p:extLst>
          </p:nvPr>
        </p:nvGraphicFramePr>
        <p:xfrm>
          <a:off x="5417968" y="674152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" name="Equation" r:id="rId15" imgW="368280" imgH="228600" progId="Equation.DSMT4">
                  <p:embed/>
                </p:oleObj>
              </mc:Choice>
              <mc:Fallback>
                <p:oleObj name="Equation" r:id="rId15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7968" y="674152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76621"/>
              </p:ext>
            </p:extLst>
          </p:nvPr>
        </p:nvGraphicFramePr>
        <p:xfrm>
          <a:off x="7290973" y="1737756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Equation" r:id="rId16" imgW="368280" imgH="228600" progId="Equation.DSMT4">
                  <p:embed/>
                </p:oleObj>
              </mc:Choice>
              <mc:Fallback>
                <p:oleObj name="Equation" r:id="rId1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0973" y="1737756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15503"/>
              </p:ext>
            </p:extLst>
          </p:nvPr>
        </p:nvGraphicFramePr>
        <p:xfrm>
          <a:off x="8085268" y="655114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Equation" r:id="rId17" imgW="368280" imgH="228600" progId="Equation.DSMT4">
                  <p:embed/>
                </p:oleObj>
              </mc:Choice>
              <mc:Fallback>
                <p:oleObj name="Equation" r:id="rId1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85268" y="655114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Прямая соединительная линия 51"/>
          <p:cNvCxnSpPr/>
          <p:nvPr/>
        </p:nvCxnSpPr>
        <p:spPr>
          <a:xfrm>
            <a:off x="2627784" y="2224899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93703" y="2224899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3572934" y="2380505"/>
            <a:ext cx="801294" cy="547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 стрелкой 54"/>
          <p:cNvCxnSpPr>
            <a:endCxn id="54" idx="1"/>
          </p:cNvCxnSpPr>
          <p:nvPr/>
        </p:nvCxnSpPr>
        <p:spPr>
          <a:xfrm flipV="1">
            <a:off x="2840243" y="2654454"/>
            <a:ext cx="732691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644008" y="2661044"/>
            <a:ext cx="0" cy="325101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4374227" y="2661044"/>
            <a:ext cx="5912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97698"/>
              </p:ext>
            </p:extLst>
          </p:nvPr>
        </p:nvGraphicFramePr>
        <p:xfrm>
          <a:off x="3698821" y="2510662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19" imgW="444240" imgH="228600" progId="Equation.DSMT4">
                  <p:embed/>
                </p:oleObj>
              </mc:Choice>
              <mc:Fallback>
                <p:oleObj name="Equation" r:id="rId19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8821" y="2510662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43461"/>
              </p:ext>
            </p:extLst>
          </p:nvPr>
        </p:nvGraphicFramePr>
        <p:xfrm>
          <a:off x="2766251" y="2384477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21" imgW="368280" imgH="228600" progId="Equation.DSMT4">
                  <p:embed/>
                </p:oleObj>
              </mc:Choice>
              <mc:Fallback>
                <p:oleObj name="Equation" r:id="rId21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6251" y="2384477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24459"/>
              </p:ext>
            </p:extLst>
          </p:nvPr>
        </p:nvGraphicFramePr>
        <p:xfrm>
          <a:off x="4511452" y="3130905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22" imgW="368280" imgH="228600" progId="Equation.DSMT4">
                  <p:embed/>
                </p:oleObj>
              </mc:Choice>
              <mc:Fallback>
                <p:oleObj name="Equation" r:id="rId22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11452" y="3130905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70735"/>
              </p:ext>
            </p:extLst>
          </p:nvPr>
        </p:nvGraphicFramePr>
        <p:xfrm>
          <a:off x="4747891" y="2357194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24" imgW="368280" imgH="228600" progId="Equation.DSMT4">
                  <p:embed/>
                </p:oleObj>
              </mc:Choice>
              <mc:Fallback>
                <p:oleObj name="Equation" r:id="rId24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47891" y="2357194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олилиния 61"/>
          <p:cNvSpPr/>
          <p:nvPr/>
        </p:nvSpPr>
        <p:spPr>
          <a:xfrm>
            <a:off x="3340359" y="1212980"/>
            <a:ext cx="1324947" cy="280306"/>
          </a:xfrm>
          <a:custGeom>
            <a:avLst/>
            <a:gdLst>
              <a:gd name="connsiteX0" fmla="*/ 0 w 1324947"/>
              <a:gd name="connsiteY0" fmla="*/ 0 h 280306"/>
              <a:gd name="connsiteX1" fmla="*/ 121298 w 1324947"/>
              <a:gd name="connsiteY1" fmla="*/ 149289 h 280306"/>
              <a:gd name="connsiteX2" fmla="*/ 279919 w 1324947"/>
              <a:gd name="connsiteY2" fmla="*/ 233265 h 280306"/>
              <a:gd name="connsiteX3" fmla="*/ 513184 w 1324947"/>
              <a:gd name="connsiteY3" fmla="*/ 270587 h 280306"/>
              <a:gd name="connsiteX4" fmla="*/ 727788 w 1324947"/>
              <a:gd name="connsiteY4" fmla="*/ 279918 h 280306"/>
              <a:gd name="connsiteX5" fmla="*/ 905070 w 1324947"/>
              <a:gd name="connsiteY5" fmla="*/ 261257 h 280306"/>
              <a:gd name="connsiteX6" fmla="*/ 1054359 w 1324947"/>
              <a:gd name="connsiteY6" fmla="*/ 233265 h 280306"/>
              <a:gd name="connsiteX7" fmla="*/ 1250302 w 1324947"/>
              <a:gd name="connsiteY7" fmla="*/ 130628 h 280306"/>
              <a:gd name="connsiteX8" fmla="*/ 1324947 w 1324947"/>
              <a:gd name="connsiteY8" fmla="*/ 27991 h 28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4947" h="280306">
                <a:moveTo>
                  <a:pt x="0" y="0"/>
                </a:moveTo>
                <a:cubicBezTo>
                  <a:pt x="37322" y="55206"/>
                  <a:pt x="74645" y="110412"/>
                  <a:pt x="121298" y="149289"/>
                </a:cubicBezTo>
                <a:cubicBezTo>
                  <a:pt x="167951" y="188167"/>
                  <a:pt x="214605" y="213049"/>
                  <a:pt x="279919" y="233265"/>
                </a:cubicBezTo>
                <a:cubicBezTo>
                  <a:pt x="345233" y="253481"/>
                  <a:pt x="438539" y="262812"/>
                  <a:pt x="513184" y="270587"/>
                </a:cubicBezTo>
                <a:cubicBezTo>
                  <a:pt x="587829" y="278362"/>
                  <a:pt x="662474" y="281473"/>
                  <a:pt x="727788" y="279918"/>
                </a:cubicBezTo>
                <a:cubicBezTo>
                  <a:pt x="793102" y="278363"/>
                  <a:pt x="850642" y="269033"/>
                  <a:pt x="905070" y="261257"/>
                </a:cubicBezTo>
                <a:cubicBezTo>
                  <a:pt x="959499" y="253482"/>
                  <a:pt x="996820" y="255037"/>
                  <a:pt x="1054359" y="233265"/>
                </a:cubicBezTo>
                <a:cubicBezTo>
                  <a:pt x="1111898" y="211493"/>
                  <a:pt x="1205204" y="164840"/>
                  <a:pt x="1250302" y="130628"/>
                </a:cubicBezTo>
                <a:cubicBezTo>
                  <a:pt x="1295400" y="96416"/>
                  <a:pt x="1310173" y="62203"/>
                  <a:pt x="1324947" y="2799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 flipH="1">
            <a:off x="3340358" y="2938630"/>
            <a:ext cx="1185437" cy="280306"/>
          </a:xfrm>
          <a:custGeom>
            <a:avLst/>
            <a:gdLst>
              <a:gd name="connsiteX0" fmla="*/ 0 w 1324947"/>
              <a:gd name="connsiteY0" fmla="*/ 0 h 280306"/>
              <a:gd name="connsiteX1" fmla="*/ 121298 w 1324947"/>
              <a:gd name="connsiteY1" fmla="*/ 149289 h 280306"/>
              <a:gd name="connsiteX2" fmla="*/ 279919 w 1324947"/>
              <a:gd name="connsiteY2" fmla="*/ 233265 h 280306"/>
              <a:gd name="connsiteX3" fmla="*/ 513184 w 1324947"/>
              <a:gd name="connsiteY3" fmla="*/ 270587 h 280306"/>
              <a:gd name="connsiteX4" fmla="*/ 727788 w 1324947"/>
              <a:gd name="connsiteY4" fmla="*/ 279918 h 280306"/>
              <a:gd name="connsiteX5" fmla="*/ 905070 w 1324947"/>
              <a:gd name="connsiteY5" fmla="*/ 261257 h 280306"/>
              <a:gd name="connsiteX6" fmla="*/ 1054359 w 1324947"/>
              <a:gd name="connsiteY6" fmla="*/ 233265 h 280306"/>
              <a:gd name="connsiteX7" fmla="*/ 1250302 w 1324947"/>
              <a:gd name="connsiteY7" fmla="*/ 130628 h 280306"/>
              <a:gd name="connsiteX8" fmla="*/ 1324947 w 1324947"/>
              <a:gd name="connsiteY8" fmla="*/ 27991 h 28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4947" h="280306">
                <a:moveTo>
                  <a:pt x="0" y="0"/>
                </a:moveTo>
                <a:cubicBezTo>
                  <a:pt x="37322" y="55206"/>
                  <a:pt x="74645" y="110412"/>
                  <a:pt x="121298" y="149289"/>
                </a:cubicBezTo>
                <a:cubicBezTo>
                  <a:pt x="167951" y="188167"/>
                  <a:pt x="214605" y="213049"/>
                  <a:pt x="279919" y="233265"/>
                </a:cubicBezTo>
                <a:cubicBezTo>
                  <a:pt x="345233" y="253481"/>
                  <a:pt x="438539" y="262812"/>
                  <a:pt x="513184" y="270587"/>
                </a:cubicBezTo>
                <a:cubicBezTo>
                  <a:pt x="587829" y="278362"/>
                  <a:pt x="662474" y="281473"/>
                  <a:pt x="727788" y="279918"/>
                </a:cubicBezTo>
                <a:cubicBezTo>
                  <a:pt x="793102" y="278363"/>
                  <a:pt x="850642" y="269033"/>
                  <a:pt x="905070" y="261257"/>
                </a:cubicBezTo>
                <a:cubicBezTo>
                  <a:pt x="959499" y="253482"/>
                  <a:pt x="996820" y="255037"/>
                  <a:pt x="1054359" y="233265"/>
                </a:cubicBezTo>
                <a:cubicBezTo>
                  <a:pt x="1111898" y="211493"/>
                  <a:pt x="1205204" y="164840"/>
                  <a:pt x="1250302" y="130628"/>
                </a:cubicBezTo>
                <a:cubicBezTo>
                  <a:pt x="1295400" y="96416"/>
                  <a:pt x="1310173" y="62203"/>
                  <a:pt x="1324947" y="2799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>
            <a:endCxn id="73" idx="1"/>
          </p:cNvCxnSpPr>
          <p:nvPr/>
        </p:nvCxnSpPr>
        <p:spPr>
          <a:xfrm>
            <a:off x="5654351" y="2575249"/>
            <a:ext cx="999328" cy="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7475123" y="2566798"/>
            <a:ext cx="841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6175225" y="3288682"/>
            <a:ext cx="0" cy="21602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6159956" y="2566798"/>
            <a:ext cx="0" cy="183632"/>
          </a:xfrm>
          <a:prstGeom prst="line">
            <a:avLst/>
          </a:prstGeom>
          <a:ln w="19050" cap="rnd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92972"/>
              </p:ext>
            </p:extLst>
          </p:nvPr>
        </p:nvGraphicFramePr>
        <p:xfrm>
          <a:off x="5529796" y="2294197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26" imgW="368280" imgH="228600" progId="Equation.DSMT4">
                  <p:embed/>
                </p:oleObj>
              </mc:Choice>
              <mc:Fallback>
                <p:oleObj name="Equation" r:id="rId2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9796" y="2294197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6260"/>
              </p:ext>
            </p:extLst>
          </p:nvPr>
        </p:nvGraphicFramePr>
        <p:xfrm>
          <a:off x="5727550" y="3357801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27" imgW="368280" imgH="228600" progId="Equation.DSMT4">
                  <p:embed/>
                </p:oleObj>
              </mc:Choice>
              <mc:Fallback>
                <p:oleObj name="Equation" r:id="rId2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27550" y="3357801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Прямоугольник 72"/>
          <p:cNvSpPr/>
          <p:nvPr/>
        </p:nvSpPr>
        <p:spPr>
          <a:xfrm>
            <a:off x="6653679" y="2283550"/>
            <a:ext cx="801293" cy="5905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35256"/>
              </p:ext>
            </p:extLst>
          </p:nvPr>
        </p:nvGraphicFramePr>
        <p:xfrm>
          <a:off x="7917568" y="226544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Equation" r:id="rId29" imgW="368280" imgH="228600" progId="Equation.DSMT4">
                  <p:embed/>
                </p:oleObj>
              </mc:Choice>
              <mc:Fallback>
                <p:oleObj name="Equation" r:id="rId29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917568" y="226544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18104"/>
              </p:ext>
            </p:extLst>
          </p:nvPr>
        </p:nvGraphicFramePr>
        <p:xfrm>
          <a:off x="6784368" y="2429403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Equation" r:id="rId31" imgW="444240" imgH="228600" progId="Equation.DSMT4">
                  <p:embed/>
                </p:oleObj>
              </mc:Choice>
              <mc:Fallback>
                <p:oleObj name="Equation" r:id="rId31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368" y="2429403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Прямоугольник 73"/>
          <p:cNvSpPr/>
          <p:nvPr/>
        </p:nvSpPr>
        <p:spPr>
          <a:xfrm>
            <a:off x="5798410" y="2707948"/>
            <a:ext cx="721786" cy="6364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18104"/>
              </p:ext>
            </p:extLst>
          </p:nvPr>
        </p:nvGraphicFramePr>
        <p:xfrm>
          <a:off x="5898096" y="2905241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Equation" r:id="rId32" imgW="444240" imgH="228600" progId="Equation.DSMT4">
                  <p:embed/>
                </p:oleObj>
              </mc:Choice>
              <mc:Fallback>
                <p:oleObj name="Equation" r:id="rId32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8096" y="2905241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Прямая соединительная линия 80"/>
          <p:cNvCxnSpPr/>
          <p:nvPr/>
        </p:nvCxnSpPr>
        <p:spPr>
          <a:xfrm>
            <a:off x="2627784" y="3809075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5292080" y="3809075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627784" y="5391609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292080" y="5391609"/>
            <a:ext cx="0" cy="12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3681370" y="4080676"/>
            <a:ext cx="801294" cy="547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2814674" y="4357125"/>
            <a:ext cx="311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6" idx="3"/>
          </p:cNvCxnSpPr>
          <p:nvPr/>
        </p:nvCxnSpPr>
        <p:spPr>
          <a:xfrm>
            <a:off x="4482664" y="4354625"/>
            <a:ext cx="481222" cy="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8976"/>
              </p:ext>
            </p:extLst>
          </p:nvPr>
        </p:nvGraphicFramePr>
        <p:xfrm>
          <a:off x="2655888" y="4022725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Equation" r:id="rId33" imgW="431640" imgH="241200" progId="Equation.DSMT4">
                  <p:embed/>
                </p:oleObj>
              </mc:Choice>
              <mc:Fallback>
                <p:oleObj name="Equation" r:id="rId33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55888" y="4022725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95949"/>
              </p:ext>
            </p:extLst>
          </p:nvPr>
        </p:nvGraphicFramePr>
        <p:xfrm>
          <a:off x="4761473" y="4037852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Equation" r:id="rId35" imgW="368280" imgH="228600" progId="Equation.DSMT4">
                  <p:embed/>
                </p:oleObj>
              </mc:Choice>
              <mc:Fallback>
                <p:oleObj name="Equation" r:id="rId35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61473" y="4037852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Овал 94"/>
          <p:cNvSpPr/>
          <p:nvPr/>
        </p:nvSpPr>
        <p:spPr>
          <a:xfrm>
            <a:off x="3134551" y="4219799"/>
            <a:ext cx="257708" cy="2577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cxnSp>
        <p:nvCxnSpPr>
          <p:cNvPr id="97" name="Прямая со стрелкой 96"/>
          <p:cNvCxnSpPr/>
          <p:nvPr/>
        </p:nvCxnSpPr>
        <p:spPr>
          <a:xfrm>
            <a:off x="3400922" y="4357125"/>
            <a:ext cx="311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95" idx="4"/>
          </p:cNvCxnSpPr>
          <p:nvPr/>
        </p:nvCxnSpPr>
        <p:spPr>
          <a:xfrm flipH="1" flipV="1">
            <a:off x="3263405" y="4477507"/>
            <a:ext cx="2309" cy="33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Объект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47345"/>
              </p:ext>
            </p:extLst>
          </p:nvPr>
        </p:nvGraphicFramePr>
        <p:xfrm>
          <a:off x="2744788" y="4665663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Equation" r:id="rId36" imgW="444240" imgH="241200" progId="Equation.DSMT4">
                  <p:embed/>
                </p:oleObj>
              </mc:Choice>
              <mc:Fallback>
                <p:oleObj name="Equation" r:id="rId36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744788" y="4665663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Объект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70067"/>
              </p:ext>
            </p:extLst>
          </p:nvPr>
        </p:nvGraphicFramePr>
        <p:xfrm>
          <a:off x="3831288" y="4212219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Equation" r:id="rId38" imgW="444240" imgH="228600" progId="Equation.DSMT4">
                  <p:embed/>
                </p:oleObj>
              </mc:Choice>
              <mc:Fallback>
                <p:oleObj name="Equation" r:id="rId38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31288" y="4212219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Полилиния 105"/>
          <p:cNvSpPr/>
          <p:nvPr/>
        </p:nvSpPr>
        <p:spPr>
          <a:xfrm>
            <a:off x="3448407" y="4646160"/>
            <a:ext cx="1195601" cy="280306"/>
          </a:xfrm>
          <a:custGeom>
            <a:avLst/>
            <a:gdLst>
              <a:gd name="connsiteX0" fmla="*/ 0 w 1324947"/>
              <a:gd name="connsiteY0" fmla="*/ 0 h 280306"/>
              <a:gd name="connsiteX1" fmla="*/ 121298 w 1324947"/>
              <a:gd name="connsiteY1" fmla="*/ 149289 h 280306"/>
              <a:gd name="connsiteX2" fmla="*/ 279919 w 1324947"/>
              <a:gd name="connsiteY2" fmla="*/ 233265 h 280306"/>
              <a:gd name="connsiteX3" fmla="*/ 513184 w 1324947"/>
              <a:gd name="connsiteY3" fmla="*/ 270587 h 280306"/>
              <a:gd name="connsiteX4" fmla="*/ 727788 w 1324947"/>
              <a:gd name="connsiteY4" fmla="*/ 279918 h 280306"/>
              <a:gd name="connsiteX5" fmla="*/ 905070 w 1324947"/>
              <a:gd name="connsiteY5" fmla="*/ 261257 h 280306"/>
              <a:gd name="connsiteX6" fmla="*/ 1054359 w 1324947"/>
              <a:gd name="connsiteY6" fmla="*/ 233265 h 280306"/>
              <a:gd name="connsiteX7" fmla="*/ 1250302 w 1324947"/>
              <a:gd name="connsiteY7" fmla="*/ 130628 h 280306"/>
              <a:gd name="connsiteX8" fmla="*/ 1324947 w 1324947"/>
              <a:gd name="connsiteY8" fmla="*/ 27991 h 28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4947" h="280306">
                <a:moveTo>
                  <a:pt x="0" y="0"/>
                </a:moveTo>
                <a:cubicBezTo>
                  <a:pt x="37322" y="55206"/>
                  <a:pt x="74645" y="110412"/>
                  <a:pt x="121298" y="149289"/>
                </a:cubicBezTo>
                <a:cubicBezTo>
                  <a:pt x="167951" y="188167"/>
                  <a:pt x="214605" y="213049"/>
                  <a:pt x="279919" y="233265"/>
                </a:cubicBezTo>
                <a:cubicBezTo>
                  <a:pt x="345233" y="253481"/>
                  <a:pt x="438539" y="262812"/>
                  <a:pt x="513184" y="270587"/>
                </a:cubicBezTo>
                <a:cubicBezTo>
                  <a:pt x="587829" y="278362"/>
                  <a:pt x="662474" y="281473"/>
                  <a:pt x="727788" y="279918"/>
                </a:cubicBezTo>
                <a:cubicBezTo>
                  <a:pt x="793102" y="278363"/>
                  <a:pt x="850642" y="269033"/>
                  <a:pt x="905070" y="261257"/>
                </a:cubicBezTo>
                <a:cubicBezTo>
                  <a:pt x="959499" y="253482"/>
                  <a:pt x="996820" y="255037"/>
                  <a:pt x="1054359" y="233265"/>
                </a:cubicBezTo>
                <a:cubicBezTo>
                  <a:pt x="1111898" y="211493"/>
                  <a:pt x="1205204" y="164840"/>
                  <a:pt x="1250302" y="130628"/>
                </a:cubicBezTo>
                <a:cubicBezTo>
                  <a:pt x="1295400" y="96416"/>
                  <a:pt x="1310173" y="62203"/>
                  <a:pt x="1324947" y="2799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 стрелкой 106"/>
          <p:cNvCxnSpPr>
            <a:endCxn id="121" idx="2"/>
          </p:cNvCxnSpPr>
          <p:nvPr/>
        </p:nvCxnSpPr>
        <p:spPr>
          <a:xfrm flipV="1">
            <a:off x="7604033" y="4906963"/>
            <a:ext cx="1" cy="196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7175616" y="4039395"/>
            <a:ext cx="3198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7475180" y="3904569"/>
            <a:ext cx="257708" cy="2577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6093874" y="4041895"/>
            <a:ext cx="311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endCxn id="109" idx="4"/>
          </p:cNvCxnSpPr>
          <p:nvPr/>
        </p:nvCxnSpPr>
        <p:spPr>
          <a:xfrm flipH="1" flipV="1">
            <a:off x="7604034" y="4162277"/>
            <a:ext cx="2309" cy="33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6389705" y="3772488"/>
            <a:ext cx="801294" cy="547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253374" y="4359066"/>
            <a:ext cx="701320" cy="547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47226"/>
              </p:ext>
            </p:extLst>
          </p:nvPr>
        </p:nvGraphicFramePr>
        <p:xfrm>
          <a:off x="6503067" y="3904569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Equation" r:id="rId39" imgW="444240" imgH="228600" progId="Equation.DSMT4">
                  <p:embed/>
                </p:oleObj>
              </mc:Choice>
              <mc:Fallback>
                <p:oleObj name="Equation" r:id="rId39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3067" y="3904569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5839"/>
              </p:ext>
            </p:extLst>
          </p:nvPr>
        </p:nvGraphicFramePr>
        <p:xfrm>
          <a:off x="7324440" y="4484640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Equation" r:id="rId40" imgW="444240" imgH="228600" progId="Equation.DSMT4">
                  <p:embed/>
                </p:oleObj>
              </mc:Choice>
              <mc:Fallback>
                <p:oleObj name="Equation" r:id="rId40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24440" y="4484640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48888"/>
              </p:ext>
            </p:extLst>
          </p:nvPr>
        </p:nvGraphicFramePr>
        <p:xfrm>
          <a:off x="5536083" y="3920977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Equation" r:id="rId41" imgW="431640" imgH="241200" progId="Equation.DSMT4">
                  <p:embed/>
                </p:oleObj>
              </mc:Choice>
              <mc:Fallback>
                <p:oleObj name="Equation" r:id="rId41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536083" y="3920977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6087"/>
              </p:ext>
            </p:extLst>
          </p:nvPr>
        </p:nvGraphicFramePr>
        <p:xfrm>
          <a:off x="6728978" y="4884707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Equation" r:id="rId43" imgW="444240" imgH="241200" progId="Equation.DSMT4">
                  <p:embed/>
                </p:oleObj>
              </mc:Choice>
              <mc:Fallback>
                <p:oleObj name="Equation" r:id="rId43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28978" y="4884707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Прямая со стрелкой 127"/>
          <p:cNvCxnSpPr/>
          <p:nvPr/>
        </p:nvCxnSpPr>
        <p:spPr>
          <a:xfrm>
            <a:off x="7759454" y="4046974"/>
            <a:ext cx="481222" cy="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1625"/>
              </p:ext>
            </p:extLst>
          </p:nvPr>
        </p:nvGraphicFramePr>
        <p:xfrm>
          <a:off x="8293303" y="3924689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Equation" r:id="rId45" imgW="368280" imgH="228600" progId="Equation.DSMT4">
                  <p:embed/>
                </p:oleObj>
              </mc:Choice>
              <mc:Fallback>
                <p:oleObj name="Equation" r:id="rId45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93303" y="3924689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Прямая со стрелкой 129"/>
          <p:cNvCxnSpPr/>
          <p:nvPr/>
        </p:nvCxnSpPr>
        <p:spPr>
          <a:xfrm>
            <a:off x="3931981" y="5909491"/>
            <a:ext cx="3198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Овал 130"/>
          <p:cNvSpPr/>
          <p:nvPr/>
        </p:nvSpPr>
        <p:spPr>
          <a:xfrm>
            <a:off x="4231545" y="5774665"/>
            <a:ext cx="257708" cy="2577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cxnSp>
        <p:nvCxnSpPr>
          <p:cNvPr id="132" name="Прямая со стрелкой 131"/>
          <p:cNvCxnSpPr/>
          <p:nvPr/>
        </p:nvCxnSpPr>
        <p:spPr>
          <a:xfrm>
            <a:off x="2850239" y="5911991"/>
            <a:ext cx="311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131" idx="4"/>
          </p:cNvCxnSpPr>
          <p:nvPr/>
        </p:nvCxnSpPr>
        <p:spPr>
          <a:xfrm flipH="1" flipV="1">
            <a:off x="4360399" y="6032373"/>
            <a:ext cx="2309" cy="33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>
            <a:off x="3146070" y="5642584"/>
            <a:ext cx="801294" cy="5478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5" name="Объект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70741"/>
              </p:ext>
            </p:extLst>
          </p:nvPr>
        </p:nvGraphicFramePr>
        <p:xfrm>
          <a:off x="2684094" y="5512852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Equation" r:id="rId46" imgW="431640" imgH="241200" progId="Equation.DSMT4">
                  <p:embed/>
                </p:oleObj>
              </mc:Choice>
              <mc:Fallback>
                <p:oleObj name="Equation" r:id="rId46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684094" y="5512852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Прямая со стрелкой 135"/>
          <p:cNvCxnSpPr/>
          <p:nvPr/>
        </p:nvCxnSpPr>
        <p:spPr>
          <a:xfrm>
            <a:off x="4515819" y="5917070"/>
            <a:ext cx="481222" cy="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Объект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87588"/>
              </p:ext>
            </p:extLst>
          </p:nvPr>
        </p:nvGraphicFramePr>
        <p:xfrm>
          <a:off x="4658429" y="5502162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Equation" r:id="rId47" imgW="368280" imgH="228600" progId="Equation.DSMT4">
                  <p:embed/>
                </p:oleObj>
              </mc:Choice>
              <mc:Fallback>
                <p:oleObj name="Equation" r:id="rId4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58429" y="5502162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Объект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21790"/>
              </p:ext>
            </p:extLst>
          </p:nvPr>
        </p:nvGraphicFramePr>
        <p:xfrm>
          <a:off x="4199508" y="6415053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Equation" r:id="rId48" imgW="444240" imgH="241200" progId="Equation.DSMT4">
                  <p:embed/>
                </p:oleObj>
              </mc:Choice>
              <mc:Fallback>
                <p:oleObj name="Equation" r:id="rId48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199508" y="6415053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Полилиния 138"/>
          <p:cNvSpPr/>
          <p:nvPr/>
        </p:nvSpPr>
        <p:spPr>
          <a:xfrm flipH="1">
            <a:off x="3050694" y="6138586"/>
            <a:ext cx="1185437" cy="280306"/>
          </a:xfrm>
          <a:custGeom>
            <a:avLst/>
            <a:gdLst>
              <a:gd name="connsiteX0" fmla="*/ 0 w 1324947"/>
              <a:gd name="connsiteY0" fmla="*/ 0 h 280306"/>
              <a:gd name="connsiteX1" fmla="*/ 121298 w 1324947"/>
              <a:gd name="connsiteY1" fmla="*/ 149289 h 280306"/>
              <a:gd name="connsiteX2" fmla="*/ 279919 w 1324947"/>
              <a:gd name="connsiteY2" fmla="*/ 233265 h 280306"/>
              <a:gd name="connsiteX3" fmla="*/ 513184 w 1324947"/>
              <a:gd name="connsiteY3" fmla="*/ 270587 h 280306"/>
              <a:gd name="connsiteX4" fmla="*/ 727788 w 1324947"/>
              <a:gd name="connsiteY4" fmla="*/ 279918 h 280306"/>
              <a:gd name="connsiteX5" fmla="*/ 905070 w 1324947"/>
              <a:gd name="connsiteY5" fmla="*/ 261257 h 280306"/>
              <a:gd name="connsiteX6" fmla="*/ 1054359 w 1324947"/>
              <a:gd name="connsiteY6" fmla="*/ 233265 h 280306"/>
              <a:gd name="connsiteX7" fmla="*/ 1250302 w 1324947"/>
              <a:gd name="connsiteY7" fmla="*/ 130628 h 280306"/>
              <a:gd name="connsiteX8" fmla="*/ 1324947 w 1324947"/>
              <a:gd name="connsiteY8" fmla="*/ 27991 h 28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4947" h="280306">
                <a:moveTo>
                  <a:pt x="0" y="0"/>
                </a:moveTo>
                <a:cubicBezTo>
                  <a:pt x="37322" y="55206"/>
                  <a:pt x="74645" y="110412"/>
                  <a:pt x="121298" y="149289"/>
                </a:cubicBezTo>
                <a:cubicBezTo>
                  <a:pt x="167951" y="188167"/>
                  <a:pt x="214605" y="213049"/>
                  <a:pt x="279919" y="233265"/>
                </a:cubicBezTo>
                <a:cubicBezTo>
                  <a:pt x="345233" y="253481"/>
                  <a:pt x="438539" y="262812"/>
                  <a:pt x="513184" y="270587"/>
                </a:cubicBezTo>
                <a:cubicBezTo>
                  <a:pt x="587829" y="278362"/>
                  <a:pt x="662474" y="281473"/>
                  <a:pt x="727788" y="279918"/>
                </a:cubicBezTo>
                <a:cubicBezTo>
                  <a:pt x="793102" y="278363"/>
                  <a:pt x="850642" y="269033"/>
                  <a:pt x="905070" y="261257"/>
                </a:cubicBezTo>
                <a:cubicBezTo>
                  <a:pt x="959499" y="253482"/>
                  <a:pt x="996820" y="255037"/>
                  <a:pt x="1054359" y="233265"/>
                </a:cubicBezTo>
                <a:cubicBezTo>
                  <a:pt x="1111898" y="211493"/>
                  <a:pt x="1205204" y="164840"/>
                  <a:pt x="1250302" y="130628"/>
                </a:cubicBezTo>
                <a:cubicBezTo>
                  <a:pt x="1295400" y="96416"/>
                  <a:pt x="1310173" y="62203"/>
                  <a:pt x="1324947" y="2799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0" name="Объект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70067"/>
              </p:ext>
            </p:extLst>
          </p:nvPr>
        </p:nvGraphicFramePr>
        <p:xfrm>
          <a:off x="3282967" y="5774665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Equation" r:id="rId49" imgW="444240" imgH="228600" progId="Equation.DSMT4">
                  <p:embed/>
                </p:oleObj>
              </mc:Choice>
              <mc:Fallback>
                <p:oleObj name="Equation" r:id="rId49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82967" y="5774665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Прямая со стрелкой 140"/>
          <p:cNvCxnSpPr>
            <a:endCxn id="147" idx="2"/>
          </p:cNvCxnSpPr>
          <p:nvPr/>
        </p:nvCxnSpPr>
        <p:spPr>
          <a:xfrm flipV="1">
            <a:off x="6506153" y="6472551"/>
            <a:ext cx="1" cy="196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>
            <a:off x="6034846" y="5692157"/>
            <a:ext cx="3198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Овал 142"/>
          <p:cNvSpPr/>
          <p:nvPr/>
        </p:nvSpPr>
        <p:spPr>
          <a:xfrm>
            <a:off x="6360562" y="5533080"/>
            <a:ext cx="257708" cy="2577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cxnSp>
        <p:nvCxnSpPr>
          <p:cNvPr id="144" name="Прямая со стрелкой 143"/>
          <p:cNvCxnSpPr/>
          <p:nvPr/>
        </p:nvCxnSpPr>
        <p:spPr>
          <a:xfrm>
            <a:off x="6629727" y="5684307"/>
            <a:ext cx="311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endCxn id="143" idx="4"/>
          </p:cNvCxnSpPr>
          <p:nvPr/>
        </p:nvCxnSpPr>
        <p:spPr>
          <a:xfrm flipH="1" flipV="1">
            <a:off x="6489416" y="5790788"/>
            <a:ext cx="2309" cy="33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6925558" y="5414900"/>
            <a:ext cx="801294" cy="5478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6155494" y="5924654"/>
            <a:ext cx="701320" cy="5478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8" name="Прямая со стрелкой 147"/>
          <p:cNvCxnSpPr/>
          <p:nvPr/>
        </p:nvCxnSpPr>
        <p:spPr>
          <a:xfrm>
            <a:off x="7726852" y="5698294"/>
            <a:ext cx="481222" cy="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Объект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5839"/>
              </p:ext>
            </p:extLst>
          </p:nvPr>
        </p:nvGraphicFramePr>
        <p:xfrm>
          <a:off x="7054303" y="5533080"/>
          <a:ext cx="559187" cy="2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Equation" r:id="rId50" imgW="444240" imgH="228600" progId="Equation.DSMT4">
                  <p:embed/>
                </p:oleObj>
              </mc:Choice>
              <mc:Fallback>
                <p:oleObj name="Equation" r:id="rId50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54303" y="5533080"/>
                        <a:ext cx="559187" cy="287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Объект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09203"/>
              </p:ext>
            </p:extLst>
          </p:nvPr>
        </p:nvGraphicFramePr>
        <p:xfrm>
          <a:off x="6244247" y="5897876"/>
          <a:ext cx="527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Equation" r:id="rId51" imgW="419040" imgH="457200" progId="Equation.DSMT4">
                  <p:embed/>
                </p:oleObj>
              </mc:Choice>
              <mc:Fallback>
                <p:oleObj name="Equation" r:id="rId51" imgW="419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244247" y="5897876"/>
                        <a:ext cx="52705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Объект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48888"/>
              </p:ext>
            </p:extLst>
          </p:nvPr>
        </p:nvGraphicFramePr>
        <p:xfrm>
          <a:off x="5479900" y="5514691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Equation" r:id="rId53" imgW="431640" imgH="241200" progId="Equation.DSMT4">
                  <p:embed/>
                </p:oleObj>
              </mc:Choice>
              <mc:Fallback>
                <p:oleObj name="Equation" r:id="rId53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79900" y="5514691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Объект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6087"/>
              </p:ext>
            </p:extLst>
          </p:nvPr>
        </p:nvGraphicFramePr>
        <p:xfrm>
          <a:off x="5755801" y="6491142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Equation" r:id="rId54" imgW="444240" imgH="241200" progId="Equation.DSMT4">
                  <p:embed/>
                </p:oleObj>
              </mc:Choice>
              <mc:Fallback>
                <p:oleObj name="Equation" r:id="rId54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755801" y="6491142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Объект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1625"/>
              </p:ext>
            </p:extLst>
          </p:nvPr>
        </p:nvGraphicFramePr>
        <p:xfrm>
          <a:off x="7930260" y="5385451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8" name="Equation" r:id="rId55" imgW="368280" imgH="228600" progId="Equation.DSMT4">
                  <p:embed/>
                </p:oleObj>
              </mc:Choice>
              <mc:Fallback>
                <p:oleObj name="Equation" r:id="rId55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930260" y="5385451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21" grpId="0" animBg="1"/>
      <p:bldP spid="54" grpId="0" animBg="1"/>
      <p:bldP spid="62" grpId="0" animBg="1"/>
      <p:bldP spid="63" grpId="0" animBg="1"/>
      <p:bldP spid="73" grpId="0" animBg="1"/>
      <p:bldP spid="74" grpId="0" animBg="1"/>
      <p:bldP spid="86" grpId="0" animBg="1"/>
      <p:bldP spid="95" grpId="0" animBg="1"/>
      <p:bldP spid="106" grpId="0" animBg="1"/>
      <p:bldP spid="109" grpId="0" animBg="1"/>
      <p:bldP spid="113" grpId="0" animBg="1"/>
      <p:bldP spid="121" grpId="0" animBg="1"/>
      <p:bldP spid="131" grpId="0" animBg="1"/>
      <p:bldP spid="134" grpId="0" animBg="1"/>
      <p:bldP spid="139" grpId="0" animBg="1"/>
      <p:bldP spid="143" grpId="0" animBg="1"/>
      <p:bldP spid="146" grpId="0" animBg="1"/>
      <p:bldP spid="1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4027" y="4279249"/>
            <a:ext cx="2154258" cy="1988871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4027" y="2015964"/>
            <a:ext cx="2154258" cy="1988871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677586" y="408795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600"/>
              </a:spcAft>
            </a:pPr>
            <a:r>
              <a:rPr lang="ru-RU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Идеальное дифференцирующее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звено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900" y="103406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Передаточная функция </a:t>
            </a:r>
            <a:endParaRPr lang="ru-RU" sz="20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45261"/>
              </p:ext>
            </p:extLst>
          </p:nvPr>
        </p:nvGraphicFramePr>
        <p:xfrm>
          <a:off x="5692775" y="973138"/>
          <a:ext cx="17160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6" name="Equation" r:id="rId4" imgW="876240" imgH="266400" progId="Equation.DSMT4">
                  <p:embed/>
                </p:oleObj>
              </mc:Choice>
              <mc:Fallback>
                <p:oleObj name="Equation" r:id="rId4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2775" y="973138"/>
                        <a:ext cx="171608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4071" y="186999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Переходная характеристика</a:t>
            </a:r>
            <a:endParaRPr lang="ru-RU" sz="2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25035"/>
              </p:ext>
            </p:extLst>
          </p:nvPr>
        </p:nvGraphicFramePr>
        <p:xfrm>
          <a:off x="495252" y="2436354"/>
          <a:ext cx="4375349" cy="85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7" name="Equation" r:id="rId6" imgW="2476440" imgH="482400" progId="Equation.DSMT4">
                  <p:embed/>
                </p:oleObj>
              </mc:Choice>
              <mc:Fallback>
                <p:oleObj name="Equation" r:id="rId6" imgW="247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252" y="2436354"/>
                        <a:ext cx="4375349" cy="854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137775" y="3817724"/>
            <a:ext cx="4722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Импульсная переходная характеристика</a:t>
            </a:r>
            <a:endParaRPr lang="ru-RU" sz="20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64230"/>
              </p:ext>
            </p:extLst>
          </p:nvPr>
        </p:nvGraphicFramePr>
        <p:xfrm>
          <a:off x="860330" y="4797152"/>
          <a:ext cx="3205770" cy="92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" name="Equation" r:id="rId8" imgW="1587240" imgH="457200" progId="Equation.DSMT4">
                  <p:embed/>
                </p:oleObj>
              </mc:Choice>
              <mc:Fallback>
                <p:oleObj name="Equation" r:id="rId8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330" y="4797152"/>
                        <a:ext cx="3205770" cy="922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80173"/>
              </p:ext>
            </p:extLst>
          </p:nvPr>
        </p:nvGraphicFramePr>
        <p:xfrm>
          <a:off x="5551740" y="4149136"/>
          <a:ext cx="6048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1740" y="4149136"/>
                        <a:ext cx="604837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54632"/>
              </p:ext>
            </p:extLst>
          </p:nvPr>
        </p:nvGraphicFramePr>
        <p:xfrm>
          <a:off x="5551740" y="1827846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0" name="Equation" r:id="rId12" imgW="317160" imgH="228600" progId="Equation.DSMT4">
                  <p:embed/>
                </p:oleObj>
              </mc:Choice>
              <mc:Fallback>
                <p:oleObj name="Equation" r:id="rId12" imgW="317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51740" y="1827846"/>
                        <a:ext cx="52228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83459"/>
              </p:ext>
            </p:extLst>
          </p:nvPr>
        </p:nvGraphicFramePr>
        <p:xfrm>
          <a:off x="8653463" y="3725863"/>
          <a:ext cx="1666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1" name="Equation" r:id="rId14" imgW="101520" imgH="177480" progId="Equation.DSMT4">
                  <p:embed/>
                </p:oleObj>
              </mc:Choice>
              <mc:Fallback>
                <p:oleObj name="Equation" r:id="rId14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53463" y="3725863"/>
                        <a:ext cx="16668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20820"/>
              </p:ext>
            </p:extLst>
          </p:nvPr>
        </p:nvGraphicFramePr>
        <p:xfrm>
          <a:off x="8644621" y="5991242"/>
          <a:ext cx="1666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2" name="Equation" r:id="rId16" imgW="101520" imgH="177480" progId="Equation.DSMT4">
                  <p:embed/>
                </p:oleObj>
              </mc:Choice>
              <mc:Fallback>
                <p:oleObj name="Equation" r:id="rId16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44621" y="5991242"/>
                        <a:ext cx="16668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318414" y="18306"/>
            <a:ext cx="4013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1. </a:t>
            </a:r>
            <a:r>
              <a:rPr lang="ru-RU" sz="2400" b="1" dirty="0">
                <a:solidFill>
                  <a:srgbClr val="FF0000"/>
                </a:solidFill>
              </a:rPr>
              <a:t>Дифференцирующие  ТДЗ</a:t>
            </a:r>
          </a:p>
        </p:txBody>
      </p:sp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05" y="4351937"/>
            <a:ext cx="3333750" cy="1914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1891" y="8017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Частотные характеристики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6040" y="1111445"/>
            <a:ext cx="412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Амплитудно-частотная характеристика: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59606"/>
              </p:ext>
            </p:extLst>
          </p:nvPr>
        </p:nvGraphicFramePr>
        <p:xfrm>
          <a:off x="1285650" y="1916832"/>
          <a:ext cx="2040163" cy="588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4" imgW="927000" imgH="266400" progId="Equation.DSMT4">
                  <p:embed/>
                </p:oleObj>
              </mc:Choice>
              <mc:Fallback>
                <p:oleObj name="Equation" r:id="rId4" imgW="927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650" y="1916832"/>
                        <a:ext cx="2040163" cy="588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10837"/>
              </p:ext>
            </p:extLst>
          </p:nvPr>
        </p:nvGraphicFramePr>
        <p:xfrm>
          <a:off x="4904392" y="1080211"/>
          <a:ext cx="719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6" imgW="444240" imgH="266400" progId="Equation.DSMT4">
                  <p:embed/>
                </p:oleObj>
              </mc:Choice>
              <mc:Fallback>
                <p:oleObj name="Equation" r:id="rId6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4392" y="1080211"/>
                        <a:ext cx="7191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32243"/>
              </p:ext>
            </p:extLst>
          </p:nvPr>
        </p:nvGraphicFramePr>
        <p:xfrm>
          <a:off x="8532440" y="3140968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8" imgW="164880" imgH="152280" progId="Equation.DSMT4">
                  <p:embed/>
                </p:oleObj>
              </mc:Choice>
              <mc:Fallback>
                <p:oleObj name="Equation" r:id="rId8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2440" y="3140968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0152" y="37170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Фазо-частотная характеристика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7278"/>
              </p:ext>
            </p:extLst>
          </p:nvPr>
        </p:nvGraphicFramePr>
        <p:xfrm>
          <a:off x="363235" y="4482290"/>
          <a:ext cx="41005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Equation" r:id="rId10" imgW="2527200" imgH="495000" progId="Equation.DSMT4">
                  <p:embed/>
                </p:oleObj>
              </mc:Choice>
              <mc:Fallback>
                <p:oleObj name="Equation" r:id="rId10" imgW="2527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235" y="4482290"/>
                        <a:ext cx="4100513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000827"/>
              </p:ext>
            </p:extLst>
          </p:nvPr>
        </p:nvGraphicFramePr>
        <p:xfrm>
          <a:off x="5024671" y="3753091"/>
          <a:ext cx="719675" cy="4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Equation" r:id="rId12" imgW="457200" imgH="266400" progId="Equation.DSMT4">
                  <p:embed/>
                </p:oleObj>
              </mc:Choice>
              <mc:Fallback>
                <p:oleObj name="Equation" r:id="rId12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24671" y="3753091"/>
                        <a:ext cx="719675" cy="420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58143"/>
              </p:ext>
            </p:extLst>
          </p:nvPr>
        </p:nvGraphicFramePr>
        <p:xfrm>
          <a:off x="8566618" y="5877272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Equation" r:id="rId14" imgW="164880" imgH="152280" progId="Equation.DSMT4">
                  <p:embed/>
                </p:oleObj>
              </mc:Choice>
              <mc:Fallback>
                <p:oleObj name="Equation" r:id="rId14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66618" y="5877272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02380"/>
              </p:ext>
            </p:extLst>
          </p:nvPr>
        </p:nvGraphicFramePr>
        <p:xfrm>
          <a:off x="4904392" y="4351937"/>
          <a:ext cx="266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Equation" r:id="rId16" imgW="164880" imgH="444240" progId="Equation.DSMT4">
                  <p:embed/>
                </p:oleObj>
              </mc:Choice>
              <mc:Fallback>
                <p:oleObj name="Equation" r:id="rId16" imgW="16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04392" y="4351937"/>
                        <a:ext cx="26670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6905" y="561809"/>
            <a:ext cx="39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Комплексный коэффициент передачи:</a:t>
            </a:r>
            <a:endParaRPr lang="ru-RU" dirty="0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6384"/>
              </p:ext>
            </p:extLst>
          </p:nvPr>
        </p:nvGraphicFramePr>
        <p:xfrm>
          <a:off x="5604668" y="530575"/>
          <a:ext cx="1849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Equation" r:id="rId18" imgW="1143000" imgH="266400" progId="Equation.DSMT4">
                  <p:embed/>
                </p:oleObj>
              </mc:Choice>
              <mc:Fallback>
                <p:oleObj name="Equation" r:id="rId18" imgW="1143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04668" y="530575"/>
                        <a:ext cx="184943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46088" y="1515628"/>
            <a:ext cx="2970327" cy="1925696"/>
          </a:xfrm>
          <a:prstGeom prst="rect">
            <a:avLst/>
          </a:prstGeom>
        </p:spPr>
      </p:pic>
      <p:sp>
        <p:nvSpPr>
          <p:cNvPr id="6" name="Дуга 5"/>
          <p:cNvSpPr/>
          <p:nvPr/>
        </p:nvSpPr>
        <p:spPr>
          <a:xfrm rot="1714137">
            <a:off x="5514684" y="2747851"/>
            <a:ext cx="914400" cy="914400"/>
          </a:xfrm>
          <a:prstGeom prst="arc">
            <a:avLst>
              <a:gd name="adj1" fmla="val 16660991"/>
              <a:gd name="adj2" fmla="val 2079798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68256"/>
              </p:ext>
            </p:extLst>
          </p:nvPr>
        </p:nvGraphicFramePr>
        <p:xfrm>
          <a:off x="6473825" y="2876550"/>
          <a:ext cx="2651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0" name="Equation" r:id="rId21" imgW="164880" imgH="152280" progId="Equation.DSMT4">
                  <p:embed/>
                </p:oleObj>
              </mc:Choice>
              <mc:Fallback>
                <p:oleObj name="Equation" r:id="rId21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3825" y="2876550"/>
                        <a:ext cx="2651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21818"/>
              </p:ext>
            </p:extLst>
          </p:nvPr>
        </p:nvGraphicFramePr>
        <p:xfrm>
          <a:off x="7065163" y="2601395"/>
          <a:ext cx="1120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1" name="Equation" r:id="rId23" imgW="698400" imgH="228600" progId="Equation.DSMT4">
                  <p:embed/>
                </p:oleObj>
              </mc:Choice>
              <mc:Fallback>
                <p:oleObj name="Equation" r:id="rId2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65163" y="2601395"/>
                        <a:ext cx="112077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9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Дифф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2458" y="1628800"/>
            <a:ext cx="6262800" cy="466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1680" y="1166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Годограф амплитудно-фазовой характеристики (АФХ)</a:t>
            </a:r>
            <a:endParaRPr lang="ru-RU" sz="2000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12584"/>
              </p:ext>
            </p:extLst>
          </p:nvPr>
        </p:nvGraphicFramePr>
        <p:xfrm>
          <a:off x="1922463" y="781050"/>
          <a:ext cx="15255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0" name="Equation" r:id="rId6" imgW="1155600" imgH="291960" progId="Equation.DSMT4">
                  <p:embed/>
                </p:oleObj>
              </mc:Choice>
              <mc:Fallback>
                <p:oleObj name="Equation" r:id="rId6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2463" y="781050"/>
                        <a:ext cx="1525587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90698"/>
              </p:ext>
            </p:extLst>
          </p:nvPr>
        </p:nvGraphicFramePr>
        <p:xfrm>
          <a:off x="5813425" y="776288"/>
          <a:ext cx="18081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1" name="Equation" r:id="rId8" imgW="1371600" imgH="291960" progId="Equation.DSMT4">
                  <p:embed/>
                </p:oleObj>
              </mc:Choice>
              <mc:Fallback>
                <p:oleObj name="Equation" r:id="rId8" imgW="1371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3425" y="776288"/>
                        <a:ext cx="1808163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44265"/>
              </p:ext>
            </p:extLst>
          </p:nvPr>
        </p:nvGraphicFramePr>
        <p:xfrm>
          <a:off x="6327755" y="5308319"/>
          <a:ext cx="1271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" name="Equation" r:id="rId10" imgW="901440" imgH="291960" progId="Equation.DSMT4">
                  <p:embed/>
                </p:oleObj>
              </mc:Choice>
              <mc:Fallback>
                <p:oleObj name="Equation" r:id="rId10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7755" y="5308319"/>
                        <a:ext cx="1271588" cy="411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17105"/>
              </p:ext>
            </p:extLst>
          </p:nvPr>
        </p:nvGraphicFramePr>
        <p:xfrm>
          <a:off x="2555776" y="1895946"/>
          <a:ext cx="1445241" cy="47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" name="Equation" r:id="rId12" imgW="888840" imgH="291960" progId="Equation.DSMT4">
                  <p:embed/>
                </p:oleObj>
              </mc:Choice>
              <mc:Fallback>
                <p:oleObj name="Equation" r:id="rId12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5776" y="1895946"/>
                        <a:ext cx="1445241" cy="4738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75438"/>
              </p:ext>
            </p:extLst>
          </p:nvPr>
        </p:nvGraphicFramePr>
        <p:xfrm>
          <a:off x="4835695" y="5301208"/>
          <a:ext cx="6810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" name="Equation" r:id="rId14" imgW="419040" imgH="190440" progId="Equation.DSMT4">
                  <p:embed/>
                </p:oleObj>
              </mc:Choice>
              <mc:Fallback>
                <p:oleObj name="Equation" r:id="rId14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5695" y="5301208"/>
                        <a:ext cx="6810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43368"/>
              </p:ext>
            </p:extLst>
          </p:nvPr>
        </p:nvGraphicFramePr>
        <p:xfrm>
          <a:off x="4752020" y="2132856"/>
          <a:ext cx="7429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" name="Equation" r:id="rId16" imgW="457200" imgH="152280" progId="Equation.DSMT4">
                  <p:embed/>
                </p:oleObj>
              </mc:Choice>
              <mc:Fallback>
                <p:oleObj name="Equation" r:id="rId16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52020" y="2132856"/>
                        <a:ext cx="7429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29" y="4683462"/>
            <a:ext cx="2438400" cy="18764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63" y="2603114"/>
            <a:ext cx="2343646" cy="18954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91680" y="164260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just">
              <a:spcAft>
                <a:spcPts val="600"/>
              </a:spcAft>
            </a:pPr>
            <a:r>
              <a:rPr lang="ru-RU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Реальное дифференцирующее звено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9296" y="1458416"/>
            <a:ext cx="2763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Передаточная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функция </a:t>
            </a:r>
            <a:endParaRPr lang="ru-RU" sz="20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43063"/>
              </p:ext>
            </p:extLst>
          </p:nvPr>
        </p:nvGraphicFramePr>
        <p:xfrm>
          <a:off x="3563134" y="1365368"/>
          <a:ext cx="30511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" name="Equation" r:id="rId5" imgW="1904760" imgH="457200" progId="Equation.DSMT4">
                  <p:embed/>
                </p:oleObj>
              </mc:Choice>
              <mc:Fallback>
                <p:oleObj name="Equation" r:id="rId5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134" y="1365368"/>
                        <a:ext cx="3051175" cy="73342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76954"/>
              </p:ext>
            </p:extLst>
          </p:nvPr>
        </p:nvGraphicFramePr>
        <p:xfrm>
          <a:off x="8582610" y="4167622"/>
          <a:ext cx="152276" cy="26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9" name="Equation" r:id="rId7" imgW="101520" imgH="177480" progId="Equation.DSMT4">
                  <p:embed/>
                </p:oleObj>
              </mc:Choice>
              <mc:Fallback>
                <p:oleObj name="Equation" r:id="rId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2610" y="4167622"/>
                        <a:ext cx="152276" cy="26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88746"/>
              </p:ext>
            </p:extLst>
          </p:nvPr>
        </p:nvGraphicFramePr>
        <p:xfrm>
          <a:off x="8580858" y="4767847"/>
          <a:ext cx="152276" cy="26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" name="Equation" r:id="rId9" imgW="101520" imgH="177480" progId="Equation.DSMT4">
                  <p:embed/>
                </p:oleObj>
              </mc:Choice>
              <mc:Fallback>
                <p:oleObj name="Equation" r:id="rId9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0858" y="4767847"/>
                        <a:ext cx="152276" cy="26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51179"/>
              </p:ext>
            </p:extLst>
          </p:nvPr>
        </p:nvGraphicFramePr>
        <p:xfrm>
          <a:off x="5508328" y="236337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1" name="Equation" r:id="rId11" imgW="355320" imgH="228600" progId="Equation.DSMT4">
                  <p:embed/>
                </p:oleObj>
              </mc:Choice>
              <mc:Fallback>
                <p:oleObj name="Equation" r:id="rId1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328" y="2363373"/>
                        <a:ext cx="533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50894"/>
              </p:ext>
            </p:extLst>
          </p:nvPr>
        </p:nvGraphicFramePr>
        <p:xfrm>
          <a:off x="5579766" y="4635172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2" name="Equation" r:id="rId13" imgW="406080" imgH="228600" progId="Equation.DSMT4">
                  <p:embed/>
                </p:oleObj>
              </mc:Choice>
              <mc:Fallback>
                <p:oleObj name="Equation" r:id="rId13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766" y="4635172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55708" y="2423070"/>
            <a:ext cx="3219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Переходная характеристика</a:t>
            </a:r>
            <a:endParaRPr lang="ru-RU" sz="20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691049"/>
              </p:ext>
            </p:extLst>
          </p:nvPr>
        </p:nvGraphicFramePr>
        <p:xfrm>
          <a:off x="1368283" y="3025317"/>
          <a:ext cx="31829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" name="Equation" r:id="rId15" imgW="1892160" imgH="533160" progId="Equation.DSMT4">
                  <p:embed/>
                </p:oleObj>
              </mc:Choice>
              <mc:Fallback>
                <p:oleObj name="Equation" r:id="rId15" imgW="1892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68283" y="3025317"/>
                        <a:ext cx="3182937" cy="896938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79296" y="4468985"/>
            <a:ext cx="456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Импульсная переходная характеристика</a:t>
            </a:r>
            <a:endParaRPr lang="ru-RU" sz="20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46067"/>
              </p:ext>
            </p:extLst>
          </p:nvPr>
        </p:nvGraphicFramePr>
        <p:xfrm>
          <a:off x="944420" y="5085892"/>
          <a:ext cx="3606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4" name="Equation" r:id="rId17" imgW="1752480" imgH="520560" progId="Equation.DSMT4">
                  <p:embed/>
                </p:oleObj>
              </mc:Choice>
              <mc:Fallback>
                <p:oleObj name="Equation" r:id="rId17" imgW="175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4420" y="5085892"/>
                        <a:ext cx="3606800" cy="1071563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45379"/>
              </p:ext>
            </p:extLst>
          </p:nvPr>
        </p:nvGraphicFramePr>
        <p:xfrm>
          <a:off x="5872163" y="2714625"/>
          <a:ext cx="295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" name="Equation" r:id="rId19" imgW="190440" imgH="444240" progId="Equation.DSMT4">
                  <p:embed/>
                </p:oleObj>
              </mc:Choice>
              <mc:Fallback>
                <p:oleObj name="Equation" r:id="rId19" imgW="190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72163" y="2714625"/>
                        <a:ext cx="2952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96314"/>
              </p:ext>
            </p:extLst>
          </p:nvPr>
        </p:nvGraphicFramePr>
        <p:xfrm>
          <a:off x="5508328" y="5744919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" name="Equation" r:id="rId21" imgW="380880" imgH="457200" progId="Equation.DSMT4">
                  <p:embed/>
                </p:oleObj>
              </mc:Choice>
              <mc:Fallback>
                <p:oleObj name="Equation" r:id="rId21" imgW="38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8328" y="5744919"/>
                        <a:ext cx="571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67544" y="708658"/>
            <a:ext cx="3540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Дифференциальное уравнение</a:t>
            </a:r>
            <a:endParaRPr lang="ru-RU" sz="20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1828"/>
              </p:ext>
            </p:extLst>
          </p:nvPr>
        </p:nvGraphicFramePr>
        <p:xfrm>
          <a:off x="4892378" y="656255"/>
          <a:ext cx="25939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" name="Equation" r:id="rId23" imgW="1777680" imgH="469800" progId="Equation.DSMT4">
                  <p:embed/>
                </p:oleObj>
              </mc:Choice>
              <mc:Fallback>
                <p:oleObj name="Equation" r:id="rId23" imgW="1777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2378" y="656255"/>
                        <a:ext cx="2593975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8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99" y="4651375"/>
            <a:ext cx="2890278" cy="1809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609" y="2035350"/>
            <a:ext cx="2668572" cy="1912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3619" y="1932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Частотные характеристики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9711" y="194224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Амплитудно-частотная характеристика: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05695"/>
              </p:ext>
            </p:extLst>
          </p:nvPr>
        </p:nvGraphicFramePr>
        <p:xfrm>
          <a:off x="1403648" y="2585161"/>
          <a:ext cx="2266963" cy="85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5" imgW="1384200" imgH="520560" progId="Equation.DSMT4">
                  <p:embed/>
                </p:oleObj>
              </mc:Choice>
              <mc:Fallback>
                <p:oleObj name="Equation" r:id="rId5" imgW="1384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2585161"/>
                        <a:ext cx="2266963" cy="852867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92385"/>
              </p:ext>
            </p:extLst>
          </p:nvPr>
        </p:nvGraphicFramePr>
        <p:xfrm>
          <a:off x="5876316" y="1853917"/>
          <a:ext cx="604330" cy="3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7" imgW="444240" imgH="266400" progId="Equation.DSMT4">
                  <p:embed/>
                </p:oleObj>
              </mc:Choice>
              <mc:Fallback>
                <p:oleObj name="Equation" r:id="rId7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6316" y="1853917"/>
                        <a:ext cx="604330" cy="36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1385"/>
              </p:ext>
            </p:extLst>
          </p:nvPr>
        </p:nvGraphicFramePr>
        <p:xfrm>
          <a:off x="8445206" y="3602602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9" imgW="164880" imgH="152280" progId="Equation.DSMT4">
                  <p:embed/>
                </p:oleObj>
              </mc:Choice>
              <mc:Fallback>
                <p:oleObj name="Equation" r:id="rId9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45206" y="3602602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99711" y="408543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Фазо-частотная характеристика:</a:t>
            </a:r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4995"/>
              </p:ext>
            </p:extLst>
          </p:nvPr>
        </p:nvGraphicFramePr>
        <p:xfrm>
          <a:off x="1209185" y="4982376"/>
          <a:ext cx="26558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11" imgW="1638000" imgH="444240" progId="Equation.DSMT4">
                  <p:embed/>
                </p:oleObj>
              </mc:Choice>
              <mc:Fallback>
                <p:oleObj name="Equation" r:id="rId11" imgW="1638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9185" y="4982376"/>
                        <a:ext cx="2655887" cy="72072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08086"/>
              </p:ext>
            </p:extLst>
          </p:nvPr>
        </p:nvGraphicFramePr>
        <p:xfrm>
          <a:off x="5982821" y="4312885"/>
          <a:ext cx="719675" cy="4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13" imgW="457200" imgH="266400" progId="Equation.DSMT4">
                  <p:embed/>
                </p:oleObj>
              </mc:Choice>
              <mc:Fallback>
                <p:oleObj name="Equation" r:id="rId13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82821" y="4312885"/>
                        <a:ext cx="719675" cy="420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27056"/>
              </p:ext>
            </p:extLst>
          </p:nvPr>
        </p:nvGraphicFramePr>
        <p:xfrm>
          <a:off x="8738448" y="6165304"/>
          <a:ext cx="2667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Equation" r:id="rId15" imgW="164880" imgH="152280" progId="Equation.DSMT4">
                  <p:embed/>
                </p:oleObj>
              </mc:Choice>
              <mc:Fallback>
                <p:oleObj name="Equation" r:id="rId15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38448" y="6165304"/>
                        <a:ext cx="2667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00916"/>
              </p:ext>
            </p:extLst>
          </p:nvPr>
        </p:nvGraphicFramePr>
        <p:xfrm>
          <a:off x="5502071" y="4625189"/>
          <a:ext cx="2651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17" imgW="164880" imgH="444240" progId="Equation.DSMT4">
                  <p:embed/>
                </p:oleObj>
              </mc:Choice>
              <mc:Fallback>
                <p:oleObj name="Equation" r:id="rId17" imgW="16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2071" y="4625189"/>
                        <a:ext cx="26511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029"/>
              </p:ext>
            </p:extLst>
          </p:nvPr>
        </p:nvGraphicFramePr>
        <p:xfrm>
          <a:off x="501650" y="1014413"/>
          <a:ext cx="2185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19" imgW="1549080" imgH="457200" progId="Equation.DSMT4">
                  <p:embed/>
                </p:oleObj>
              </mc:Choice>
              <mc:Fallback>
                <p:oleObj name="Equation" r:id="rId19" imgW="1549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1650" y="1014413"/>
                        <a:ext cx="2185988" cy="64452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9711" y="48371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Комплексный коэффициент передачи:</a:t>
            </a:r>
            <a:endParaRPr lang="ru-RU" dirty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34537"/>
              </p:ext>
            </p:extLst>
          </p:nvPr>
        </p:nvGraphicFramePr>
        <p:xfrm>
          <a:off x="5441648" y="2169485"/>
          <a:ext cx="258505" cy="60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21" imgW="190440" imgH="444240" progId="Equation.DSMT4">
                  <p:embed/>
                </p:oleObj>
              </mc:Choice>
              <mc:Fallback>
                <p:oleObj name="Equation" r:id="rId21" imgW="190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41648" y="2169485"/>
                        <a:ext cx="258505" cy="60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87699"/>
              </p:ext>
            </p:extLst>
          </p:nvPr>
        </p:nvGraphicFramePr>
        <p:xfrm>
          <a:off x="5528477" y="3695470"/>
          <a:ext cx="2047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23" imgW="126720" imgH="190440" progId="Equation.DSMT4">
                  <p:embed/>
                </p:oleObj>
              </mc:Choice>
              <mc:Fallback>
                <p:oleObj name="Equation" r:id="rId2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28477" y="3695470"/>
                        <a:ext cx="204788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836018"/>
              </p:ext>
            </p:extLst>
          </p:nvPr>
        </p:nvGraphicFramePr>
        <p:xfrm>
          <a:off x="5602018" y="6180923"/>
          <a:ext cx="2047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25" imgW="126720" imgH="190440" progId="Equation.DSMT4">
                  <p:embed/>
                </p:oleObj>
              </mc:Choice>
              <mc:Fallback>
                <p:oleObj name="Equation" r:id="rId2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02018" y="6180923"/>
                        <a:ext cx="204788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1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еал дифф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t="22700" r="19932"/>
          <a:stretch/>
        </p:blipFill>
        <p:spPr>
          <a:xfrm>
            <a:off x="833270" y="1544916"/>
            <a:ext cx="7411138" cy="4878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347864" y="1886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Годограф АФХ</a:t>
            </a:r>
            <a:endParaRPr lang="ru-RU" sz="24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81459"/>
              </p:ext>
            </p:extLst>
          </p:nvPr>
        </p:nvGraphicFramePr>
        <p:xfrm>
          <a:off x="6992757" y="5316688"/>
          <a:ext cx="12731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6" imgW="901440" imgH="291960" progId="Equation.DSMT4">
                  <p:embed/>
                </p:oleObj>
              </mc:Choice>
              <mc:Fallback>
                <p:oleObj name="Equation" r:id="rId6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2757" y="5316688"/>
                        <a:ext cx="1273175" cy="411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9753"/>
              </p:ext>
            </p:extLst>
          </p:nvPr>
        </p:nvGraphicFramePr>
        <p:xfrm>
          <a:off x="1115616" y="1544916"/>
          <a:ext cx="12541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8" imgW="888840" imgH="291960" progId="Equation.DSMT4">
                  <p:embed/>
                </p:oleObj>
              </mc:Choice>
              <mc:Fallback>
                <p:oleObj name="Equation" r:id="rId8" imgW="888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1544916"/>
                        <a:ext cx="1254125" cy="411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74286"/>
              </p:ext>
            </p:extLst>
          </p:nvPr>
        </p:nvGraphicFramePr>
        <p:xfrm>
          <a:off x="3870165" y="2302131"/>
          <a:ext cx="9223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0" imgW="571320" imgH="241200" progId="Equation.DSMT4">
                  <p:embed/>
                </p:oleObj>
              </mc:Choice>
              <mc:Fallback>
                <p:oleObj name="Equation" r:id="rId10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0165" y="2302131"/>
                        <a:ext cx="9223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5733704" y="4435685"/>
            <a:ext cx="625347" cy="654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2194065" y="4409412"/>
            <a:ext cx="473509" cy="685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44961"/>
              </p:ext>
            </p:extLst>
          </p:nvPr>
        </p:nvGraphicFramePr>
        <p:xfrm>
          <a:off x="1538288" y="5573862"/>
          <a:ext cx="2047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2" imgW="126720" imgH="190440" progId="Equation.DSMT4">
                  <p:embed/>
                </p:oleObj>
              </mc:Choice>
              <mc:Fallback>
                <p:oleObj name="Equation" r:id="rId12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38288" y="5573862"/>
                        <a:ext cx="204787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 flipV="1">
            <a:off x="4331334" y="2708920"/>
            <a:ext cx="0" cy="281334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3656"/>
              </p:ext>
            </p:extLst>
          </p:nvPr>
        </p:nvGraphicFramePr>
        <p:xfrm>
          <a:off x="6591296" y="5805264"/>
          <a:ext cx="4492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4" imgW="317160" imgH="241200" progId="Equation.DSMT4">
                  <p:embed/>
                </p:oleObj>
              </mc:Choice>
              <mc:Fallback>
                <p:oleObj name="Equation" r:id="rId14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91296" y="5805264"/>
                        <a:ext cx="449263" cy="339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35787"/>
              </p:ext>
            </p:extLst>
          </p:nvPr>
        </p:nvGraphicFramePr>
        <p:xfrm>
          <a:off x="1143000" y="2754313"/>
          <a:ext cx="3952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16" imgW="279360" imgH="444240" progId="Equation.DSMT4">
                  <p:embed/>
                </p:oleObj>
              </mc:Choice>
              <mc:Fallback>
                <p:oleObj name="Equation" r:id="rId16" imgW="279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43000" y="2754313"/>
                        <a:ext cx="395288" cy="625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43774"/>
              </p:ext>
            </p:extLst>
          </p:nvPr>
        </p:nvGraphicFramePr>
        <p:xfrm>
          <a:off x="1590515" y="638401"/>
          <a:ext cx="22796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18" imgW="1701720" imgH="495000" progId="Equation.DSMT4">
                  <p:embed/>
                </p:oleObj>
              </mc:Choice>
              <mc:Fallback>
                <p:oleObj name="Equation" r:id="rId18" imgW="1701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90515" y="638401"/>
                        <a:ext cx="22796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48895"/>
              </p:ext>
            </p:extLst>
          </p:nvPr>
        </p:nvGraphicFramePr>
        <p:xfrm>
          <a:off x="5262088" y="665654"/>
          <a:ext cx="2193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20" imgW="1688760" imgH="457200" progId="Equation.DSMT4">
                  <p:embed/>
                </p:oleObj>
              </mc:Choice>
              <mc:Fallback>
                <p:oleObj name="Equation" r:id="rId20" imgW="1688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62088" y="665654"/>
                        <a:ext cx="219392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80404"/>
              </p:ext>
            </p:extLst>
          </p:nvPr>
        </p:nvGraphicFramePr>
        <p:xfrm>
          <a:off x="1938428" y="5199308"/>
          <a:ext cx="6778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22" imgW="419040" imgH="190440" progId="Equation.DSMT4">
                  <p:embed/>
                </p:oleObj>
              </mc:Choice>
              <mc:Fallback>
                <p:oleObj name="Equation" r:id="rId22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38428" y="5199308"/>
                        <a:ext cx="677863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6355"/>
              </p:ext>
            </p:extLst>
          </p:nvPr>
        </p:nvGraphicFramePr>
        <p:xfrm>
          <a:off x="5917984" y="5229470"/>
          <a:ext cx="7397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24" imgW="457200" imgH="152280" progId="Equation.DSMT4">
                  <p:embed/>
                </p:oleObj>
              </mc:Choice>
              <mc:Fallback>
                <p:oleObj name="Equation" r:id="rId24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17984" y="5229470"/>
                        <a:ext cx="73977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3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01" y="2542453"/>
            <a:ext cx="2333625" cy="1743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529" y="4683462"/>
            <a:ext cx="2438400" cy="18764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0779" y="55029"/>
            <a:ext cx="782528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580" algn="just">
              <a:spcAft>
                <a:spcPts val="600"/>
              </a:spcAft>
            </a:pPr>
            <a:r>
              <a:rPr lang="ru-RU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Реальное дифференцирующее </a:t>
            </a:r>
            <a:r>
              <a:rPr lang="ru-RU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звено со статизмом</a:t>
            </a:r>
          </a:p>
          <a:p>
            <a:pPr lvl="0" indent="449580" algn="ctr">
              <a:spcAft>
                <a:spcPts val="60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(инерционно-форсирующее ТДЗ)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3232" y="1735021"/>
            <a:ext cx="2833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Передаточная функция: </a:t>
            </a:r>
            <a:endParaRPr lang="ru-RU" sz="20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286665"/>
              </p:ext>
            </p:extLst>
          </p:nvPr>
        </p:nvGraphicFramePr>
        <p:xfrm>
          <a:off x="3347864" y="1551873"/>
          <a:ext cx="19335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Equation" r:id="rId5" imgW="1206360" imgH="495000" progId="Equation.DSMT4">
                  <p:embed/>
                </p:oleObj>
              </mc:Choice>
              <mc:Fallback>
                <p:oleObj name="Equation" r:id="rId5" imgW="1206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1551873"/>
                        <a:ext cx="1933575" cy="793750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8582610" y="4167622"/>
          <a:ext cx="152276" cy="26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Equation" r:id="rId7" imgW="101520" imgH="177480" progId="Equation.DSMT4">
                  <p:embed/>
                </p:oleObj>
              </mc:Choice>
              <mc:Fallback>
                <p:oleObj name="Equation" r:id="rId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2610" y="4167622"/>
                        <a:ext cx="152276" cy="26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8580858" y="4767847"/>
          <a:ext cx="152276" cy="26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Equation" r:id="rId9" imgW="101520" imgH="177480" progId="Equation.DSMT4">
                  <p:embed/>
                </p:oleObj>
              </mc:Choice>
              <mc:Fallback>
                <p:oleObj name="Equation" r:id="rId9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0858" y="4767847"/>
                        <a:ext cx="152276" cy="26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84712"/>
              </p:ext>
            </p:extLst>
          </p:nvPr>
        </p:nvGraphicFramePr>
        <p:xfrm>
          <a:off x="6328539" y="2269865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Equation" r:id="rId11" imgW="355320" imgH="228600" progId="Equation.DSMT4">
                  <p:embed/>
                </p:oleObj>
              </mc:Choice>
              <mc:Fallback>
                <p:oleObj name="Equation" r:id="rId1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8539" y="2269865"/>
                        <a:ext cx="533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5579766" y="4635172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Equation" r:id="rId13" imgW="406080" imgH="228600" progId="Equation.DSMT4">
                  <p:embed/>
                </p:oleObj>
              </mc:Choice>
              <mc:Fallback>
                <p:oleObj name="Equation" r:id="rId13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766" y="4635172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43232" y="2418933"/>
            <a:ext cx="3290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Переходная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характеристика:</a:t>
            </a:r>
            <a:endParaRPr lang="ru-RU" sz="20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49252"/>
              </p:ext>
            </p:extLst>
          </p:nvPr>
        </p:nvGraphicFramePr>
        <p:xfrm>
          <a:off x="377614" y="3035840"/>
          <a:ext cx="4610547" cy="100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Equation" r:id="rId15" imgW="2908080" imgH="634680" progId="Equation.DSMT4">
                  <p:embed/>
                </p:oleObj>
              </mc:Choice>
              <mc:Fallback>
                <p:oleObj name="Equation" r:id="rId15" imgW="2908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614" y="3035840"/>
                        <a:ext cx="4610547" cy="100528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73931" y="4317962"/>
            <a:ext cx="456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Импульсная переходная характеристика</a:t>
            </a:r>
            <a:endParaRPr lang="ru-RU" sz="20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80816"/>
              </p:ext>
            </p:extLst>
          </p:nvPr>
        </p:nvGraphicFramePr>
        <p:xfrm>
          <a:off x="394642" y="4866493"/>
          <a:ext cx="4046831" cy="108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" name="Equation" r:id="rId17" imgW="2273040" imgH="609480" progId="Equation.DSMT4">
                  <p:embed/>
                </p:oleObj>
              </mc:Choice>
              <mc:Fallback>
                <p:oleObj name="Equation" r:id="rId17" imgW="227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4642" y="4866493"/>
                        <a:ext cx="4046831" cy="1084830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33109"/>
              </p:ext>
            </p:extLst>
          </p:nvPr>
        </p:nvGraphicFramePr>
        <p:xfrm>
          <a:off x="5537844" y="2393369"/>
          <a:ext cx="5524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" name="Equation" r:id="rId19" imgW="355320" imgH="495000" progId="Equation.DSMT4">
                  <p:embed/>
                </p:oleObj>
              </mc:Choice>
              <mc:Fallback>
                <p:oleObj name="Equation" r:id="rId19" imgW="355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37844" y="2393369"/>
                        <a:ext cx="5524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94817"/>
              </p:ext>
            </p:extLst>
          </p:nvPr>
        </p:nvGraphicFramePr>
        <p:xfrm>
          <a:off x="5131769" y="5843083"/>
          <a:ext cx="895994" cy="59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Equation" r:id="rId21" imgW="799920" imgH="533160" progId="Equation.DSMT4">
                  <p:embed/>
                </p:oleObj>
              </mc:Choice>
              <mc:Fallback>
                <p:oleObj name="Equation" r:id="rId21" imgW="799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31769" y="5843083"/>
                        <a:ext cx="895994" cy="597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43232" y="961279"/>
            <a:ext cx="3610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Дифференциальное уравнение:</a:t>
            </a:r>
            <a:endParaRPr lang="ru-RU" sz="20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405021"/>
              </p:ext>
            </p:extLst>
          </p:nvPr>
        </p:nvGraphicFramePr>
        <p:xfrm>
          <a:off x="4854575" y="812800"/>
          <a:ext cx="3889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1" name="Equation" r:id="rId23" imgW="2666880" imgH="495000" progId="Equation.DSMT4">
                  <p:embed/>
                </p:oleObj>
              </mc:Choice>
              <mc:Fallback>
                <p:oleObj name="Equation" r:id="rId23" imgW="2666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54575" y="812800"/>
                        <a:ext cx="388937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55266"/>
              </p:ext>
            </p:extLst>
          </p:nvPr>
        </p:nvGraphicFramePr>
        <p:xfrm>
          <a:off x="5757863" y="3302000"/>
          <a:ext cx="2174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2" name="Equation" r:id="rId25" imgW="139680" imgH="177480" progId="Equation.DSMT4">
                  <p:embed/>
                </p:oleObj>
              </mc:Choice>
              <mc:Fallback>
                <p:oleObj name="Equation" r:id="rId2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57863" y="3302000"/>
                        <a:ext cx="2174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5735"/>
              </p:ext>
            </p:extLst>
          </p:nvPr>
        </p:nvGraphicFramePr>
        <p:xfrm>
          <a:off x="7325129" y="2472681"/>
          <a:ext cx="1066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Equation" r:id="rId27" imgW="711000" imgH="241200" progId="Equation.DSMT4">
                  <p:embed/>
                </p:oleObj>
              </mc:Choice>
              <mc:Fallback>
                <p:oleObj name="Equation" r:id="rId2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25129" y="2472681"/>
                        <a:ext cx="10668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9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71" y="5202418"/>
            <a:ext cx="2409807" cy="131129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27181"/>
            <a:ext cx="2336933" cy="17408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3619" y="1932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Частотные характеристики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9711" y="1533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Амплитудно-частотная характеристика: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07353"/>
              </p:ext>
            </p:extLst>
          </p:nvPr>
        </p:nvGraphicFramePr>
        <p:xfrm>
          <a:off x="4935847" y="1348411"/>
          <a:ext cx="3466128" cy="74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7" name="Equation" r:id="rId5" imgW="2882880" imgH="622080" progId="Equation.DSMT4">
                  <p:embed/>
                </p:oleObj>
              </mc:Choice>
              <mc:Fallback>
                <p:oleObj name="Equation" r:id="rId5" imgW="28828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5847" y="1348411"/>
                        <a:ext cx="3466128" cy="747824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98474"/>
              </p:ext>
            </p:extLst>
          </p:nvPr>
        </p:nvGraphicFramePr>
        <p:xfrm>
          <a:off x="868837" y="2073141"/>
          <a:ext cx="495884" cy="29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8" name="Equation" r:id="rId7" imgW="444240" imgH="266400" progId="Equation.DSMT4">
                  <p:embed/>
                </p:oleObj>
              </mc:Choice>
              <mc:Fallback>
                <p:oleObj name="Equation" r:id="rId7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8837" y="2073141"/>
                        <a:ext cx="495884" cy="29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16124"/>
              </p:ext>
            </p:extLst>
          </p:nvPr>
        </p:nvGraphicFramePr>
        <p:xfrm>
          <a:off x="3439978" y="3757502"/>
          <a:ext cx="230668" cy="21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9" name="Equation" r:id="rId9" imgW="164880" imgH="152280" progId="Equation.DSMT4">
                  <p:embed/>
                </p:oleObj>
              </mc:Choice>
              <mc:Fallback>
                <p:oleObj name="Equation" r:id="rId9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9978" y="3757502"/>
                        <a:ext cx="230668" cy="212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4645" y="413739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Фазо-частотная характеристика:</a:t>
            </a:r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00557"/>
              </p:ext>
            </p:extLst>
          </p:nvPr>
        </p:nvGraphicFramePr>
        <p:xfrm>
          <a:off x="5148064" y="4131893"/>
          <a:ext cx="2088232" cy="60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" name="Equation" r:id="rId11" imgW="1942920" imgH="558720" progId="Equation.DSMT4">
                  <p:embed/>
                </p:oleObj>
              </mc:Choice>
              <mc:Fallback>
                <p:oleObj name="Equation" r:id="rId11" imgW="19429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064" y="4131893"/>
                        <a:ext cx="2088232" cy="600998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34425"/>
              </p:ext>
            </p:extLst>
          </p:nvPr>
        </p:nvGraphicFramePr>
        <p:xfrm>
          <a:off x="1354350" y="4890954"/>
          <a:ext cx="533395" cy="31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1" name="Equation" r:id="rId13" imgW="457200" imgH="266400" progId="Equation.DSMT4">
                  <p:embed/>
                </p:oleObj>
              </mc:Choice>
              <mc:Fallback>
                <p:oleObj name="Equation" r:id="rId13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4350" y="4890954"/>
                        <a:ext cx="533395" cy="31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04735"/>
              </p:ext>
            </p:extLst>
          </p:nvPr>
        </p:nvGraphicFramePr>
        <p:xfrm>
          <a:off x="3468696" y="6252966"/>
          <a:ext cx="226040" cy="20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2" name="Equation" r:id="rId15" imgW="164880" imgH="152280" progId="Equation.DSMT4">
                  <p:embed/>
                </p:oleObj>
              </mc:Choice>
              <mc:Fallback>
                <p:oleObj name="Equation" r:id="rId15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8696" y="6252966"/>
                        <a:ext cx="226040" cy="208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04282"/>
              </p:ext>
            </p:extLst>
          </p:nvPr>
        </p:nvGraphicFramePr>
        <p:xfrm>
          <a:off x="768048" y="5094674"/>
          <a:ext cx="201578" cy="54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3" name="Equation" r:id="rId17" imgW="164880" imgH="444240" progId="Equation.DSMT4">
                  <p:embed/>
                </p:oleObj>
              </mc:Choice>
              <mc:Fallback>
                <p:oleObj name="Equation" r:id="rId17" imgW="16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8048" y="5094674"/>
                        <a:ext cx="201578" cy="54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42628"/>
              </p:ext>
            </p:extLst>
          </p:nvPr>
        </p:nvGraphicFramePr>
        <p:xfrm>
          <a:off x="4969432" y="563100"/>
          <a:ext cx="3248590" cy="69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" name="Equation" r:id="rId19" imgW="2666880" imgH="571320" progId="Equation.DSMT4">
                  <p:embed/>
                </p:oleObj>
              </mc:Choice>
              <mc:Fallback>
                <p:oleObj name="Equation" r:id="rId19" imgW="2666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69432" y="563100"/>
                        <a:ext cx="3248590" cy="694951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6888" y="76293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Комплексный коэффициент передачи:</a:t>
            </a:r>
            <a:endParaRPr lang="ru-RU" dirty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70509"/>
              </p:ext>
            </p:extLst>
          </p:nvPr>
        </p:nvGraphicFramePr>
        <p:xfrm>
          <a:off x="804064" y="2514895"/>
          <a:ext cx="420155" cy="58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5" name="Equation" r:id="rId21" imgW="355320" imgH="495000" progId="Equation.DSMT4">
                  <p:embed/>
                </p:oleObj>
              </mc:Choice>
              <mc:Fallback>
                <p:oleObj name="Equation" r:id="rId21" imgW="355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4064" y="2514895"/>
                        <a:ext cx="420155" cy="58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68358"/>
              </p:ext>
            </p:extLst>
          </p:nvPr>
        </p:nvGraphicFramePr>
        <p:xfrm>
          <a:off x="1030171" y="3723539"/>
          <a:ext cx="143607" cy="21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" name="Equation" r:id="rId23" imgW="126720" imgH="190440" progId="Equation.DSMT4">
                  <p:embed/>
                </p:oleObj>
              </mc:Choice>
              <mc:Fallback>
                <p:oleObj name="Equation" r:id="rId2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30171" y="3723539"/>
                        <a:ext cx="143607" cy="214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45266"/>
              </p:ext>
            </p:extLst>
          </p:nvPr>
        </p:nvGraphicFramePr>
        <p:xfrm>
          <a:off x="1040919" y="6303597"/>
          <a:ext cx="122110" cy="18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" name="Equation" r:id="rId25" imgW="126720" imgH="190440" progId="Equation.DSMT4">
                  <p:embed/>
                </p:oleObj>
              </mc:Choice>
              <mc:Fallback>
                <p:oleObj name="Equation" r:id="rId2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40919" y="6303597"/>
                        <a:ext cx="122110" cy="18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4827"/>
              </p:ext>
            </p:extLst>
          </p:nvPr>
        </p:nvGraphicFramePr>
        <p:xfrm>
          <a:off x="2201863" y="2327275"/>
          <a:ext cx="6715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8" name="Equation" r:id="rId27" imgW="520560" imgH="241200" progId="Equation.DSMT4">
                  <p:embed/>
                </p:oleObj>
              </mc:Choice>
              <mc:Fallback>
                <p:oleObj name="Equation" r:id="rId27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01863" y="2327275"/>
                        <a:ext cx="67151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255610"/>
              </p:ext>
            </p:extLst>
          </p:nvPr>
        </p:nvGraphicFramePr>
        <p:xfrm>
          <a:off x="915988" y="3232150"/>
          <a:ext cx="1651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9" name="Equation" r:id="rId29" imgW="139680" imgH="177480" progId="Equation.DSMT4">
                  <p:embed/>
                </p:oleObj>
              </mc:Choice>
              <mc:Fallback>
                <p:oleObj name="Equation" r:id="rId29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1651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07960"/>
              </p:ext>
            </p:extLst>
          </p:nvPr>
        </p:nvGraphicFramePr>
        <p:xfrm>
          <a:off x="2447069" y="5544600"/>
          <a:ext cx="6715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0" name="Equation" r:id="rId31" imgW="520560" imgH="241200" progId="Equation.DSMT4">
                  <p:embed/>
                </p:oleObj>
              </mc:Choice>
              <mc:Fallback>
                <p:oleObj name="Equation" r:id="rId31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47069" y="5544600"/>
                        <a:ext cx="67151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509" r="20175"/>
          <a:stretch/>
        </p:blipFill>
        <p:spPr>
          <a:xfrm>
            <a:off x="5049325" y="2459644"/>
            <a:ext cx="2871049" cy="1622497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70509"/>
              </p:ext>
            </p:extLst>
          </p:nvPr>
        </p:nvGraphicFramePr>
        <p:xfrm>
          <a:off x="4804741" y="3204203"/>
          <a:ext cx="420155" cy="58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1" name="Equation" r:id="rId34" imgW="355320" imgH="495000" progId="Equation.DSMT4">
                  <p:embed/>
                </p:oleObj>
              </mc:Choice>
              <mc:Fallback>
                <p:oleObj name="Equation" r:id="rId34" imgW="355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04741" y="3204203"/>
                        <a:ext cx="420155" cy="58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74171"/>
              </p:ext>
            </p:extLst>
          </p:nvPr>
        </p:nvGraphicFramePr>
        <p:xfrm>
          <a:off x="4966775" y="2988050"/>
          <a:ext cx="1651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2" name="Equation" r:id="rId35" imgW="139680" imgH="177480" progId="Equation.DSMT4">
                  <p:embed/>
                </p:oleObj>
              </mc:Choice>
              <mc:Fallback>
                <p:oleObj name="Equation" r:id="rId3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66775" y="2988050"/>
                        <a:ext cx="1651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98474"/>
              </p:ext>
            </p:extLst>
          </p:nvPr>
        </p:nvGraphicFramePr>
        <p:xfrm>
          <a:off x="5364088" y="2244393"/>
          <a:ext cx="495884" cy="29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3" name="Equation" r:id="rId37" imgW="444240" imgH="266400" progId="Equation.DSMT4">
                  <p:embed/>
                </p:oleObj>
              </mc:Choice>
              <mc:Fallback>
                <p:oleObj name="Equation" r:id="rId37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088" y="2244393"/>
                        <a:ext cx="495884" cy="29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8130"/>
              </p:ext>
            </p:extLst>
          </p:nvPr>
        </p:nvGraphicFramePr>
        <p:xfrm>
          <a:off x="8102688" y="3729677"/>
          <a:ext cx="230668" cy="21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4" name="Equation" r:id="rId38" imgW="164880" imgH="152280" progId="Equation.DSMT4">
                  <p:embed/>
                </p:oleObj>
              </mc:Choice>
              <mc:Fallback>
                <p:oleObj name="Equation" r:id="rId38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2688" y="3729677"/>
                        <a:ext cx="230668" cy="212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24889"/>
              </p:ext>
            </p:extLst>
          </p:nvPr>
        </p:nvGraphicFramePr>
        <p:xfrm>
          <a:off x="6708396" y="2393267"/>
          <a:ext cx="6715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5" name="Equation" r:id="rId39" imgW="520560" imgH="241200" progId="Equation.DSMT4">
                  <p:embed/>
                </p:oleObj>
              </mc:Choice>
              <mc:Fallback>
                <p:oleObj name="Equation" r:id="rId39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708396" y="2393267"/>
                        <a:ext cx="67151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24896" y="5012270"/>
            <a:ext cx="2695478" cy="1686960"/>
          </a:xfrm>
          <a:prstGeom prst="rect">
            <a:avLst/>
          </a:prstGeom>
        </p:spPr>
      </p:pic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67054"/>
              </p:ext>
            </p:extLst>
          </p:nvPr>
        </p:nvGraphicFramePr>
        <p:xfrm>
          <a:off x="4937125" y="6121400"/>
          <a:ext cx="3571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6" name="Equation" r:id="rId42" imgW="291960" imgH="444240" progId="Equation.DSMT4">
                  <p:embed/>
                </p:oleObj>
              </mc:Choice>
              <mc:Fallback>
                <p:oleObj name="Equation" r:id="rId42" imgW="291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37125" y="6121400"/>
                        <a:ext cx="357188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34425"/>
              </p:ext>
            </p:extLst>
          </p:nvPr>
        </p:nvGraphicFramePr>
        <p:xfrm>
          <a:off x="4691501" y="4946038"/>
          <a:ext cx="533395" cy="31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7" name="Equation" r:id="rId44" imgW="457200" imgH="266400" progId="Equation.DSMT4">
                  <p:embed/>
                </p:oleObj>
              </mc:Choice>
              <mc:Fallback>
                <p:oleObj name="Equation" r:id="rId44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91501" y="4946038"/>
                        <a:ext cx="533395" cy="31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69496"/>
              </p:ext>
            </p:extLst>
          </p:nvPr>
        </p:nvGraphicFramePr>
        <p:xfrm>
          <a:off x="7043573" y="6041855"/>
          <a:ext cx="6715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8" name="Equation" r:id="rId45" imgW="520560" imgH="241200" progId="Equation.DSMT4">
                  <p:embed/>
                </p:oleObj>
              </mc:Choice>
              <mc:Fallback>
                <p:oleObj name="Equation" r:id="rId45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043573" y="6041855"/>
                        <a:ext cx="67151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8130"/>
              </p:ext>
            </p:extLst>
          </p:nvPr>
        </p:nvGraphicFramePr>
        <p:xfrm>
          <a:off x="8171307" y="5086970"/>
          <a:ext cx="230668" cy="21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9" name="Equation" r:id="rId47" imgW="164880" imgH="152280" progId="Equation.DSMT4">
                  <p:embed/>
                </p:oleObj>
              </mc:Choice>
              <mc:Fallback>
                <p:oleObj name="Equation" r:id="rId47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1307" y="5086970"/>
                        <a:ext cx="230668" cy="212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5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185</Words>
  <Application>Microsoft Office PowerPoint</Application>
  <PresentationFormat>Экран (4:3)</PresentationFormat>
  <Paragraphs>63</Paragraphs>
  <Slides>14</Slides>
  <Notes>0</Notes>
  <HiddenSlides>0</HiddenSlides>
  <MMClips>4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Equation</vt:lpstr>
      <vt:lpstr>MathType 6.0 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304</cp:revision>
  <cp:lastPrinted>2012-09-03T19:18:29Z</cp:lastPrinted>
  <dcterms:created xsi:type="dcterms:W3CDTF">2012-09-03T18:50:03Z</dcterms:created>
  <dcterms:modified xsi:type="dcterms:W3CDTF">2015-04-03T07:34:14Z</dcterms:modified>
</cp:coreProperties>
</file>