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2"/>
  </p:handout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70" r:id="rId10"/>
    <p:sldId id="275" r:id="rId11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C5EA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6" autoAdjust="0"/>
    <p:restoredTop sz="94660"/>
  </p:normalViewPr>
  <p:slideViewPr>
    <p:cSldViewPr>
      <p:cViewPr varScale="1">
        <p:scale>
          <a:sx n="83" d="100"/>
          <a:sy n="83" d="100"/>
        </p:scale>
        <p:origin x="185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18.wmf"/><Relationship Id="rId7" Type="http://schemas.openxmlformats.org/officeDocument/2006/relationships/image" Target="../media/image32.wmf"/><Relationship Id="rId2" Type="http://schemas.openxmlformats.org/officeDocument/2006/relationships/image" Target="../media/image17.wmf"/><Relationship Id="rId1" Type="http://schemas.openxmlformats.org/officeDocument/2006/relationships/image" Target="../media/image30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20.wmf"/><Relationship Id="rId10" Type="http://schemas.openxmlformats.org/officeDocument/2006/relationships/image" Target="../media/image35.wmf"/><Relationship Id="rId4" Type="http://schemas.openxmlformats.org/officeDocument/2006/relationships/image" Target="../media/image19.wmf"/><Relationship Id="rId9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10" Type="http://schemas.openxmlformats.org/officeDocument/2006/relationships/image" Target="../media/image57.wmf"/><Relationship Id="rId4" Type="http://schemas.openxmlformats.org/officeDocument/2006/relationships/image" Target="../media/image53.wmf"/><Relationship Id="rId9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34.wmf"/><Relationship Id="rId5" Type="http://schemas.openxmlformats.org/officeDocument/2006/relationships/image" Target="../media/image62.wmf"/><Relationship Id="rId4" Type="http://schemas.openxmlformats.org/officeDocument/2006/relationships/image" Target="../media/image32.wmf"/><Relationship Id="rId9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9.wmf"/><Relationship Id="rId7" Type="http://schemas.openxmlformats.org/officeDocument/2006/relationships/image" Target="../media/image47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D0308-1A42-4653-B3B4-261FBDB523FE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F1F64-68B4-45D8-885C-1E5F6678D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31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3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30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2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7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2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0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83A2-8A31-437B-85FB-A1CB2AB74604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25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75.bin"/><Relationship Id="rId3" Type="http://schemas.openxmlformats.org/officeDocument/2006/relationships/video" Target="../media/media2.mp4"/><Relationship Id="rId21" Type="http://schemas.openxmlformats.org/officeDocument/2006/relationships/image" Target="../media/image70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45.wmf"/><Relationship Id="rId2" Type="http://schemas.microsoft.com/office/2007/relationships/media" Target="../media/media2.mp4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9.wmf"/><Relationship Id="rId5" Type="http://schemas.openxmlformats.org/officeDocument/2006/relationships/image" Target="../media/image71.png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47.wmf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7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3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.wm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13.png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7.bin"/><Relationship Id="rId26" Type="http://schemas.openxmlformats.org/officeDocument/2006/relationships/image" Target="../media/image25.wmf"/><Relationship Id="rId3" Type="http://schemas.openxmlformats.org/officeDocument/2006/relationships/image" Target="../media/image28.png"/><Relationship Id="rId21" Type="http://schemas.openxmlformats.org/officeDocument/2006/relationships/oleObject" Target="../embeddings/oleObject18.bin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1.wmf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image" Target="../media/image29.png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8.wmf"/><Relationship Id="rId24" Type="http://schemas.openxmlformats.org/officeDocument/2006/relationships/image" Target="../media/image24.wmf"/><Relationship Id="rId32" Type="http://schemas.openxmlformats.org/officeDocument/2006/relationships/oleObject" Target="../embeddings/oleObject24.bin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6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2.wmf"/><Relationship Id="rId31" Type="http://schemas.openxmlformats.org/officeDocument/2006/relationships/oleObject" Target="../embeddings/oleObject2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5.bin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7.wmf"/><Relationship Id="rId8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33.bin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4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2.wmf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.bin"/><Relationship Id="rId20" Type="http://schemas.openxmlformats.org/officeDocument/2006/relationships/image" Target="../media/image38.png"/><Relationship Id="rId29" Type="http://schemas.openxmlformats.org/officeDocument/2006/relationships/oleObject" Target="../embeddings/oleObject3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19.wmf"/><Relationship Id="rId24" Type="http://schemas.openxmlformats.org/officeDocument/2006/relationships/image" Target="../media/image35.wmf"/><Relationship Id="rId5" Type="http://schemas.openxmlformats.org/officeDocument/2006/relationships/image" Target="../media/image37.png"/><Relationship Id="rId15" Type="http://schemas.openxmlformats.org/officeDocument/2006/relationships/image" Target="../media/image31.wmf"/><Relationship Id="rId23" Type="http://schemas.openxmlformats.org/officeDocument/2006/relationships/oleObject" Target="../embeddings/oleObject35.bin"/><Relationship Id="rId28" Type="http://schemas.openxmlformats.org/officeDocument/2006/relationships/oleObject" Target="../embeddings/oleObject38.bin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31.bin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46.bin"/><Relationship Id="rId3" Type="http://schemas.openxmlformats.org/officeDocument/2006/relationships/video" Target="../media/media1.mp4"/><Relationship Id="rId21" Type="http://schemas.openxmlformats.org/officeDocument/2006/relationships/image" Target="../media/image46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4.wmf"/><Relationship Id="rId25" Type="http://schemas.openxmlformats.org/officeDocument/2006/relationships/image" Target="../media/image48.wmf"/><Relationship Id="rId2" Type="http://schemas.microsoft.com/office/2007/relationships/media" Target="../media/media1.mp4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1.wmf"/><Relationship Id="rId24" Type="http://schemas.openxmlformats.org/officeDocument/2006/relationships/oleObject" Target="../embeddings/oleObject49.bin"/><Relationship Id="rId5" Type="http://schemas.openxmlformats.org/officeDocument/2006/relationships/image" Target="../media/image49.png"/><Relationship Id="rId15" Type="http://schemas.openxmlformats.org/officeDocument/2006/relationships/image" Target="../media/image43.wmf"/><Relationship Id="rId23" Type="http://schemas.openxmlformats.org/officeDocument/2006/relationships/image" Target="../media/image47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5.wmf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6.wmf"/><Relationship Id="rId3" Type="http://schemas.openxmlformats.org/officeDocument/2006/relationships/image" Target="../media/image58.png"/><Relationship Id="rId21" Type="http://schemas.openxmlformats.org/officeDocument/2006/relationships/oleObject" Target="../embeddings/oleObject58.bin"/><Relationship Id="rId7" Type="http://schemas.openxmlformats.org/officeDocument/2006/relationships/image" Target="../media/image51.wmf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57.wmf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7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4.wmf"/><Relationship Id="rId22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67.bin"/><Relationship Id="rId3" Type="http://schemas.openxmlformats.org/officeDocument/2006/relationships/image" Target="../media/image65.png"/><Relationship Id="rId21" Type="http://schemas.openxmlformats.org/officeDocument/2006/relationships/image" Target="../media/image64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32.wmf"/><Relationship Id="rId5" Type="http://schemas.openxmlformats.org/officeDocument/2006/relationships/image" Target="../media/image60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65.bin"/><Relationship Id="rId22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Теория автоматического управления</a:t>
            </a:r>
            <a:endParaRPr lang="ru-RU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4293096"/>
            <a:ext cx="7772400" cy="914400"/>
          </a:xfrm>
        </p:spPr>
        <p:txBody>
          <a:bodyPr anchor="ctr"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Типовые динамические звенья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2060848"/>
            <a:ext cx="7772400" cy="1224136"/>
          </a:xfrm>
          <a:prstGeom prst="rect">
            <a:avLst/>
          </a:prstGeom>
        </p:spPr>
        <p:txBody>
          <a:bodyPr vert="horz" lIns="45720" rIns="45720" bIns="45720" anchor="ctr">
            <a:normAutofit fontScale="975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dirty="0" smtClean="0">
                <a:solidFill>
                  <a:srgbClr val="C00000"/>
                </a:solidFill>
              </a:rPr>
              <a:t>Лекция </a:t>
            </a:r>
            <a:r>
              <a:rPr lang="ru-RU" smtClean="0">
                <a:solidFill>
                  <a:srgbClr val="C00000"/>
                </a:solidFill>
              </a:rPr>
              <a:t>№ 5</a:t>
            </a:r>
            <a:endParaRPr lang="ru-RU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АФХ-2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4216" y="1464897"/>
            <a:ext cx="7650130" cy="5032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691680" y="11663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Годограф амплитудно-фазовой характеристики (АФХ)</a:t>
            </a:r>
            <a:endParaRPr lang="ru-RU" sz="2000" b="1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846827"/>
              </p:ext>
            </p:extLst>
          </p:nvPr>
        </p:nvGraphicFramePr>
        <p:xfrm>
          <a:off x="558408" y="447849"/>
          <a:ext cx="37433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Equation" r:id="rId6" imgW="2654280" imgH="698400" progId="Equation.DSMT4">
                  <p:embed/>
                </p:oleObj>
              </mc:Choice>
              <mc:Fallback>
                <p:oleObj name="Equation" r:id="rId6" imgW="265428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8408" y="447849"/>
                        <a:ext cx="37433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790248"/>
              </p:ext>
            </p:extLst>
          </p:nvPr>
        </p:nvGraphicFramePr>
        <p:xfrm>
          <a:off x="4618549" y="518583"/>
          <a:ext cx="3906837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8" imgW="2768400" imgH="609480" progId="Equation.DSMT4">
                  <p:embed/>
                </p:oleObj>
              </mc:Choice>
              <mc:Fallback>
                <p:oleObj name="Equation" r:id="rId8" imgW="27684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18549" y="518583"/>
                        <a:ext cx="3906837" cy="85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800429"/>
              </p:ext>
            </p:extLst>
          </p:nvPr>
        </p:nvGraphicFramePr>
        <p:xfrm>
          <a:off x="6889149" y="1669816"/>
          <a:ext cx="12715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10" imgW="901440" imgH="291960" progId="Equation.DSMT4">
                  <p:embed/>
                </p:oleObj>
              </mc:Choice>
              <mc:Fallback>
                <p:oleObj name="Equation" r:id="rId10" imgW="901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89149" y="1669816"/>
                        <a:ext cx="1271588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008952"/>
              </p:ext>
            </p:extLst>
          </p:nvPr>
        </p:nvGraphicFramePr>
        <p:xfrm>
          <a:off x="2831782" y="1464897"/>
          <a:ext cx="1445241" cy="473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12" imgW="888840" imgH="291960" progId="Equation.DSMT4">
                  <p:embed/>
                </p:oleObj>
              </mc:Choice>
              <mc:Fallback>
                <p:oleObj name="Equation" r:id="rId12" imgW="888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31782" y="1464897"/>
                        <a:ext cx="1445241" cy="473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034022"/>
              </p:ext>
            </p:extLst>
          </p:nvPr>
        </p:nvGraphicFramePr>
        <p:xfrm>
          <a:off x="6351223" y="2255476"/>
          <a:ext cx="6810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14" imgW="419040" imgH="190440" progId="Equation.DSMT4">
                  <p:embed/>
                </p:oleObj>
              </mc:Choice>
              <mc:Fallback>
                <p:oleObj name="Equation" r:id="rId14" imgW="419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51223" y="2255476"/>
                        <a:ext cx="68103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802566"/>
              </p:ext>
            </p:extLst>
          </p:nvPr>
        </p:nvGraphicFramePr>
        <p:xfrm>
          <a:off x="2123728" y="2307448"/>
          <a:ext cx="7429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Equation" r:id="rId16" imgW="457200" imgH="152280" progId="Equation.DSMT4">
                  <p:embed/>
                </p:oleObj>
              </mc:Choice>
              <mc:Fallback>
                <p:oleObj name="Equation" r:id="rId16" imgW="457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23728" y="2307448"/>
                        <a:ext cx="74295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Дуга 13"/>
          <p:cNvSpPr/>
          <p:nvPr/>
        </p:nvSpPr>
        <p:spPr>
          <a:xfrm rot="6877620">
            <a:off x="3707974" y="727181"/>
            <a:ext cx="3375980" cy="2504092"/>
          </a:xfrm>
          <a:prstGeom prst="arc">
            <a:avLst>
              <a:gd name="adj1" fmla="val 16200000"/>
              <a:gd name="adj2" fmla="val 111830"/>
            </a:avLst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723341"/>
              </p:ext>
            </p:extLst>
          </p:nvPr>
        </p:nvGraphicFramePr>
        <p:xfrm>
          <a:off x="1468438" y="2460625"/>
          <a:ext cx="2063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Equation" r:id="rId18" imgW="126720" imgH="190440" progId="Equation.DSMT4">
                  <p:embed/>
                </p:oleObj>
              </mc:Choice>
              <mc:Fallback>
                <p:oleObj name="Equation" r:id="rId18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68438" y="2460625"/>
                        <a:ext cx="206375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842944"/>
              </p:ext>
            </p:extLst>
          </p:nvPr>
        </p:nvGraphicFramePr>
        <p:xfrm>
          <a:off x="7554341" y="2308452"/>
          <a:ext cx="304385" cy="38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Equation" r:id="rId20" imgW="139680" imgH="177480" progId="Equation.DSMT4">
                  <p:embed/>
                </p:oleObj>
              </mc:Choice>
              <mc:Fallback>
                <p:oleObj name="Equation" r:id="rId20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54341" y="2308452"/>
                        <a:ext cx="304385" cy="38739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Прямая со стрелкой 20"/>
          <p:cNvCxnSpPr/>
          <p:nvPr/>
        </p:nvCxnSpPr>
        <p:spPr>
          <a:xfrm flipH="1" flipV="1">
            <a:off x="7236296" y="2242589"/>
            <a:ext cx="275429" cy="239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388" y="162495"/>
            <a:ext cx="869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1. </a:t>
            </a:r>
            <a:r>
              <a:rPr lang="ru-RU" sz="2400" b="1" dirty="0" smtClean="0">
                <a:solidFill>
                  <a:srgbClr val="FF0000"/>
                </a:solidFill>
              </a:rPr>
              <a:t>Классификация ТДЗ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227753" y="1533215"/>
            <a:ext cx="172819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Обыкновенные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998283" y="1538094"/>
            <a:ext cx="1728192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Особые</a:t>
            </a:r>
            <a:endParaRPr lang="ru-RU" dirty="0"/>
          </a:p>
        </p:txBody>
      </p:sp>
      <p:sp>
        <p:nvSpPr>
          <p:cNvPr id="5" name="Стрелка вниз 4"/>
          <p:cNvSpPr/>
          <p:nvPr/>
        </p:nvSpPr>
        <p:spPr>
          <a:xfrm rot="1832316">
            <a:off x="3586555" y="742140"/>
            <a:ext cx="312564" cy="64389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 rot="18336460">
            <a:off x="6338956" y="540961"/>
            <a:ext cx="297741" cy="104247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6593" y="2525091"/>
            <a:ext cx="1872208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Статические</a:t>
            </a:r>
          </a:p>
          <a:p>
            <a:pPr algn="ctr"/>
            <a:r>
              <a:rPr lang="ru-RU" sz="16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позиционные</a:t>
            </a:r>
            <a:r>
              <a:rPr lang="ru-RU" sz="16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ru-RU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096813" y="2561095"/>
            <a:ext cx="1944216" cy="7560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Интегрирующие</a:t>
            </a:r>
          </a:p>
          <a:p>
            <a:pPr algn="ctr"/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(астатические)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49041" y="2561095"/>
            <a:ext cx="2376264" cy="7560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Дифференцирующие</a:t>
            </a:r>
          </a:p>
          <a:p>
            <a:pPr algn="ctr"/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форсирующие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 rot="2459434">
            <a:off x="1716324" y="1926014"/>
            <a:ext cx="342264" cy="63162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 rot="19209442">
            <a:off x="4239065" y="1917729"/>
            <a:ext cx="342264" cy="63701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2860637" y="1972691"/>
            <a:ext cx="342264" cy="507191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881565" y="3399824"/>
            <a:ext cx="342264" cy="78778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2897789" y="3435208"/>
            <a:ext cx="342264" cy="75254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5166041" y="3435207"/>
            <a:ext cx="342264" cy="75240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0049" y="4268969"/>
            <a:ext cx="1918752" cy="1587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3600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Идеальное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1-го порядка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2-го порядка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Колебательное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Консервативное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096813" y="4268969"/>
            <a:ext cx="1918752" cy="1587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3600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Идеальное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Идеальное 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r>
              <a:rPr lang="ru-RU" sz="1600" dirty="0" smtClean="0">
                <a:solidFill>
                  <a:schemeClr val="tx1"/>
                </a:solidFill>
              </a:rPr>
              <a:t>-го порядка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Инерционное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377797" y="4268969"/>
            <a:ext cx="1918752" cy="1587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3600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Идеальное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Идеальное 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r>
              <a:rPr lang="ru-RU" sz="1600" dirty="0" smtClean="0">
                <a:solidFill>
                  <a:schemeClr val="tx1"/>
                </a:solidFill>
              </a:rPr>
              <a:t>-го порядка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Инерционное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633317" y="3012576"/>
            <a:ext cx="2412268" cy="33483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Устойчивые </a:t>
            </a:r>
            <a:r>
              <a:rPr lang="ru-RU" dirty="0" err="1" smtClean="0"/>
              <a:t>неминимально</a:t>
            </a:r>
            <a:r>
              <a:rPr lang="ru-RU" dirty="0" smtClean="0"/>
              <a:t>-фазовые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Неустойчивые </a:t>
            </a:r>
            <a:r>
              <a:rPr lang="ru-RU" dirty="0" err="1" smtClean="0"/>
              <a:t>неминимально</a:t>
            </a:r>
            <a:r>
              <a:rPr lang="ru-RU" dirty="0" smtClean="0"/>
              <a:t>-фазовые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 запаздыванием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Дискретные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Нелинейные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Смешанные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0" name="Стрелка вниз 19"/>
          <p:cNvSpPr/>
          <p:nvPr/>
        </p:nvSpPr>
        <p:spPr>
          <a:xfrm>
            <a:off x="7668319" y="2014012"/>
            <a:ext cx="342264" cy="882686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8864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Графическая иллюстрация свойств классов обыкновенных ТДЗ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921342"/>
            <a:ext cx="2190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Статические ОТДЗ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195558"/>
              </p:ext>
            </p:extLst>
          </p:nvPr>
        </p:nvGraphicFramePr>
        <p:xfrm>
          <a:off x="860165" y="5845229"/>
          <a:ext cx="182420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3" imgW="965160" imgH="266400" progId="Equation.DSMT4">
                  <p:embed/>
                </p:oleObj>
              </mc:Choice>
              <mc:Fallback>
                <p:oleObj name="Equation" r:id="rId3" imgW="9651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0165" y="5845229"/>
                        <a:ext cx="1824202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710101"/>
            <a:ext cx="2914650" cy="337615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312116" y="909301"/>
            <a:ext cx="2590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Интегрирующие ОТДЗ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0364" y="1611378"/>
            <a:ext cx="2933700" cy="3401798"/>
          </a:xfrm>
          <a:prstGeom prst="rect">
            <a:avLst/>
          </a:prstGeom>
        </p:spPr>
      </p:pic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339838"/>
              </p:ext>
            </p:extLst>
          </p:nvPr>
        </p:nvGraphicFramePr>
        <p:xfrm>
          <a:off x="3592291" y="5555919"/>
          <a:ext cx="22320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7" imgW="1180800" imgH="571320" progId="Equation.DSMT4">
                  <p:embed/>
                </p:oleObj>
              </mc:Choice>
              <mc:Fallback>
                <p:oleObj name="Equation" r:id="rId7" imgW="11808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2291" y="5555919"/>
                        <a:ext cx="2232025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6022925" y="909301"/>
            <a:ext cx="3143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Дифференцирующие ОТДЗ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2536" y="1611379"/>
            <a:ext cx="2914650" cy="3427440"/>
          </a:xfrm>
          <a:prstGeom prst="rect">
            <a:avLst/>
          </a:prstGeom>
        </p:spPr>
      </p:pic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106713"/>
              </p:ext>
            </p:extLst>
          </p:nvPr>
        </p:nvGraphicFramePr>
        <p:xfrm>
          <a:off x="6732240" y="5640056"/>
          <a:ext cx="19446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Equation" r:id="rId10" imgW="1028520" imgH="482400" progId="Equation.DSMT4">
                  <p:embed/>
                </p:oleObj>
              </mc:Choice>
              <mc:Fallback>
                <p:oleObj name="Equation" r:id="rId10" imgW="1028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32240" y="5640056"/>
                        <a:ext cx="194468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99891" y="520452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Упрощенная характеристика для установившегося режима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118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388" y="162495"/>
            <a:ext cx="869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2</a:t>
            </a:r>
            <a:r>
              <a:rPr lang="ru-RU" sz="2400" b="1" dirty="0" smtClean="0">
                <a:solidFill>
                  <a:srgbClr val="FF0000"/>
                </a:solidFill>
              </a:rPr>
              <a:t>. Статические ТДЗ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15561" y="624160"/>
            <a:ext cx="4742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695" indent="222885" algn="just">
              <a:spcAft>
                <a:spcPts val="300"/>
              </a:spcAft>
            </a:pPr>
            <a:r>
              <a:rPr lang="ru-RU" sz="2400" b="1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Статическое идеальное звено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1131566" y="1268760"/>
            <a:ext cx="7040834" cy="648072"/>
            <a:chOff x="1131566" y="1268760"/>
            <a:chExt cx="7040834" cy="64807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4372348" y="1268760"/>
              <a:ext cx="3800052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31566" y="1360295"/>
              <a:ext cx="3456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/>
                <a:t>Передаточная функция </a:t>
              </a:r>
              <a:endParaRPr lang="ru-RU" sz="2000" dirty="0"/>
            </a:p>
          </p:txBody>
        </p:sp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3371382"/>
                </p:ext>
              </p:extLst>
            </p:nvPr>
          </p:nvGraphicFramePr>
          <p:xfrm>
            <a:off x="4650909" y="1405104"/>
            <a:ext cx="1343219" cy="447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" name="Equation" r:id="rId3" imgW="685800" imgH="228600" progId="Equation.DSMT4">
                    <p:embed/>
                  </p:oleObj>
                </mc:Choice>
                <mc:Fallback>
                  <p:oleObj name="Equation" r:id="rId3" imgW="685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50909" y="1405104"/>
                          <a:ext cx="1343219" cy="4477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Объект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0263765"/>
                </p:ext>
              </p:extLst>
            </p:nvPr>
          </p:nvGraphicFramePr>
          <p:xfrm>
            <a:off x="6458019" y="1405104"/>
            <a:ext cx="1370713" cy="355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9" name="Equation" r:id="rId5" imgW="736560" imgH="190440" progId="Equation.DSMT4">
                    <p:embed/>
                  </p:oleObj>
                </mc:Choice>
                <mc:Fallback>
                  <p:oleObj name="Equation" r:id="rId5" imgW="73656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458019" y="1405104"/>
                          <a:ext cx="1370713" cy="3553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3381587"/>
            <a:ext cx="3551847" cy="2403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27809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Переходная характеристика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2780928"/>
            <a:ext cx="446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Импульсная переходная характеристика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0298" y="3145718"/>
            <a:ext cx="3192008" cy="2526376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2771800" y="3933056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851798"/>
              </p:ext>
            </p:extLst>
          </p:nvPr>
        </p:nvGraphicFramePr>
        <p:xfrm>
          <a:off x="2859758" y="4583397"/>
          <a:ext cx="256406" cy="32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Equation" r:id="rId9" imgW="139680" imgH="177480" progId="Equation.DSMT4">
                  <p:embed/>
                </p:oleObj>
              </mc:Choice>
              <mc:Fallback>
                <p:oleObj name="Equation" r:id="rId9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9758" y="4583397"/>
                        <a:ext cx="256406" cy="326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877744"/>
              </p:ext>
            </p:extLst>
          </p:nvPr>
        </p:nvGraphicFramePr>
        <p:xfrm>
          <a:off x="5795390" y="5165826"/>
          <a:ext cx="2317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Equation" r:id="rId11" imgW="126720" imgH="190440" progId="Equation.DSMT4">
                  <p:embed/>
                </p:oleObj>
              </mc:Choice>
              <mc:Fallback>
                <p:oleObj name="Equation" r:id="rId11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5390" y="5165826"/>
                        <a:ext cx="2317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433367"/>
              </p:ext>
            </p:extLst>
          </p:nvPr>
        </p:nvGraphicFramePr>
        <p:xfrm>
          <a:off x="1475656" y="5852677"/>
          <a:ext cx="1959117" cy="45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Equation" r:id="rId13" imgW="990360" imgH="228600" progId="Equation.DSMT4">
                  <p:embed/>
                </p:oleObj>
              </mc:Choice>
              <mc:Fallback>
                <p:oleObj name="Equation" r:id="rId13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75656" y="5852677"/>
                        <a:ext cx="1959117" cy="452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182383"/>
              </p:ext>
            </p:extLst>
          </p:nvPr>
        </p:nvGraphicFramePr>
        <p:xfrm>
          <a:off x="5491163" y="5810250"/>
          <a:ext cx="19335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Equation" r:id="rId15" imgW="977760" imgH="228600" progId="Equation.DSMT4">
                  <p:embed/>
                </p:oleObj>
              </mc:Choice>
              <mc:Fallback>
                <p:oleObj name="Equation" r:id="rId15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91163" y="5810250"/>
                        <a:ext cx="1933575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3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597" y="1195704"/>
            <a:ext cx="3120182" cy="26395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774919" y="188640"/>
            <a:ext cx="5160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ru-RU" sz="2400" b="1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Статическое звено 1-го порядка 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309286"/>
              </p:ext>
            </p:extLst>
          </p:nvPr>
        </p:nvGraphicFramePr>
        <p:xfrm>
          <a:off x="4930775" y="598488"/>
          <a:ext cx="16652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" name="Equation" r:id="rId4" imgW="1143000" imgH="457200" progId="Equation.DSMT4">
                  <p:embed/>
                </p:oleObj>
              </mc:Choice>
              <mc:Fallback>
                <p:oleObj name="Equation" r:id="rId4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0775" y="598488"/>
                        <a:ext cx="1665288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06647" y="74712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Передаточная функция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14413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Переходная характеристика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91049"/>
              </p:ext>
            </p:extLst>
          </p:nvPr>
        </p:nvGraphicFramePr>
        <p:xfrm>
          <a:off x="1118529" y="2056922"/>
          <a:ext cx="2086188" cy="100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7" name="Equation" r:id="rId6" imgW="1295280" imgH="622080" progId="Equation.DSMT4">
                  <p:embed/>
                </p:oleObj>
              </mc:Choice>
              <mc:Fallback>
                <p:oleObj name="Equation" r:id="rId6" imgW="12952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8529" y="2056922"/>
                        <a:ext cx="2086188" cy="100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100391"/>
              </p:ext>
            </p:extLst>
          </p:nvPr>
        </p:nvGraphicFramePr>
        <p:xfrm>
          <a:off x="6225532" y="1430298"/>
          <a:ext cx="1461785" cy="41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8" name="Equation" r:id="rId8" imgW="850680" imgH="241200" progId="Equation.DSMT4">
                  <p:embed/>
                </p:oleObj>
              </mc:Choice>
              <mc:Fallback>
                <p:oleObj name="Equation" r:id="rId8" imgW="850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25532" y="1430298"/>
                        <a:ext cx="1461785" cy="41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473961"/>
              </p:ext>
            </p:extLst>
          </p:nvPr>
        </p:nvGraphicFramePr>
        <p:xfrm>
          <a:off x="5235285" y="1617510"/>
          <a:ext cx="275456" cy="37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9" name="Equation" r:id="rId10" imgW="177480" imgH="241200" progId="Equation.DSMT4">
                  <p:embed/>
                </p:oleObj>
              </mc:Choice>
              <mc:Fallback>
                <p:oleObj name="Equation" r:id="rId10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35285" y="1617510"/>
                        <a:ext cx="275456" cy="373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329483"/>
              </p:ext>
            </p:extLst>
          </p:nvPr>
        </p:nvGraphicFramePr>
        <p:xfrm>
          <a:off x="6142828" y="2821390"/>
          <a:ext cx="3127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0" name="Equation" r:id="rId12" imgW="203040" imgH="241200" progId="Equation.DSMT4">
                  <p:embed/>
                </p:oleObj>
              </mc:Choice>
              <mc:Fallback>
                <p:oleObj name="Equation" r:id="rId12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2828" y="2821390"/>
                        <a:ext cx="312738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68792"/>
              </p:ext>
            </p:extLst>
          </p:nvPr>
        </p:nvGraphicFramePr>
        <p:xfrm>
          <a:off x="6956425" y="2493963"/>
          <a:ext cx="2968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" name="Equation" r:id="rId14" imgW="190440" imgH="241200" progId="Equation.DSMT4">
                  <p:embed/>
                </p:oleObj>
              </mc:Choice>
              <mc:Fallback>
                <p:oleObj name="Equation" r:id="rId14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956425" y="2493963"/>
                        <a:ext cx="296863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Прямая соединительная линия 16"/>
          <p:cNvCxnSpPr/>
          <p:nvPr/>
        </p:nvCxnSpPr>
        <p:spPr>
          <a:xfrm>
            <a:off x="5510741" y="1862454"/>
            <a:ext cx="310176" cy="3440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5694569" y="2515468"/>
            <a:ext cx="413053" cy="4436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6660232" y="2493963"/>
            <a:ext cx="260987" cy="12810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1031967" y="3992502"/>
            <a:ext cx="2578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Импульсная переходная</a:t>
            </a:r>
          </a:p>
          <a:p>
            <a:r>
              <a:rPr lang="ru-RU" dirty="0" smtClean="0"/>
              <a:t>характеристика</a:t>
            </a:r>
            <a:endParaRPr lang="ru-RU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25553"/>
              </p:ext>
            </p:extLst>
          </p:nvPr>
        </p:nvGraphicFramePr>
        <p:xfrm>
          <a:off x="842963" y="4889500"/>
          <a:ext cx="28543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" name="Equation" r:id="rId16" imgW="1625400" imgH="457200" progId="Equation.DSMT4">
                  <p:embed/>
                </p:oleObj>
              </mc:Choice>
              <mc:Fallback>
                <p:oleObj name="Equation" r:id="rId16" imgW="162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42963" y="4889500"/>
                        <a:ext cx="285432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33309"/>
              </p:ext>
            </p:extLst>
          </p:nvPr>
        </p:nvGraphicFramePr>
        <p:xfrm>
          <a:off x="4698930" y="2000970"/>
          <a:ext cx="187605" cy="23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" name="Equation" r:id="rId18" imgW="139680" imgH="177480" progId="Equation.DSMT4">
                  <p:embed/>
                </p:oleObj>
              </mc:Choice>
              <mc:Fallback>
                <p:oleObj name="Equation" r:id="rId18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98930" y="2000970"/>
                        <a:ext cx="187605" cy="23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Рисунок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92732" y="3984372"/>
            <a:ext cx="3307660" cy="2612980"/>
          </a:xfrm>
          <a:prstGeom prst="rect">
            <a:avLst/>
          </a:prstGeom>
        </p:spPr>
      </p:pic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686189"/>
              </p:ext>
            </p:extLst>
          </p:nvPr>
        </p:nvGraphicFramePr>
        <p:xfrm>
          <a:off x="4572000" y="4464050"/>
          <a:ext cx="2555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" name="Equation" r:id="rId21" imgW="190440" imgH="444240" progId="Equation.DSMT4">
                  <p:embed/>
                </p:oleObj>
              </mc:Choice>
              <mc:Fallback>
                <p:oleObj name="Equation" r:id="rId21" imgW="190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72000" y="4464050"/>
                        <a:ext cx="255588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458217"/>
              </p:ext>
            </p:extLst>
          </p:nvPr>
        </p:nvGraphicFramePr>
        <p:xfrm>
          <a:off x="4368800" y="4017963"/>
          <a:ext cx="49371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" name="Equation" r:id="rId23" imgW="368280" imgH="228600" progId="Equation.DSMT4">
                  <p:embed/>
                </p:oleObj>
              </mc:Choice>
              <mc:Fallback>
                <p:oleObj name="Equation" r:id="rId23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68800" y="4017963"/>
                        <a:ext cx="493713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113707"/>
              </p:ext>
            </p:extLst>
          </p:nvPr>
        </p:nvGraphicFramePr>
        <p:xfrm>
          <a:off x="4356100" y="1276350"/>
          <a:ext cx="42703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" name="Equation" r:id="rId25" imgW="317160" imgH="228600" progId="Equation.DSMT4">
                  <p:embed/>
                </p:oleObj>
              </mc:Choice>
              <mc:Fallback>
                <p:oleObj name="Equation" r:id="rId25" imgW="317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356100" y="1276350"/>
                        <a:ext cx="427038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079223"/>
              </p:ext>
            </p:extLst>
          </p:nvPr>
        </p:nvGraphicFramePr>
        <p:xfrm>
          <a:off x="8128000" y="3429000"/>
          <a:ext cx="13811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7" name="Equation" r:id="rId27" imgW="101520" imgH="177480" progId="Equation.DSMT4">
                  <p:embed/>
                </p:oleObj>
              </mc:Choice>
              <mc:Fallback>
                <p:oleObj name="Equation" r:id="rId27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128000" y="3429000"/>
                        <a:ext cx="138113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579319"/>
              </p:ext>
            </p:extLst>
          </p:nvPr>
        </p:nvGraphicFramePr>
        <p:xfrm>
          <a:off x="8266113" y="6165304"/>
          <a:ext cx="13811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8" name="Equation" r:id="rId29" imgW="101520" imgH="177480" progId="Equation.DSMT4">
                  <p:embed/>
                </p:oleObj>
              </mc:Choice>
              <mc:Fallback>
                <p:oleObj name="Equation" r:id="rId29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66113" y="6165304"/>
                        <a:ext cx="138113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473961"/>
              </p:ext>
            </p:extLst>
          </p:nvPr>
        </p:nvGraphicFramePr>
        <p:xfrm>
          <a:off x="5082475" y="5892863"/>
          <a:ext cx="275456" cy="37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9" name="Equation" r:id="rId31" imgW="177480" imgH="241200" progId="Equation.DSMT4">
                  <p:embed/>
                </p:oleObj>
              </mc:Choice>
              <mc:Fallback>
                <p:oleObj name="Equation" r:id="rId31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82475" y="5892863"/>
                        <a:ext cx="275456" cy="373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329483"/>
              </p:ext>
            </p:extLst>
          </p:nvPr>
        </p:nvGraphicFramePr>
        <p:xfrm>
          <a:off x="5883619" y="5018320"/>
          <a:ext cx="3127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0" name="Equation" r:id="rId32" imgW="203040" imgH="241200" progId="Equation.DSMT4">
                  <p:embed/>
                </p:oleObj>
              </mc:Choice>
              <mc:Fallback>
                <p:oleObj name="Equation" r:id="rId32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83619" y="5018320"/>
                        <a:ext cx="312738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68792"/>
              </p:ext>
            </p:extLst>
          </p:nvPr>
        </p:nvGraphicFramePr>
        <p:xfrm>
          <a:off x="6795734" y="5393332"/>
          <a:ext cx="2968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" name="Equation" r:id="rId33" imgW="190440" imgH="241200" progId="Equation.DSMT4">
                  <p:embed/>
                </p:oleObj>
              </mc:Choice>
              <mc:Fallback>
                <p:oleObj name="Equation" r:id="rId33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95734" y="5393332"/>
                        <a:ext cx="296863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Прямая соединительная линия 28"/>
          <p:cNvCxnSpPr/>
          <p:nvPr/>
        </p:nvCxnSpPr>
        <p:spPr>
          <a:xfrm flipH="1">
            <a:off x="6499519" y="5579863"/>
            <a:ext cx="260988" cy="3130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5615954" y="5373945"/>
            <a:ext cx="348236" cy="31845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5192471" y="5646279"/>
            <a:ext cx="731" cy="2465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11663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Частотные характеристики</a:t>
            </a:r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69269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Амплитудно-частотная характеристика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286832"/>
              </p:ext>
            </p:extLst>
          </p:nvPr>
        </p:nvGraphicFramePr>
        <p:xfrm>
          <a:off x="734612" y="1772816"/>
          <a:ext cx="2578443" cy="969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" name="Equation" r:id="rId3" imgW="1384200" imgH="520560" progId="Equation.DSMT4">
                  <p:embed/>
                </p:oleObj>
              </mc:Choice>
              <mc:Fallback>
                <p:oleObj name="Equation" r:id="rId3" imgW="13842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4612" y="1772816"/>
                        <a:ext cx="2578443" cy="969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044" y="985417"/>
            <a:ext cx="2692449" cy="2568500"/>
          </a:xfrm>
          <a:prstGeom prst="rect">
            <a:avLst/>
          </a:prstGeom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882332"/>
              </p:ext>
            </p:extLst>
          </p:nvPr>
        </p:nvGraphicFramePr>
        <p:xfrm>
          <a:off x="6225532" y="1430298"/>
          <a:ext cx="1461785" cy="41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" name="Equation" r:id="rId6" imgW="850680" imgH="241200" progId="Equation.DSMT4">
                  <p:embed/>
                </p:oleObj>
              </mc:Choice>
              <mc:Fallback>
                <p:oleObj name="Equation" r:id="rId6" imgW="850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25532" y="1430298"/>
                        <a:ext cx="1461785" cy="41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594546"/>
              </p:ext>
            </p:extLst>
          </p:nvPr>
        </p:nvGraphicFramePr>
        <p:xfrm>
          <a:off x="5763367" y="1563526"/>
          <a:ext cx="275456" cy="37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" name="Equation" r:id="rId8" imgW="177480" imgH="241200" progId="Equation.DSMT4">
                  <p:embed/>
                </p:oleObj>
              </mc:Choice>
              <mc:Fallback>
                <p:oleObj name="Equation" r:id="rId8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63367" y="1563526"/>
                        <a:ext cx="275456" cy="373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932136"/>
              </p:ext>
            </p:extLst>
          </p:nvPr>
        </p:nvGraphicFramePr>
        <p:xfrm>
          <a:off x="6571319" y="2268279"/>
          <a:ext cx="3127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" name="Equation" r:id="rId10" imgW="203040" imgH="241200" progId="Equation.DSMT4">
                  <p:embed/>
                </p:oleObj>
              </mc:Choice>
              <mc:Fallback>
                <p:oleObj name="Equation" r:id="rId10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71319" y="2268279"/>
                        <a:ext cx="312738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188270"/>
              </p:ext>
            </p:extLst>
          </p:nvPr>
        </p:nvGraphicFramePr>
        <p:xfrm>
          <a:off x="5204064" y="2959218"/>
          <a:ext cx="2968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" name="Equation" r:id="rId12" imgW="190440" imgH="241200" progId="Equation.DSMT4">
                  <p:embed/>
                </p:oleObj>
              </mc:Choice>
              <mc:Fallback>
                <p:oleObj name="Equation" r:id="rId12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04064" y="2959218"/>
                        <a:ext cx="296863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>
            <a:off x="5510741" y="1862454"/>
            <a:ext cx="310176" cy="3440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6038823" y="2454810"/>
            <a:ext cx="505673" cy="26706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5352495" y="2675156"/>
            <a:ext cx="114760" cy="28393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5665829" y="1862454"/>
            <a:ext cx="129054" cy="759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871944"/>
              </p:ext>
            </p:extLst>
          </p:nvPr>
        </p:nvGraphicFramePr>
        <p:xfrm>
          <a:off x="5181958" y="758660"/>
          <a:ext cx="719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" name="Equation" r:id="rId14" imgW="444240" imgH="266400" progId="Equation.DSMT4">
                  <p:embed/>
                </p:oleObj>
              </mc:Choice>
              <mc:Fallback>
                <p:oleObj name="Equation" r:id="rId14" imgW="444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81958" y="758660"/>
                        <a:ext cx="71913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186535"/>
              </p:ext>
            </p:extLst>
          </p:nvPr>
        </p:nvGraphicFramePr>
        <p:xfrm>
          <a:off x="7926388" y="3208338"/>
          <a:ext cx="2667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" name="Equation" r:id="rId16" imgW="164880" imgH="152280" progId="Equation.DSMT4">
                  <p:embed/>
                </p:oleObj>
              </mc:Choice>
              <mc:Fallback>
                <p:oleObj name="Equation" r:id="rId16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26388" y="3208338"/>
                        <a:ext cx="2667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0152" y="371703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Фазо-частотная характеристика</a:t>
            </a:r>
            <a:endParaRPr lang="ru-RU" dirty="0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27665"/>
              </p:ext>
            </p:extLst>
          </p:nvPr>
        </p:nvGraphicFramePr>
        <p:xfrm>
          <a:off x="745619" y="4693912"/>
          <a:ext cx="2890278" cy="51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3" name="Equation" r:id="rId18" imgW="1485720" imgH="266400" progId="Equation.DSMT4">
                  <p:embed/>
                </p:oleObj>
              </mc:Choice>
              <mc:Fallback>
                <p:oleObj name="Equation" r:id="rId18" imgW="1485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45619" y="4693912"/>
                        <a:ext cx="2890278" cy="518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65598" y="3852845"/>
            <a:ext cx="2757795" cy="2750113"/>
          </a:xfrm>
          <a:prstGeom prst="rect">
            <a:avLst/>
          </a:prstGeom>
        </p:spPr>
      </p:pic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362797"/>
              </p:ext>
            </p:extLst>
          </p:nvPr>
        </p:nvGraphicFramePr>
        <p:xfrm>
          <a:off x="5378592" y="3706117"/>
          <a:ext cx="719675" cy="420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4" name="Equation" r:id="rId21" imgW="457200" imgH="266400" progId="Equation.DSMT4">
                  <p:embed/>
                </p:oleObj>
              </mc:Choice>
              <mc:Fallback>
                <p:oleObj name="Equation" r:id="rId21" imgW="457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78592" y="3706117"/>
                        <a:ext cx="719675" cy="420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331918"/>
              </p:ext>
            </p:extLst>
          </p:nvPr>
        </p:nvGraphicFramePr>
        <p:xfrm>
          <a:off x="7942035" y="4003325"/>
          <a:ext cx="2667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5" name="Equation" r:id="rId23" imgW="164880" imgH="152280" progId="Equation.DSMT4">
                  <p:embed/>
                </p:oleObj>
              </mc:Choice>
              <mc:Fallback>
                <p:oleObj name="Equation" r:id="rId23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942035" y="4003325"/>
                        <a:ext cx="2667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816247"/>
              </p:ext>
            </p:extLst>
          </p:nvPr>
        </p:nvGraphicFramePr>
        <p:xfrm>
          <a:off x="4778375" y="5715000"/>
          <a:ext cx="4714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" name="Equation" r:id="rId25" imgW="291960" imgH="444240" progId="Equation.DSMT4">
                  <p:embed/>
                </p:oleObj>
              </mc:Choice>
              <mc:Fallback>
                <p:oleObj name="Equation" r:id="rId25" imgW="291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778375" y="5715000"/>
                        <a:ext cx="471488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594546"/>
              </p:ext>
            </p:extLst>
          </p:nvPr>
        </p:nvGraphicFramePr>
        <p:xfrm>
          <a:off x="5960539" y="4378972"/>
          <a:ext cx="275456" cy="37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" name="Equation" r:id="rId27" imgW="177480" imgH="241200" progId="Equation.DSMT4">
                  <p:embed/>
                </p:oleObj>
              </mc:Choice>
              <mc:Fallback>
                <p:oleObj name="Equation" r:id="rId27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60539" y="4378972"/>
                        <a:ext cx="275456" cy="373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932136"/>
              </p:ext>
            </p:extLst>
          </p:nvPr>
        </p:nvGraphicFramePr>
        <p:xfrm>
          <a:off x="6768491" y="5083725"/>
          <a:ext cx="3127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" name="Equation" r:id="rId28" imgW="203040" imgH="241200" progId="Equation.DSMT4">
                  <p:embed/>
                </p:oleObj>
              </mc:Choice>
              <mc:Fallback>
                <p:oleObj name="Equation" r:id="rId28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68491" y="5083725"/>
                        <a:ext cx="312738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188270"/>
              </p:ext>
            </p:extLst>
          </p:nvPr>
        </p:nvGraphicFramePr>
        <p:xfrm>
          <a:off x="5401236" y="5774664"/>
          <a:ext cx="2968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9" name="Equation" r:id="rId29" imgW="190440" imgH="241200" progId="Equation.DSMT4">
                  <p:embed/>
                </p:oleObj>
              </mc:Choice>
              <mc:Fallback>
                <p:oleObj name="Equation" r:id="rId29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01236" y="5774664"/>
                        <a:ext cx="296863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Прямая соединительная линия 29"/>
          <p:cNvCxnSpPr/>
          <p:nvPr/>
        </p:nvCxnSpPr>
        <p:spPr>
          <a:xfrm flipH="1">
            <a:off x="6209172" y="5270256"/>
            <a:ext cx="532497" cy="41378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5549667" y="5632633"/>
            <a:ext cx="148432" cy="14190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5763367" y="4677900"/>
            <a:ext cx="228688" cy="221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98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11663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Годограф амплитудно-фазовой характеристики (АФХ)</a:t>
            </a:r>
            <a:endParaRPr lang="ru-RU" sz="2000" b="1" dirty="0"/>
          </a:p>
        </p:txBody>
      </p:sp>
      <p:pic>
        <p:nvPicPr>
          <p:cNvPr id="3" name="АФХ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5"/>
          <a:srcRect t="4459" r="41409" b="20399"/>
          <a:stretch/>
        </p:blipFill>
        <p:spPr>
          <a:xfrm>
            <a:off x="755576" y="1700808"/>
            <a:ext cx="7643455" cy="4622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576824"/>
              </p:ext>
            </p:extLst>
          </p:nvPr>
        </p:nvGraphicFramePr>
        <p:xfrm>
          <a:off x="1043608" y="620688"/>
          <a:ext cx="2579560" cy="82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4" name="Equation" r:id="rId6" imgW="1828800" imgH="583920" progId="Equation.DSMT4">
                  <p:embed/>
                </p:oleObj>
              </mc:Choice>
              <mc:Fallback>
                <p:oleObj name="Equation" r:id="rId6" imgW="18288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3608" y="620688"/>
                        <a:ext cx="2579560" cy="824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463104"/>
              </p:ext>
            </p:extLst>
          </p:nvPr>
        </p:nvGraphicFramePr>
        <p:xfrm>
          <a:off x="5070748" y="615008"/>
          <a:ext cx="27416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" name="Equation" r:id="rId8" imgW="1942920" imgH="583920" progId="Equation.DSMT4">
                  <p:embed/>
                </p:oleObj>
              </mc:Choice>
              <mc:Fallback>
                <p:oleObj name="Equation" r:id="rId8" imgW="19429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70748" y="615008"/>
                        <a:ext cx="2741612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674818"/>
              </p:ext>
            </p:extLst>
          </p:nvPr>
        </p:nvGraphicFramePr>
        <p:xfrm>
          <a:off x="7058861" y="2155988"/>
          <a:ext cx="12715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" name="Equation" r:id="rId10" imgW="901440" imgH="291960" progId="Equation.DSMT4">
                  <p:embed/>
                </p:oleObj>
              </mc:Choice>
              <mc:Fallback>
                <p:oleObj name="Equation" r:id="rId10" imgW="901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58861" y="2155988"/>
                        <a:ext cx="1271588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05941"/>
              </p:ext>
            </p:extLst>
          </p:nvPr>
        </p:nvGraphicFramePr>
        <p:xfrm>
          <a:off x="1496443" y="1723148"/>
          <a:ext cx="1445241" cy="473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" name="Equation" r:id="rId12" imgW="888840" imgH="291960" progId="Equation.DSMT4">
                  <p:embed/>
                </p:oleObj>
              </mc:Choice>
              <mc:Fallback>
                <p:oleObj name="Equation" r:id="rId12" imgW="888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96443" y="1723148"/>
                        <a:ext cx="1445241" cy="473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88556"/>
              </p:ext>
            </p:extLst>
          </p:nvPr>
        </p:nvGraphicFramePr>
        <p:xfrm>
          <a:off x="6673850" y="2471738"/>
          <a:ext cx="22701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8" name="Equation" r:id="rId14" imgW="139680" imgH="177480" progId="Equation.DSMT4">
                  <p:embed/>
                </p:oleObj>
              </mc:Choice>
              <mc:Fallback>
                <p:oleObj name="Equation" r:id="rId14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73850" y="2471738"/>
                        <a:ext cx="227013" cy="28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Овал 9"/>
          <p:cNvSpPr/>
          <p:nvPr/>
        </p:nvSpPr>
        <p:spPr>
          <a:xfrm>
            <a:off x="4355976" y="2770634"/>
            <a:ext cx="154310" cy="1543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596700"/>
              </p:ext>
            </p:extLst>
          </p:nvPr>
        </p:nvGraphicFramePr>
        <p:xfrm>
          <a:off x="6995372" y="3022330"/>
          <a:ext cx="6810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9" name="Equation" r:id="rId16" imgW="419040" imgH="190440" progId="Equation.DSMT4">
                  <p:embed/>
                </p:oleObj>
              </mc:Choice>
              <mc:Fallback>
                <p:oleObj name="Equation" r:id="rId16" imgW="419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95372" y="3022330"/>
                        <a:ext cx="68103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83512"/>
              </p:ext>
            </p:extLst>
          </p:nvPr>
        </p:nvGraphicFramePr>
        <p:xfrm>
          <a:off x="1259632" y="3090465"/>
          <a:ext cx="7429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" name="Equation" r:id="rId18" imgW="457200" imgH="152280" progId="Equation.DSMT4">
                  <p:embed/>
                </p:oleObj>
              </mc:Choice>
              <mc:Fallback>
                <p:oleObj name="Equation" r:id="rId18" imgW="457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59632" y="3090465"/>
                        <a:ext cx="74295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75092"/>
              </p:ext>
            </p:extLst>
          </p:nvPr>
        </p:nvGraphicFramePr>
        <p:xfrm>
          <a:off x="4298987" y="2055888"/>
          <a:ext cx="2682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1" name="Equation" r:id="rId20" imgW="164880" imgH="444240" progId="Equation.DSMT4">
                  <p:embed/>
                </p:oleObj>
              </mc:Choice>
              <mc:Fallback>
                <p:oleObj name="Equation" r:id="rId20" imgW="164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298987" y="2055888"/>
                        <a:ext cx="268288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Дуга 13"/>
          <p:cNvSpPr/>
          <p:nvPr/>
        </p:nvSpPr>
        <p:spPr>
          <a:xfrm rot="4952052">
            <a:off x="4306305" y="2279333"/>
            <a:ext cx="3375980" cy="2504092"/>
          </a:xfrm>
          <a:prstGeom prst="arc">
            <a:avLst>
              <a:gd name="adj1" fmla="val 16200000"/>
              <a:gd name="adj2" fmla="val 111830"/>
            </a:avLst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78480"/>
              </p:ext>
            </p:extLst>
          </p:nvPr>
        </p:nvGraphicFramePr>
        <p:xfrm>
          <a:off x="1468438" y="2460625"/>
          <a:ext cx="2063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2" name="Equation" r:id="rId22" imgW="126720" imgH="190440" progId="Equation.DSMT4">
                  <p:embed/>
                </p:oleObj>
              </mc:Choice>
              <mc:Fallback>
                <p:oleObj name="Equation" r:id="rId22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68438" y="2460625"/>
                        <a:ext cx="206375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Прямая соединительная линия 16"/>
          <p:cNvCxnSpPr>
            <a:stCxn id="10" idx="4"/>
          </p:cNvCxnSpPr>
          <p:nvPr/>
        </p:nvCxnSpPr>
        <p:spPr>
          <a:xfrm>
            <a:off x="4433131" y="2924944"/>
            <a:ext cx="0" cy="288032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60659"/>
              </p:ext>
            </p:extLst>
          </p:nvPr>
        </p:nvGraphicFramePr>
        <p:xfrm>
          <a:off x="4024373" y="5680354"/>
          <a:ext cx="7635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3" name="Equation" r:id="rId24" imgW="469800" imgH="444240" progId="Equation.DSMT4">
                  <p:embed/>
                </p:oleObj>
              </mc:Choice>
              <mc:Fallback>
                <p:oleObj name="Equation" r:id="rId24" imgW="469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024373" y="5680354"/>
                        <a:ext cx="763587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97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113" y="4342351"/>
            <a:ext cx="3088299" cy="20955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835696" y="188640"/>
            <a:ext cx="5160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ru-RU" sz="2400" b="1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Статическое звено 2-го порядка 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511622"/>
              </p:ext>
            </p:extLst>
          </p:nvPr>
        </p:nvGraphicFramePr>
        <p:xfrm>
          <a:off x="4540365" y="782479"/>
          <a:ext cx="262731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" name="Equation" r:id="rId4" imgW="1803240" imgH="507960" progId="Equation.DSMT4">
                  <p:embed/>
                </p:oleObj>
              </mc:Choice>
              <mc:Fallback>
                <p:oleObj name="Equation" r:id="rId4" imgW="18032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0365" y="782479"/>
                        <a:ext cx="2627312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88037" y="96849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Передаточная функция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215" y="175577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Переходная характеристика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25859"/>
              </p:ext>
            </p:extLst>
          </p:nvPr>
        </p:nvGraphicFramePr>
        <p:xfrm>
          <a:off x="322480" y="2130503"/>
          <a:ext cx="4735513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" name="Equation" r:id="rId6" imgW="2869920" imgH="977760" progId="Equation.DSMT4">
                  <p:embed/>
                </p:oleObj>
              </mc:Choice>
              <mc:Fallback>
                <p:oleObj name="Equation" r:id="rId6" imgW="286992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2480" y="2130503"/>
                        <a:ext cx="4735513" cy="161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9759" y="2132856"/>
            <a:ext cx="2833290" cy="2019300"/>
          </a:xfrm>
          <a:prstGeom prst="rect">
            <a:avLst/>
          </a:prstGeom>
        </p:spPr>
      </p:pic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180653"/>
              </p:ext>
            </p:extLst>
          </p:nvPr>
        </p:nvGraphicFramePr>
        <p:xfrm>
          <a:off x="5854021" y="2000682"/>
          <a:ext cx="482600" cy="334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" name="Equation" r:id="rId9" imgW="330120" imgH="228600" progId="Equation.DSMT4">
                  <p:embed/>
                </p:oleObj>
              </mc:Choice>
              <mc:Fallback>
                <p:oleObj name="Equation" r:id="rId9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54021" y="2000682"/>
                        <a:ext cx="482600" cy="334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173481"/>
              </p:ext>
            </p:extLst>
          </p:nvPr>
        </p:nvGraphicFramePr>
        <p:xfrm>
          <a:off x="5478680" y="2484516"/>
          <a:ext cx="2032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1" name="Equation" r:id="rId11" imgW="139680" imgH="177480" progId="Equation.DSMT4">
                  <p:embed/>
                </p:oleObj>
              </mc:Choice>
              <mc:Fallback>
                <p:oleObj name="Equation" r:id="rId11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78680" y="2484516"/>
                        <a:ext cx="203200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050546"/>
              </p:ext>
            </p:extLst>
          </p:nvPr>
        </p:nvGraphicFramePr>
        <p:xfrm>
          <a:off x="8571130" y="3814841"/>
          <a:ext cx="1492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2" name="Equation" r:id="rId13" imgW="101520" imgH="177480" progId="Equation.DSMT4">
                  <p:embed/>
                </p:oleObj>
              </mc:Choice>
              <mc:Fallback>
                <p:oleObj name="Equation" r:id="rId13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71130" y="3814841"/>
                        <a:ext cx="14922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031967" y="3992502"/>
            <a:ext cx="2578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Импульсная переходная</a:t>
            </a:r>
          </a:p>
          <a:p>
            <a:r>
              <a:rPr lang="ru-RU" dirty="0" smtClean="0"/>
              <a:t>характеристика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849538"/>
              </p:ext>
            </p:extLst>
          </p:nvPr>
        </p:nvGraphicFramePr>
        <p:xfrm>
          <a:off x="387917" y="4925194"/>
          <a:ext cx="4729163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" name="Equation" r:id="rId15" imgW="2692080" imgH="698400" progId="Equation.DSMT4">
                  <p:embed/>
                </p:oleObj>
              </mc:Choice>
              <mc:Fallback>
                <p:oleObj name="Equation" r:id="rId15" imgW="269208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7917" y="4925194"/>
                        <a:ext cx="4729163" cy="122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958348"/>
              </p:ext>
            </p:extLst>
          </p:nvPr>
        </p:nvGraphicFramePr>
        <p:xfrm>
          <a:off x="5137945" y="4769937"/>
          <a:ext cx="187605" cy="23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" name="Equation" r:id="rId17" imgW="139680" imgH="177480" progId="Equation.DSMT4">
                  <p:embed/>
                </p:oleObj>
              </mc:Choice>
              <mc:Fallback>
                <p:oleObj name="Equation" r:id="rId17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37945" y="4769937"/>
                        <a:ext cx="187605" cy="23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022407"/>
              </p:ext>
            </p:extLst>
          </p:nvPr>
        </p:nvGraphicFramePr>
        <p:xfrm>
          <a:off x="5601608" y="4332446"/>
          <a:ext cx="49371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" name="Equation" r:id="rId19" imgW="368280" imgH="228600" progId="Equation.DSMT4">
                  <p:embed/>
                </p:oleObj>
              </mc:Choice>
              <mc:Fallback>
                <p:oleObj name="Equation" r:id="rId19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01608" y="4332446"/>
                        <a:ext cx="493713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387506"/>
              </p:ext>
            </p:extLst>
          </p:nvPr>
        </p:nvGraphicFramePr>
        <p:xfrm>
          <a:off x="8582242" y="6141705"/>
          <a:ext cx="13811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" name="Equation" r:id="rId21" imgW="101520" imgH="177480" progId="Equation.DSMT4">
                  <p:embed/>
                </p:oleObj>
              </mc:Choice>
              <mc:Fallback>
                <p:oleObj name="Equation" r:id="rId21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582242" y="6141705"/>
                        <a:ext cx="138113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681050"/>
              </p:ext>
            </p:extLst>
          </p:nvPr>
        </p:nvGraphicFramePr>
        <p:xfrm>
          <a:off x="6926263" y="1990725"/>
          <a:ext cx="103981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" name="Equation" r:id="rId23" imgW="711000" imgH="241200" progId="Equation.DSMT4">
                  <p:embed/>
                </p:oleObj>
              </mc:Choice>
              <mc:Fallback>
                <p:oleObj name="Equation" r:id="rId23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26263" y="1990725"/>
                        <a:ext cx="1039812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37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864" y="1085859"/>
            <a:ext cx="2673530" cy="26255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15816" y="11663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Частотные характеристики</a:t>
            </a:r>
            <a:endParaRPr lang="ru-RU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69269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Амплитудно-частотная характеристика</a:t>
            </a:r>
            <a:endParaRPr lang="ru-RU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262641"/>
              </p:ext>
            </p:extLst>
          </p:nvPr>
        </p:nvGraphicFramePr>
        <p:xfrm>
          <a:off x="684213" y="1666875"/>
          <a:ext cx="35861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" name="Equation" r:id="rId4" imgW="2336760" imgH="634680" progId="Equation.DSMT4">
                  <p:embed/>
                </p:oleObj>
              </mc:Choice>
              <mc:Fallback>
                <p:oleObj name="Equation" r:id="rId4" imgW="23367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213" y="1666875"/>
                        <a:ext cx="3586162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824002"/>
              </p:ext>
            </p:extLst>
          </p:nvPr>
        </p:nvGraphicFramePr>
        <p:xfrm>
          <a:off x="6389163" y="807985"/>
          <a:ext cx="10461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" name="Equation" r:id="rId6" imgW="609480" imgH="241200" progId="Equation.DSMT4">
                  <p:embed/>
                </p:oleObj>
              </mc:Choice>
              <mc:Fallback>
                <p:oleObj name="Equation" r:id="rId6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89163" y="807985"/>
                        <a:ext cx="1046163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759062"/>
              </p:ext>
            </p:extLst>
          </p:nvPr>
        </p:nvGraphicFramePr>
        <p:xfrm>
          <a:off x="5181958" y="758660"/>
          <a:ext cx="719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" name="Equation" r:id="rId8" imgW="444240" imgH="266400" progId="Equation.DSMT4">
                  <p:embed/>
                </p:oleObj>
              </mc:Choice>
              <mc:Fallback>
                <p:oleObj name="Equation" r:id="rId8" imgW="444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1958" y="758660"/>
                        <a:ext cx="71913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091214"/>
              </p:ext>
            </p:extLst>
          </p:nvPr>
        </p:nvGraphicFramePr>
        <p:xfrm>
          <a:off x="8075385" y="3284984"/>
          <a:ext cx="2667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" name="Equation" r:id="rId10" imgW="164880" imgH="152280" progId="Equation.DSMT4">
                  <p:embed/>
                </p:oleObj>
              </mc:Choice>
              <mc:Fallback>
                <p:oleObj name="Equation" r:id="rId10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75385" y="3284984"/>
                        <a:ext cx="2667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40152" y="371703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Фазо-частотная характеристика</a:t>
            </a:r>
            <a:endParaRPr lang="ru-RU" dirty="0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852696"/>
              </p:ext>
            </p:extLst>
          </p:nvPr>
        </p:nvGraphicFramePr>
        <p:xfrm>
          <a:off x="347405" y="4515733"/>
          <a:ext cx="4325566" cy="47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name="Equation" r:id="rId12" imgW="2666880" imgH="291960" progId="Equation.DSMT4">
                  <p:embed/>
                </p:oleObj>
              </mc:Choice>
              <mc:Fallback>
                <p:oleObj name="Equation" r:id="rId12" imgW="2666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7405" y="4515733"/>
                        <a:ext cx="4325566" cy="474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80735"/>
              </p:ext>
            </p:extLst>
          </p:nvPr>
        </p:nvGraphicFramePr>
        <p:xfrm>
          <a:off x="5356982" y="3779187"/>
          <a:ext cx="719675" cy="420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Equation" r:id="rId14" imgW="457200" imgH="266400" progId="Equation.DSMT4">
                  <p:embed/>
                </p:oleObj>
              </mc:Choice>
              <mc:Fallback>
                <p:oleObj name="Equation" r:id="rId14" imgW="457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56982" y="3779187"/>
                        <a:ext cx="719675" cy="420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123137"/>
              </p:ext>
            </p:extLst>
          </p:nvPr>
        </p:nvGraphicFramePr>
        <p:xfrm>
          <a:off x="8075385" y="4156768"/>
          <a:ext cx="2667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Equation" r:id="rId16" imgW="164880" imgH="152280" progId="Equation.DSMT4">
                  <p:embed/>
                </p:oleObj>
              </mc:Choice>
              <mc:Fallback>
                <p:oleObj name="Equation" r:id="rId16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75385" y="4156768"/>
                        <a:ext cx="2667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966285"/>
              </p:ext>
            </p:extLst>
          </p:nvPr>
        </p:nvGraphicFramePr>
        <p:xfrm>
          <a:off x="4968044" y="5589240"/>
          <a:ext cx="388938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Equation" r:id="rId18" imgW="241200" imgH="152280" progId="Equation.DSMT4">
                  <p:embed/>
                </p:oleObj>
              </mc:Choice>
              <mc:Fallback>
                <p:oleObj name="Equation" r:id="rId18" imgW="241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68044" y="5589240"/>
                        <a:ext cx="388938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793169"/>
              </p:ext>
            </p:extLst>
          </p:nvPr>
        </p:nvGraphicFramePr>
        <p:xfrm>
          <a:off x="5173663" y="1524000"/>
          <a:ext cx="2254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name="Equation" r:id="rId20" imgW="139680" imgH="177480" progId="Equation.DSMT4">
                  <p:embed/>
                </p:oleObj>
              </mc:Choice>
              <mc:Fallback>
                <p:oleObj name="Equation" r:id="rId20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73663" y="1524000"/>
                        <a:ext cx="2254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362666" y="4089763"/>
            <a:ext cx="2628417" cy="19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1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F726D86-119A-44D9-9BBA-BE91C4EA8197}">
  <we:reference id="wa104187952" version="1.1.0.0" store="ru-RU" storeType="OMEX"/>
  <we:alternateReferences>
    <we:reference id="WA104187952" version="1.1.0.0" store="WA1041879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5B70471-004E-41DB-B4A9-DEDD0946172D}">
  <we:reference id="wa104379251" version="1.0.0.0" store="ru-RU" storeType="OMEX"/>
  <we:alternateReferences>
    <we:reference id="WA104379251" version="1.0.0.0" store="WA10437925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3972</TotalTime>
  <Words>132</Words>
  <Application>Microsoft Office PowerPoint</Application>
  <PresentationFormat>Экран (4:3)</PresentationFormat>
  <Paragraphs>57</Paragraphs>
  <Slides>10</Slides>
  <Notes>0</Notes>
  <HiddenSlides>0</HiddenSlides>
  <MMClips>2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Equation</vt:lpstr>
      <vt:lpstr>Теория автоматического управления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  в специальность</dc:title>
  <dc:creator>Администратор</dc:creator>
  <cp:lastModifiedBy>С. Г. Рассомахин</cp:lastModifiedBy>
  <cp:revision>209</cp:revision>
  <cp:lastPrinted>2012-09-03T19:18:29Z</cp:lastPrinted>
  <dcterms:created xsi:type="dcterms:W3CDTF">2012-09-03T18:50:03Z</dcterms:created>
  <dcterms:modified xsi:type="dcterms:W3CDTF">2016-03-11T05:08:21Z</dcterms:modified>
</cp:coreProperties>
</file>