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handoutMasterIdLst>
    <p:handoutMasterId r:id="rId7"/>
  </p:handoutMasterIdLst>
  <p:sldIdLst>
    <p:sldId id="256" r:id="rId2"/>
    <p:sldId id="280" r:id="rId3"/>
    <p:sldId id="302" r:id="rId4"/>
    <p:sldId id="303" r:id="rId5"/>
    <p:sldId id="304" r:id="rId6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3CC1"/>
    <a:srgbClr val="B0C5EA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45" autoAdjust="0"/>
    <p:restoredTop sz="94615" autoAdjust="0"/>
  </p:normalViewPr>
  <p:slideViewPr>
    <p:cSldViewPr>
      <p:cViewPr varScale="1">
        <p:scale>
          <a:sx n="100" d="100"/>
          <a:sy n="100" d="100"/>
        </p:scale>
        <p:origin x="23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D0308-1A42-4653-B3B4-261FBDB523FE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F1F64-68B4-45D8-885C-1E5F6678D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317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74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47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33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30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5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65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42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77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80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92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02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883A2-8A31-437B-85FB-A1CB2AB74604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25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8.jpg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7772400" cy="1224136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Теория автоматического управления</a:t>
            </a:r>
            <a:endParaRPr lang="ru-RU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00352" y="4365104"/>
            <a:ext cx="6984776" cy="914400"/>
          </a:xfrm>
        </p:spPr>
        <p:txBody>
          <a:bodyPr anchor="ctr">
            <a:normAutofit/>
          </a:bodyPr>
          <a:lstStyle/>
          <a:p>
            <a:r>
              <a:rPr lang="ru-RU" sz="2800" b="1" dirty="0">
                <a:solidFill>
                  <a:schemeClr val="tx1"/>
                </a:solidFill>
              </a:rPr>
              <a:t>Методы синтеза линейных систем. </a:t>
            </a:r>
            <a:endParaRPr lang="ru-RU" sz="2800" b="1" dirty="0" smtClean="0">
              <a:solidFill>
                <a:schemeClr val="tx1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3568" y="2060848"/>
            <a:ext cx="7772400" cy="1224136"/>
          </a:xfrm>
          <a:prstGeom prst="rect">
            <a:avLst/>
          </a:prstGeom>
        </p:spPr>
        <p:txBody>
          <a:bodyPr vert="horz" lIns="45720" rIns="45720" bIns="45720" anchor="ctr">
            <a:normAutofit fontScale="97500"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ru-RU" dirty="0" smtClean="0">
                <a:solidFill>
                  <a:srgbClr val="C00000"/>
                </a:solidFill>
              </a:rPr>
              <a:t>Лекция № 11</a:t>
            </a:r>
          </a:p>
        </p:txBody>
      </p:sp>
    </p:spTree>
    <p:extLst>
      <p:ext uri="{BB962C8B-B14F-4D97-AF65-F5344CB8AC3E}">
        <p14:creationId xmlns:p14="http://schemas.microsoft.com/office/powerpoint/2010/main" val="35942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86312" y="85024"/>
            <a:ext cx="4991174" cy="690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ru-RU" sz="2400" b="1" dirty="0" smtClean="0">
                <a:solidFill>
                  <a:srgbClr val="FF0000"/>
                </a:solidFill>
              </a:rPr>
              <a:t>1</a:t>
            </a:r>
            <a:r>
              <a:rPr lang="ru-RU" sz="2400" b="1" dirty="0">
                <a:solidFill>
                  <a:srgbClr val="FF0000"/>
                </a:solidFill>
              </a:rPr>
              <a:t>. Комбинированное управление </a:t>
            </a:r>
            <a:endParaRPr lang="ru-RU" sz="2400" b="1" dirty="0" smtClean="0">
              <a:solidFill>
                <a:srgbClr val="FF0000"/>
              </a:solidFill>
            </a:endParaRPr>
          </a:p>
          <a:p>
            <a:pPr lvl="0" algn="ctr">
              <a:lnSpc>
                <a:spcPct val="80000"/>
              </a:lnSpc>
            </a:pPr>
            <a:r>
              <a:rPr lang="ru-RU" sz="2400" b="1" dirty="0" smtClean="0">
                <a:solidFill>
                  <a:srgbClr val="FF0000"/>
                </a:solidFill>
              </a:rPr>
              <a:t>с </a:t>
            </a:r>
            <a:r>
              <a:rPr lang="ru-RU" sz="2400" b="1" dirty="0">
                <a:solidFill>
                  <a:srgbClr val="FF0000"/>
                </a:solidFill>
              </a:rPr>
              <a:t>несколькими степенями свободы.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62" y="755226"/>
            <a:ext cx="7042262" cy="240897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4124" y="755226"/>
            <a:ext cx="407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 smtClean="0"/>
              <a:t>Схема САУ с </a:t>
            </a:r>
            <a:r>
              <a:rPr lang="ru-RU" b="1" u="sng" dirty="0" smtClean="0"/>
              <a:t>двумя</a:t>
            </a:r>
            <a:r>
              <a:rPr lang="ru-RU" u="sng" dirty="0" smtClean="0"/>
              <a:t> степенями свободы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613666"/>
            <a:ext cx="7683874" cy="289461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94124" y="3429000"/>
            <a:ext cx="407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 smtClean="0"/>
              <a:t>Схема САУ с </a:t>
            </a:r>
            <a:r>
              <a:rPr lang="ru-RU" b="1" u="sng" dirty="0" smtClean="0"/>
              <a:t>тремя</a:t>
            </a:r>
            <a:r>
              <a:rPr lang="ru-RU" u="sng" dirty="0" smtClean="0"/>
              <a:t> степенями свободы</a:t>
            </a:r>
            <a:r>
              <a:rPr lang="ru-RU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38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4867101" y="692696"/>
            <a:ext cx="3456384" cy="259228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619672" y="53633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Метод получения обратной передаточной функции</a:t>
            </a:r>
            <a:endParaRPr lang="ru-RU" sz="2000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939109" y="3861048"/>
            <a:ext cx="3456384" cy="259228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053476"/>
              </p:ext>
            </p:extLst>
          </p:nvPr>
        </p:nvGraphicFramePr>
        <p:xfrm>
          <a:off x="314400" y="1504349"/>
          <a:ext cx="1872208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Equation" r:id="rId3" imgW="1015920" imgH="507960" progId="Equation.DSMT4">
                  <p:embed/>
                </p:oleObj>
              </mc:Choice>
              <mc:Fallback>
                <p:oleObj name="Equation" r:id="rId3" imgW="10159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400" y="1504349"/>
                        <a:ext cx="1872208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931542"/>
              </p:ext>
            </p:extLst>
          </p:nvPr>
        </p:nvGraphicFramePr>
        <p:xfrm>
          <a:off x="2195736" y="1504349"/>
          <a:ext cx="2007096" cy="924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Equation" r:id="rId5" imgW="1130040" imgH="520560" progId="Equation.DSMT4">
                  <p:embed/>
                </p:oleObj>
              </mc:Choice>
              <mc:Fallback>
                <p:oleObj name="Equation" r:id="rId5" imgW="113004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95736" y="1504349"/>
                        <a:ext cx="2007096" cy="924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5" y="1085596"/>
            <a:ext cx="3038475" cy="176212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3" y="4042767"/>
            <a:ext cx="3038475" cy="2228850"/>
          </a:xfrm>
          <a:prstGeom prst="rect">
            <a:avLst/>
          </a:prstGeom>
        </p:spPr>
      </p:pic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930877"/>
              </p:ext>
            </p:extLst>
          </p:nvPr>
        </p:nvGraphicFramePr>
        <p:xfrm>
          <a:off x="107504" y="3891169"/>
          <a:ext cx="43735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Equation" r:id="rId9" imgW="2463480" imgH="520560" progId="Equation.DSMT4">
                  <p:embed/>
                </p:oleObj>
              </mc:Choice>
              <mc:Fallback>
                <p:oleObj name="Equation" r:id="rId9" imgW="24634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7504" y="3891169"/>
                        <a:ext cx="4373563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357589"/>
              </p:ext>
            </p:extLst>
          </p:nvPr>
        </p:nvGraphicFramePr>
        <p:xfrm>
          <a:off x="467544" y="5013176"/>
          <a:ext cx="1438297" cy="549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Equation" r:id="rId11" imgW="698400" imgH="266400" progId="Equation.DSMT4">
                  <p:embed/>
                </p:oleObj>
              </mc:Choice>
              <mc:Fallback>
                <p:oleObj name="Equation" r:id="rId11" imgW="6984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7544" y="5013176"/>
                        <a:ext cx="1438297" cy="549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294285" y="5013176"/>
            <a:ext cx="2186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- при малых </a:t>
            </a:r>
            <a:r>
              <a:rPr lang="ru-RU" sz="2400" dirty="0" smtClean="0">
                <a:sym typeface="Symbol" panose="05050102010706020507" pitchFamily="18" charset="2"/>
              </a:rPr>
              <a:t>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0361"/>
              </p:ext>
            </p:extLst>
          </p:nvPr>
        </p:nvGraphicFramePr>
        <p:xfrm>
          <a:off x="442913" y="5740400"/>
          <a:ext cx="149066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Equation" r:id="rId13" imgW="723600" imgH="266400" progId="Equation.DSMT4">
                  <p:embed/>
                </p:oleObj>
              </mc:Choice>
              <mc:Fallback>
                <p:oleObj name="Equation" r:id="rId13" imgW="7236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2913" y="5740400"/>
                        <a:ext cx="1490662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294285" y="5740300"/>
            <a:ext cx="2186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- при </a:t>
            </a:r>
            <a:r>
              <a:rPr lang="ru-RU" sz="2400" dirty="0" smtClean="0">
                <a:sym typeface="Symbol" panose="05050102010706020507" pitchFamily="18" charset="2"/>
              </a:rPr>
              <a:t></a:t>
            </a:r>
            <a:r>
              <a:rPr lang="en-US" sz="2400" dirty="0" smtClean="0">
                <a:sym typeface="Symbol" panose="05050102010706020507" pitchFamily="18" charset="2"/>
              </a:rPr>
              <a:t>&gt;&gt;</a:t>
            </a:r>
            <a:r>
              <a:rPr lang="ru-RU" sz="2400" dirty="0" smtClean="0">
                <a:sym typeface="Symbol" panose="05050102010706020507" pitchFamily="18" charset="2"/>
              </a:rPr>
              <a:t>0</a:t>
            </a:r>
            <a:r>
              <a:rPr lang="ru-RU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7489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7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79083" y="188640"/>
            <a:ext cx="3829831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ru-RU" sz="2400" b="1" dirty="0" smtClean="0">
                <a:solidFill>
                  <a:srgbClr val="FF0000"/>
                </a:solidFill>
              </a:rPr>
              <a:t>2. Робастность регуляторов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441770" y="864470"/>
            <a:ext cx="4104456" cy="6203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Задачи, связанные с робастностью</a:t>
            </a:r>
            <a:endParaRPr lang="ru-RU" sz="2000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79512" y="2060848"/>
            <a:ext cx="4176464" cy="19442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ru-RU" b="1" dirty="0" smtClean="0"/>
              <a:t>Робастная устойчивость</a:t>
            </a:r>
            <a:endParaRPr lang="ru-RU" dirty="0" smtClean="0"/>
          </a:p>
          <a:p>
            <a:pPr algn="just"/>
            <a:r>
              <a:rPr lang="ru-RU" dirty="0" smtClean="0"/>
              <a:t>обеспечение устойчивости </a:t>
            </a:r>
            <a:r>
              <a:rPr lang="ru-RU" dirty="0"/>
              <a:t>системы при всех допустимых </a:t>
            </a:r>
            <a:r>
              <a:rPr lang="ru-RU" dirty="0" smtClean="0"/>
              <a:t>отклонениях </a:t>
            </a:r>
            <a:r>
              <a:rPr lang="ru-RU" dirty="0"/>
              <a:t>модели объекта от номинальной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788024" y="2060848"/>
            <a:ext cx="4176464" cy="19442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ru-RU" b="1" dirty="0" smtClean="0"/>
              <a:t>Робастное качество</a:t>
            </a:r>
            <a:endParaRPr lang="ru-RU" dirty="0" smtClean="0"/>
          </a:p>
          <a:p>
            <a:pPr algn="just"/>
            <a:r>
              <a:rPr lang="ru-RU" dirty="0" smtClean="0"/>
              <a:t>обеспечение устойчивости и заданных показателей </a:t>
            </a:r>
            <a:r>
              <a:rPr lang="ru-RU" dirty="0"/>
              <a:t>качества </a:t>
            </a:r>
            <a:r>
              <a:rPr lang="ru-RU" dirty="0" smtClean="0"/>
              <a:t>системы </a:t>
            </a:r>
            <a:r>
              <a:rPr lang="ru-RU" dirty="0"/>
              <a:t>при всех допустимых </a:t>
            </a:r>
            <a:r>
              <a:rPr lang="ru-RU" dirty="0" smtClean="0"/>
              <a:t>отклонениях </a:t>
            </a:r>
            <a:r>
              <a:rPr lang="ru-RU" dirty="0"/>
              <a:t>модели объекта от </a:t>
            </a:r>
            <a:r>
              <a:rPr lang="ru-RU" dirty="0" smtClean="0"/>
              <a:t>номинальной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475656" y="4293096"/>
            <a:ext cx="6048672" cy="19442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ru-RU" b="1" dirty="0" smtClean="0"/>
              <a:t>Гарантирующее управление</a:t>
            </a:r>
            <a:endParaRPr lang="ru-RU" dirty="0" smtClean="0"/>
          </a:p>
          <a:p>
            <a:pPr algn="just"/>
            <a:r>
              <a:rPr lang="ru-RU" dirty="0" smtClean="0"/>
              <a:t>обеспечение  заданных  показателей  </a:t>
            </a:r>
            <a:r>
              <a:rPr lang="ru-RU" dirty="0"/>
              <a:t>качества  системы  при </a:t>
            </a:r>
            <a:r>
              <a:rPr lang="ru-RU" dirty="0" smtClean="0"/>
              <a:t>всех  </a:t>
            </a:r>
            <a:r>
              <a:rPr lang="ru-RU" dirty="0"/>
              <a:t>допустимых  отклонениях  модели  возмущения  от  </a:t>
            </a:r>
            <a:r>
              <a:rPr lang="ru-RU" dirty="0" smtClean="0"/>
              <a:t>номинальной.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988840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3">
                    <a:lumMod val="50000"/>
                  </a:schemeClr>
                </a:solidFill>
              </a:rPr>
              <a:t>Объект</a:t>
            </a:r>
            <a:endParaRPr lang="ru-RU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8044" y="1988840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3">
                    <a:lumMod val="50000"/>
                  </a:schemeClr>
                </a:solidFill>
              </a:rPr>
              <a:t>Объект</a:t>
            </a:r>
            <a:endParaRPr lang="ru-RU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1680" y="4293096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5">
                    <a:lumMod val="50000"/>
                  </a:schemeClr>
                </a:solidFill>
              </a:rPr>
              <a:t>Возмущение</a:t>
            </a:r>
            <a:endParaRPr lang="ru-RU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Стрелка вниз 9"/>
          <p:cNvSpPr/>
          <p:nvPr/>
        </p:nvSpPr>
        <p:spPr>
          <a:xfrm>
            <a:off x="3059832" y="1556792"/>
            <a:ext cx="288032" cy="432048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5760943" y="1555372"/>
            <a:ext cx="288032" cy="432048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4410387" y="1555372"/>
            <a:ext cx="288032" cy="2737724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93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трелка вниз 12"/>
          <p:cNvSpPr/>
          <p:nvPr/>
        </p:nvSpPr>
        <p:spPr>
          <a:xfrm rot="3488655">
            <a:off x="4985035" y="2314109"/>
            <a:ext cx="330839" cy="115438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23528" y="764704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Пусть задана номинальная модель управляемого объекта (включая привод)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301307"/>
              </p:ext>
            </p:extLst>
          </p:nvPr>
        </p:nvGraphicFramePr>
        <p:xfrm>
          <a:off x="7956376" y="764704"/>
          <a:ext cx="865882" cy="422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3" imgW="545760" imgH="266400" progId="Equation.DSMT4">
                  <p:embed/>
                </p:oleObj>
              </mc:Choice>
              <mc:Fallback>
                <p:oleObj name="Equation" r:id="rId3" imgW="5457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6376" y="764704"/>
                        <a:ext cx="865882" cy="4228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Группа 9"/>
          <p:cNvGrpSpPr/>
          <p:nvPr/>
        </p:nvGrpSpPr>
        <p:grpSpPr>
          <a:xfrm>
            <a:off x="179512" y="1443810"/>
            <a:ext cx="3744416" cy="1224136"/>
            <a:chOff x="179512" y="1443810"/>
            <a:chExt cx="3744416" cy="1224136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179512" y="1443810"/>
              <a:ext cx="3744416" cy="122413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 smtClean="0"/>
                <a:t>Аддитивная неопределенность</a:t>
              </a:r>
              <a:endParaRPr lang="ru-RU" dirty="0"/>
            </a:p>
          </p:txBody>
        </p:sp>
        <p:graphicFrame>
          <p:nvGraphicFramePr>
            <p:cNvPr id="7" name="Объект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2104891"/>
                </p:ext>
              </p:extLst>
            </p:nvPr>
          </p:nvGraphicFramePr>
          <p:xfrm>
            <a:off x="395536" y="1916832"/>
            <a:ext cx="3384376" cy="4867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7" name="Equation" r:id="rId5" imgW="1854000" imgH="266400" progId="Equation.DSMT4">
                    <p:embed/>
                  </p:oleObj>
                </mc:Choice>
                <mc:Fallback>
                  <p:oleObj name="Equation" r:id="rId5" imgW="185400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95536" y="1916832"/>
                          <a:ext cx="3384376" cy="48679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Группа 11"/>
          <p:cNvGrpSpPr/>
          <p:nvPr/>
        </p:nvGrpSpPr>
        <p:grpSpPr>
          <a:xfrm>
            <a:off x="4355976" y="1443810"/>
            <a:ext cx="4466282" cy="1224136"/>
            <a:chOff x="4355976" y="1443810"/>
            <a:chExt cx="4466282" cy="1224136"/>
          </a:xfrm>
        </p:grpSpPr>
        <p:sp>
          <p:nvSpPr>
            <p:cNvPr id="9" name="Скругленный прямоугольник 8"/>
            <p:cNvSpPr/>
            <p:nvPr/>
          </p:nvSpPr>
          <p:spPr>
            <a:xfrm>
              <a:off x="4355976" y="1443810"/>
              <a:ext cx="4466282" cy="122413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 smtClean="0"/>
                <a:t>Мультипликативная неопределенность</a:t>
              </a:r>
              <a:endParaRPr lang="ru-RU" dirty="0"/>
            </a:p>
          </p:txBody>
        </p:sp>
        <p:graphicFrame>
          <p:nvGraphicFramePr>
            <p:cNvPr id="11" name="Объект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8649645"/>
                </p:ext>
              </p:extLst>
            </p:nvPr>
          </p:nvGraphicFramePr>
          <p:xfrm>
            <a:off x="4680829" y="1916832"/>
            <a:ext cx="3816575" cy="525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8" name="Equation" r:id="rId7" imgW="2120760" imgH="291960" progId="Equation.DSMT4">
                    <p:embed/>
                  </p:oleObj>
                </mc:Choice>
                <mc:Fallback>
                  <p:oleObj name="Equation" r:id="rId7" imgW="2120760" imgH="291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680829" y="1916832"/>
                          <a:ext cx="3816575" cy="52563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Группа 19"/>
          <p:cNvGrpSpPr/>
          <p:nvPr/>
        </p:nvGrpSpPr>
        <p:grpSpPr>
          <a:xfrm>
            <a:off x="323528" y="3349453"/>
            <a:ext cx="8498730" cy="3247899"/>
            <a:chOff x="323528" y="3349453"/>
            <a:chExt cx="8498730" cy="3247899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323528" y="3349453"/>
              <a:ext cx="8498730" cy="324789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sz="2000" b="1" dirty="0" smtClean="0"/>
                <a:t>Критерий робастной устойчивости</a:t>
              </a:r>
              <a:endParaRPr lang="ru-RU" sz="2000" b="1" dirty="0"/>
            </a:p>
          </p:txBody>
        </p:sp>
        <p:graphicFrame>
          <p:nvGraphicFramePr>
            <p:cNvPr id="15" name="Объект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4572913"/>
                </p:ext>
              </p:extLst>
            </p:nvPr>
          </p:nvGraphicFramePr>
          <p:xfrm>
            <a:off x="3076790" y="3933056"/>
            <a:ext cx="2695604" cy="504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" name="Equation" r:id="rId9" imgW="1562040" imgH="291960" progId="Equation.DSMT4">
                    <p:embed/>
                  </p:oleObj>
                </mc:Choice>
                <mc:Fallback>
                  <p:oleObj name="Equation" r:id="rId9" imgW="1562040" imgH="291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076790" y="3933056"/>
                          <a:ext cx="2695604" cy="5040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Объект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6355498"/>
                </p:ext>
              </p:extLst>
            </p:nvPr>
          </p:nvGraphicFramePr>
          <p:xfrm>
            <a:off x="720078" y="4571975"/>
            <a:ext cx="2504142" cy="8028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0" name="Equation" r:id="rId11" imgW="1663560" imgH="533160" progId="Equation.DSMT4">
                    <p:embed/>
                  </p:oleObj>
                </mc:Choice>
                <mc:Fallback>
                  <p:oleObj name="Equation" r:id="rId11" imgW="1663560" imgH="533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20078" y="4571975"/>
                          <a:ext cx="2504142" cy="8028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3412696" y="4795453"/>
              <a:ext cx="5184576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Aft>
                  <a:spcPts val="1200"/>
                </a:spcAft>
                <a:buFontTx/>
                <a:buChar char="-"/>
              </a:pPr>
              <a:r>
                <a:rPr lang="ru-RU" dirty="0" smtClean="0"/>
                <a:t>передаточная функция номинальной замкнутой системы;</a:t>
              </a:r>
            </a:p>
            <a:p>
              <a:pPr marL="285750" indent="-285750">
                <a:spcAft>
                  <a:spcPts val="1200"/>
                </a:spcAft>
                <a:buFontTx/>
                <a:buChar char="-"/>
              </a:pPr>
              <a:r>
                <a:rPr lang="ru-RU" dirty="0" smtClean="0"/>
                <a:t>номинальная модель объекта;</a:t>
              </a:r>
            </a:p>
            <a:p>
              <a:pPr marL="285750" indent="-285750">
                <a:buFontTx/>
                <a:buChar char="-"/>
              </a:pPr>
              <a:r>
                <a:rPr lang="ru-RU" dirty="0" smtClean="0"/>
                <a:t>регулятор.</a:t>
              </a:r>
              <a:endParaRPr lang="ru-RU" dirty="0"/>
            </a:p>
          </p:txBody>
        </p:sp>
        <p:graphicFrame>
          <p:nvGraphicFramePr>
            <p:cNvPr id="18" name="Объект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2784167"/>
                </p:ext>
              </p:extLst>
            </p:nvPr>
          </p:nvGraphicFramePr>
          <p:xfrm>
            <a:off x="2581658" y="5509692"/>
            <a:ext cx="629986" cy="389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1" name="Equation" r:id="rId13" imgW="431640" imgH="266400" progId="Equation.DSMT4">
                    <p:embed/>
                  </p:oleObj>
                </mc:Choice>
                <mc:Fallback>
                  <p:oleObj name="Equation" r:id="rId13" imgW="43164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581658" y="5509692"/>
                          <a:ext cx="629986" cy="38910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Объект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4706923"/>
                </p:ext>
              </p:extLst>
            </p:nvPr>
          </p:nvGraphicFramePr>
          <p:xfrm>
            <a:off x="2612113" y="5941518"/>
            <a:ext cx="599531" cy="419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2" name="Equation" r:id="rId15" imgW="380880" imgH="266400" progId="Equation.DSMT4">
                    <p:embed/>
                  </p:oleObj>
                </mc:Choice>
                <mc:Fallback>
                  <p:oleObj name="Equation" r:id="rId15" imgW="38088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612113" y="5941518"/>
                          <a:ext cx="599531" cy="4196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Прямоугольник 20"/>
          <p:cNvSpPr/>
          <p:nvPr/>
        </p:nvSpPr>
        <p:spPr>
          <a:xfrm>
            <a:off x="2058777" y="176734"/>
            <a:ext cx="5526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Параметрическая </a:t>
            </a:r>
            <a:r>
              <a:rPr lang="ru-RU" sz="2400" b="1" dirty="0" smtClean="0"/>
              <a:t>неопределенность</a:t>
            </a:r>
            <a:endParaRPr lang="ru-RU" sz="24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17649" y="163722"/>
            <a:ext cx="552636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400" b="1" dirty="0" smtClean="0"/>
              <a:t>Непараметрическая неопределенность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74828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/>
      <p:bldP spid="2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952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  <wetp:taskpane dockstate="right" visibility="0" width="350" row="6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4F726D86-119A-44D9-9BBA-BE91C4EA8197}">
  <we:reference id="wa104187952" version="1.1.0.0" store="ru-RU" storeType="OMEX"/>
  <we:alternateReferences>
    <we:reference id="WA104187952" version="1.1.0.0" store="WA104187952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5B70471-004E-41DB-B4A9-DEDD0946172D}">
  <we:reference id="wa104379251" version="1.0.0.0" store="ru-RU" storeType="OMEX"/>
  <we:alternateReferences>
    <we:reference id="WA104379251" version="1.0.0.0" store="WA10437925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8369</TotalTime>
  <Words>139</Words>
  <Application>Microsoft Office PowerPoint</Application>
  <PresentationFormat>Экран (4:3)</PresentationFormat>
  <Paragraphs>30</Paragraphs>
  <Slides>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Symbol</vt:lpstr>
      <vt:lpstr>Тема Office</vt:lpstr>
      <vt:lpstr>Equation</vt:lpstr>
      <vt:lpstr>Теория автоматического управления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  в специальность</dc:title>
  <dc:creator>Администратор</dc:creator>
  <cp:lastModifiedBy>С. Г. Рассомахин</cp:lastModifiedBy>
  <cp:revision>450</cp:revision>
  <cp:lastPrinted>2012-09-03T19:18:29Z</cp:lastPrinted>
  <dcterms:created xsi:type="dcterms:W3CDTF">2012-09-03T18:50:03Z</dcterms:created>
  <dcterms:modified xsi:type="dcterms:W3CDTF">2016-05-11T22:29:21Z</dcterms:modified>
</cp:coreProperties>
</file>