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mp4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9"/>
  </p:handoutMasterIdLst>
  <p:sldIdLst>
    <p:sldId id="256" r:id="rId2"/>
    <p:sldId id="280" r:id="rId3"/>
    <p:sldId id="305" r:id="rId4"/>
    <p:sldId id="307" r:id="rId5"/>
    <p:sldId id="306" r:id="rId6"/>
    <p:sldId id="302" r:id="rId7"/>
    <p:sldId id="308" r:id="rId8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FFFF"/>
    <a:srgbClr val="FFCCFF"/>
    <a:srgbClr val="000000"/>
    <a:srgbClr val="D7E4BD"/>
    <a:srgbClr val="E03CC1"/>
    <a:srgbClr val="B0C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5" autoAdjust="0"/>
    <p:restoredTop sz="94615" autoAdjust="0"/>
  </p:normalViewPr>
  <p:slideViewPr>
    <p:cSldViewPr>
      <p:cViewPr varScale="1">
        <p:scale>
          <a:sx n="97" d="100"/>
          <a:sy n="97" d="100"/>
        </p:scale>
        <p:origin x="10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0308-1A42-4653-B3B4-261FBDB523FE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1F64-68B4-45D8-885C-1E5F6678D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31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0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2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0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92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02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883A2-8A31-437B-85FB-A1CB2AB7460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8E9D-0445-43C1-8838-32EB566F4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5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8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6.png"/><Relationship Id="rId5" Type="http://schemas.microsoft.com/office/2007/relationships/media" Target="../media/media3.mp4"/><Relationship Id="rId10" Type="http://schemas.openxmlformats.org/officeDocument/2006/relationships/image" Target="../media/image5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18" Type="http://schemas.openxmlformats.org/officeDocument/2006/relationships/image" Target="../media/image19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2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24" Type="http://schemas.openxmlformats.org/officeDocument/2006/relationships/image" Target="../media/image25.png"/><Relationship Id="rId5" Type="http://schemas.openxmlformats.org/officeDocument/2006/relationships/image" Target="../media/image1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0.png"/><Relationship Id="rId4" Type="http://schemas.openxmlformats.org/officeDocument/2006/relationships/image" Target="../media/image9.wmf"/><Relationship Id="rId9" Type="http://schemas.openxmlformats.org/officeDocument/2006/relationships/image" Target="../media/image11.wmf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6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Теория автоматического управления</a:t>
            </a:r>
            <a:endParaRPr lang="ru-RU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0352" y="4365104"/>
            <a:ext cx="6984776" cy="914400"/>
          </a:xfrm>
        </p:spPr>
        <p:txBody>
          <a:bodyPr anchor="ctr"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Цифровые системы управления.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83568" y="2060848"/>
            <a:ext cx="7772400" cy="1224136"/>
          </a:xfrm>
          <a:prstGeom prst="rect">
            <a:avLst/>
          </a:prstGeom>
        </p:spPr>
        <p:txBody>
          <a:bodyPr vert="horz" lIns="45720" rIns="45720" bIns="45720" anchor="ctr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dirty="0" smtClean="0">
                <a:solidFill>
                  <a:srgbClr val="C00000"/>
                </a:solidFill>
              </a:rPr>
              <a:t>Лекция № 12</a:t>
            </a:r>
          </a:p>
        </p:txBody>
      </p:sp>
    </p:spTree>
    <p:extLst>
      <p:ext uri="{BB962C8B-B14F-4D97-AF65-F5344CB8AC3E}">
        <p14:creationId xmlns:p14="http://schemas.microsoft.com/office/powerpoint/2010/main" val="35942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4885" y="85024"/>
            <a:ext cx="8394029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ru-RU" sz="2400" b="1" dirty="0" smtClean="0">
                <a:solidFill>
                  <a:srgbClr val="FF0000"/>
                </a:solidFill>
              </a:rPr>
              <a:t>1</a:t>
            </a:r>
            <a:r>
              <a:rPr lang="ru-RU" sz="2400" b="1" dirty="0">
                <a:solidFill>
                  <a:srgbClr val="FF0000"/>
                </a:solidFill>
              </a:rPr>
              <a:t>. Структуры и особенности цифровых систем управления.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2" y="908720"/>
            <a:ext cx="8604685" cy="18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10" y="3356992"/>
            <a:ext cx="8549399" cy="31279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238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716489" cy="54147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85628" y="2420888"/>
            <a:ext cx="2448272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Компьютер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0719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1" y="1412776"/>
            <a:ext cx="8842386" cy="23762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1" y="260648"/>
            <a:ext cx="791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Структура цифровой системы автоматического управления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293096"/>
            <a:ext cx="85249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АЦП –</a:t>
            </a:r>
            <a:r>
              <a:rPr lang="ru-RU" dirty="0" smtClean="0"/>
              <a:t>  </a:t>
            </a:r>
            <a:r>
              <a:rPr lang="ru-RU" sz="2200" dirty="0" smtClean="0"/>
              <a:t>аналого-цифровой преобразователь (напряжение </a:t>
            </a:r>
            <a:r>
              <a:rPr lang="ru-RU" sz="2200" dirty="0" smtClean="0">
                <a:sym typeface="Symbol" panose="05050102010706020507" pitchFamily="18" charset="2"/>
              </a:rPr>
              <a:t> </a:t>
            </a:r>
            <a:r>
              <a:rPr lang="ru-RU" sz="2200" dirty="0" smtClean="0"/>
              <a:t>код);</a:t>
            </a:r>
          </a:p>
          <a:p>
            <a:endParaRPr lang="ru-RU" dirty="0"/>
          </a:p>
          <a:p>
            <a:r>
              <a:rPr lang="ru-RU" sz="2800" b="1" dirty="0" smtClean="0"/>
              <a:t>ЦАП –</a:t>
            </a:r>
            <a:r>
              <a:rPr lang="ru-RU" dirty="0" smtClean="0"/>
              <a:t>  </a:t>
            </a:r>
            <a:r>
              <a:rPr lang="ru-RU" sz="2200" dirty="0" smtClean="0"/>
              <a:t>цифро-аналоговый преобразователь (код </a:t>
            </a:r>
            <a:r>
              <a:rPr lang="ru-RU" sz="2200" dirty="0" smtClean="0">
                <a:sym typeface="Symbol" panose="05050102010706020507" pitchFamily="18" charset="2"/>
              </a:rPr>
              <a:t> </a:t>
            </a:r>
            <a:r>
              <a:rPr lang="ru-RU" sz="2200" dirty="0" smtClean="0"/>
              <a:t>напряжение).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11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6256" y="85024"/>
            <a:ext cx="6571286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ru-RU" sz="2400" b="1" dirty="0" smtClean="0">
                <a:solidFill>
                  <a:srgbClr val="FF0000"/>
                </a:solidFill>
              </a:rPr>
              <a:t>2</a:t>
            </a:r>
            <a:r>
              <a:rPr lang="ru-RU" sz="2400" b="1" dirty="0">
                <a:solidFill>
                  <a:srgbClr val="FF0000"/>
                </a:solidFill>
              </a:rPr>
              <a:t>. Преобразование сигналов в цифровых САУ.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56061"/>
              </p:ext>
            </p:extLst>
          </p:nvPr>
        </p:nvGraphicFramePr>
        <p:xfrm>
          <a:off x="323529" y="620687"/>
          <a:ext cx="8712175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5"/>
                <a:gridCol w="3564000"/>
                <a:gridCol w="3564000"/>
              </a:tblGrid>
              <a:tr h="4894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Непрерывное время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Дискретное время</a:t>
                      </a:r>
                      <a:endParaRPr lang="ru-RU" dirty="0"/>
                    </a:p>
                  </a:txBody>
                  <a:tcPr/>
                </a:tc>
              </a:tr>
              <a:tr h="2707590">
                <a:tc>
                  <a:txBody>
                    <a:bodyPr/>
                    <a:lstStyle/>
                    <a:p>
                      <a:r>
                        <a:rPr lang="ru-RU" dirty="0" smtClean="0"/>
                        <a:t>Непрерывный</a:t>
                      </a:r>
                    </a:p>
                    <a:p>
                      <a:r>
                        <a:rPr lang="ru-RU" dirty="0" smtClean="0"/>
                        <a:t>уровень</a:t>
                      </a:r>
                      <a:endParaRPr lang="ru-RU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2707590">
                <a:tc>
                  <a:txBody>
                    <a:bodyPr/>
                    <a:lstStyle/>
                    <a:p>
                      <a:r>
                        <a:rPr lang="ru-RU" dirty="0" smtClean="0"/>
                        <a:t>Дискретный</a:t>
                      </a:r>
                    </a:p>
                    <a:p>
                      <a:r>
                        <a:rPr lang="ru-RU" dirty="0" smtClean="0"/>
                        <a:t>уровень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Аналог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0"/>
          <a:srcRect l="10295" t="14871" r="5530" b="22123"/>
          <a:stretch/>
        </p:blipFill>
        <p:spPr>
          <a:xfrm>
            <a:off x="1979712" y="1168924"/>
            <a:ext cx="3384376" cy="2548108"/>
          </a:xfrm>
          <a:prstGeom prst="rect">
            <a:avLst/>
          </a:prstGeom>
        </p:spPr>
      </p:pic>
      <p:pic>
        <p:nvPicPr>
          <p:cNvPr id="5" name="Дискр время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1"/>
          <a:srcRect l="9501" t="7041" r="9501" b="15505"/>
          <a:stretch/>
        </p:blipFill>
        <p:spPr>
          <a:xfrm>
            <a:off x="5580112" y="1124744"/>
            <a:ext cx="3384376" cy="2592288"/>
          </a:xfrm>
          <a:prstGeom prst="rect">
            <a:avLst/>
          </a:prstGeom>
        </p:spPr>
      </p:pic>
      <p:pic>
        <p:nvPicPr>
          <p:cNvPr id="7" name="Дискр уровнь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2"/>
          <a:srcRect l="11091" t="14563" r="7323" b="14723"/>
          <a:stretch/>
        </p:blipFill>
        <p:spPr>
          <a:xfrm>
            <a:off x="1979712" y="3933056"/>
            <a:ext cx="3384376" cy="2448272"/>
          </a:xfrm>
          <a:prstGeom prst="rect">
            <a:avLst/>
          </a:prstGeom>
        </p:spPr>
      </p:pic>
      <p:pic>
        <p:nvPicPr>
          <p:cNvPr id="8" name="Дискр уровнь и время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13"/>
          <a:srcRect l="8778" t="9051" r="9237" b="14021"/>
          <a:stretch/>
        </p:blipFill>
        <p:spPr>
          <a:xfrm>
            <a:off x="5599522" y="3902696"/>
            <a:ext cx="3318234" cy="2498103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599522" y="3902696"/>
            <a:ext cx="3364966" cy="2622648"/>
          </a:xfrm>
          <a:prstGeom prst="roundRect">
            <a:avLst/>
          </a:prstGeom>
          <a:solidFill>
            <a:srgbClr val="FFCCFF">
              <a:alpha val="41961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Выноска-облако 9"/>
          <p:cNvSpPr/>
          <p:nvPr/>
        </p:nvSpPr>
        <p:spPr>
          <a:xfrm>
            <a:off x="6981770" y="3954277"/>
            <a:ext cx="1944216" cy="864096"/>
          </a:xfrm>
          <a:prstGeom prst="cloudCallout">
            <a:avLst>
              <a:gd name="adj1" fmla="val -35518"/>
              <a:gd name="adj2" fmla="val 84045"/>
            </a:avLst>
          </a:prstGeom>
          <a:solidFill>
            <a:srgbClr val="FFCCFF">
              <a:alpha val="50196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Цифровые сигналы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0112" y="1185863"/>
            <a:ext cx="3364966" cy="2622648"/>
          </a:xfrm>
          <a:prstGeom prst="roundRect">
            <a:avLst/>
          </a:prstGeom>
          <a:solidFill>
            <a:srgbClr val="00FFFF">
              <a:alpha val="25882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-облако 11"/>
          <p:cNvSpPr/>
          <p:nvPr/>
        </p:nvSpPr>
        <p:spPr>
          <a:xfrm>
            <a:off x="6660232" y="1268760"/>
            <a:ext cx="2284845" cy="648072"/>
          </a:xfrm>
          <a:prstGeom prst="cloudCallout">
            <a:avLst>
              <a:gd name="adj1" fmla="val -24378"/>
              <a:gd name="adj2" fmla="val 101048"/>
            </a:avLst>
          </a:prstGeom>
          <a:solidFill>
            <a:srgbClr val="00CCFF">
              <a:alpha val="36078"/>
            </a:srgbClr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Импульсные сигналы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028078" y="3885757"/>
            <a:ext cx="3364966" cy="262264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41961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носка-облако 13"/>
          <p:cNvSpPr/>
          <p:nvPr/>
        </p:nvSpPr>
        <p:spPr>
          <a:xfrm>
            <a:off x="3410326" y="3937338"/>
            <a:ext cx="1944216" cy="864096"/>
          </a:xfrm>
          <a:prstGeom prst="cloudCallout">
            <a:avLst>
              <a:gd name="adj1" fmla="val -35518"/>
              <a:gd name="adj2" fmla="val 84045"/>
            </a:avLst>
          </a:prstGeom>
          <a:solidFill>
            <a:schemeClr val="accent3">
              <a:lumMod val="60000"/>
              <a:lumOff val="40000"/>
              <a:alpha val="50196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3">
                    <a:lumMod val="50000"/>
                  </a:schemeClr>
                </a:solidFill>
              </a:rPr>
              <a:t>Релейные сигналы</a:t>
            </a:r>
            <a:endParaRPr lang="ru-RU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008668" y="1168924"/>
            <a:ext cx="3364966" cy="26226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25882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-облако 15"/>
          <p:cNvSpPr/>
          <p:nvPr/>
        </p:nvSpPr>
        <p:spPr>
          <a:xfrm>
            <a:off x="3088788" y="1251821"/>
            <a:ext cx="2284845" cy="648072"/>
          </a:xfrm>
          <a:prstGeom prst="cloudCallout">
            <a:avLst>
              <a:gd name="adj1" fmla="val -24378"/>
              <a:gd name="adj2" fmla="val 101048"/>
            </a:avLst>
          </a:prstGeom>
          <a:solidFill>
            <a:schemeClr val="accent6">
              <a:lumMod val="75000"/>
              <a:alpha val="36078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Аналоговые сигналы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5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6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68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4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16632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Иллюстрация представления аналогового сигнала </a:t>
            </a:r>
          </a:p>
          <a:p>
            <a:pPr algn="ctr"/>
            <a:r>
              <a:rPr lang="ru-RU" sz="2400" dirty="0" smtClean="0"/>
              <a:t>рядом Котельникова</a:t>
            </a:r>
            <a:endParaRPr lang="ru-RU" sz="24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00092"/>
              </p:ext>
            </p:extLst>
          </p:nvPr>
        </p:nvGraphicFramePr>
        <p:xfrm>
          <a:off x="179512" y="1202301"/>
          <a:ext cx="4608512" cy="813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3238200" imgH="571320" progId="Equation.DSMT4">
                  <p:embed/>
                </p:oleObj>
              </mc:Choice>
              <mc:Fallback>
                <p:oleObj name="Equation" r:id="rId3" imgW="323820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202301"/>
                        <a:ext cx="4608512" cy="813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00192" y="88287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отсчета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4863" y="1496273"/>
            <a:ext cx="3468415" cy="16446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89435"/>
              </p:ext>
            </p:extLst>
          </p:nvPr>
        </p:nvGraphicFramePr>
        <p:xfrm>
          <a:off x="1691680" y="2147512"/>
          <a:ext cx="1732235" cy="700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6" imgW="1130040" imgH="457200" progId="Equation.DSMT4">
                  <p:embed/>
                </p:oleObj>
              </mc:Choice>
              <mc:Fallback>
                <p:oleObj name="Equation" r:id="rId6" imgW="1130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1680" y="2147512"/>
                        <a:ext cx="1732235" cy="700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1909"/>
              </p:ext>
            </p:extLst>
          </p:nvPr>
        </p:nvGraphicFramePr>
        <p:xfrm>
          <a:off x="6732240" y="1417016"/>
          <a:ext cx="785954" cy="38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8" imgW="545760" imgH="266400" progId="Equation.DSMT4">
                  <p:embed/>
                </p:oleObj>
              </mc:Choice>
              <mc:Fallback>
                <p:oleObj name="Equation" r:id="rId8" imgW="5457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2240" y="1417016"/>
                        <a:ext cx="785954" cy="383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09472"/>
              </p:ext>
            </p:extLst>
          </p:nvPr>
        </p:nvGraphicFramePr>
        <p:xfrm>
          <a:off x="8540850" y="2242265"/>
          <a:ext cx="14763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10" imgW="101520" imgH="177480" progId="Equation.DSMT4">
                  <p:embed/>
                </p:oleObj>
              </mc:Choice>
              <mc:Fallback>
                <p:oleObj name="Equation" r:id="rId10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40850" y="2242265"/>
                        <a:ext cx="147637" cy="25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41628"/>
              </p:ext>
            </p:extLst>
          </p:nvPr>
        </p:nvGraphicFramePr>
        <p:xfrm>
          <a:off x="6667035" y="1756028"/>
          <a:ext cx="141809" cy="24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12" imgW="101520" imgH="177480" progId="Equation.DSMT4">
                  <p:embed/>
                </p:oleObj>
              </mc:Choice>
              <mc:Fallback>
                <p:oleObj name="Equation" r:id="rId12" imgW="1015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67035" y="1756028"/>
                        <a:ext cx="141809" cy="24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>
            <a:off x="6808844" y="1880110"/>
            <a:ext cx="170226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0115" y="3555473"/>
            <a:ext cx="6921328" cy="28192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0115" y="3550963"/>
            <a:ext cx="6906412" cy="277449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0114" y="3550963"/>
            <a:ext cx="6906412" cy="27744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0113" y="3564997"/>
            <a:ext cx="6891496" cy="278941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69165" y="3574521"/>
            <a:ext cx="6891496" cy="278941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9638" y="3590611"/>
            <a:ext cx="6891497" cy="275958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59638" y="3548455"/>
            <a:ext cx="6906413" cy="2804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59640" y="3557981"/>
            <a:ext cx="6921328" cy="27744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69161" y="3558754"/>
            <a:ext cx="6906413" cy="28043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64398" y="3567504"/>
            <a:ext cx="6876579" cy="2744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59632" y="3573016"/>
            <a:ext cx="6891496" cy="27894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48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8784976" cy="658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sz="2400" dirty="0" smtClean="0"/>
              <a:t>Эквивалентная схема аналого-цифрового преобразования сигналов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796915"/>
            <a:ext cx="7368306" cy="2505388"/>
          </a:xfrm>
          <a:prstGeom prst="rect">
            <a:avLst/>
          </a:prstGeom>
        </p:spPr>
      </p:pic>
      <p:sp>
        <p:nvSpPr>
          <p:cNvPr id="5" name="Блок-схема: узел суммирования 4"/>
          <p:cNvSpPr/>
          <p:nvPr/>
        </p:nvSpPr>
        <p:spPr>
          <a:xfrm>
            <a:off x="5520937" y="2746072"/>
            <a:ext cx="504056" cy="50405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endCxn id="5" idx="4"/>
          </p:cNvCxnSpPr>
          <p:nvPr/>
        </p:nvCxnSpPr>
        <p:spPr>
          <a:xfrm flipV="1">
            <a:off x="5772965" y="3250128"/>
            <a:ext cx="0" cy="3228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515972"/>
              </p:ext>
            </p:extLst>
          </p:nvPr>
        </p:nvGraphicFramePr>
        <p:xfrm>
          <a:off x="6024993" y="3149116"/>
          <a:ext cx="1471091" cy="45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863280" imgH="266400" progId="Equation.DSMT4">
                  <p:embed/>
                </p:oleObj>
              </mc:Choice>
              <mc:Fallback>
                <p:oleObj name="Equation" r:id="rId4" imgW="863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4993" y="3149116"/>
                        <a:ext cx="1471091" cy="454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39106"/>
              </p:ext>
            </p:extLst>
          </p:nvPr>
        </p:nvGraphicFramePr>
        <p:xfrm>
          <a:off x="3677332" y="1279010"/>
          <a:ext cx="2106738" cy="1089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6" imgW="1104840" imgH="571320" progId="Equation.DSMT4">
                  <p:embed/>
                </p:oleObj>
              </mc:Choice>
              <mc:Fallback>
                <p:oleObj name="Equation" r:id="rId6" imgW="11048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7332" y="1279010"/>
                        <a:ext cx="2106738" cy="10896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90760" y="898407"/>
            <a:ext cx="30184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dirty="0" smtClean="0">
                <a:solidFill>
                  <a:srgbClr val="C00000"/>
                </a:solidFill>
              </a:rPr>
              <a:t>Последовательность </a:t>
            </a:r>
            <a:r>
              <a:rPr lang="ru-RU" dirty="0" err="1" smtClean="0">
                <a:solidFill>
                  <a:srgbClr val="C00000"/>
                </a:solidFill>
              </a:rPr>
              <a:t>стробирующих</a:t>
            </a:r>
            <a:r>
              <a:rPr lang="ru-RU" dirty="0" smtClean="0">
                <a:solidFill>
                  <a:srgbClr val="C00000"/>
                </a:solidFill>
              </a:rPr>
              <a:t> импульсов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4070" y="3525142"/>
            <a:ext cx="2435942" cy="30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ru-RU" dirty="0" smtClean="0">
                <a:solidFill>
                  <a:srgbClr val="C00000"/>
                </a:solidFill>
              </a:rPr>
              <a:t>Ошибки квантования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130" y="5262911"/>
            <a:ext cx="7161262" cy="985787"/>
          </a:xfrm>
          <a:prstGeom prst="rect">
            <a:avLst/>
          </a:prstGeom>
        </p:spPr>
      </p:pic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774002"/>
              </p:ext>
            </p:extLst>
          </p:nvPr>
        </p:nvGraphicFramePr>
        <p:xfrm>
          <a:off x="1331640" y="3900902"/>
          <a:ext cx="66357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3340080" imgH="571320" progId="Equation.DSMT4">
                  <p:embed/>
                </p:oleObj>
              </mc:Choice>
              <mc:Fallback>
                <p:oleObj name="Equation" r:id="rId9" imgW="33400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640" y="3900902"/>
                        <a:ext cx="663575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17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F726D86-119A-44D9-9BBA-BE91C4EA8197}">
  <we:reference id="wa104187952" version="1.1.0.0" store="ru-RU" storeType="OMEX"/>
  <we:alternateReferences>
    <we:reference id="WA104187952" version="1.1.0.0" store="WA1041879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5B70471-004E-41DB-B4A9-DEDD0946172D}">
  <we:reference id="wa104379251" version="1.0.0.0" store="ru-RU" storeType="OMEX"/>
  <we:alternateReferences>
    <we:reference id="WA104379251" version="1.0.0.0" store="WA10437925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8808</TotalTime>
  <Words>85</Words>
  <Application>Microsoft Office PowerPoint</Application>
  <PresentationFormat>Экран (4:3)</PresentationFormat>
  <Paragraphs>26</Paragraphs>
  <Slides>7</Slides>
  <Notes>0</Notes>
  <HiddenSlides>0</HiddenSlides>
  <MMClips>4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Тема Office</vt:lpstr>
      <vt:lpstr>Equation</vt:lpstr>
      <vt:lpstr>Теория автоматического управления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  в специальность</dc:title>
  <dc:creator>Администратор</dc:creator>
  <cp:lastModifiedBy>С. Г. Рассомахин</cp:lastModifiedBy>
  <cp:revision>479</cp:revision>
  <cp:lastPrinted>2012-09-03T19:18:29Z</cp:lastPrinted>
  <dcterms:created xsi:type="dcterms:W3CDTF">2012-09-03T18:50:03Z</dcterms:created>
  <dcterms:modified xsi:type="dcterms:W3CDTF">2015-05-22T07:56:03Z</dcterms:modified>
</cp:coreProperties>
</file>