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handoutMasterIdLst>
    <p:handoutMasterId r:id="rId12"/>
  </p:handoutMasterIdLst>
  <p:sldIdLst>
    <p:sldId id="256" r:id="rId2"/>
    <p:sldId id="280" r:id="rId3"/>
    <p:sldId id="305" r:id="rId4"/>
    <p:sldId id="308" r:id="rId5"/>
    <p:sldId id="309" r:id="rId6"/>
    <p:sldId id="310" r:id="rId7"/>
    <p:sldId id="307" r:id="rId8"/>
    <p:sldId id="311" r:id="rId9"/>
    <p:sldId id="312" r:id="rId10"/>
    <p:sldId id="306" r:id="rId11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41C4"/>
    <a:srgbClr val="D0EBB3"/>
    <a:srgbClr val="00CCFF"/>
    <a:srgbClr val="00FFFF"/>
    <a:srgbClr val="FFCCFF"/>
    <a:srgbClr val="000000"/>
    <a:srgbClr val="D7E4BD"/>
    <a:srgbClr val="E03CC1"/>
    <a:srgbClr val="B0C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45" autoAdjust="0"/>
    <p:restoredTop sz="94615" autoAdjust="0"/>
  </p:normalViewPr>
  <p:slideViewPr>
    <p:cSldViewPr>
      <p:cViewPr varScale="1">
        <p:scale>
          <a:sx n="114" d="100"/>
          <a:sy n="114" d="100"/>
        </p:scale>
        <p:origin x="67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D0308-1A42-4653-B3B4-261FBDB523FE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F1F64-68B4-45D8-885C-1E5F6678D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317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74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47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33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30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5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65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42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77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80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92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02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883A2-8A31-437B-85FB-A1CB2AB74604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25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5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oleObject" Target="../embeddings/oleObject5.bin"/><Relationship Id="rId3" Type="http://schemas.openxmlformats.org/officeDocument/2006/relationships/image" Target="../media/image7.png"/><Relationship Id="rId7" Type="http://schemas.openxmlformats.org/officeDocument/2006/relationships/image" Target="../media/image2.wmf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1.wmf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3.png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jpg"/><Relationship Id="rId11" Type="http://schemas.openxmlformats.org/officeDocument/2006/relationships/oleObject" Target="../embeddings/oleObject10.bin"/><Relationship Id="rId5" Type="http://schemas.openxmlformats.org/officeDocument/2006/relationships/image" Target="../media/image9.wmf"/><Relationship Id="rId10" Type="http://schemas.openxmlformats.org/officeDocument/2006/relationships/image" Target="../media/image11.wmf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8.png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7.wmf"/><Relationship Id="rId4" Type="http://schemas.openxmlformats.org/officeDocument/2006/relationships/image" Target="../media/image19.jpg"/><Relationship Id="rId9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24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27.png"/><Relationship Id="rId7" Type="http://schemas.openxmlformats.org/officeDocument/2006/relationships/image" Target="../media/image29.jp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8.png"/><Relationship Id="rId9" Type="http://schemas.openxmlformats.org/officeDocument/2006/relationships/image" Target="../media/image2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34.png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38.wmf"/><Relationship Id="rId3" Type="http://schemas.openxmlformats.org/officeDocument/2006/relationships/image" Target="../media/image40.png"/><Relationship Id="rId7" Type="http://schemas.openxmlformats.org/officeDocument/2006/relationships/oleObject" Target="../embeddings/oleObject25.bin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11" Type="http://schemas.openxmlformats.org/officeDocument/2006/relationships/image" Target="../media/image37.wmf"/><Relationship Id="rId5" Type="http://schemas.openxmlformats.org/officeDocument/2006/relationships/oleObject" Target="../embeddings/oleObject24.bin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26.bin"/><Relationship Id="rId4" Type="http://schemas.openxmlformats.org/officeDocument/2006/relationships/image" Target="../media/image41.png"/><Relationship Id="rId9" Type="http://schemas.openxmlformats.org/officeDocument/2006/relationships/image" Target="../media/image42.png"/><Relationship Id="rId14" Type="http://schemas.openxmlformats.org/officeDocument/2006/relationships/oleObject" Target="../embeddings/oleObject2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45.wmf"/><Relationship Id="rId18" Type="http://schemas.openxmlformats.org/officeDocument/2006/relationships/image" Target="../media/image47.wmf"/><Relationship Id="rId3" Type="http://schemas.openxmlformats.org/officeDocument/2006/relationships/image" Target="../media/image48.png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34.bin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42.png"/><Relationship Id="rId5" Type="http://schemas.openxmlformats.org/officeDocument/2006/relationships/image" Target="../media/image43.wmf"/><Relationship Id="rId15" Type="http://schemas.openxmlformats.org/officeDocument/2006/relationships/oleObject" Target="../embeddings/oleObject35.bin"/><Relationship Id="rId10" Type="http://schemas.openxmlformats.org/officeDocument/2006/relationships/oleObject" Target="../embeddings/oleObject33.bin"/><Relationship Id="rId19" Type="http://schemas.openxmlformats.org/officeDocument/2006/relationships/oleObject" Target="../embeddings/oleObject37.bin"/><Relationship Id="rId4" Type="http://schemas.openxmlformats.org/officeDocument/2006/relationships/oleObject" Target="../embeddings/oleObject29.bin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7772400" cy="1224136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Теория автоматического управления</a:t>
            </a:r>
            <a:endParaRPr lang="ru-RU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00352" y="4365104"/>
            <a:ext cx="6984776" cy="914400"/>
          </a:xfrm>
        </p:spPr>
        <p:txBody>
          <a:bodyPr anchor="ctr">
            <a:normAutofit lnSpcReduction="10000"/>
          </a:bodyPr>
          <a:lstStyle/>
          <a:p>
            <a:r>
              <a:rPr lang="ru-RU" sz="2800" b="1" dirty="0">
                <a:solidFill>
                  <a:schemeClr val="tx1"/>
                </a:solidFill>
              </a:rPr>
              <a:t>Линейные законы управления и расчет параметров элементов цифровых САУ.</a:t>
            </a:r>
            <a:endParaRPr lang="ru-RU" sz="2800" b="1" dirty="0" smtClean="0">
              <a:solidFill>
                <a:schemeClr val="tx1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3568" y="2060848"/>
            <a:ext cx="7772400" cy="1224136"/>
          </a:xfrm>
          <a:prstGeom prst="rect">
            <a:avLst/>
          </a:prstGeom>
        </p:spPr>
        <p:txBody>
          <a:bodyPr vert="horz" lIns="45720" rIns="45720" bIns="45720" anchor="ctr">
            <a:normAutofit fontScale="97500"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ru-RU" dirty="0" smtClean="0">
                <a:solidFill>
                  <a:srgbClr val="C00000"/>
                </a:solidFill>
              </a:rPr>
              <a:t>Лекция № 13</a:t>
            </a:r>
          </a:p>
        </p:txBody>
      </p:sp>
    </p:spTree>
    <p:extLst>
      <p:ext uri="{BB962C8B-B14F-4D97-AF65-F5344CB8AC3E}">
        <p14:creationId xmlns:p14="http://schemas.microsoft.com/office/powerpoint/2010/main" val="35942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03648" y="188640"/>
            <a:ext cx="6524543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ru-RU" sz="2400" b="1" dirty="0">
                <a:solidFill>
                  <a:srgbClr val="FF0000"/>
                </a:solidFill>
              </a:rPr>
              <a:t>3</a:t>
            </a:r>
            <a:r>
              <a:rPr lang="ru-RU" sz="2400" b="1" dirty="0" smtClean="0">
                <a:solidFill>
                  <a:srgbClr val="FF0000"/>
                </a:solidFill>
              </a:rPr>
              <a:t>. Метод расчета параметров рекурсивных ЦФ.</a:t>
            </a:r>
            <a:endParaRPr lang="ru-RU" sz="2400" b="1" dirty="0">
              <a:solidFill>
                <a:srgbClr val="FF0000"/>
              </a:solidFill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1275269" y="692696"/>
            <a:ext cx="6652922" cy="407691"/>
            <a:chOff x="511367" y="693606"/>
            <a:chExt cx="6652922" cy="407691"/>
          </a:xfrm>
        </p:grpSpPr>
        <p:graphicFrame>
          <p:nvGraphicFramePr>
            <p:cNvPr id="3" name="Объект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2571922"/>
                </p:ext>
              </p:extLst>
            </p:nvPr>
          </p:nvGraphicFramePr>
          <p:xfrm>
            <a:off x="1248372" y="728557"/>
            <a:ext cx="780979" cy="3727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7" name="Equation" r:id="rId3" imgW="558720" imgH="266400" progId="Equation.DSMT4">
                    <p:embed/>
                  </p:oleObj>
                </mc:Choice>
                <mc:Fallback>
                  <p:oleObj name="Equation" r:id="rId3" imgW="55872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48372" y="728557"/>
                          <a:ext cx="780979" cy="3727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511367" y="693606"/>
              <a:ext cx="6652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Пусть	           – передаточная функция аналогового прототипа</a:t>
              </a:r>
              <a:endParaRPr lang="ru-RU" dirty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827584" y="1073190"/>
            <a:ext cx="6619291" cy="1760538"/>
            <a:chOff x="343799" y="1067736"/>
            <a:chExt cx="5748247" cy="1760538"/>
          </a:xfrm>
        </p:grpSpPr>
        <p:graphicFrame>
          <p:nvGraphicFramePr>
            <p:cNvPr id="7" name="Объект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5055644"/>
                </p:ext>
              </p:extLst>
            </p:nvPr>
          </p:nvGraphicFramePr>
          <p:xfrm>
            <a:off x="343799" y="1067736"/>
            <a:ext cx="5047048" cy="1760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8" name="Equation" r:id="rId5" imgW="4127400" imgH="1434960" progId="Equation.DSMT4">
                    <p:embed/>
                  </p:oleObj>
                </mc:Choice>
                <mc:Fallback>
                  <p:oleObj name="Equation" r:id="rId5" imgW="4127400" imgH="1434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3799" y="1067736"/>
                          <a:ext cx="5047048" cy="17605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2867323" y="1516989"/>
              <a:ext cx="3224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 – передаточная функция ЦФ.</a:t>
              </a:r>
              <a:endParaRPr lang="ru-RU" dirty="0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202968" y="2924944"/>
            <a:ext cx="8797524" cy="1047816"/>
            <a:chOff x="395536" y="2515978"/>
            <a:chExt cx="8797524" cy="1047816"/>
          </a:xfrm>
        </p:grpSpPr>
        <p:sp>
          <p:nvSpPr>
            <p:cNvPr id="11" name="TextBox 10"/>
            <p:cNvSpPr txBox="1"/>
            <p:nvPr/>
          </p:nvSpPr>
          <p:spPr>
            <a:xfrm>
              <a:off x="683568" y="2515978"/>
              <a:ext cx="8509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Требуется найти векторы коэффициентов		       и</a:t>
              </a:r>
              <a:endParaRPr lang="ru-RU" dirty="0"/>
            </a:p>
          </p:txBody>
        </p:sp>
        <p:grpSp>
          <p:nvGrpSpPr>
            <p:cNvPr id="17" name="Группа 16"/>
            <p:cNvGrpSpPr/>
            <p:nvPr/>
          </p:nvGrpSpPr>
          <p:grpSpPr>
            <a:xfrm>
              <a:off x="395536" y="2539500"/>
              <a:ext cx="8013107" cy="1024294"/>
              <a:chOff x="395536" y="2539500"/>
              <a:chExt cx="8013107" cy="1024294"/>
            </a:xfrm>
          </p:grpSpPr>
          <p:graphicFrame>
            <p:nvGraphicFramePr>
              <p:cNvPr id="12" name="Объект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70731939"/>
                  </p:ext>
                </p:extLst>
              </p:nvPr>
            </p:nvGraphicFramePr>
            <p:xfrm>
              <a:off x="4977643" y="2539500"/>
              <a:ext cx="1596635" cy="3767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59" name="Equation" r:id="rId7" imgW="1130040" imgH="266400" progId="Equation.DSMT4">
                      <p:embed/>
                    </p:oleObj>
                  </mc:Choice>
                  <mc:Fallback>
                    <p:oleObj name="Equation" r:id="rId7" imgW="1130040" imgH="266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977643" y="2539500"/>
                            <a:ext cx="1596635" cy="37673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Объект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06039306"/>
                  </p:ext>
                </p:extLst>
              </p:nvPr>
            </p:nvGraphicFramePr>
            <p:xfrm>
              <a:off x="6829080" y="2539500"/>
              <a:ext cx="1579563" cy="376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60" name="Equation" r:id="rId9" imgW="1117440" imgH="266400" progId="Equation.DSMT4">
                      <p:embed/>
                    </p:oleObj>
                  </mc:Choice>
                  <mc:Fallback>
                    <p:oleObj name="Equation" r:id="rId9" imgW="1117440" imgH="266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6829080" y="2539500"/>
                            <a:ext cx="1579563" cy="3762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TextBox 14"/>
              <p:cNvSpPr txBox="1"/>
              <p:nvPr/>
            </p:nvSpPr>
            <p:spPr>
              <a:xfrm>
                <a:off x="395536" y="2996952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т</a:t>
                </a:r>
                <a:r>
                  <a:rPr lang="ru-RU" dirty="0" smtClean="0"/>
                  <a:t>акие, чтобы </a:t>
                </a:r>
                <a:endParaRPr lang="ru-RU" dirty="0"/>
              </a:p>
            </p:txBody>
          </p:sp>
          <p:graphicFrame>
            <p:nvGraphicFramePr>
              <p:cNvPr id="16" name="Объект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64780173"/>
                  </p:ext>
                </p:extLst>
              </p:nvPr>
            </p:nvGraphicFramePr>
            <p:xfrm>
              <a:off x="2225270" y="2922827"/>
              <a:ext cx="4255309" cy="6409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61" name="Equation" r:id="rId11" imgW="3035160" imgH="457200" progId="Equation.DSMT4">
                      <p:embed/>
                    </p:oleObj>
                  </mc:Choice>
                  <mc:Fallback>
                    <p:oleObj name="Equation" r:id="rId11" imgW="3035160" imgH="457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225270" y="2922827"/>
                            <a:ext cx="4255309" cy="64096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9" name="TextBox 18"/>
          <p:cNvSpPr txBox="1"/>
          <p:nvPr/>
        </p:nvSpPr>
        <p:spPr>
          <a:xfrm>
            <a:off x="335110" y="39727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РЕШЕНИЕ:</a:t>
            </a:r>
            <a:endParaRPr lang="ru-RU" b="1" dirty="0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500184"/>
              </p:ext>
            </p:extLst>
          </p:nvPr>
        </p:nvGraphicFramePr>
        <p:xfrm>
          <a:off x="1687651" y="3959710"/>
          <a:ext cx="5548646" cy="1552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2" name="Equation" r:id="rId13" imgW="4584600" imgH="1282680" progId="Equation.DSMT4">
                  <p:embed/>
                </p:oleObj>
              </mc:Choice>
              <mc:Fallback>
                <p:oleObj name="Equation" r:id="rId13" imgW="4584600" imgH="1282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87651" y="3959710"/>
                        <a:ext cx="5548646" cy="1552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Стрелка вниз 20"/>
          <p:cNvSpPr/>
          <p:nvPr/>
        </p:nvSpPr>
        <p:spPr>
          <a:xfrm>
            <a:off x="3275856" y="5157192"/>
            <a:ext cx="216024" cy="432048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18068"/>
              </p:ext>
            </p:extLst>
          </p:nvPr>
        </p:nvGraphicFramePr>
        <p:xfrm>
          <a:off x="1364567" y="5620374"/>
          <a:ext cx="5798487" cy="1075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3" name="Equation" r:id="rId15" imgW="4038480" imgH="749160" progId="Equation.DSMT4">
                  <p:embed/>
                </p:oleObj>
              </mc:Choice>
              <mc:Fallback>
                <p:oleObj name="Equation" r:id="rId15" imgW="403848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64567" y="5620374"/>
                        <a:ext cx="5798487" cy="1075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293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50971" y="116632"/>
            <a:ext cx="7654916" cy="395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ru-RU" sz="2400" b="1" dirty="0">
                <a:solidFill>
                  <a:srgbClr val="FF0000"/>
                </a:solidFill>
              </a:rPr>
              <a:t>1. Линейные законы управления в цифровых системах.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523070" y="620688"/>
            <a:ext cx="8276660" cy="2520280"/>
            <a:chOff x="750971" y="836712"/>
            <a:chExt cx="7993233" cy="2304256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971" y="836712"/>
              <a:ext cx="7993233" cy="2304256"/>
            </a:xfrm>
            <a:prstGeom prst="rect">
              <a:avLst/>
            </a:prstGeom>
          </p:spPr>
        </p:pic>
        <p:graphicFrame>
          <p:nvGraphicFramePr>
            <p:cNvPr id="3" name="Объект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3932893"/>
                </p:ext>
              </p:extLst>
            </p:nvPr>
          </p:nvGraphicFramePr>
          <p:xfrm>
            <a:off x="1043608" y="1379077"/>
            <a:ext cx="765119" cy="5540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1" name="Equation" r:id="rId4" imgW="368280" imgH="266400" progId="Equation.DSMT4">
                    <p:embed/>
                  </p:oleObj>
                </mc:Choice>
                <mc:Fallback>
                  <p:oleObj name="Equation" r:id="rId4" imgW="36828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043608" y="1379077"/>
                          <a:ext cx="765119" cy="55405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Объект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9760768"/>
                </p:ext>
              </p:extLst>
            </p:nvPr>
          </p:nvGraphicFramePr>
          <p:xfrm>
            <a:off x="7622423" y="1379077"/>
            <a:ext cx="809247" cy="5860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2" name="Equation" r:id="rId6" imgW="368280" imgH="266400" progId="Equation.DSMT4">
                    <p:embed/>
                  </p:oleObj>
                </mc:Choice>
                <mc:Fallback>
                  <p:oleObj name="Equation" r:id="rId6" imgW="36828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622423" y="1379077"/>
                          <a:ext cx="809247" cy="58600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" name="Рисунок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1720" y="3403255"/>
            <a:ext cx="4733925" cy="438150"/>
          </a:xfrm>
          <a:prstGeom prst="rect">
            <a:avLst/>
          </a:prstGeom>
        </p:spPr>
      </p:pic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706370"/>
              </p:ext>
            </p:extLst>
          </p:nvPr>
        </p:nvGraphicFramePr>
        <p:xfrm>
          <a:off x="60181" y="4149080"/>
          <a:ext cx="9036496" cy="567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Equation" r:id="rId9" imgW="4647960" imgH="291960" progId="Equation.DSMT4">
                  <p:embed/>
                </p:oleObj>
              </mc:Choice>
              <mc:Fallback>
                <p:oleObj name="Equation" r:id="rId9" imgW="46479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181" y="4149080"/>
                        <a:ext cx="9036496" cy="567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878202"/>
              </p:ext>
            </p:extLst>
          </p:nvPr>
        </p:nvGraphicFramePr>
        <p:xfrm>
          <a:off x="2251262" y="4976843"/>
          <a:ext cx="1079748" cy="359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Equation" r:id="rId11" imgW="571320" imgH="190440" progId="Equation.DSMT4">
                  <p:embed/>
                </p:oleObj>
              </mc:Choice>
              <mc:Fallback>
                <p:oleObj name="Equation" r:id="rId11" imgW="5713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51262" y="4976843"/>
                        <a:ext cx="1079748" cy="359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563888" y="4976843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– произвольные целые числа;</a:t>
            </a:r>
            <a:endParaRPr lang="ru-RU" dirty="0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952191"/>
              </p:ext>
            </p:extLst>
          </p:nvPr>
        </p:nvGraphicFramePr>
        <p:xfrm>
          <a:off x="1910749" y="5528049"/>
          <a:ext cx="15367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Equation" r:id="rId13" imgW="812520" imgH="266400" progId="Equation.DSMT4">
                  <p:embed/>
                </p:oleObj>
              </mc:Choice>
              <mc:Fallback>
                <p:oleObj name="Equation" r:id="rId13" imgW="8125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10749" y="5528049"/>
                        <a:ext cx="1536700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563888" y="5574357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– порядок цифрового фильтра;</a:t>
            </a:r>
            <a:endParaRPr lang="ru-RU" dirty="0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919273"/>
              </p:ext>
            </p:extLst>
          </p:nvPr>
        </p:nvGraphicFramePr>
        <p:xfrm>
          <a:off x="2246313" y="6118333"/>
          <a:ext cx="8651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" name="Equation" r:id="rId15" imgW="457200" imgH="266400" progId="Equation.DSMT4">
                  <p:embed/>
                </p:oleObj>
              </mc:Choice>
              <mc:Fallback>
                <p:oleObj name="Equation" r:id="rId15" imgW="4572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46313" y="6118333"/>
                        <a:ext cx="865187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63888" y="616530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– функция весового суммирования.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38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60648"/>
            <a:ext cx="7762875" cy="476250"/>
          </a:xfrm>
          <a:prstGeom prst="rect">
            <a:avLst/>
          </a:prstGeom>
        </p:spPr>
      </p:pic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506015"/>
              </p:ext>
            </p:extLst>
          </p:nvPr>
        </p:nvGraphicFramePr>
        <p:xfrm>
          <a:off x="1115616" y="1032292"/>
          <a:ext cx="6349518" cy="542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" name="Equation" r:id="rId4" imgW="3124080" imgH="266400" progId="Equation.DSMT4">
                  <p:embed/>
                </p:oleObj>
              </mc:Choice>
              <mc:Fallback>
                <p:oleObj name="Equation" r:id="rId4" imgW="31240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5616" y="1032292"/>
                        <a:ext cx="6349518" cy="542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Группа 6"/>
          <p:cNvGrpSpPr/>
          <p:nvPr/>
        </p:nvGrpSpPr>
        <p:grpSpPr>
          <a:xfrm>
            <a:off x="4067944" y="2054622"/>
            <a:ext cx="4882705" cy="4326706"/>
            <a:chOff x="3851920" y="2054622"/>
            <a:chExt cx="5098729" cy="4463980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9952" y="2054622"/>
              <a:ext cx="4810697" cy="4463980"/>
            </a:xfrm>
            <a:prstGeom prst="rect">
              <a:avLst/>
            </a:prstGeom>
          </p:spPr>
        </p:pic>
        <p:graphicFrame>
          <p:nvGraphicFramePr>
            <p:cNvPr id="5" name="Объект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3230966"/>
                </p:ext>
              </p:extLst>
            </p:nvPr>
          </p:nvGraphicFramePr>
          <p:xfrm>
            <a:off x="3851920" y="3479031"/>
            <a:ext cx="966965" cy="432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7" name="Equation" r:id="rId7" imgW="596880" imgH="266400" progId="Equation.DSMT4">
                    <p:embed/>
                  </p:oleObj>
                </mc:Choice>
                <mc:Fallback>
                  <p:oleObj name="Equation" r:id="rId7" imgW="59688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851920" y="3479031"/>
                          <a:ext cx="966965" cy="43204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Объект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4483509"/>
                </p:ext>
              </p:extLst>
            </p:nvPr>
          </p:nvGraphicFramePr>
          <p:xfrm>
            <a:off x="4153252" y="5335488"/>
            <a:ext cx="10287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8" name="Equation" r:id="rId9" imgW="634680" imgH="266400" progId="Equation.DSMT4">
                    <p:embed/>
                  </p:oleObj>
                </mc:Choice>
                <mc:Fallback>
                  <p:oleObj name="Equation" r:id="rId9" imgW="63468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153252" y="5335488"/>
                          <a:ext cx="10287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524642"/>
              </p:ext>
            </p:extLst>
          </p:nvPr>
        </p:nvGraphicFramePr>
        <p:xfrm>
          <a:off x="708025" y="3952875"/>
          <a:ext cx="2830513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" name="Equation" r:id="rId11" imgW="1638000" imgH="1155600" progId="Equation.DSMT4">
                  <p:embed/>
                </p:oleObj>
              </mc:Choice>
              <mc:Fallback>
                <p:oleObj name="Equation" r:id="rId11" imgW="1638000" imgH="11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8025" y="3952875"/>
                        <a:ext cx="2830513" cy="1998663"/>
                      </a:xfrm>
                      <a:prstGeom prst="rect">
                        <a:avLst/>
                      </a:prstGeom>
                      <a:solidFill>
                        <a:srgbClr val="D0EBB3"/>
                      </a:solidFill>
                      <a:ln>
                        <a:solidFill>
                          <a:schemeClr val="accent3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20390" y="3034513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Передаточная функция: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194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32656"/>
            <a:ext cx="8934078" cy="44404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875" y="2812500"/>
            <a:ext cx="4518356" cy="3838603"/>
          </a:xfrm>
          <a:prstGeom prst="rect">
            <a:avLst/>
          </a:prstGeom>
        </p:spPr>
      </p:pic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092612"/>
              </p:ext>
            </p:extLst>
          </p:nvPr>
        </p:nvGraphicFramePr>
        <p:xfrm>
          <a:off x="1246189" y="1846700"/>
          <a:ext cx="6148412" cy="545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Equation" r:id="rId5" imgW="3009600" imgH="266400" progId="Equation.DSMT4">
                  <p:embed/>
                </p:oleObj>
              </mc:Choice>
              <mc:Fallback>
                <p:oleObj name="Equation" r:id="rId5" imgW="30096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46189" y="1846700"/>
                        <a:ext cx="6148412" cy="545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778750"/>
              </p:ext>
            </p:extLst>
          </p:nvPr>
        </p:nvGraphicFramePr>
        <p:xfrm>
          <a:off x="395536" y="3573016"/>
          <a:ext cx="3268663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name="Equation" r:id="rId7" imgW="1892160" imgH="1587240" progId="Equation.DSMT4">
                  <p:embed/>
                </p:oleObj>
              </mc:Choice>
              <mc:Fallback>
                <p:oleObj name="Equation" r:id="rId7" imgW="1892160" imgH="1587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5536" y="3573016"/>
                        <a:ext cx="3268663" cy="2743200"/>
                      </a:xfrm>
                      <a:prstGeom prst="rect">
                        <a:avLst/>
                      </a:prstGeom>
                      <a:solidFill>
                        <a:srgbClr val="D0EBB3"/>
                      </a:solidFill>
                      <a:ln>
                        <a:solidFill>
                          <a:schemeClr val="accent3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28228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Передаточная функция: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636409"/>
              </p:ext>
            </p:extLst>
          </p:nvPr>
        </p:nvGraphicFramePr>
        <p:xfrm>
          <a:off x="1374833" y="867828"/>
          <a:ext cx="5774084" cy="509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1" name="Equation" r:id="rId9" imgW="3022560" imgH="266400" progId="Equation.DSMT4">
                  <p:embed/>
                </p:oleObj>
              </mc:Choice>
              <mc:Fallback>
                <p:oleObj name="Equation" r:id="rId9" imgW="30225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74833" y="867828"/>
                        <a:ext cx="5774084" cy="509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Стрелка вниз 7"/>
          <p:cNvSpPr/>
          <p:nvPr/>
        </p:nvSpPr>
        <p:spPr>
          <a:xfrm>
            <a:off x="4067944" y="1465822"/>
            <a:ext cx="648072" cy="380878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43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4355976" y="1052736"/>
            <a:ext cx="3600400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" name="Группа 3"/>
          <p:cNvGrpSpPr/>
          <p:nvPr/>
        </p:nvGrpSpPr>
        <p:grpSpPr>
          <a:xfrm>
            <a:off x="107504" y="2060848"/>
            <a:ext cx="8906890" cy="4608512"/>
            <a:chOff x="107504" y="2060848"/>
            <a:chExt cx="8906890" cy="4608512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181" b="10187"/>
            <a:stretch/>
          </p:blipFill>
          <p:spPr>
            <a:xfrm>
              <a:off x="107504" y="2060848"/>
              <a:ext cx="8906890" cy="4608512"/>
            </a:xfrm>
            <a:prstGeom prst="rect">
              <a:avLst/>
            </a:prstGeom>
          </p:spPr>
        </p:pic>
        <p:graphicFrame>
          <p:nvGraphicFramePr>
            <p:cNvPr id="3" name="Объект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5345444"/>
                </p:ext>
              </p:extLst>
            </p:nvPr>
          </p:nvGraphicFramePr>
          <p:xfrm>
            <a:off x="3563888" y="3802331"/>
            <a:ext cx="1296144" cy="547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0" name="Equation" r:id="rId4" imgW="571320" imgH="241200" progId="Equation.DSMT4">
                    <p:embed/>
                  </p:oleObj>
                </mc:Choice>
                <mc:Fallback>
                  <p:oleObj name="Equation" r:id="rId4" imgW="57132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563888" y="3802331"/>
                          <a:ext cx="1296144" cy="54726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055658"/>
              </p:ext>
            </p:extLst>
          </p:nvPr>
        </p:nvGraphicFramePr>
        <p:xfrm>
          <a:off x="4868722" y="125924"/>
          <a:ext cx="102327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" name="Equation" r:id="rId6" imgW="571320" imgH="241200" progId="Equation.DSMT4">
                  <p:embed/>
                </p:oleObj>
              </mc:Choice>
              <mc:Fallback>
                <p:oleObj name="Equation" r:id="rId6" imgW="571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68722" y="125924"/>
                        <a:ext cx="1023272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51720" y="18864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Замена переменной: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198459"/>
              </p:ext>
            </p:extLst>
          </p:nvPr>
        </p:nvGraphicFramePr>
        <p:xfrm>
          <a:off x="1657350" y="569913"/>
          <a:ext cx="5681663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" name="Equation" r:id="rId8" imgW="3377880" imgH="825480" progId="Equation.DSMT4">
                  <p:embed/>
                </p:oleObj>
              </mc:Choice>
              <mc:Fallback>
                <p:oleObj name="Equation" r:id="rId8" imgW="337788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57350" y="569913"/>
                        <a:ext cx="5681663" cy="139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080482"/>
              </p:ext>
            </p:extLst>
          </p:nvPr>
        </p:nvGraphicFramePr>
        <p:xfrm>
          <a:off x="7387329" y="1108192"/>
          <a:ext cx="440385" cy="314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Equation" r:id="rId10" imgW="266400" imgH="190440" progId="Equation.DSMT4">
                  <p:embed/>
                </p:oleObj>
              </mc:Choice>
              <mc:Fallback>
                <p:oleObj name="Equation" r:id="rId10" imgW="2664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387329" y="1108192"/>
                        <a:ext cx="440385" cy="3145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68722" y="164130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Характеристическое уравнение</a:t>
            </a:r>
            <a:endParaRPr lang="ru-RU" dirty="0"/>
          </a:p>
        </p:txBody>
      </p:sp>
      <p:sp>
        <p:nvSpPr>
          <p:cNvPr id="12" name="Стрелка вверх 11"/>
          <p:cNvSpPr/>
          <p:nvPr/>
        </p:nvSpPr>
        <p:spPr>
          <a:xfrm>
            <a:off x="6336196" y="1422753"/>
            <a:ext cx="252028" cy="2780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70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395536" y="260648"/>
            <a:ext cx="8482980" cy="766330"/>
            <a:chOff x="395536" y="260648"/>
            <a:chExt cx="8482980" cy="766330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260648"/>
              <a:ext cx="8482980" cy="346417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5856" y="607065"/>
              <a:ext cx="2370758" cy="419913"/>
            </a:xfrm>
            <a:prstGeom prst="rect">
              <a:avLst/>
            </a:prstGeom>
          </p:spPr>
        </p:pic>
      </p:grp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399651"/>
              </p:ext>
            </p:extLst>
          </p:nvPr>
        </p:nvGraphicFramePr>
        <p:xfrm>
          <a:off x="179512" y="1268760"/>
          <a:ext cx="8810246" cy="444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Equation" r:id="rId5" imgW="5283000" imgH="266400" progId="Equation.DSMT4">
                  <p:embed/>
                </p:oleObj>
              </mc:Choice>
              <mc:Fallback>
                <p:oleObj name="Equation" r:id="rId5" imgW="52830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512" y="1268760"/>
                        <a:ext cx="8810246" cy="4447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107" y="2636912"/>
            <a:ext cx="4786660" cy="3103707"/>
          </a:xfrm>
          <a:prstGeom prst="rect">
            <a:avLst/>
          </a:prstGeom>
        </p:spPr>
      </p:pic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933443"/>
              </p:ext>
            </p:extLst>
          </p:nvPr>
        </p:nvGraphicFramePr>
        <p:xfrm>
          <a:off x="395536" y="2492896"/>
          <a:ext cx="3268663" cy="384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Equation" r:id="rId8" imgW="1892160" imgH="2222280" progId="Equation.DSMT4">
                  <p:embed/>
                </p:oleObj>
              </mc:Choice>
              <mc:Fallback>
                <p:oleObj name="Equation" r:id="rId8" imgW="1892160" imgH="222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5536" y="2492896"/>
                        <a:ext cx="3268663" cy="3841750"/>
                      </a:xfrm>
                      <a:prstGeom prst="rect">
                        <a:avLst/>
                      </a:prstGeom>
                      <a:solidFill>
                        <a:srgbClr val="D0EBB3"/>
                      </a:solidFill>
                      <a:ln>
                        <a:solidFill>
                          <a:schemeClr val="accent3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279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4" y="1124744"/>
            <a:ext cx="8774471" cy="489639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38048" y="260648"/>
            <a:ext cx="8129405" cy="395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ru-RU" sz="2400" b="1" dirty="0" smtClean="0">
                <a:solidFill>
                  <a:srgbClr val="FF0000"/>
                </a:solidFill>
              </a:rPr>
              <a:t>2</a:t>
            </a:r>
            <a:r>
              <a:rPr lang="ru-RU" sz="2400" b="1" dirty="0">
                <a:solidFill>
                  <a:srgbClr val="FF0000"/>
                </a:solidFill>
              </a:rPr>
              <a:t>. Восстановление аналоговых сигналов в цифровых САУ.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670189"/>
              </p:ext>
            </p:extLst>
          </p:nvPr>
        </p:nvGraphicFramePr>
        <p:xfrm>
          <a:off x="8277372" y="1792482"/>
          <a:ext cx="664022" cy="268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Equation" r:id="rId4" imgW="533160" imgH="215640" progId="Equation.DSMT4">
                  <p:embed/>
                </p:oleObj>
              </mc:Choice>
              <mc:Fallback>
                <p:oleObj name="Equation" r:id="rId4" imgW="533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7372" y="1792482"/>
                        <a:ext cx="664022" cy="2687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328332"/>
              </p:ext>
            </p:extLst>
          </p:nvPr>
        </p:nvGraphicFramePr>
        <p:xfrm>
          <a:off x="7658226" y="5399510"/>
          <a:ext cx="321420" cy="283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Equation" r:id="rId6" imgW="215640" imgH="190440" progId="Equation.DSMT4">
                  <p:embed/>
                </p:oleObj>
              </mc:Choice>
              <mc:Fallback>
                <p:oleObj name="Equation" r:id="rId6" imgW="2156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58226" y="5399510"/>
                        <a:ext cx="321420" cy="28338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446932"/>
              </p:ext>
            </p:extLst>
          </p:nvPr>
        </p:nvGraphicFramePr>
        <p:xfrm>
          <a:off x="3369239" y="5390177"/>
          <a:ext cx="41592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Equation" r:id="rId8" imgW="279360" imgH="228600" progId="Equation.DSMT4">
                  <p:embed/>
                </p:oleObj>
              </mc:Choice>
              <mc:Fallback>
                <p:oleObj name="Equation" r:id="rId8" imgW="279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69239" y="5390177"/>
                        <a:ext cx="415925" cy="3413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50279"/>
              </p:ext>
            </p:extLst>
          </p:nvPr>
        </p:nvGraphicFramePr>
        <p:xfrm>
          <a:off x="6352536" y="4384768"/>
          <a:ext cx="249412" cy="219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Equation" r:id="rId10" imgW="215640" imgH="190440" progId="Equation.DSMT4">
                  <p:embed/>
                </p:oleObj>
              </mc:Choice>
              <mc:Fallback>
                <p:oleObj name="Equation" r:id="rId10" imgW="2156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52536" y="4384768"/>
                        <a:ext cx="249412" cy="21989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14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251520" y="255557"/>
            <a:ext cx="8774471" cy="893713"/>
            <a:chOff x="354800" y="332656"/>
            <a:chExt cx="8774471" cy="893713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54800" y="332656"/>
              <a:ext cx="8774471" cy="43204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627784" y="764704"/>
              <a:ext cx="3960440" cy="461665"/>
            </a:xfrm>
            <a:prstGeom prst="rect">
              <a:avLst/>
            </a:prstGeom>
            <a:solidFill>
              <a:srgbClr val="FFFFCC"/>
            </a:solidFill>
          </p:spPr>
          <p:txBody>
            <a:bodyPr wrap="square" rtlCol="0">
              <a:spAutoFit/>
            </a:bodyPr>
            <a:lstStyle/>
            <a:p>
              <a:r>
                <a:rPr lang="ru-RU" sz="2400" b="1" dirty="0" smtClean="0">
                  <a:solidFill>
                    <a:srgbClr val="0041C4"/>
                  </a:solidFill>
                </a:rPr>
                <a:t>Математическое описание</a:t>
              </a:r>
              <a:endParaRPr lang="ru-RU" sz="2400" b="1" dirty="0">
                <a:solidFill>
                  <a:srgbClr val="0041C4"/>
                </a:solidFill>
              </a:endParaRP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251520" y="1603375"/>
            <a:ext cx="4320480" cy="2185665"/>
            <a:chOff x="467544" y="1603375"/>
            <a:chExt cx="3902943" cy="1636565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544" y="1638334"/>
              <a:ext cx="3902943" cy="1601606"/>
            </a:xfrm>
            <a:prstGeom prst="rect">
              <a:avLst/>
            </a:prstGeom>
          </p:spPr>
        </p:pic>
        <p:graphicFrame>
          <p:nvGraphicFramePr>
            <p:cNvPr id="7" name="Объект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46732"/>
                </p:ext>
              </p:extLst>
            </p:nvPr>
          </p:nvGraphicFramePr>
          <p:xfrm>
            <a:off x="3707904" y="2852936"/>
            <a:ext cx="318638" cy="281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0" name="Equation" r:id="rId5" imgW="215640" imgH="190440" progId="Equation.DSMT4">
                    <p:embed/>
                  </p:oleObj>
                </mc:Choice>
                <mc:Fallback>
                  <p:oleObj name="Equation" r:id="rId5" imgW="21564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707904" y="2852936"/>
                          <a:ext cx="318638" cy="28115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Объект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2914362"/>
                </p:ext>
              </p:extLst>
            </p:nvPr>
          </p:nvGraphicFramePr>
          <p:xfrm>
            <a:off x="2505075" y="1603375"/>
            <a:ext cx="709613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1" name="Equation" r:id="rId7" imgW="482400" imgH="266400" progId="Equation.DSMT4">
                    <p:embed/>
                  </p:oleObj>
                </mc:Choice>
                <mc:Fallback>
                  <p:oleObj name="Equation" r:id="rId7" imgW="48240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505075" y="1603375"/>
                          <a:ext cx="709613" cy="3937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5" name="Рисунок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24504" y="4173606"/>
            <a:ext cx="3950593" cy="443887"/>
          </a:xfrm>
          <a:prstGeom prst="rect">
            <a:avLst/>
          </a:prstGeom>
        </p:spPr>
      </p:pic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240314"/>
              </p:ext>
            </p:extLst>
          </p:nvPr>
        </p:nvGraphicFramePr>
        <p:xfrm>
          <a:off x="1519238" y="5019675"/>
          <a:ext cx="6321425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2" name="Equation" r:id="rId10" imgW="3174840" imgH="622080" progId="Equation.DSMT4">
                  <p:embed/>
                </p:oleObj>
              </mc:Choice>
              <mc:Fallback>
                <p:oleObj name="Equation" r:id="rId10" imgW="317484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19238" y="5019675"/>
                        <a:ext cx="6321425" cy="123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Группа 3"/>
          <p:cNvGrpSpPr/>
          <p:nvPr/>
        </p:nvGrpSpPr>
        <p:grpSpPr>
          <a:xfrm>
            <a:off x="4788024" y="1556792"/>
            <a:ext cx="4237967" cy="2001491"/>
            <a:chOff x="4788024" y="1556792"/>
            <a:chExt cx="4237967" cy="2001491"/>
          </a:xfrm>
        </p:grpSpPr>
        <p:grpSp>
          <p:nvGrpSpPr>
            <p:cNvPr id="13" name="Группа 12"/>
            <p:cNvGrpSpPr/>
            <p:nvPr/>
          </p:nvGrpSpPr>
          <p:grpSpPr>
            <a:xfrm>
              <a:off x="4860032" y="2158604"/>
              <a:ext cx="3981887" cy="1399679"/>
              <a:chOff x="4838585" y="1658417"/>
              <a:chExt cx="3981887" cy="1399679"/>
            </a:xfrm>
          </p:grpSpPr>
          <p:graphicFrame>
            <p:nvGraphicFramePr>
              <p:cNvPr id="9" name="Объект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2353245"/>
                  </p:ext>
                </p:extLst>
              </p:nvPr>
            </p:nvGraphicFramePr>
            <p:xfrm>
              <a:off x="4947251" y="1658417"/>
              <a:ext cx="3281946" cy="518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13" name="Equation" r:id="rId12" imgW="1688760" imgH="266400" progId="Equation.DSMT4">
                      <p:embed/>
                    </p:oleObj>
                  </mc:Choice>
                  <mc:Fallback>
                    <p:oleObj name="Equation" r:id="rId12" imgW="1688760" imgH="266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4947251" y="1658417"/>
                            <a:ext cx="3281946" cy="51820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Объект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42951563"/>
                  </p:ext>
                </p:extLst>
              </p:nvPr>
            </p:nvGraphicFramePr>
            <p:xfrm>
              <a:off x="4838585" y="2416579"/>
              <a:ext cx="457200" cy="384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14" name="Equation" r:id="rId14" imgW="317160" imgH="266400" progId="Equation.DSMT4">
                      <p:embed/>
                    </p:oleObj>
                  </mc:Choice>
                  <mc:Fallback>
                    <p:oleObj name="Equation" r:id="rId14" imgW="317160" imgH="266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4838585" y="2416579"/>
                            <a:ext cx="457200" cy="3841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" name="TextBox 10"/>
              <p:cNvSpPr txBox="1"/>
              <p:nvPr/>
            </p:nvSpPr>
            <p:spPr>
              <a:xfrm>
                <a:off x="5302721" y="2411765"/>
                <a:ext cx="35177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– единичная функция включения</a:t>
                </a:r>
              </a:p>
              <a:p>
                <a:pPr algn="ctr"/>
                <a:r>
                  <a:rPr lang="ru-RU" dirty="0" smtClean="0"/>
                  <a:t>(Хэвисайда)</a:t>
                </a:r>
                <a:endParaRPr lang="ru-RU" dirty="0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4788024" y="1556792"/>
              <a:ext cx="4237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Импульсная переходная характеристика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01723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306" y="188640"/>
            <a:ext cx="4495768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0041C4"/>
                </a:solidFill>
              </a:rPr>
              <a:t>Экстраполятор первого порядка</a:t>
            </a:r>
            <a:endParaRPr lang="ru-RU" sz="2400" b="1" dirty="0">
              <a:solidFill>
                <a:srgbClr val="0041C4"/>
              </a:solidFill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539552" y="980728"/>
            <a:ext cx="8208665" cy="1832880"/>
            <a:chOff x="539552" y="1052736"/>
            <a:chExt cx="8208665" cy="1832880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6263"/>
            <a:stretch/>
          </p:blipFill>
          <p:spPr>
            <a:xfrm>
              <a:off x="539552" y="1052736"/>
              <a:ext cx="8208665" cy="1800200"/>
            </a:xfrm>
            <a:prstGeom prst="rect">
              <a:avLst/>
            </a:prstGeom>
          </p:spPr>
        </p:pic>
        <p:graphicFrame>
          <p:nvGraphicFramePr>
            <p:cNvPr id="4" name="Объект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037231"/>
                </p:ext>
              </p:extLst>
            </p:nvPr>
          </p:nvGraphicFramePr>
          <p:xfrm>
            <a:off x="1763688" y="1052736"/>
            <a:ext cx="4176464" cy="677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7" name="Equation" r:id="rId4" imgW="2819160" imgH="457200" progId="Equation.DSMT4">
                    <p:embed/>
                  </p:oleObj>
                </mc:Choice>
                <mc:Fallback>
                  <p:oleObj name="Equation" r:id="rId4" imgW="281916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763688" y="1052736"/>
                          <a:ext cx="4176464" cy="67726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Объект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5806076"/>
                </p:ext>
              </p:extLst>
            </p:nvPr>
          </p:nvGraphicFramePr>
          <p:xfrm>
            <a:off x="1970743" y="2686590"/>
            <a:ext cx="225563" cy="1990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8" name="Equation" r:id="rId6" imgW="215640" imgH="190440" progId="Equation.DSMT4">
                    <p:embed/>
                  </p:oleObj>
                </mc:Choice>
                <mc:Fallback>
                  <p:oleObj name="Equation" r:id="rId6" imgW="21564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970743" y="2686590"/>
                          <a:ext cx="225563" cy="1990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Объект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560151"/>
                </p:ext>
              </p:extLst>
            </p:nvPr>
          </p:nvGraphicFramePr>
          <p:xfrm>
            <a:off x="1538125" y="2686590"/>
            <a:ext cx="225563" cy="1990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9" name="Equation" r:id="rId8" imgW="215640" imgH="190440" progId="Equation.DSMT4">
                    <p:embed/>
                  </p:oleObj>
                </mc:Choice>
                <mc:Fallback>
                  <p:oleObj name="Equation" r:id="rId8" imgW="21564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538125" y="2686590"/>
                          <a:ext cx="225563" cy="1990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Объект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058699"/>
                </p:ext>
              </p:extLst>
            </p:nvPr>
          </p:nvGraphicFramePr>
          <p:xfrm>
            <a:off x="6804248" y="2587077"/>
            <a:ext cx="225563" cy="1990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0" name="Equation" r:id="rId9" imgW="215640" imgH="190440" progId="Equation.DSMT4">
                    <p:embed/>
                  </p:oleObj>
                </mc:Choice>
                <mc:Fallback>
                  <p:oleObj name="Equation" r:id="rId9" imgW="21564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804248" y="2587077"/>
                          <a:ext cx="225563" cy="1990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Объект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29004"/>
                </p:ext>
              </p:extLst>
            </p:nvPr>
          </p:nvGraphicFramePr>
          <p:xfrm>
            <a:off x="7222153" y="2587077"/>
            <a:ext cx="225563" cy="1990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1" name="Equation" r:id="rId10" imgW="215640" imgH="190440" progId="Equation.DSMT4">
                    <p:embed/>
                  </p:oleObj>
                </mc:Choice>
                <mc:Fallback>
                  <p:oleObj name="Equation" r:id="rId10" imgW="21564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222153" y="2587077"/>
                          <a:ext cx="225563" cy="1990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3" name="Рисунок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9552" y="5184750"/>
            <a:ext cx="3950593" cy="443887"/>
          </a:xfrm>
          <a:prstGeom prst="rect">
            <a:avLst/>
          </a:prstGeom>
        </p:spPr>
      </p:pic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94157"/>
              </p:ext>
            </p:extLst>
          </p:nvPr>
        </p:nvGraphicFramePr>
        <p:xfrm>
          <a:off x="1730375" y="5645150"/>
          <a:ext cx="5826125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2" name="Equation" r:id="rId12" imgW="3390840" imgH="647640" progId="Equation.DSMT4">
                  <p:embed/>
                </p:oleObj>
              </mc:Choice>
              <mc:Fallback>
                <p:oleObj name="Equation" r:id="rId12" imgW="339084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730375" y="5645150"/>
                        <a:ext cx="5826125" cy="1112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39552" y="2973064"/>
            <a:ext cx="423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Импульсная переходная характеристика</a:t>
            </a:r>
            <a:endParaRPr lang="ru-RU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56300" y="3378776"/>
            <a:ext cx="6126244" cy="1668386"/>
          </a:xfrm>
          <a:prstGeom prst="rect">
            <a:avLst/>
          </a:prstGeom>
        </p:spPr>
      </p:pic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065711"/>
              </p:ext>
            </p:extLst>
          </p:nvPr>
        </p:nvGraphicFramePr>
        <p:xfrm>
          <a:off x="5761038" y="3019425"/>
          <a:ext cx="61753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" name="Equation" r:id="rId15" imgW="457200" imgH="266400" progId="Equation.DSMT4">
                  <p:embed/>
                </p:oleObj>
              </mc:Choice>
              <mc:Fallback>
                <p:oleObj name="Equation" r:id="rId15" imgW="4572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761038" y="3019425"/>
                        <a:ext cx="617537" cy="358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397932"/>
              </p:ext>
            </p:extLst>
          </p:nvPr>
        </p:nvGraphicFramePr>
        <p:xfrm>
          <a:off x="6395097" y="4437112"/>
          <a:ext cx="259568" cy="229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4" name="Equation" r:id="rId17" imgW="215640" imgH="190440" progId="Equation.DSMT4">
                  <p:embed/>
                </p:oleObj>
              </mc:Choice>
              <mc:Fallback>
                <p:oleObj name="Equation" r:id="rId17" imgW="2156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395097" y="4437112"/>
                        <a:ext cx="259568" cy="22903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916262"/>
              </p:ext>
            </p:extLst>
          </p:nvPr>
        </p:nvGraphicFramePr>
        <p:xfrm>
          <a:off x="7112034" y="4068567"/>
          <a:ext cx="259568" cy="229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" name="Equation" r:id="rId19" imgW="215640" imgH="190440" progId="Equation.DSMT4">
                  <p:embed/>
                </p:oleObj>
              </mc:Choice>
              <mc:Fallback>
                <p:oleObj name="Equation" r:id="rId19" imgW="2156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112034" y="4068567"/>
                        <a:ext cx="259568" cy="22903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90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952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  <wetp:taskpane dockstate="right" visibility="0" width="350" row="6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4F726D86-119A-44D9-9BBA-BE91C4EA8197}">
  <we:reference id="wa104187952" version="1.1.0.0" store="ru-RU" storeType="OMEX"/>
  <we:alternateReferences>
    <we:reference id="WA104187952" version="1.1.0.0" store="WA104187952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5B70471-004E-41DB-B4A9-DEDD0946172D}">
  <we:reference id="wa104379251" version="1.0.0.0" store="ru-RU" storeType="OMEX"/>
  <we:alternateReferences>
    <we:reference id="WA104379251" version="1.0.0.0" store="WA10437925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9448</TotalTime>
  <Words>102</Words>
  <Application>Microsoft Office PowerPoint</Application>
  <PresentationFormat>Экран (4:3)</PresentationFormat>
  <Paragraphs>24</Paragraphs>
  <Slides>10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Тема Office</vt:lpstr>
      <vt:lpstr>Equation</vt:lpstr>
      <vt:lpstr>MathType 6.0 Equation</vt:lpstr>
      <vt:lpstr>Теория автоматического управления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  в специальность</dc:title>
  <dc:creator>Администратор</dc:creator>
  <cp:lastModifiedBy>С. Г. Рассомахин</cp:lastModifiedBy>
  <cp:revision>522</cp:revision>
  <cp:lastPrinted>2012-09-03T19:18:29Z</cp:lastPrinted>
  <dcterms:created xsi:type="dcterms:W3CDTF">2012-09-03T18:50:03Z</dcterms:created>
  <dcterms:modified xsi:type="dcterms:W3CDTF">2017-05-17T18:13:27Z</dcterms:modified>
</cp:coreProperties>
</file>