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9"/>
  </p:handoutMasterIdLst>
  <p:sldIdLst>
    <p:sldId id="256" r:id="rId2"/>
    <p:sldId id="280" r:id="rId3"/>
    <p:sldId id="302" r:id="rId4"/>
    <p:sldId id="303" r:id="rId5"/>
    <p:sldId id="304" r:id="rId6"/>
    <p:sldId id="301" r:id="rId7"/>
    <p:sldId id="305" r:id="rId8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CC1"/>
    <a:srgbClr val="B0C5EA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5" autoAdjust="0"/>
    <p:restoredTop sz="94615" autoAdjust="0"/>
  </p:normalViewPr>
  <p:slideViewPr>
    <p:cSldViewPr>
      <p:cViewPr varScale="1">
        <p:scale>
          <a:sx n="104" d="100"/>
          <a:sy n="104" d="100"/>
        </p:scale>
        <p:origin x="9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21.wmf"/><Relationship Id="rId7" Type="http://schemas.openxmlformats.org/officeDocument/2006/relationships/image" Target="../media/image18.wmf"/><Relationship Id="rId12" Type="http://schemas.openxmlformats.org/officeDocument/2006/relationships/image" Target="../media/image2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3.wmf"/><Relationship Id="rId11" Type="http://schemas.openxmlformats.org/officeDocument/2006/relationships/image" Target="../media/image27.wmf"/><Relationship Id="rId5" Type="http://schemas.openxmlformats.org/officeDocument/2006/relationships/image" Target="../media/image22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14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20" Type="http://schemas.openxmlformats.org/officeDocument/2006/relationships/image" Target="../media/image64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image" Target="../media/image63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3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76.wmf"/><Relationship Id="rId2" Type="http://schemas.openxmlformats.org/officeDocument/2006/relationships/image" Target="../media/image68.wmf"/><Relationship Id="rId16" Type="http://schemas.openxmlformats.org/officeDocument/2006/relationships/image" Target="../media/image75.wmf"/><Relationship Id="rId1" Type="http://schemas.openxmlformats.org/officeDocument/2006/relationships/image" Target="../media/image45.wmf"/><Relationship Id="rId6" Type="http://schemas.openxmlformats.org/officeDocument/2006/relationships/image" Target="../media/image69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74.wmf"/><Relationship Id="rId10" Type="http://schemas.openxmlformats.org/officeDocument/2006/relationships/image" Target="../media/image72.wmf"/><Relationship Id="rId4" Type="http://schemas.openxmlformats.org/officeDocument/2006/relationships/image" Target="../media/image48.wmf"/><Relationship Id="rId9" Type="http://schemas.openxmlformats.org/officeDocument/2006/relationships/image" Target="../media/image71.wmf"/><Relationship Id="rId1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3" Type="http://schemas.openxmlformats.org/officeDocument/2006/relationships/video" Target="../media/media1.mp4"/><Relationship Id="rId21" Type="http://schemas.openxmlformats.org/officeDocument/2006/relationships/oleObject" Target="../embeddings/oleObject8.bin"/><Relationship Id="rId7" Type="http://schemas.openxmlformats.org/officeDocument/2006/relationships/image" Target="../media/image1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" Type="http://schemas.microsoft.com/office/2007/relationships/media" Target="../media/media1.mp4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7.bin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3" Type="http://schemas.openxmlformats.org/officeDocument/2006/relationships/video" Target="../media/media2.mp4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1.wmf"/><Relationship Id="rId12" Type="http://schemas.openxmlformats.org/officeDocument/2006/relationships/image" Target="../media/image20.png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18.wmf"/><Relationship Id="rId2" Type="http://schemas.microsoft.com/office/2007/relationships/media" Target="../media/media2.mp4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9.png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6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2.wmf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3.wmf"/><Relationship Id="rId26" Type="http://schemas.openxmlformats.org/officeDocument/2006/relationships/image" Target="../media/image26.wmf"/><Relationship Id="rId21" Type="http://schemas.openxmlformats.org/officeDocument/2006/relationships/oleObject" Target="../embeddings/oleObject29.bin"/><Relationship Id="rId34" Type="http://schemas.openxmlformats.org/officeDocument/2006/relationships/oleObject" Target="../embeddings/oleObject36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5.wmf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27.wmf"/><Relationship Id="rId36" Type="http://schemas.openxmlformats.org/officeDocument/2006/relationships/oleObject" Target="../embeddings/oleObject3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28.wmf"/><Relationship Id="rId35" Type="http://schemas.openxmlformats.org/officeDocument/2006/relationships/image" Target="../media/image30.wmf"/><Relationship Id="rId8" Type="http://schemas.openxmlformats.org/officeDocument/2006/relationships/image" Target="../media/image12.wmf"/><Relationship Id="rId3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42.png"/><Relationship Id="rId21" Type="http://schemas.openxmlformats.org/officeDocument/2006/relationships/image" Target="../media/image40.wmf"/><Relationship Id="rId7" Type="http://schemas.openxmlformats.org/officeDocument/2006/relationships/image" Target="../media/image35.wmf"/><Relationship Id="rId12" Type="http://schemas.openxmlformats.org/officeDocument/2006/relationships/image" Target="../media/image37.wmf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1.wmf"/><Relationship Id="rId10" Type="http://schemas.openxmlformats.org/officeDocument/2006/relationships/image" Target="../media/image43.png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6.wmf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9" Type="http://schemas.openxmlformats.org/officeDocument/2006/relationships/oleObject" Target="../embeddings/oleObject66.bin"/><Relationship Id="rId21" Type="http://schemas.openxmlformats.org/officeDocument/2006/relationships/image" Target="../media/image52.wmf"/><Relationship Id="rId34" Type="http://schemas.openxmlformats.org/officeDocument/2006/relationships/oleObject" Target="../embeddings/oleObject63.bin"/><Relationship Id="rId42" Type="http://schemas.openxmlformats.org/officeDocument/2006/relationships/image" Target="../media/image61.wmf"/><Relationship Id="rId47" Type="http://schemas.openxmlformats.org/officeDocument/2006/relationships/oleObject" Target="../embeddings/oleObject70.bin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59.wmf"/><Relationship Id="rId40" Type="http://schemas.openxmlformats.org/officeDocument/2006/relationships/image" Target="../media/image60.wmf"/><Relationship Id="rId45" Type="http://schemas.openxmlformats.org/officeDocument/2006/relationships/oleObject" Target="../embeddings/oleObject69.bin"/><Relationship Id="rId5" Type="http://schemas.openxmlformats.org/officeDocument/2006/relationships/image" Target="../media/image67.png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59.bin"/><Relationship Id="rId36" Type="http://schemas.openxmlformats.org/officeDocument/2006/relationships/oleObject" Target="../embeddings/oleObject64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1.wmf"/><Relationship Id="rId31" Type="http://schemas.openxmlformats.org/officeDocument/2006/relationships/image" Target="../media/image56.wmf"/><Relationship Id="rId44" Type="http://schemas.openxmlformats.org/officeDocument/2006/relationships/image" Target="../media/image62.wmf"/><Relationship Id="rId4" Type="http://schemas.openxmlformats.org/officeDocument/2006/relationships/image" Target="../media/image66.png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55.w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58.wmf"/><Relationship Id="rId43" Type="http://schemas.openxmlformats.org/officeDocument/2006/relationships/oleObject" Target="../embeddings/oleObject68.bin"/><Relationship Id="rId48" Type="http://schemas.openxmlformats.org/officeDocument/2006/relationships/image" Target="../media/image64.wmf"/><Relationship Id="rId8" Type="http://schemas.openxmlformats.org/officeDocument/2006/relationships/oleObject" Target="../embeddings/oleObject49.bin"/><Relationship Id="rId3" Type="http://schemas.openxmlformats.org/officeDocument/2006/relationships/image" Target="../media/image65.jpg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33" Type="http://schemas.openxmlformats.org/officeDocument/2006/relationships/image" Target="../media/image57.wmf"/><Relationship Id="rId38" Type="http://schemas.openxmlformats.org/officeDocument/2006/relationships/oleObject" Target="../embeddings/oleObject65.bin"/><Relationship Id="rId46" Type="http://schemas.openxmlformats.org/officeDocument/2006/relationships/image" Target="../media/image63.wmf"/><Relationship Id="rId20" Type="http://schemas.openxmlformats.org/officeDocument/2006/relationships/oleObject" Target="../embeddings/oleObject55.bin"/><Relationship Id="rId41" Type="http://schemas.openxmlformats.org/officeDocument/2006/relationships/oleObject" Target="../embeddings/oleObject6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9" Type="http://schemas.openxmlformats.org/officeDocument/2006/relationships/oleObject" Target="../embeddings/oleObject89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58.wmf"/><Relationship Id="rId42" Type="http://schemas.openxmlformats.org/officeDocument/2006/relationships/image" Target="../media/image76.wmf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72.wmf"/><Relationship Id="rId32" Type="http://schemas.openxmlformats.org/officeDocument/2006/relationships/image" Target="../media/image73.w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oleObject" Target="../embeddings/oleObject83.bin"/><Relationship Id="rId36" Type="http://schemas.openxmlformats.org/officeDocument/2006/relationships/image" Target="../media/image74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78.png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9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87.bin"/><Relationship Id="rId8" Type="http://schemas.openxmlformats.org/officeDocument/2006/relationships/image" Target="../media/image68.wmf"/><Relationship Id="rId3" Type="http://schemas.openxmlformats.org/officeDocument/2006/relationships/image" Target="../media/image77.png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7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0352" y="4365104"/>
            <a:ext cx="6984776" cy="914400"/>
          </a:xfrm>
        </p:spPr>
        <p:txBody>
          <a:bodyPr anchor="ctr"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Качество управления в линейных системах.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10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4800" y="85024"/>
            <a:ext cx="3394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FF0000"/>
                </a:solidFill>
              </a:rPr>
              <a:t>1. Запасы устойчивости.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48755" y="622589"/>
            <a:ext cx="4176464" cy="17983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dirty="0" smtClean="0"/>
              <a:t>Запас устойчивости по амплитуде: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648755" y="2780928"/>
            <a:ext cx="4176464" cy="17281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dirty="0" smtClean="0"/>
              <a:t>Запас устойчивости по фазе:</a:t>
            </a:r>
            <a:endParaRPr lang="ru-RU" dirty="0"/>
          </a:p>
        </p:txBody>
      </p:sp>
      <p:pic>
        <p:nvPicPr>
          <p:cNvPr id="2" name="Раскачивание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552" y="854295"/>
            <a:ext cx="3200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32188"/>
              </p:ext>
            </p:extLst>
          </p:nvPr>
        </p:nvGraphicFramePr>
        <p:xfrm>
          <a:off x="5340350" y="1196975"/>
          <a:ext cx="2844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Equation" r:id="rId6" imgW="1511280" imgH="520560" progId="Equation.DSMT4">
                  <p:embed/>
                </p:oleObj>
              </mc:Choice>
              <mc:Fallback>
                <p:oleObj name="Equation" r:id="rId6" imgW="1511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40350" y="1196975"/>
                        <a:ext cx="2844800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993"/>
          <a:stretch/>
        </p:blipFill>
        <p:spPr>
          <a:xfrm>
            <a:off x="539552" y="836712"/>
            <a:ext cx="3315547" cy="3456384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1331640" y="1382936"/>
            <a:ext cx="0" cy="1156020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331763" y="1452341"/>
            <a:ext cx="79196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08564"/>
              </p:ext>
            </p:extLst>
          </p:nvPr>
        </p:nvGraphicFramePr>
        <p:xfrm>
          <a:off x="1133129" y="1052736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5" name="Equation" r:id="rId9" imgW="990360" imgH="330120" progId="Equation.DSMT4">
                  <p:embed/>
                </p:oleObj>
              </mc:Choice>
              <mc:Fallback>
                <p:oleObj name="Equation" r:id="rId9" imgW="990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3129" y="1052736"/>
                        <a:ext cx="990600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/>
          <p:cNvSpPr/>
          <p:nvPr/>
        </p:nvSpPr>
        <p:spPr>
          <a:xfrm>
            <a:off x="1187625" y="1575356"/>
            <a:ext cx="1921336" cy="195372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547664" y="328498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endCxn id="19" idx="6"/>
          </p:cNvCxnSpPr>
          <p:nvPr/>
        </p:nvCxnSpPr>
        <p:spPr>
          <a:xfrm flipH="1">
            <a:off x="1583668" y="2538956"/>
            <a:ext cx="540061" cy="74602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Дуга 23"/>
          <p:cNvSpPr/>
          <p:nvPr/>
        </p:nvSpPr>
        <p:spPr>
          <a:xfrm rot="11956394">
            <a:off x="1655232" y="2343825"/>
            <a:ext cx="591406" cy="591406"/>
          </a:xfrm>
          <a:prstGeom prst="arc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359383"/>
              </p:ext>
            </p:extLst>
          </p:nvPr>
        </p:nvGraphicFramePr>
        <p:xfrm>
          <a:off x="820738" y="3119438"/>
          <a:ext cx="447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Equation" r:id="rId11" imgW="304560" imgH="279360" progId="Equation.DSMT4">
                  <p:embed/>
                </p:oleObj>
              </mc:Choice>
              <mc:Fallback>
                <p:oleObj name="Equation" r:id="rId11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0738" y="3119438"/>
                        <a:ext cx="4476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Прямая соединительная линия 32"/>
          <p:cNvCxnSpPr/>
          <p:nvPr/>
        </p:nvCxnSpPr>
        <p:spPr>
          <a:xfrm flipV="1">
            <a:off x="1133129" y="2780928"/>
            <a:ext cx="522547" cy="50405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65183"/>
              </p:ext>
            </p:extLst>
          </p:nvPr>
        </p:nvGraphicFramePr>
        <p:xfrm>
          <a:off x="5270500" y="3644900"/>
          <a:ext cx="30654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13" imgW="1714320" imgH="304560" progId="Equation.DSMT4">
                  <p:embed/>
                </p:oleObj>
              </mc:Choice>
              <mc:Fallback>
                <p:oleObj name="Equation" r:id="rId13" imgW="1714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0500" y="3644900"/>
                        <a:ext cx="30654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55576" y="48846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Стандартные требования к САУ:</a:t>
            </a:r>
            <a:endParaRPr lang="ru-RU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16919"/>
              </p:ext>
            </p:extLst>
          </p:nvPr>
        </p:nvGraphicFramePr>
        <p:xfrm>
          <a:off x="2162175" y="5402263"/>
          <a:ext cx="14081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15" imgW="533160" imgH="241200" progId="Equation.DSMT4">
                  <p:embed/>
                </p:oleObj>
              </mc:Choice>
              <mc:Fallback>
                <p:oleObj name="Equation" r:id="rId15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62175" y="5402263"/>
                        <a:ext cx="1408113" cy="636587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363406"/>
              </p:ext>
            </p:extLst>
          </p:nvPr>
        </p:nvGraphicFramePr>
        <p:xfrm>
          <a:off x="5192713" y="5221288"/>
          <a:ext cx="14335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17" imgW="660240" imgH="507960" progId="Equation.DSMT4">
                  <p:embed/>
                </p:oleObj>
              </mc:Choice>
              <mc:Fallback>
                <p:oleObj name="Equation" r:id="rId17" imgW="660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2713" y="5221288"/>
                        <a:ext cx="1433512" cy="109855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20165"/>
              </p:ext>
            </p:extLst>
          </p:nvPr>
        </p:nvGraphicFramePr>
        <p:xfrm>
          <a:off x="1662057" y="491768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19" imgW="1143000" imgH="330120" progId="Equation.DSMT4">
                  <p:embed/>
                </p:oleObj>
              </mc:Choice>
              <mc:Fallback>
                <p:oleObj name="Equation" r:id="rId19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62057" y="491768"/>
                        <a:ext cx="1143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005328"/>
              </p:ext>
            </p:extLst>
          </p:nvPr>
        </p:nvGraphicFramePr>
        <p:xfrm>
          <a:off x="3222948" y="2157362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Equation" r:id="rId21" imgW="1143000" imgH="330120" progId="Equation.DSMT4">
                  <p:embed/>
                </p:oleObj>
              </mc:Choice>
              <mc:Fallback>
                <p:oleObj name="Equation" r:id="rId21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22948" y="2157362"/>
                        <a:ext cx="1143000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0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6" grpId="0" animBg="1"/>
      <p:bldP spid="22" grpId="0" animBg="1"/>
      <p:bldP spid="15" grpId="0" animBg="1"/>
      <p:bldP spid="19" grpId="0" animBg="1"/>
      <p:bldP spid="2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9530" y="44624"/>
            <a:ext cx="6747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FF0000"/>
                </a:solidFill>
              </a:rPr>
              <a:t>2. Показатели и виды качества </a:t>
            </a:r>
            <a:r>
              <a:rPr lang="ru-RU" sz="2400" b="1" dirty="0">
                <a:solidFill>
                  <a:srgbClr val="FF0000"/>
                </a:solidFill>
              </a:rPr>
              <a:t>управления в </a:t>
            </a:r>
            <a:r>
              <a:rPr lang="ru-RU" sz="2400" b="1" dirty="0" smtClean="0">
                <a:solidFill>
                  <a:srgbClr val="FF0000"/>
                </a:solidFill>
              </a:rPr>
              <a:t>САУ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07504" y="506289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4" y="1124744"/>
            <a:ext cx="5256584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ru-RU" b="1" dirty="0" smtClean="0"/>
              <a:t>Статическая ошибка регулирования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– разность между установившимся значением регулируемой переменной и ее заданным значением (по окончании переходного процесса)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908720"/>
            <a:ext cx="2994381" cy="1656184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19502"/>
              </p:ext>
            </p:extLst>
          </p:nvPr>
        </p:nvGraphicFramePr>
        <p:xfrm>
          <a:off x="5894388" y="579438"/>
          <a:ext cx="574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Equation" r:id="rId6" imgW="406080" imgH="304560" progId="Equation.DSMT4">
                  <p:embed/>
                </p:oleObj>
              </mc:Choice>
              <mc:Fallback>
                <p:oleObj name="Equation" r:id="rId6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4388" y="579438"/>
                        <a:ext cx="5746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54370"/>
              </p:ext>
            </p:extLst>
          </p:nvPr>
        </p:nvGraphicFramePr>
        <p:xfrm>
          <a:off x="8637546" y="1988840"/>
          <a:ext cx="161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Equation" r:id="rId8" imgW="114120" imgH="190440" progId="Equation.DSMT4">
                  <p:embed/>
                </p:oleObj>
              </mc:Choice>
              <mc:Fallback>
                <p:oleObj name="Equation" r:id="rId8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37546" y="1988840"/>
                        <a:ext cx="1619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8028384" y="1340768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91876"/>
              </p:ext>
            </p:extLst>
          </p:nvPr>
        </p:nvGraphicFramePr>
        <p:xfrm>
          <a:off x="7126070" y="758317"/>
          <a:ext cx="419348" cy="35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Equation" r:id="rId10" imgW="330120" imgH="279360" progId="Equation.DSMT4">
                  <p:embed/>
                </p:oleObj>
              </mc:Choice>
              <mc:Fallback>
                <p:oleObj name="Equation" r:id="rId10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26070" y="758317"/>
                        <a:ext cx="419348" cy="35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>
            <a:off x="7397752" y="1124744"/>
            <a:ext cx="630632" cy="36004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0283" y="2573221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2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70871" y="2732349"/>
            <a:ext cx="4752624" cy="14360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 smtClean="0"/>
              <a:t>Динамическая ошибка регулирования</a:t>
            </a:r>
            <a:r>
              <a:rPr lang="ru-RU" dirty="0" smtClean="0"/>
              <a:t> 	– изменяющаяся во времени разность между  мгновенным значением регулируемой переменной и ее заданным значением  </a:t>
            </a:r>
            <a:endParaRPr lang="ru-RU" b="1" dirty="0"/>
          </a:p>
        </p:txBody>
      </p:sp>
      <p:sp>
        <p:nvSpPr>
          <p:cNvPr id="15" name="Овал 14"/>
          <p:cNvSpPr/>
          <p:nvPr/>
        </p:nvSpPr>
        <p:spPr>
          <a:xfrm>
            <a:off x="107504" y="4168399"/>
            <a:ext cx="50405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3</a:t>
            </a:r>
            <a:endParaRPr lang="ru-RU" sz="24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4869160"/>
            <a:ext cx="5256584" cy="15944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ru-RU" b="1" dirty="0" smtClean="0"/>
              <a:t>Время регулирования</a:t>
            </a:r>
            <a:r>
              <a:rPr lang="ru-RU" dirty="0" smtClean="0"/>
              <a:t> – время, за которое относительная разность между текущим значением регулируемой величины и ее заданным (или установившемся) значением становится меньше 5%</a:t>
            </a:r>
            <a:endParaRPr lang="ru-RU" b="1" dirty="0"/>
          </a:p>
        </p:txBody>
      </p:sp>
      <p:pic>
        <p:nvPicPr>
          <p:cNvPr id="8" name="Дин ош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12"/>
          <a:srcRect l="6606" r="29748" b="12945"/>
          <a:stretch/>
        </p:blipFill>
        <p:spPr>
          <a:xfrm>
            <a:off x="5726587" y="2967335"/>
            <a:ext cx="2967885" cy="309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31715"/>
              </p:ext>
            </p:extLst>
          </p:nvPr>
        </p:nvGraphicFramePr>
        <p:xfrm>
          <a:off x="5907088" y="2894013"/>
          <a:ext cx="574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5" name="Equation" r:id="rId13" imgW="406080" imgH="304560" progId="Equation.DSMT4">
                  <p:embed/>
                </p:oleObj>
              </mc:Choice>
              <mc:Fallback>
                <p:oleObj name="Equation" r:id="rId13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07088" y="2894013"/>
                        <a:ext cx="5746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91194"/>
              </p:ext>
            </p:extLst>
          </p:nvPr>
        </p:nvGraphicFramePr>
        <p:xfrm>
          <a:off x="8790359" y="4088740"/>
          <a:ext cx="161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6" name="Equation" r:id="rId15" imgW="114120" imgH="190440" progId="Equation.DSMT4">
                  <p:embed/>
                </p:oleObj>
              </mc:Choice>
              <mc:Fallback>
                <p:oleObj name="Equation" r:id="rId15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90359" y="4088740"/>
                        <a:ext cx="1619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91194"/>
              </p:ext>
            </p:extLst>
          </p:nvPr>
        </p:nvGraphicFramePr>
        <p:xfrm>
          <a:off x="8790358" y="5396522"/>
          <a:ext cx="161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7" name="Equation" r:id="rId16" imgW="114120" imgH="190440" progId="Equation.DSMT4">
                  <p:embed/>
                </p:oleObj>
              </mc:Choice>
              <mc:Fallback>
                <p:oleObj name="Equation" r:id="rId16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90358" y="5396522"/>
                        <a:ext cx="1619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H="1">
            <a:off x="6842230" y="3356992"/>
            <a:ext cx="493514" cy="32421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867680"/>
              </p:ext>
            </p:extLst>
          </p:nvPr>
        </p:nvGraphicFramePr>
        <p:xfrm>
          <a:off x="7357600" y="3040902"/>
          <a:ext cx="574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Equation" r:id="rId17" imgW="406080" imgH="304560" progId="Equation.DSMT4">
                  <p:embed/>
                </p:oleObj>
              </mc:Choice>
              <mc:Fallback>
                <p:oleObj name="Equation" r:id="rId17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57600" y="3040902"/>
                        <a:ext cx="5746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7639"/>
              </p:ext>
            </p:extLst>
          </p:nvPr>
        </p:nvGraphicFramePr>
        <p:xfrm>
          <a:off x="5952720" y="4616530"/>
          <a:ext cx="1933922" cy="39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Equation" r:id="rId19" imgW="1549080" imgH="317160" progId="Equation.DSMT4">
                  <p:embed/>
                </p:oleObj>
              </mc:Choice>
              <mc:Fallback>
                <p:oleObj name="Equation" r:id="rId19" imgW="1549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52720" y="4616530"/>
                        <a:ext cx="1933922" cy="395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единительная линия 26"/>
          <p:cNvCxnSpPr/>
          <p:nvPr/>
        </p:nvCxnSpPr>
        <p:spPr>
          <a:xfrm>
            <a:off x="7932275" y="3109119"/>
            <a:ext cx="0" cy="2696145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907088" y="4420427"/>
            <a:ext cx="2025187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91876"/>
              </p:ext>
            </p:extLst>
          </p:nvPr>
        </p:nvGraphicFramePr>
        <p:xfrm>
          <a:off x="4152652" y="1178295"/>
          <a:ext cx="419348" cy="35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0" name="Equation" r:id="rId21" imgW="330120" imgH="279360" progId="Equation.DSMT4">
                  <p:embed/>
                </p:oleObj>
              </mc:Choice>
              <mc:Fallback>
                <p:oleObj name="Equation" r:id="rId21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2652" y="1178295"/>
                        <a:ext cx="419348" cy="35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996264"/>
              </p:ext>
            </p:extLst>
          </p:nvPr>
        </p:nvGraphicFramePr>
        <p:xfrm>
          <a:off x="870514" y="3028121"/>
          <a:ext cx="520712" cy="32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1" name="Equation" r:id="rId22" imgW="482400" imgH="304560" progId="Equation.DSMT4">
                  <p:embed/>
                </p:oleObj>
              </mc:Choice>
              <mc:Fallback>
                <p:oleObj name="Equation" r:id="rId22" imgW="48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0514" y="3028121"/>
                        <a:ext cx="520712" cy="328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46875"/>
              </p:ext>
            </p:extLst>
          </p:nvPr>
        </p:nvGraphicFramePr>
        <p:xfrm>
          <a:off x="6749025" y="4121945"/>
          <a:ext cx="341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2" name="Equation" r:id="rId24" imgW="241200" imgH="279360" progId="Equation.DSMT4">
                  <p:embed/>
                </p:oleObj>
              </mc:Choice>
              <mc:Fallback>
                <p:oleObj name="Equation" r:id="rId24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49025" y="4121945"/>
                        <a:ext cx="341312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8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6216" y="2752725"/>
            <a:ext cx="3057817" cy="17702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87" y="953073"/>
            <a:ext cx="2493546" cy="143567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103133" y="25426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4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9128" y="869578"/>
            <a:ext cx="5256584" cy="15512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ru-RU" b="1" dirty="0" smtClean="0"/>
              <a:t>  Относительное перерегулирование </a:t>
            </a:r>
            <a:r>
              <a:rPr lang="ru-RU" dirty="0" smtClean="0"/>
              <a:t>             –</a:t>
            </a:r>
          </a:p>
          <a:p>
            <a:pPr algn="just"/>
            <a:r>
              <a:rPr lang="ru-RU" dirty="0" smtClean="0"/>
              <a:t>Относительная разность между установившимся значением регулируемой переменной и максимальным значением ее переходной характеристики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825676"/>
              </p:ext>
            </p:extLst>
          </p:nvPr>
        </p:nvGraphicFramePr>
        <p:xfrm>
          <a:off x="5635050" y="492886"/>
          <a:ext cx="574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5" name="Equation" r:id="rId5" imgW="406080" imgH="304560" progId="Equation.DSMT4">
                  <p:embed/>
                </p:oleObj>
              </mc:Choice>
              <mc:Fallback>
                <p:oleObj name="Equation" r:id="rId5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5050" y="492886"/>
                        <a:ext cx="5746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6738"/>
              </p:ext>
            </p:extLst>
          </p:nvPr>
        </p:nvGraphicFramePr>
        <p:xfrm>
          <a:off x="8613071" y="1777016"/>
          <a:ext cx="161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6" name="Equation" r:id="rId7" imgW="114120" imgH="190440" progId="Equation.DSMT4">
                  <p:embed/>
                </p:oleObj>
              </mc:Choice>
              <mc:Fallback>
                <p:oleObj name="Equation" r:id="rId7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3071" y="1777016"/>
                        <a:ext cx="1619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6403709" y="1153437"/>
            <a:ext cx="0" cy="33554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27614"/>
              </p:ext>
            </p:extLst>
          </p:nvPr>
        </p:nvGraphicFramePr>
        <p:xfrm>
          <a:off x="7377267" y="470773"/>
          <a:ext cx="10620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7" name="Equation" r:id="rId9" imgW="838080" imgH="558720" progId="Equation.DSMT4">
                  <p:embed/>
                </p:oleObj>
              </mc:Choice>
              <mc:Fallback>
                <p:oleObj name="Equation" r:id="rId9" imgW="838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77267" y="470773"/>
                        <a:ext cx="1062037" cy="7080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 flipH="1">
            <a:off x="6457289" y="1008063"/>
            <a:ext cx="287296" cy="31314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0283" y="2573221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5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70871" y="2732349"/>
            <a:ext cx="4752624" cy="14360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58775" indent="-268288" algn="just"/>
            <a:r>
              <a:rPr lang="ru-RU" b="1" dirty="0" smtClean="0"/>
              <a:t>Число периодов затухающих колебаний</a:t>
            </a:r>
          </a:p>
          <a:p>
            <a:pPr indent="269875" algn="just"/>
            <a:r>
              <a:rPr lang="ru-RU" dirty="0" smtClean="0"/>
              <a:t> за время регулирования  </a:t>
            </a:r>
            <a:endParaRPr lang="ru-RU" b="1" dirty="0"/>
          </a:p>
        </p:txBody>
      </p:sp>
      <p:sp>
        <p:nvSpPr>
          <p:cNvPr id="15" name="Овал 14"/>
          <p:cNvSpPr/>
          <p:nvPr/>
        </p:nvSpPr>
        <p:spPr>
          <a:xfrm>
            <a:off x="107504" y="4168399"/>
            <a:ext cx="50405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6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4869160"/>
            <a:ext cx="5256584" cy="15944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ru-RU" b="1" dirty="0" smtClean="0"/>
              <a:t>	Степень затухания </a:t>
            </a:r>
            <a:r>
              <a:rPr lang="ru-RU" dirty="0" smtClean="0"/>
              <a:t>–  </a:t>
            </a:r>
            <a:endParaRPr lang="ru-RU" dirty="0"/>
          </a:p>
          <a:p>
            <a:pPr algn="just"/>
            <a:r>
              <a:rPr lang="ru-RU" dirty="0"/>
              <a:t>отношение разности первой и третьей </a:t>
            </a:r>
            <a:r>
              <a:rPr lang="ru-RU" dirty="0" smtClean="0"/>
              <a:t>амплитуд </a:t>
            </a:r>
            <a:r>
              <a:rPr lang="ru-RU" dirty="0"/>
              <a:t>к первой амплитуде</a:t>
            </a:r>
            <a:endParaRPr lang="ru-RU" dirty="0" smtClean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70581"/>
              </p:ext>
            </p:extLst>
          </p:nvPr>
        </p:nvGraphicFramePr>
        <p:xfrm>
          <a:off x="5499524" y="2517243"/>
          <a:ext cx="574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8" name="Equation" r:id="rId11" imgW="406080" imgH="304560" progId="Equation.DSMT4">
                  <p:embed/>
                </p:oleObj>
              </mc:Choice>
              <mc:Fallback>
                <p:oleObj name="Equation" r:id="rId11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9524" y="2517243"/>
                        <a:ext cx="574675" cy="430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8790359" y="4088740"/>
          <a:ext cx="161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9" name="Equation" r:id="rId13" imgW="114120" imgH="190440" progId="Equation.DSMT4">
                  <p:embed/>
                </p:oleObj>
              </mc:Choice>
              <mc:Fallback>
                <p:oleObj name="Equation" r:id="rId13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90359" y="4088740"/>
                        <a:ext cx="1619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06014"/>
              </p:ext>
            </p:extLst>
          </p:nvPr>
        </p:nvGraphicFramePr>
        <p:xfrm>
          <a:off x="8859898" y="5594135"/>
          <a:ext cx="1619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0" name="Equation" r:id="rId14" imgW="114120" imgH="190440" progId="Equation.DSMT4">
                  <p:embed/>
                </p:oleObj>
              </mc:Choice>
              <mc:Fallback>
                <p:oleObj name="Equation" r:id="rId14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9898" y="5594135"/>
                        <a:ext cx="1619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единительная линия 26"/>
          <p:cNvCxnSpPr/>
          <p:nvPr/>
        </p:nvCxnSpPr>
        <p:spPr>
          <a:xfrm>
            <a:off x="8208558" y="3404150"/>
            <a:ext cx="0" cy="1118864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726587" y="4420427"/>
            <a:ext cx="248197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14702"/>
              </p:ext>
            </p:extLst>
          </p:nvPr>
        </p:nvGraphicFramePr>
        <p:xfrm>
          <a:off x="4195763" y="1008063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1" name="Equation" r:id="rId15" imgW="177480" imgH="190440" progId="Equation.DSMT4">
                  <p:embed/>
                </p:oleObj>
              </mc:Choice>
              <mc:Fallback>
                <p:oleObj name="Equation" r:id="rId15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5763" y="1008063"/>
                        <a:ext cx="22542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581585"/>
              </p:ext>
            </p:extLst>
          </p:nvPr>
        </p:nvGraphicFramePr>
        <p:xfrm>
          <a:off x="683568" y="3185075"/>
          <a:ext cx="220662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2" name="Equation" r:id="rId17" imgW="203040" imgH="203040" progId="Equation.DSMT4">
                  <p:embed/>
                </p:oleObj>
              </mc:Choice>
              <mc:Fallback>
                <p:oleObj name="Equation" r:id="rId17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3568" y="3185075"/>
                        <a:ext cx="220662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90514"/>
              </p:ext>
            </p:extLst>
          </p:nvPr>
        </p:nvGraphicFramePr>
        <p:xfrm>
          <a:off x="6757645" y="4223577"/>
          <a:ext cx="341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3" name="Equation" r:id="rId19" imgW="241200" imgH="279360" progId="Equation.DSMT4">
                  <p:embed/>
                </p:oleObj>
              </mc:Choice>
              <mc:Fallback>
                <p:oleObj name="Equation" r:id="rId19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57645" y="4223577"/>
                        <a:ext cx="341312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>
            <a:off x="6415382" y="3933056"/>
            <a:ext cx="0" cy="235343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098957" y="3717032"/>
            <a:ext cx="0" cy="451367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444588" y="4037947"/>
            <a:ext cx="65436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69500"/>
              </p:ext>
            </p:extLst>
          </p:nvPr>
        </p:nvGraphicFramePr>
        <p:xfrm>
          <a:off x="6689725" y="3743325"/>
          <a:ext cx="23336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4" name="Equation" r:id="rId21" imgW="164880" imgH="190440" progId="Equation.DSMT4">
                  <p:embed/>
                </p:oleObj>
              </mc:Choice>
              <mc:Fallback>
                <p:oleObj name="Equation" r:id="rId21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89725" y="3743325"/>
                        <a:ext cx="233363" cy="26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006549"/>
              </p:ext>
            </p:extLst>
          </p:nvPr>
        </p:nvGraphicFramePr>
        <p:xfrm>
          <a:off x="2527794" y="3412074"/>
          <a:ext cx="820070" cy="63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5" name="Equation" r:id="rId23" imgW="647640" imgH="507960" progId="Equation.DSMT4">
                  <p:embed/>
                </p:oleObj>
              </mc:Choice>
              <mc:Fallback>
                <p:oleObj name="Equation" r:id="rId23" imgW="647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27794" y="3412074"/>
                        <a:ext cx="820070" cy="63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Прямая со стрелкой 44"/>
          <p:cNvCxnSpPr/>
          <p:nvPr/>
        </p:nvCxnSpPr>
        <p:spPr>
          <a:xfrm>
            <a:off x="6403709" y="1493324"/>
            <a:ext cx="0" cy="63953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6444588" y="1772689"/>
            <a:ext cx="313057" cy="85258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53637"/>
              </p:ext>
            </p:extLst>
          </p:nvPr>
        </p:nvGraphicFramePr>
        <p:xfrm>
          <a:off x="6730431" y="738165"/>
          <a:ext cx="3365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6" name="Equation" r:id="rId25" imgW="266400" imgH="279360" progId="Equation.DSMT4">
                  <p:embed/>
                </p:oleObj>
              </mc:Choice>
              <mc:Fallback>
                <p:oleObj name="Equation" r:id="rId25" imgW="266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30431" y="738165"/>
                        <a:ext cx="33655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13966"/>
              </p:ext>
            </p:extLst>
          </p:nvPr>
        </p:nvGraphicFramePr>
        <p:xfrm>
          <a:off x="6806406" y="1692878"/>
          <a:ext cx="561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7" name="Equation" r:id="rId27" imgW="444240" imgH="279360" progId="Equation.DSMT4">
                  <p:embed/>
                </p:oleObj>
              </mc:Choice>
              <mc:Fallback>
                <p:oleObj name="Equation" r:id="rId27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06406" y="1692878"/>
                        <a:ext cx="561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765768"/>
              </p:ext>
            </p:extLst>
          </p:nvPr>
        </p:nvGraphicFramePr>
        <p:xfrm>
          <a:off x="2267744" y="5666397"/>
          <a:ext cx="1839386" cy="716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8" name="Equation" r:id="rId29" imgW="1434960" imgH="558720" progId="Equation.DSMT4">
                  <p:embed/>
                </p:oleObj>
              </mc:Choice>
              <mc:Fallback>
                <p:oleObj name="Equation" r:id="rId29" imgW="14349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67744" y="5666397"/>
                        <a:ext cx="1839386" cy="716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" name="Рисунок 5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1090" y="4843929"/>
            <a:ext cx="3057817" cy="1770289"/>
          </a:xfrm>
          <a:prstGeom prst="rect">
            <a:avLst/>
          </a:prstGeom>
        </p:spPr>
      </p:pic>
      <p:cxnSp>
        <p:nvCxnSpPr>
          <p:cNvPr id="56" name="Прямая со стрелкой 55"/>
          <p:cNvCxnSpPr/>
          <p:nvPr/>
        </p:nvCxnSpPr>
        <p:spPr>
          <a:xfrm>
            <a:off x="6067839" y="5021340"/>
            <a:ext cx="0" cy="6136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417156" y="5666397"/>
            <a:ext cx="0" cy="35811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6757645" y="5415080"/>
            <a:ext cx="0" cy="25131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62748"/>
              </p:ext>
            </p:extLst>
          </p:nvPr>
        </p:nvGraphicFramePr>
        <p:xfrm>
          <a:off x="5470132" y="4582964"/>
          <a:ext cx="574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9" name="Equation" r:id="rId31" imgW="406080" imgH="304560" progId="Equation.DSMT4">
                  <p:embed/>
                </p:oleObj>
              </mc:Choice>
              <mc:Fallback>
                <p:oleObj name="Equation" r:id="rId31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0132" y="4582964"/>
                        <a:ext cx="574675" cy="430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0030"/>
              </p:ext>
            </p:extLst>
          </p:nvPr>
        </p:nvGraphicFramePr>
        <p:xfrm>
          <a:off x="6286500" y="4767263"/>
          <a:ext cx="28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0" name="Equation" r:id="rId32" imgW="203040" imgH="279360" progId="Equation.DSMT4">
                  <p:embed/>
                </p:oleObj>
              </mc:Choice>
              <mc:Fallback>
                <p:oleObj name="Equation" r:id="rId32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286500" y="4767263"/>
                        <a:ext cx="28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368658"/>
              </p:ext>
            </p:extLst>
          </p:nvPr>
        </p:nvGraphicFramePr>
        <p:xfrm>
          <a:off x="6905625" y="4797425"/>
          <a:ext cx="323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1" name="Equation" r:id="rId34" imgW="228600" imgH="279360" progId="Equation.DSMT4">
                  <p:embed/>
                </p:oleObj>
              </mc:Choice>
              <mc:Fallback>
                <p:oleObj name="Equation" r:id="rId34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905625" y="4797425"/>
                        <a:ext cx="3238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14032"/>
              </p:ext>
            </p:extLst>
          </p:nvPr>
        </p:nvGraphicFramePr>
        <p:xfrm>
          <a:off x="6600937" y="5979680"/>
          <a:ext cx="323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2" name="Equation" r:id="rId36" imgW="228600" imgH="279360" progId="Equation.DSMT4">
                  <p:embed/>
                </p:oleObj>
              </mc:Choice>
              <mc:Fallback>
                <p:oleObj name="Equation" r:id="rId36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600937" y="5979680"/>
                        <a:ext cx="3238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Прямая соединительная линия 65"/>
          <p:cNvCxnSpPr/>
          <p:nvPr/>
        </p:nvCxnSpPr>
        <p:spPr>
          <a:xfrm flipH="1">
            <a:off x="6079875" y="5184676"/>
            <a:ext cx="260769" cy="23050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>
            <a:off x="6792705" y="5191125"/>
            <a:ext cx="229580" cy="35094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6430169" y="5845452"/>
            <a:ext cx="247746" cy="199038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3848" y="116632"/>
            <a:ext cx="2656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Виды управления </a:t>
            </a:r>
            <a:endParaRPr lang="ru-RU" sz="2400" dirty="0"/>
          </a:p>
        </p:txBody>
      </p:sp>
      <p:sp>
        <p:nvSpPr>
          <p:cNvPr id="3" name="Овал 2"/>
          <p:cNvSpPr/>
          <p:nvPr/>
        </p:nvSpPr>
        <p:spPr>
          <a:xfrm>
            <a:off x="179512" y="83671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4" name="Овал 3"/>
          <p:cNvSpPr/>
          <p:nvPr/>
        </p:nvSpPr>
        <p:spPr>
          <a:xfrm>
            <a:off x="183634" y="2410772"/>
            <a:ext cx="504056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2</a:t>
            </a:r>
          </a:p>
        </p:txBody>
      </p:sp>
      <p:sp>
        <p:nvSpPr>
          <p:cNvPr id="5" name="Овал 4"/>
          <p:cNvSpPr/>
          <p:nvPr/>
        </p:nvSpPr>
        <p:spPr>
          <a:xfrm>
            <a:off x="179512" y="4501490"/>
            <a:ext cx="50405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3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Монотонный переходной процесс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5722" y="241077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Колебательный переходной процесс с перерегулированием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43035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Колебательный переходной процесс без перерегулирования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2041" y="706240"/>
            <a:ext cx="3024336" cy="169773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58142"/>
              </p:ext>
            </p:extLst>
          </p:nvPr>
        </p:nvGraphicFramePr>
        <p:xfrm>
          <a:off x="6238875" y="1484313"/>
          <a:ext cx="581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6"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8875" y="1484313"/>
                        <a:ext cx="5810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26994"/>
              </p:ext>
            </p:extLst>
          </p:nvPr>
        </p:nvGraphicFramePr>
        <p:xfrm>
          <a:off x="6325037" y="578297"/>
          <a:ext cx="502411" cy="37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7" name="Equation" r:id="rId6" imgW="406080" imgH="304560" progId="Equation.DSMT4">
                  <p:embed/>
                </p:oleObj>
              </mc:Choice>
              <mc:Fallback>
                <p:oleObj name="Equation" r:id="rId6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5037" y="578297"/>
                        <a:ext cx="502411" cy="37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 flipH="1">
            <a:off x="6084168" y="955105"/>
            <a:ext cx="221150" cy="15690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5973593" y="1484784"/>
            <a:ext cx="221150" cy="15796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48549"/>
              </p:ext>
            </p:extLst>
          </p:nvPr>
        </p:nvGraphicFramePr>
        <p:xfrm>
          <a:off x="8496300" y="2130424"/>
          <a:ext cx="180156" cy="30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8" name="Equation" r:id="rId8" imgW="114120" imgH="190440" progId="Equation.DSMT4">
                  <p:embed/>
                </p:oleObj>
              </mc:Choice>
              <mc:Fallback>
                <p:oleObj name="Equation" r:id="rId8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96300" y="2130424"/>
                        <a:ext cx="180156" cy="30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6933" y="2662799"/>
            <a:ext cx="3187635" cy="1832533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68158"/>
              </p:ext>
            </p:extLst>
          </p:nvPr>
        </p:nvGraphicFramePr>
        <p:xfrm>
          <a:off x="6352535" y="3562727"/>
          <a:ext cx="6111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9" name="Equation" r:id="rId11" imgW="495000" imgH="304560" progId="Equation.DSMT4">
                  <p:embed/>
                </p:oleObj>
              </mc:Choice>
              <mc:Fallback>
                <p:oleObj name="Equation" r:id="rId11" imgW="495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52535" y="3562727"/>
                        <a:ext cx="61118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52892"/>
              </p:ext>
            </p:extLst>
          </p:nvPr>
        </p:nvGraphicFramePr>
        <p:xfrm>
          <a:off x="6172246" y="2633195"/>
          <a:ext cx="502411" cy="37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0" name="Equation" r:id="rId13" imgW="406080" imgH="304560" progId="Equation.DSMT4">
                  <p:embed/>
                </p:oleObj>
              </mc:Choice>
              <mc:Fallback>
                <p:oleObj name="Equation" r:id="rId13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72246" y="2633195"/>
                        <a:ext cx="502411" cy="37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>
          <a:xfrm flipH="1">
            <a:off x="6088290" y="2964044"/>
            <a:ext cx="110575" cy="26699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6102793" y="3562288"/>
            <a:ext cx="221150" cy="15796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70801"/>
              </p:ext>
            </p:extLst>
          </p:nvPr>
        </p:nvGraphicFramePr>
        <p:xfrm>
          <a:off x="8500422" y="3905475"/>
          <a:ext cx="180156" cy="30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1" name="Equation" r:id="rId15" imgW="114120" imgH="190440" progId="Equation.DSMT4">
                  <p:embed/>
                </p:oleObj>
              </mc:Choice>
              <mc:Fallback>
                <p:oleObj name="Equation" r:id="rId15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0422" y="3905475"/>
                        <a:ext cx="180156" cy="30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4048" y="4423550"/>
            <a:ext cx="3281284" cy="2163931"/>
          </a:xfrm>
          <a:prstGeom prst="rect">
            <a:avLst/>
          </a:prstGeom>
        </p:spPr>
      </p:pic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37794"/>
              </p:ext>
            </p:extLst>
          </p:nvPr>
        </p:nvGraphicFramePr>
        <p:xfrm>
          <a:off x="8496300" y="6083426"/>
          <a:ext cx="180156" cy="30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2" name="Equation" r:id="rId18" imgW="114120" imgH="190440" progId="Equation.DSMT4">
                  <p:embed/>
                </p:oleObj>
              </mc:Choice>
              <mc:Fallback>
                <p:oleObj name="Equation" r:id="rId18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96300" y="6083426"/>
                        <a:ext cx="180156" cy="30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7520"/>
              </p:ext>
            </p:extLst>
          </p:nvPr>
        </p:nvGraphicFramePr>
        <p:xfrm>
          <a:off x="5619387" y="4267775"/>
          <a:ext cx="502411" cy="37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" name="Equation" r:id="rId19" imgW="406080" imgH="304560" progId="Equation.DSMT4">
                  <p:embed/>
                </p:oleObj>
              </mc:Choice>
              <mc:Fallback>
                <p:oleObj name="Equation" r:id="rId19" imgW="406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9387" y="4267775"/>
                        <a:ext cx="502411" cy="37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Прямая соединительная линия 27"/>
          <p:cNvCxnSpPr/>
          <p:nvPr/>
        </p:nvCxnSpPr>
        <p:spPr>
          <a:xfrm flipH="1">
            <a:off x="5482903" y="4520290"/>
            <a:ext cx="110576" cy="35900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986342"/>
              </p:ext>
            </p:extLst>
          </p:nvPr>
        </p:nvGraphicFramePr>
        <p:xfrm>
          <a:off x="5803900" y="5651031"/>
          <a:ext cx="6111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Equation" r:id="rId20" imgW="495000" imgH="304560" progId="Equation.DSMT4">
                  <p:embed/>
                </p:oleObj>
              </mc:Choice>
              <mc:Fallback>
                <p:oleObj name="Equation" r:id="rId20" imgW="495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03900" y="5651031"/>
                        <a:ext cx="6111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Прямая соединительная линия 29"/>
          <p:cNvCxnSpPr/>
          <p:nvPr/>
        </p:nvCxnSpPr>
        <p:spPr>
          <a:xfrm flipH="1" flipV="1">
            <a:off x="5482903" y="5362475"/>
            <a:ext cx="283298" cy="44709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42833" y="1326306"/>
            <a:ext cx="271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Плавное достижение установившегося значения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2254" y="3264406"/>
            <a:ext cx="3007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«</a:t>
            </a:r>
            <a:r>
              <a:rPr lang="ru-RU" sz="1600" dirty="0" err="1" smtClean="0">
                <a:solidFill>
                  <a:srgbClr val="0070C0"/>
                </a:solidFill>
              </a:rPr>
              <a:t>Переускоренное</a:t>
            </a:r>
            <a:r>
              <a:rPr lang="ru-RU" sz="1600" dirty="0" smtClean="0">
                <a:solidFill>
                  <a:srgbClr val="0070C0"/>
                </a:solidFill>
              </a:rPr>
              <a:t>» достижение установившегося значения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8229" y="508069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«Умеренно ускоренное» достижение установившегося значения</a:t>
            </a:r>
            <a:endParaRPr lang="ru-RU" sz="1600" dirty="0">
              <a:solidFill>
                <a:srgbClr val="0070C0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96483"/>
              </p:ext>
            </p:extLst>
          </p:nvPr>
        </p:nvGraphicFramePr>
        <p:xfrm>
          <a:off x="1313254" y="5738788"/>
          <a:ext cx="2380759" cy="94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Equation" r:id="rId22" imgW="1638300" imgH="647700" progId="Equation.DSMT4">
                  <p:embed/>
                </p:oleObj>
              </mc:Choice>
              <mc:Fallback>
                <p:oleObj name="Equation" r:id="rId22" imgW="1638300" imgH="647700" progId="Equation.DSMT4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254" y="5738788"/>
                        <a:ext cx="2380759" cy="94123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3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66" y="1016716"/>
            <a:ext cx="3543300" cy="8096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8429" y="129474"/>
            <a:ext cx="8712967" cy="33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2000" b="1" dirty="0">
                <a:solidFill>
                  <a:srgbClr val="FF0000"/>
                </a:solidFill>
              </a:rPr>
              <a:t>3</a:t>
            </a:r>
            <a:r>
              <a:rPr lang="ru-RU" sz="2000" b="1" dirty="0" smtClean="0">
                <a:solidFill>
                  <a:srgbClr val="FF0000"/>
                </a:solidFill>
              </a:rPr>
              <a:t>. Показатели </a:t>
            </a:r>
            <a:r>
              <a:rPr lang="ru-RU" sz="2000" b="1" dirty="0">
                <a:solidFill>
                  <a:srgbClr val="FF0000"/>
                </a:solidFill>
              </a:rPr>
              <a:t>качества </a:t>
            </a:r>
            <a:r>
              <a:rPr lang="ru-RU" sz="2000" b="1" dirty="0" smtClean="0">
                <a:solidFill>
                  <a:srgbClr val="FF0000"/>
                </a:solidFill>
              </a:rPr>
              <a:t>управления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статических и астатических систем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6148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Статическая система</a:t>
            </a:r>
            <a:endParaRPr lang="ru-RU" b="1" u="sng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593" y="3956595"/>
            <a:ext cx="3681355" cy="21627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36" y="3973684"/>
            <a:ext cx="4090980" cy="227678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204367" y="1008423"/>
            <a:ext cx="434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Замкнутый </a:t>
            </a:r>
            <a:r>
              <a:rPr lang="ru-RU" dirty="0" smtClean="0"/>
              <a:t>регулятор с </a:t>
            </a:r>
            <a:r>
              <a:rPr lang="ru-RU" dirty="0"/>
              <a:t>непосредственной обратной связью </a:t>
            </a:r>
            <a:r>
              <a:rPr lang="ru-RU" b="1" dirty="0">
                <a:solidFill>
                  <a:srgbClr val="C00000"/>
                </a:solidFill>
              </a:rPr>
              <a:t>(П-регулятор)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87806"/>
              </p:ext>
            </p:extLst>
          </p:nvPr>
        </p:nvGraphicFramePr>
        <p:xfrm>
          <a:off x="4788024" y="928571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Equation" r:id="rId6" imgW="368280" imgH="253800" progId="Equation.DSMT4">
                  <p:embed/>
                </p:oleObj>
              </mc:Choice>
              <mc:Fallback>
                <p:oleObj name="Equation" r:id="rId6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8024" y="928571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03652"/>
              </p:ext>
            </p:extLst>
          </p:nvPr>
        </p:nvGraphicFramePr>
        <p:xfrm>
          <a:off x="8207896" y="928570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4" name="Equation" r:id="rId8" imgW="368280" imgH="253800" progId="Equation.DSMT4">
                  <p:embed/>
                </p:oleObj>
              </mc:Choice>
              <mc:Fallback>
                <p:oleObj name="Equation" r:id="rId8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07896" y="928570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Прямая соединительная линия 17"/>
          <p:cNvCxnSpPr/>
          <p:nvPr/>
        </p:nvCxnSpPr>
        <p:spPr>
          <a:xfrm>
            <a:off x="4499992" y="2383432"/>
            <a:ext cx="0" cy="3869562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28432" y="2150500"/>
            <a:ext cx="4240749" cy="348885"/>
            <a:chOff x="209383" y="2191643"/>
            <a:chExt cx="4240749" cy="348885"/>
          </a:xfrm>
        </p:grpSpPr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419220"/>
                </p:ext>
              </p:extLst>
            </p:nvPr>
          </p:nvGraphicFramePr>
          <p:xfrm>
            <a:off x="3545881" y="2231001"/>
            <a:ext cx="904251" cy="309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5" name="Equation" r:id="rId10" imgW="888840" imgH="304560" progId="Equation.DSMT4">
                    <p:embed/>
                  </p:oleObj>
                </mc:Choice>
                <mc:Fallback>
                  <p:oleObj name="Equation" r:id="rId10" imgW="8888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545881" y="2231001"/>
                          <a:ext cx="904251" cy="3095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209383" y="2191643"/>
              <a:ext cx="3680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Единичная функция включения</a:t>
              </a:r>
              <a:endParaRPr lang="ru-RU" sz="1600" dirty="0"/>
            </a:p>
          </p:txBody>
        </p:sp>
      </p:grp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482779"/>
              </p:ext>
            </p:extLst>
          </p:nvPr>
        </p:nvGraphicFramePr>
        <p:xfrm>
          <a:off x="289536" y="3696114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Equation" r:id="rId12" imgW="368280" imgH="253800" progId="Equation.DSMT4">
                  <p:embed/>
                </p:oleObj>
              </mc:Choice>
              <mc:Fallback>
                <p:oleObj name="Equation" r:id="rId12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536" y="3696114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57836"/>
              </p:ext>
            </p:extLst>
          </p:nvPr>
        </p:nvGraphicFramePr>
        <p:xfrm>
          <a:off x="2048331" y="4081271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Equation" r:id="rId14" imgW="368280" imgH="253800" progId="Equation.DSMT4">
                  <p:embed/>
                </p:oleObj>
              </mc:Choice>
              <mc:Fallback>
                <p:oleObj name="Equation" r:id="rId14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48331" y="4081271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H="1">
            <a:off x="1868539" y="4384932"/>
            <a:ext cx="179792" cy="11380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47605"/>
              </p:ext>
            </p:extLst>
          </p:nvPr>
        </p:nvGraphicFramePr>
        <p:xfrm>
          <a:off x="4098663" y="5911804"/>
          <a:ext cx="1365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8" name="Equation" r:id="rId16" imgW="114120" imgH="190440" progId="Equation.DSMT4">
                  <p:embed/>
                </p:oleObj>
              </mc:Choice>
              <mc:Fallback>
                <p:oleObj name="Equation" r:id="rId16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98663" y="5911804"/>
                        <a:ext cx="1365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57417"/>
              </p:ext>
            </p:extLst>
          </p:nvPr>
        </p:nvGraphicFramePr>
        <p:xfrm>
          <a:off x="3114899" y="5214024"/>
          <a:ext cx="50006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Equation" r:id="rId18" imgW="419040" imgH="203040" progId="Equation.DSMT4">
                  <p:embed/>
                </p:oleObj>
              </mc:Choice>
              <mc:Fallback>
                <p:oleObj name="Equation" r:id="rId18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14899" y="5214024"/>
                        <a:ext cx="500063" cy="24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355176"/>
              </p:ext>
            </p:extLst>
          </p:nvPr>
        </p:nvGraphicFramePr>
        <p:xfrm>
          <a:off x="3092675" y="4751311"/>
          <a:ext cx="54451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" name="Equation" r:id="rId20" imgW="457200" imgH="203040" progId="Equation.DSMT4">
                  <p:embed/>
                </p:oleObj>
              </mc:Choice>
              <mc:Fallback>
                <p:oleObj name="Equation" r:id="rId2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92675" y="4751311"/>
                        <a:ext cx="544513" cy="242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>
            <a:off x="1724523" y="4498733"/>
            <a:ext cx="0" cy="28694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2192768" y="4498733"/>
            <a:ext cx="0" cy="7768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39575"/>
              </p:ext>
            </p:extLst>
          </p:nvPr>
        </p:nvGraphicFramePr>
        <p:xfrm>
          <a:off x="1099073" y="5441994"/>
          <a:ext cx="3952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1" name="Equation" r:id="rId22" imgW="330120" imgH="279360" progId="Equation.DSMT4">
                  <p:embed/>
                </p:oleObj>
              </mc:Choice>
              <mc:Fallback>
                <p:oleObj name="Equation" r:id="rId22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9073" y="5441994"/>
                        <a:ext cx="395287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Прямая соединительная линия 39"/>
          <p:cNvCxnSpPr/>
          <p:nvPr/>
        </p:nvCxnSpPr>
        <p:spPr>
          <a:xfrm flipV="1">
            <a:off x="1296716" y="4642204"/>
            <a:ext cx="427807" cy="7335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1445532" y="4923382"/>
            <a:ext cx="730268" cy="53353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3248"/>
              </p:ext>
            </p:extLst>
          </p:nvPr>
        </p:nvGraphicFramePr>
        <p:xfrm>
          <a:off x="256187" y="6267179"/>
          <a:ext cx="16383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2" name="Equation" r:id="rId24" imgW="1371600" imgH="304560" progId="Equation.DSMT4">
                  <p:embed/>
                </p:oleObj>
              </mc:Choice>
              <mc:Fallback>
                <p:oleObj name="Equation" r:id="rId24" imgW="1371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6187" y="6267179"/>
                        <a:ext cx="1638300" cy="363538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91668"/>
              </p:ext>
            </p:extLst>
          </p:nvPr>
        </p:nvGraphicFramePr>
        <p:xfrm>
          <a:off x="6261787" y="2372014"/>
          <a:ext cx="7731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3" name="Equation" r:id="rId26" imgW="647640" imgH="253800" progId="Equation.DSMT4">
                  <p:embed/>
                </p:oleObj>
              </mc:Choice>
              <mc:Fallback>
                <p:oleObj name="Equation" r:id="rId26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261787" y="2372014"/>
                        <a:ext cx="773113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00324" y="2069574"/>
            <a:ext cx="404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Линейно изменяющаяся функция времени</a:t>
            </a:r>
            <a:endParaRPr lang="ru-RU" sz="1600" dirty="0"/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541194"/>
              </p:ext>
            </p:extLst>
          </p:nvPr>
        </p:nvGraphicFramePr>
        <p:xfrm>
          <a:off x="4672298" y="3628004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4" name="Equation" r:id="rId28" imgW="368280" imgH="253800" progId="Equation.DSMT4">
                  <p:embed/>
                </p:oleObj>
              </mc:Choice>
              <mc:Fallback>
                <p:oleObj name="Equation" r:id="rId28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2298" y="3628004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6002"/>
              </p:ext>
            </p:extLst>
          </p:nvPr>
        </p:nvGraphicFramePr>
        <p:xfrm>
          <a:off x="6304601" y="4642920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" name="Equation" r:id="rId29" imgW="368280" imgH="253800" progId="Equation.DSMT4">
                  <p:embed/>
                </p:oleObj>
              </mc:Choice>
              <mc:Fallback>
                <p:oleObj name="Equation" r:id="rId29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04601" y="4642920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единительная линия 48"/>
          <p:cNvCxnSpPr/>
          <p:nvPr/>
        </p:nvCxnSpPr>
        <p:spPr>
          <a:xfrm>
            <a:off x="6784708" y="4835431"/>
            <a:ext cx="312436" cy="19809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73248"/>
              </p:ext>
            </p:extLst>
          </p:nvPr>
        </p:nvGraphicFramePr>
        <p:xfrm>
          <a:off x="7999415" y="5312295"/>
          <a:ext cx="50006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6" name="Equation" r:id="rId30" imgW="419040" imgH="203040" progId="Equation.DSMT4">
                  <p:embed/>
                </p:oleObj>
              </mc:Choice>
              <mc:Fallback>
                <p:oleObj name="Equation" r:id="rId30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999415" y="5312295"/>
                        <a:ext cx="500063" cy="24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33420"/>
              </p:ext>
            </p:extLst>
          </p:nvPr>
        </p:nvGraphicFramePr>
        <p:xfrm>
          <a:off x="7996691" y="4899643"/>
          <a:ext cx="54451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7" name="Equation" r:id="rId32" imgW="457200" imgH="203040" progId="Equation.DSMT4">
                  <p:embed/>
                </p:oleObj>
              </mc:Choice>
              <mc:Fallback>
                <p:oleObj name="Equation" r:id="rId32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996691" y="4899643"/>
                        <a:ext cx="544513" cy="242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23313"/>
              </p:ext>
            </p:extLst>
          </p:nvPr>
        </p:nvGraphicFramePr>
        <p:xfrm>
          <a:off x="4705725" y="6234028"/>
          <a:ext cx="1836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8" name="Equation" r:id="rId34" imgW="1536480" imgH="330120" progId="Equation.DSMT4">
                  <p:embed/>
                </p:oleObj>
              </mc:Choice>
              <mc:Fallback>
                <p:oleObj name="Equation" r:id="rId34" imgW="1536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705725" y="6234028"/>
                        <a:ext cx="1836738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23171"/>
              </p:ext>
            </p:extLst>
          </p:nvPr>
        </p:nvGraphicFramePr>
        <p:xfrm>
          <a:off x="7097144" y="4386194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9" name="Equation" r:id="rId36" imgW="520560" imgH="317160" progId="Equation.DSMT4">
                  <p:embed/>
                </p:oleObj>
              </mc:Choice>
              <mc:Fallback>
                <p:oleObj name="Equation" r:id="rId36" imgW="520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097144" y="4386194"/>
                        <a:ext cx="520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Прямая со стрелкой 53"/>
          <p:cNvCxnSpPr/>
          <p:nvPr/>
        </p:nvCxnSpPr>
        <p:spPr>
          <a:xfrm>
            <a:off x="7706184" y="4909604"/>
            <a:ext cx="0" cy="21277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7562168" y="4958589"/>
            <a:ext cx="0" cy="51435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7194843" y="4681988"/>
            <a:ext cx="352235" cy="60586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7209933" y="4703694"/>
            <a:ext cx="496251" cy="312295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52606"/>
              </p:ext>
            </p:extLst>
          </p:nvPr>
        </p:nvGraphicFramePr>
        <p:xfrm>
          <a:off x="8693016" y="5864187"/>
          <a:ext cx="1365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0" name="Equation" r:id="rId38" imgW="114120" imgH="190440" progId="Equation.DSMT4">
                  <p:embed/>
                </p:oleObj>
              </mc:Choice>
              <mc:Fallback>
                <p:oleObj name="Equation" r:id="rId38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93016" y="5864187"/>
                        <a:ext cx="1365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0" y="1683781"/>
            <a:ext cx="4455094" cy="457200"/>
            <a:chOff x="68750" y="1885076"/>
            <a:chExt cx="4455094" cy="457200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438220"/>
                </p:ext>
              </p:extLst>
            </p:nvPr>
          </p:nvGraphicFramePr>
          <p:xfrm>
            <a:off x="3380844" y="1885076"/>
            <a:ext cx="1143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1" name="Equation" r:id="rId39" imgW="1143000" imgH="457200" progId="Equation.DSMT4">
                    <p:embed/>
                  </p:oleObj>
                </mc:Choice>
                <mc:Fallback>
                  <p:oleObj name="Equation" r:id="rId39" imgW="1143000" imgH="457200" progId="Equation.DSMT4">
                    <p:embed/>
                    <p:pic>
                      <p:nvPicPr>
                        <p:cNvPr id="0" name="Object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844" y="1885076"/>
                          <a:ext cx="1143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Прямоугольник 5"/>
            <p:cNvSpPr/>
            <p:nvPr/>
          </p:nvSpPr>
          <p:spPr>
            <a:xfrm>
              <a:off x="68750" y="1927146"/>
              <a:ext cx="33209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  <a:r>
                <a:rPr lang="ru-RU" sz="1600" dirty="0" err="1"/>
                <a:t>татическое</a:t>
              </a:r>
              <a:r>
                <a:rPr lang="ru-RU" sz="1600" dirty="0"/>
                <a:t> звено первого порядка</a:t>
              </a:r>
            </a:p>
          </p:txBody>
        </p:sp>
      </p:grp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7752"/>
              </p:ext>
            </p:extLst>
          </p:nvPr>
        </p:nvGraphicFramePr>
        <p:xfrm>
          <a:off x="677997" y="2608750"/>
          <a:ext cx="2560876" cy="93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2" name="Equation" r:id="rId41" imgW="1701720" imgH="622080" progId="Equation.DSMT4">
                  <p:embed/>
                </p:oleObj>
              </mc:Choice>
              <mc:Fallback>
                <p:oleObj name="Equation" r:id="rId41" imgW="1701720" imgH="622080" progId="Equation.DSMT4">
                  <p:embed/>
                  <p:pic>
                    <p:nvPicPr>
                      <p:cNvPr id="0" name="Object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97" y="2608750"/>
                        <a:ext cx="2560876" cy="932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05333"/>
              </p:ext>
            </p:extLst>
          </p:nvPr>
        </p:nvGraphicFramePr>
        <p:xfrm>
          <a:off x="2072520" y="6174321"/>
          <a:ext cx="21812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3" name="Equation" r:id="rId43" imgW="2183452" imgH="545863" progId="Equation.DSMT4">
                  <p:embed/>
                </p:oleObj>
              </mc:Choice>
              <mc:Fallback>
                <p:oleObj name="Equation" r:id="rId43" imgW="2183452" imgH="545863" progId="Equation.DSMT4">
                  <p:embed/>
                  <p:pic>
                    <p:nvPicPr>
                      <p:cNvPr id="0" name="Object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20" y="6174321"/>
                        <a:ext cx="2181225" cy="552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05947"/>
              </p:ext>
            </p:extLst>
          </p:nvPr>
        </p:nvGraphicFramePr>
        <p:xfrm>
          <a:off x="4966698" y="2706155"/>
          <a:ext cx="3361655" cy="91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4" name="Equation" r:id="rId45" imgW="2450880" imgH="672840" progId="Equation.DSMT4">
                  <p:embed/>
                </p:oleObj>
              </mc:Choice>
              <mc:Fallback>
                <p:oleObj name="Equation" r:id="rId45" imgW="2450880" imgH="672840" progId="Equation.DSMT4">
                  <p:embed/>
                  <p:pic>
                    <p:nvPicPr>
                      <p:cNvPr id="0" name="Object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698" y="2706155"/>
                        <a:ext cx="3361655" cy="91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08817"/>
              </p:ext>
            </p:extLst>
          </p:nvPr>
        </p:nvGraphicFramePr>
        <p:xfrm>
          <a:off x="6871748" y="6058237"/>
          <a:ext cx="1957793" cy="72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5" name="Equation" r:id="rId47" imgW="1497950" imgH="545863" progId="Equation.DSMT4">
                  <p:embed/>
                </p:oleObj>
              </mc:Choice>
              <mc:Fallback>
                <p:oleObj name="Equation" r:id="rId47" imgW="1497950" imgH="545863" progId="Equation.DSMT4">
                  <p:embed/>
                  <p:pic>
                    <p:nvPicPr>
                      <p:cNvPr id="0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748" y="6058237"/>
                        <a:ext cx="1957793" cy="723261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7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51" y="3474583"/>
            <a:ext cx="3393571" cy="22586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3" y="3513470"/>
            <a:ext cx="3529052" cy="22197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948" y="25279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Астатическая система</a:t>
            </a:r>
            <a:endParaRPr lang="ru-RU" b="1" u="sng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8726" y="783418"/>
            <a:ext cx="4716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Замкнутый </a:t>
            </a:r>
            <a:r>
              <a:rPr lang="ru-RU" dirty="0" smtClean="0"/>
              <a:t>регулятор с </a:t>
            </a:r>
            <a:r>
              <a:rPr lang="ru-RU" dirty="0"/>
              <a:t>непосредственной обратной связью </a:t>
            </a:r>
            <a:r>
              <a:rPr lang="ru-RU" b="1" dirty="0" smtClean="0">
                <a:solidFill>
                  <a:srgbClr val="C00000"/>
                </a:solidFill>
              </a:rPr>
              <a:t>(И-регулятор</a:t>
            </a:r>
            <a:r>
              <a:rPr lang="ru-RU" b="1" dirty="0">
                <a:solidFill>
                  <a:srgbClr val="C00000"/>
                </a:solidFill>
              </a:rPr>
              <a:t>)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46215"/>
              </p:ext>
            </p:extLst>
          </p:nvPr>
        </p:nvGraphicFramePr>
        <p:xfrm>
          <a:off x="4577782" y="293919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7782" y="293919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89572"/>
              </p:ext>
            </p:extLst>
          </p:nvPr>
        </p:nvGraphicFramePr>
        <p:xfrm>
          <a:off x="8246883" y="252795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" name="Equation" r:id="rId7" imgW="368280" imgH="253800" progId="Equation.DSMT4">
                  <p:embed/>
                </p:oleObj>
              </mc:Choice>
              <mc:Fallback>
                <p:oleObj name="Equation" r:id="rId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46883" y="252795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Прямая соединительная линия 17"/>
          <p:cNvCxnSpPr/>
          <p:nvPr/>
        </p:nvCxnSpPr>
        <p:spPr>
          <a:xfrm>
            <a:off x="4499992" y="2383432"/>
            <a:ext cx="0" cy="3869562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175608" y="1551797"/>
            <a:ext cx="3984666" cy="363538"/>
            <a:chOff x="175608" y="1551797"/>
            <a:chExt cx="3984666" cy="363538"/>
          </a:xfrm>
        </p:grpSpPr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260212"/>
                </p:ext>
              </p:extLst>
            </p:nvPr>
          </p:nvGraphicFramePr>
          <p:xfrm>
            <a:off x="3098237" y="1551797"/>
            <a:ext cx="1062037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0" name="Equation" r:id="rId9" imgW="888840" imgH="304560" progId="Equation.DSMT4">
                    <p:embed/>
                  </p:oleObj>
                </mc:Choice>
                <mc:Fallback>
                  <p:oleObj name="Equation" r:id="rId9" imgW="88884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98237" y="1551797"/>
                          <a:ext cx="1062037" cy="363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75608" y="1555090"/>
              <a:ext cx="3680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Единичная функция включения</a:t>
              </a:r>
              <a:endParaRPr lang="ru-RU" sz="1600" dirty="0"/>
            </a:p>
          </p:txBody>
        </p:sp>
      </p:grp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312794" y="3131279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1" name="Equation" r:id="rId11" imgW="368280" imgH="253800" progId="Equation.DSMT4">
                  <p:embed/>
                </p:oleObj>
              </mc:Choice>
              <mc:Fallback>
                <p:oleObj name="Equation" r:id="rId11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794" y="3131279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04434"/>
              </p:ext>
            </p:extLst>
          </p:nvPr>
        </p:nvGraphicFramePr>
        <p:xfrm>
          <a:off x="1009311" y="5071171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2" name="Equation" r:id="rId13" imgW="368280" imgH="253800" progId="Equation.DSMT4">
                  <p:embed/>
                </p:oleObj>
              </mc:Choice>
              <mc:Fallback>
                <p:oleObj name="Equation" r:id="rId13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9311" y="5071171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17738"/>
              </p:ext>
            </p:extLst>
          </p:nvPr>
        </p:nvGraphicFramePr>
        <p:xfrm>
          <a:off x="4121921" y="5346969"/>
          <a:ext cx="1365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3" name="Equation" r:id="rId15" imgW="114120" imgH="190440" progId="Equation.DSMT4">
                  <p:embed/>
                </p:oleObj>
              </mc:Choice>
              <mc:Fallback>
                <p:oleObj name="Equation" r:id="rId15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1921" y="5346969"/>
                        <a:ext cx="1365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5495"/>
              </p:ext>
            </p:extLst>
          </p:nvPr>
        </p:nvGraphicFramePr>
        <p:xfrm>
          <a:off x="1181101" y="4546830"/>
          <a:ext cx="50006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4" name="Equation" r:id="rId17" imgW="419040" imgH="203040" progId="Equation.DSMT4">
                  <p:embed/>
                </p:oleObj>
              </mc:Choice>
              <mc:Fallback>
                <p:oleObj name="Equation" r:id="rId17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1101" y="4546830"/>
                        <a:ext cx="500063" cy="24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70705"/>
              </p:ext>
            </p:extLst>
          </p:nvPr>
        </p:nvGraphicFramePr>
        <p:xfrm>
          <a:off x="684952" y="3719756"/>
          <a:ext cx="54451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5" name="Equation" r:id="rId19" imgW="457200" imgH="203040" progId="Equation.DSMT4">
                  <p:embed/>
                </p:oleObj>
              </mc:Choice>
              <mc:Fallback>
                <p:oleObj name="Equation" r:id="rId19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4952" y="3719756"/>
                        <a:ext cx="544513" cy="242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19910"/>
              </p:ext>
            </p:extLst>
          </p:nvPr>
        </p:nvGraphicFramePr>
        <p:xfrm>
          <a:off x="2838681" y="4770633"/>
          <a:ext cx="7905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6" name="Equation" r:id="rId21" imgW="660240" imgH="279360" progId="Equation.DSMT4">
                  <p:embed/>
                </p:oleObj>
              </mc:Choice>
              <mc:Fallback>
                <p:oleObj name="Equation" r:id="rId21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38681" y="4770633"/>
                        <a:ext cx="79057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Прямая соединительная линия 39"/>
          <p:cNvCxnSpPr/>
          <p:nvPr/>
        </p:nvCxnSpPr>
        <p:spPr>
          <a:xfrm flipH="1" flipV="1">
            <a:off x="753102" y="4342623"/>
            <a:ext cx="387525" cy="73485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3323299" y="4330459"/>
            <a:ext cx="148573" cy="3883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76682"/>
              </p:ext>
            </p:extLst>
          </p:nvPr>
        </p:nvGraphicFramePr>
        <p:xfrm>
          <a:off x="1416631" y="5919619"/>
          <a:ext cx="7889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7" name="Equation" r:id="rId23" imgW="660240" imgH="279360" progId="Equation.DSMT4">
                  <p:embed/>
                </p:oleObj>
              </mc:Choice>
              <mc:Fallback>
                <p:oleObj name="Equation" r:id="rId23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16631" y="5919619"/>
                        <a:ext cx="788988" cy="333375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4523223" y="2245077"/>
            <a:ext cx="4582491" cy="338554"/>
            <a:chOff x="4523223" y="2245077"/>
            <a:chExt cx="4582491" cy="338554"/>
          </a:xfrm>
        </p:grpSpPr>
        <p:graphicFrame>
          <p:nvGraphicFramePr>
            <p:cNvPr id="44" name="Объект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8241237"/>
                </p:ext>
              </p:extLst>
            </p:nvPr>
          </p:nvGraphicFramePr>
          <p:xfrm>
            <a:off x="8405191" y="2293225"/>
            <a:ext cx="700523" cy="274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8" name="Equation" r:id="rId25" imgW="647640" imgH="253800" progId="Equation.DSMT4">
                    <p:embed/>
                  </p:oleObj>
                </mc:Choice>
                <mc:Fallback>
                  <p:oleObj name="Equation" r:id="rId25" imgW="647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405191" y="2293225"/>
                          <a:ext cx="700523" cy="2747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4523223" y="2245077"/>
              <a:ext cx="40448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Линейно изменяющаяся функция времени</a:t>
              </a:r>
              <a:endParaRPr lang="ru-RU" sz="1600" dirty="0"/>
            </a:p>
          </p:txBody>
        </p:sp>
      </p:grpSp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4922490" y="3110786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9" name="Equation" r:id="rId27" imgW="368280" imgH="253800" progId="Equation.DSMT4">
                  <p:embed/>
                </p:oleObj>
              </mc:Choice>
              <mc:Fallback>
                <p:oleObj name="Equation" r:id="rId2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490" y="3110786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741607"/>
              </p:ext>
            </p:extLst>
          </p:nvPr>
        </p:nvGraphicFramePr>
        <p:xfrm>
          <a:off x="5538832" y="4034645"/>
          <a:ext cx="440308" cy="3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0" name="Equation" r:id="rId28" imgW="368280" imgH="253800" progId="Equation.DSMT4">
                  <p:embed/>
                </p:oleObj>
              </mc:Choice>
              <mc:Fallback>
                <p:oleObj name="Equation" r:id="rId28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38832" y="4034645"/>
                        <a:ext cx="440308" cy="30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единительная линия 48"/>
          <p:cNvCxnSpPr/>
          <p:nvPr/>
        </p:nvCxnSpPr>
        <p:spPr>
          <a:xfrm>
            <a:off x="5662910" y="4334718"/>
            <a:ext cx="149018" cy="60339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75185"/>
              </p:ext>
            </p:extLst>
          </p:nvPr>
        </p:nvGraphicFramePr>
        <p:xfrm>
          <a:off x="6712279" y="4986998"/>
          <a:ext cx="50006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1" name="Equation" r:id="rId29" imgW="419040" imgH="203040" progId="Equation.DSMT4">
                  <p:embed/>
                </p:oleObj>
              </mc:Choice>
              <mc:Fallback>
                <p:oleObj name="Equation" r:id="rId29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12279" y="4986998"/>
                        <a:ext cx="500063" cy="24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9701"/>
              </p:ext>
            </p:extLst>
          </p:nvPr>
        </p:nvGraphicFramePr>
        <p:xfrm>
          <a:off x="7218762" y="4441631"/>
          <a:ext cx="54451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2" name="Equation" r:id="rId31" imgW="457200" imgH="203040" progId="Equation.DSMT4">
                  <p:embed/>
                </p:oleObj>
              </mc:Choice>
              <mc:Fallback>
                <p:oleObj name="Equation" r:id="rId31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18762" y="4441631"/>
                        <a:ext cx="544513" cy="242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37455"/>
              </p:ext>
            </p:extLst>
          </p:nvPr>
        </p:nvGraphicFramePr>
        <p:xfrm>
          <a:off x="6873649" y="5940092"/>
          <a:ext cx="1836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3" name="Equation" r:id="rId33" imgW="1536480" imgH="330120" progId="Equation.DSMT4">
                  <p:embed/>
                </p:oleObj>
              </mc:Choice>
              <mc:Fallback>
                <p:oleObj name="Equation" r:id="rId33" imgW="1536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73649" y="5940092"/>
                        <a:ext cx="1836738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18297"/>
              </p:ext>
            </p:extLst>
          </p:nvPr>
        </p:nvGraphicFramePr>
        <p:xfrm>
          <a:off x="6453251" y="3354720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4" name="Equation" r:id="rId35" imgW="520560" imgH="317160" progId="Equation.DSMT4">
                  <p:embed/>
                </p:oleObj>
              </mc:Choice>
              <mc:Fallback>
                <p:oleObj name="Equation" r:id="rId35" imgW="520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453251" y="3354720"/>
                        <a:ext cx="520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Прямая со стрелкой 53"/>
          <p:cNvCxnSpPr/>
          <p:nvPr/>
        </p:nvCxnSpPr>
        <p:spPr>
          <a:xfrm>
            <a:off x="8028384" y="3503674"/>
            <a:ext cx="0" cy="16854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7716838" y="3705468"/>
            <a:ext cx="0" cy="23788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6812737" y="3672220"/>
            <a:ext cx="799210" cy="14671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6992428" y="3528904"/>
            <a:ext cx="961119" cy="5904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17738"/>
              </p:ext>
            </p:extLst>
          </p:nvPr>
        </p:nvGraphicFramePr>
        <p:xfrm>
          <a:off x="8618928" y="5278443"/>
          <a:ext cx="1365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5" name="Equation" r:id="rId37" imgW="114120" imgH="190440" progId="Equation.DSMT4">
                  <p:embed/>
                </p:oleObj>
              </mc:Choice>
              <mc:Fallback>
                <p:oleObj name="Equation" r:id="rId37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18928" y="5278443"/>
                        <a:ext cx="1365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Прямая соединительная линия 56"/>
          <p:cNvCxnSpPr>
            <a:endCxn id="50" idx="0"/>
          </p:cNvCxnSpPr>
          <p:nvPr/>
        </p:nvCxnSpPr>
        <p:spPr>
          <a:xfrm>
            <a:off x="6642629" y="4667536"/>
            <a:ext cx="319681" cy="31946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7123140" y="4183567"/>
            <a:ext cx="367878" cy="25047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04" y="616592"/>
            <a:ext cx="4057650" cy="952500"/>
          </a:xfrm>
          <a:prstGeom prst="rect">
            <a:avLst/>
          </a:prstGeom>
        </p:spPr>
      </p:pic>
      <p:sp>
        <p:nvSpPr>
          <p:cNvPr id="5" name="Выноска-облако 4"/>
          <p:cNvSpPr/>
          <p:nvPr/>
        </p:nvSpPr>
        <p:spPr>
          <a:xfrm>
            <a:off x="7123140" y="1586131"/>
            <a:ext cx="1632313" cy="587231"/>
          </a:xfrm>
          <a:prstGeom prst="cloudCallout">
            <a:avLst>
              <a:gd name="adj1" fmla="val -31874"/>
              <a:gd name="adj2" fmla="val -1136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Интегратор</a:t>
            </a:r>
            <a:endParaRPr lang="ru-RU" sz="14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54626"/>
              </p:ext>
            </p:extLst>
          </p:nvPr>
        </p:nvGraphicFramePr>
        <p:xfrm>
          <a:off x="54992" y="2147605"/>
          <a:ext cx="4445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6" name="Equation" r:id="rId39" imgW="4444920" imgH="596880" progId="Equation.DSMT4">
                  <p:embed/>
                </p:oleObj>
              </mc:Choice>
              <mc:Fallback>
                <p:oleObj name="Equation" r:id="rId39" imgW="4444920" imgH="596880" progId="Equation.DSMT4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2" y="2147605"/>
                        <a:ext cx="4445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3665"/>
              </p:ext>
            </p:extLst>
          </p:nvPr>
        </p:nvGraphicFramePr>
        <p:xfrm>
          <a:off x="5018090" y="5909930"/>
          <a:ext cx="1365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7" name="Equation" r:id="rId41" imgW="1143000" imgH="380880" progId="Equation.DSMT4">
                  <p:embed/>
                </p:oleObj>
              </mc:Choice>
              <mc:Fallback>
                <p:oleObj name="Equation" r:id="rId41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018090" y="5909930"/>
                        <a:ext cx="1365250" cy="454025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0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8178</TotalTime>
  <Words>207</Words>
  <Application>Microsoft Office PowerPoint</Application>
  <PresentationFormat>Экран (4:3)</PresentationFormat>
  <Paragraphs>45</Paragraphs>
  <Slides>7</Slides>
  <Notes>0</Notes>
  <HiddenSlides>0</HiddenSlides>
  <MMClips>2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Тема Office</vt:lpstr>
      <vt:lpstr>Equation</vt:lpstr>
      <vt:lpstr>MathType 6.0 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449</cp:revision>
  <cp:lastPrinted>2012-09-03T19:18:29Z</cp:lastPrinted>
  <dcterms:created xsi:type="dcterms:W3CDTF">2012-09-03T18:50:03Z</dcterms:created>
  <dcterms:modified xsi:type="dcterms:W3CDTF">2019-05-16T05:54:49Z</dcterms:modified>
</cp:coreProperties>
</file>