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8"/>
  </p:handoutMasterIdLst>
  <p:sldIdLst>
    <p:sldId id="256" r:id="rId2"/>
    <p:sldId id="280" r:id="rId3"/>
    <p:sldId id="298" r:id="rId4"/>
    <p:sldId id="299" r:id="rId5"/>
    <p:sldId id="300" r:id="rId6"/>
    <p:sldId id="291" r:id="rId7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5EA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5" autoAdjust="0"/>
    <p:restoredTop sz="94615" autoAdjust="0"/>
  </p:normalViewPr>
  <p:slideViewPr>
    <p:cSldViewPr>
      <p:cViewPr varScale="1">
        <p:scale>
          <a:sx n="100" d="100"/>
          <a:sy n="100" d="100"/>
        </p:scale>
        <p:origin x="2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7.wmf"/><Relationship Id="rId2" Type="http://schemas.openxmlformats.org/officeDocument/2006/relationships/image" Target="../media/image21.wmf"/><Relationship Id="rId1" Type="http://schemas.openxmlformats.org/officeDocument/2006/relationships/image" Target="../media/image31.wmf"/><Relationship Id="rId6" Type="http://schemas.openxmlformats.org/officeDocument/2006/relationships/image" Target="../media/image16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.wmf"/><Relationship Id="rId3" Type="http://schemas.openxmlformats.org/officeDocument/2006/relationships/video" Target="../media/media1.mp4"/><Relationship Id="rId7" Type="http://schemas.openxmlformats.org/officeDocument/2006/relationships/video" Target="../media/media3.mp4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3.wmf"/><Relationship Id="rId2" Type="http://schemas.microsoft.com/office/2007/relationships/media" Target="../media/media1.mp4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microsoft.com/office/2007/relationships/media" Target="../media/media3.mp4"/><Relationship Id="rId11" Type="http://schemas.openxmlformats.org/officeDocument/2006/relationships/image" Target="../media/image6.png"/><Relationship Id="rId5" Type="http://schemas.openxmlformats.org/officeDocument/2006/relationships/video" Target="../media/media2.mp4"/><Relationship Id="rId15" Type="http://schemas.openxmlformats.org/officeDocument/2006/relationships/image" Target="../media/image2.wmf"/><Relationship Id="rId10" Type="http://schemas.openxmlformats.org/officeDocument/2006/relationships/image" Target="../media/image5.png"/><Relationship Id="rId4" Type="http://schemas.microsoft.com/office/2007/relationships/media" Target="../media/media2.mp4"/><Relationship Id="rId9" Type="http://schemas.openxmlformats.org/officeDocument/2006/relationships/image" Target="../media/image4.png"/><Relationship Id="rId1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ideo" Target="../media/media4.mp4"/><Relationship Id="rId7" Type="http://schemas.openxmlformats.org/officeDocument/2006/relationships/image" Target="../media/image9.png"/><Relationship Id="rId12" Type="http://schemas.openxmlformats.org/officeDocument/2006/relationships/image" Target="../media/image8.wmf"/><Relationship Id="rId2" Type="http://schemas.microsoft.com/office/2007/relationships/media" Target="../media/media4.mp4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5.bin"/><Relationship Id="rId5" Type="http://schemas.openxmlformats.org/officeDocument/2006/relationships/video" Target="../media/media5.mp4"/><Relationship Id="rId10" Type="http://schemas.openxmlformats.org/officeDocument/2006/relationships/image" Target="../media/image7.wmf"/><Relationship Id="rId4" Type="http://schemas.microsoft.com/office/2007/relationships/media" Target="../media/media5.mp4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wmf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4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5.wmf"/><Relationship Id="rId42" Type="http://schemas.openxmlformats.org/officeDocument/2006/relationships/oleObject" Target="../embeddings/oleObject25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18.bin"/><Relationship Id="rId41" Type="http://schemas.openxmlformats.org/officeDocument/2006/relationships/image" Target="../media/image3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23.bin"/><Relationship Id="rId40" Type="http://schemas.openxmlformats.org/officeDocument/2006/relationships/image" Target="../media/image27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2.wmf"/><Relationship Id="rId36" Type="http://schemas.openxmlformats.org/officeDocument/2006/relationships/oleObject" Target="../embeddings/oleObject22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4" Type="http://schemas.openxmlformats.org/officeDocument/2006/relationships/image" Target="../media/image29.png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6.bin"/><Relationship Id="rId8" Type="http://schemas.openxmlformats.org/officeDocument/2006/relationships/oleObject" Target="../embeddings/oleObject8.bin"/><Relationship Id="rId3" Type="http://schemas.openxmlformats.org/officeDocument/2006/relationships/image" Target="../media/image28.png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40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oleObject" Target="../embeddings/oleObject4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17" Type="http://schemas.openxmlformats.org/officeDocument/2006/relationships/image" Target="../media/image17.wmf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4.png"/><Relationship Id="rId32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2.bin"/><Relationship Id="rId10" Type="http://schemas.openxmlformats.org/officeDocument/2006/relationships/image" Target="../media/image26.wmf"/><Relationship Id="rId19" Type="http://schemas.openxmlformats.org/officeDocument/2006/relationships/image" Target="../media/image25.wmf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35.png"/><Relationship Id="rId8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293096"/>
            <a:ext cx="7772400" cy="914400"/>
          </a:xfrm>
        </p:spPr>
        <p:txBody>
          <a:bodyPr anchor="ctr"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Устойчивость линейных систем.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№ 8</a:t>
            </a: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87624" y="116632"/>
            <a:ext cx="7082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FF0000"/>
                </a:solidFill>
              </a:rPr>
              <a:t>1. Понятие устойчивости: признаки и определения.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" name="Уст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9"/>
          <a:srcRect l="8203" t="44094" r="10020" b="2751"/>
          <a:stretch/>
        </p:blipFill>
        <p:spPr>
          <a:xfrm>
            <a:off x="5364088" y="764704"/>
            <a:ext cx="3240360" cy="1296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Полу-мал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10"/>
          <a:srcRect l="8257" t="12601" r="9172" b="16001"/>
          <a:stretch/>
        </p:blipFill>
        <p:spPr>
          <a:xfrm>
            <a:off x="5358833" y="2911745"/>
            <a:ext cx="3240360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Полу-,больш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 rotWithShape="1">
          <a:blip r:embed="rId11"/>
          <a:srcRect l="8829" t="4335" r="11683" b="8435"/>
          <a:stretch/>
        </p:blipFill>
        <p:spPr>
          <a:xfrm>
            <a:off x="5364088" y="5085184"/>
            <a:ext cx="3240360" cy="1296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467544" y="764704"/>
            <a:ext cx="439248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b="1" u="sng" dirty="0" smtClean="0"/>
              <a:t>Устойчивые</a:t>
            </a:r>
            <a:r>
              <a:rPr lang="ru-RU" u="sng" dirty="0" smtClean="0"/>
              <a:t> в целом</a:t>
            </a:r>
            <a:r>
              <a:rPr lang="ru-RU" dirty="0" smtClean="0"/>
              <a:t> системы</a:t>
            </a:r>
          </a:p>
          <a:p>
            <a:r>
              <a:rPr lang="ru-RU" dirty="0"/>
              <a:t>после снятия возмущений возвращаются в исходное состояние </a:t>
            </a:r>
            <a:r>
              <a:rPr lang="ru-RU" dirty="0" smtClean="0"/>
              <a:t>равновесия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67544" y="2780928"/>
            <a:ext cx="4392488" cy="12961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b="1" u="sng" dirty="0" smtClean="0"/>
              <a:t>Устойчивые</a:t>
            </a:r>
            <a:r>
              <a:rPr lang="ru-RU" u="sng" dirty="0" smtClean="0"/>
              <a:t> в фиксированном диапазоне воздействий</a:t>
            </a:r>
            <a:r>
              <a:rPr lang="ru-RU" dirty="0" smtClean="0"/>
              <a:t> системы</a:t>
            </a:r>
          </a:p>
          <a:p>
            <a:r>
              <a:rPr lang="ru-RU" dirty="0"/>
              <a:t>после снятия возмущений возвращаются в исходное состояние </a:t>
            </a:r>
            <a:r>
              <a:rPr lang="ru-RU" dirty="0" smtClean="0"/>
              <a:t>равновесия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300192" y="2780928"/>
            <a:ext cx="0" cy="36724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740352" y="2780928"/>
            <a:ext cx="0" cy="36724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020272" y="2780928"/>
            <a:ext cx="0" cy="367240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020272" y="4725144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66045"/>
              </p:ext>
            </p:extLst>
          </p:nvPr>
        </p:nvGraphicFramePr>
        <p:xfrm>
          <a:off x="7092280" y="4378531"/>
          <a:ext cx="549212" cy="27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" name="Equation" r:id="rId12" imgW="482400" imgH="241200" progId="Equation.DSMT4">
                  <p:embed/>
                </p:oleObj>
              </mc:Choice>
              <mc:Fallback>
                <p:oleObj name="Equation" r:id="rId12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92280" y="4378531"/>
                        <a:ext cx="549212" cy="274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75177"/>
              </p:ext>
            </p:extLst>
          </p:nvPr>
        </p:nvGraphicFramePr>
        <p:xfrm>
          <a:off x="2663788" y="4553649"/>
          <a:ext cx="1445950" cy="45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2" name="Equation" r:id="rId14" imgW="838080" imgH="266400" progId="Equation.DSMT4">
                  <p:embed/>
                </p:oleObj>
              </mc:Choice>
              <mc:Fallback>
                <p:oleObj name="Equation" r:id="rId14" imgW="838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3788" y="4553649"/>
                        <a:ext cx="1445950" cy="45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60" y="45404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Устойчива:</a:t>
            </a:r>
            <a:endParaRPr lang="ru-RU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77186"/>
              </p:ext>
            </p:extLst>
          </p:nvPr>
        </p:nvGraphicFramePr>
        <p:xfrm>
          <a:off x="2663788" y="5530403"/>
          <a:ext cx="1544622" cy="49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3" name="Equation" r:id="rId16" imgW="838080" imgH="266400" progId="Equation.DSMT4">
                  <p:embed/>
                </p:oleObj>
              </mc:Choice>
              <mc:Fallback>
                <p:oleObj name="Equation" r:id="rId16" imgW="838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63788" y="5530403"/>
                        <a:ext cx="1544622" cy="49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11560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Неустойчива: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8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8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8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 animBg="1"/>
      <p:bldP spid="22" grpId="0" animBg="1"/>
      <p:bldP spid="13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Неуст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7"/>
          <a:srcRect l="9500" t="4274" r="14563" b="28662"/>
          <a:stretch/>
        </p:blipFill>
        <p:spPr>
          <a:xfrm>
            <a:off x="5436096" y="620688"/>
            <a:ext cx="3240360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Нейтр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8"/>
          <a:srcRect l="12541" t="14837" r="10838" b="10442"/>
          <a:stretch/>
        </p:blipFill>
        <p:spPr>
          <a:xfrm>
            <a:off x="5436096" y="2816932"/>
            <a:ext cx="3240360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Скругленный прямоугольник 3"/>
          <p:cNvSpPr/>
          <p:nvPr/>
        </p:nvSpPr>
        <p:spPr>
          <a:xfrm>
            <a:off x="539552" y="626048"/>
            <a:ext cx="4392488" cy="11467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b="1" u="sng" dirty="0" smtClean="0"/>
              <a:t>Неустойчивые</a:t>
            </a:r>
            <a:r>
              <a:rPr lang="ru-RU" dirty="0" smtClean="0"/>
              <a:t> системы</a:t>
            </a:r>
          </a:p>
          <a:p>
            <a:r>
              <a:rPr lang="ru-RU" dirty="0"/>
              <a:t>не устанавливается равновесие после снятия возмущений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2708920"/>
            <a:ext cx="4392488" cy="1440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b="1" u="sng" dirty="0" smtClean="0"/>
              <a:t>Нейтральные</a:t>
            </a:r>
            <a:r>
              <a:rPr lang="ru-RU" dirty="0" smtClean="0"/>
              <a:t> системы</a:t>
            </a:r>
          </a:p>
          <a:p>
            <a:r>
              <a:rPr lang="ru-RU" dirty="0"/>
              <a:t>после снятия возмущения возвращаются в состояние </a:t>
            </a:r>
            <a:r>
              <a:rPr lang="ru-RU" dirty="0" smtClean="0"/>
              <a:t>равновесия</a:t>
            </a:r>
            <a:r>
              <a:rPr lang="ru-RU" dirty="0"/>
              <a:t>, отличное от исходного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5536" y="4509120"/>
            <a:ext cx="8280920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dirty="0" smtClean="0"/>
              <a:t>Математическое  определение  понятия устойчивости</a:t>
            </a:r>
          </a:p>
          <a:p>
            <a:r>
              <a:rPr lang="ru-RU" dirty="0" smtClean="0"/>
              <a:t>  Система является  устойчивой, если свободная составляющая переходного процесса с течением времени стремится к нулю, т.е.:</a:t>
            </a:r>
          </a:p>
          <a:p>
            <a:endParaRPr lang="ru-RU" dirty="0"/>
          </a:p>
          <a:p>
            <a:r>
              <a:rPr lang="ru-RU" dirty="0" smtClean="0"/>
              <a:t>			    </a:t>
            </a:r>
            <a:r>
              <a:rPr lang="ru-RU" sz="2000" b="1" dirty="0" smtClean="0"/>
              <a:t>что эквивалентно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526474"/>
              </p:ext>
            </p:extLst>
          </p:nvPr>
        </p:nvGraphicFramePr>
        <p:xfrm>
          <a:off x="1057275" y="5661025"/>
          <a:ext cx="19478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9" imgW="939600" imgH="330120" progId="Equation.DSMT4">
                  <p:embed/>
                </p:oleObj>
              </mc:Choice>
              <mc:Fallback>
                <p:oleObj name="Equation" r:id="rId9" imgW="939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7275" y="5661025"/>
                        <a:ext cx="1947863" cy="68421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100000" b="100000"/>
                        </a:path>
                        <a:tileRect t="-100000" r="-100000"/>
                      </a:gradFill>
                      <a:ln w="381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362338"/>
              </p:ext>
            </p:extLst>
          </p:nvPr>
        </p:nvGraphicFramePr>
        <p:xfrm>
          <a:off x="5780211" y="5661248"/>
          <a:ext cx="2552130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11" imgW="1231560" imgH="330120" progId="Equation.DSMT4">
                  <p:embed/>
                </p:oleObj>
              </mc:Choice>
              <mc:Fallback>
                <p:oleObj name="Equation" r:id="rId11" imgW="1231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0211" y="5661248"/>
                        <a:ext cx="2552130" cy="684076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100000" b="100000"/>
                        </a:path>
                        <a:tileRect t="-100000" r="-100000"/>
                      </a:gradFill>
                      <a:ln w="381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5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4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663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Признаки устойчивости решения дифференциального уравнения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650569"/>
            <a:ext cx="2658418" cy="1443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71600" y="504953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корни	</a:t>
            </a:r>
            <a:r>
              <a:rPr lang="ru-RU" dirty="0"/>
              <a:t>	</a:t>
            </a:r>
            <a:r>
              <a:rPr lang="ru-RU" dirty="0" smtClean="0"/>
              <a:t>- действительны и отрицательны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007778"/>
              </p:ext>
            </p:extLst>
          </p:nvPr>
        </p:nvGraphicFramePr>
        <p:xfrm>
          <a:off x="2123728" y="473843"/>
          <a:ext cx="1430936" cy="43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0"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3728" y="473843"/>
                        <a:ext cx="1430936" cy="43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вал 5"/>
          <p:cNvSpPr/>
          <p:nvPr/>
        </p:nvSpPr>
        <p:spPr>
          <a:xfrm>
            <a:off x="287524" y="64611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044090"/>
              </p:ext>
            </p:extLst>
          </p:nvPr>
        </p:nvGraphicFramePr>
        <p:xfrm>
          <a:off x="3856671" y="1307245"/>
          <a:ext cx="1650752" cy="75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1" name="Equation" r:id="rId6" imgW="1168200" imgH="533160" progId="Equation.DSMT4">
                  <p:embed/>
                </p:oleObj>
              </mc:Choice>
              <mc:Fallback>
                <p:oleObj name="Equation" r:id="rId6" imgW="1168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6671" y="1307245"/>
                        <a:ext cx="1650752" cy="75360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C000"/>
                          </a:gs>
                          <a:gs pos="2400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9000000" scaled="0"/>
                      </a:gra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94304"/>
              </p:ext>
            </p:extLst>
          </p:nvPr>
        </p:nvGraphicFramePr>
        <p:xfrm>
          <a:off x="6240119" y="570792"/>
          <a:ext cx="519660" cy="3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2" name="Equation" r:id="rId8" imgW="355320" imgH="266400" progId="Equation.DSMT4">
                  <p:embed/>
                </p:oleObj>
              </mc:Choice>
              <mc:Fallback>
                <p:oleObj name="Equation" r:id="rId8" imgW="355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40119" y="570792"/>
                        <a:ext cx="519660" cy="38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17468"/>
              </p:ext>
            </p:extLst>
          </p:nvPr>
        </p:nvGraphicFramePr>
        <p:xfrm>
          <a:off x="8594949" y="1587106"/>
          <a:ext cx="147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3" name="Equation" r:id="rId10" imgW="101520" imgH="177480" progId="Equation.DSMT4">
                  <p:embed/>
                </p:oleObj>
              </mc:Choice>
              <mc:Fallback>
                <p:oleObj name="Equation" r:id="rId10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94949" y="1587106"/>
                        <a:ext cx="1476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990923" y="2348880"/>
            <a:ext cx="723680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9639" y="250372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корни действительны,</a:t>
            </a:r>
          </a:p>
          <a:p>
            <a:r>
              <a:rPr lang="ru-RU" dirty="0" smtClean="0"/>
              <a:t>но среди них есть положительные 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287524" y="2587983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30488"/>
              </p:ext>
            </p:extLst>
          </p:nvPr>
        </p:nvGraphicFramePr>
        <p:xfrm>
          <a:off x="3829559" y="3335504"/>
          <a:ext cx="17049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4" name="Equation" r:id="rId12" imgW="1206360" imgH="533160" progId="Equation.DSMT4">
                  <p:embed/>
                </p:oleObj>
              </mc:Choice>
              <mc:Fallback>
                <p:oleObj name="Equation" r:id="rId12" imgW="1206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29559" y="3335504"/>
                        <a:ext cx="1704975" cy="75406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C000"/>
                          </a:gs>
                          <a:gs pos="2400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9000000" scaled="0"/>
                      </a:gra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14"/>
          <a:srcRect t="10693" r="12638" b="5737"/>
          <a:stretch/>
        </p:blipFill>
        <p:spPr>
          <a:xfrm>
            <a:off x="6044289" y="2555613"/>
            <a:ext cx="2733365" cy="1656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17398"/>
              </p:ext>
            </p:extLst>
          </p:nvPr>
        </p:nvGraphicFramePr>
        <p:xfrm>
          <a:off x="6444208" y="2603678"/>
          <a:ext cx="519660" cy="3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" name="Equation" r:id="rId15" imgW="355320" imgH="266400" progId="Equation.DSMT4">
                  <p:embed/>
                </p:oleObj>
              </mc:Choice>
              <mc:Fallback>
                <p:oleObj name="Equation" r:id="rId15" imgW="355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4208" y="2603678"/>
                        <a:ext cx="519660" cy="38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350828"/>
              </p:ext>
            </p:extLst>
          </p:nvPr>
        </p:nvGraphicFramePr>
        <p:xfrm>
          <a:off x="8541730" y="3682206"/>
          <a:ext cx="147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" name="Equation" r:id="rId17" imgW="101520" imgH="177480" progId="Equation.DSMT4">
                  <p:embed/>
                </p:oleObj>
              </mc:Choice>
              <mc:Fallback>
                <p:oleObj name="Equation" r:id="rId17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41730" y="3682206"/>
                        <a:ext cx="1476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962534" y="45375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Корни комплексно-сопряженные</a:t>
            </a:r>
            <a:r>
              <a:rPr lang="ru-RU" dirty="0"/>
              <a:t>, </a:t>
            </a:r>
            <a:r>
              <a:rPr lang="ru-RU" dirty="0" smtClean="0"/>
              <a:t>действительная часть - отрицательна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990923" y="4437112"/>
            <a:ext cx="723680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277287" y="472514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403648" y="1773018"/>
            <a:ext cx="1574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2404101" y="1151284"/>
            <a:ext cx="0" cy="105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107796"/>
              </p:ext>
            </p:extLst>
          </p:nvPr>
        </p:nvGraphicFramePr>
        <p:xfrm>
          <a:off x="1370013" y="1077913"/>
          <a:ext cx="3508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" name="Equation" r:id="rId19" imgW="241200" imgH="177480" progId="Equation.DSMT4">
                  <p:embed/>
                </p:oleObj>
              </mc:Choice>
              <mc:Fallback>
                <p:oleObj name="Equation" r:id="rId19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70013" y="1077913"/>
                        <a:ext cx="3508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88128"/>
              </p:ext>
            </p:extLst>
          </p:nvPr>
        </p:nvGraphicFramePr>
        <p:xfrm>
          <a:off x="2978106" y="1588238"/>
          <a:ext cx="3508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" name="Equation" r:id="rId21" imgW="241200" imgH="190440" progId="Equation.DSMT4">
                  <p:embed/>
                </p:oleObj>
              </mc:Choice>
              <mc:Fallback>
                <p:oleObj name="Equation" r:id="rId21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8106" y="1588238"/>
                        <a:ext cx="3508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Овал 27"/>
          <p:cNvSpPr/>
          <p:nvPr/>
        </p:nvSpPr>
        <p:spPr>
          <a:xfrm>
            <a:off x="1492877" y="1727145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1688428" y="1727145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2153127" y="1727145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20707"/>
              </p:ext>
            </p:extLst>
          </p:nvPr>
        </p:nvGraphicFramePr>
        <p:xfrm>
          <a:off x="1477134" y="1356358"/>
          <a:ext cx="861140" cy="2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" name="Equation" r:id="rId23" imgW="711000" imgH="241200" progId="Equation.DSMT4">
                  <p:embed/>
                </p:oleObj>
              </mc:Choice>
              <mc:Fallback>
                <p:oleObj name="Equation" r:id="rId23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77134" y="1356358"/>
                        <a:ext cx="861140" cy="29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Прямая со стрелкой 32"/>
          <p:cNvCxnSpPr/>
          <p:nvPr/>
        </p:nvCxnSpPr>
        <p:spPr>
          <a:xfrm>
            <a:off x="971600" y="3810987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1907704" y="3171407"/>
            <a:ext cx="0" cy="105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2340"/>
              </p:ext>
            </p:extLst>
          </p:nvPr>
        </p:nvGraphicFramePr>
        <p:xfrm>
          <a:off x="1235715" y="3115882"/>
          <a:ext cx="3508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" name="Equation" r:id="rId25" imgW="241200" imgH="177480" progId="Equation.DSMT4">
                  <p:embed/>
                </p:oleObj>
              </mc:Choice>
              <mc:Fallback>
                <p:oleObj name="Equation" r:id="rId25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35715" y="3115882"/>
                        <a:ext cx="3508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417906"/>
              </p:ext>
            </p:extLst>
          </p:nvPr>
        </p:nvGraphicFramePr>
        <p:xfrm>
          <a:off x="2843808" y="3626207"/>
          <a:ext cx="3508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" name="Equation" r:id="rId27" imgW="241200" imgH="190440" progId="Equation.DSMT4">
                  <p:embed/>
                </p:oleObj>
              </mc:Choice>
              <mc:Fallback>
                <p:oleObj name="Equation" r:id="rId27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43808" y="3626207"/>
                        <a:ext cx="3508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Овал 36"/>
          <p:cNvSpPr/>
          <p:nvPr/>
        </p:nvSpPr>
        <p:spPr>
          <a:xfrm>
            <a:off x="1048940" y="3765114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2153127" y="3765114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709190" y="3765114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9544"/>
              </p:ext>
            </p:extLst>
          </p:nvPr>
        </p:nvGraphicFramePr>
        <p:xfrm>
          <a:off x="1025013" y="3338776"/>
          <a:ext cx="815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Equation" r:id="rId29" imgW="672840" imgH="241200" progId="Equation.DSMT4">
                  <p:embed/>
                </p:oleObj>
              </mc:Choice>
              <mc:Fallback>
                <p:oleObj name="Equation" r:id="rId29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25013" y="3338776"/>
                        <a:ext cx="815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57073"/>
              </p:ext>
            </p:extLst>
          </p:nvPr>
        </p:nvGraphicFramePr>
        <p:xfrm>
          <a:off x="2123728" y="3334433"/>
          <a:ext cx="2000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3" name="Equation" r:id="rId31" imgW="164880" imgH="266400" progId="Equation.DSMT4">
                  <p:embed/>
                </p:oleObj>
              </mc:Choice>
              <mc:Fallback>
                <p:oleObj name="Equation" r:id="rId31" imgW="164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23728" y="3334433"/>
                        <a:ext cx="200025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53687"/>
              </p:ext>
            </p:extLst>
          </p:nvPr>
        </p:nvGraphicFramePr>
        <p:xfrm>
          <a:off x="2920629" y="5376621"/>
          <a:ext cx="29781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Equation" r:id="rId33" imgW="2108160" imgH="317160" progId="Equation.DSMT4">
                  <p:embed/>
                </p:oleObj>
              </mc:Choice>
              <mc:Fallback>
                <p:oleObj name="Equation" r:id="rId33" imgW="2108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20629" y="5376621"/>
                        <a:ext cx="2978150" cy="44926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C000"/>
                          </a:gs>
                          <a:gs pos="2400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9000000" scaled="0"/>
                      </a:gra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Прямая со стрелкой 45"/>
          <p:cNvCxnSpPr/>
          <p:nvPr/>
        </p:nvCxnSpPr>
        <p:spPr>
          <a:xfrm>
            <a:off x="633456" y="6170067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291246" y="5548333"/>
            <a:ext cx="0" cy="105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59516"/>
              </p:ext>
            </p:extLst>
          </p:nvPr>
        </p:nvGraphicFramePr>
        <p:xfrm>
          <a:off x="1142040" y="5205993"/>
          <a:ext cx="3508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" name="Equation" r:id="rId35" imgW="241200" imgH="177480" progId="Equation.DSMT4">
                  <p:embed/>
                </p:oleObj>
              </mc:Choice>
              <mc:Fallback>
                <p:oleObj name="Equation" r:id="rId35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42040" y="5205993"/>
                        <a:ext cx="3508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378813"/>
              </p:ext>
            </p:extLst>
          </p:nvPr>
        </p:nvGraphicFramePr>
        <p:xfrm>
          <a:off x="2505664" y="5985287"/>
          <a:ext cx="3508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" name="Equation" r:id="rId36" imgW="241200" imgH="190440" progId="Equation.DSMT4">
                  <p:embed/>
                </p:oleObj>
              </mc:Choice>
              <mc:Fallback>
                <p:oleObj name="Equation" r:id="rId36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05664" y="5985287"/>
                        <a:ext cx="3508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Овал 49"/>
          <p:cNvSpPr/>
          <p:nvPr/>
        </p:nvSpPr>
        <p:spPr>
          <a:xfrm>
            <a:off x="924298" y="5715135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924298" y="6434847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70739"/>
              </p:ext>
            </p:extLst>
          </p:nvPr>
        </p:nvGraphicFramePr>
        <p:xfrm>
          <a:off x="633456" y="5598980"/>
          <a:ext cx="184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7" name="Equation" r:id="rId37" imgW="152280" imgH="241200" progId="Equation.DSMT4">
                  <p:embed/>
                </p:oleObj>
              </mc:Choice>
              <mc:Fallback>
                <p:oleObj name="Equation" r:id="rId37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33456" y="5598980"/>
                        <a:ext cx="1841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662063"/>
              </p:ext>
            </p:extLst>
          </p:nvPr>
        </p:nvGraphicFramePr>
        <p:xfrm>
          <a:off x="609275" y="6310186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8" name="Equation" r:id="rId39" imgW="177480" imgH="241200" progId="Equation.DSMT4">
                  <p:embed/>
                </p:oleObj>
              </mc:Choice>
              <mc:Fallback>
                <p:oleObj name="Equation" r:id="rId3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09275" y="6310186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Прямая соединительная линия 56"/>
          <p:cNvCxnSpPr/>
          <p:nvPr/>
        </p:nvCxnSpPr>
        <p:spPr>
          <a:xfrm>
            <a:off x="975833" y="5598980"/>
            <a:ext cx="0" cy="115496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158714" y="4793296"/>
            <a:ext cx="2697376" cy="1732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17398"/>
              </p:ext>
            </p:extLst>
          </p:nvPr>
        </p:nvGraphicFramePr>
        <p:xfrm>
          <a:off x="6499949" y="4725081"/>
          <a:ext cx="519660" cy="3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" name="Equation" r:id="rId42" imgW="355320" imgH="266400" progId="Equation.DSMT4">
                  <p:embed/>
                </p:oleObj>
              </mc:Choice>
              <mc:Fallback>
                <p:oleObj name="Equation" r:id="rId42" imgW="355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9949" y="4725081"/>
                        <a:ext cx="519660" cy="38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350828"/>
              </p:ext>
            </p:extLst>
          </p:nvPr>
        </p:nvGraphicFramePr>
        <p:xfrm>
          <a:off x="8668767" y="5529144"/>
          <a:ext cx="147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0" name="Equation" r:id="rId43" imgW="101520" imgH="177480" progId="Equation.DSMT4">
                  <p:embed/>
                </p:oleObj>
              </mc:Choice>
              <mc:Fallback>
                <p:oleObj name="Equation" r:id="rId43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68767" y="5529144"/>
                        <a:ext cx="1476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8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2" grpId="0"/>
      <p:bldP spid="14" grpId="0" animBg="1"/>
      <p:bldP spid="19" grpId="0"/>
      <p:bldP spid="21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9935" y="163093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 корни </a:t>
            </a:r>
            <a:r>
              <a:rPr lang="ru-RU" dirty="0"/>
              <a:t>мнимые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23224" y="2276872"/>
            <a:ext cx="723680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236051" y="131753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579037"/>
              </p:ext>
            </p:extLst>
          </p:nvPr>
        </p:nvGraphicFramePr>
        <p:xfrm>
          <a:off x="3261003" y="1049665"/>
          <a:ext cx="22066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Equation" r:id="rId3" imgW="1562040" imgH="266400" progId="Equation.DSMT4">
                  <p:embed/>
                </p:oleObj>
              </mc:Choice>
              <mc:Fallback>
                <p:oleObj name="Equation" r:id="rId3" imgW="1562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1003" y="1049665"/>
                        <a:ext cx="2206625" cy="3778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C000"/>
                          </a:gs>
                          <a:gs pos="2400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9000000" scaled="0"/>
                      </a:gra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565434" y="1576676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223224" y="954942"/>
            <a:ext cx="0" cy="114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93072"/>
              </p:ext>
            </p:extLst>
          </p:nvPr>
        </p:nvGraphicFramePr>
        <p:xfrm>
          <a:off x="1074018" y="612602"/>
          <a:ext cx="3508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Equation" r:id="rId5" imgW="241200" imgH="177480" progId="Equation.DSMT4">
                  <p:embed/>
                </p:oleObj>
              </mc:Choice>
              <mc:Fallback>
                <p:oleObj name="Equation" r:id="rId5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4018" y="612602"/>
                        <a:ext cx="3508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01631"/>
              </p:ext>
            </p:extLst>
          </p:nvPr>
        </p:nvGraphicFramePr>
        <p:xfrm>
          <a:off x="2437642" y="1391896"/>
          <a:ext cx="3508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Equation" r:id="rId7" imgW="241200" imgH="190440" progId="Equation.DSMT4">
                  <p:embed/>
                </p:oleObj>
              </mc:Choice>
              <mc:Fallback>
                <p:oleObj name="Equation" r:id="rId7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7642" y="1391896"/>
                        <a:ext cx="3508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вал 9"/>
          <p:cNvSpPr/>
          <p:nvPr/>
        </p:nvSpPr>
        <p:spPr>
          <a:xfrm>
            <a:off x="1171689" y="1178769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1689" y="1898481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38138"/>
              </p:ext>
            </p:extLst>
          </p:nvPr>
        </p:nvGraphicFramePr>
        <p:xfrm>
          <a:off x="918981" y="1049456"/>
          <a:ext cx="184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8981" y="1049456"/>
                        <a:ext cx="1841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84883"/>
              </p:ext>
            </p:extLst>
          </p:nvPr>
        </p:nvGraphicFramePr>
        <p:xfrm>
          <a:off x="894800" y="1760662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4800" y="1760662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0152" y="563801"/>
            <a:ext cx="2610141" cy="1386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47283"/>
              </p:ext>
            </p:extLst>
          </p:nvPr>
        </p:nvGraphicFramePr>
        <p:xfrm>
          <a:off x="6124230" y="368928"/>
          <a:ext cx="519660" cy="3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Equation" r:id="rId14" imgW="355320" imgH="266400" progId="Equation.DSMT4">
                  <p:embed/>
                </p:oleObj>
              </mc:Choice>
              <mc:Fallback>
                <p:oleObj name="Equation" r:id="rId14" imgW="355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24230" y="368928"/>
                        <a:ext cx="519660" cy="38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68218"/>
              </p:ext>
            </p:extLst>
          </p:nvPr>
        </p:nvGraphicFramePr>
        <p:xfrm>
          <a:off x="8619300" y="1167140"/>
          <a:ext cx="147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16" imgW="101520" imgH="177480" progId="Equation.DSMT4">
                  <p:embed/>
                </p:oleObj>
              </mc:Choice>
              <mc:Fallback>
                <p:oleObj name="Equation" r:id="rId16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19300" y="1167140"/>
                        <a:ext cx="1476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975003" y="23799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Корни комплексно-сопряженные</a:t>
            </a:r>
            <a:r>
              <a:rPr lang="ru-RU" dirty="0"/>
              <a:t>, </a:t>
            </a:r>
            <a:r>
              <a:rPr lang="ru-RU" dirty="0" smtClean="0"/>
              <a:t>действительная часть - положительна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289756" y="25675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22255"/>
              </p:ext>
            </p:extLst>
          </p:nvPr>
        </p:nvGraphicFramePr>
        <p:xfrm>
          <a:off x="2786290" y="3282865"/>
          <a:ext cx="29781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Equation" r:id="rId18" imgW="2108160" imgH="317160" progId="Equation.DSMT4">
                  <p:embed/>
                </p:oleObj>
              </mc:Choice>
              <mc:Fallback>
                <p:oleObj name="Equation" r:id="rId18" imgW="2108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86290" y="3282865"/>
                        <a:ext cx="2978150" cy="44926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C000"/>
                          </a:gs>
                          <a:gs pos="2400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9000000" scaled="0"/>
                      </a:gra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Прямая со стрелкой 22"/>
          <p:cNvCxnSpPr/>
          <p:nvPr/>
        </p:nvCxnSpPr>
        <p:spPr>
          <a:xfrm>
            <a:off x="918981" y="3988707"/>
            <a:ext cx="1349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054371" y="3366973"/>
            <a:ext cx="0" cy="105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180656"/>
              </p:ext>
            </p:extLst>
          </p:nvPr>
        </p:nvGraphicFramePr>
        <p:xfrm>
          <a:off x="905165" y="3024633"/>
          <a:ext cx="3508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2" name="Equation" r:id="rId20" imgW="241200" imgH="177480" progId="Equation.DSMT4">
                  <p:embed/>
                </p:oleObj>
              </mc:Choice>
              <mc:Fallback>
                <p:oleObj name="Equation" r:id="rId20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5165" y="3024633"/>
                        <a:ext cx="3508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3851"/>
              </p:ext>
            </p:extLst>
          </p:nvPr>
        </p:nvGraphicFramePr>
        <p:xfrm>
          <a:off x="2268789" y="3803927"/>
          <a:ext cx="3508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3" name="Equation" r:id="rId21" imgW="241200" imgH="190440" progId="Equation.DSMT4">
                  <p:embed/>
                </p:oleObj>
              </mc:Choice>
              <mc:Fallback>
                <p:oleObj name="Equation" r:id="rId21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789" y="3803927"/>
                        <a:ext cx="3508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Овал 26"/>
          <p:cNvSpPr/>
          <p:nvPr/>
        </p:nvSpPr>
        <p:spPr>
          <a:xfrm>
            <a:off x="1399163" y="3549636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399163" y="4269348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31227"/>
              </p:ext>
            </p:extLst>
          </p:nvPr>
        </p:nvGraphicFramePr>
        <p:xfrm>
          <a:off x="1185858" y="3417520"/>
          <a:ext cx="184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4" name="Equation" r:id="rId22" imgW="152280" imgH="241200" progId="Equation.DSMT4">
                  <p:embed/>
                </p:oleObj>
              </mc:Choice>
              <mc:Fallback>
                <p:oleObj name="Equation" r:id="rId22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5858" y="3417520"/>
                        <a:ext cx="1841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36514"/>
              </p:ext>
            </p:extLst>
          </p:nvPr>
        </p:nvGraphicFramePr>
        <p:xfrm>
          <a:off x="1161677" y="4128726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5" name="Equation" r:id="rId23" imgW="177480" imgH="241200" progId="Equation.DSMT4">
                  <p:embed/>
                </p:oleObj>
              </mc:Choice>
              <mc:Fallback>
                <p:oleObj name="Equation" r:id="rId2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1677" y="4128726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Прямая соединительная линия 30"/>
          <p:cNvCxnSpPr/>
          <p:nvPr/>
        </p:nvCxnSpPr>
        <p:spPr>
          <a:xfrm>
            <a:off x="1442336" y="3411226"/>
            <a:ext cx="0" cy="115496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34967" y="2744192"/>
            <a:ext cx="2741489" cy="1610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59707"/>
              </p:ext>
            </p:extLst>
          </p:nvPr>
        </p:nvGraphicFramePr>
        <p:xfrm>
          <a:off x="6156176" y="2736510"/>
          <a:ext cx="519660" cy="3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6" name="Equation" r:id="rId25" imgW="355320" imgH="266400" progId="Equation.DSMT4">
                  <p:embed/>
                </p:oleObj>
              </mc:Choice>
              <mc:Fallback>
                <p:oleObj name="Equation" r:id="rId25" imgW="355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6176" y="2736510"/>
                        <a:ext cx="519660" cy="38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95196"/>
              </p:ext>
            </p:extLst>
          </p:nvPr>
        </p:nvGraphicFramePr>
        <p:xfrm>
          <a:off x="8773164" y="3497558"/>
          <a:ext cx="147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" name="Equation" r:id="rId26" imgW="101520" imgH="177480" progId="Equation.DSMT4">
                  <p:embed/>
                </p:oleObj>
              </mc:Choice>
              <mc:Fallback>
                <p:oleObj name="Equation" r:id="rId26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73164" y="3497558"/>
                        <a:ext cx="1476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Прямая соединительная линия 35"/>
          <p:cNvCxnSpPr/>
          <p:nvPr/>
        </p:nvCxnSpPr>
        <p:spPr>
          <a:xfrm>
            <a:off x="1350610" y="4653136"/>
            <a:ext cx="723680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1080583" y="4768251"/>
            <a:ext cx="1764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Нулевой </a:t>
            </a:r>
            <a:r>
              <a:rPr lang="ru-RU" dirty="0"/>
              <a:t>корень</a:t>
            </a:r>
          </a:p>
        </p:txBody>
      </p:sp>
      <p:sp>
        <p:nvSpPr>
          <p:cNvPr id="38" name="Овал 37"/>
          <p:cNvSpPr/>
          <p:nvPr/>
        </p:nvSpPr>
        <p:spPr>
          <a:xfrm>
            <a:off x="301564" y="4768251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974003" y="6074842"/>
            <a:ext cx="1349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1109393" y="5453108"/>
            <a:ext cx="0" cy="105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180656"/>
              </p:ext>
            </p:extLst>
          </p:nvPr>
        </p:nvGraphicFramePr>
        <p:xfrm>
          <a:off x="960187" y="5110768"/>
          <a:ext cx="3508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" name="Equation" r:id="rId27" imgW="241200" imgH="177480" progId="Equation.DSMT4">
                  <p:embed/>
                </p:oleObj>
              </mc:Choice>
              <mc:Fallback>
                <p:oleObj name="Equation" r:id="rId27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0187" y="5110768"/>
                        <a:ext cx="3508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3851"/>
              </p:ext>
            </p:extLst>
          </p:nvPr>
        </p:nvGraphicFramePr>
        <p:xfrm>
          <a:off x="2323811" y="5890062"/>
          <a:ext cx="3508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" name="Equation" r:id="rId28" imgW="241200" imgH="190440" progId="Equation.DSMT4">
                  <p:embed/>
                </p:oleObj>
              </mc:Choice>
              <mc:Fallback>
                <p:oleObj name="Equation" r:id="rId28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3811" y="5890062"/>
                        <a:ext cx="3508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Овал 42"/>
          <p:cNvSpPr/>
          <p:nvPr/>
        </p:nvSpPr>
        <p:spPr>
          <a:xfrm>
            <a:off x="1059165" y="6023307"/>
            <a:ext cx="103070" cy="1030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411475"/>
              </p:ext>
            </p:extLst>
          </p:nvPr>
        </p:nvGraphicFramePr>
        <p:xfrm>
          <a:off x="832052" y="6129908"/>
          <a:ext cx="184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" name="Equation" r:id="rId29" imgW="152280" imgH="241200" progId="Equation.DSMT4">
                  <p:embed/>
                </p:oleObj>
              </mc:Choice>
              <mc:Fallback>
                <p:oleObj name="Equation" r:id="rId29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2052" y="6129908"/>
                        <a:ext cx="1841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Рисунок 4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934967" y="4885447"/>
            <a:ext cx="2786224" cy="1613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57596"/>
              </p:ext>
            </p:extLst>
          </p:nvPr>
        </p:nvGraphicFramePr>
        <p:xfrm>
          <a:off x="3759200" y="5438775"/>
          <a:ext cx="8794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" name="Equation" r:id="rId31" imgW="622080" imgH="228600" progId="Equation.DSMT4">
                  <p:embed/>
                </p:oleObj>
              </mc:Choice>
              <mc:Fallback>
                <p:oleObj name="Equation" r:id="rId31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759200" y="5438775"/>
                        <a:ext cx="879475" cy="32385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C000"/>
                          </a:gs>
                          <a:gs pos="2400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9000000" scaled="0"/>
                      </a:gra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59707"/>
              </p:ext>
            </p:extLst>
          </p:nvPr>
        </p:nvGraphicFramePr>
        <p:xfrm>
          <a:off x="6228184" y="4789402"/>
          <a:ext cx="519660" cy="3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" name="Equation" r:id="rId33" imgW="355320" imgH="266400" progId="Equation.DSMT4">
                  <p:embed/>
                </p:oleObj>
              </mc:Choice>
              <mc:Fallback>
                <p:oleObj name="Equation" r:id="rId33" imgW="355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28184" y="4789402"/>
                        <a:ext cx="519660" cy="38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95196"/>
              </p:ext>
            </p:extLst>
          </p:nvPr>
        </p:nvGraphicFramePr>
        <p:xfrm>
          <a:off x="8846982" y="5691985"/>
          <a:ext cx="1476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" name="Equation" r:id="rId34" imgW="101520" imgH="177480" progId="Equation.DSMT4">
                  <p:embed/>
                </p:oleObj>
              </mc:Choice>
              <mc:Fallback>
                <p:oleObj name="Equation" r:id="rId34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982" y="5691985"/>
                        <a:ext cx="1476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7" grpId="0" animBg="1"/>
      <p:bldP spid="28" grpId="0" animBg="1"/>
      <p:bldP spid="37" grpId="0"/>
      <p:bldP spid="38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9712" y="44624"/>
            <a:ext cx="5860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2. </a:t>
            </a:r>
            <a:r>
              <a:rPr lang="ru-RU" sz="2400" b="1" dirty="0" smtClean="0">
                <a:solidFill>
                  <a:srgbClr val="FF0000"/>
                </a:solidFill>
              </a:rPr>
              <a:t>Алгебраические </a:t>
            </a:r>
            <a:r>
              <a:rPr lang="ru-RU" sz="2400" b="1" dirty="0">
                <a:solidFill>
                  <a:srgbClr val="FF0000"/>
                </a:solidFill>
              </a:rPr>
              <a:t>критерии устойчивости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553558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/>
              <a:t>Критерий устойчивости </a:t>
            </a:r>
            <a:r>
              <a:rPr lang="ru-RU" sz="2000" b="1" u="sng" dirty="0" smtClean="0"/>
              <a:t>Гурвица</a:t>
            </a:r>
            <a:endParaRPr lang="ru-RU" sz="2000" b="1" u="sng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62924"/>
              </p:ext>
            </p:extLst>
          </p:nvPr>
        </p:nvGraphicFramePr>
        <p:xfrm>
          <a:off x="179388" y="1196975"/>
          <a:ext cx="5829300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3" imgW="4114800" imgH="2145960" progId="Equation.DSMT4">
                  <p:embed/>
                </p:oleObj>
              </mc:Choice>
              <mc:Fallback>
                <p:oleObj name="Equation" r:id="rId3" imgW="411480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1196975"/>
                        <a:ext cx="5829300" cy="304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819573" y="1307253"/>
            <a:ext cx="440267" cy="291254"/>
          </a:xfrm>
          <a:custGeom>
            <a:avLst/>
            <a:gdLst>
              <a:gd name="connsiteX0" fmla="*/ 0 w 440267"/>
              <a:gd name="connsiteY0" fmla="*/ 291254 h 291254"/>
              <a:gd name="connsiteX1" fmla="*/ 0 w 440267"/>
              <a:gd name="connsiteY1" fmla="*/ 291254 h 291254"/>
              <a:gd name="connsiteX2" fmla="*/ 440267 w 440267"/>
              <a:gd name="connsiteY2" fmla="*/ 284480 h 291254"/>
              <a:gd name="connsiteX3" fmla="*/ 440267 w 440267"/>
              <a:gd name="connsiteY3" fmla="*/ 0 h 2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291254">
                <a:moveTo>
                  <a:pt x="0" y="291254"/>
                </a:moveTo>
                <a:lnTo>
                  <a:pt x="0" y="291254"/>
                </a:lnTo>
                <a:cubicBezTo>
                  <a:pt x="363494" y="283680"/>
                  <a:pt x="216723" y="284480"/>
                  <a:pt x="440267" y="284480"/>
                </a:cubicBezTo>
                <a:lnTo>
                  <a:pt x="440267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48280"/>
              </p:ext>
            </p:extLst>
          </p:nvPr>
        </p:nvGraphicFramePr>
        <p:xfrm>
          <a:off x="6692900" y="1169988"/>
          <a:ext cx="1406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5" imgW="876240" imgH="266400" progId="Equation.DSMT4">
                  <p:embed/>
                </p:oleObj>
              </mc:Choice>
              <mc:Fallback>
                <p:oleObj name="Equation" r:id="rId5" imgW="876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2900" y="1169988"/>
                        <a:ext cx="14065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олилиния 9"/>
          <p:cNvSpPr/>
          <p:nvPr/>
        </p:nvSpPr>
        <p:spPr>
          <a:xfrm>
            <a:off x="819573" y="1307253"/>
            <a:ext cx="1160139" cy="679965"/>
          </a:xfrm>
          <a:custGeom>
            <a:avLst/>
            <a:gdLst>
              <a:gd name="connsiteX0" fmla="*/ 0 w 440267"/>
              <a:gd name="connsiteY0" fmla="*/ 291254 h 291254"/>
              <a:gd name="connsiteX1" fmla="*/ 0 w 440267"/>
              <a:gd name="connsiteY1" fmla="*/ 291254 h 291254"/>
              <a:gd name="connsiteX2" fmla="*/ 440267 w 440267"/>
              <a:gd name="connsiteY2" fmla="*/ 284480 h 291254"/>
              <a:gd name="connsiteX3" fmla="*/ 440267 w 440267"/>
              <a:gd name="connsiteY3" fmla="*/ 0 h 2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291254">
                <a:moveTo>
                  <a:pt x="0" y="291254"/>
                </a:moveTo>
                <a:lnTo>
                  <a:pt x="0" y="291254"/>
                </a:lnTo>
                <a:cubicBezTo>
                  <a:pt x="363494" y="283680"/>
                  <a:pt x="216723" y="284480"/>
                  <a:pt x="440267" y="284480"/>
                </a:cubicBezTo>
                <a:lnTo>
                  <a:pt x="440267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07792"/>
              </p:ext>
            </p:extLst>
          </p:nvPr>
        </p:nvGraphicFramePr>
        <p:xfrm>
          <a:off x="6516216" y="1978811"/>
          <a:ext cx="19145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7" imgW="1396800" imgH="545760" progId="Equation.DSMT4">
                  <p:embed/>
                </p:oleObj>
              </mc:Choice>
              <mc:Fallback>
                <p:oleObj name="Equation" r:id="rId7" imgW="13968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6216" y="1978811"/>
                        <a:ext cx="19145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олилиния 11"/>
          <p:cNvSpPr/>
          <p:nvPr/>
        </p:nvSpPr>
        <p:spPr>
          <a:xfrm>
            <a:off x="830744" y="1307254"/>
            <a:ext cx="1798678" cy="1034866"/>
          </a:xfrm>
          <a:custGeom>
            <a:avLst/>
            <a:gdLst>
              <a:gd name="connsiteX0" fmla="*/ 0 w 440267"/>
              <a:gd name="connsiteY0" fmla="*/ 291254 h 291254"/>
              <a:gd name="connsiteX1" fmla="*/ 0 w 440267"/>
              <a:gd name="connsiteY1" fmla="*/ 291254 h 291254"/>
              <a:gd name="connsiteX2" fmla="*/ 440267 w 440267"/>
              <a:gd name="connsiteY2" fmla="*/ 284480 h 291254"/>
              <a:gd name="connsiteX3" fmla="*/ 440267 w 440267"/>
              <a:gd name="connsiteY3" fmla="*/ 0 h 2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291254">
                <a:moveTo>
                  <a:pt x="0" y="291254"/>
                </a:moveTo>
                <a:lnTo>
                  <a:pt x="0" y="291254"/>
                </a:lnTo>
                <a:cubicBezTo>
                  <a:pt x="363494" y="283680"/>
                  <a:pt x="216723" y="284480"/>
                  <a:pt x="440267" y="284480"/>
                </a:cubicBezTo>
                <a:lnTo>
                  <a:pt x="440267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801849"/>
              </p:ext>
            </p:extLst>
          </p:nvPr>
        </p:nvGraphicFramePr>
        <p:xfrm>
          <a:off x="6235700" y="3068638"/>
          <a:ext cx="25606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9" imgW="1866600" imgH="799920" progId="Equation.DSMT4">
                  <p:embed/>
                </p:oleObj>
              </mc:Choice>
              <mc:Fallback>
                <p:oleObj name="Equation" r:id="rId9" imgW="18666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35700" y="3068638"/>
                        <a:ext cx="2560638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>
            <a:off x="6588224" y="4725144"/>
            <a:ext cx="208823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830744" y="1372789"/>
            <a:ext cx="4533344" cy="2518626"/>
          </a:xfrm>
          <a:custGeom>
            <a:avLst/>
            <a:gdLst>
              <a:gd name="connsiteX0" fmla="*/ 0 w 440267"/>
              <a:gd name="connsiteY0" fmla="*/ 291254 h 291254"/>
              <a:gd name="connsiteX1" fmla="*/ 0 w 440267"/>
              <a:gd name="connsiteY1" fmla="*/ 291254 h 291254"/>
              <a:gd name="connsiteX2" fmla="*/ 440267 w 440267"/>
              <a:gd name="connsiteY2" fmla="*/ 284480 h 291254"/>
              <a:gd name="connsiteX3" fmla="*/ 440267 w 440267"/>
              <a:gd name="connsiteY3" fmla="*/ 0 h 2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291254">
                <a:moveTo>
                  <a:pt x="0" y="291254"/>
                </a:moveTo>
                <a:lnTo>
                  <a:pt x="0" y="291254"/>
                </a:lnTo>
                <a:cubicBezTo>
                  <a:pt x="363494" y="283680"/>
                  <a:pt x="216723" y="284480"/>
                  <a:pt x="440267" y="284480"/>
                </a:cubicBezTo>
                <a:lnTo>
                  <a:pt x="440267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12758"/>
              </p:ext>
            </p:extLst>
          </p:nvPr>
        </p:nvGraphicFramePr>
        <p:xfrm>
          <a:off x="7019371" y="5160923"/>
          <a:ext cx="1081922" cy="48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11" imgW="596880" imgH="266400" progId="Equation.DSMT4">
                  <p:embed/>
                </p:oleObj>
              </mc:Choice>
              <mc:Fallback>
                <p:oleObj name="Equation" r:id="rId11" imgW="596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9371" y="5160923"/>
                        <a:ext cx="1081922" cy="482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Группа 26"/>
          <p:cNvGrpSpPr/>
          <p:nvPr/>
        </p:nvGrpSpPr>
        <p:grpSpPr>
          <a:xfrm>
            <a:off x="899592" y="4470868"/>
            <a:ext cx="4976563" cy="1584176"/>
            <a:chOff x="819573" y="4569860"/>
            <a:chExt cx="4976563" cy="1584176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819573" y="4569860"/>
              <a:ext cx="4976563" cy="158417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b="1" dirty="0" smtClean="0"/>
                <a:t>Критерий</a:t>
              </a:r>
            </a:p>
            <a:p>
              <a:pPr algn="just"/>
              <a:r>
                <a:rPr lang="ru-RU" sz="1600" dirty="0"/>
                <a:t>Для того, чтобы система автоматического управления была устойчива, необходимо и достаточно, чтобы </a:t>
              </a:r>
              <a:r>
                <a:rPr lang="ru-RU" sz="1600" dirty="0" smtClean="0"/>
                <a:t>при     	   все </a:t>
              </a:r>
              <a:r>
                <a:rPr lang="ru-RU" sz="1600" dirty="0"/>
                <a:t>определители Гурвица были положительными</a:t>
              </a:r>
            </a:p>
          </p:txBody>
        </p:sp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962129"/>
                </p:ext>
              </p:extLst>
            </p:nvPr>
          </p:nvGraphicFramePr>
          <p:xfrm>
            <a:off x="3057787" y="5418131"/>
            <a:ext cx="648072" cy="324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0" name="Equation" r:id="rId13" imgW="482400" imgH="241200" progId="Equation.DSMT4">
                    <p:embed/>
                  </p:oleObj>
                </mc:Choice>
                <mc:Fallback>
                  <p:oleObj name="Equation" r:id="rId13" imgW="4824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57787" y="5418131"/>
                          <a:ext cx="648072" cy="3240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40352"/>
              </p:ext>
            </p:extLst>
          </p:nvPr>
        </p:nvGraphicFramePr>
        <p:xfrm>
          <a:off x="1403350" y="6237288"/>
          <a:ext cx="3803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15" imgW="2209680" imgH="241200" progId="Equation.DSMT4">
                  <p:embed/>
                </p:oleObj>
              </mc:Choice>
              <mc:Fallback>
                <p:oleObj name="Equation" r:id="rId15" imgW="220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3350" y="6237288"/>
                        <a:ext cx="3803650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89514"/>
              </p:ext>
            </p:extLst>
          </p:nvPr>
        </p:nvGraphicFramePr>
        <p:xfrm>
          <a:off x="7015163" y="5837238"/>
          <a:ext cx="11287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17" imgW="622080" imgH="266400" progId="Equation.DSMT4">
                  <p:embed/>
                </p:oleObj>
              </mc:Choice>
              <mc:Fallback>
                <p:oleObj name="Equation" r:id="rId17" imgW="622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15163" y="5837238"/>
                        <a:ext cx="112871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6589</TotalTime>
  <Words>159</Words>
  <Application>Microsoft Office PowerPoint</Application>
  <PresentationFormat>Экран (4:3)</PresentationFormat>
  <Paragraphs>36</Paragraphs>
  <Slides>6</Slides>
  <Notes>0</Notes>
  <HiddenSlides>0</HiddenSlides>
  <MMClips>5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Тема Office</vt:lpstr>
      <vt:lpstr>Equation</vt:lpstr>
      <vt:lpstr>MathType 6.0 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С. Г. Рассомахин</cp:lastModifiedBy>
  <cp:revision>344</cp:revision>
  <cp:lastPrinted>2012-09-03T19:18:29Z</cp:lastPrinted>
  <dcterms:created xsi:type="dcterms:W3CDTF">2012-09-03T18:50:03Z</dcterms:created>
  <dcterms:modified xsi:type="dcterms:W3CDTF">2016-04-13T19:47:33Z</dcterms:modified>
</cp:coreProperties>
</file>