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1"/>
  </p:handoutMasterIdLst>
  <p:sldIdLst>
    <p:sldId id="256" r:id="rId2"/>
    <p:sldId id="280" r:id="rId3"/>
    <p:sldId id="298" r:id="rId4"/>
    <p:sldId id="291" r:id="rId5"/>
    <p:sldId id="299" r:id="rId6"/>
    <p:sldId id="300" r:id="rId7"/>
    <p:sldId id="301" r:id="rId8"/>
    <p:sldId id="302" r:id="rId9"/>
    <p:sldId id="303" r:id="rId10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CC1"/>
    <a:srgbClr val="B0C5EA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5" autoAdjust="0"/>
    <p:restoredTop sz="94615" autoAdjust="0"/>
  </p:normalViewPr>
  <p:slideViewPr>
    <p:cSldViewPr>
      <p:cViewPr varScale="1">
        <p:scale>
          <a:sx n="75" d="100"/>
          <a:sy n="75" d="100"/>
        </p:scale>
        <p:origin x="57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D0308-1A42-4653-B3B4-261FBDB523FE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1F64-68B4-45D8-885C-1E5F6678D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31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0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2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83A2-8A31-437B-85FB-A1CB2AB74604}" type="datetimeFigureOut">
              <a:rPr lang="ru-RU" smtClean="0"/>
              <a:t>23.04.2015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wmf"/><Relationship Id="rId18" Type="http://schemas.openxmlformats.org/officeDocument/2006/relationships/oleObject" Target="../embeddings/oleObject6.bin"/><Relationship Id="rId26" Type="http://schemas.openxmlformats.org/officeDocument/2006/relationships/oleObject" Target="../embeddings/oleObject10.bin"/><Relationship Id="rId39" Type="http://schemas.openxmlformats.org/officeDocument/2006/relationships/image" Target="../media/image16.wmf"/><Relationship Id="rId3" Type="http://schemas.openxmlformats.org/officeDocument/2006/relationships/video" Target="../media/media1.mp4"/><Relationship Id="rId21" Type="http://schemas.openxmlformats.org/officeDocument/2006/relationships/image" Target="../media/image7.wmf"/><Relationship Id="rId34" Type="http://schemas.openxmlformats.org/officeDocument/2006/relationships/oleObject" Target="../embeddings/oleObject14.bin"/><Relationship Id="rId42" Type="http://schemas.openxmlformats.org/officeDocument/2006/relationships/oleObject" Target="../embeddings/oleObject18.bin"/><Relationship Id="rId47" Type="http://schemas.openxmlformats.org/officeDocument/2006/relationships/image" Target="../media/image19.wmf"/><Relationship Id="rId50" Type="http://schemas.openxmlformats.org/officeDocument/2006/relationships/oleObject" Target="../embeddings/oleObject23.bin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5.wmf"/><Relationship Id="rId25" Type="http://schemas.openxmlformats.org/officeDocument/2006/relationships/image" Target="../media/image9.wmf"/><Relationship Id="rId33" Type="http://schemas.openxmlformats.org/officeDocument/2006/relationships/image" Target="../media/image13.wmf"/><Relationship Id="rId38" Type="http://schemas.openxmlformats.org/officeDocument/2006/relationships/oleObject" Target="../embeddings/oleObject16.bin"/><Relationship Id="rId46" Type="http://schemas.openxmlformats.org/officeDocument/2006/relationships/oleObject" Target="../embeddings/oleObject20.bin"/><Relationship Id="rId2" Type="http://schemas.microsoft.com/office/2007/relationships/media" Target="../media/media1.mp4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29" Type="http://schemas.openxmlformats.org/officeDocument/2006/relationships/image" Target="../media/image11.wmf"/><Relationship Id="rId41" Type="http://schemas.openxmlformats.org/officeDocument/2006/relationships/oleObject" Target="../embeddings/oleObject17.bin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wmf"/><Relationship Id="rId24" Type="http://schemas.openxmlformats.org/officeDocument/2006/relationships/oleObject" Target="../embeddings/oleObject9.bin"/><Relationship Id="rId32" Type="http://schemas.openxmlformats.org/officeDocument/2006/relationships/oleObject" Target="../embeddings/oleObject13.bin"/><Relationship Id="rId37" Type="http://schemas.openxmlformats.org/officeDocument/2006/relationships/image" Target="../media/image15.wmf"/><Relationship Id="rId40" Type="http://schemas.openxmlformats.org/officeDocument/2006/relationships/image" Target="../media/image22.png"/><Relationship Id="rId45" Type="http://schemas.openxmlformats.org/officeDocument/2006/relationships/image" Target="../media/image18.wmf"/><Relationship Id="rId5" Type="http://schemas.openxmlformats.org/officeDocument/2006/relationships/video" Target="../media/media2.mp4"/><Relationship Id="rId15" Type="http://schemas.openxmlformats.org/officeDocument/2006/relationships/image" Target="../media/image4.wmf"/><Relationship Id="rId23" Type="http://schemas.openxmlformats.org/officeDocument/2006/relationships/image" Target="../media/image8.wmf"/><Relationship Id="rId28" Type="http://schemas.openxmlformats.org/officeDocument/2006/relationships/oleObject" Target="../embeddings/oleObject11.bin"/><Relationship Id="rId36" Type="http://schemas.openxmlformats.org/officeDocument/2006/relationships/oleObject" Target="../embeddings/oleObject15.bin"/><Relationship Id="rId49" Type="http://schemas.openxmlformats.org/officeDocument/2006/relationships/oleObject" Target="../embeddings/oleObject22.bin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6.wmf"/><Relationship Id="rId31" Type="http://schemas.openxmlformats.org/officeDocument/2006/relationships/image" Target="../media/image12.wmf"/><Relationship Id="rId44" Type="http://schemas.openxmlformats.org/officeDocument/2006/relationships/oleObject" Target="../embeddings/oleObject19.bin"/><Relationship Id="rId4" Type="http://schemas.microsoft.com/office/2007/relationships/media" Target="../media/media2.mp4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0.wmf"/><Relationship Id="rId30" Type="http://schemas.openxmlformats.org/officeDocument/2006/relationships/oleObject" Target="../embeddings/oleObject12.bin"/><Relationship Id="rId35" Type="http://schemas.openxmlformats.org/officeDocument/2006/relationships/image" Target="../media/image14.wmf"/><Relationship Id="rId43" Type="http://schemas.openxmlformats.org/officeDocument/2006/relationships/image" Target="../media/image17.wmf"/><Relationship Id="rId48" Type="http://schemas.openxmlformats.org/officeDocument/2006/relationships/oleObject" Target="../embeddings/oleObject21.bin"/><Relationship Id="rId8" Type="http://schemas.openxmlformats.org/officeDocument/2006/relationships/image" Target="../media/image1.wmf"/><Relationship Id="rId51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6.wmf"/><Relationship Id="rId18" Type="http://schemas.openxmlformats.org/officeDocument/2006/relationships/image" Target="../media/image34.emf"/><Relationship Id="rId26" Type="http://schemas.openxmlformats.org/officeDocument/2006/relationships/oleObject" Target="../embeddings/oleObject33.bin"/><Relationship Id="rId3" Type="http://schemas.openxmlformats.org/officeDocument/2006/relationships/video" Target="../media/media3.mp4"/><Relationship Id="rId21" Type="http://schemas.openxmlformats.org/officeDocument/2006/relationships/image" Target="../media/image29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8.wmf"/><Relationship Id="rId25" Type="http://schemas.openxmlformats.org/officeDocument/2006/relationships/image" Target="../media/image31.wmf"/><Relationship Id="rId2" Type="http://schemas.microsoft.com/office/2007/relationships/media" Target="../media/media3.mp4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33.png"/><Relationship Id="rId15" Type="http://schemas.openxmlformats.org/officeDocument/2006/relationships/image" Target="../media/image27.wmf"/><Relationship Id="rId23" Type="http://schemas.openxmlformats.org/officeDocument/2006/relationships/image" Target="../media/image30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5.e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8.bin"/><Relationship Id="rId3" Type="http://schemas.openxmlformats.org/officeDocument/2006/relationships/video" Target="../media/media4.mp4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8.wmf"/><Relationship Id="rId2" Type="http://schemas.microsoft.com/office/2007/relationships/media" Target="../media/media4.mp4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5.wmf"/><Relationship Id="rId5" Type="http://schemas.openxmlformats.org/officeDocument/2006/relationships/image" Target="../media/image50.png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9.w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microsoft.com/office/2007/relationships/media" Target="../media/media6.mp4"/><Relationship Id="rId7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video" Target="../media/media7.mp4"/><Relationship Id="rId5" Type="http://schemas.microsoft.com/office/2007/relationships/media" Target="../media/media7.mp4"/><Relationship Id="rId10" Type="http://schemas.openxmlformats.org/officeDocument/2006/relationships/image" Target="../media/image53.png"/><Relationship Id="rId4" Type="http://schemas.openxmlformats.org/officeDocument/2006/relationships/video" Target="../media/media6.mp4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3.bin"/><Relationship Id="rId3" Type="http://schemas.openxmlformats.org/officeDocument/2006/relationships/image" Target="../media/image59.jpg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6.wmf"/><Relationship Id="rId4" Type="http://schemas.openxmlformats.org/officeDocument/2006/relationships/image" Target="../media/image60.jpg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1.wmf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Теория автоматического управления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0352" y="4365104"/>
            <a:ext cx="6984776" cy="914400"/>
          </a:xfrm>
        </p:spPr>
        <p:txBody>
          <a:bodyPr anchor="ctr">
            <a:normAutofit lnSpcReduction="10000"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Частотные критерии устойчивости линейных систем.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2060848"/>
            <a:ext cx="7772400" cy="1224136"/>
          </a:xfrm>
          <a:prstGeom prst="rect">
            <a:avLst/>
          </a:prstGeom>
        </p:spPr>
        <p:txBody>
          <a:bodyPr vert="horz" lIns="45720" rIns="45720" bIns="45720" anchor="ctr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dirty="0" smtClean="0">
                <a:solidFill>
                  <a:srgbClr val="C00000"/>
                </a:solidFill>
              </a:rPr>
              <a:t>Лекция № 9</a:t>
            </a:r>
          </a:p>
        </p:txBody>
      </p:sp>
    </p:spTree>
    <p:extLst>
      <p:ext uri="{BB962C8B-B14F-4D97-AF65-F5344CB8AC3E}">
        <p14:creationId xmlns:p14="http://schemas.microsoft.com/office/powerpoint/2010/main" val="35942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63600" y="85024"/>
            <a:ext cx="3236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FF0000"/>
                </a:solidFill>
              </a:rPr>
              <a:t>1. Принцип </a:t>
            </a:r>
            <a:r>
              <a:rPr lang="ru-RU" sz="2400" b="1" dirty="0">
                <a:solidFill>
                  <a:srgbClr val="FF0000"/>
                </a:solidFill>
              </a:rPr>
              <a:t>аргумента.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95530" y="1267418"/>
            <a:ext cx="4176464" cy="19462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ru-RU" dirty="0" smtClean="0"/>
              <a:t>Один корень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23528" y="4060179"/>
            <a:ext cx="4838953" cy="1945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ru-RU" dirty="0" smtClean="0"/>
              <a:t>Несколько корней</a:t>
            </a:r>
            <a:endParaRPr lang="ru-RU" dirty="0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07888"/>
              </p:ext>
            </p:extLst>
          </p:nvPr>
        </p:nvGraphicFramePr>
        <p:xfrm>
          <a:off x="2199612" y="1413244"/>
          <a:ext cx="7874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24" name="Equation" r:id="rId7" imgW="457200" imgH="190440" progId="Equation.DSMT4">
                  <p:embed/>
                </p:oleObj>
              </mc:Choice>
              <mc:Fallback>
                <p:oleObj name="Equation" r:id="rId7" imgW="457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9612" y="1413244"/>
                        <a:ext cx="78740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1 отр корень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9"/>
          <a:srcRect l="9818" t="10207" r="14093" b="14194"/>
          <a:stretch/>
        </p:blipFill>
        <p:spPr>
          <a:xfrm>
            <a:off x="5888118" y="1267418"/>
            <a:ext cx="2808312" cy="2174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64403"/>
              </p:ext>
            </p:extLst>
          </p:nvPr>
        </p:nvGraphicFramePr>
        <p:xfrm>
          <a:off x="4987295" y="666046"/>
          <a:ext cx="4105089" cy="4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25" name="Equation" r:id="rId10" imgW="2578100" imgH="266700" progId="Equation.DSMT4">
                  <p:embed/>
                </p:oleObj>
              </mc:Choice>
              <mc:Fallback>
                <p:oleObj name="Equation" r:id="rId10" imgW="2578100" imgH="266700" progId="Equation.DSMT4">
                  <p:embed/>
                  <p:pic>
                    <p:nvPicPr>
                      <p:cNvPr id="0" name="Object 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295" y="666046"/>
                        <a:ext cx="4105089" cy="425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255348"/>
              </p:ext>
            </p:extLst>
          </p:nvPr>
        </p:nvGraphicFramePr>
        <p:xfrm>
          <a:off x="1004853" y="1872378"/>
          <a:ext cx="11763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26" name="Equation" r:id="rId12" imgW="787320" imgH="241200" progId="Equation.DSMT4">
                  <p:embed/>
                </p:oleObj>
              </mc:Choice>
              <mc:Fallback>
                <p:oleObj name="Equation" r:id="rId12" imgW="787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04853" y="1872378"/>
                        <a:ext cx="1176338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53518"/>
              </p:ext>
            </p:extLst>
          </p:nvPr>
        </p:nvGraphicFramePr>
        <p:xfrm>
          <a:off x="2873341" y="1912065"/>
          <a:ext cx="15017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27" name="Equation" r:id="rId14" imgW="977760" imgH="228600" progId="Equation.DSMT4">
                  <p:embed/>
                </p:oleObj>
              </mc:Choice>
              <mc:Fallback>
                <p:oleObj name="Equation" r:id="rId14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73341" y="1912065"/>
                        <a:ext cx="150177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698456"/>
              </p:ext>
            </p:extLst>
          </p:nvPr>
        </p:nvGraphicFramePr>
        <p:xfrm>
          <a:off x="812137" y="2446582"/>
          <a:ext cx="15906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28" name="Equation" r:id="rId16" imgW="1066680" imgH="330120" progId="Equation.DSMT4">
                  <p:embed/>
                </p:oleObj>
              </mc:Choice>
              <mc:Fallback>
                <p:oleObj name="Equation" r:id="rId16" imgW="1066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2137" y="2446582"/>
                        <a:ext cx="1590675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397569"/>
              </p:ext>
            </p:extLst>
          </p:nvPr>
        </p:nvGraphicFramePr>
        <p:xfrm>
          <a:off x="2644775" y="2354263"/>
          <a:ext cx="1854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29" name="Equation" r:id="rId18" imgW="1244520" imgH="457200" progId="Equation.DSMT4">
                  <p:embed/>
                </p:oleObj>
              </mc:Choice>
              <mc:Fallback>
                <p:oleObj name="Equation" r:id="rId18" imgW="1244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44775" y="2354263"/>
                        <a:ext cx="18542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789258"/>
              </p:ext>
            </p:extLst>
          </p:nvPr>
        </p:nvGraphicFramePr>
        <p:xfrm>
          <a:off x="207963" y="603250"/>
          <a:ext cx="40862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0" name="Equation" r:id="rId20" imgW="2565360" imgH="291960" progId="Equation.DSMT4">
                  <p:embed/>
                </p:oleObj>
              </mc:Choice>
              <mc:Fallback>
                <p:oleObj name="Equation" r:id="rId20" imgW="25653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603250"/>
                        <a:ext cx="4086225" cy="465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470745"/>
              </p:ext>
            </p:extLst>
          </p:nvPr>
        </p:nvGraphicFramePr>
        <p:xfrm>
          <a:off x="8442430" y="2978675"/>
          <a:ext cx="2540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1" name="Equation" r:id="rId22" imgW="164880" imgH="152280" progId="Equation.DSMT4">
                  <p:embed/>
                </p:oleObj>
              </mc:Choice>
              <mc:Fallback>
                <p:oleObj name="Equation" r:id="rId22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42430" y="2978675"/>
                        <a:ext cx="254000" cy="234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673530"/>
              </p:ext>
            </p:extLst>
          </p:nvPr>
        </p:nvGraphicFramePr>
        <p:xfrm>
          <a:off x="7544302" y="1236460"/>
          <a:ext cx="2143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2" name="Equation" r:id="rId24" imgW="139680" imgH="215640" progId="Equation.DSMT4">
                  <p:embed/>
                </p:oleObj>
              </mc:Choice>
              <mc:Fallback>
                <p:oleObj name="Equation" r:id="rId24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44302" y="1236460"/>
                        <a:ext cx="214312" cy="333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691520"/>
              </p:ext>
            </p:extLst>
          </p:nvPr>
        </p:nvGraphicFramePr>
        <p:xfrm>
          <a:off x="6428178" y="1301863"/>
          <a:ext cx="2333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3" name="Equation" r:id="rId26" imgW="152280" imgH="241200" progId="Equation.DSMT4">
                  <p:embed/>
                </p:oleObj>
              </mc:Choice>
              <mc:Fallback>
                <p:oleObj name="Equation" r:id="rId26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428178" y="1301863"/>
                        <a:ext cx="233363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63037"/>
              </p:ext>
            </p:extLst>
          </p:nvPr>
        </p:nvGraphicFramePr>
        <p:xfrm>
          <a:off x="6689003" y="2438611"/>
          <a:ext cx="3508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4" name="Equation" r:id="rId28" imgW="228600" imgH="266400" progId="Equation.DSMT4">
                  <p:embed/>
                </p:oleObj>
              </mc:Choice>
              <mc:Fallback>
                <p:oleObj name="Equation" r:id="rId28" imgW="228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89003" y="2438611"/>
                        <a:ext cx="350837" cy="409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198922"/>
              </p:ext>
            </p:extLst>
          </p:nvPr>
        </p:nvGraphicFramePr>
        <p:xfrm>
          <a:off x="7746788" y="2508308"/>
          <a:ext cx="8556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5" name="Equation" r:id="rId30" imgW="558720" imgH="266400" progId="Equation.DSMT4">
                  <p:embed/>
                </p:oleObj>
              </mc:Choice>
              <mc:Fallback>
                <p:oleObj name="Equation" r:id="rId30" imgW="558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746788" y="2508308"/>
                        <a:ext cx="855663" cy="409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Дуга 24"/>
          <p:cNvSpPr/>
          <p:nvPr/>
        </p:nvSpPr>
        <p:spPr>
          <a:xfrm rot="21339822">
            <a:off x="7407405" y="2825744"/>
            <a:ext cx="504056" cy="504056"/>
          </a:xfrm>
          <a:prstGeom prst="arc">
            <a:avLst>
              <a:gd name="adj1" fmla="val 13561578"/>
              <a:gd name="adj2" fmla="val 763286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715709"/>
              </p:ext>
            </p:extLst>
          </p:nvPr>
        </p:nvGraphicFramePr>
        <p:xfrm>
          <a:off x="2659575" y="4174008"/>
          <a:ext cx="7874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6" name="Equation" r:id="rId32" imgW="457200" imgH="190440" progId="Equation.DSMT4">
                  <p:embed/>
                </p:oleObj>
              </mc:Choice>
              <mc:Fallback>
                <p:oleObj name="Equation" r:id="rId32" imgW="457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659575" y="4174008"/>
                        <a:ext cx="78740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ъект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74095"/>
              </p:ext>
            </p:extLst>
          </p:nvPr>
        </p:nvGraphicFramePr>
        <p:xfrm>
          <a:off x="423863" y="4681538"/>
          <a:ext cx="25987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7" name="Equation" r:id="rId34" imgW="1739880" imgH="266400" progId="Equation.DSMT4">
                  <p:embed/>
                </p:oleObj>
              </mc:Choice>
              <mc:Fallback>
                <p:oleObj name="Equation" r:id="rId34" imgW="1739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23863" y="4681538"/>
                        <a:ext cx="259873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890888"/>
              </p:ext>
            </p:extLst>
          </p:nvPr>
        </p:nvGraphicFramePr>
        <p:xfrm>
          <a:off x="938658" y="5266387"/>
          <a:ext cx="32972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8" name="Equation" r:id="rId36" imgW="2145960" imgH="266400" progId="Equation.DSMT4">
                  <p:embed/>
                </p:oleObj>
              </mc:Choice>
              <mc:Fallback>
                <p:oleObj name="Equation" r:id="rId36" imgW="21459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38658" y="5266387"/>
                        <a:ext cx="3297238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521285"/>
              </p:ext>
            </p:extLst>
          </p:nvPr>
        </p:nvGraphicFramePr>
        <p:xfrm>
          <a:off x="3308165" y="4736270"/>
          <a:ext cx="12715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9" name="Equation" r:id="rId38" imgW="850680" imgH="215640" progId="Equation.DSMT4">
                  <p:embed/>
                </p:oleObj>
              </mc:Choice>
              <mc:Fallback>
                <p:oleObj name="Equation" r:id="rId38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308165" y="4736270"/>
                        <a:ext cx="1271587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4473558" y="787842"/>
            <a:ext cx="360040" cy="18212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5879348" y="364779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 при      </a:t>
            </a:r>
            <a:r>
              <a:rPr lang="ru-RU" sz="2400" b="1" dirty="0" smtClean="0">
                <a:sym typeface="Symbol" panose="05050102010706020507" pitchFamily="18" charset="2"/>
              </a:rPr>
              <a:t>=1</a:t>
            </a:r>
            <a:endParaRPr lang="ru-RU" b="1" dirty="0"/>
          </a:p>
        </p:txBody>
      </p:sp>
      <p:pic>
        <p:nvPicPr>
          <p:cNvPr id="47" name="4  корня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 rotWithShape="1">
          <a:blip r:embed="rId40"/>
          <a:srcRect l="8706" t="9193" r="8706" b="11342"/>
          <a:stretch/>
        </p:blipFill>
        <p:spPr>
          <a:xfrm>
            <a:off x="5652120" y="4177195"/>
            <a:ext cx="3119327" cy="221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Равнобедренный треугольник 48"/>
          <p:cNvSpPr/>
          <p:nvPr/>
        </p:nvSpPr>
        <p:spPr>
          <a:xfrm rot="16200000">
            <a:off x="7212170" y="4759481"/>
            <a:ext cx="59384" cy="1181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Равнобедренный треугольник 49"/>
          <p:cNvSpPr/>
          <p:nvPr/>
        </p:nvSpPr>
        <p:spPr>
          <a:xfrm rot="18936767">
            <a:off x="7195884" y="4817480"/>
            <a:ext cx="59384" cy="1181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Равнобедренный треугольник 50"/>
          <p:cNvSpPr/>
          <p:nvPr/>
        </p:nvSpPr>
        <p:spPr>
          <a:xfrm rot="6242585">
            <a:off x="7082142" y="4742831"/>
            <a:ext cx="59384" cy="1181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Равнобедренный треугольник 51"/>
          <p:cNvSpPr/>
          <p:nvPr/>
        </p:nvSpPr>
        <p:spPr>
          <a:xfrm rot="2843575">
            <a:off x="7097525" y="4815086"/>
            <a:ext cx="48881" cy="11810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053563"/>
              </p:ext>
            </p:extLst>
          </p:nvPr>
        </p:nvGraphicFramePr>
        <p:xfrm>
          <a:off x="5677377" y="4219428"/>
          <a:ext cx="2333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0" name="Equation" r:id="rId41" imgW="152280" imgH="241200" progId="Equation.DSMT4">
                  <p:embed/>
                </p:oleObj>
              </mc:Choice>
              <mc:Fallback>
                <p:oleObj name="Equation" r:id="rId41" imgW="15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677377" y="4219428"/>
                        <a:ext cx="233363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719480"/>
              </p:ext>
            </p:extLst>
          </p:nvPr>
        </p:nvGraphicFramePr>
        <p:xfrm>
          <a:off x="5657850" y="5676900"/>
          <a:ext cx="273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1" name="Equation" r:id="rId42" imgW="177480" imgH="241200" progId="Equation.DSMT4">
                  <p:embed/>
                </p:oleObj>
              </mc:Choice>
              <mc:Fallback>
                <p:oleObj name="Equation" r:id="rId42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657850" y="5676900"/>
                        <a:ext cx="273050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109977"/>
              </p:ext>
            </p:extLst>
          </p:nvPr>
        </p:nvGraphicFramePr>
        <p:xfrm>
          <a:off x="8342602" y="4364795"/>
          <a:ext cx="273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2" name="Equation" r:id="rId44" imgW="177480" imgH="241200" progId="Equation.DSMT4">
                  <p:embed/>
                </p:oleObj>
              </mc:Choice>
              <mc:Fallback>
                <p:oleObj name="Equation" r:id="rId44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8342602" y="4364795"/>
                        <a:ext cx="273050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24367"/>
              </p:ext>
            </p:extLst>
          </p:nvPr>
        </p:nvGraphicFramePr>
        <p:xfrm>
          <a:off x="8442430" y="5927586"/>
          <a:ext cx="273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3" name="Equation" r:id="rId46" imgW="177480" imgH="241200" progId="Equation.DSMT4">
                  <p:embed/>
                </p:oleObj>
              </mc:Choice>
              <mc:Fallback>
                <p:oleObj name="Equation" r:id="rId46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8442430" y="5927586"/>
                        <a:ext cx="273050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673530"/>
              </p:ext>
            </p:extLst>
          </p:nvPr>
        </p:nvGraphicFramePr>
        <p:xfrm>
          <a:off x="7084929" y="4162003"/>
          <a:ext cx="2143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4" name="Equation" r:id="rId48" imgW="139680" imgH="215640" progId="Equation.DSMT4">
                  <p:embed/>
                </p:oleObj>
              </mc:Choice>
              <mc:Fallback>
                <p:oleObj name="Equation" r:id="rId48" imgW="139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084929" y="4162003"/>
                        <a:ext cx="214312" cy="333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470745"/>
              </p:ext>
            </p:extLst>
          </p:nvPr>
        </p:nvGraphicFramePr>
        <p:xfrm>
          <a:off x="8517447" y="5354394"/>
          <a:ext cx="2540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5" name="Equation" r:id="rId49" imgW="164880" imgH="152280" progId="Equation.DSMT4">
                  <p:embed/>
                </p:oleObj>
              </mc:Choice>
              <mc:Fallback>
                <p:oleObj name="Equation" r:id="rId49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517447" y="5354394"/>
                        <a:ext cx="254000" cy="234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94608"/>
              </p:ext>
            </p:extLst>
          </p:nvPr>
        </p:nvGraphicFramePr>
        <p:xfrm>
          <a:off x="7209300" y="4484381"/>
          <a:ext cx="6048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6" name="Equation" r:id="rId50" imgW="393480" imgH="190440" progId="Equation.DSMT4">
                  <p:embed/>
                </p:oleObj>
              </mc:Choice>
              <mc:Fallback>
                <p:oleObj name="Equation" r:id="rId50" imgW="393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7209300" y="4484381"/>
                        <a:ext cx="604837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3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163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</p:childTnLst>
        </p:cTn>
      </p:par>
    </p:tnLst>
    <p:bldLst>
      <p:bldP spid="6" grpId="0" animBg="1"/>
      <p:bldP spid="22" grpId="0" animBg="1"/>
      <p:bldP spid="25" grpId="0" animBg="1"/>
      <p:bldP spid="46" grpId="0"/>
      <p:bldP spid="49" grpId="0" animBg="1"/>
      <p:bldP spid="50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 корня от частоты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5"/>
          <a:srcRect l="15619" t="7715" r="6283" b="17073"/>
          <a:stretch/>
        </p:blipFill>
        <p:spPr>
          <a:xfrm>
            <a:off x="4211960" y="2348880"/>
            <a:ext cx="4629711" cy="361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Дуга 2"/>
          <p:cNvSpPr/>
          <p:nvPr/>
        </p:nvSpPr>
        <p:spPr>
          <a:xfrm rot="10800000">
            <a:off x="7902512" y="3187643"/>
            <a:ext cx="662797" cy="662797"/>
          </a:xfrm>
          <a:prstGeom prst="arc">
            <a:avLst>
              <a:gd name="adj1" fmla="val 16200000"/>
              <a:gd name="adj2" fmla="val 5477684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/>
          <p:cNvSpPr/>
          <p:nvPr/>
        </p:nvSpPr>
        <p:spPr>
          <a:xfrm rot="10622550" flipH="1">
            <a:off x="4295632" y="3154459"/>
            <a:ext cx="729167" cy="729167"/>
          </a:xfrm>
          <a:prstGeom prst="arc">
            <a:avLst>
              <a:gd name="adj1" fmla="val 16200000"/>
              <a:gd name="adj2" fmla="val 5477684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697"/>
              </p:ext>
            </p:extLst>
          </p:nvPr>
        </p:nvGraphicFramePr>
        <p:xfrm>
          <a:off x="4270814" y="2988912"/>
          <a:ext cx="322862" cy="20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6" name="Equation" r:id="rId6" imgW="253800" imgH="164880" progId="Equation.DSMT4">
                  <p:embed/>
                </p:oleObj>
              </mc:Choice>
              <mc:Fallback>
                <p:oleObj name="Equation" r:id="rId6" imgW="253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0814" y="2988912"/>
                        <a:ext cx="322862" cy="20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217402"/>
              </p:ext>
            </p:extLst>
          </p:nvPr>
        </p:nvGraphicFramePr>
        <p:xfrm>
          <a:off x="8258920" y="3073907"/>
          <a:ext cx="306388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7" name="Equation" r:id="rId8" imgW="241200" imgH="152280" progId="Equation.DSMT4">
                  <p:embed/>
                </p:oleObj>
              </mc:Choice>
              <mc:Fallback>
                <p:oleObj name="Equation" r:id="rId8" imgW="241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58920" y="3073907"/>
                        <a:ext cx="306388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16141"/>
              </p:ext>
            </p:extLst>
          </p:nvPr>
        </p:nvGraphicFramePr>
        <p:xfrm>
          <a:off x="6136517" y="6342445"/>
          <a:ext cx="7096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8" name="Equation" r:id="rId10" imgW="558720" imgH="152280" progId="Equation.DSMT4">
                  <p:embed/>
                </p:oleObj>
              </mc:Choice>
              <mc:Fallback>
                <p:oleObj name="Equation" r:id="rId10" imgW="558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36517" y="6342445"/>
                        <a:ext cx="7096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65408"/>
              </p:ext>
            </p:extLst>
          </p:nvPr>
        </p:nvGraphicFramePr>
        <p:xfrm>
          <a:off x="6172008" y="1948135"/>
          <a:ext cx="709613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9" name="Equation" r:id="rId12" imgW="558720" imgH="164880" progId="Equation.DSMT4">
                  <p:embed/>
                </p:oleObj>
              </mc:Choice>
              <mc:Fallback>
                <p:oleObj name="Equation" r:id="rId12" imgW="558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72008" y="1948135"/>
                        <a:ext cx="709613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03816"/>
              </p:ext>
            </p:extLst>
          </p:nvPr>
        </p:nvGraphicFramePr>
        <p:xfrm>
          <a:off x="4353964" y="3571583"/>
          <a:ext cx="23971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0" name="Equation" r:id="rId14" imgW="190440" imgH="241200" progId="Equation.DSMT4">
                  <p:embed/>
                </p:oleObj>
              </mc:Choice>
              <mc:Fallback>
                <p:oleObj name="Equation" r:id="rId1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53964" y="3571583"/>
                        <a:ext cx="239712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652192"/>
              </p:ext>
            </p:extLst>
          </p:nvPr>
        </p:nvGraphicFramePr>
        <p:xfrm>
          <a:off x="8429577" y="3488409"/>
          <a:ext cx="27146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1" name="Equation" r:id="rId16" imgW="215640" imgH="241200" progId="Equation.DSMT4">
                  <p:embed/>
                </p:oleObj>
              </mc:Choice>
              <mc:Fallback>
                <p:oleObj name="Equation" r:id="rId16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29577" y="3488409"/>
                        <a:ext cx="271463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75609" y="2348880"/>
            <a:ext cx="214868" cy="33374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88706" y="4614253"/>
            <a:ext cx="252965" cy="2346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1680" y="106111"/>
            <a:ext cx="607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Геометрическая интерпретация принципа аргумента</a:t>
            </a:r>
            <a:endParaRPr lang="ru-RU" b="1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33028"/>
              </p:ext>
            </p:extLst>
          </p:nvPr>
        </p:nvGraphicFramePr>
        <p:xfrm>
          <a:off x="633413" y="915988"/>
          <a:ext cx="21161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2" name="Equation" r:id="rId20" imgW="1688760" imgH="571320" progId="Equation.DSMT4">
                  <p:embed/>
                </p:oleObj>
              </mc:Choice>
              <mc:Fallback>
                <p:oleObj name="Equation" r:id="rId20" imgW="16887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3413" y="915988"/>
                        <a:ext cx="2116137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1520" y="523195"/>
            <a:ext cx="348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Модуль (длина) совокупного вектора: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06108" y="534290"/>
            <a:ext cx="348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Аргумент (фаза) совокупного вектора:</a:t>
            </a:r>
            <a:endParaRPr lang="ru-RU" sz="1600" dirty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79414"/>
              </p:ext>
            </p:extLst>
          </p:nvPr>
        </p:nvGraphicFramePr>
        <p:xfrm>
          <a:off x="5103227" y="919249"/>
          <a:ext cx="254476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3" name="Equation" r:id="rId22" imgW="2031840" imgH="571320" progId="Equation.DSMT4">
                  <p:embed/>
                </p:oleObj>
              </mc:Choice>
              <mc:Fallback>
                <p:oleObj name="Equation" r:id="rId22" imgW="20318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03227" y="919249"/>
                        <a:ext cx="2544763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1520" y="1772816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</a:t>
            </a:r>
          </a:p>
          <a:p>
            <a:r>
              <a:rPr lang="en-US" dirty="0" smtClean="0"/>
              <a:t>m – </a:t>
            </a:r>
            <a:r>
              <a:rPr lang="ru-RU" dirty="0" smtClean="0"/>
              <a:t>число правых корней;</a:t>
            </a:r>
          </a:p>
          <a:p>
            <a:r>
              <a:rPr lang="en-US" dirty="0" smtClean="0"/>
              <a:t>(n-m)</a:t>
            </a:r>
            <a:r>
              <a:rPr lang="ru-RU" dirty="0" smtClean="0"/>
              <a:t> – число левых корней,</a:t>
            </a:r>
          </a:p>
          <a:p>
            <a:r>
              <a:rPr lang="ru-RU" dirty="0" smtClean="0"/>
              <a:t>Тогда:</a:t>
            </a:r>
            <a:endParaRPr lang="ru-RU" dirty="0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756201"/>
              </p:ext>
            </p:extLst>
          </p:nvPr>
        </p:nvGraphicFramePr>
        <p:xfrm>
          <a:off x="330240" y="2993326"/>
          <a:ext cx="3321316" cy="85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4" name="Equation" r:id="rId24" imgW="1968480" imgH="507960" progId="Equation.DSMT4">
                  <p:embed/>
                </p:oleObj>
              </mc:Choice>
              <mc:Fallback>
                <p:oleObj name="Equation" r:id="rId24" imgW="1968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0240" y="2993326"/>
                        <a:ext cx="3321316" cy="857114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C0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Скругленный прямоугольник 22"/>
          <p:cNvSpPr/>
          <p:nvPr/>
        </p:nvSpPr>
        <p:spPr>
          <a:xfrm>
            <a:off x="331857" y="4015004"/>
            <a:ext cx="3448055" cy="27263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/>
              <a:t>Если система устойчива, то </a:t>
            </a:r>
            <a:r>
              <a:rPr lang="ru-RU" b="1" dirty="0" smtClean="0"/>
              <a:t>правых корней нет</a:t>
            </a:r>
            <a:r>
              <a:rPr lang="ru-RU" dirty="0" smtClean="0"/>
              <a:t>!</a:t>
            </a:r>
          </a:p>
          <a:p>
            <a:pPr algn="ctr"/>
            <a:r>
              <a:rPr lang="ru-RU" dirty="0" smtClean="0"/>
              <a:t>Поэтому при изменении частоты от 0 до </a:t>
            </a:r>
            <a:r>
              <a:rPr lang="ru-RU" dirty="0" smtClean="0">
                <a:sym typeface="Symbol" panose="05050102010706020507" pitchFamily="18" charset="2"/>
              </a:rPr>
              <a:t> вектор полинома поворачивается на угол</a:t>
            </a:r>
          </a:p>
          <a:p>
            <a:pPr algn="ctr"/>
            <a:endParaRPr lang="ru-RU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21032"/>
              </p:ext>
            </p:extLst>
          </p:nvPr>
        </p:nvGraphicFramePr>
        <p:xfrm>
          <a:off x="899592" y="5766572"/>
          <a:ext cx="2245850" cy="79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5" name="Equation" r:id="rId26" imgW="1434960" imgH="507960" progId="Equation.DSMT4">
                  <p:embed/>
                </p:oleObj>
              </mc:Choice>
              <mc:Fallback>
                <p:oleObj name="Equation" r:id="rId26" imgW="1434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99592" y="5766572"/>
                        <a:ext cx="2245850" cy="794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5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8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3" grpId="0" animBg="1"/>
      <p:bldP spid="7" grpId="0" animBg="1"/>
      <p:bldP spid="18" grpId="0"/>
      <p:bldP spid="19" grpId="0"/>
      <p:bldP spid="2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5696" y="112834"/>
            <a:ext cx="5982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FF0000"/>
                </a:solidFill>
              </a:rPr>
              <a:t>2. Частотный </a:t>
            </a:r>
            <a:r>
              <a:rPr lang="ru-RU" sz="2400" b="1" dirty="0">
                <a:solidFill>
                  <a:srgbClr val="FF0000"/>
                </a:solidFill>
              </a:rPr>
              <a:t>критерий </a:t>
            </a:r>
            <a:r>
              <a:rPr lang="ru-RU" sz="2400" b="1" dirty="0" smtClean="0">
                <a:solidFill>
                  <a:srgbClr val="FF0000"/>
                </a:solidFill>
              </a:rPr>
              <a:t>Михайлова (1938 г.)</a:t>
            </a:r>
            <a:endParaRPr lang="ru-RU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543269"/>
              </p:ext>
            </p:extLst>
          </p:nvPr>
        </p:nvGraphicFramePr>
        <p:xfrm>
          <a:off x="2771800" y="692696"/>
          <a:ext cx="6124262" cy="469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3" imgW="4140000" imgH="317160" progId="Equation.DSMT4">
                  <p:embed/>
                </p:oleObj>
              </mc:Choice>
              <mc:Fallback>
                <p:oleObj name="Equation" r:id="rId3" imgW="41400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692696"/>
                        <a:ext cx="6124262" cy="469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7428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Михайлова: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31916"/>
              </p:ext>
            </p:extLst>
          </p:nvPr>
        </p:nvGraphicFramePr>
        <p:xfrm>
          <a:off x="755576" y="1202296"/>
          <a:ext cx="806606" cy="33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1202296"/>
                        <a:ext cx="806606" cy="337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68407"/>
              </p:ext>
            </p:extLst>
          </p:nvPr>
        </p:nvGraphicFramePr>
        <p:xfrm>
          <a:off x="2483768" y="1473964"/>
          <a:ext cx="31527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7" imgW="2247840" imgH="622080" progId="Equation.DSMT4">
                  <p:embed/>
                </p:oleObj>
              </mc:Choice>
              <mc:Fallback>
                <p:oleObj name="Equation" r:id="rId7" imgW="224784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768" y="1473964"/>
                        <a:ext cx="315277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169044"/>
              </p:ext>
            </p:extLst>
          </p:nvPr>
        </p:nvGraphicFramePr>
        <p:xfrm>
          <a:off x="6144938" y="1423921"/>
          <a:ext cx="26035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" name="Equation" r:id="rId9" imgW="1663560" imgH="571320" progId="Equation.DSMT4">
                  <p:embed/>
                </p:oleObj>
              </mc:Choice>
              <mc:Fallback>
                <p:oleObj name="Equation" r:id="rId9" imgW="16635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4938" y="1423921"/>
                        <a:ext cx="2603500" cy="89535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C000"/>
                          </a:gs>
                          <a:gs pos="50000">
                            <a:schemeClr val="accent6">
                              <a:lumMod val="40000"/>
                              <a:lumOff val="60000"/>
                            </a:schemeClr>
                          </a:gs>
                          <a:gs pos="100000">
                            <a:schemeClr val="accent3">
                              <a:lumMod val="20000"/>
                              <a:lumOff val="80000"/>
                            </a:schemeClr>
                          </a:gs>
                        </a:gsLst>
                        <a:path path="circle">
                          <a:fillToRect t="100000" r="100000"/>
                        </a:path>
                        <a:tileRect l="-100000" b="-100000"/>
                      </a:gradFill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563106"/>
              </p:ext>
            </p:extLst>
          </p:nvPr>
        </p:nvGraphicFramePr>
        <p:xfrm>
          <a:off x="4697897" y="2634939"/>
          <a:ext cx="1602295" cy="73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" name="Equation" r:id="rId11" imgW="977476" imgH="444307" progId="Equation.DSMT4">
                  <p:embed/>
                </p:oleObj>
              </mc:Choice>
              <mc:Fallback>
                <p:oleObj name="Equation" r:id="rId11" imgW="977476" imgH="44430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897" y="2634939"/>
                        <a:ext cx="1602295" cy="731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932288"/>
              </p:ext>
            </p:extLst>
          </p:nvPr>
        </p:nvGraphicFramePr>
        <p:xfrm>
          <a:off x="7446688" y="3181417"/>
          <a:ext cx="1384996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9" name="Equation" r:id="rId13" imgW="710891" imgH="190417" progId="Equation.DSMT4">
                  <p:embed/>
                </p:oleObj>
              </mc:Choice>
              <mc:Fallback>
                <p:oleObj name="Equation" r:id="rId13" imgW="710891" imgH="19041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8" y="3181417"/>
                        <a:ext cx="1384996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504" y="2810065"/>
            <a:ext cx="43204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еобходимое условие устойчивости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0072" y="321017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226926"/>
              </p:ext>
            </p:extLst>
          </p:nvPr>
        </p:nvGraphicFramePr>
        <p:xfrm>
          <a:off x="4860032" y="3573016"/>
          <a:ext cx="139215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0" name="Equation" r:id="rId15" imgW="736560" imgH="266400" progId="Equation.DSMT4">
                  <p:embed/>
                </p:oleObj>
              </mc:Choice>
              <mc:Fallback>
                <p:oleObj name="Equation" r:id="rId15" imgW="736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60032" y="3573016"/>
                        <a:ext cx="1392154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авая фигурная скобка 14"/>
          <p:cNvSpPr/>
          <p:nvPr/>
        </p:nvSpPr>
        <p:spPr>
          <a:xfrm>
            <a:off x="6505100" y="2780928"/>
            <a:ext cx="288032" cy="1296144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14520" y="3624989"/>
            <a:ext cx="43204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Достаточное </a:t>
            </a:r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 устойчивости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51520" y="4437112"/>
            <a:ext cx="8644542" cy="223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179388" algn="just"/>
            <a:r>
              <a:rPr lang="ru-RU" sz="1900" dirty="0"/>
              <a:t>Для того, чтобы система  автоматического управления была устойчива, </a:t>
            </a:r>
            <a:r>
              <a:rPr lang="ru-RU" sz="1900" dirty="0" smtClean="0"/>
              <a:t>необходимо и </a:t>
            </a:r>
            <a:r>
              <a:rPr lang="ru-RU" sz="1900" dirty="0"/>
              <a:t>достаточно, чтобы  годограф Михайлова при изменении ω от 0 до ∞ повернулся, </a:t>
            </a:r>
            <a:r>
              <a:rPr lang="ru-RU" sz="1900" b="1" dirty="0">
                <a:solidFill>
                  <a:srgbClr val="FF0000"/>
                </a:solidFill>
              </a:rPr>
              <a:t>не проходя через нуль</a:t>
            </a:r>
            <a:r>
              <a:rPr lang="ru-RU" sz="1900" dirty="0"/>
              <a:t>, вокруг  начала координат  </a:t>
            </a:r>
            <a:r>
              <a:rPr lang="ru-RU" sz="1900" b="1" dirty="0">
                <a:solidFill>
                  <a:srgbClr val="FF0000"/>
                </a:solidFill>
              </a:rPr>
              <a:t>против часовой  стрелки</a:t>
            </a:r>
            <a:r>
              <a:rPr lang="ru-RU" sz="1900" dirty="0"/>
              <a:t> на </a:t>
            </a:r>
            <a:r>
              <a:rPr lang="ru-RU" sz="1900" dirty="0" smtClean="0"/>
              <a:t>угол</a:t>
            </a:r>
          </a:p>
          <a:p>
            <a:pPr marL="179388" algn="just"/>
            <a:endParaRPr lang="ru-RU" sz="1900" dirty="0" smtClean="0"/>
          </a:p>
          <a:p>
            <a:pPr marL="179388" algn="just"/>
            <a:endParaRPr lang="ru-RU" sz="1900" dirty="0"/>
          </a:p>
          <a:p>
            <a:pPr marL="179388" algn="just"/>
            <a:r>
              <a:rPr lang="ru-RU" sz="1900" dirty="0" smtClean="0"/>
              <a:t>		где  n  –  порядок </a:t>
            </a:r>
            <a:r>
              <a:rPr lang="ru-RU" sz="1900" dirty="0"/>
              <a:t>характеристического уравнения.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53077"/>
              </p:ext>
            </p:extLst>
          </p:nvPr>
        </p:nvGraphicFramePr>
        <p:xfrm>
          <a:off x="3635896" y="5624347"/>
          <a:ext cx="1449220" cy="66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1" name="Equation" r:id="rId17" imgW="977476" imgH="444307" progId="Equation.DSMT4">
                  <p:embed/>
                </p:oleObj>
              </mc:Choice>
              <mc:Fallback>
                <p:oleObj name="Equation" r:id="rId17" imgW="97747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624347"/>
                        <a:ext cx="1449220" cy="661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2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/>
      <p:bldP spid="15" grpId="0" animBg="1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16632"/>
            <a:ext cx="708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Примеры поведения годографа Михайлова для устойчивых систем</a:t>
            </a:r>
            <a:endParaRPr lang="ru-RU" b="1" dirty="0"/>
          </a:p>
        </p:txBody>
      </p:sp>
      <p:pic>
        <p:nvPicPr>
          <p:cNvPr id="3" name="Год Мих уст 1-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95936" y="712603"/>
            <a:ext cx="4824536" cy="5843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3528" y="712603"/>
            <a:ext cx="3312368" cy="2062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Годограф Михайлова для устойчивых систем при изменении частоты от 0 до </a:t>
            </a:r>
            <a:r>
              <a:rPr lang="ru-RU" dirty="0" smtClean="0">
                <a:sym typeface="Symbol" panose="05050102010706020507" pitchFamily="18" charset="2"/>
              </a:rPr>
              <a:t> </a:t>
            </a:r>
            <a:r>
              <a:rPr lang="ru-RU" dirty="0" smtClean="0"/>
              <a:t>проходит последовательно </a:t>
            </a:r>
            <a:r>
              <a:rPr lang="en-US" sz="2000" b="1" dirty="0" smtClean="0"/>
              <a:t>n </a:t>
            </a:r>
            <a:r>
              <a:rPr lang="ru-RU" dirty="0" smtClean="0"/>
              <a:t>квадрантов комплексной плоскости против часовой стрелки.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243475"/>
              </p:ext>
            </p:extLst>
          </p:nvPr>
        </p:nvGraphicFramePr>
        <p:xfrm>
          <a:off x="6516216" y="764704"/>
          <a:ext cx="606365" cy="32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Equation" r:id="rId6" imgW="495000" imgH="266400" progId="Equation.DSMT4">
                  <p:embed/>
                </p:oleObj>
              </mc:Choice>
              <mc:Fallback>
                <p:oleObj name="Equation" r:id="rId6" imgW="495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6216" y="764704"/>
                        <a:ext cx="606365" cy="326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50493"/>
              </p:ext>
            </p:extLst>
          </p:nvPr>
        </p:nvGraphicFramePr>
        <p:xfrm>
          <a:off x="7969086" y="1988840"/>
          <a:ext cx="606365" cy="32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Equation" r:id="rId8" imgW="495000" imgH="266400" progId="Equation.DSMT4">
                  <p:embed/>
                </p:oleObj>
              </mc:Choice>
              <mc:Fallback>
                <p:oleObj name="Equation" r:id="rId8" imgW="495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69086" y="1988840"/>
                        <a:ext cx="606365" cy="326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70772"/>
              </p:ext>
            </p:extLst>
          </p:nvPr>
        </p:nvGraphicFramePr>
        <p:xfrm>
          <a:off x="6636999" y="1952385"/>
          <a:ext cx="15557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Equation" r:id="rId10" imgW="126720" imgH="190440" progId="Equation.DSMT4">
                  <p:embed/>
                </p:oleObj>
              </mc:Choice>
              <mc:Fallback>
                <p:oleObj name="Equation" r:id="rId10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36999" y="1952385"/>
                        <a:ext cx="155575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1184871" y="3564030"/>
            <a:ext cx="50405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1184871" y="4212102"/>
            <a:ext cx="504056" cy="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184871" y="4860174"/>
            <a:ext cx="504056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184871" y="5652262"/>
            <a:ext cx="504056" cy="0"/>
          </a:xfrm>
          <a:prstGeom prst="line">
            <a:avLst/>
          </a:prstGeom>
          <a:ln w="57150">
            <a:solidFill>
              <a:srgbClr val="E03CC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721106"/>
              </p:ext>
            </p:extLst>
          </p:nvPr>
        </p:nvGraphicFramePr>
        <p:xfrm>
          <a:off x="2350865" y="3387495"/>
          <a:ext cx="648072" cy="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3" name="Equation" r:id="rId12" imgW="368280" imgH="177480" progId="Equation.DSMT4">
                  <p:embed/>
                </p:oleObj>
              </mc:Choice>
              <mc:Fallback>
                <p:oleObj name="Equation" r:id="rId12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50865" y="3387495"/>
                        <a:ext cx="648072" cy="31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65399"/>
              </p:ext>
            </p:extLst>
          </p:nvPr>
        </p:nvGraphicFramePr>
        <p:xfrm>
          <a:off x="2339752" y="4032144"/>
          <a:ext cx="7143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Equation" r:id="rId14" imgW="406080" imgH="177480" progId="Equation.DSMT4">
                  <p:embed/>
                </p:oleObj>
              </mc:Choice>
              <mc:Fallback>
                <p:oleObj name="Equation" r:id="rId14" imgW="406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9752" y="4032144"/>
                        <a:ext cx="714375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769559"/>
              </p:ext>
            </p:extLst>
          </p:nvPr>
        </p:nvGraphicFramePr>
        <p:xfrm>
          <a:off x="2350865" y="4676669"/>
          <a:ext cx="6921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Equation" r:id="rId16" imgW="393480" imgH="190440" progId="Equation.DSMT4">
                  <p:embed/>
                </p:oleObj>
              </mc:Choice>
              <mc:Fallback>
                <p:oleObj name="Equation" r:id="rId16" imgW="393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50865" y="4676669"/>
                        <a:ext cx="692150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367347"/>
              </p:ext>
            </p:extLst>
          </p:nvPr>
        </p:nvGraphicFramePr>
        <p:xfrm>
          <a:off x="2339752" y="5445224"/>
          <a:ext cx="7143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6" name="Equation" r:id="rId18" imgW="406080" imgH="177480" progId="Equation.DSMT4">
                  <p:embed/>
                </p:oleObj>
              </mc:Choice>
              <mc:Fallback>
                <p:oleObj name="Equation" r:id="rId18" imgW="406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39752" y="5445224"/>
                        <a:ext cx="714375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6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730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Примеры поведения годографа Михайлова для неустойчивых систем</a:t>
            </a:r>
            <a:endParaRPr lang="ru-RU" b="1" dirty="0"/>
          </a:p>
        </p:txBody>
      </p:sp>
      <p:pic>
        <p:nvPicPr>
          <p:cNvPr id="3" name="Год Мих неуст 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b="36435"/>
          <a:stretch/>
        </p:blipFill>
        <p:spPr>
          <a:xfrm>
            <a:off x="5508104" y="485964"/>
            <a:ext cx="3052936" cy="1502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вал 3"/>
          <p:cNvSpPr/>
          <p:nvPr/>
        </p:nvSpPr>
        <p:spPr>
          <a:xfrm>
            <a:off x="251520" y="98072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836712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=2</a:t>
            </a:r>
            <a:endParaRPr lang="ru-RU" dirty="0" smtClean="0"/>
          </a:p>
          <a:p>
            <a:r>
              <a:rPr lang="ru-RU" dirty="0" smtClean="0"/>
              <a:t>Годограф начинается в точке 0 при </a:t>
            </a:r>
            <a:r>
              <a:rPr lang="ru-RU" dirty="0" smtClean="0">
                <a:sym typeface="Symbol" panose="05050102010706020507" pitchFamily="18" charset="2"/>
              </a:rPr>
              <a:t>=0, число охватываемых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квадрантов </a:t>
            </a:r>
            <a:r>
              <a:rPr lang="en-US" dirty="0" smtClean="0">
                <a:sym typeface="Symbol" panose="05050102010706020507" pitchFamily="18" charset="2"/>
              </a:rPr>
              <a:t>&lt; n</a:t>
            </a:r>
            <a:endParaRPr lang="ru-RU" dirty="0"/>
          </a:p>
        </p:txBody>
      </p:sp>
      <p:pic>
        <p:nvPicPr>
          <p:cNvPr id="6" name="Год Мих неуст1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9"/>
          <a:srcRect t="8000" r="14001" b="27091"/>
          <a:stretch/>
        </p:blipFill>
        <p:spPr>
          <a:xfrm>
            <a:off x="5519029" y="2312020"/>
            <a:ext cx="3052936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вал 6"/>
          <p:cNvSpPr/>
          <p:nvPr/>
        </p:nvSpPr>
        <p:spPr>
          <a:xfrm>
            <a:off x="262445" y="281607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54533" y="2672060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n=3</a:t>
            </a:r>
            <a:endParaRPr lang="ru-RU" dirty="0" smtClean="0"/>
          </a:p>
          <a:p>
            <a:r>
              <a:rPr lang="ru-RU" dirty="0" smtClean="0"/>
              <a:t>Нарушен порядок прохождения квадрантов – движение по часовой стрелке.</a:t>
            </a:r>
            <a:endParaRPr lang="ru-RU" dirty="0"/>
          </a:p>
        </p:txBody>
      </p:sp>
      <p:pic>
        <p:nvPicPr>
          <p:cNvPr id="9" name="Год Мих неуст2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0"/>
          <a:srcRect l="23581" t="10539" r="7323" b="33165"/>
          <a:stretch/>
        </p:blipFill>
        <p:spPr>
          <a:xfrm>
            <a:off x="5544947" y="4653136"/>
            <a:ext cx="3051613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Овал 9"/>
          <p:cNvSpPr/>
          <p:nvPr/>
        </p:nvSpPr>
        <p:spPr>
          <a:xfrm>
            <a:off x="323528" y="4820219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616" y="4676203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n=</a:t>
            </a:r>
            <a:r>
              <a:rPr lang="ru-RU" dirty="0" smtClean="0"/>
              <a:t>5</a:t>
            </a:r>
          </a:p>
          <a:p>
            <a:r>
              <a:rPr lang="ru-RU" dirty="0" smtClean="0"/>
              <a:t>Нарушен порядок прохождения квадрантов – годограф проходит через 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58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5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56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4" grpId="0" animBg="1"/>
      <p:bldP spid="5" grpId="0"/>
      <p:bldP spid="7" grpId="0" animBg="1"/>
      <p:bldP spid="8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3993" y="85024"/>
            <a:ext cx="4375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b="1" dirty="0">
                <a:solidFill>
                  <a:srgbClr val="FF0000"/>
                </a:solidFill>
              </a:rPr>
              <a:t>3</a:t>
            </a:r>
            <a:r>
              <a:rPr lang="ru-RU" sz="2400" b="1" dirty="0" smtClean="0">
                <a:solidFill>
                  <a:srgbClr val="FF0000"/>
                </a:solidFill>
              </a:rPr>
              <a:t>. Критерий Найквиста (1932 г.)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3619500" cy="1971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764704"/>
            <a:ext cx="3438525" cy="183832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4283968" y="1683866"/>
            <a:ext cx="648072" cy="30497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809795"/>
              </p:ext>
            </p:extLst>
          </p:nvPr>
        </p:nvGraphicFramePr>
        <p:xfrm>
          <a:off x="206501" y="2954394"/>
          <a:ext cx="4045578" cy="76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2" name="Equation" r:id="rId5" imgW="2806560" imgH="533160" progId="Equation.DSMT4">
                  <p:embed/>
                </p:oleObj>
              </mc:Choice>
              <mc:Fallback>
                <p:oleObj name="Equation" r:id="rId5" imgW="28065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01" y="2954394"/>
                        <a:ext cx="4045578" cy="768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567553"/>
              </p:ext>
            </p:extLst>
          </p:nvPr>
        </p:nvGraphicFramePr>
        <p:xfrm>
          <a:off x="4816475" y="2887663"/>
          <a:ext cx="40608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3" name="Equation" r:id="rId7" imgW="2400120" imgH="533160" progId="Equation.DSMT4">
                  <p:embed/>
                </p:oleObj>
              </mc:Choice>
              <mc:Fallback>
                <p:oleObj name="Equation" r:id="rId7" imgW="24001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6475" y="2887663"/>
                        <a:ext cx="4060825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461352"/>
              </p:ext>
            </p:extLst>
          </p:nvPr>
        </p:nvGraphicFramePr>
        <p:xfrm>
          <a:off x="741363" y="3949700"/>
          <a:ext cx="8397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4" name="Equation" r:id="rId9" imgW="495000" imgH="266400" progId="Equation.DSMT4">
                  <p:embed/>
                </p:oleObj>
              </mc:Choice>
              <mc:Fallback>
                <p:oleObj name="Equation" r:id="rId9" imgW="495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1363" y="3949700"/>
                        <a:ext cx="839787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50935" y="390519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dirty="0"/>
              <a:t>х</a:t>
            </a:r>
            <a:r>
              <a:rPr lang="ru-RU" dirty="0" smtClean="0"/>
              <a:t>арактеристический многочлен разомкнутой системы порядка </a:t>
            </a:r>
            <a:r>
              <a:rPr lang="en-US" sz="2400" b="1" dirty="0" smtClean="0"/>
              <a:t>n</a:t>
            </a:r>
            <a:endParaRPr lang="ru-RU" b="1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152450"/>
              </p:ext>
            </p:extLst>
          </p:nvPr>
        </p:nvGraphicFramePr>
        <p:xfrm>
          <a:off x="282395" y="4605953"/>
          <a:ext cx="57292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5" name="Equation" r:id="rId11" imgW="3377880" imgH="545760" progId="Equation.DSMT4">
                  <p:embed/>
                </p:oleObj>
              </mc:Choice>
              <mc:Fallback>
                <p:oleObj name="Equation" r:id="rId11" imgW="33778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395" y="4605953"/>
                        <a:ext cx="5729287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38639"/>
              </p:ext>
            </p:extLst>
          </p:nvPr>
        </p:nvGraphicFramePr>
        <p:xfrm>
          <a:off x="769237" y="5935529"/>
          <a:ext cx="821726" cy="4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Equation" r:id="rId13" imgW="482400" imgH="266400" progId="Equation.DSMT4">
                  <p:embed/>
                </p:oleObj>
              </mc:Choice>
              <mc:Fallback>
                <p:oleObj name="Equation" r:id="rId13" imgW="482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9237" y="5935529"/>
                        <a:ext cx="821726" cy="45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70688" y="585971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dirty="0"/>
              <a:t>х</a:t>
            </a:r>
            <a:r>
              <a:rPr lang="ru-RU" dirty="0" smtClean="0"/>
              <a:t>арактеристический многочлен замкнутой системы порядка </a:t>
            </a:r>
            <a:r>
              <a:rPr lang="en-US" sz="2400" b="1" dirty="0" smtClean="0"/>
              <a:t>n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76086" y="4760261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характеристическое уравнение замкнутой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7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35896" y="116632"/>
            <a:ext cx="229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Критерий Найквиста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76470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Условие устойчивости разомкнутой системы (критерий Михайлова):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840250"/>
              </p:ext>
            </p:extLst>
          </p:nvPr>
        </p:nvGraphicFramePr>
        <p:xfrm>
          <a:off x="5436096" y="694488"/>
          <a:ext cx="2448272" cy="80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3" imgW="1536480" imgH="507960" progId="Equation.DSMT4">
                  <p:embed/>
                </p:oleObj>
              </mc:Choice>
              <mc:Fallback>
                <p:oleObj name="Equation" r:id="rId3" imgW="1536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096" y="694488"/>
                        <a:ext cx="2448272" cy="809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689775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Условие устойчивости замкнутой системы (критерий Михайлова):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29161"/>
              </p:ext>
            </p:extLst>
          </p:nvPr>
        </p:nvGraphicFramePr>
        <p:xfrm>
          <a:off x="5445124" y="1615212"/>
          <a:ext cx="2439243" cy="81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5" imgW="1523880" imgH="507960" progId="Equation.DSMT4">
                  <p:embed/>
                </p:oleObj>
              </mc:Choice>
              <mc:Fallback>
                <p:oleObj name="Equation" r:id="rId5" imgW="1523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5124" y="1615212"/>
                        <a:ext cx="2439243" cy="81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80895" y="2751097"/>
            <a:ext cx="52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Аналитическая формулировка критерия Найквиста: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1789"/>
              </p:ext>
            </p:extLst>
          </p:nvPr>
        </p:nvGraphicFramePr>
        <p:xfrm>
          <a:off x="755576" y="3442652"/>
          <a:ext cx="7353696" cy="82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7" imgW="4520880" imgH="507960" progId="Equation.DSMT4">
                  <p:embed/>
                </p:oleObj>
              </mc:Choice>
              <mc:Fallback>
                <p:oleObj name="Equation" r:id="rId7" imgW="4520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576" y="3442652"/>
                        <a:ext cx="7353696" cy="82625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04" y="4709593"/>
            <a:ext cx="8964488" cy="13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3728" y="116632"/>
            <a:ext cx="5476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Геометрическая интерпретация критерия </a:t>
            </a:r>
            <a:r>
              <a:rPr lang="ru-RU" b="1" dirty="0">
                <a:solidFill>
                  <a:srgbClr val="FF0000"/>
                </a:solidFill>
              </a:rPr>
              <a:t>Найквиста 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3870525" y="817076"/>
            <a:ext cx="0" cy="251098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776103" y="2072570"/>
            <a:ext cx="5760640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2313666" y="203406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520519" y="203547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133905" y="2130276"/>
            <a:ext cx="37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418749" y="2106029"/>
            <a:ext cx="37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484195"/>
              </p:ext>
            </p:extLst>
          </p:nvPr>
        </p:nvGraphicFramePr>
        <p:xfrm>
          <a:off x="2536286" y="709980"/>
          <a:ext cx="130865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3" imgW="1002960" imgH="291960" progId="Equation.DSMT4">
                  <p:embed/>
                </p:oleObj>
              </mc:Choice>
              <mc:Fallback>
                <p:oleObj name="Equation" r:id="rId3" imgW="1002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6286" y="709980"/>
                        <a:ext cx="130865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327446"/>
              </p:ext>
            </p:extLst>
          </p:nvPr>
        </p:nvGraphicFramePr>
        <p:xfrm>
          <a:off x="4211303" y="709776"/>
          <a:ext cx="1125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5" imgW="863280" imgH="291960" progId="Equation.DSMT4">
                  <p:embed/>
                </p:oleObj>
              </mc:Choice>
              <mc:Fallback>
                <p:oleObj name="Equation" r:id="rId5" imgW="863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1303" y="709776"/>
                        <a:ext cx="112553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369078"/>
              </p:ext>
            </p:extLst>
          </p:nvPr>
        </p:nvGraphicFramePr>
        <p:xfrm>
          <a:off x="6726896" y="1481820"/>
          <a:ext cx="130865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7" imgW="1002960" imgH="291960" progId="Equation.DSMT4">
                  <p:embed/>
                </p:oleObj>
              </mc:Choice>
              <mc:Fallback>
                <p:oleObj name="Equation" r:id="rId7" imgW="1002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6896" y="1481820"/>
                        <a:ext cx="130865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58137"/>
              </p:ext>
            </p:extLst>
          </p:nvPr>
        </p:nvGraphicFramePr>
        <p:xfrm>
          <a:off x="6732064" y="2276872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9" imgW="876240" imgH="291960" progId="Equation.DSMT4">
                  <p:embed/>
                </p:oleObj>
              </mc:Choice>
              <mc:Fallback>
                <p:oleObj name="Equation" r:id="rId9" imgW="8762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2064" y="2276872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Скругленный прямоугольник 62"/>
          <p:cNvSpPr/>
          <p:nvPr/>
        </p:nvSpPr>
        <p:spPr>
          <a:xfrm>
            <a:off x="323528" y="3718943"/>
            <a:ext cx="8568952" cy="12071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Если разомкнутая система устойчива, то для устойчивости замкнутой системы необходимо и достаточно, чтобы при изменении частоты от 0 до </a:t>
            </a:r>
            <a:r>
              <a:rPr lang="ru-RU" dirty="0" smtClean="0">
                <a:sym typeface="Symbol" panose="05050102010706020507" pitchFamily="18" charset="2"/>
              </a:rPr>
              <a:t> годограф АФХ разомкнутой системы не охватывал на комплексной плоскости точку с координатами (</a:t>
            </a:r>
            <a:r>
              <a:rPr lang="en-US" dirty="0" smtClean="0">
                <a:sym typeface="Symbol" panose="05050102010706020507" pitchFamily="18" charset="2"/>
              </a:rPr>
              <a:t>-1, j0).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467544" y="3324890"/>
            <a:ext cx="2448272" cy="37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Критерий Найквиста:</a:t>
            </a:r>
            <a:endParaRPr lang="ru-RU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 flipV="1">
            <a:off x="7740352" y="5078197"/>
            <a:ext cx="0" cy="14401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6588224" y="5726269"/>
            <a:ext cx="208823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6876256" y="569026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/>
          <p:nvPr/>
        </p:nvCxnSpPr>
        <p:spPr>
          <a:xfrm flipV="1">
            <a:off x="3470343" y="5114201"/>
            <a:ext cx="0" cy="144016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2318215" y="5762273"/>
            <a:ext cx="208823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2606247" y="572626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323528" y="55172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Устойчива: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006168" y="54801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Неустойчива: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2417850" y="5851422"/>
            <a:ext cx="37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6723863" y="5834281"/>
            <a:ext cx="37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  <p:graphicFrame>
        <p:nvGraphicFramePr>
          <p:cNvPr id="87" name="Объект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514063"/>
              </p:ext>
            </p:extLst>
          </p:nvPr>
        </p:nvGraphicFramePr>
        <p:xfrm>
          <a:off x="3509230" y="5060897"/>
          <a:ext cx="897218" cy="26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11" imgW="1002960" imgH="291960" progId="Equation.DSMT4">
                  <p:embed/>
                </p:oleObj>
              </mc:Choice>
              <mc:Fallback>
                <p:oleObj name="Equation" r:id="rId11" imgW="1002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9230" y="5060897"/>
                        <a:ext cx="897218" cy="26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109610"/>
              </p:ext>
            </p:extLst>
          </p:nvPr>
        </p:nvGraphicFramePr>
        <p:xfrm>
          <a:off x="7819709" y="5011864"/>
          <a:ext cx="928755" cy="270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13" imgW="1002960" imgH="291960" progId="Equation.DSMT4">
                  <p:embed/>
                </p:oleObj>
              </mc:Choice>
              <mc:Fallback>
                <p:oleObj name="Equation" r:id="rId13" imgW="1002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19709" y="5011864"/>
                        <a:ext cx="928755" cy="270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Объект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41926"/>
              </p:ext>
            </p:extLst>
          </p:nvPr>
        </p:nvGraphicFramePr>
        <p:xfrm>
          <a:off x="3858740" y="5490688"/>
          <a:ext cx="910039" cy="26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14" imgW="1002960" imgH="291960" progId="Equation.DSMT4">
                  <p:embed/>
                </p:oleObj>
              </mc:Choice>
              <mc:Fallback>
                <p:oleObj name="Equation" r:id="rId14" imgW="1002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8740" y="5490688"/>
                        <a:ext cx="910039" cy="264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922363"/>
              </p:ext>
            </p:extLst>
          </p:nvPr>
        </p:nvGraphicFramePr>
        <p:xfrm>
          <a:off x="8077421" y="5399820"/>
          <a:ext cx="910039" cy="26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15" imgW="1002960" imgH="291960" progId="Equation.DSMT4">
                  <p:embed/>
                </p:oleObj>
              </mc:Choice>
              <mc:Fallback>
                <p:oleObj name="Equation" r:id="rId15" imgW="1002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7421" y="5399820"/>
                        <a:ext cx="910039" cy="264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87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73" grpId="0" animBg="1"/>
      <p:bldP spid="76" grpId="0" animBg="1"/>
      <p:bldP spid="77" grpId="0"/>
      <p:bldP spid="78" grpId="0"/>
      <p:bldP spid="85" grpId="0"/>
      <p:bldP spid="8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F726D86-119A-44D9-9BBA-BE91C4EA8197}">
  <we:reference id="wa104187952" version="1.1.0.0" store="ru-RU" storeType="OMEX"/>
  <we:alternateReferences>
    <we:reference id="WA104187952" version="1.1.0.0" store="WA1041879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5B70471-004E-41DB-B4A9-DEDD0946172D}">
  <we:reference id="wa104379251" version="1.0.0.0" store="ru-RU" storeType="OMEX"/>
  <we:alternateReferences>
    <we:reference id="WA104379251" version="1.0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7329</TotalTime>
  <Words>328</Words>
  <Application>Microsoft Office PowerPoint</Application>
  <PresentationFormat>Экран (4:3)</PresentationFormat>
  <Paragraphs>54</Paragraphs>
  <Slides>9</Slides>
  <Notes>0</Notes>
  <HiddenSlides>0</HiddenSlides>
  <MMClips>7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Тема Office</vt:lpstr>
      <vt:lpstr>Equation</vt:lpstr>
      <vt:lpstr>MathType 6.0 Equation</vt:lpstr>
      <vt:lpstr>Теория автоматического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  в специальность</dc:title>
  <dc:creator>Администратор</dc:creator>
  <cp:lastModifiedBy>BIST</cp:lastModifiedBy>
  <cp:revision>395</cp:revision>
  <cp:lastPrinted>2012-09-03T19:18:29Z</cp:lastPrinted>
  <dcterms:created xsi:type="dcterms:W3CDTF">2012-09-03T18:50:03Z</dcterms:created>
  <dcterms:modified xsi:type="dcterms:W3CDTF">2015-04-23T16:43:33Z</dcterms:modified>
</cp:coreProperties>
</file>