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0" r:id="rId10"/>
    <p:sldId id="266" r:id="rId11"/>
    <p:sldId id="302" r:id="rId12"/>
    <p:sldId id="265" r:id="rId13"/>
    <p:sldId id="300" r:id="rId14"/>
    <p:sldId id="269" r:id="rId15"/>
    <p:sldId id="301" r:id="rId16"/>
    <p:sldId id="270" r:id="rId17"/>
    <p:sldId id="303" r:id="rId18"/>
    <p:sldId id="271" r:id="rId19"/>
    <p:sldId id="304" r:id="rId20"/>
    <p:sldId id="272" r:id="rId21"/>
    <p:sldId id="305" r:id="rId22"/>
    <p:sldId id="274" r:id="rId23"/>
    <p:sldId id="306" r:id="rId24"/>
    <p:sldId id="275" r:id="rId25"/>
    <p:sldId id="307" r:id="rId26"/>
    <p:sldId id="276" r:id="rId27"/>
    <p:sldId id="277" r:id="rId28"/>
    <p:sldId id="278" r:id="rId29"/>
    <p:sldId id="279" r:id="rId30"/>
    <p:sldId id="281" r:id="rId31"/>
    <p:sldId id="282" r:id="rId32"/>
    <p:sldId id="283" r:id="rId33"/>
    <p:sldId id="284" r:id="rId34"/>
    <p:sldId id="308" r:id="rId35"/>
    <p:sldId id="285" r:id="rId36"/>
    <p:sldId id="286" r:id="rId37"/>
    <p:sldId id="309" r:id="rId38"/>
    <p:sldId id="287" r:id="rId39"/>
    <p:sldId id="288" r:id="rId40"/>
    <p:sldId id="310" r:id="rId41"/>
    <p:sldId id="289" r:id="rId42"/>
    <p:sldId id="280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73" r:id="rId53"/>
    <p:sldId id="268" r:id="rId54"/>
    <p:sldId id="299" r:id="rId55"/>
    <p:sldId id="267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34182-CF5C-4F93-AA04-C6B488D7146A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7A439-6C0D-41DC-B466-F2012A4DD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7A439-6C0D-41DC-B466-F2012A4DD1D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7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9082-12EE-4823-9BCA-B63F06CD84D2}" type="datetimeFigureOut">
              <a:rPr lang="ru-RU" smtClean="0"/>
              <a:pPr/>
              <a:t>27.03.2021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B382-1DB2-4325-A34F-D603F621FA4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640960" cy="252028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highlight>
                  <a:srgbClr val="FFFF00"/>
                </a:highlight>
              </a:rPr>
              <a:t>Заняття 21 Практичне </a:t>
            </a:r>
            <a:r>
              <a:rPr lang="ru-RU" b="1" dirty="0">
                <a:highlight>
                  <a:srgbClr val="FFFF00"/>
                </a:highlight>
              </a:rPr>
              <a:t>14 25-03-2021</a:t>
            </a:r>
            <a:br>
              <a:rPr lang="uk-UA" b="1" dirty="0">
                <a:highlight>
                  <a:srgbClr val="FFFF00"/>
                </a:highlight>
              </a:rPr>
            </a:br>
            <a:r>
              <a:rPr lang="uk-UA" b="1" dirty="0">
                <a:highlight>
                  <a:srgbClr val="FFFF00"/>
                </a:highlight>
              </a:rPr>
              <a:t>Датчики систем протидії фізичному НСД до інформації в КСЗІ.</a:t>
            </a:r>
            <a:endParaRPr lang="uk-UA" u="sng" dirty="0">
              <a:highlight>
                <a:srgbClr val="FFFF00"/>
              </a:highligh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708920"/>
            <a:ext cx="8424936" cy="3721968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dirty="0">
                <a:solidFill>
                  <a:schemeClr val="tx1"/>
                </a:solidFill>
                <a:highlight>
                  <a:srgbClr val="FFFF00"/>
                </a:highlight>
              </a:rPr>
              <a:t>Мета: Вивчення принципу дії датчиків, що застосовуються у системах протидії НСД до інформації. </a:t>
            </a:r>
          </a:p>
          <a:p>
            <a:pPr algn="just"/>
            <a:r>
              <a:rPr lang="uk-UA" dirty="0">
                <a:solidFill>
                  <a:schemeClr val="tx1"/>
                </a:solidFill>
                <a:highlight>
                  <a:srgbClr val="FFFF00"/>
                </a:highlight>
              </a:rPr>
              <a:t>Питання 1. Класифікація датчиків згідно місця розташування.</a:t>
            </a:r>
          </a:p>
          <a:p>
            <a:pPr algn="just"/>
            <a:r>
              <a:rPr lang="uk-UA" dirty="0">
                <a:solidFill>
                  <a:schemeClr val="tx1"/>
                </a:solidFill>
                <a:highlight>
                  <a:srgbClr val="FFFF00"/>
                </a:highlight>
              </a:rPr>
              <a:t>Питання 2. Датчики та принципи дії.</a:t>
            </a:r>
          </a:p>
          <a:p>
            <a:pPr algn="just"/>
            <a:r>
              <a:rPr lang="uk-UA" dirty="0">
                <a:solidFill>
                  <a:schemeClr val="tx1"/>
                </a:solidFill>
                <a:highlight>
                  <a:srgbClr val="FFFF00"/>
                </a:highlight>
              </a:rPr>
              <a:t>Питання 3. Фізичні ефекти роботи датчиків.</a:t>
            </a:r>
            <a:endParaRPr lang="ru-RU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Розумні датчики для інтелектуальних систем безпеки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 l="9015" t="53155"/>
          <a:stretch>
            <a:fillRect/>
          </a:stretch>
        </p:blipFill>
        <p:spPr bwMode="auto">
          <a:xfrm>
            <a:off x="47429" y="0"/>
            <a:ext cx="9096571" cy="587727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558924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ighlight>
                  <a:srgbClr val="FFFF00"/>
                </a:highlight>
              </a:rPr>
              <a:t>Рис. 3. 2 </a:t>
            </a:r>
            <a:r>
              <a:rPr lang="ru-RU" sz="2800" b="1" dirty="0" err="1">
                <a:highlight>
                  <a:srgbClr val="FFFF00"/>
                </a:highlight>
              </a:rPr>
              <a:t>Класифікація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сучасних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датчиків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сигналізації</a:t>
            </a:r>
            <a:r>
              <a:rPr lang="ru-RU" sz="2800" b="1" dirty="0">
                <a:highlight>
                  <a:srgbClr val="FFFF00"/>
                </a:highlight>
              </a:rPr>
              <a:t> для </a:t>
            </a:r>
            <a:r>
              <a:rPr lang="ru-RU" sz="2800" b="1" dirty="0" err="1">
                <a:highlight>
                  <a:srgbClr val="FFFF00"/>
                </a:highlight>
              </a:rPr>
              <a:t>забезпечення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фізичного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захисту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приміщень</a:t>
            </a:r>
            <a:endParaRPr lang="ru-RU" sz="28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4283" t="5513" r="3709" b="4075"/>
          <a:stretch/>
        </p:blipFill>
        <p:spPr>
          <a:xfrm>
            <a:off x="395536" y="935853"/>
            <a:ext cx="8496945" cy="59046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3527" y="-19223"/>
            <a:ext cx="8568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highlight>
                  <a:srgbClr val="FFFF00"/>
                </a:highlight>
              </a:rPr>
              <a:t>Охранная сигнализация (ОС)</a:t>
            </a:r>
            <a:endParaRPr lang="uk-UA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59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075240" cy="922114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highlight>
                  <a:srgbClr val="FFFF00"/>
                </a:highlight>
              </a:rPr>
              <a:t>Стисла</a:t>
            </a:r>
            <a:r>
              <a:rPr lang="ru-RU" b="1" dirty="0">
                <a:highlight>
                  <a:srgbClr val="FFFF00"/>
                </a:highlight>
              </a:rPr>
              <a:t> характеристика та </a:t>
            </a:r>
            <a:r>
              <a:rPr lang="ru-RU" b="1" dirty="0" err="1">
                <a:highlight>
                  <a:srgbClr val="FFFF00"/>
                </a:highlight>
              </a:rPr>
              <a:t>особливості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endParaRPr lang="ru-RU" b="1" dirty="0">
              <a:highlight>
                <a:srgbClr val="FFFF00"/>
              </a:highligh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8964488" cy="507342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800" b="1" u="sng" dirty="0" err="1">
                <a:highlight>
                  <a:srgbClr val="FFFF00"/>
                </a:highlight>
              </a:rPr>
              <a:t>Периметральні</a:t>
            </a:r>
            <a:r>
              <a:rPr lang="ru-RU" sz="2800" b="1" u="sng" dirty="0">
                <a:highlight>
                  <a:srgbClr val="FFFF00"/>
                </a:highlight>
              </a:rPr>
              <a:t> датчики </a:t>
            </a:r>
            <a:r>
              <a:rPr lang="ru-RU" sz="2800" b="1" u="sng" dirty="0" err="1">
                <a:highlight>
                  <a:srgbClr val="FFFF00"/>
                </a:highlight>
              </a:rPr>
              <a:t>натяжної</a:t>
            </a:r>
            <a:r>
              <a:rPr lang="ru-RU" sz="2800" b="1" u="sng" dirty="0">
                <a:highlight>
                  <a:srgbClr val="FFFF00"/>
                </a:highlight>
              </a:rPr>
              <a:t> </a:t>
            </a:r>
            <a:r>
              <a:rPr lang="ru-RU" sz="2800" b="1" u="sng" dirty="0" err="1">
                <a:highlight>
                  <a:srgbClr val="FFFF00"/>
                </a:highlight>
              </a:rPr>
              <a:t>дії</a:t>
            </a:r>
            <a:endParaRPr lang="ru-RU" sz="2800" b="1" u="sng" dirty="0">
              <a:highlight>
                <a:srgbClr val="FFFF00"/>
              </a:highlight>
            </a:endParaRPr>
          </a:p>
          <a:p>
            <a:pPr algn="just">
              <a:buNone/>
            </a:pPr>
            <a:r>
              <a:rPr lang="ru-RU" sz="2800" b="1" dirty="0">
                <a:highlight>
                  <a:srgbClr val="FFFF00"/>
                </a:highlight>
              </a:rPr>
              <a:t>	Датчики </a:t>
            </a:r>
            <a:r>
              <a:rPr lang="ru-RU" sz="2800" b="1" dirty="0" err="1">
                <a:highlight>
                  <a:srgbClr val="FFFF00"/>
                </a:highlight>
              </a:rPr>
              <a:t>цього</a:t>
            </a:r>
            <a:r>
              <a:rPr lang="ru-RU" sz="2800" b="1" dirty="0">
                <a:highlight>
                  <a:srgbClr val="FFFF00"/>
                </a:highlight>
              </a:rPr>
              <a:t> типу </a:t>
            </a:r>
            <a:r>
              <a:rPr lang="ru-RU" sz="2800" b="1" dirty="0" err="1">
                <a:highlight>
                  <a:srgbClr val="FFFF00"/>
                </a:highlight>
              </a:rPr>
              <a:t>складаються</a:t>
            </a:r>
            <a:r>
              <a:rPr lang="ru-RU" sz="2800" b="1" dirty="0">
                <a:highlight>
                  <a:srgbClr val="FFFF00"/>
                </a:highlight>
              </a:rPr>
              <a:t> з </a:t>
            </a:r>
            <a:r>
              <a:rPr lang="ru-RU" sz="2800" b="1" dirty="0" err="1">
                <a:highlight>
                  <a:srgbClr val="FFFF00"/>
                </a:highlight>
              </a:rPr>
              <a:t>декількох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рядів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натягнутого</a:t>
            </a:r>
            <a:r>
              <a:rPr lang="ru-RU" sz="2800" b="1" dirty="0">
                <a:highlight>
                  <a:srgbClr val="FFFF00"/>
                </a:highlight>
              </a:rPr>
              <a:t> проводу, </a:t>
            </a:r>
            <a:r>
              <a:rPr lang="ru-RU" sz="2800" b="1" dirty="0" err="1">
                <a:highlight>
                  <a:srgbClr val="FFFF00"/>
                </a:highlight>
              </a:rPr>
              <a:t>приєднаного</a:t>
            </a:r>
            <a:r>
              <a:rPr lang="ru-RU" sz="2800" b="1" dirty="0">
                <a:highlight>
                  <a:srgbClr val="FFFF00"/>
                </a:highlight>
              </a:rPr>
              <a:t> до </a:t>
            </a:r>
            <a:r>
              <a:rPr lang="ru-RU" sz="2800" b="1" dirty="0" err="1">
                <a:highlight>
                  <a:srgbClr val="FFFF00"/>
                </a:highlight>
              </a:rPr>
              <a:t>механічних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вимикачів</a:t>
            </a:r>
            <a:r>
              <a:rPr lang="ru-RU" sz="2800" b="1" dirty="0">
                <a:highlight>
                  <a:srgbClr val="FFFF00"/>
                </a:highlight>
              </a:rPr>
              <a:t>. </a:t>
            </a:r>
            <a:r>
              <a:rPr lang="ru-RU" sz="2800" b="1" dirty="0" err="1">
                <a:highlight>
                  <a:srgbClr val="FFFF00"/>
                </a:highlight>
              </a:rPr>
              <a:t>Найменший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вигин</a:t>
            </a:r>
            <a:r>
              <a:rPr lang="ru-RU" sz="2800" b="1" dirty="0">
                <a:highlight>
                  <a:srgbClr val="FFFF00"/>
                </a:highlight>
              </a:rPr>
              <a:t> дроту </a:t>
            </a:r>
            <a:r>
              <a:rPr lang="ru-RU" sz="2800" b="1" dirty="0" err="1">
                <a:highlight>
                  <a:srgbClr val="FFFF00"/>
                </a:highlight>
              </a:rPr>
              <a:t>викликає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спрацьовування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сигналізації</a:t>
            </a:r>
            <a:r>
              <a:rPr lang="ru-RU" sz="2800" b="1" dirty="0">
                <a:highlight>
                  <a:srgbClr val="FFFF00"/>
                </a:highlight>
              </a:rPr>
              <a:t>. Для монтажу </a:t>
            </a:r>
            <a:r>
              <a:rPr lang="ru-RU" sz="2800" b="1" dirty="0" err="1">
                <a:highlight>
                  <a:srgbClr val="FFFF00"/>
                </a:highlight>
              </a:rPr>
              <a:t>датчиків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натяжної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дії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використовується</a:t>
            </a:r>
            <a:r>
              <a:rPr lang="ru-RU" sz="2800" b="1" dirty="0">
                <a:highlight>
                  <a:srgbClr val="FFFF00"/>
                </a:highlight>
              </a:rPr>
              <a:t>, як правило, колючий </a:t>
            </a:r>
            <a:r>
              <a:rPr lang="ru-RU" sz="2800" b="1" dirty="0" err="1">
                <a:highlight>
                  <a:srgbClr val="FFFF00"/>
                </a:highlight>
              </a:rPr>
              <a:t>дріт</a:t>
            </a:r>
            <a:r>
              <a:rPr lang="ru-RU" sz="2800" b="1" dirty="0">
                <a:highlight>
                  <a:srgbClr val="FFFF00"/>
                </a:highlight>
              </a:rPr>
              <a:t>. В </a:t>
            </a:r>
            <a:r>
              <a:rPr lang="ru-RU" sz="2800" b="1" dirty="0" err="1">
                <a:highlight>
                  <a:srgbClr val="FFFF00"/>
                </a:highlight>
              </a:rPr>
              <a:t>системі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en-US" sz="2800" b="1" dirty="0" err="1">
                <a:highlight>
                  <a:srgbClr val="FFFF00"/>
                </a:highlight>
              </a:rPr>
              <a:t>SabreTape</a:t>
            </a:r>
            <a:r>
              <a:rPr lang="en-US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фірми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en-US" sz="2800" b="1" dirty="0" err="1">
                <a:highlight>
                  <a:srgbClr val="FFFF00"/>
                </a:highlight>
              </a:rPr>
              <a:t>Remsdaq</a:t>
            </a:r>
            <a:r>
              <a:rPr lang="en-US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>
                <a:highlight>
                  <a:srgbClr val="FFFF00"/>
                </a:highlight>
              </a:rPr>
              <a:t>волоконно-</a:t>
            </a:r>
            <a:r>
              <a:rPr lang="ru-RU" sz="2800" b="1" dirty="0" err="1">
                <a:highlight>
                  <a:srgbClr val="FFFF00"/>
                </a:highlight>
              </a:rPr>
              <a:t>оптичний</a:t>
            </a:r>
            <a:r>
              <a:rPr lang="ru-RU" sz="2800" b="1" dirty="0">
                <a:highlight>
                  <a:srgbClr val="FFFF00"/>
                </a:highlight>
              </a:rPr>
              <a:t> датчик і </a:t>
            </a:r>
            <a:r>
              <a:rPr lang="ru-RU" sz="2800" b="1" dirty="0" err="1">
                <a:highlight>
                  <a:srgbClr val="FFFF00"/>
                </a:highlight>
              </a:rPr>
              <a:t>провід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прикріплені</a:t>
            </a:r>
            <a:r>
              <a:rPr lang="ru-RU" sz="2800" b="1" dirty="0">
                <a:highlight>
                  <a:srgbClr val="FFFF00"/>
                </a:highlight>
              </a:rPr>
              <a:t> до </a:t>
            </a:r>
            <a:r>
              <a:rPr lang="ru-RU" sz="2800" b="1" dirty="0" err="1">
                <a:highlight>
                  <a:srgbClr val="FFFF00"/>
                </a:highlight>
              </a:rPr>
              <a:t>ріжучої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стрічці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змонтованої</a:t>
            </a:r>
            <a:r>
              <a:rPr lang="ru-RU" sz="2800" b="1" dirty="0">
                <a:highlight>
                  <a:srgbClr val="FFFF00"/>
                </a:highlight>
              </a:rPr>
              <a:t> на </a:t>
            </a:r>
            <a:r>
              <a:rPr lang="ru-RU" sz="2800" b="1" dirty="0" err="1">
                <a:highlight>
                  <a:srgbClr val="FFFF00"/>
                </a:highlight>
              </a:rPr>
              <a:t>огорожі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або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козирку</a:t>
            </a:r>
            <a:r>
              <a:rPr lang="ru-RU" sz="2800" b="1" dirty="0">
                <a:highlight>
                  <a:srgbClr val="FFFF00"/>
                </a:highlight>
              </a:rPr>
              <a:t>. Оцинкована </a:t>
            </a:r>
            <a:r>
              <a:rPr lang="ru-RU" sz="2800" b="1" dirty="0" err="1">
                <a:highlight>
                  <a:srgbClr val="FFFF00"/>
                </a:highlight>
              </a:rPr>
              <a:t>сталева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стрічка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товщиною</a:t>
            </a:r>
            <a:r>
              <a:rPr lang="ru-RU" sz="2800" b="1" dirty="0">
                <a:highlight>
                  <a:srgbClr val="FFFF00"/>
                </a:highlight>
              </a:rPr>
              <a:t> 0,5 мм і шириною 20 мм </a:t>
            </a:r>
            <a:r>
              <a:rPr lang="ru-RU" sz="2800" b="1" dirty="0" err="1">
                <a:highlight>
                  <a:srgbClr val="FFFF00"/>
                </a:highlight>
              </a:rPr>
              <a:t>натягнута</a:t>
            </a:r>
            <a:r>
              <a:rPr lang="ru-RU" sz="2800" b="1" dirty="0">
                <a:highlight>
                  <a:srgbClr val="FFFF00"/>
                </a:highlight>
              </a:rPr>
              <a:t> так, </a:t>
            </a:r>
            <a:r>
              <a:rPr lang="ru-RU" sz="2800" b="1" dirty="0" err="1">
                <a:highlight>
                  <a:srgbClr val="FFFF00"/>
                </a:highlight>
              </a:rPr>
              <a:t>що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спроба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перелізти</a:t>
            </a:r>
            <a:r>
              <a:rPr lang="ru-RU" sz="2800" b="1" dirty="0">
                <a:highlight>
                  <a:srgbClr val="FFFF00"/>
                </a:highlight>
              </a:rPr>
              <a:t> через огорожу </a:t>
            </a:r>
            <a:r>
              <a:rPr lang="ru-RU" sz="2800" b="1" dirty="0" err="1">
                <a:highlight>
                  <a:srgbClr val="FFFF00"/>
                </a:highlight>
              </a:rPr>
              <a:t>викликає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механічні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деформації</a:t>
            </a:r>
            <a:r>
              <a:rPr lang="ru-RU" sz="2800" b="1" dirty="0">
                <a:highlight>
                  <a:srgbClr val="FFFF00"/>
                </a:highlight>
              </a:rPr>
              <a:t>. </a:t>
            </a:r>
          </a:p>
          <a:p>
            <a:pPr algn="just">
              <a:buNone/>
            </a:pPr>
            <a:endParaRPr lang="ru-RU" sz="28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27984" cy="52693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27984" y="0"/>
            <a:ext cx="47160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>
                <a:highlight>
                  <a:srgbClr val="FFFF00"/>
                </a:highlight>
              </a:rPr>
              <a:t>Вимикачі встановлюються на спеціальних </a:t>
            </a:r>
            <a:r>
              <a:rPr lang="uk-UA" sz="3200" b="1" dirty="0" err="1">
                <a:highlight>
                  <a:srgbClr val="FFFF00"/>
                </a:highlight>
              </a:rPr>
              <a:t>стійках</a:t>
            </a:r>
            <a:r>
              <a:rPr lang="uk-UA" sz="3200" b="1" dirty="0">
                <a:highlight>
                  <a:srgbClr val="FFFF00"/>
                </a:highlight>
              </a:rPr>
              <a:t>, які </a:t>
            </a:r>
            <a:r>
              <a:rPr lang="uk-UA" sz="3200" b="1" dirty="0" err="1">
                <a:highlight>
                  <a:srgbClr val="FFFF00"/>
                </a:highlight>
              </a:rPr>
              <a:t>відстоять</a:t>
            </a:r>
            <a:r>
              <a:rPr lang="uk-UA" sz="3200" b="1" dirty="0">
                <a:highlight>
                  <a:srgbClr val="FFFF00"/>
                </a:highlight>
              </a:rPr>
              <a:t> один від одного на 60 см. </a:t>
            </a:r>
            <a:r>
              <a:rPr lang="uk-UA" sz="3200" b="1" dirty="0" err="1">
                <a:highlight>
                  <a:srgbClr val="FFFF00"/>
                </a:highlight>
              </a:rPr>
              <a:t>Провода</a:t>
            </a:r>
            <a:r>
              <a:rPr lang="uk-UA" sz="3200" b="1" dirty="0">
                <a:highlight>
                  <a:srgbClr val="FFFF00"/>
                </a:highlight>
              </a:rPr>
              <a:t> натягуються із зусиллям до 45 кг, механізм вимикача спрацьовує при вигині дроту понад 2 мм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5157192"/>
            <a:ext cx="9036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highlight>
                  <a:srgbClr val="FFFF00"/>
                </a:highlight>
              </a:rPr>
              <a:t>Система розрахована на виявлення тільки вельми енергійних дій порушника, але зате практично не дає помилкових спрацьовувань. Крім вимикачів датчиками є </a:t>
            </a:r>
            <a:r>
              <a:rPr lang="uk-UA" dirty="0" err="1">
                <a:highlight>
                  <a:srgbClr val="FFFF00"/>
                </a:highlight>
              </a:rPr>
              <a:t>багатомодове</a:t>
            </a:r>
            <a:r>
              <a:rPr lang="uk-UA" dirty="0">
                <a:highlight>
                  <a:srgbClr val="FFFF00"/>
                </a:highlight>
              </a:rPr>
              <a:t> волокно з діаметром сердечника / оболонки 50/125 </a:t>
            </a:r>
            <a:r>
              <a:rPr lang="uk-UA" dirty="0" err="1">
                <a:highlight>
                  <a:srgbClr val="FFFF00"/>
                </a:highlight>
              </a:rPr>
              <a:t>мкм</a:t>
            </a:r>
            <a:r>
              <a:rPr lang="uk-UA" dirty="0">
                <a:highlight>
                  <a:srgbClr val="FFFF00"/>
                </a:highlight>
              </a:rPr>
              <a:t>; джерелом випромінювання служить лазер з довжиною хвилі 0,85 </a:t>
            </a:r>
            <a:r>
              <a:rPr lang="uk-UA" dirty="0" err="1">
                <a:highlight>
                  <a:srgbClr val="FFFF00"/>
                </a:highlight>
              </a:rPr>
              <a:t>мкм</a:t>
            </a:r>
            <a:r>
              <a:rPr lang="uk-UA" dirty="0">
                <a:highlight>
                  <a:srgbClr val="FFFF00"/>
                </a:highlight>
              </a:rPr>
              <a:t>. Система розроблена в Великобританії; вона розрахована на експлуатацію в несприятливих атмосферних умовах  діапазоні температур від -30 ° до + 70 ° С.</a:t>
            </a:r>
          </a:p>
        </p:txBody>
      </p:sp>
    </p:spTree>
    <p:extLst>
      <p:ext uri="{BB962C8B-B14F-4D97-AF65-F5344CB8AC3E}">
        <p14:creationId xmlns:p14="http://schemas.microsoft.com/office/powerpoint/2010/main" val="159997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Периметральні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інфраакустич</a:t>
            </a:r>
            <a:r>
              <a:rPr lang="uk-UA" b="1" u="sng" dirty="0">
                <a:highlight>
                  <a:srgbClr val="FFFF00"/>
                </a:highlight>
              </a:rPr>
              <a:t>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sz="2400" b="1" dirty="0" err="1">
                <a:highlight>
                  <a:srgbClr val="FFFF00"/>
                </a:highlight>
              </a:rPr>
              <a:t>Встановлюються</a:t>
            </a:r>
            <a:r>
              <a:rPr lang="ru-RU" sz="2400" b="1" dirty="0">
                <a:highlight>
                  <a:srgbClr val="FFFF00"/>
                </a:highlight>
              </a:rPr>
              <a:t> на </a:t>
            </a:r>
            <a:r>
              <a:rPr lang="ru-RU" sz="2400" b="1" dirty="0" err="1">
                <a:highlight>
                  <a:srgbClr val="FFFF00"/>
                </a:highlight>
              </a:rPr>
              <a:t>металевих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огорожах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і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вловлюють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низькочастотні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звукові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коливання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огорож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під</a:t>
            </a:r>
            <a:r>
              <a:rPr lang="ru-RU" sz="2400" b="1" dirty="0">
                <a:highlight>
                  <a:srgbClr val="FFFF00"/>
                </a:highlight>
              </a:rPr>
              <a:t> час </a:t>
            </a:r>
            <a:r>
              <a:rPr lang="ru-RU" sz="2400" b="1" dirty="0" err="1">
                <a:highlight>
                  <a:srgbClr val="FFFF00"/>
                </a:highlight>
              </a:rPr>
              <a:t>їх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подолання</a:t>
            </a:r>
            <a:r>
              <a:rPr lang="ru-RU" sz="2400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sz="2400" b="1" dirty="0" err="1">
                <a:highlight>
                  <a:srgbClr val="FFFF00"/>
                </a:highlight>
              </a:rPr>
              <a:t>Можливі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помилкові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спрацьовування</a:t>
            </a:r>
            <a:r>
              <a:rPr lang="ru-RU" sz="2400" b="1" dirty="0">
                <a:highlight>
                  <a:srgbClr val="FFFF00"/>
                </a:highlight>
              </a:rPr>
              <a:t> таких </a:t>
            </a:r>
            <a:r>
              <a:rPr lang="ru-RU" sz="2400" b="1" dirty="0" err="1">
                <a:highlight>
                  <a:srgbClr val="FFFF00"/>
                </a:highlight>
              </a:rPr>
              <a:t>датчиків</a:t>
            </a:r>
            <a:r>
              <a:rPr lang="ru-RU" sz="2400" b="1" dirty="0">
                <a:highlight>
                  <a:srgbClr val="FFFF00"/>
                </a:highlight>
              </a:rPr>
              <a:t> на </a:t>
            </a:r>
            <a:r>
              <a:rPr lang="ru-RU" sz="2400" b="1" dirty="0" err="1">
                <a:highlight>
                  <a:srgbClr val="FFFF00"/>
                </a:highlight>
              </a:rPr>
              <a:t>вуличні</a:t>
            </a:r>
            <a:r>
              <a:rPr lang="ru-RU" sz="2400" b="1" dirty="0">
                <a:highlight>
                  <a:srgbClr val="FFFF00"/>
                </a:highlight>
              </a:rPr>
              <a:t> шуми </a:t>
            </a:r>
            <a:r>
              <a:rPr lang="ru-RU" sz="2400" b="1" dirty="0" err="1">
                <a:highlight>
                  <a:srgbClr val="FFFF00"/>
                </a:highlight>
              </a:rPr>
              <a:t>від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близько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розташованих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доріг</a:t>
            </a:r>
            <a:r>
              <a:rPr lang="ru-RU" sz="2400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sz="2400" b="1" dirty="0">
                <a:highlight>
                  <a:srgbClr val="FFFF00"/>
                </a:highlight>
              </a:rPr>
              <a:t>За </a:t>
            </a:r>
            <a:r>
              <a:rPr lang="ru-RU" sz="2400" b="1" dirty="0" err="1">
                <a:highlight>
                  <a:srgbClr val="FFFF00"/>
                </a:highlight>
              </a:rPr>
              <a:t>ознакою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перетворення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акустичних</a:t>
            </a:r>
            <a:r>
              <a:rPr lang="ru-RU" sz="2400" b="1" dirty="0">
                <a:highlight>
                  <a:srgbClr val="FFFF00"/>
                </a:highlight>
              </a:rPr>
              <a:t> </a:t>
            </a:r>
            <a:r>
              <a:rPr lang="ru-RU" sz="2400" b="1" dirty="0" err="1">
                <a:highlight>
                  <a:srgbClr val="FFFF00"/>
                </a:highlight>
              </a:rPr>
              <a:t>коливань</a:t>
            </a:r>
            <a:r>
              <a:rPr lang="ru-RU" sz="2400" b="1" dirty="0">
                <a:highlight>
                  <a:srgbClr val="FFFF00"/>
                </a:highlight>
              </a:rPr>
              <a:t> датчики </a:t>
            </a:r>
            <a:r>
              <a:rPr lang="ru-RU" sz="2400" b="1" dirty="0" err="1">
                <a:highlight>
                  <a:srgbClr val="FFFF00"/>
                </a:highlight>
              </a:rPr>
              <a:t>поділяються</a:t>
            </a:r>
            <a:r>
              <a:rPr lang="ru-RU" sz="2400" b="1" dirty="0">
                <a:highlight>
                  <a:srgbClr val="FFFF00"/>
                </a:highlight>
              </a:rPr>
              <a:t> на: </a:t>
            </a:r>
            <a:r>
              <a:rPr lang="ru-RU" sz="2400" b="1" dirty="0" err="1">
                <a:highlight>
                  <a:srgbClr val="FFFF00"/>
                </a:highlight>
              </a:rPr>
              <a:t>електродинамічні</a:t>
            </a:r>
            <a:r>
              <a:rPr lang="ru-RU" sz="2400" b="1" dirty="0">
                <a:highlight>
                  <a:srgbClr val="FFFF00"/>
                </a:highlight>
              </a:rPr>
              <a:t>; </a:t>
            </a:r>
            <a:r>
              <a:rPr lang="ru-RU" sz="2400" b="1" dirty="0" err="1">
                <a:highlight>
                  <a:srgbClr val="FFFF00"/>
                </a:highlight>
              </a:rPr>
              <a:t>електромагнітні</a:t>
            </a:r>
            <a:r>
              <a:rPr lang="ru-RU" sz="2400" b="1" dirty="0">
                <a:highlight>
                  <a:srgbClr val="FFFF00"/>
                </a:highlight>
              </a:rPr>
              <a:t>; </a:t>
            </a:r>
            <a:r>
              <a:rPr lang="ru-RU" sz="2400" b="1" dirty="0" err="1">
                <a:highlight>
                  <a:srgbClr val="FFFF00"/>
                </a:highlight>
              </a:rPr>
              <a:t>електростатичні</a:t>
            </a:r>
            <a:r>
              <a:rPr lang="ru-RU" sz="2400" b="1" dirty="0">
                <a:highlight>
                  <a:srgbClr val="FFFF00"/>
                </a:highlight>
              </a:rPr>
              <a:t>, </a:t>
            </a:r>
            <a:r>
              <a:rPr lang="ru-RU" sz="2400" b="1" dirty="0" err="1">
                <a:highlight>
                  <a:srgbClr val="FFFF00"/>
                </a:highlight>
              </a:rPr>
              <a:t>вуглецеві</a:t>
            </a:r>
            <a:r>
              <a:rPr lang="ru-RU" sz="2400" b="1" dirty="0">
                <a:highlight>
                  <a:srgbClr val="FFFF00"/>
                </a:highlight>
              </a:rPr>
              <a:t>; </a:t>
            </a:r>
            <a:r>
              <a:rPr lang="ru-RU" sz="2400" b="1" dirty="0" err="1">
                <a:highlight>
                  <a:srgbClr val="FFFF00"/>
                </a:highlight>
              </a:rPr>
              <a:t>п'єзоелектричні</a:t>
            </a:r>
            <a:r>
              <a:rPr lang="ru-RU" sz="2400" b="1" dirty="0">
                <a:highlight>
                  <a:srgbClr val="FFFF00"/>
                </a:highlight>
              </a:rPr>
              <a:t>; </a:t>
            </a:r>
            <a:r>
              <a:rPr lang="ru-RU" sz="2400" b="1" dirty="0" err="1">
                <a:highlight>
                  <a:srgbClr val="FFFF00"/>
                </a:highlight>
              </a:rPr>
              <a:t>напівпровідникові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endParaRPr lang="ru-RU" b="1" dirty="0">
              <a:highlight>
                <a:srgbClr val="FFFF00"/>
              </a:highligh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/>
          <a:srcRect l="13657" t="9198" r="16646" b="15202"/>
          <a:stretch/>
        </p:blipFill>
        <p:spPr>
          <a:xfrm>
            <a:off x="5181445" y="3789040"/>
            <a:ext cx="3680408" cy="28803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789040"/>
            <a:ext cx="4135725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uk-UA" sz="3200" b="1" dirty="0" err="1"/>
              <a:t>Периметральні</a:t>
            </a:r>
            <a:r>
              <a:rPr lang="uk-UA" sz="3200" b="1" dirty="0"/>
              <a:t> датчики електричного поля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936" y="525329"/>
            <a:ext cx="8869560" cy="3263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>
                <a:highlight>
                  <a:srgbClr val="FFFF00"/>
                </a:highlight>
              </a:rPr>
              <a:t>Датчики цього типу складаються з двох частин: випромінювача і декількох приймачів. Обидві частини датчика виконані з електричних кабелів, натягнутих між стовпами.</a:t>
            </a:r>
          </a:p>
          <a:p>
            <a:pPr marL="0" indent="0">
              <a:buNone/>
            </a:pPr>
            <a:r>
              <a:rPr lang="uk-UA" sz="2800" b="1" dirty="0">
                <a:highlight>
                  <a:srgbClr val="FFFF00"/>
                </a:highlight>
              </a:rPr>
              <a:t>Під час проходження порушника біля випромінювача і/та приймача має місце зміна електричного поля між ними, що і є сигналом тривоги.</a:t>
            </a:r>
          </a:p>
          <a:p>
            <a:pPr marL="0" indent="0">
              <a:buNone/>
            </a:pPr>
            <a:endParaRPr lang="uk-UA" dirty="0">
              <a:highlight>
                <a:srgbClr val="FFFF00"/>
              </a:highligh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b="20926"/>
          <a:stretch/>
        </p:blipFill>
        <p:spPr>
          <a:xfrm>
            <a:off x="755576" y="4005064"/>
            <a:ext cx="7416824" cy="25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Периметральні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вібраційні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sz="2800" b="1" dirty="0">
                <a:highlight>
                  <a:srgbClr val="FFFF00"/>
                </a:highlight>
              </a:rPr>
              <a:t>Датчики </a:t>
            </a:r>
            <a:r>
              <a:rPr lang="ru-RU" sz="2800" b="1" dirty="0" err="1">
                <a:highlight>
                  <a:srgbClr val="FFFF00"/>
                </a:highlight>
              </a:rPr>
              <a:t>цього</a:t>
            </a:r>
            <a:r>
              <a:rPr lang="ru-RU" sz="2800" b="1" dirty="0">
                <a:highlight>
                  <a:srgbClr val="FFFF00"/>
                </a:highlight>
              </a:rPr>
              <a:t> типу </a:t>
            </a:r>
            <a:r>
              <a:rPr lang="ru-RU" sz="2800" b="1" dirty="0" err="1">
                <a:highlight>
                  <a:srgbClr val="FFFF00"/>
                </a:highlight>
              </a:rPr>
              <a:t>являють</a:t>
            </a:r>
            <a:r>
              <a:rPr lang="ru-RU" sz="2800" b="1" dirty="0">
                <a:highlight>
                  <a:srgbClr val="FFFF00"/>
                </a:highlight>
              </a:rPr>
              <a:t> собою </a:t>
            </a:r>
            <a:r>
              <a:rPr lang="ru-RU" sz="2800" b="1" dirty="0" err="1">
                <a:highlight>
                  <a:srgbClr val="FFFF00"/>
                </a:highlight>
              </a:rPr>
              <a:t>контактні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вимикачі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різних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видів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з'єднані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послідовно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або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паралельно</a:t>
            </a:r>
            <a:r>
              <a:rPr lang="ru-RU" sz="2800" b="1" dirty="0">
                <a:highlight>
                  <a:srgbClr val="FFFF00"/>
                </a:highlight>
              </a:rPr>
              <a:t>. Датчики </a:t>
            </a:r>
            <a:r>
              <a:rPr lang="ru-RU" sz="2800" b="1" dirty="0" err="1">
                <a:highlight>
                  <a:srgbClr val="FFFF00"/>
                </a:highlight>
              </a:rPr>
              <a:t>кріпляться</a:t>
            </a:r>
            <a:r>
              <a:rPr lang="ru-RU" sz="2800" b="1" dirty="0">
                <a:highlight>
                  <a:srgbClr val="FFFF00"/>
                </a:highlight>
              </a:rPr>
              <a:t> на </a:t>
            </a:r>
            <a:r>
              <a:rPr lang="ru-RU" sz="2800" b="1" dirty="0" err="1">
                <a:highlight>
                  <a:srgbClr val="FFFF00"/>
                </a:highlight>
              </a:rPr>
              <a:t>стовпах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або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сітках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огорож</a:t>
            </a:r>
            <a:r>
              <a:rPr lang="ru-RU" sz="2800" b="1" dirty="0">
                <a:highlight>
                  <a:srgbClr val="FFFF00"/>
                </a:highlight>
              </a:rPr>
              <a:t> і </a:t>
            </a:r>
            <a:r>
              <a:rPr lang="ru-RU" sz="2800" b="1" dirty="0" err="1">
                <a:highlight>
                  <a:srgbClr val="FFFF00"/>
                </a:highlight>
              </a:rPr>
              <a:t>спрацьовують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від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хитань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струсів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або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вібрацій</a:t>
            </a:r>
            <a:r>
              <a:rPr lang="ru-RU" sz="2800" b="1" dirty="0">
                <a:highlight>
                  <a:srgbClr val="FFFF00"/>
                </a:highlight>
              </a:rPr>
              <a:t>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t="7295"/>
          <a:stretch>
            <a:fillRect/>
          </a:stretch>
        </p:blipFill>
        <p:spPr>
          <a:xfrm>
            <a:off x="575556" y="2636912"/>
            <a:ext cx="7992888" cy="366026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55576" y="6392921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Общая схема вибрационной системы защиты периметра WAGNER PSM</a:t>
            </a:r>
            <a:endParaRPr lang="uk-UA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593752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highlight>
                  <a:srgbClr val="FFFF00"/>
                </a:highlight>
              </a:rPr>
              <a:t>Такі</a:t>
            </a:r>
            <a:r>
              <a:rPr lang="ru-RU" dirty="0">
                <a:highlight>
                  <a:srgbClr val="FFFF00"/>
                </a:highlight>
              </a:rPr>
              <a:t> датчики </a:t>
            </a:r>
            <a:r>
              <a:rPr lang="ru-RU" dirty="0" err="1">
                <a:highlight>
                  <a:srgbClr val="FFFF00"/>
                </a:highlight>
              </a:rPr>
              <a:t>обладнуються</a:t>
            </a:r>
            <a:r>
              <a:rPr lang="ru-RU" dirty="0">
                <a:highlight>
                  <a:srgbClr val="FFFF00"/>
                </a:highlight>
              </a:rPr>
              <a:t>, як правило, </a:t>
            </a:r>
            <a:r>
              <a:rPr lang="ru-RU" dirty="0" err="1">
                <a:highlight>
                  <a:srgbClr val="FFFF00"/>
                </a:highlight>
              </a:rPr>
              <a:t>мікропроцесорами</a:t>
            </a:r>
            <a:r>
              <a:rPr lang="ru-RU" dirty="0">
                <a:highlight>
                  <a:srgbClr val="FFFF00"/>
                </a:highlight>
              </a:rPr>
              <a:t> для </a:t>
            </a:r>
            <a:r>
              <a:rPr lang="ru-RU" dirty="0" err="1">
                <a:highlight>
                  <a:srgbClr val="FFFF00"/>
                </a:highlight>
              </a:rPr>
              <a:t>обробки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сигналів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від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контактних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вимикачів</a:t>
            </a:r>
            <a:r>
              <a:rPr lang="ru-RU" dirty="0">
                <a:highlight>
                  <a:srgbClr val="FFFF00"/>
                </a:highlight>
              </a:rPr>
              <a:t>, </a:t>
            </a:r>
            <a:r>
              <a:rPr lang="ru-RU" dirty="0" err="1">
                <a:highlight>
                  <a:srgbClr val="FFFF00"/>
                </a:highlight>
              </a:rPr>
              <a:t>формування</a:t>
            </a:r>
            <a:r>
              <a:rPr lang="ru-RU" dirty="0">
                <a:highlight>
                  <a:srgbClr val="FFFF00"/>
                </a:highlight>
              </a:rPr>
              <a:t> і </a:t>
            </a:r>
            <a:r>
              <a:rPr lang="ru-RU" dirty="0" err="1">
                <a:highlight>
                  <a:srgbClr val="FFFF00"/>
                </a:highlight>
              </a:rPr>
              <a:t>посилки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команди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тривоги</a:t>
            </a:r>
            <a:r>
              <a:rPr lang="ru-RU" dirty="0">
                <a:highlight>
                  <a:srgbClr val="FFFF00"/>
                </a:highlight>
              </a:rPr>
              <a:t> на </a:t>
            </a:r>
            <a:r>
              <a:rPr lang="ru-RU" dirty="0" err="1">
                <a:highlight>
                  <a:srgbClr val="FFFF00"/>
                </a:highlight>
              </a:rPr>
              <a:t>центральний</a:t>
            </a:r>
            <a:r>
              <a:rPr lang="ru-RU" dirty="0">
                <a:highlight>
                  <a:srgbClr val="FFFF00"/>
                </a:highlight>
              </a:rPr>
              <a:t> пост </a:t>
            </a:r>
            <a:r>
              <a:rPr lang="ru-RU" dirty="0" err="1">
                <a:highlight>
                  <a:srgbClr val="FFFF00"/>
                </a:highlight>
              </a:rPr>
              <a:t>охорони</a:t>
            </a:r>
            <a:r>
              <a:rPr lang="ru-RU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highlight>
                  <a:srgbClr val="FFFF00"/>
                </a:highlight>
              </a:rPr>
              <a:t>Контактні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вимикачі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вібраційних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датчиків</a:t>
            </a:r>
            <a:r>
              <a:rPr lang="ru-RU" dirty="0">
                <a:highlight>
                  <a:srgbClr val="FFFF00"/>
                </a:highlight>
              </a:rPr>
              <a:t> за принципом </a:t>
            </a:r>
            <a:r>
              <a:rPr lang="ru-RU" dirty="0" err="1">
                <a:highlight>
                  <a:srgbClr val="FFFF00"/>
                </a:highlight>
              </a:rPr>
              <a:t>дії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бувають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ртутними</a:t>
            </a:r>
            <a:r>
              <a:rPr lang="ru-RU" dirty="0">
                <a:highlight>
                  <a:srgbClr val="FFFF00"/>
                </a:highlight>
              </a:rPr>
              <a:t>, </a:t>
            </a:r>
            <a:r>
              <a:rPr lang="ru-RU" dirty="0" err="1">
                <a:highlight>
                  <a:srgbClr val="FFFF00"/>
                </a:highlight>
              </a:rPr>
              <a:t>кульковими</a:t>
            </a:r>
            <a:r>
              <a:rPr lang="ru-RU" dirty="0">
                <a:highlight>
                  <a:srgbClr val="FFFF00"/>
                </a:highlight>
              </a:rPr>
              <a:t>, </a:t>
            </a:r>
            <a:r>
              <a:rPr lang="ru-RU" dirty="0" err="1">
                <a:highlight>
                  <a:srgbClr val="FFFF00"/>
                </a:highlight>
              </a:rPr>
              <a:t>п'єзоелектричними</a:t>
            </a:r>
            <a:r>
              <a:rPr lang="ru-RU" dirty="0">
                <a:highlight>
                  <a:srgbClr val="FFFF00"/>
                </a:highlight>
              </a:rPr>
              <a:t> та </a:t>
            </a:r>
            <a:r>
              <a:rPr lang="ru-RU" dirty="0" err="1">
                <a:highlight>
                  <a:srgbClr val="FFFF00"/>
                </a:highlight>
              </a:rPr>
              <a:t>маятниковими</a:t>
            </a:r>
            <a:r>
              <a:rPr lang="ru-RU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endParaRPr lang="uk-UA" dirty="0">
              <a:highlight>
                <a:srgbClr val="FFFF00"/>
              </a:highligh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765557"/>
            <a:ext cx="6624736" cy="30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9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Периметральні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електретні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Виготовляються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коаксіального</a:t>
            </a:r>
            <a:r>
              <a:rPr lang="ru-RU" b="1" dirty="0">
                <a:highlight>
                  <a:srgbClr val="FFFF00"/>
                </a:highlight>
              </a:rPr>
              <a:t> кабелю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радіально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поляризованим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діелектриком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Такий</a:t>
            </a:r>
            <a:r>
              <a:rPr lang="ru-RU" b="1" dirty="0">
                <a:highlight>
                  <a:srgbClr val="FFFF00"/>
                </a:highlight>
              </a:rPr>
              <a:t> кабель </a:t>
            </a:r>
            <a:r>
              <a:rPr lang="ru-RU" b="1" dirty="0" err="1">
                <a:highlight>
                  <a:srgbClr val="FFFF00"/>
                </a:highlight>
              </a:rPr>
              <a:t>простягається</a:t>
            </a:r>
            <a:r>
              <a:rPr lang="ru-RU" b="1" dirty="0">
                <a:highlight>
                  <a:srgbClr val="FFFF00"/>
                </a:highlight>
              </a:rPr>
              <a:t> через </a:t>
            </a:r>
            <a:r>
              <a:rPr lang="ru-RU" b="1" dirty="0" err="1">
                <a:highlight>
                  <a:srgbClr val="FFFF00"/>
                </a:highlight>
              </a:rPr>
              <a:t>огорожі</a:t>
            </a:r>
            <a:r>
              <a:rPr lang="ru-RU" b="1" dirty="0">
                <a:highlight>
                  <a:srgbClr val="FFFF00"/>
                </a:highlight>
              </a:rPr>
              <a:t> периметра </a:t>
            </a:r>
            <a:r>
              <a:rPr lang="ru-RU" b="1" dirty="0" err="1">
                <a:highlight>
                  <a:srgbClr val="FFFF00"/>
                </a:highlight>
              </a:rPr>
              <a:t>об'єкта</a:t>
            </a:r>
            <a:r>
              <a:rPr lang="ru-RU" b="1" dirty="0">
                <a:highlight>
                  <a:srgbClr val="FFFF00"/>
                </a:highlight>
              </a:rPr>
              <a:t>. У момент </a:t>
            </a:r>
            <a:r>
              <a:rPr lang="ru-RU" b="1" dirty="0" err="1">
                <a:highlight>
                  <a:srgbClr val="FFFF00"/>
                </a:highlight>
              </a:rPr>
              <a:t>подолання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огорожі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відбувається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струс</a:t>
            </a:r>
            <a:r>
              <a:rPr lang="ru-RU" b="1" dirty="0">
                <a:highlight>
                  <a:srgbClr val="FFFF00"/>
                </a:highlight>
              </a:rPr>
              <a:t> кабелю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відповідно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зміна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електричного</a:t>
            </a:r>
            <a:r>
              <a:rPr lang="ru-RU" b="1" dirty="0">
                <a:highlight>
                  <a:srgbClr val="FFFF00"/>
                </a:highlight>
              </a:rPr>
              <a:t> сигналу,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проходить через кабель. Як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вібраційні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електретні</a:t>
            </a:r>
            <a:r>
              <a:rPr lang="ru-RU" b="1" dirty="0">
                <a:highlight>
                  <a:srgbClr val="FFFF00"/>
                </a:highlight>
              </a:rPr>
              <a:t> датчики </a:t>
            </a:r>
            <a:r>
              <a:rPr lang="ru-RU" b="1" dirty="0" err="1">
                <a:highlight>
                  <a:srgbClr val="FFFF00"/>
                </a:highlight>
              </a:rPr>
              <a:t>оснащуються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мікропроцесорами</a:t>
            </a:r>
            <a:r>
              <a:rPr lang="ru-RU" b="1" dirty="0">
                <a:highlight>
                  <a:srgbClr val="FFFF00"/>
                </a:highlight>
              </a:rPr>
              <a:t> для контролю порогового </a:t>
            </a:r>
            <a:r>
              <a:rPr lang="ru-RU" b="1" dirty="0" err="1">
                <a:highlight>
                  <a:srgbClr val="FFFF00"/>
                </a:highlight>
              </a:rPr>
              <a:t>рівня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спрацьовування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можуть</a:t>
            </a:r>
            <a:r>
              <a:rPr lang="ru-RU" b="1" dirty="0">
                <a:highlight>
                  <a:srgbClr val="FFFF00"/>
                </a:highlight>
              </a:rPr>
              <a:t> бути </a:t>
            </a:r>
            <a:r>
              <a:rPr lang="ru-RU" b="1" dirty="0" err="1">
                <a:highlight>
                  <a:srgbClr val="FFFF00"/>
                </a:highlight>
              </a:rPr>
              <a:t>відрегульовані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розпізнавання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впливів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викликаються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вітром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кинутими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каменями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іншими</a:t>
            </a:r>
            <a:r>
              <a:rPr lang="ru-RU" b="1" dirty="0">
                <a:highlight>
                  <a:srgbClr val="FFFF00"/>
                </a:highlight>
              </a:rPr>
              <a:t> предметами, </a:t>
            </a:r>
            <a:r>
              <a:rPr lang="ru-RU" b="1" dirty="0" err="1">
                <a:highlight>
                  <a:srgbClr val="FFFF00"/>
                </a:highlight>
              </a:rPr>
              <a:t>тваринами</a:t>
            </a:r>
            <a:r>
              <a:rPr lang="ru-RU" b="1" dirty="0">
                <a:highlight>
                  <a:srgbClr val="FFFF00"/>
                </a:highlight>
              </a:rPr>
              <a:t>, птахами, </a:t>
            </a:r>
            <a:r>
              <a:rPr lang="ru-RU" b="1" dirty="0" err="1">
                <a:highlight>
                  <a:srgbClr val="FFFF00"/>
                </a:highlight>
              </a:rPr>
              <a:t>вібраціями</a:t>
            </a:r>
            <a:r>
              <a:rPr lang="ru-RU" b="1" dirty="0">
                <a:highlight>
                  <a:srgbClr val="FFFF00"/>
                </a:highlight>
              </a:rPr>
              <a:t> грунту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рухомих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транспортних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засобів</a:t>
            </a:r>
            <a:r>
              <a:rPr lang="ru-RU" b="1" dirty="0">
                <a:highlight>
                  <a:srgbClr val="FFFF00"/>
                </a:highlight>
              </a:rPr>
              <a:t>, градом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снігом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землетрусом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рухом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гілок</a:t>
            </a:r>
            <a:r>
              <a:rPr lang="ru-RU" b="1" dirty="0">
                <a:highlight>
                  <a:srgbClr val="FFFF00"/>
                </a:highlight>
              </a:rPr>
              <a:t> дерев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Периметральні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вібраційні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електретні</a:t>
            </a:r>
            <a:r>
              <a:rPr lang="ru-RU" b="1" dirty="0">
                <a:highlight>
                  <a:srgbClr val="FFFF00"/>
                </a:highlight>
              </a:rPr>
              <a:t> датчики </a:t>
            </a:r>
            <a:r>
              <a:rPr lang="ru-RU" b="1" dirty="0" err="1">
                <a:highlight>
                  <a:srgbClr val="FFFF00"/>
                </a:highlight>
              </a:rPr>
              <a:t>можуть</a:t>
            </a:r>
            <a:r>
              <a:rPr lang="ru-RU" b="1" dirty="0">
                <a:highlight>
                  <a:srgbClr val="FFFF00"/>
                </a:highlight>
              </a:rPr>
              <a:t> бути </a:t>
            </a:r>
            <a:r>
              <a:rPr lang="ru-RU" b="1" dirty="0" err="1">
                <a:highlight>
                  <a:srgbClr val="FFFF00"/>
                </a:highlight>
              </a:rPr>
              <a:t>обійдені</a:t>
            </a:r>
            <a:r>
              <a:rPr lang="ru-RU" b="1" dirty="0">
                <a:highlight>
                  <a:srgbClr val="FFFF00"/>
                </a:highlight>
              </a:rPr>
              <a:t> шляхом </a:t>
            </a:r>
            <a:r>
              <a:rPr lang="ru-RU" b="1" dirty="0" err="1">
                <a:highlight>
                  <a:srgbClr val="FFFF00"/>
                </a:highlight>
              </a:rPr>
              <a:t>підкопу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подолання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зверху</a:t>
            </a:r>
            <a:r>
              <a:rPr lang="ru-RU" b="1" dirty="0">
                <a:highlight>
                  <a:srgbClr val="FFFF00"/>
                </a:highlight>
              </a:rPr>
              <a:t> без </a:t>
            </a:r>
            <a:r>
              <a:rPr lang="ru-RU" b="1" dirty="0" err="1">
                <a:highlight>
                  <a:srgbClr val="FFFF00"/>
                </a:highlight>
              </a:rPr>
              <a:t>їх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торкання</a:t>
            </a:r>
            <a:endParaRPr lang="ru-RU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err="1"/>
              <a:t>Вібраційні</a:t>
            </a:r>
            <a:r>
              <a:rPr lang="ru-RU" sz="2800" b="1" dirty="0"/>
              <a:t> </a:t>
            </a:r>
            <a:r>
              <a:rPr lang="ru-RU" sz="2800" b="1" dirty="0" err="1"/>
              <a:t>сповіщувачі</a:t>
            </a:r>
            <a:r>
              <a:rPr lang="ru-RU" sz="2800" b="1" dirty="0"/>
              <a:t> з </a:t>
            </a:r>
            <a:r>
              <a:rPr lang="ru-RU" sz="2800" b="1" dirty="0" err="1"/>
              <a:t>кабельним</a:t>
            </a:r>
            <a:r>
              <a:rPr lang="ru-RU" sz="2800" b="1" dirty="0"/>
              <a:t> </a:t>
            </a:r>
            <a:r>
              <a:rPr lang="ru-RU" sz="2800" b="1" dirty="0" err="1"/>
              <a:t>чутливим</a:t>
            </a:r>
            <a:r>
              <a:rPr lang="ru-RU" sz="2800" b="1" dirty="0"/>
              <a:t> </a:t>
            </a:r>
            <a:r>
              <a:rPr lang="ru-RU" sz="2800" b="1" dirty="0" err="1"/>
              <a:t>елементом</a:t>
            </a:r>
            <a:endParaRPr lang="uk-UA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9283"/>
          <a:stretch/>
        </p:blipFill>
        <p:spPr>
          <a:xfrm>
            <a:off x="683568" y="1411225"/>
            <a:ext cx="7422094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highlight>
                  <a:srgbClr val="FFFF00"/>
                </a:highlight>
              </a:rPr>
              <a:t>Вступ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dirty="0">
                <a:highlight>
                  <a:srgbClr val="FFFF00"/>
                </a:highlight>
              </a:rPr>
              <a:t>	</a:t>
            </a:r>
            <a:r>
              <a:rPr lang="ru-RU" sz="3500" b="1" dirty="0" err="1">
                <a:highlight>
                  <a:srgbClr val="FFFF00"/>
                </a:highlight>
              </a:rPr>
              <a:t>Основними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тенденціями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розвитку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сучасних</a:t>
            </a:r>
            <a:r>
              <a:rPr lang="ru-RU" sz="3500" b="1" dirty="0">
                <a:highlight>
                  <a:srgbClr val="FFFF00"/>
                </a:highlight>
              </a:rPr>
              <a:t> систем </a:t>
            </a:r>
            <a:r>
              <a:rPr lang="ru-RU" sz="3500" b="1" dirty="0" err="1">
                <a:highlight>
                  <a:srgbClr val="FFFF00"/>
                </a:highlight>
              </a:rPr>
              <a:t>безпеки</a:t>
            </a:r>
            <a:r>
              <a:rPr lang="ru-RU" sz="3500" b="1" dirty="0">
                <a:highlight>
                  <a:srgbClr val="FFFF00"/>
                </a:highlight>
              </a:rPr>
              <a:t> (СБ) </a:t>
            </a:r>
            <a:r>
              <a:rPr lang="ru-RU" sz="3500" b="1" dirty="0" err="1">
                <a:highlight>
                  <a:srgbClr val="FFFF00"/>
                </a:highlight>
              </a:rPr>
              <a:t>є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процеси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автоматизації</a:t>
            </a:r>
            <a:r>
              <a:rPr lang="ru-RU" sz="3500" b="1" dirty="0">
                <a:highlight>
                  <a:srgbClr val="FFFF00"/>
                </a:highlight>
              </a:rPr>
              <a:t>, </a:t>
            </a:r>
            <a:r>
              <a:rPr lang="ru-RU" sz="3500" b="1" dirty="0" err="1">
                <a:highlight>
                  <a:srgbClr val="FFFF00"/>
                </a:highlight>
              </a:rPr>
              <a:t>інтеграції</a:t>
            </a:r>
            <a:r>
              <a:rPr lang="ru-RU" sz="3500" b="1" dirty="0">
                <a:highlight>
                  <a:srgbClr val="FFFF00"/>
                </a:highlight>
              </a:rPr>
              <a:t> та </a:t>
            </a:r>
            <a:r>
              <a:rPr lang="ru-RU" sz="3500" b="1" dirty="0" err="1">
                <a:highlight>
                  <a:srgbClr val="FFFF00"/>
                </a:highlight>
              </a:rPr>
              <a:t>інформатизації</a:t>
            </a:r>
            <a:r>
              <a:rPr lang="ru-RU" sz="3500" b="1" dirty="0">
                <a:highlight>
                  <a:srgbClr val="FFFF00"/>
                </a:highlight>
              </a:rPr>
              <a:t> на </a:t>
            </a:r>
            <a:r>
              <a:rPr lang="ru-RU" sz="3500" b="1" dirty="0" err="1">
                <a:highlight>
                  <a:srgbClr val="FFFF00"/>
                </a:highlight>
              </a:rPr>
              <a:t>основі</a:t>
            </a:r>
            <a:r>
              <a:rPr lang="ru-RU" sz="3500" b="1" dirty="0">
                <a:highlight>
                  <a:srgbClr val="FFFF00"/>
                </a:highlight>
              </a:rPr>
              <a:t> штучного </a:t>
            </a:r>
            <a:r>
              <a:rPr lang="ru-RU" sz="3500" b="1" dirty="0" err="1">
                <a:highlight>
                  <a:srgbClr val="FFFF00"/>
                </a:highlight>
              </a:rPr>
              <a:t>інтелекту</a:t>
            </a:r>
            <a:r>
              <a:rPr lang="ru-RU" sz="3500" b="1" dirty="0">
                <a:highlight>
                  <a:srgbClr val="FFFF00"/>
                </a:highlight>
              </a:rPr>
              <a:t> [1]. </a:t>
            </a:r>
            <a:r>
              <a:rPr lang="ru-RU" sz="3500" b="1" dirty="0" err="1">
                <a:highlight>
                  <a:srgbClr val="FFFF00"/>
                </a:highlight>
              </a:rPr>
              <a:t>Найбільш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повно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ці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тенденції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виявляються</a:t>
            </a:r>
            <a:r>
              <a:rPr lang="ru-RU" sz="3500" b="1" dirty="0">
                <a:highlight>
                  <a:srgbClr val="FFFF00"/>
                </a:highlight>
              </a:rPr>
              <a:t> в </a:t>
            </a:r>
            <a:r>
              <a:rPr lang="ru-RU" sz="3500" b="1" dirty="0" err="1">
                <a:highlight>
                  <a:srgbClr val="FFFF00"/>
                </a:highlight>
              </a:rPr>
              <a:t>розвитку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сучасних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датчиків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тривожної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сигналізації</a:t>
            </a:r>
            <a:r>
              <a:rPr lang="ru-RU" sz="3500" b="1" dirty="0">
                <a:highlight>
                  <a:srgbClr val="FFFF00"/>
                </a:highlight>
              </a:rPr>
              <a:t> (ДТЗ) для систем </a:t>
            </a:r>
            <a:r>
              <a:rPr lang="ru-RU" sz="3500" b="1" dirty="0" err="1">
                <a:highlight>
                  <a:srgbClr val="FFFF00"/>
                </a:highlight>
              </a:rPr>
              <a:t>безпеки</a:t>
            </a:r>
            <a:r>
              <a:rPr lang="ru-RU" sz="3500" b="1" dirty="0">
                <a:highlight>
                  <a:srgbClr val="FFFF00"/>
                </a:highlight>
              </a:rPr>
              <a:t>. </a:t>
            </a:r>
          </a:p>
          <a:p>
            <a:pPr algn="just">
              <a:buNone/>
            </a:pPr>
            <a:r>
              <a:rPr lang="ru-RU" sz="3500" b="1" dirty="0">
                <a:highlight>
                  <a:srgbClr val="FFFF00"/>
                </a:highlight>
              </a:rPr>
              <a:t>		Для </a:t>
            </a:r>
            <a:r>
              <a:rPr lang="ru-RU" sz="3500" b="1" dirty="0" err="1">
                <a:highlight>
                  <a:srgbClr val="FFFF00"/>
                </a:highlight>
              </a:rPr>
              <a:t>більшої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наочності</a:t>
            </a:r>
            <a:r>
              <a:rPr lang="ru-RU" sz="3500" b="1" dirty="0">
                <a:highlight>
                  <a:srgbClr val="FFFF00"/>
                </a:highlight>
              </a:rPr>
              <a:t> при </a:t>
            </a:r>
            <a:r>
              <a:rPr lang="ru-RU" sz="3500" b="1" dirty="0" err="1">
                <a:highlight>
                  <a:srgbClr val="FFFF00"/>
                </a:highlight>
              </a:rPr>
              <a:t>проведенні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аналізу</a:t>
            </a:r>
            <a:r>
              <a:rPr lang="ru-RU" sz="3500" b="1" dirty="0">
                <a:highlight>
                  <a:srgbClr val="FFFF00"/>
                </a:highlight>
              </a:rPr>
              <a:t> на рис. 1 </a:t>
            </a:r>
            <a:r>
              <a:rPr lang="ru-RU" sz="3500" b="1" dirty="0" err="1">
                <a:highlight>
                  <a:srgbClr val="FFFF00"/>
                </a:highlight>
              </a:rPr>
              <a:t>наведені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схеми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узагальнених</a:t>
            </a:r>
            <a:r>
              <a:rPr lang="ru-RU" sz="3500" b="1" dirty="0">
                <a:highlight>
                  <a:srgbClr val="FFFF00"/>
                </a:highlight>
              </a:rPr>
              <a:t> систем </a:t>
            </a:r>
            <a:r>
              <a:rPr lang="ru-RU" sz="3500" b="1" dirty="0" err="1">
                <a:highlight>
                  <a:srgbClr val="FFFF00"/>
                </a:highlight>
              </a:rPr>
              <a:t>безпеки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і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життєзабезпечення</a:t>
            </a:r>
            <a:r>
              <a:rPr lang="ru-RU" sz="3500" b="1" dirty="0">
                <a:highlight>
                  <a:srgbClr val="FFFF00"/>
                </a:highlight>
              </a:rPr>
              <a:t> (СБЖ) </a:t>
            </a:r>
            <a:r>
              <a:rPr lang="ru-RU" sz="3500" b="1" dirty="0" err="1">
                <a:highlight>
                  <a:srgbClr val="FFFF00"/>
                </a:highlight>
              </a:rPr>
              <a:t>об'єкта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і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людини</a:t>
            </a:r>
            <a:r>
              <a:rPr lang="ru-RU" sz="3500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Інфрачервоні</a:t>
            </a:r>
            <a:r>
              <a:rPr lang="ru-RU" b="1" u="sng" dirty="0">
                <a:highlight>
                  <a:srgbClr val="FFFF00"/>
                </a:highlight>
              </a:rPr>
              <a:t> датчики контролю простору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Принцип </a:t>
            </a:r>
            <a:r>
              <a:rPr lang="ru-RU" b="1" dirty="0" err="1">
                <a:highlight>
                  <a:srgbClr val="FFFF00"/>
                </a:highlight>
              </a:rPr>
              <a:t>дії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заснований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зміні</a:t>
            </a:r>
            <a:r>
              <a:rPr lang="ru-RU" b="1" dirty="0">
                <a:highlight>
                  <a:srgbClr val="FFFF00"/>
                </a:highlight>
              </a:rPr>
              <a:t> сигналу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випромінювача</a:t>
            </a:r>
            <a:r>
              <a:rPr lang="ru-RU" b="1" dirty="0">
                <a:highlight>
                  <a:srgbClr val="FFFF00"/>
                </a:highlight>
              </a:rPr>
              <a:t> до </a:t>
            </a:r>
            <a:r>
              <a:rPr lang="ru-RU" b="1" dirty="0" err="1">
                <a:highlight>
                  <a:srgbClr val="FFFF00"/>
                </a:highlight>
              </a:rPr>
              <a:t>приймача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попаданні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порушника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між</a:t>
            </a:r>
            <a:r>
              <a:rPr lang="ru-RU" b="1" dirty="0">
                <a:highlight>
                  <a:srgbClr val="FFFF00"/>
                </a:highlight>
              </a:rPr>
              <a:t> ними. В </a:t>
            </a:r>
            <a:r>
              <a:rPr lang="ru-RU" b="1" dirty="0" err="1">
                <a:highlight>
                  <a:srgbClr val="FFFF00"/>
                </a:highlight>
              </a:rPr>
              <a:t>якості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випромінювачів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інфрачервоні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світлодіоди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невеликі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лазерні</a:t>
            </a:r>
            <a:r>
              <a:rPr lang="ru-RU" b="1" dirty="0">
                <a:highlight>
                  <a:srgbClr val="FFFF00"/>
                </a:highlight>
              </a:rPr>
              <a:t> установки. </a:t>
            </a:r>
            <a:r>
              <a:rPr lang="ru-RU" b="1" dirty="0" err="1">
                <a:highlight>
                  <a:srgbClr val="FFFF00"/>
                </a:highlight>
              </a:rPr>
              <a:t>Відстань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між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випромінювачем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приймачем</a:t>
            </a:r>
            <a:r>
              <a:rPr lang="ru-RU" b="1" dirty="0">
                <a:highlight>
                  <a:srgbClr val="FFFF00"/>
                </a:highlight>
              </a:rPr>
              <a:t> не </a:t>
            </a:r>
            <a:r>
              <a:rPr lang="ru-RU" b="1" dirty="0" err="1">
                <a:highlight>
                  <a:srgbClr val="FFFF00"/>
                </a:highlight>
              </a:rPr>
              <a:t>більше</a:t>
            </a:r>
            <a:r>
              <a:rPr lang="ru-RU" b="1" dirty="0">
                <a:highlight>
                  <a:srgbClr val="FFFF00"/>
                </a:highlight>
              </a:rPr>
              <a:t> 100 </a:t>
            </a:r>
            <a:r>
              <a:rPr lang="ru-RU" b="1" dirty="0" err="1">
                <a:highlight>
                  <a:srgbClr val="FFFF00"/>
                </a:highlight>
              </a:rPr>
              <a:t>метрів</a:t>
            </a:r>
            <a:r>
              <a:rPr lang="ru-RU" b="1" dirty="0">
                <a:highlight>
                  <a:srgbClr val="FFFF00"/>
                </a:highlight>
              </a:rPr>
              <a:t>. На </a:t>
            </a:r>
            <a:r>
              <a:rPr lang="ru-RU" b="1" dirty="0" err="1">
                <a:highlight>
                  <a:srgbClr val="FFFF00"/>
                </a:highlight>
              </a:rPr>
              <a:t>спеціальні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стовпи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зазвичай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встановлюють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кілька</a:t>
            </a:r>
            <a:r>
              <a:rPr lang="ru-RU" b="1" dirty="0">
                <a:highlight>
                  <a:srgbClr val="FFFF00"/>
                </a:highlight>
              </a:rPr>
              <a:t> таких </a:t>
            </a:r>
            <a:r>
              <a:rPr lang="ru-RU" b="1" dirty="0" err="1">
                <a:highlight>
                  <a:srgbClr val="FFFF00"/>
                </a:highlight>
              </a:rPr>
              <a:t>пристроїв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створення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вертикальної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смуги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виявлення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необхідної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висоти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Для </a:t>
            </a:r>
            <a:r>
              <a:rPr lang="ru-RU" b="1" dirty="0" err="1">
                <a:highlight>
                  <a:srgbClr val="FFFF00"/>
                </a:highlight>
              </a:rPr>
              <a:t>підвищення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надійності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іноді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використовується</a:t>
            </a:r>
            <a:r>
              <a:rPr lang="ru-RU" b="1" dirty="0">
                <a:highlight>
                  <a:srgbClr val="FFFF00"/>
                </a:highlight>
              </a:rPr>
              <a:t> частотна </a:t>
            </a:r>
            <a:r>
              <a:rPr lang="ru-RU" b="1" dirty="0" err="1">
                <a:highlight>
                  <a:srgbClr val="FFFF00"/>
                </a:highlight>
              </a:rPr>
              <a:t>модуляція</a:t>
            </a:r>
            <a:r>
              <a:rPr lang="ru-RU" b="1" dirty="0">
                <a:highlight>
                  <a:srgbClr val="FFFF00"/>
                </a:highlight>
              </a:rPr>
              <a:t> сигналу </a:t>
            </a:r>
            <a:r>
              <a:rPr lang="ru-RU" b="1" dirty="0" err="1">
                <a:highlight>
                  <a:srgbClr val="FFFF00"/>
                </a:highlight>
              </a:rPr>
              <a:t>випромінювання</a:t>
            </a:r>
            <a:r>
              <a:rPr lang="ru-RU" b="1" dirty="0">
                <a:highlight>
                  <a:srgbClr val="FFFF00"/>
                </a:highlight>
              </a:rPr>
              <a:t>. Датчики </a:t>
            </a:r>
            <a:r>
              <a:rPr lang="ru-RU" b="1" dirty="0" err="1">
                <a:highlight>
                  <a:srgbClr val="FFFF00"/>
                </a:highlight>
              </a:rPr>
              <a:t>можуть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втрачати</a:t>
            </a:r>
            <a:r>
              <a:rPr lang="ru-RU" b="1" dirty="0">
                <a:highlight>
                  <a:srgbClr val="FFFF00"/>
                </a:highlight>
              </a:rPr>
              <a:t> свою </a:t>
            </a:r>
            <a:r>
              <a:rPr lang="ru-RU" b="1" dirty="0" err="1">
                <a:highlight>
                  <a:srgbClr val="FFFF00"/>
                </a:highlight>
              </a:rPr>
              <a:t>працездатність</a:t>
            </a:r>
            <a:r>
              <a:rPr lang="ru-RU" b="1" dirty="0">
                <a:highlight>
                  <a:srgbClr val="FFFF00"/>
                </a:highlight>
              </a:rPr>
              <a:t> при густому </a:t>
            </a:r>
            <a:r>
              <a:rPr lang="ru-RU" b="1" dirty="0" err="1">
                <a:highlight>
                  <a:srgbClr val="FFFF00"/>
                </a:highlight>
              </a:rPr>
              <a:t>тумані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снігопаді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5" y="116632"/>
            <a:ext cx="5904656" cy="35103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9342" y="2996952"/>
            <a:ext cx="5761399" cy="3717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5" y="3491481"/>
            <a:ext cx="2429449" cy="33579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9721" y="16091"/>
            <a:ext cx="3424279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8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Мікрохвильові</a:t>
            </a:r>
            <a:r>
              <a:rPr lang="ru-RU" b="1" u="sng" dirty="0">
                <a:highlight>
                  <a:srgbClr val="FFFF00"/>
                </a:highlight>
              </a:rPr>
              <a:t> датчики контролю простору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Складаються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двох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частин</a:t>
            </a:r>
            <a:r>
              <a:rPr lang="ru-RU" b="1" dirty="0">
                <a:highlight>
                  <a:srgbClr val="FFFF00"/>
                </a:highlight>
              </a:rPr>
              <a:t>: </a:t>
            </a:r>
            <a:r>
              <a:rPr lang="ru-RU" b="1" dirty="0" err="1">
                <a:highlight>
                  <a:srgbClr val="FFFF00"/>
                </a:highlight>
              </a:rPr>
              <a:t>надвисокочастотних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передавача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приймача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які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встановлюються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відстані</a:t>
            </a:r>
            <a:r>
              <a:rPr lang="ru-RU" b="1" dirty="0">
                <a:highlight>
                  <a:srgbClr val="FFFF00"/>
                </a:highlight>
              </a:rPr>
              <a:t> до 150 </a:t>
            </a:r>
            <a:r>
              <a:rPr lang="ru-RU" b="1" dirty="0" err="1">
                <a:highlight>
                  <a:srgbClr val="FFFF00"/>
                </a:highlight>
              </a:rPr>
              <a:t>метрів</a:t>
            </a:r>
            <a:r>
              <a:rPr lang="ru-RU" b="1" dirty="0">
                <a:highlight>
                  <a:srgbClr val="FFFF00"/>
                </a:highlight>
              </a:rPr>
              <a:t> один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одного. У </a:t>
            </a:r>
            <a:r>
              <a:rPr lang="ru-RU" b="1" dirty="0" err="1">
                <a:highlight>
                  <a:srgbClr val="FFFF00"/>
                </a:highlight>
              </a:rPr>
              <a:t>цьому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просторі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між</a:t>
            </a:r>
            <a:r>
              <a:rPr lang="ru-RU" b="1" dirty="0">
                <a:highlight>
                  <a:srgbClr val="FFFF00"/>
                </a:highlight>
              </a:rPr>
              <a:t> ними </a:t>
            </a:r>
            <a:r>
              <a:rPr lang="ru-RU" b="1" dirty="0" err="1">
                <a:highlight>
                  <a:srgbClr val="FFFF00"/>
                </a:highlight>
              </a:rPr>
              <a:t>створюється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електромагнітне</a:t>
            </a:r>
            <a:r>
              <a:rPr lang="ru-RU" b="1" dirty="0">
                <a:highlight>
                  <a:srgbClr val="FFFF00"/>
                </a:highlight>
              </a:rPr>
              <a:t> поле, </a:t>
            </a:r>
            <a:r>
              <a:rPr lang="ru-RU" b="1" dirty="0" err="1">
                <a:highlight>
                  <a:srgbClr val="FFFF00"/>
                </a:highlight>
              </a:rPr>
              <a:t>зміна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якого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спробі</a:t>
            </a:r>
            <a:r>
              <a:rPr lang="ru-RU" b="1" dirty="0">
                <a:highlight>
                  <a:srgbClr val="FFFF00"/>
                </a:highlight>
              </a:rPr>
              <a:t> проходу </a:t>
            </a:r>
            <a:r>
              <a:rPr lang="ru-RU" b="1" dirty="0" err="1">
                <a:highlight>
                  <a:srgbClr val="FFFF00"/>
                </a:highlight>
              </a:rPr>
              <a:t>реєструється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приймачем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Для </a:t>
            </a:r>
            <a:r>
              <a:rPr lang="ru-RU" b="1" dirty="0" err="1">
                <a:highlight>
                  <a:srgbClr val="FFFF00"/>
                </a:highlight>
              </a:rPr>
              <a:t>ефективної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роботи</a:t>
            </a:r>
            <a:r>
              <a:rPr lang="ru-RU" b="1" dirty="0">
                <a:highlight>
                  <a:srgbClr val="FFFF00"/>
                </a:highlight>
              </a:rPr>
              <a:t> таких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необхідно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щоб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висота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нерівностей</a:t>
            </a:r>
            <a:r>
              <a:rPr lang="ru-RU" b="1" dirty="0">
                <a:highlight>
                  <a:srgbClr val="FFFF00"/>
                </a:highlight>
              </a:rPr>
              <a:t> грунту не </a:t>
            </a:r>
            <a:r>
              <a:rPr lang="ru-RU" b="1" dirty="0" err="1">
                <a:highlight>
                  <a:srgbClr val="FFFF00"/>
                </a:highlight>
              </a:rPr>
              <a:t>перевищувала</a:t>
            </a:r>
            <a:r>
              <a:rPr lang="ru-RU" b="1" dirty="0">
                <a:highlight>
                  <a:srgbClr val="FFFF00"/>
                </a:highlight>
              </a:rPr>
              <a:t> 5 — 7 см, а в </a:t>
            </a:r>
            <a:r>
              <a:rPr lang="ru-RU" b="1" dirty="0" err="1">
                <a:highlight>
                  <a:srgbClr val="FFFF00"/>
                </a:highlight>
              </a:rPr>
              <a:t>зоні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дії</a:t>
            </a:r>
            <a:r>
              <a:rPr lang="ru-RU" b="1" dirty="0">
                <a:highlight>
                  <a:srgbClr val="FFFF00"/>
                </a:highlight>
              </a:rPr>
              <a:t> не </a:t>
            </a:r>
            <a:r>
              <a:rPr lang="ru-RU" b="1" dirty="0" err="1">
                <a:highlight>
                  <a:srgbClr val="FFFF00"/>
                </a:highlight>
              </a:rPr>
              <a:t>було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рослинності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u="sng" dirty="0" err="1">
                <a:highlight>
                  <a:srgbClr val="FFFF00"/>
                </a:highlight>
              </a:rPr>
              <a:t>Мікрохвильові</a:t>
            </a:r>
            <a:r>
              <a:rPr lang="ru-RU" b="1" u="sng" dirty="0">
                <a:highlight>
                  <a:srgbClr val="FFFF00"/>
                </a:highlight>
              </a:rPr>
              <a:t> датчики контролю простору</a:t>
            </a:r>
            <a:endParaRPr lang="uk-UA" dirty="0">
              <a:highlight>
                <a:srgbClr val="FFFF00"/>
              </a:highligh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2376264" cy="16118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5816" y="2362695"/>
            <a:ext cx="5943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1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Сейсмічні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Виготовляється</a:t>
            </a:r>
            <a:r>
              <a:rPr lang="ru-RU" b="1" dirty="0">
                <a:highlight>
                  <a:srgbClr val="FFFF00"/>
                </a:highlight>
              </a:rPr>
              <a:t> два </a:t>
            </a:r>
            <a:r>
              <a:rPr lang="ru-RU" b="1" dirty="0" err="1">
                <a:highlight>
                  <a:srgbClr val="FFFF00"/>
                </a:highlight>
              </a:rPr>
              <a:t>види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цього</a:t>
            </a:r>
            <a:r>
              <a:rPr lang="ru-RU" b="1" dirty="0">
                <a:highlight>
                  <a:srgbClr val="FFFF00"/>
                </a:highlight>
              </a:rPr>
              <a:t> типу. </a:t>
            </a:r>
            <a:r>
              <a:rPr lang="ru-RU" b="1" u="sng" dirty="0">
                <a:highlight>
                  <a:srgbClr val="FFFF00"/>
                </a:highlight>
              </a:rPr>
              <a:t>Перший вид </a:t>
            </a:r>
            <a:r>
              <a:rPr lang="ru-RU" b="1" dirty="0">
                <a:highlight>
                  <a:srgbClr val="FFFF00"/>
                </a:highlight>
              </a:rPr>
              <a:t>— </a:t>
            </a:r>
            <a:r>
              <a:rPr lang="ru-RU" b="1" dirty="0" err="1">
                <a:highlight>
                  <a:srgbClr val="FFFF00"/>
                </a:highlight>
              </a:rPr>
              <a:t>рідинний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складається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двох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покладених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поряд</a:t>
            </a:r>
            <a:r>
              <a:rPr lang="ru-RU" b="1" dirty="0">
                <a:highlight>
                  <a:srgbClr val="FFFF00"/>
                </a:highlight>
              </a:rPr>
              <a:t> в грунт </a:t>
            </a:r>
            <a:r>
              <a:rPr lang="ru-RU" b="1" dirty="0" err="1">
                <a:highlight>
                  <a:srgbClr val="FFFF00"/>
                </a:highlight>
              </a:rPr>
              <a:t>шлангів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рідиною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Спрацьовування</a:t>
            </a:r>
            <a:r>
              <a:rPr lang="ru-RU" b="1" dirty="0">
                <a:highlight>
                  <a:srgbClr val="FFFF00"/>
                </a:highlight>
              </a:rPr>
              <a:t> таких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відбувається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зміні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тиску</a:t>
            </a:r>
            <a:r>
              <a:rPr lang="ru-RU" b="1" dirty="0">
                <a:highlight>
                  <a:srgbClr val="FFFF00"/>
                </a:highlight>
              </a:rPr>
              <a:t> в одному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шлангів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проходженні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порушника</a:t>
            </a:r>
            <a:r>
              <a:rPr lang="ru-RU" b="1" dirty="0">
                <a:highlight>
                  <a:srgbClr val="FFFF00"/>
                </a:highlight>
              </a:rPr>
              <a:t>. Принцип </a:t>
            </a:r>
            <a:r>
              <a:rPr lang="ru-RU" b="1" dirty="0" err="1">
                <a:highlight>
                  <a:srgbClr val="FFFF00"/>
                </a:highlight>
              </a:rPr>
              <a:t>дії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u="sng" dirty="0">
                <a:highlight>
                  <a:srgbClr val="FFFF00"/>
                </a:highlight>
              </a:rPr>
              <a:t>другого виду </a:t>
            </a:r>
            <a:r>
              <a:rPr lang="ru-RU" b="1" dirty="0" err="1">
                <a:highlight>
                  <a:srgbClr val="FFFF00"/>
                </a:highlight>
              </a:rPr>
              <a:t>заснований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п'єзоелектричного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ефекту</a:t>
            </a:r>
            <a:r>
              <a:rPr lang="ru-RU" b="1" dirty="0">
                <a:highlight>
                  <a:srgbClr val="FFFF00"/>
                </a:highlight>
              </a:rPr>
              <a:t>, при </a:t>
            </a:r>
            <a:r>
              <a:rPr lang="ru-RU" b="1" dirty="0" err="1">
                <a:highlight>
                  <a:srgbClr val="FFFF00"/>
                </a:highlight>
              </a:rPr>
              <a:t>якому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відбувається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зміна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електричного</a:t>
            </a:r>
            <a:r>
              <a:rPr lang="ru-RU" b="1" dirty="0">
                <a:highlight>
                  <a:srgbClr val="FFFF00"/>
                </a:highlight>
              </a:rPr>
              <a:t> сигналу при </a:t>
            </a:r>
            <a:r>
              <a:rPr lang="ru-RU" b="1" dirty="0" err="1">
                <a:highlight>
                  <a:srgbClr val="FFFF00"/>
                </a:highlight>
              </a:rPr>
              <a:t>тиску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п'єзоелемент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Обидва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види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сейсмічних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чутливі</a:t>
            </a:r>
            <a:r>
              <a:rPr lang="ru-RU" b="1" dirty="0">
                <a:highlight>
                  <a:srgbClr val="FFFF00"/>
                </a:highlight>
              </a:rPr>
              <a:t> до </a:t>
            </a:r>
            <a:r>
              <a:rPr lang="ru-RU" b="1" dirty="0" err="1">
                <a:highlight>
                  <a:srgbClr val="FFFF00"/>
                </a:highlight>
              </a:rPr>
              <a:t>сторонніх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вібрацій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викликуваним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проїжджаючим</a:t>
            </a:r>
            <a:r>
              <a:rPr lang="ru-RU" b="1" dirty="0">
                <a:highlight>
                  <a:srgbClr val="FFFF00"/>
                </a:highlight>
              </a:rPr>
              <a:t> транспортом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сильним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вітром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Сейсмічні</a:t>
            </a:r>
            <a:r>
              <a:rPr lang="ru-RU" b="1" dirty="0">
                <a:highlight>
                  <a:srgbClr val="FFFF00"/>
                </a:highlight>
              </a:rPr>
              <a:t> датчики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охорони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периметрів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територій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будівель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встановлюються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приховано</a:t>
            </a:r>
            <a:r>
              <a:rPr lang="ru-RU" b="1" dirty="0">
                <a:highlight>
                  <a:srgbClr val="FFFF00"/>
                </a:highlight>
              </a:rPr>
              <a:t> в грунт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її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покриття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поверхні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стін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будівельних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конструкцій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u="sng" dirty="0" err="1"/>
              <a:t>Сейсмічні</a:t>
            </a:r>
            <a:r>
              <a:rPr lang="ru-RU" b="1" u="sng" dirty="0"/>
              <a:t> датчики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628800"/>
            <a:ext cx="3181350" cy="1438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660232"/>
            <a:ext cx="27908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3429000"/>
            <a:ext cx="3006339" cy="29495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4045951"/>
            <a:ext cx="5140910" cy="26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7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6300192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Магнітні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sz="2800" b="1" dirty="0" err="1">
                <a:highlight>
                  <a:srgbClr val="FFFF00"/>
                </a:highlight>
              </a:rPr>
              <a:t>Виготовляються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з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дротяної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сітки</a:t>
            </a:r>
            <a:r>
              <a:rPr lang="ru-RU" sz="2800" b="1" dirty="0">
                <a:highlight>
                  <a:srgbClr val="FFFF00"/>
                </a:highlight>
              </a:rPr>
              <a:t>, яка </a:t>
            </a:r>
            <a:r>
              <a:rPr lang="ru-RU" sz="2800" b="1" dirty="0" err="1">
                <a:highlight>
                  <a:srgbClr val="FFFF00"/>
                </a:highlight>
              </a:rPr>
              <a:t>укладається</a:t>
            </a:r>
            <a:r>
              <a:rPr lang="ru-RU" sz="2800" b="1" dirty="0">
                <a:highlight>
                  <a:srgbClr val="FFFF00"/>
                </a:highlight>
              </a:rPr>
              <a:t> в грунт. Датчики </a:t>
            </a:r>
            <a:r>
              <a:rPr lang="ru-RU" sz="2800" b="1" dirty="0" err="1">
                <a:highlight>
                  <a:srgbClr val="FFFF00"/>
                </a:highlight>
              </a:rPr>
              <a:t>цього</a:t>
            </a:r>
            <a:r>
              <a:rPr lang="ru-RU" sz="2800" b="1" dirty="0">
                <a:highlight>
                  <a:srgbClr val="FFFF00"/>
                </a:highlight>
              </a:rPr>
              <a:t> типу </a:t>
            </a:r>
            <a:r>
              <a:rPr lang="ru-RU" sz="2800" b="1" dirty="0" err="1">
                <a:highlight>
                  <a:srgbClr val="FFFF00"/>
                </a:highlight>
              </a:rPr>
              <a:t>реагують</a:t>
            </a:r>
            <a:r>
              <a:rPr lang="ru-RU" sz="2800" b="1" dirty="0">
                <a:highlight>
                  <a:srgbClr val="FFFF00"/>
                </a:highlight>
              </a:rPr>
              <a:t> на </a:t>
            </a:r>
            <a:r>
              <a:rPr lang="ru-RU" sz="2800" b="1" dirty="0" err="1">
                <a:highlight>
                  <a:srgbClr val="FFFF00"/>
                </a:highlight>
              </a:rPr>
              <a:t>проходження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людини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з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металевим</a:t>
            </a:r>
            <a:r>
              <a:rPr lang="ru-RU" sz="2800" b="1" dirty="0">
                <a:highlight>
                  <a:srgbClr val="FFFF00"/>
                </a:highlight>
              </a:rPr>
              <a:t> предметом </a:t>
            </a:r>
            <a:r>
              <a:rPr lang="ru-RU" sz="2800" b="1" dirty="0" err="1">
                <a:highlight>
                  <a:srgbClr val="FFFF00"/>
                </a:highlight>
              </a:rPr>
              <a:t>досить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великої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маси</a:t>
            </a:r>
            <a:r>
              <a:rPr lang="ru-RU" sz="2800" b="1" dirty="0">
                <a:highlight>
                  <a:srgbClr val="FFFF00"/>
                </a:highlight>
              </a:rPr>
              <a:t>. </a:t>
            </a:r>
            <a:r>
              <a:rPr lang="ru-RU" sz="2800" b="1" dirty="0" err="1">
                <a:highlight>
                  <a:srgbClr val="FFFF00"/>
                </a:highlight>
              </a:rPr>
              <a:t>Наявність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металу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викликає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індукційні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зміни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електричного</a:t>
            </a:r>
            <a:r>
              <a:rPr lang="ru-RU" sz="2800" b="1" dirty="0">
                <a:highlight>
                  <a:srgbClr val="FFFF00"/>
                </a:highlight>
              </a:rPr>
              <a:t> поля </a:t>
            </a:r>
            <a:r>
              <a:rPr lang="ru-RU" sz="2800" b="1" dirty="0" err="1">
                <a:highlight>
                  <a:srgbClr val="FFFF00"/>
                </a:highlight>
              </a:rPr>
              <a:t>дротяної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сітки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що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збуджує</a:t>
            </a:r>
            <a:r>
              <a:rPr lang="ru-RU" sz="2800" b="1" dirty="0">
                <a:highlight>
                  <a:srgbClr val="FFFF00"/>
                </a:highlight>
              </a:rPr>
              <a:t> сигнал </a:t>
            </a:r>
            <a:r>
              <a:rPr lang="ru-RU" sz="2800" b="1" dirty="0" err="1">
                <a:highlight>
                  <a:srgbClr val="FFFF00"/>
                </a:highlight>
              </a:rPr>
              <a:t>тривоги</a:t>
            </a:r>
            <a:r>
              <a:rPr lang="ru-RU" sz="2800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sz="2800" b="1" dirty="0">
                <a:highlight>
                  <a:srgbClr val="FFFF00"/>
                </a:highlight>
              </a:rPr>
              <a:t>		</a:t>
            </a:r>
            <a:r>
              <a:rPr lang="ru-RU" sz="2800" b="1" dirty="0" err="1">
                <a:highlight>
                  <a:srgbClr val="FFFF00"/>
                </a:highlight>
              </a:rPr>
              <a:t>Магнітні</a:t>
            </a:r>
            <a:r>
              <a:rPr lang="ru-RU" sz="2800" b="1" dirty="0">
                <a:highlight>
                  <a:srgbClr val="FFFF00"/>
                </a:highlight>
              </a:rPr>
              <a:t> датчики </a:t>
            </a:r>
            <a:r>
              <a:rPr lang="ru-RU" sz="2800" b="1" dirty="0" err="1">
                <a:highlight>
                  <a:srgbClr val="FFFF00"/>
                </a:highlight>
              </a:rPr>
              <a:t>неефективні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поблизу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автомобільних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залізниць</a:t>
            </a:r>
            <a:r>
              <a:rPr lang="ru-RU" sz="2800" b="1" dirty="0">
                <a:highlight>
                  <a:srgbClr val="FFFF00"/>
                </a:highlight>
              </a:rPr>
              <a:t>. </a:t>
            </a:r>
            <a:r>
              <a:rPr lang="ru-RU" sz="2800" b="1" dirty="0" err="1">
                <a:highlight>
                  <a:srgbClr val="FFFF00"/>
                </a:highlight>
              </a:rPr>
              <a:t>Можливі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помилкові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спрацьовування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від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грозових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розрядів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потужних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електромоторів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реле.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1698"/>
            <a:ext cx="2758973" cy="41037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Сейсмомагнітні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Виконуються</a:t>
            </a:r>
            <a:r>
              <a:rPr lang="ru-RU" b="1" dirty="0">
                <a:highlight>
                  <a:srgbClr val="FFFF00"/>
                </a:highlight>
              </a:rPr>
              <a:t> у </a:t>
            </a:r>
            <a:r>
              <a:rPr lang="ru-RU" b="1" dirty="0" err="1">
                <a:highlight>
                  <a:srgbClr val="FFFF00"/>
                </a:highlight>
              </a:rPr>
              <a:t>вигляді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електричного</a:t>
            </a:r>
            <a:r>
              <a:rPr lang="ru-RU" b="1" dirty="0">
                <a:highlight>
                  <a:srgbClr val="FFFF00"/>
                </a:highlight>
              </a:rPr>
              <a:t> кабелю, </a:t>
            </a:r>
            <a:r>
              <a:rPr lang="ru-RU" b="1" dirty="0" err="1">
                <a:highlight>
                  <a:srgbClr val="FFFF00"/>
                </a:highlight>
              </a:rPr>
              <a:t>уложеннного</a:t>
            </a:r>
            <a:r>
              <a:rPr lang="ru-RU" b="1" dirty="0">
                <a:highlight>
                  <a:srgbClr val="FFFF00"/>
                </a:highlight>
              </a:rPr>
              <a:t> в грунт. </a:t>
            </a:r>
            <a:r>
              <a:rPr lang="ru-RU" b="1" dirty="0" err="1">
                <a:highlight>
                  <a:srgbClr val="FFFF00"/>
                </a:highlight>
              </a:rPr>
              <a:t>Електричний</a:t>
            </a:r>
            <a:r>
              <a:rPr lang="ru-RU" b="1" dirty="0">
                <a:highlight>
                  <a:srgbClr val="FFFF00"/>
                </a:highlight>
              </a:rPr>
              <a:t> сигнал </a:t>
            </a:r>
            <a:r>
              <a:rPr lang="ru-RU" b="1" dirty="0" err="1">
                <a:highlight>
                  <a:srgbClr val="FFFF00"/>
                </a:highlight>
              </a:rPr>
              <a:t>змінюється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впливом</a:t>
            </a:r>
            <a:r>
              <a:rPr lang="ru-RU" b="1" dirty="0">
                <a:highlight>
                  <a:srgbClr val="FFFF00"/>
                </a:highlight>
              </a:rPr>
              <a:t> як </a:t>
            </a:r>
            <a:r>
              <a:rPr lang="ru-RU" b="1" dirty="0" err="1">
                <a:highlight>
                  <a:srgbClr val="FFFF00"/>
                </a:highlight>
              </a:rPr>
              <a:t>сейсмічних</a:t>
            </a:r>
            <a:r>
              <a:rPr lang="ru-RU" b="1" dirty="0">
                <a:highlight>
                  <a:srgbClr val="FFFF00"/>
                </a:highlight>
              </a:rPr>
              <a:t>, так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магнітних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збурень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при </a:t>
            </a:r>
            <a:r>
              <a:rPr lang="ru-RU" b="1" dirty="0" err="1">
                <a:highlight>
                  <a:srgbClr val="FFFF00"/>
                </a:highlight>
              </a:rPr>
              <a:t>проході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людини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провозі</a:t>
            </a:r>
            <a:r>
              <a:rPr lang="ru-RU" b="1" dirty="0">
                <a:highlight>
                  <a:srgbClr val="FFFF00"/>
                </a:highlight>
              </a:rPr>
              <a:t>  </a:t>
            </a:r>
            <a:r>
              <a:rPr lang="ru-RU" b="1" dirty="0" err="1">
                <a:highlight>
                  <a:srgbClr val="FFFF00"/>
                </a:highlight>
              </a:rPr>
              <a:t>зброї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Причини </a:t>
            </a:r>
            <a:r>
              <a:rPr lang="ru-RU" b="1" dirty="0" err="1">
                <a:highlight>
                  <a:srgbClr val="FFFF00"/>
                </a:highlight>
              </a:rPr>
              <a:t>помилкових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спрацьовувань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ті</a:t>
            </a:r>
            <a:r>
              <a:rPr lang="ru-RU" b="1" dirty="0">
                <a:highlight>
                  <a:srgbClr val="FFFF00"/>
                </a:highlight>
              </a:rPr>
              <a:t> ж,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у </a:t>
            </a:r>
            <a:r>
              <a:rPr lang="ru-RU" b="1" dirty="0" err="1">
                <a:highlight>
                  <a:srgbClr val="FFFF00"/>
                </a:highlight>
              </a:rPr>
              <a:t>випадку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магнітних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Електромеханічні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вимикачі</a:t>
            </a:r>
            <a:endParaRPr lang="ru-RU" b="1" u="sng" dirty="0">
              <a:highlight>
                <a:srgbClr val="FFFF00"/>
              </a:highlight>
            </a:endParaRP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Дія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цього</a:t>
            </a:r>
            <a:r>
              <a:rPr lang="ru-RU" b="1" dirty="0">
                <a:highlight>
                  <a:srgbClr val="FFFF00"/>
                </a:highlight>
              </a:rPr>
              <a:t> типу </a:t>
            </a:r>
            <a:r>
              <a:rPr lang="ru-RU" b="1" dirty="0" err="1">
                <a:highlight>
                  <a:srgbClr val="FFFF00"/>
                </a:highlight>
              </a:rPr>
              <a:t>засноване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реєстрації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розриву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ланцюга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дії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порушника</a:t>
            </a:r>
            <a:r>
              <a:rPr lang="ru-RU" b="1" dirty="0">
                <a:highlight>
                  <a:srgbClr val="FFFF00"/>
                </a:highlight>
              </a:rPr>
              <a:t>. Вони </a:t>
            </a:r>
            <a:r>
              <a:rPr lang="ru-RU" b="1" dirty="0" err="1">
                <a:highlight>
                  <a:srgbClr val="FFFF00"/>
                </a:highlight>
              </a:rPr>
              <a:t>застосовуються</a:t>
            </a:r>
            <a:r>
              <a:rPr lang="ru-RU" b="1" dirty="0">
                <a:highlight>
                  <a:srgbClr val="FFFF00"/>
                </a:highlight>
              </a:rPr>
              <a:t> для контролю </a:t>
            </a:r>
            <a:r>
              <a:rPr lang="ru-RU" b="1" dirty="0" err="1">
                <a:highlight>
                  <a:srgbClr val="FFFF00"/>
                </a:highlight>
              </a:rPr>
              <a:t>периметрів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будівель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приміщень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Виготовляється</a:t>
            </a:r>
            <a:r>
              <a:rPr lang="ru-RU" b="1" dirty="0">
                <a:highlight>
                  <a:srgbClr val="FFFF00"/>
                </a:highlight>
              </a:rPr>
              <a:t> два </a:t>
            </a:r>
            <a:r>
              <a:rPr lang="ru-RU" b="1" dirty="0" err="1">
                <a:highlight>
                  <a:srgbClr val="FFFF00"/>
                </a:highlight>
              </a:rPr>
              <a:t>види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: як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неруйнівними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елементами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типу кнопок), так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руйнівними</a:t>
            </a:r>
            <a:r>
              <a:rPr lang="ru-RU" b="1" dirty="0">
                <a:highlight>
                  <a:srgbClr val="FFFF00"/>
                </a:highlight>
              </a:rPr>
              <a:t> контактами при </a:t>
            </a:r>
            <a:r>
              <a:rPr lang="ru-RU" b="1" dirty="0" err="1">
                <a:highlight>
                  <a:srgbClr val="FFFF00"/>
                </a:highlight>
              </a:rPr>
              <a:t>використанні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струмопровідного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скла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сітки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фольги.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Магнітні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вимикачі</a:t>
            </a:r>
            <a:endParaRPr lang="ru-RU" b="1" u="sng" dirty="0">
              <a:highlight>
                <a:srgbClr val="FFFF00"/>
              </a:highlight>
            </a:endParaRP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Датчики </a:t>
            </a:r>
            <a:r>
              <a:rPr lang="ru-RU" b="1" dirty="0" err="1">
                <a:highlight>
                  <a:srgbClr val="FFFF00"/>
                </a:highlight>
              </a:rPr>
              <a:t>цього</a:t>
            </a:r>
            <a:r>
              <a:rPr lang="ru-RU" b="1" dirty="0">
                <a:highlight>
                  <a:srgbClr val="FFFF00"/>
                </a:highlight>
              </a:rPr>
              <a:t> типу </a:t>
            </a:r>
            <a:r>
              <a:rPr lang="ru-RU" b="1" dirty="0" err="1">
                <a:highlight>
                  <a:srgbClr val="FFFF00"/>
                </a:highlight>
              </a:rPr>
              <a:t>складаються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вимикача</a:t>
            </a:r>
            <a:r>
              <a:rPr lang="ru-RU" b="1" dirty="0">
                <a:highlight>
                  <a:srgbClr val="FFFF00"/>
                </a:highlight>
              </a:rPr>
              <a:t> (так званого геркона), </a:t>
            </a:r>
            <a:r>
              <a:rPr lang="ru-RU" b="1" dirty="0" err="1">
                <a:highlight>
                  <a:srgbClr val="FFFF00"/>
                </a:highlight>
              </a:rPr>
              <a:t>контакти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якого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розмикаються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замикаються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впливом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магніту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Датчик </a:t>
            </a:r>
            <a:r>
              <a:rPr lang="ru-RU" b="1" dirty="0" err="1">
                <a:highlight>
                  <a:srgbClr val="FFFF00"/>
                </a:highlight>
              </a:rPr>
              <a:t>складається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двох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частин</a:t>
            </a:r>
            <a:r>
              <a:rPr lang="ru-RU" b="1" dirty="0">
                <a:highlight>
                  <a:srgbClr val="FFFF00"/>
                </a:highlight>
              </a:rPr>
              <a:t>: </a:t>
            </a:r>
            <a:r>
              <a:rPr lang="ru-RU" b="1" dirty="0" err="1">
                <a:highlight>
                  <a:srgbClr val="FFFF00"/>
                </a:highlight>
              </a:rPr>
              <a:t>рухомої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нерухомої</a:t>
            </a:r>
            <a:r>
              <a:rPr lang="ru-RU" b="1" dirty="0">
                <a:highlight>
                  <a:srgbClr val="FFFF00"/>
                </a:highlight>
              </a:rPr>
              <a:t>. На </a:t>
            </a:r>
            <a:r>
              <a:rPr lang="ru-RU" b="1" dirty="0" err="1">
                <a:highlight>
                  <a:srgbClr val="FFFF00"/>
                </a:highlight>
              </a:rPr>
              <a:t>рухомої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частини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двері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віконній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рамі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встановлюється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магніт</a:t>
            </a:r>
            <a:r>
              <a:rPr lang="ru-RU" b="1" dirty="0">
                <a:highlight>
                  <a:srgbClr val="FFFF00"/>
                </a:highlight>
              </a:rPr>
              <a:t>, а на </a:t>
            </a:r>
            <a:r>
              <a:rPr lang="ru-RU" b="1" dirty="0" err="1">
                <a:highlight>
                  <a:srgbClr val="FFFF00"/>
                </a:highlight>
              </a:rPr>
              <a:t>нерухомій</a:t>
            </a:r>
            <a:r>
              <a:rPr lang="ru-RU" b="1" dirty="0">
                <a:highlight>
                  <a:srgbClr val="FFFF00"/>
                </a:highlight>
              </a:rPr>
              <a:t> — геркон, </a:t>
            </a:r>
            <a:r>
              <a:rPr lang="ru-RU" b="1" dirty="0" err="1">
                <a:highlight>
                  <a:srgbClr val="FFFF00"/>
                </a:highlight>
              </a:rPr>
              <a:t>який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відкриванні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рухомої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частини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розмикає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електричний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ланцюг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викликає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появу</a:t>
            </a:r>
            <a:r>
              <a:rPr lang="ru-RU" b="1" dirty="0">
                <a:highlight>
                  <a:srgbClr val="FFFF00"/>
                </a:highlight>
              </a:rPr>
              <a:t> сигналу </a:t>
            </a:r>
            <a:r>
              <a:rPr lang="ru-RU" b="1" dirty="0" err="1">
                <a:highlight>
                  <a:srgbClr val="FFFF00"/>
                </a:highlight>
              </a:rPr>
              <a:t>тривоги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озумні датчики для інтелектуальних систем безпеки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79512" y="0"/>
            <a:ext cx="8700653" cy="623731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594928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ighlight>
                  <a:srgbClr val="FFFF00"/>
                </a:highlight>
              </a:rPr>
              <a:t>Рис. 1. </a:t>
            </a:r>
            <a:r>
              <a:rPr lang="ru-RU" sz="2800" b="1" dirty="0" err="1">
                <a:highlight>
                  <a:srgbClr val="FFFF00"/>
                </a:highlight>
              </a:rPr>
              <a:t>Схеми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узагальнених</a:t>
            </a:r>
            <a:r>
              <a:rPr lang="ru-RU" sz="2800" b="1" dirty="0">
                <a:highlight>
                  <a:srgbClr val="FFFF00"/>
                </a:highlight>
              </a:rPr>
              <a:t> систем </a:t>
            </a:r>
            <a:r>
              <a:rPr lang="ru-RU" sz="2800" b="1" dirty="0" err="1">
                <a:highlight>
                  <a:srgbClr val="FFFF00"/>
                </a:highlight>
              </a:rPr>
              <a:t>безпеки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життєзабезпечення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людини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об'єкта</a:t>
            </a:r>
            <a:endParaRPr lang="ru-RU" sz="28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Дротяні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сітки</a:t>
            </a:r>
            <a:endParaRPr lang="ru-RU" b="1" u="sng" dirty="0">
              <a:highlight>
                <a:srgbClr val="FFFF00"/>
              </a:highlight>
            </a:endParaRP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виявлення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проникнення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приміщення</a:t>
            </a:r>
            <a:r>
              <a:rPr lang="ru-RU" b="1" dirty="0">
                <a:highlight>
                  <a:srgbClr val="FFFF00"/>
                </a:highlight>
              </a:rPr>
              <a:t> через </a:t>
            </a:r>
            <a:r>
              <a:rPr lang="ru-RU" b="1" dirty="0" err="1">
                <a:highlight>
                  <a:srgbClr val="FFFF00"/>
                </a:highlight>
              </a:rPr>
              <a:t>стіни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підлоги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стелі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двері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вікна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інші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конструкції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Охоронювана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поверхня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покривається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сіткою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електричного</a:t>
            </a:r>
            <a:r>
              <a:rPr lang="ru-RU" b="1" dirty="0">
                <a:highlight>
                  <a:srgbClr val="FFFF00"/>
                </a:highlight>
              </a:rPr>
              <a:t> дроту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розмірами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вічок</a:t>
            </a:r>
            <a:r>
              <a:rPr lang="ru-RU" b="1" dirty="0">
                <a:highlight>
                  <a:srgbClr val="FFFF00"/>
                </a:highlight>
              </a:rPr>
              <a:t> 10 — 15 см. </a:t>
            </a:r>
            <a:r>
              <a:rPr lang="ru-RU" b="1" dirty="0" err="1">
                <a:highlight>
                  <a:srgbClr val="FFFF00"/>
                </a:highlight>
              </a:rPr>
              <a:t>Механічне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руйнування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осередків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сітки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призводить</a:t>
            </a:r>
            <a:r>
              <a:rPr lang="ru-RU" b="1" dirty="0">
                <a:highlight>
                  <a:srgbClr val="FFFF00"/>
                </a:highlight>
              </a:rPr>
              <a:t> до </a:t>
            </a:r>
            <a:r>
              <a:rPr lang="ru-RU" b="1" dirty="0" err="1">
                <a:highlight>
                  <a:srgbClr val="FFFF00"/>
                </a:highlight>
              </a:rPr>
              <a:t>розриву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провідників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відповідно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до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розриву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ланцюга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Для </a:t>
            </a:r>
            <a:r>
              <a:rPr lang="ru-RU" b="1" dirty="0" err="1">
                <a:highlight>
                  <a:srgbClr val="FFFF00"/>
                </a:highlight>
              </a:rPr>
              <a:t>маскування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сітка</a:t>
            </a:r>
            <a:r>
              <a:rPr lang="ru-RU" b="1" dirty="0">
                <a:highlight>
                  <a:srgbClr val="FFFF00"/>
                </a:highlight>
              </a:rPr>
              <a:t> датчика </a:t>
            </a:r>
            <a:r>
              <a:rPr lang="ru-RU" b="1" dirty="0" err="1">
                <a:highlight>
                  <a:srgbClr val="FFFF00"/>
                </a:highlight>
              </a:rPr>
              <a:t>може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покриватися</a:t>
            </a:r>
            <a:r>
              <a:rPr lang="ru-RU" b="1" dirty="0">
                <a:highlight>
                  <a:srgbClr val="FFFF00"/>
                </a:highlight>
              </a:rPr>
              <a:t> шпалерами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облицювальними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матеріалами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514350" indent="-514350"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Периметральні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ультразвукові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marL="514350" indent="-51435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Дія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заснована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реєстрації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ультразвукових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хвиль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порушника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його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впливі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елементи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конструкцій</a:t>
            </a:r>
            <a:r>
              <a:rPr lang="ru-RU" b="1" dirty="0">
                <a:highlight>
                  <a:srgbClr val="FFFF00"/>
                </a:highlight>
              </a:rPr>
              <a:t> периметра </a:t>
            </a:r>
            <a:r>
              <a:rPr lang="ru-RU" b="1" dirty="0" err="1">
                <a:highlight>
                  <a:srgbClr val="FFFF00"/>
                </a:highlight>
              </a:rPr>
              <a:t>будівлі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приміщення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як </a:t>
            </a:r>
            <a:r>
              <a:rPr lang="ru-RU" b="1" dirty="0" err="1">
                <a:highlight>
                  <a:srgbClr val="FFFF00"/>
                </a:highlight>
              </a:rPr>
              <a:t>пасивні</a:t>
            </a:r>
            <a:r>
              <a:rPr lang="ru-RU" b="1" dirty="0">
                <a:highlight>
                  <a:srgbClr val="FFFF00"/>
                </a:highlight>
              </a:rPr>
              <a:t>, так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активні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ультразвукові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датчікі.Пассівні</a:t>
            </a:r>
            <a:r>
              <a:rPr lang="ru-RU" b="1" dirty="0">
                <a:highlight>
                  <a:srgbClr val="FFFF00"/>
                </a:highlight>
              </a:rPr>
              <a:t> датчики </a:t>
            </a:r>
            <a:r>
              <a:rPr lang="ru-RU" b="1" dirty="0" err="1">
                <a:highlight>
                  <a:srgbClr val="FFFF00"/>
                </a:highlight>
              </a:rPr>
              <a:t>реєструють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ультразвукові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коливання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повітря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іншого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середовища</a:t>
            </a:r>
            <a:r>
              <a:rPr lang="ru-RU" b="1" dirty="0">
                <a:highlight>
                  <a:srgbClr val="FFFF00"/>
                </a:highlight>
              </a:rPr>
              <a:t> на частотах 18 — 60 кГц,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виникають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спробі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руйнування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металевих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конструкцій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механічним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термічним</a:t>
            </a:r>
            <a:r>
              <a:rPr lang="ru-RU" b="1" dirty="0">
                <a:highlight>
                  <a:srgbClr val="FFFF00"/>
                </a:highlight>
              </a:rPr>
              <a:t> способом.</a:t>
            </a:r>
          </a:p>
          <a:p>
            <a:pPr marL="514350" indent="-51435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Випускаються</a:t>
            </a:r>
            <a:r>
              <a:rPr lang="ru-RU" b="1" dirty="0">
                <a:highlight>
                  <a:srgbClr val="FFFF00"/>
                </a:highlight>
              </a:rPr>
              <a:t> два </a:t>
            </a:r>
            <a:r>
              <a:rPr lang="ru-RU" b="1" dirty="0" err="1">
                <a:highlight>
                  <a:srgbClr val="FFFF00"/>
                </a:highlight>
              </a:rPr>
              <a:t>різновиди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активних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ультразвукових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. У </a:t>
            </a:r>
            <a:r>
              <a:rPr lang="ru-RU" b="1" dirty="0" err="1">
                <a:highlight>
                  <a:srgbClr val="FFFF00"/>
                </a:highlight>
              </a:rPr>
              <a:t>першій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елементи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конструкцій</a:t>
            </a:r>
            <a:r>
              <a:rPr lang="ru-RU" b="1" dirty="0">
                <a:highlight>
                  <a:srgbClr val="FFFF00"/>
                </a:highlight>
              </a:rPr>
              <a:t> периметра </a:t>
            </a:r>
            <a:r>
              <a:rPr lang="ru-RU" b="1" dirty="0" err="1">
                <a:highlight>
                  <a:srgbClr val="FFFF00"/>
                </a:highlight>
              </a:rPr>
              <a:t>приміщень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охороняються</a:t>
            </a:r>
            <a:r>
              <a:rPr lang="ru-RU" b="1" dirty="0">
                <a:highlight>
                  <a:srgbClr val="FFFF00"/>
                </a:highlight>
              </a:rPr>
              <a:t>. При такому </a:t>
            </a:r>
            <a:r>
              <a:rPr lang="ru-RU" b="1" dirty="0" err="1">
                <a:highlight>
                  <a:srgbClr val="FFFF00"/>
                </a:highlight>
              </a:rPr>
              <a:t>впливі</a:t>
            </a:r>
            <a:r>
              <a:rPr lang="ru-RU" b="1" dirty="0">
                <a:highlight>
                  <a:srgbClr val="FFFF00"/>
                </a:highlight>
              </a:rPr>
              <a:t> як, 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розбивання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віконного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скла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порушується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зв'язок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передавача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приймача</a:t>
            </a:r>
            <a:r>
              <a:rPr lang="ru-RU" b="1" dirty="0">
                <a:highlight>
                  <a:srgbClr val="FFFF00"/>
                </a:highlight>
              </a:rPr>
              <a:t> через </a:t>
            </a:r>
            <a:r>
              <a:rPr lang="ru-RU" b="1" dirty="0" err="1">
                <a:highlight>
                  <a:srgbClr val="FFFF00"/>
                </a:highlight>
              </a:rPr>
              <a:t>скло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відбувається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спрацьовування</a:t>
            </a:r>
            <a:r>
              <a:rPr lang="ru-RU" b="1" dirty="0">
                <a:highlight>
                  <a:srgbClr val="FFFF00"/>
                </a:highlight>
              </a:rPr>
              <a:t> датчика. </a:t>
            </a:r>
            <a:r>
              <a:rPr lang="ru-RU" b="1" dirty="0" err="1">
                <a:highlight>
                  <a:srgbClr val="FFFF00"/>
                </a:highlight>
              </a:rPr>
              <a:t>Активні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ультразвукові</a:t>
            </a:r>
            <a:r>
              <a:rPr lang="ru-RU" b="1" dirty="0">
                <a:highlight>
                  <a:srgbClr val="FFFF00"/>
                </a:highlight>
              </a:rPr>
              <a:t> датчики другого виду </a:t>
            </a:r>
            <a:r>
              <a:rPr lang="ru-RU" b="1" dirty="0" err="1">
                <a:highlight>
                  <a:srgbClr val="FFFF00"/>
                </a:highlight>
              </a:rPr>
              <a:t>реєструють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зміну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частоти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випромінюваного</a:t>
            </a:r>
            <a:r>
              <a:rPr lang="ru-RU" b="1" dirty="0">
                <a:highlight>
                  <a:srgbClr val="FFFF00"/>
                </a:highlight>
              </a:rPr>
              <a:t> датчиком сигналу) в </a:t>
            </a:r>
            <a:r>
              <a:rPr lang="ru-RU" b="1" dirty="0" err="1">
                <a:highlight>
                  <a:srgbClr val="FFFF00"/>
                </a:highlight>
              </a:rPr>
              <a:t>охоронюваному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середовищі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при </a:t>
            </a:r>
            <a:r>
              <a:rPr lang="ru-RU" b="1" dirty="0" err="1">
                <a:highlight>
                  <a:srgbClr val="FFFF00"/>
                </a:highlight>
              </a:rPr>
              <a:t>відкриванні</a:t>
            </a:r>
            <a:r>
              <a:rPr lang="ru-RU" b="1" dirty="0">
                <a:highlight>
                  <a:srgbClr val="FFFF00"/>
                </a:highlight>
              </a:rPr>
              <a:t> замка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відпилюванні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металевої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решітки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Ємнісні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Застосовуються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охорони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металевих</a:t>
            </a:r>
            <a:r>
              <a:rPr lang="ru-RU" b="1" dirty="0">
                <a:highlight>
                  <a:srgbClr val="FFFF00"/>
                </a:highlight>
              </a:rPr>
              <a:t> грат </a:t>
            </a:r>
            <a:r>
              <a:rPr lang="ru-RU" b="1" dirty="0" err="1">
                <a:highlight>
                  <a:srgbClr val="FFFF00"/>
                </a:highlight>
              </a:rPr>
              <a:t>інженерних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комунікацій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</a:t>
            </a:r>
            <a:r>
              <a:rPr lang="ru-RU" b="1" dirty="0" err="1">
                <a:highlight>
                  <a:srgbClr val="FFFF00"/>
                </a:highlight>
              </a:rPr>
              <a:t>Дія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засноване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реєстрації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зміни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електричної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ємності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між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підлогою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поверхневими</a:t>
            </a:r>
            <a:r>
              <a:rPr lang="ru-RU" b="1" dirty="0">
                <a:highlight>
                  <a:srgbClr val="FFFF00"/>
                </a:highlight>
              </a:rPr>
              <a:t> датчиками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огорожою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21506" name="Picture 2" descr="ÐÐ¼Ð½ÑÑÐ½Ñ ÑÐ¸ÑÑÐµÐ¼Ð¸ Ð¾ÑÐ¾ÑÐ¾Ð½Ð¸ Ð¿ÐµÑÐ¸Ð¼ÐµÑÑÐ° ÐÐ°Ð¹Ð¼Ð°Ð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686174"/>
            <a:ext cx="4536504" cy="3171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u="sng" dirty="0" err="1"/>
              <a:t>Ультразвукові</a:t>
            </a:r>
            <a:r>
              <a:rPr lang="ru-RU" b="1" u="sng" dirty="0"/>
              <a:t> датчики для контролю </a:t>
            </a:r>
            <a:r>
              <a:rPr lang="ru-RU" b="1" u="sng" dirty="0" err="1"/>
              <a:t>приміщень</a:t>
            </a:r>
            <a:endParaRPr lang="ru-RU" b="1" u="sng" dirty="0"/>
          </a:p>
          <a:p>
            <a:pPr algn="just">
              <a:buNone/>
            </a:pPr>
            <a:r>
              <a:rPr lang="ru-RU" b="1" dirty="0"/>
              <a:t>		Датчики </a:t>
            </a:r>
            <a:r>
              <a:rPr lang="ru-RU" b="1" dirty="0" err="1"/>
              <a:t>цього</a:t>
            </a:r>
            <a:r>
              <a:rPr lang="ru-RU" b="1" dirty="0"/>
              <a:t> типу </a:t>
            </a:r>
            <a:r>
              <a:rPr lang="ru-RU" b="1" dirty="0" err="1"/>
              <a:t>з</a:t>
            </a:r>
            <a:r>
              <a:rPr lang="ru-RU" b="1" dirty="0"/>
              <a:t> </a:t>
            </a:r>
            <a:r>
              <a:rPr lang="ru-RU" b="1" dirty="0" err="1"/>
              <a:t>випромінюючої</a:t>
            </a:r>
            <a:r>
              <a:rPr lang="ru-RU" b="1" dirty="0"/>
              <a:t> </a:t>
            </a:r>
            <a:r>
              <a:rPr lang="ru-RU" b="1" dirty="0" err="1"/>
              <a:t>і</a:t>
            </a:r>
            <a:r>
              <a:rPr lang="ru-RU" b="1" dirty="0"/>
              <a:t> </a:t>
            </a:r>
            <a:r>
              <a:rPr lang="ru-RU" b="1" dirty="0" err="1"/>
              <a:t>приймальної</a:t>
            </a:r>
            <a:r>
              <a:rPr lang="ru-RU" b="1" dirty="0"/>
              <a:t> </a:t>
            </a:r>
            <a:r>
              <a:rPr lang="ru-RU" b="1" dirty="0" err="1"/>
              <a:t>частинами</a:t>
            </a:r>
            <a:r>
              <a:rPr lang="ru-RU" b="1" dirty="0"/>
              <a:t> </a:t>
            </a:r>
            <a:r>
              <a:rPr lang="ru-RU" b="1" dirty="0" err="1"/>
              <a:t>реєструють</a:t>
            </a:r>
            <a:r>
              <a:rPr lang="ru-RU" b="1" dirty="0"/>
              <a:t> </a:t>
            </a:r>
            <a:r>
              <a:rPr lang="ru-RU" b="1" dirty="0" err="1"/>
              <a:t>зміни</a:t>
            </a:r>
            <a:r>
              <a:rPr lang="ru-RU" b="1" dirty="0"/>
              <a:t> сигналу </a:t>
            </a:r>
            <a:r>
              <a:rPr lang="ru-RU" b="1" dirty="0" err="1"/>
              <a:t>випромінювання</a:t>
            </a:r>
            <a:r>
              <a:rPr lang="ru-RU" b="1" dirty="0"/>
              <a:t>, </a:t>
            </a:r>
            <a:r>
              <a:rPr lang="ru-RU" b="1" dirty="0" err="1"/>
              <a:t>відбитого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порушника</a:t>
            </a:r>
            <a:r>
              <a:rPr lang="ru-RU" b="1" dirty="0"/>
              <a:t>. </a:t>
            </a:r>
          </a:p>
        </p:txBody>
      </p:sp>
      <p:pic>
        <p:nvPicPr>
          <p:cNvPr id="20482" name="Picture 2" descr="Image result for Ð£Ð»ÑÑÑÐ°Ð·Ð²ÑÐºÐ¾Ð²Ñ Ð´Ð°ÑÑÐ¸ÐºÐ¸ Ð´Ð»Ñ ÑÐ¸ÑÑÐµÐ¼ Ð¾ÑÐ¾ÑÐ¾Ð½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12976"/>
            <a:ext cx="4716016" cy="2602134"/>
          </a:xfrm>
          <a:prstGeom prst="rect">
            <a:avLst/>
          </a:prstGeom>
          <a:noFill/>
        </p:spPr>
      </p:pic>
      <p:pic>
        <p:nvPicPr>
          <p:cNvPr id="20484" name="Picture 4" descr="http://www.gsm-guard.net/new/6-2-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2575" y="2204864"/>
            <a:ext cx="3781425" cy="444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"/>
            <a:ext cx="9144000" cy="378904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Для </a:t>
            </a:r>
            <a:r>
              <a:rPr lang="ru-RU" b="1" dirty="0" err="1">
                <a:highlight>
                  <a:srgbClr val="FFFF00"/>
                </a:highlight>
              </a:rPr>
              <a:t>приміщень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площею</a:t>
            </a:r>
            <a:r>
              <a:rPr lang="ru-RU" b="1" dirty="0">
                <a:highlight>
                  <a:srgbClr val="FFFF00"/>
                </a:highlight>
              </a:rPr>
              <a:t> до 50 кв. м </a:t>
            </a:r>
            <a:r>
              <a:rPr lang="ru-RU" b="1" dirty="0" err="1">
                <a:highlight>
                  <a:srgbClr val="FFFF00"/>
                </a:highlight>
              </a:rPr>
              <a:t>можуть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застосовуватися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sz="3500" b="1" dirty="0" err="1">
                <a:highlight>
                  <a:srgbClr val="FFFF00"/>
                </a:highlight>
              </a:rPr>
              <a:t>однокорпусні</a:t>
            </a:r>
            <a:r>
              <a:rPr lang="ru-RU" sz="3500" b="1" dirty="0">
                <a:highlight>
                  <a:srgbClr val="FFFF00"/>
                </a:highlight>
              </a:rPr>
              <a:t> датчики. </a:t>
            </a:r>
            <a:r>
              <a:rPr lang="ru-RU" sz="3500" b="1" dirty="0" err="1">
                <a:highlight>
                  <a:srgbClr val="FFFF00"/>
                </a:highlight>
              </a:rPr>
              <a:t>Великі</a:t>
            </a:r>
            <a:r>
              <a:rPr lang="ru-RU" sz="3500" b="1" dirty="0">
                <a:highlight>
                  <a:srgbClr val="FFFF00"/>
                </a:highlight>
              </a:rPr>
              <a:t> </a:t>
            </a:r>
            <a:r>
              <a:rPr lang="ru-RU" b="1" dirty="0">
                <a:highlight>
                  <a:srgbClr val="FFFF00"/>
                </a:highlight>
              </a:rPr>
              <a:t>за </a:t>
            </a:r>
            <a:r>
              <a:rPr lang="ru-RU" b="1" dirty="0" err="1">
                <a:highlight>
                  <a:srgbClr val="FFFF00"/>
                </a:highlight>
              </a:rPr>
              <a:t>розмірами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приміщення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охороняються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двокорпусними</a:t>
            </a:r>
            <a:r>
              <a:rPr lang="ru-RU" b="1" dirty="0">
                <a:highlight>
                  <a:srgbClr val="FFFF00"/>
                </a:highlight>
              </a:rPr>
              <a:t> датчиками: </a:t>
            </a:r>
            <a:r>
              <a:rPr lang="ru-RU" b="1" dirty="0" err="1">
                <a:highlight>
                  <a:srgbClr val="FFFF00"/>
                </a:highlight>
              </a:rPr>
              <a:t>випромінювач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знаходиться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окремому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корпусі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кріпиться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одній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стіні</a:t>
            </a:r>
            <a:r>
              <a:rPr lang="ru-RU" b="1" dirty="0">
                <a:highlight>
                  <a:srgbClr val="FFFF00"/>
                </a:highlight>
              </a:rPr>
              <a:t>, а </a:t>
            </a:r>
            <a:r>
              <a:rPr lang="ru-RU" b="1" dirty="0" err="1">
                <a:highlight>
                  <a:srgbClr val="FFFF00"/>
                </a:highlight>
              </a:rPr>
              <a:t>приймач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декілька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приймачів</a:t>
            </a:r>
            <a:r>
              <a:rPr lang="ru-RU" b="1" dirty="0">
                <a:highlight>
                  <a:srgbClr val="FFFF00"/>
                </a:highlight>
              </a:rPr>
              <a:t>) — на </a:t>
            </a:r>
            <a:r>
              <a:rPr lang="ru-RU" b="1" dirty="0" err="1">
                <a:highlight>
                  <a:srgbClr val="FFFF00"/>
                </a:highlight>
              </a:rPr>
              <a:t>протилежній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стіні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Дія</a:t>
            </a:r>
            <a:r>
              <a:rPr lang="ru-RU" b="1" dirty="0">
                <a:highlight>
                  <a:srgbClr val="FFFF00"/>
                </a:highlight>
              </a:rPr>
              <a:t> датчика </a:t>
            </a:r>
            <a:r>
              <a:rPr lang="ru-RU" b="1" dirty="0" err="1">
                <a:highlight>
                  <a:srgbClr val="FFFF00"/>
                </a:highlight>
              </a:rPr>
              <a:t>засноване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інтерференції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ультразвукових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коливань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ефекті</a:t>
            </a:r>
            <a:r>
              <a:rPr lang="ru-RU" b="1" dirty="0">
                <a:highlight>
                  <a:srgbClr val="FFFF00"/>
                </a:highlight>
              </a:rPr>
              <a:t> Доплера.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Знаходяться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приміщенні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великогабаритні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предмети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обмежують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дію</a:t>
            </a:r>
            <a:r>
              <a:rPr lang="ru-RU" b="1" dirty="0">
                <a:highlight>
                  <a:srgbClr val="FFFF00"/>
                </a:highlight>
              </a:rPr>
              <a:t> такого датчика, </a:t>
            </a:r>
            <a:r>
              <a:rPr lang="ru-RU" b="1" dirty="0" err="1">
                <a:highlight>
                  <a:srgbClr val="FFFF00"/>
                </a:highlight>
              </a:rPr>
              <a:t>створюючи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області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екранування</a:t>
            </a:r>
            <a:r>
              <a:rPr lang="ru-RU" b="1" dirty="0">
                <a:highlight>
                  <a:srgbClr val="FFFF00"/>
                </a:highlight>
              </a:rPr>
              <a:t> ("</a:t>
            </a:r>
            <a:r>
              <a:rPr lang="ru-RU" b="1" dirty="0" err="1">
                <a:highlight>
                  <a:srgbClr val="FFFF00"/>
                </a:highlight>
              </a:rPr>
              <a:t>мертві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зони</a:t>
            </a:r>
            <a:r>
              <a:rPr lang="ru-RU" b="1" dirty="0">
                <a:highlight>
                  <a:srgbClr val="FFFF00"/>
                </a:highlight>
              </a:rPr>
              <a:t>"), в </a:t>
            </a:r>
            <a:r>
              <a:rPr lang="ru-RU" b="1" dirty="0" err="1">
                <a:highlight>
                  <a:srgbClr val="FFFF00"/>
                </a:highlight>
              </a:rPr>
              <a:t>яких</a:t>
            </a:r>
            <a:r>
              <a:rPr lang="ru-RU" b="1" dirty="0">
                <a:highlight>
                  <a:srgbClr val="FFFF00"/>
                </a:highlight>
              </a:rPr>
              <a:t> датчик не </a:t>
            </a:r>
            <a:r>
              <a:rPr lang="ru-RU" b="1" dirty="0" err="1">
                <a:highlight>
                  <a:srgbClr val="FFFF00"/>
                </a:highlight>
              </a:rPr>
              <a:t>реагує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рух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порушника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endParaRPr lang="uk-UA" dirty="0">
              <a:highlight>
                <a:srgbClr val="FFFF00"/>
              </a:highlight>
            </a:endParaRPr>
          </a:p>
        </p:txBody>
      </p:sp>
      <p:pic>
        <p:nvPicPr>
          <p:cNvPr id="66562" name="Picture 2" descr="Image result for Ð£Ð»ÑÑÑÐ°Ð·Ð²ÑÐºÐ¾Ð²Ñ Ð´Ð°ÑÑÐ¸ÐºÐ¸ Ð´Ð»Ñ ÑÐ¸ÑÑÐµÐ¼ Ð¾ÑÐ¾ÑÐ¾Ð½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5470558" cy="3284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422108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Мікрохвильові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Працюють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НВЧ-діапазоні</a:t>
            </a:r>
            <a:r>
              <a:rPr lang="ru-RU" b="1" dirty="0">
                <a:highlight>
                  <a:srgbClr val="FFFF00"/>
                </a:highlight>
              </a:rPr>
              <a:t> на частотах </a:t>
            </a:r>
            <a:r>
              <a:rPr lang="ru-RU" b="1" dirty="0" err="1">
                <a:highlight>
                  <a:srgbClr val="FFFF00"/>
                </a:highlight>
              </a:rPr>
              <a:t>близько</a:t>
            </a:r>
            <a:r>
              <a:rPr lang="ru-RU" b="1" dirty="0">
                <a:highlight>
                  <a:srgbClr val="FFFF00"/>
                </a:highlight>
              </a:rPr>
              <a:t> 10,5 ГГц. </a:t>
            </a:r>
            <a:r>
              <a:rPr lang="ru-RU" b="1" dirty="0" err="1">
                <a:highlight>
                  <a:srgbClr val="FFFF00"/>
                </a:highlight>
              </a:rPr>
              <a:t>Випромінювання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прийом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здійснюється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однією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антеною</a:t>
            </a:r>
            <a:r>
              <a:rPr lang="ru-RU" b="1" dirty="0">
                <a:highlight>
                  <a:srgbClr val="FFFF00"/>
                </a:highlight>
              </a:rPr>
              <a:t>. Датчики </a:t>
            </a:r>
            <a:r>
              <a:rPr lang="ru-RU" b="1" dirty="0" err="1">
                <a:highlight>
                  <a:srgbClr val="FFFF00"/>
                </a:highlight>
              </a:rPr>
              <a:t>виявляють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усередині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приміщення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Їх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дія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заснована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інтерференції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радіохвиль</a:t>
            </a:r>
            <a:r>
              <a:rPr lang="ru-RU" b="1" dirty="0">
                <a:highlight>
                  <a:srgbClr val="FFFF00"/>
                </a:highlight>
              </a:rPr>
              <a:t> сантиметрового </a:t>
            </a:r>
            <a:r>
              <a:rPr lang="ru-RU" b="1" dirty="0" err="1">
                <a:highlight>
                  <a:srgbClr val="FFFF00"/>
                </a:highlight>
              </a:rPr>
              <a:t>діапазону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випромінюваних</a:t>
            </a:r>
            <a:r>
              <a:rPr lang="ru-RU" b="1" dirty="0">
                <a:highlight>
                  <a:srgbClr val="FFFF00"/>
                </a:highlight>
              </a:rPr>
              <a:t> датчиком. Вони </a:t>
            </a:r>
            <a:r>
              <a:rPr lang="ru-RU" b="1" dirty="0" err="1">
                <a:highlight>
                  <a:srgbClr val="FFFF00"/>
                </a:highlight>
              </a:rPr>
              <a:t>дуже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ефективні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але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вимагають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ретельної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регулювання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Тривала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дія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випромінювання</a:t>
            </a:r>
            <a:r>
              <a:rPr lang="ru-RU" b="1" dirty="0">
                <a:highlight>
                  <a:srgbClr val="FFFF00"/>
                </a:highlight>
              </a:rPr>
              <a:t> датчика </a:t>
            </a:r>
            <a:r>
              <a:rPr lang="ru-RU" b="1" dirty="0" err="1">
                <a:highlight>
                  <a:srgbClr val="FFFF00"/>
                </a:highlight>
              </a:rPr>
              <a:t>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шкідливим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здоров'я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19458" name="Picture 2" descr="Image result for ÐÑÐºÑÐ¾ÑÐ²Ð¸Ð»ÑÐ¾Ð²Ñ Ð´Ð°ÑÑÐ¸ÐºÐ¸ Ð´Ð»Ñ ÑÐ¸ÑÑÐµÐ¼ Ð¾ÑÐ¾ÑÐ¾Ð½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05064"/>
            <a:ext cx="3808815" cy="2852936"/>
          </a:xfrm>
          <a:prstGeom prst="rect">
            <a:avLst/>
          </a:prstGeom>
          <a:noFill/>
        </p:spPr>
      </p:pic>
      <p:pic>
        <p:nvPicPr>
          <p:cNvPr id="19460" name="Picture 4" descr="ÐÐ¸ÐºÑÐ¾Ð²Ð¾Ð»Ð½Ð¾Ð²ÑÐ¹ Ð´Ð°ÑÑÐ¸Ðº Ð´Ð²Ð¸Ð¶ÐµÐ½Ð¸Ñ"/>
          <p:cNvPicPr>
            <a:picLocks noChangeAspect="1" noChangeArrowheads="1"/>
          </p:cNvPicPr>
          <p:nvPr/>
        </p:nvPicPr>
        <p:blipFill>
          <a:blip r:embed="rId3" cstate="print"/>
          <a:srcRect l="11212" t="37600" r="45194"/>
          <a:stretch>
            <a:fillRect/>
          </a:stretch>
        </p:blipFill>
        <p:spPr bwMode="auto">
          <a:xfrm>
            <a:off x="4932040" y="4005064"/>
            <a:ext cx="3923928" cy="2852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Фотоелектричні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Унікальні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можливості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цих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роблять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їх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безальтернативними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багатьох</a:t>
            </a:r>
            <a:r>
              <a:rPr lang="ru-RU" b="1" dirty="0">
                <a:highlight>
                  <a:srgbClr val="FFFF00"/>
                </a:highlight>
              </a:rPr>
              <a:t> областях науки, </a:t>
            </a:r>
            <a:r>
              <a:rPr lang="ru-RU" b="1" dirty="0" err="1">
                <a:highlight>
                  <a:srgbClr val="FFFF00"/>
                </a:highlight>
              </a:rPr>
              <a:t>промисловості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побутової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техніки</a:t>
            </a:r>
            <a:r>
              <a:rPr lang="ru-RU" b="1" dirty="0">
                <a:highlight>
                  <a:srgbClr val="FFFF00"/>
                </a:highlight>
              </a:rPr>
              <a:t>. В </a:t>
            </a:r>
            <a:r>
              <a:rPr lang="ru-RU" b="1" dirty="0" err="1">
                <a:highlight>
                  <a:srgbClr val="FFFF00"/>
                </a:highlight>
              </a:rPr>
              <a:t>області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безпеки</a:t>
            </a:r>
            <a:r>
              <a:rPr lang="ru-RU" b="1" dirty="0">
                <a:highlight>
                  <a:srgbClr val="FFFF00"/>
                </a:highlight>
              </a:rPr>
              <a:t> вони активно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в системах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об'єктів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Малі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розміри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вага, </a:t>
            </a:r>
            <a:r>
              <a:rPr lang="ru-RU" b="1" dirty="0" err="1">
                <a:highlight>
                  <a:srgbClr val="FFFF00"/>
                </a:highlight>
              </a:rPr>
              <a:t>висока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чутливість</a:t>
            </a:r>
            <a:r>
              <a:rPr lang="ru-RU" b="1" dirty="0">
                <a:highlight>
                  <a:srgbClr val="FFFF00"/>
                </a:highlight>
              </a:rPr>
              <a:t> у широкому спектральному </a:t>
            </a:r>
            <a:r>
              <a:rPr lang="ru-RU" b="1" dirty="0" err="1">
                <a:highlight>
                  <a:srgbClr val="FFFF00"/>
                </a:highlight>
              </a:rPr>
              <a:t>діапазоні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можливість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аналізу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зображення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апаратному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рівні</a:t>
            </a:r>
            <a:r>
              <a:rPr lang="ru-RU" b="1" dirty="0">
                <a:highlight>
                  <a:srgbClr val="FFFF00"/>
                </a:highlight>
              </a:rPr>
              <a:t> — ось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забезпечують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сучасні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фотоелектричні</a:t>
            </a:r>
            <a:r>
              <a:rPr lang="ru-RU" b="1" dirty="0">
                <a:highlight>
                  <a:srgbClr val="FFFF00"/>
                </a:highlight>
              </a:rPr>
              <a:t> датчики на </a:t>
            </a:r>
            <a:r>
              <a:rPr lang="ru-RU" b="1" dirty="0" err="1">
                <a:highlight>
                  <a:srgbClr val="FFFF00"/>
                </a:highlight>
              </a:rPr>
              <a:t>приладах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зарядовим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зв'язком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Ці</a:t>
            </a:r>
            <a:r>
              <a:rPr lang="ru-RU" b="1" dirty="0">
                <a:highlight>
                  <a:srgbClr val="FFFF00"/>
                </a:highlight>
              </a:rPr>
              <a:t> датчики при </a:t>
            </a:r>
            <a:r>
              <a:rPr lang="ru-RU" b="1" dirty="0" err="1">
                <a:highlight>
                  <a:srgbClr val="FFFF00"/>
                </a:highlight>
              </a:rPr>
              <a:t>побудові</a:t>
            </a:r>
            <a:r>
              <a:rPr lang="ru-RU" b="1" dirty="0">
                <a:highlight>
                  <a:srgbClr val="FFFF00"/>
                </a:highlight>
              </a:rPr>
              <a:t> систем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дозволяють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повністю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інтегрувати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охоронну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сигналізацію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системами </a:t>
            </a:r>
            <a:r>
              <a:rPr lang="ru-RU" b="1" dirty="0" err="1">
                <a:highlight>
                  <a:srgbClr val="FFFF00"/>
                </a:highlight>
              </a:rPr>
              <a:t>охоронного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телебачення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Фотовиключателі</a:t>
            </a:r>
            <a:r>
              <a:rPr lang="ru-RU" b="1" u="sng" dirty="0">
                <a:highlight>
                  <a:srgbClr val="FFFF00"/>
                </a:highlight>
              </a:rPr>
              <a:t> (</a:t>
            </a:r>
            <a:r>
              <a:rPr lang="ru-RU" b="1" u="sng" dirty="0" err="1">
                <a:highlight>
                  <a:srgbClr val="FFFF00"/>
                </a:highlight>
              </a:rPr>
              <a:t>фотовимикачі</a:t>
            </a:r>
            <a:r>
              <a:rPr lang="ru-RU" b="1" u="sng" dirty="0">
                <a:highlight>
                  <a:srgbClr val="FFFF00"/>
                </a:highlight>
              </a:rPr>
              <a:t>)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Робота </a:t>
            </a:r>
            <a:r>
              <a:rPr lang="ru-RU" b="1" dirty="0" err="1">
                <a:highlight>
                  <a:srgbClr val="FFFF00"/>
                </a:highlight>
              </a:rPr>
              <a:t>цього</a:t>
            </a:r>
            <a:r>
              <a:rPr lang="ru-RU" b="1" dirty="0">
                <a:highlight>
                  <a:srgbClr val="FFFF00"/>
                </a:highlight>
              </a:rPr>
              <a:t> виду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заснована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перериванні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порушником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променя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будь-якого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діапазону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сформованого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відповідним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фільтром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Фотоелектричні</a:t>
            </a:r>
            <a:r>
              <a:rPr lang="ru-RU" dirty="0"/>
              <a:t> датчики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PEPPERL-FUCHS</a:t>
            </a:r>
          </a:p>
        </p:txBody>
      </p:sp>
      <p:sp>
        <p:nvSpPr>
          <p:cNvPr id="67586" name="AutoShape 2" descr="Image result for Ð¤Ð¾ÑÐ¾ÐµÐ»ÐµÐºÑÑÐ¸ÑÐ½Ñ Ð´Ð°ÑÑÐ¸ÐºÐ¸ Ð´Ð»Ñ ÑÐ¸ÑÑÐµÐ¼ Ð¾ÑÐ¾ÑÐ¾Ð½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7588" name="Picture 4" descr="Image result for Ð¤Ð¾ÑÐ¾ÐµÐ»ÐµÐºÑÑÐ¸ÑÐ½Ñ Ð´Ð°ÑÑÐ¸ÐºÐ¸ Ð´Ð»Ñ ÑÐ¸ÑÑÐµÐ¼ Ð¾ÑÐ¾ÑÐ¾Ð½Ð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496944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Акустичні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До складу </a:t>
            </a:r>
            <a:r>
              <a:rPr lang="ru-RU" b="1" dirty="0" err="1">
                <a:highlight>
                  <a:srgbClr val="FFFF00"/>
                </a:highlight>
              </a:rPr>
              <a:t>цих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входять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мікрофон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блок </a:t>
            </a:r>
            <a:r>
              <a:rPr lang="ru-RU" b="1" dirty="0" err="1">
                <a:highlight>
                  <a:srgbClr val="FFFF00"/>
                </a:highlight>
              </a:rPr>
              <a:t>обробки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сигналів</a:t>
            </a:r>
            <a:r>
              <a:rPr lang="ru-RU" b="1" dirty="0">
                <a:highlight>
                  <a:srgbClr val="FFFF00"/>
                </a:highlight>
              </a:rPr>
              <a:t>. Вони </a:t>
            </a:r>
            <a:r>
              <a:rPr lang="ru-RU" b="1" dirty="0" err="1">
                <a:highlight>
                  <a:srgbClr val="FFFF00"/>
                </a:highlight>
              </a:rPr>
              <a:t>служать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виявлення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вторгнень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злочинців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реагують</a:t>
            </a:r>
            <a:r>
              <a:rPr lang="ru-RU" b="1" dirty="0">
                <a:highlight>
                  <a:srgbClr val="FFFF00"/>
                </a:highlight>
              </a:rPr>
              <a:t> на звуки, </a:t>
            </a:r>
            <a:r>
              <a:rPr lang="ru-RU" b="1" dirty="0" err="1">
                <a:highlight>
                  <a:srgbClr val="FFFF00"/>
                </a:highlight>
              </a:rPr>
              <a:t>які</a:t>
            </a:r>
            <a:r>
              <a:rPr lang="ru-RU" b="1" dirty="0">
                <a:highlight>
                  <a:srgbClr val="FFFF00"/>
                </a:highlight>
              </a:rPr>
              <a:t> неминуче </a:t>
            </a:r>
            <a:r>
              <a:rPr lang="ru-RU" b="1" dirty="0" err="1">
                <a:highlight>
                  <a:srgbClr val="FFFF00"/>
                </a:highlight>
              </a:rPr>
              <a:t>виникають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спробі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проникнути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приміщення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охороняється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Барометричні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Вельми </a:t>
            </a:r>
            <a:r>
              <a:rPr lang="ru-RU" b="1" dirty="0" err="1">
                <a:highlight>
                  <a:srgbClr val="FFFF00"/>
                </a:highlight>
              </a:rPr>
              <a:t>перспективний</a:t>
            </a:r>
            <a:r>
              <a:rPr lang="ru-RU" b="1" dirty="0">
                <a:highlight>
                  <a:srgbClr val="FFFF00"/>
                </a:highlight>
              </a:rPr>
              <a:t> тип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який</a:t>
            </a:r>
            <a:r>
              <a:rPr lang="ru-RU" b="1" dirty="0">
                <a:highlight>
                  <a:srgbClr val="FFFF00"/>
                </a:highlight>
              </a:rPr>
              <a:t> активно </a:t>
            </a:r>
            <a:r>
              <a:rPr lang="ru-RU" b="1" dirty="0" err="1">
                <a:highlight>
                  <a:srgbClr val="FFFF00"/>
                </a:highlight>
              </a:rPr>
              <a:t>використовується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останнім</a:t>
            </a:r>
            <a:r>
              <a:rPr lang="ru-RU" b="1" dirty="0">
                <a:highlight>
                  <a:srgbClr val="FFFF00"/>
                </a:highlight>
              </a:rPr>
              <a:t> часом у системах </a:t>
            </a:r>
            <a:r>
              <a:rPr lang="ru-RU" b="1" dirty="0" err="1">
                <a:highlight>
                  <a:srgbClr val="FFFF00"/>
                </a:highlight>
              </a:rPr>
              <a:t>охоронної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сигналізації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Він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призначений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охорони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закритих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об'ємів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приміщень</a:t>
            </a:r>
            <a:r>
              <a:rPr lang="ru-RU" b="1" dirty="0">
                <a:highlight>
                  <a:srgbClr val="FFFF00"/>
                </a:highlight>
              </a:rPr>
              <a:t>. Датчик </a:t>
            </a:r>
            <a:r>
              <a:rPr lang="ru-RU" b="1" dirty="0" err="1">
                <a:highlight>
                  <a:srgbClr val="FFFF00"/>
                </a:highlight>
              </a:rPr>
              <a:t>реагує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флуктуації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тиску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повітря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приміщенні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охороняється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стійкий</a:t>
            </a:r>
            <a:r>
              <a:rPr lang="ru-RU" b="1" dirty="0">
                <a:highlight>
                  <a:srgbClr val="FFFF00"/>
                </a:highlight>
              </a:rPr>
              <a:t> до </a:t>
            </a:r>
            <a:r>
              <a:rPr lang="ru-RU" b="1" dirty="0" err="1">
                <a:highlight>
                  <a:srgbClr val="FFFF00"/>
                </a:highlight>
              </a:rPr>
              <a:t>впливу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шумів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вібрації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переміщенню</a:t>
            </a:r>
            <a:r>
              <a:rPr lang="ru-RU" b="1" dirty="0">
                <a:highlight>
                  <a:srgbClr val="FFFF00"/>
                </a:highlight>
              </a:rPr>
              <a:t> людей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тварин</a:t>
            </a:r>
            <a:r>
              <a:rPr lang="ru-RU" b="1" dirty="0">
                <a:highlight>
                  <a:srgbClr val="FFFF00"/>
                </a:highlight>
              </a:rPr>
              <a:t>, не </a:t>
            </a:r>
            <a:r>
              <a:rPr lang="ru-RU" b="1" dirty="0" err="1">
                <a:highlight>
                  <a:srgbClr val="FFFF00"/>
                </a:highlight>
              </a:rPr>
              <a:t>має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шкідливого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впливу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спрацьовує</a:t>
            </a:r>
            <a:r>
              <a:rPr lang="ru-RU" b="1" dirty="0">
                <a:highlight>
                  <a:srgbClr val="FFFF00"/>
                </a:highlight>
              </a:rPr>
              <a:t> в момент </a:t>
            </a:r>
            <a:r>
              <a:rPr lang="ru-RU" b="1" dirty="0" err="1">
                <a:highlight>
                  <a:srgbClr val="FFFF00"/>
                </a:highlight>
              </a:rPr>
              <a:t>відкривання</a:t>
            </a:r>
            <a:r>
              <a:rPr lang="ru-RU" b="1" dirty="0">
                <a:highlight>
                  <a:srgbClr val="FFFF00"/>
                </a:highlight>
              </a:rPr>
              <a:t> дверей, </a:t>
            </a:r>
            <a:r>
              <a:rPr lang="ru-RU" b="1" dirty="0" err="1">
                <a:highlight>
                  <a:srgbClr val="FFFF00"/>
                </a:highlight>
              </a:rPr>
              <a:t>вікон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кватирок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або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руйнуванні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стін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стелі</a:t>
            </a:r>
            <a:r>
              <a:rPr lang="ru-RU" b="1" dirty="0">
                <a:highlight>
                  <a:srgbClr val="FFFF00"/>
                </a:highlight>
              </a:rPr>
              <a:t>, дверей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вікон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Дуже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економічний</a:t>
            </a:r>
            <a:r>
              <a:rPr lang="ru-RU" b="1" dirty="0">
                <a:highlight>
                  <a:srgbClr val="FFFF00"/>
                </a:highlight>
              </a:rPr>
              <a:t> (струм </a:t>
            </a:r>
            <a:r>
              <a:rPr lang="ru-RU" b="1" dirty="0" err="1">
                <a:highlight>
                  <a:srgbClr val="FFFF00"/>
                </a:highlight>
              </a:rPr>
              <a:t>споживання</a:t>
            </a:r>
            <a:r>
              <a:rPr lang="ru-RU" b="1" dirty="0">
                <a:highlight>
                  <a:srgbClr val="FFFF00"/>
                </a:highlight>
              </a:rPr>
              <a:t> — не </a:t>
            </a:r>
            <a:r>
              <a:rPr lang="ru-RU" b="1" dirty="0" err="1">
                <a:highlight>
                  <a:srgbClr val="FFFF00"/>
                </a:highlight>
              </a:rPr>
              <a:t>більше</a:t>
            </a:r>
            <a:r>
              <a:rPr lang="ru-RU" b="1" dirty="0">
                <a:highlight>
                  <a:srgbClr val="FFFF00"/>
                </a:highlight>
              </a:rPr>
              <a:t> 1 мА)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не </a:t>
            </a:r>
            <a:r>
              <a:rPr lang="ru-RU" b="1" dirty="0" err="1">
                <a:highlight>
                  <a:srgbClr val="FFFF00"/>
                </a:highlight>
              </a:rPr>
              <a:t>має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шкідливого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впливу</a:t>
            </a:r>
            <a:r>
              <a:rPr lang="ru-RU" b="1" dirty="0">
                <a:highlight>
                  <a:srgbClr val="FFFF00"/>
                </a:highlight>
              </a:rPr>
              <a:t> на людей.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Біометричні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Принцип </a:t>
            </a:r>
            <a:r>
              <a:rPr lang="ru-RU" b="1" dirty="0" err="1">
                <a:highlight>
                  <a:srgbClr val="FFFF00"/>
                </a:highlight>
              </a:rPr>
              <a:t>дії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цього</a:t>
            </a:r>
            <a:r>
              <a:rPr lang="ru-RU" b="1" dirty="0">
                <a:highlight>
                  <a:srgbClr val="FFFF00"/>
                </a:highlight>
              </a:rPr>
              <a:t> типу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заснований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аналізі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біометричних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параметрів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людини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Біометричні</a:t>
            </a:r>
            <a:r>
              <a:rPr lang="ru-RU" b="1" dirty="0">
                <a:highlight>
                  <a:srgbClr val="FFFF00"/>
                </a:highlight>
              </a:rPr>
              <a:t> датчики (БД) </a:t>
            </a:r>
            <a:r>
              <a:rPr lang="ru-RU" b="1" dirty="0" err="1">
                <a:highlight>
                  <a:srgbClr val="FFFF00"/>
                </a:highlight>
              </a:rPr>
              <a:t>можуть</a:t>
            </a:r>
            <a:r>
              <a:rPr lang="ru-RU" b="1" dirty="0">
                <a:highlight>
                  <a:srgbClr val="FFFF00"/>
                </a:highlight>
              </a:rPr>
              <a:t> бути як контактного, так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безконтактного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дії</a:t>
            </a:r>
            <a:r>
              <a:rPr lang="ru-RU" b="1" dirty="0">
                <a:highlight>
                  <a:srgbClr val="FFFF00"/>
                </a:highlight>
              </a:rPr>
              <a:t>. За принципом </a:t>
            </a:r>
            <a:r>
              <a:rPr lang="ru-RU" b="1" dirty="0" err="1">
                <a:highlight>
                  <a:srgbClr val="FFFF00"/>
                </a:highlight>
              </a:rPr>
              <a:t>дії</a:t>
            </a:r>
            <a:r>
              <a:rPr lang="ru-RU" b="1" dirty="0">
                <a:highlight>
                  <a:srgbClr val="FFFF00"/>
                </a:highlight>
              </a:rPr>
              <a:t> БД </a:t>
            </a:r>
            <a:r>
              <a:rPr lang="ru-RU" b="1" dirty="0" err="1">
                <a:highlight>
                  <a:srgbClr val="FFFF00"/>
                </a:highlight>
              </a:rPr>
              <a:t>розділяються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статичні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динамічні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комбіновані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Найбільш</a:t>
            </a:r>
            <a:r>
              <a:rPr lang="ru-RU" b="1" dirty="0">
                <a:highlight>
                  <a:srgbClr val="FFFF00"/>
                </a:highlight>
              </a:rPr>
              <a:t> часто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такі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біопрізнакі</a:t>
            </a:r>
            <a:r>
              <a:rPr lang="ru-RU" b="1" dirty="0">
                <a:highlight>
                  <a:srgbClr val="FFFF00"/>
                </a:highlight>
              </a:rPr>
              <a:t> як форма </a:t>
            </a:r>
            <a:r>
              <a:rPr lang="ru-RU" b="1" dirty="0" err="1">
                <a:highlight>
                  <a:srgbClr val="FFFF00"/>
                </a:highlight>
              </a:rPr>
              <a:t>обличчя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кисті</a:t>
            </a:r>
            <a:r>
              <a:rPr lang="ru-RU" b="1" dirty="0">
                <a:highlight>
                  <a:srgbClr val="FFFF00"/>
                </a:highlight>
              </a:rPr>
              <a:t> руки, </a:t>
            </a:r>
            <a:r>
              <a:rPr lang="ru-RU" b="1" dirty="0" err="1">
                <a:highlight>
                  <a:srgbClr val="FFFF00"/>
                </a:highlight>
              </a:rPr>
              <a:t>малюнок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сітківки</a:t>
            </a:r>
            <a:r>
              <a:rPr lang="ru-RU" b="1" dirty="0">
                <a:highlight>
                  <a:srgbClr val="FFFF00"/>
                </a:highlight>
              </a:rPr>
              <a:t> ока, </a:t>
            </a:r>
            <a:r>
              <a:rPr lang="ru-RU" b="1" dirty="0" err="1">
                <a:highlight>
                  <a:srgbClr val="FFFF00"/>
                </a:highlight>
              </a:rPr>
              <a:t>шкіри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пальця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розписи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райдужної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оболонки</a:t>
            </a:r>
            <a:r>
              <a:rPr lang="ru-RU" b="1" dirty="0">
                <a:highlight>
                  <a:srgbClr val="FFFF00"/>
                </a:highlight>
              </a:rPr>
              <a:t> ока, </a:t>
            </a:r>
            <a:r>
              <a:rPr lang="ru-RU" b="1" dirty="0" err="1">
                <a:highlight>
                  <a:srgbClr val="FFFF00"/>
                </a:highlight>
              </a:rPr>
              <a:t>особливості</a:t>
            </a:r>
            <a:r>
              <a:rPr lang="ru-RU" b="1" dirty="0">
                <a:highlight>
                  <a:srgbClr val="FFFF00"/>
                </a:highlight>
              </a:rPr>
              <a:t> голосу, ходи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За </a:t>
            </a:r>
            <a:r>
              <a:rPr lang="ru-RU" b="1" dirty="0" err="1">
                <a:highlight>
                  <a:srgbClr val="FFFF00"/>
                </a:highlight>
              </a:rPr>
              <a:t>технологією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виготовлення</a:t>
            </a:r>
            <a:r>
              <a:rPr lang="ru-RU" b="1" dirty="0">
                <a:highlight>
                  <a:srgbClr val="FFFF00"/>
                </a:highlight>
              </a:rPr>
              <a:t> БД </a:t>
            </a:r>
            <a:r>
              <a:rPr lang="ru-RU" b="1" dirty="0" err="1">
                <a:highlight>
                  <a:srgbClr val="FFFF00"/>
                </a:highlight>
              </a:rPr>
              <a:t>можна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класифікувати</a:t>
            </a:r>
            <a:r>
              <a:rPr lang="ru-RU" b="1" dirty="0">
                <a:highlight>
                  <a:srgbClr val="FFFF00"/>
                </a:highlight>
              </a:rPr>
              <a:t> як </a:t>
            </a:r>
            <a:r>
              <a:rPr lang="ru-RU" b="1" dirty="0" err="1">
                <a:highlight>
                  <a:srgbClr val="FFFF00"/>
                </a:highlight>
              </a:rPr>
              <a:t>телевізійні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тепловізійні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напівпровідникові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ультразвукові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піроелектричні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електрооптичні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ін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Найбільш</a:t>
            </a:r>
            <a:r>
              <a:rPr lang="ru-RU" b="1" dirty="0">
                <a:highlight>
                  <a:srgbClr val="FFFF00"/>
                </a:highlight>
              </a:rPr>
              <a:t> часто </a:t>
            </a:r>
            <a:r>
              <a:rPr lang="ru-RU" b="1" dirty="0" err="1">
                <a:highlight>
                  <a:srgbClr val="FFFF00"/>
                </a:highlight>
              </a:rPr>
              <a:t>біометричні</a:t>
            </a:r>
            <a:r>
              <a:rPr lang="ru-RU" b="1" dirty="0">
                <a:highlight>
                  <a:srgbClr val="FFFF00"/>
                </a:highlight>
              </a:rPr>
              <a:t> датчики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ідентифікації</a:t>
            </a:r>
            <a:r>
              <a:rPr lang="ru-RU" b="1" dirty="0">
                <a:highlight>
                  <a:srgbClr val="FFFF00"/>
                </a:highlight>
              </a:rPr>
              <a:t> людей, </a:t>
            </a:r>
            <a:r>
              <a:rPr lang="ru-RU" b="1" dirty="0" err="1">
                <a:highlight>
                  <a:srgbClr val="FFFF00"/>
                </a:highlight>
              </a:rPr>
              <a:t>оскільки</a:t>
            </a:r>
            <a:r>
              <a:rPr lang="ru-RU" b="1" dirty="0">
                <a:highlight>
                  <a:srgbClr val="FFFF00"/>
                </a:highlight>
              </a:rPr>
              <a:t> вони </a:t>
            </a:r>
            <a:r>
              <a:rPr lang="ru-RU" b="1" dirty="0" err="1">
                <a:highlight>
                  <a:srgbClr val="FFFF00"/>
                </a:highlight>
              </a:rPr>
              <a:t>забезпечують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найбільш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високий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рівень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ідентифікації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 algn="just">
              <a:buNone/>
            </a:pPr>
            <a:r>
              <a:rPr lang="ru-RU" b="1">
                <a:highlight>
                  <a:srgbClr val="FFFF00"/>
                </a:highlight>
              </a:rPr>
              <a:t>		Забезпечення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безпеки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життєдіяльності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включає</a:t>
            </a:r>
            <a:r>
              <a:rPr lang="ru-RU" b="1" dirty="0">
                <a:highlight>
                  <a:srgbClr val="FFFF00"/>
                </a:highlight>
              </a:rPr>
              <a:t> в себе </a:t>
            </a:r>
            <a:r>
              <a:rPr lang="ru-RU" b="1" dirty="0" err="1">
                <a:highlight>
                  <a:srgbClr val="FFFF00"/>
                </a:highlight>
              </a:rPr>
              <a:t>широку</a:t>
            </a:r>
            <a:r>
              <a:rPr lang="ru-RU" b="1" dirty="0">
                <a:highlight>
                  <a:srgbClr val="FFFF00"/>
                </a:highlight>
              </a:rPr>
              <a:t> сферу </a:t>
            </a:r>
            <a:r>
              <a:rPr lang="ru-RU" b="1" dirty="0" err="1">
                <a:highlight>
                  <a:srgbClr val="FFFF00"/>
                </a:highlight>
              </a:rPr>
              <a:t>діяльності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спрямовану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захист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різного</a:t>
            </a:r>
            <a:r>
              <a:rPr lang="ru-RU" b="1" dirty="0">
                <a:highlight>
                  <a:srgbClr val="FFFF00"/>
                </a:highlight>
              </a:rPr>
              <a:t> виду </a:t>
            </a:r>
            <a:r>
              <a:rPr lang="ru-RU" b="1" dirty="0" err="1">
                <a:highlight>
                  <a:srgbClr val="FFFF00"/>
                </a:highlight>
              </a:rPr>
              <a:t>погроз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джерелом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яких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об'єктом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) </a:t>
            </a:r>
            <a:r>
              <a:rPr lang="ru-RU" b="1" dirty="0" err="1">
                <a:highlight>
                  <a:srgbClr val="FFFF00"/>
                </a:highlight>
              </a:rPr>
              <a:t>можуть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виступати</a:t>
            </a:r>
            <a:r>
              <a:rPr lang="ru-RU" b="1" dirty="0">
                <a:highlight>
                  <a:srgbClr val="FFFF00"/>
                </a:highlight>
              </a:rPr>
              <a:t> три </a:t>
            </a:r>
            <a:r>
              <a:rPr lang="ru-RU" b="1" dirty="0" err="1">
                <a:highlight>
                  <a:srgbClr val="FFFF00"/>
                </a:highlight>
              </a:rPr>
              <a:t>основні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частини</a:t>
            </a:r>
            <a:r>
              <a:rPr lang="ru-RU" b="1" dirty="0">
                <a:highlight>
                  <a:srgbClr val="FFFF00"/>
                </a:highlight>
              </a:rPr>
              <a:t>: </a:t>
            </a:r>
            <a:r>
              <a:rPr lang="ru-RU" b="1" dirty="0" err="1">
                <a:highlight>
                  <a:srgbClr val="FFFF00"/>
                </a:highlight>
              </a:rPr>
              <a:t>людина</a:t>
            </a:r>
            <a:r>
              <a:rPr lang="ru-RU" b="1" dirty="0">
                <a:highlight>
                  <a:srgbClr val="FFFF00"/>
                </a:highlight>
              </a:rPr>
              <a:t>, природа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техногенне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середовище</a:t>
            </a:r>
            <a:r>
              <a:rPr lang="ru-RU" b="1" dirty="0">
                <a:highlight>
                  <a:srgbClr val="FFFF00"/>
                </a:highlight>
              </a:rPr>
              <a:t> (все,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створено </a:t>
            </a:r>
            <a:r>
              <a:rPr lang="ru-RU" b="1" dirty="0" err="1">
                <a:highlight>
                  <a:srgbClr val="FFFF00"/>
                </a:highlight>
              </a:rPr>
              <a:t>людиною</a:t>
            </a:r>
            <a:r>
              <a:rPr lang="ru-RU" b="1" dirty="0">
                <a:highlight>
                  <a:srgbClr val="FFFF00"/>
                </a:highlight>
              </a:rPr>
              <a:t>).</a:t>
            </a:r>
          </a:p>
          <a:p>
            <a:pPr>
              <a:buNone/>
            </a:pPr>
            <a:endParaRPr lang="ru-RU" b="1" dirty="0">
              <a:highlight>
                <a:srgbClr val="FFFF00"/>
              </a:highlight>
            </a:endParaRPr>
          </a:p>
          <a:p>
            <a:pPr>
              <a:buNone/>
            </a:pPr>
            <a:endParaRPr lang="ru-RU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 descr="Image result for ÐÑÐ¾Ð¼ÐµÑÑÐ¸ÑÐ½Ñ Ð´Ð°ÑÑÐ¸Ðº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8612" name="AutoShape 4" descr="Image result for ÐÑÐ¾Ð¼ÐµÑÑÐ¸ÑÐ½Ñ Ð´Ð°ÑÑÐ¸Ðº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>
            <a:lum bright="-10000" contrast="20000"/>
          </a:blip>
          <a:srcRect l="10332" t="38385" r="49506" b="24760"/>
          <a:stretch>
            <a:fillRect/>
          </a:stretch>
        </p:blipFill>
        <p:spPr bwMode="auto">
          <a:xfrm>
            <a:off x="26421" y="836712"/>
            <a:ext cx="9117579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Суміщені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Такі</a:t>
            </a:r>
            <a:r>
              <a:rPr lang="ru-RU" b="1" dirty="0">
                <a:highlight>
                  <a:srgbClr val="FFFF00"/>
                </a:highlight>
              </a:rPr>
              <a:t> датчики </a:t>
            </a:r>
            <a:r>
              <a:rPr lang="ru-RU" b="1" dirty="0" err="1">
                <a:highlight>
                  <a:srgbClr val="FFFF00"/>
                </a:highlight>
              </a:rPr>
              <a:t>являють</a:t>
            </a:r>
            <a:r>
              <a:rPr lang="ru-RU" b="1" dirty="0">
                <a:highlight>
                  <a:srgbClr val="FFFF00"/>
                </a:highlight>
              </a:rPr>
              <a:t> собою </a:t>
            </a:r>
            <a:r>
              <a:rPr lang="ru-RU" b="1" dirty="0" err="1">
                <a:highlight>
                  <a:srgbClr val="FFFF00"/>
                </a:highlight>
              </a:rPr>
              <a:t>єдиний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конструктив</a:t>
            </a:r>
            <a:r>
              <a:rPr lang="ru-RU" b="1" dirty="0">
                <a:highlight>
                  <a:srgbClr val="FFFF00"/>
                </a:highlight>
              </a:rPr>
              <a:t>, в </a:t>
            </a:r>
            <a:r>
              <a:rPr lang="ru-RU" b="1" dirty="0" err="1">
                <a:highlight>
                  <a:srgbClr val="FFFF00"/>
                </a:highlight>
              </a:rPr>
              <a:t>якому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розташовані</a:t>
            </a:r>
            <a:r>
              <a:rPr lang="ru-RU" b="1" dirty="0">
                <a:highlight>
                  <a:srgbClr val="FFFF00"/>
                </a:highlight>
              </a:rPr>
              <a:t> два датчики </a:t>
            </a:r>
            <a:r>
              <a:rPr lang="ru-RU" b="1" dirty="0" err="1">
                <a:highlight>
                  <a:srgbClr val="FFFF00"/>
                </a:highlight>
              </a:rPr>
              <a:t>різного</a:t>
            </a:r>
            <a:r>
              <a:rPr lang="ru-RU" b="1" dirty="0">
                <a:highlight>
                  <a:srgbClr val="FFFF00"/>
                </a:highlight>
              </a:rPr>
              <a:t> виду, 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звукової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інфрачервоний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причому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працюють</a:t>
            </a:r>
            <a:r>
              <a:rPr lang="ru-RU" b="1" dirty="0">
                <a:highlight>
                  <a:srgbClr val="FFFF00"/>
                </a:highlight>
              </a:rPr>
              <a:t> вони </a:t>
            </a:r>
            <a:r>
              <a:rPr lang="ru-RU" b="1" dirty="0" err="1">
                <a:highlight>
                  <a:srgbClr val="FFFF00"/>
                </a:highlight>
              </a:rPr>
              <a:t>незалежно</a:t>
            </a:r>
            <a:r>
              <a:rPr lang="ru-RU" b="1" dirty="0">
                <a:highlight>
                  <a:srgbClr val="FFFF00"/>
                </a:highlight>
              </a:rPr>
              <a:t> один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одного. </a:t>
            </a:r>
            <a:r>
              <a:rPr lang="ru-RU" b="1" dirty="0" err="1">
                <a:highlight>
                  <a:srgbClr val="FFFF00"/>
                </a:highlight>
              </a:rPr>
              <a:t>Об'єднані</a:t>
            </a:r>
            <a:r>
              <a:rPr lang="ru-RU" b="1" dirty="0">
                <a:highlight>
                  <a:srgbClr val="FFFF00"/>
                </a:highlight>
              </a:rPr>
              <a:t> в одному </a:t>
            </a:r>
            <a:r>
              <a:rPr lang="ru-RU" b="1" dirty="0" err="1">
                <a:highlight>
                  <a:srgbClr val="FFFF00"/>
                </a:highlight>
              </a:rPr>
              <a:t>корпусі</a:t>
            </a:r>
            <a:r>
              <a:rPr lang="ru-RU" b="1" dirty="0">
                <a:highlight>
                  <a:srgbClr val="FFFF00"/>
                </a:highlight>
              </a:rPr>
              <a:t>, вони </a:t>
            </a:r>
            <a:r>
              <a:rPr lang="ru-RU" b="1" dirty="0" err="1">
                <a:highlight>
                  <a:srgbClr val="FFFF00"/>
                </a:highlight>
              </a:rPr>
              <a:t>дозволяють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знизити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ціну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порівнянні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тим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випадком</a:t>
            </a:r>
            <a:r>
              <a:rPr lang="ru-RU" b="1" dirty="0">
                <a:highlight>
                  <a:srgbClr val="FFFF00"/>
                </a:highlight>
              </a:rPr>
              <a:t>, коли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два </a:t>
            </a:r>
            <a:r>
              <a:rPr lang="ru-RU" b="1" dirty="0" err="1">
                <a:highlight>
                  <a:srgbClr val="FFFF00"/>
                </a:highlight>
              </a:rPr>
              <a:t>окремих</a:t>
            </a:r>
            <a:r>
              <a:rPr lang="ru-RU" b="1" dirty="0">
                <a:highlight>
                  <a:srgbClr val="FFFF00"/>
                </a:highlight>
              </a:rPr>
              <a:t> датчика.</a:t>
            </a:r>
          </a:p>
          <a:p>
            <a:pPr algn="ctr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Комбіновані</a:t>
            </a:r>
            <a:r>
              <a:rPr lang="ru-RU" b="1" u="sng" dirty="0">
                <a:highlight>
                  <a:srgbClr val="FFFF00"/>
                </a:highlight>
              </a:rPr>
              <a:t> датчики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Найбільш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ефективними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універсальними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даний</a:t>
            </a:r>
            <a:r>
              <a:rPr lang="ru-RU" b="1" dirty="0">
                <a:highlight>
                  <a:srgbClr val="FFFF00"/>
                </a:highlight>
              </a:rPr>
              <a:t> час </a:t>
            </a:r>
            <a:r>
              <a:rPr lang="ru-RU" b="1" dirty="0" err="1">
                <a:highlight>
                  <a:srgbClr val="FFFF00"/>
                </a:highlight>
              </a:rPr>
              <a:t>є</a:t>
            </a:r>
            <a:r>
              <a:rPr lang="ru-RU" b="1" dirty="0">
                <a:highlight>
                  <a:srgbClr val="FFFF00"/>
                </a:highlight>
              </a:rPr>
              <a:t> так </a:t>
            </a:r>
            <a:r>
              <a:rPr lang="ru-RU" b="1" dirty="0" err="1">
                <a:highlight>
                  <a:srgbClr val="FFFF00"/>
                </a:highlight>
              </a:rPr>
              <a:t>звані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комбіновані</a:t>
            </a:r>
            <a:r>
              <a:rPr lang="ru-RU" b="1" dirty="0">
                <a:highlight>
                  <a:srgbClr val="FFFF00"/>
                </a:highlight>
              </a:rPr>
              <a:t> датчики, в </a:t>
            </a:r>
            <a:r>
              <a:rPr lang="ru-RU" b="1" dirty="0" err="1">
                <a:highlight>
                  <a:srgbClr val="FFFF00"/>
                </a:highlight>
              </a:rPr>
              <a:t>яких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більшої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ефективності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використовується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одночасно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декілька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фізичних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явищ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взаємно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доповнюють</a:t>
            </a:r>
            <a:r>
              <a:rPr lang="ru-RU" b="1" dirty="0">
                <a:highlight>
                  <a:srgbClr val="FFFF00"/>
                </a:highlight>
              </a:rPr>
              <a:t> один одного.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Виробляючи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відповідне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настроювання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можна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отримати</a:t>
            </a:r>
            <a:r>
              <a:rPr lang="ru-RU" b="1" dirty="0">
                <a:highlight>
                  <a:srgbClr val="FFFF00"/>
                </a:highlight>
              </a:rPr>
              <a:t> датчик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необхідними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конкретними</a:t>
            </a:r>
            <a:r>
              <a:rPr lang="ru-RU" b="1" dirty="0">
                <a:highlight>
                  <a:srgbClr val="FFFF00"/>
                </a:highlight>
              </a:rPr>
              <a:t> характеристиками. 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отримати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задану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чутливість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допустимій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імовірності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хибної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тривоги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Піроелектричний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>
                <a:highlight>
                  <a:srgbClr val="FFFF00"/>
                </a:highlight>
              </a:rPr>
              <a:t>Температура —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Виникнення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електрозарядов</a:t>
            </a:r>
            <a:r>
              <a:rPr lang="ru-RU" b="1" dirty="0">
                <a:highlight>
                  <a:srgbClr val="FFFF00"/>
                </a:highlight>
              </a:rPr>
              <a:t> на гранях </a:t>
            </a:r>
            <a:r>
              <a:rPr lang="ru-RU" b="1" dirty="0" err="1">
                <a:highlight>
                  <a:srgbClr val="FFFF00"/>
                </a:highlight>
              </a:rPr>
              <a:t>кристалів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підвищенні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температури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Термоелектричний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>
                <a:highlight>
                  <a:srgbClr val="FFFF00"/>
                </a:highlight>
              </a:rPr>
              <a:t>Теплова </a:t>
            </a:r>
            <a:r>
              <a:rPr lang="ru-RU" b="1" dirty="0" err="1">
                <a:highlight>
                  <a:srgbClr val="FFFF00"/>
                </a:highlight>
              </a:rPr>
              <a:t>енергія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електрони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Випускання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електронів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нагріванні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металу</a:t>
            </a:r>
            <a:r>
              <a:rPr lang="ru-RU" b="1" dirty="0">
                <a:highlight>
                  <a:srgbClr val="FFFF00"/>
                </a:highlight>
              </a:rPr>
              <a:t> у </a:t>
            </a:r>
            <a:r>
              <a:rPr lang="ru-RU" b="1" dirty="0" err="1">
                <a:highlight>
                  <a:srgbClr val="FFFF00"/>
                </a:highlight>
              </a:rPr>
              <a:t>вакуумі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Електротермічний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Пельтьє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теплова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енергія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Поглинання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генерація</a:t>
            </a:r>
            <a:r>
              <a:rPr lang="ru-RU" b="1" dirty="0">
                <a:highlight>
                  <a:srgbClr val="FFFF00"/>
                </a:highlight>
              </a:rPr>
              <a:t>) </a:t>
            </a:r>
            <a:r>
              <a:rPr lang="ru-RU" b="1" dirty="0" err="1">
                <a:highlight>
                  <a:srgbClr val="FFFF00"/>
                </a:highlight>
              </a:rPr>
              <a:t>теплової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енергії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електроструму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ланцюзі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біметалічними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сполуками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Електротермічний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Томсона</a:t>
            </a:r>
            <a:r>
              <a:rPr lang="ru-RU" b="1" dirty="0">
                <a:highlight>
                  <a:srgbClr val="FFFF00"/>
                </a:highlight>
              </a:rPr>
              <a:t>: Температура та </a:t>
            </a:r>
            <a:r>
              <a:rPr lang="ru-RU" b="1" dirty="0" err="1">
                <a:highlight>
                  <a:srgbClr val="FFFF00"/>
                </a:highlight>
              </a:rPr>
              <a:t>електрику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теплова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енергія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Поглинання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генерація</a:t>
            </a:r>
            <a:r>
              <a:rPr lang="ru-RU" b="1" dirty="0">
                <a:highlight>
                  <a:srgbClr val="FFFF00"/>
                </a:highlight>
              </a:rPr>
              <a:t>) </a:t>
            </a:r>
            <a:r>
              <a:rPr lang="ru-RU" b="1" dirty="0" err="1">
                <a:highlight>
                  <a:srgbClr val="FFFF00"/>
                </a:highlight>
              </a:rPr>
              <a:t>теплової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енергії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різних</a:t>
            </a:r>
            <a:r>
              <a:rPr lang="ru-RU" b="1" dirty="0">
                <a:highlight>
                  <a:srgbClr val="FFFF00"/>
                </a:highlight>
              </a:rPr>
              <a:t> температурах </a:t>
            </a:r>
            <a:r>
              <a:rPr lang="ru-RU" b="1" dirty="0" err="1">
                <a:highlight>
                  <a:srgbClr val="FFFF00"/>
                </a:highlight>
              </a:rPr>
              <a:t>ділянок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однорідного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ланцюга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Теплопровідність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>
                <a:highlight>
                  <a:srgbClr val="FFFF00"/>
                </a:highlight>
              </a:rPr>
              <a:t>Теплова </a:t>
            </a:r>
            <a:r>
              <a:rPr lang="ru-RU" b="1" dirty="0" err="1">
                <a:highlight>
                  <a:srgbClr val="FFFF00"/>
                </a:highlight>
              </a:rPr>
              <a:t>енергія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зміна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фізичних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властивостей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Перехід</a:t>
            </a:r>
            <a:r>
              <a:rPr lang="ru-RU" b="1" dirty="0">
                <a:highlight>
                  <a:srgbClr val="FFFF00"/>
                </a:highlight>
              </a:rPr>
              <a:t> тепла </a:t>
            </a:r>
            <a:r>
              <a:rPr lang="ru-RU" b="1" dirty="0" err="1">
                <a:highlight>
                  <a:srgbClr val="FFFF00"/>
                </a:highlight>
              </a:rPr>
              <a:t>всередині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об'єкта</a:t>
            </a:r>
            <a:r>
              <a:rPr lang="ru-RU" b="1" dirty="0">
                <a:highlight>
                  <a:srgbClr val="FFFF00"/>
                </a:highlight>
              </a:rPr>
              <a:t> в область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більш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низькою</a:t>
            </a:r>
            <a:r>
              <a:rPr lang="ru-RU" b="1" dirty="0">
                <a:highlight>
                  <a:srgbClr val="FFFF00"/>
                </a:highlight>
              </a:rPr>
              <a:t> температурою.</a:t>
            </a:r>
          </a:p>
          <a:p>
            <a:pPr algn="just">
              <a:buNone/>
            </a:pPr>
            <a:endParaRPr lang="ru-RU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b="1" u="sng" dirty="0">
                <a:highlight>
                  <a:srgbClr val="FFFF00"/>
                </a:highlight>
              </a:rPr>
              <a:t>Теплове </a:t>
            </a:r>
            <a:r>
              <a:rPr lang="ru-RU" b="1" u="sng" dirty="0" err="1">
                <a:highlight>
                  <a:srgbClr val="FFFF00"/>
                </a:highlight>
              </a:rPr>
              <a:t>випромінювання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>
                <a:highlight>
                  <a:srgbClr val="FFFF00"/>
                </a:highlight>
              </a:rPr>
              <a:t>Теплова </a:t>
            </a:r>
            <a:r>
              <a:rPr lang="ru-RU" b="1" dirty="0" err="1">
                <a:highlight>
                  <a:srgbClr val="FFFF00"/>
                </a:highlight>
              </a:rPr>
              <a:t>енергія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інфрачервоні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промені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Оптичне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випромінювання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підвищенні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температури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об'єкта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Зеєбека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>
                <a:highlight>
                  <a:srgbClr val="FFFF00"/>
                </a:highlight>
              </a:rPr>
              <a:t>Температура —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Виникнення</a:t>
            </a:r>
            <a:r>
              <a:rPr lang="ru-RU" b="1" dirty="0">
                <a:highlight>
                  <a:srgbClr val="FFFF00"/>
                </a:highlight>
              </a:rPr>
              <a:t> ЕРС в </a:t>
            </a:r>
            <a:r>
              <a:rPr lang="ru-RU" b="1" dirty="0" err="1">
                <a:highlight>
                  <a:srgbClr val="FFFF00"/>
                </a:highlight>
              </a:rPr>
              <a:t>ланцюзі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біметалічними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сполуками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різній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температурі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шарів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Фотогальванічні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Виникнення</a:t>
            </a:r>
            <a:r>
              <a:rPr lang="ru-RU" b="1" dirty="0">
                <a:highlight>
                  <a:srgbClr val="FFFF00"/>
                </a:highlight>
              </a:rPr>
              <a:t> ЕРС в </a:t>
            </a:r>
            <a:r>
              <a:rPr lang="ru-RU" b="1" dirty="0" err="1">
                <a:highlight>
                  <a:srgbClr val="FFFF00"/>
                </a:highlight>
              </a:rPr>
              <a:t>опромінюваним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світлом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pn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переході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фотопровідності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електроопір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Зміна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електроопору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напівпровідника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його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опроміненні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світлом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Зеемана: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, магнетизм — спектр. </a:t>
            </a:r>
            <a:r>
              <a:rPr lang="ru-RU" b="1" dirty="0" err="1">
                <a:highlight>
                  <a:srgbClr val="FFFF00"/>
                </a:highlight>
              </a:rPr>
              <a:t>Розщеплення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спектральних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ліній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проходженні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світла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магнітному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полі</a:t>
            </a:r>
            <a:endParaRPr lang="ru-RU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Рамана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dirty="0">
                <a:highlight>
                  <a:srgbClr val="FFFF00"/>
                </a:highlight>
              </a:rPr>
              <a:t>(</a:t>
            </a:r>
            <a:r>
              <a:rPr lang="ru-RU" b="1" dirty="0" err="1">
                <a:highlight>
                  <a:srgbClr val="FFFF00"/>
                </a:highlight>
              </a:rPr>
              <a:t>комбінаційне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розсіювання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світла</a:t>
            </a:r>
            <a:r>
              <a:rPr lang="ru-RU" b="1" dirty="0">
                <a:highlight>
                  <a:srgbClr val="FFFF00"/>
                </a:highlight>
              </a:rPr>
              <a:t>):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Виникнення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речовині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світлового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випромінювання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відмінного</a:t>
            </a:r>
            <a:r>
              <a:rPr lang="ru-RU" b="1" dirty="0">
                <a:highlight>
                  <a:srgbClr val="FFFF00"/>
                </a:highlight>
              </a:rPr>
              <a:t> по спектру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вихідного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монохроматичного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Поккельса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Розщеплення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світлового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променя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звичайний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незвичайний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проходженні</a:t>
            </a:r>
            <a:r>
              <a:rPr lang="ru-RU" b="1" dirty="0">
                <a:highlight>
                  <a:srgbClr val="FFFF00"/>
                </a:highlight>
              </a:rPr>
              <a:t> через </a:t>
            </a:r>
            <a:r>
              <a:rPr lang="ru-RU" b="1" dirty="0" err="1">
                <a:highlight>
                  <a:srgbClr val="FFFF00"/>
                </a:highlight>
              </a:rPr>
              <a:t>п'єзокристал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прикладеним</a:t>
            </a:r>
            <a:r>
              <a:rPr lang="ru-RU" b="1" dirty="0">
                <a:highlight>
                  <a:srgbClr val="FFFF00"/>
                </a:highlight>
              </a:rPr>
              <a:t> до </a:t>
            </a:r>
            <a:r>
              <a:rPr lang="ru-RU" b="1" dirty="0" err="1">
                <a:highlight>
                  <a:srgbClr val="FFFF00"/>
                </a:highlight>
              </a:rPr>
              <a:t>нього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електронапруги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Керра: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Розщеплення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світлового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променя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звичайний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незвичайний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ізотопному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речовині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прикладеним</a:t>
            </a:r>
            <a:r>
              <a:rPr lang="ru-RU" b="1" dirty="0">
                <a:highlight>
                  <a:srgbClr val="FFFF00"/>
                </a:highlight>
              </a:rPr>
              <a:t> до </a:t>
            </a:r>
            <a:r>
              <a:rPr lang="ru-RU" b="1" dirty="0" err="1">
                <a:highlight>
                  <a:srgbClr val="FFFF00"/>
                </a:highlight>
              </a:rPr>
              <a:t>нього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електронапруги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Фарадея: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магнетизм —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. Поворот </a:t>
            </a:r>
            <a:r>
              <a:rPr lang="ru-RU" b="1" dirty="0" err="1">
                <a:highlight>
                  <a:srgbClr val="FFFF00"/>
                </a:highlight>
              </a:rPr>
              <a:t>площини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поляризації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світлового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променя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проходженні</a:t>
            </a:r>
            <a:r>
              <a:rPr lang="ru-RU" b="1" dirty="0">
                <a:highlight>
                  <a:srgbClr val="FFFF00"/>
                </a:highlight>
              </a:rPr>
              <a:t> через </a:t>
            </a:r>
            <a:r>
              <a:rPr lang="ru-RU" b="1" dirty="0" err="1">
                <a:highlight>
                  <a:srgbClr val="FFFF00"/>
                </a:highlight>
              </a:rPr>
              <a:t>парамагнітне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речовина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Холла: </a:t>
            </a:r>
            <a:r>
              <a:rPr lang="ru-RU" b="1" dirty="0">
                <a:highlight>
                  <a:srgbClr val="FFFF00"/>
                </a:highlight>
              </a:rPr>
              <a:t>Магнетизм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Виникнення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різниці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потенціалів</a:t>
            </a:r>
            <a:r>
              <a:rPr lang="ru-RU" b="1" dirty="0">
                <a:highlight>
                  <a:srgbClr val="FFFF00"/>
                </a:highlight>
              </a:rPr>
              <a:t> на гранях твердого </a:t>
            </a:r>
            <a:r>
              <a:rPr lang="ru-RU" b="1" dirty="0" err="1">
                <a:highlight>
                  <a:srgbClr val="FFFF00"/>
                </a:highlight>
              </a:rPr>
              <a:t>тіла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пропусканні</a:t>
            </a:r>
            <a:r>
              <a:rPr lang="ru-RU" b="1" dirty="0">
                <a:highlight>
                  <a:srgbClr val="FFFF00"/>
                </a:highlight>
              </a:rPr>
              <a:t> через </a:t>
            </a:r>
            <a:r>
              <a:rPr lang="ru-RU" b="1" dirty="0" err="1">
                <a:highlight>
                  <a:srgbClr val="FFFF00"/>
                </a:highlight>
              </a:rPr>
              <a:t>нього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електроструму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додатку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магнітного</a:t>
            </a:r>
            <a:r>
              <a:rPr lang="ru-RU" b="1" dirty="0">
                <a:highlight>
                  <a:srgbClr val="FFFF00"/>
                </a:highlight>
              </a:rPr>
              <a:t> поля.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 Доплера: </a:t>
            </a:r>
            <a:r>
              <a:rPr lang="ru-RU" b="1" dirty="0">
                <a:highlight>
                  <a:srgbClr val="FFFF00"/>
                </a:highlight>
              </a:rPr>
              <a:t>Звук, </a:t>
            </a:r>
            <a:r>
              <a:rPr lang="ru-RU" b="1" dirty="0" err="1">
                <a:highlight>
                  <a:srgbClr val="FFFF00"/>
                </a:highlight>
              </a:rPr>
              <a:t>світло</a:t>
            </a:r>
            <a:r>
              <a:rPr lang="ru-RU" b="1" dirty="0">
                <a:highlight>
                  <a:srgbClr val="FFFF00"/>
                </a:highlight>
              </a:rPr>
              <a:t> — частота. </a:t>
            </a:r>
            <a:r>
              <a:rPr lang="ru-RU" b="1" dirty="0" err="1">
                <a:highlight>
                  <a:srgbClr val="FFFF00"/>
                </a:highlight>
              </a:rPr>
              <a:t>Зміна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частоти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взаємному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переміщенні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об'єктів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Магнітоопір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>
                <a:highlight>
                  <a:srgbClr val="FFFF00"/>
                </a:highlight>
              </a:rPr>
              <a:t>Магнетизм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електроопір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Збільшення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електричного</a:t>
            </a:r>
            <a:r>
              <a:rPr lang="ru-RU" b="1" dirty="0">
                <a:highlight>
                  <a:srgbClr val="FFFF00"/>
                </a:highlight>
              </a:rPr>
              <a:t> опору твердого </a:t>
            </a:r>
            <a:r>
              <a:rPr lang="ru-RU" b="1" dirty="0" err="1">
                <a:highlight>
                  <a:srgbClr val="FFFF00"/>
                </a:highlight>
              </a:rPr>
              <a:t>тіла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магнітному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полі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Магнітострикція</a:t>
            </a:r>
            <a:r>
              <a:rPr lang="ru-RU" b="1" u="sng" dirty="0">
                <a:highlight>
                  <a:srgbClr val="FFFF00"/>
                </a:highlight>
              </a:rPr>
              <a:t>: </a:t>
            </a:r>
            <a:r>
              <a:rPr lang="ru-RU" b="1" dirty="0">
                <a:highlight>
                  <a:srgbClr val="FFFF00"/>
                </a:highlight>
              </a:rPr>
              <a:t>Магнетизм — </a:t>
            </a:r>
            <a:r>
              <a:rPr lang="ru-RU" b="1" dirty="0" err="1">
                <a:highlight>
                  <a:srgbClr val="FFFF00"/>
                </a:highlight>
              </a:rPr>
              <a:t>деформація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Деформація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феромагнітного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тіла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магнітному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полі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u="sng" dirty="0" err="1">
                <a:highlight>
                  <a:srgbClr val="FFFF00"/>
                </a:highlight>
              </a:rPr>
              <a:t>П'єзоелектричний</a:t>
            </a:r>
            <a:r>
              <a:rPr lang="ru-RU" b="1" u="sng" dirty="0">
                <a:highlight>
                  <a:srgbClr val="FFFF00"/>
                </a:highlight>
              </a:rPr>
              <a:t> </a:t>
            </a:r>
            <a:r>
              <a:rPr lang="ru-RU" b="1" u="sng" dirty="0" err="1">
                <a:highlight>
                  <a:srgbClr val="FFFF00"/>
                </a:highlight>
              </a:rPr>
              <a:t>ефект</a:t>
            </a:r>
            <a:r>
              <a:rPr lang="ru-RU" b="1" u="sng" dirty="0">
                <a:highlight>
                  <a:srgbClr val="FFFF00"/>
                </a:highlight>
              </a:rPr>
              <a:t>:  </a:t>
            </a:r>
            <a:r>
              <a:rPr lang="ru-RU" b="1" dirty="0" err="1">
                <a:highlight>
                  <a:srgbClr val="FFFF00"/>
                </a:highlight>
              </a:rPr>
              <a:t>Тиск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електрика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Виникнення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різниці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потенціалів</a:t>
            </a:r>
            <a:r>
              <a:rPr lang="ru-RU" b="1" dirty="0">
                <a:highlight>
                  <a:srgbClr val="FFFF00"/>
                </a:highlight>
              </a:rPr>
              <a:t> на гранях </a:t>
            </a:r>
            <a:r>
              <a:rPr lang="ru-RU" b="1" dirty="0" err="1">
                <a:highlight>
                  <a:srgbClr val="FFFF00"/>
                </a:highlight>
              </a:rPr>
              <a:t>сегнетоелектрик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знаходиться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тиском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Аналіз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технічних</a:t>
            </a:r>
            <a:r>
              <a:rPr lang="ru-RU" b="1" dirty="0">
                <a:highlight>
                  <a:srgbClr val="FFFF00"/>
                </a:highlight>
              </a:rPr>
              <a:t> характеристик </a:t>
            </a:r>
            <a:r>
              <a:rPr lang="ru-RU" b="1" dirty="0" err="1">
                <a:highlight>
                  <a:srgbClr val="FFFF00"/>
                </a:highlight>
              </a:rPr>
              <a:t>сучасних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показує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по </a:t>
            </a:r>
            <a:r>
              <a:rPr lang="ru-RU" b="1" dirty="0" err="1">
                <a:highlight>
                  <a:srgbClr val="FFFF00"/>
                </a:highlight>
              </a:rPr>
              <a:t>мірі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впровадження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мікропроцесорів</a:t>
            </a:r>
            <a:r>
              <a:rPr lang="ru-RU" b="1" dirty="0">
                <a:highlight>
                  <a:srgbClr val="FFFF00"/>
                </a:highlight>
              </a:rPr>
              <a:t> ДТЗ ставали все </a:t>
            </a:r>
            <a:r>
              <a:rPr lang="ru-RU" b="1" dirty="0" err="1">
                <a:highlight>
                  <a:srgbClr val="FFFF00"/>
                </a:highlight>
              </a:rPr>
              <a:t>більш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інтелектуальними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володіють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штучним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інтелектом</a:t>
            </a:r>
            <a:r>
              <a:rPr lang="ru-RU" b="1" dirty="0">
                <a:highlight>
                  <a:srgbClr val="FFFF00"/>
                </a:highlight>
              </a:rPr>
              <a:t>) [2]. </a:t>
            </a:r>
          </a:p>
          <a:p>
            <a:pPr algn="just">
              <a:buNone/>
            </a:pPr>
            <a:r>
              <a:rPr lang="ru-RU" b="1" dirty="0"/>
              <a:t>		</a:t>
            </a:r>
            <a:r>
              <a:rPr lang="ru-RU" b="1" dirty="0">
                <a:highlight>
                  <a:srgbClr val="00FFFF"/>
                </a:highlight>
              </a:rPr>
              <a:t>В </a:t>
            </a:r>
            <a:r>
              <a:rPr lang="ru-RU" b="1" dirty="0" err="1">
                <a:highlight>
                  <a:srgbClr val="00FFFF"/>
                </a:highlight>
              </a:rPr>
              <a:t>даний</a:t>
            </a:r>
            <a:r>
              <a:rPr lang="ru-RU" b="1" dirty="0">
                <a:highlight>
                  <a:srgbClr val="00FFFF"/>
                </a:highlight>
              </a:rPr>
              <a:t> час </a:t>
            </a:r>
            <a:r>
              <a:rPr lang="ru-RU" b="1" dirty="0" err="1">
                <a:highlight>
                  <a:srgbClr val="00FFFF"/>
                </a:highlight>
              </a:rPr>
              <a:t>хороші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інтелектуальні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можливості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мають</a:t>
            </a:r>
            <a:r>
              <a:rPr lang="ru-RU" b="1" dirty="0">
                <a:highlight>
                  <a:srgbClr val="00FFFF"/>
                </a:highlight>
              </a:rPr>
              <a:t> так </a:t>
            </a:r>
            <a:r>
              <a:rPr lang="ru-RU" b="1" dirty="0" err="1">
                <a:highlight>
                  <a:srgbClr val="00FFFF"/>
                </a:highlight>
              </a:rPr>
              <a:t>звані</a:t>
            </a:r>
            <a:r>
              <a:rPr lang="ru-RU" b="1" dirty="0">
                <a:highlight>
                  <a:srgbClr val="00FFFF"/>
                </a:highlight>
              </a:rPr>
              <a:t> датчики </a:t>
            </a:r>
            <a:r>
              <a:rPr lang="ru-RU" b="1" dirty="0" err="1">
                <a:highlight>
                  <a:srgbClr val="00FFFF"/>
                </a:highlight>
              </a:rPr>
              <a:t>з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подвійною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технологією</a:t>
            </a:r>
            <a:r>
              <a:rPr lang="ru-RU" b="1" dirty="0">
                <a:highlight>
                  <a:srgbClr val="00FFFF"/>
                </a:highlight>
              </a:rPr>
              <a:t>, </a:t>
            </a:r>
            <a:r>
              <a:rPr lang="ru-RU" b="1" dirty="0" err="1">
                <a:highlight>
                  <a:srgbClr val="00FFFF"/>
                </a:highlight>
              </a:rPr>
              <a:t>тобто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комбіновані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датчики</a:t>
            </a:r>
            <a:r>
              <a:rPr lang="ru-RU" b="1" dirty="0">
                <a:highlight>
                  <a:srgbClr val="00FFFF"/>
                </a:highlight>
              </a:rPr>
              <a:t>. </a:t>
            </a:r>
            <a:r>
              <a:rPr lang="ru-RU" b="1" dirty="0" err="1">
                <a:highlight>
                  <a:srgbClr val="00FFFF"/>
                </a:highlight>
              </a:rPr>
              <a:t>Ці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можливості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можна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проілюструвати</a:t>
            </a:r>
            <a:r>
              <a:rPr lang="ru-RU" b="1" dirty="0">
                <a:highlight>
                  <a:srgbClr val="00FFFF"/>
                </a:highlight>
              </a:rPr>
              <a:t> на </a:t>
            </a:r>
            <a:r>
              <a:rPr lang="ru-RU" b="1" dirty="0" err="1">
                <a:highlight>
                  <a:srgbClr val="00FFFF"/>
                </a:highlight>
              </a:rPr>
              <a:t>прикладі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мікропроцесорного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охоронного</a:t>
            </a:r>
            <a:r>
              <a:rPr lang="ru-RU" b="1" dirty="0">
                <a:highlight>
                  <a:srgbClr val="00FFFF"/>
                </a:highlight>
              </a:rPr>
              <a:t> датчика </a:t>
            </a:r>
            <a:r>
              <a:rPr lang="ru-RU" b="1" dirty="0" err="1">
                <a:highlight>
                  <a:srgbClr val="00FFFF"/>
                </a:highlight>
              </a:rPr>
              <a:t>подвійний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ru-RU" b="1" dirty="0" err="1">
                <a:highlight>
                  <a:srgbClr val="00FFFF"/>
                </a:highlight>
              </a:rPr>
              <a:t>технології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en-US" b="1" dirty="0">
                <a:highlight>
                  <a:srgbClr val="00FFFF"/>
                </a:highlight>
              </a:rPr>
              <a:t>DS970 </a:t>
            </a:r>
            <a:r>
              <a:rPr lang="ru-RU" b="1" dirty="0" err="1">
                <a:highlight>
                  <a:srgbClr val="00FFFF"/>
                </a:highlight>
              </a:rPr>
              <a:t>фірми</a:t>
            </a:r>
            <a:r>
              <a:rPr lang="ru-RU" b="1" dirty="0">
                <a:highlight>
                  <a:srgbClr val="00FFFF"/>
                </a:highlight>
              </a:rPr>
              <a:t> </a:t>
            </a:r>
            <a:r>
              <a:rPr lang="en-US" b="1" dirty="0">
                <a:highlight>
                  <a:srgbClr val="00FFFF"/>
                </a:highlight>
              </a:rPr>
              <a:t>Detection Systems.</a:t>
            </a:r>
            <a:endParaRPr lang="ru-RU" b="1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Датчик </a:t>
            </a:r>
            <a:r>
              <a:rPr lang="ru-RU" b="1" dirty="0" err="1">
                <a:highlight>
                  <a:srgbClr val="FFFF00"/>
                </a:highlight>
              </a:rPr>
              <a:t>об'єднує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собі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пасивний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інфрачервоний</a:t>
            </a:r>
            <a:r>
              <a:rPr lang="ru-RU" b="1" dirty="0">
                <a:highlight>
                  <a:srgbClr val="FFFF00"/>
                </a:highlight>
              </a:rPr>
              <a:t> детектор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лінзою</a:t>
            </a:r>
            <a:r>
              <a:rPr lang="ru-RU" b="1" dirty="0">
                <a:highlight>
                  <a:srgbClr val="FFFF00"/>
                </a:highlight>
              </a:rPr>
              <a:t> Френеля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мікрохвильовий</a:t>
            </a:r>
            <a:r>
              <a:rPr lang="ru-RU" b="1" dirty="0">
                <a:highlight>
                  <a:srgbClr val="FFFF00"/>
                </a:highlight>
              </a:rPr>
              <a:t> детектор на </a:t>
            </a:r>
            <a:r>
              <a:rPr lang="ru-RU" b="1" dirty="0" err="1">
                <a:highlight>
                  <a:srgbClr val="FFFF00"/>
                </a:highlight>
              </a:rPr>
              <a:t>ефекті</a:t>
            </a:r>
            <a:r>
              <a:rPr lang="ru-RU" b="1" dirty="0">
                <a:highlight>
                  <a:srgbClr val="FFFF00"/>
                </a:highlight>
              </a:rPr>
              <a:t> Доплера. </a:t>
            </a:r>
            <a:r>
              <a:rPr lang="ru-RU" b="1" dirty="0" err="1">
                <a:highlight>
                  <a:srgbClr val="FFFF00"/>
                </a:highlight>
              </a:rPr>
              <a:t>Він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має</a:t>
            </a:r>
            <a:r>
              <a:rPr lang="ru-RU" b="1" dirty="0">
                <a:highlight>
                  <a:srgbClr val="FFFF00"/>
                </a:highlight>
              </a:rPr>
              <a:t> два </a:t>
            </a:r>
            <a:r>
              <a:rPr lang="ru-RU" b="1" dirty="0" err="1">
                <a:highlight>
                  <a:srgbClr val="FFFF00"/>
                </a:highlight>
              </a:rPr>
              <a:t>типи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діаграми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спрямованості</a:t>
            </a:r>
            <a:r>
              <a:rPr lang="ru-RU" b="1" dirty="0">
                <a:highlight>
                  <a:srgbClr val="FFFF00"/>
                </a:highlight>
              </a:rPr>
              <a:t>: </a:t>
            </a:r>
            <a:r>
              <a:rPr lang="ru-RU" b="1" dirty="0" err="1">
                <a:highlight>
                  <a:srgbClr val="FFFF00"/>
                </a:highlight>
              </a:rPr>
              <a:t>стандартну</a:t>
            </a:r>
            <a:r>
              <a:rPr lang="ru-RU" b="1" dirty="0">
                <a:highlight>
                  <a:srgbClr val="FFFF00"/>
                </a:highlight>
              </a:rPr>
              <a:t> (21х21 м)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"</a:t>
            </a:r>
            <a:r>
              <a:rPr lang="ru-RU" b="1" dirty="0" err="1">
                <a:highlight>
                  <a:srgbClr val="FFFF00"/>
                </a:highlight>
              </a:rPr>
              <a:t>Промінь</a:t>
            </a:r>
            <a:r>
              <a:rPr lang="ru-RU" b="1" dirty="0">
                <a:highlight>
                  <a:srgbClr val="FFFF00"/>
                </a:highlight>
              </a:rPr>
              <a:t>" — 30х3 м. Хороша </a:t>
            </a:r>
            <a:r>
              <a:rPr lang="ru-RU" b="1" dirty="0" err="1">
                <a:highlight>
                  <a:srgbClr val="FFFF00"/>
                </a:highlight>
              </a:rPr>
              <a:t>адаптованість</a:t>
            </a:r>
            <a:r>
              <a:rPr lang="ru-RU" b="1" dirty="0">
                <a:highlight>
                  <a:srgbClr val="FFFF00"/>
                </a:highlight>
              </a:rPr>
              <a:t> до </a:t>
            </a:r>
            <a:r>
              <a:rPr lang="ru-RU" b="1" dirty="0" err="1">
                <a:highlight>
                  <a:srgbClr val="FFFF00"/>
                </a:highlight>
              </a:rPr>
              <a:t>різних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зовнішніх</a:t>
            </a:r>
            <a:r>
              <a:rPr lang="ru-RU" b="1" dirty="0">
                <a:highlight>
                  <a:srgbClr val="FFFF00"/>
                </a:highlight>
              </a:rPr>
              <a:t> умов </a:t>
            </a:r>
            <a:r>
              <a:rPr lang="ru-RU" b="1" dirty="0" err="1">
                <a:highlight>
                  <a:srgbClr val="FFFF00"/>
                </a:highlight>
              </a:rPr>
              <a:t>досягається</a:t>
            </a:r>
            <a:r>
              <a:rPr lang="ru-RU" b="1" dirty="0">
                <a:highlight>
                  <a:srgbClr val="FFFF00"/>
                </a:highlight>
              </a:rPr>
              <a:t> за </a:t>
            </a:r>
            <a:r>
              <a:rPr lang="ru-RU" b="1" dirty="0" err="1">
                <a:highlight>
                  <a:srgbClr val="FFFF00"/>
                </a:highlight>
              </a:rPr>
              <a:t>рахунок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незалежного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регулювання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чутливості</a:t>
            </a:r>
            <a:r>
              <a:rPr lang="ru-RU" b="1" dirty="0">
                <a:highlight>
                  <a:srgbClr val="FFFF00"/>
                </a:highlight>
              </a:rPr>
              <a:t> кожного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детекторів</a:t>
            </a:r>
            <a:r>
              <a:rPr lang="ru-RU" b="1" dirty="0">
                <a:highlight>
                  <a:srgbClr val="FFFF00"/>
                </a:highlight>
              </a:rPr>
              <a:t>. Сигнал </a:t>
            </a:r>
            <a:r>
              <a:rPr lang="ru-RU" b="1" dirty="0" err="1">
                <a:highlight>
                  <a:srgbClr val="FFFF00"/>
                </a:highlight>
              </a:rPr>
              <a:t>тривоги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формується</a:t>
            </a:r>
            <a:r>
              <a:rPr lang="ru-RU" b="1" dirty="0">
                <a:highlight>
                  <a:srgbClr val="FFFF00"/>
                </a:highlight>
              </a:rPr>
              <a:t> за </a:t>
            </a:r>
            <a:r>
              <a:rPr lang="ru-RU" b="1" dirty="0" err="1">
                <a:highlight>
                  <a:srgbClr val="FFFF00"/>
                </a:highlight>
              </a:rPr>
              <a:t>умови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інфрачервоний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мікрохвильовий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детектори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одночасно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зареєстрували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порушення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своїй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зоні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охорони</a:t>
            </a:r>
            <a:r>
              <a:rPr lang="ru-RU" b="1" dirty="0">
                <a:highlight>
                  <a:srgbClr val="FFFF00"/>
                </a:highlight>
              </a:rPr>
              <a:t>. При </a:t>
            </a:r>
            <a:r>
              <a:rPr lang="ru-RU" b="1" dirty="0" err="1">
                <a:highlight>
                  <a:srgbClr val="FFFF00"/>
                </a:highlight>
              </a:rPr>
              <a:t>цьому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амплітуда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тимчасові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параметри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сигналів</a:t>
            </a:r>
            <a:r>
              <a:rPr lang="ru-RU" b="1" dirty="0">
                <a:highlight>
                  <a:srgbClr val="FFFF00"/>
                </a:highlight>
              </a:rPr>
              <a:t> для кожного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детекторів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повинні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відповідати</a:t>
            </a:r>
            <a:r>
              <a:rPr lang="ru-RU" b="1" dirty="0">
                <a:highlight>
                  <a:srgbClr val="FFFF00"/>
                </a:highlight>
              </a:rPr>
              <a:t> стану </a:t>
            </a:r>
            <a:r>
              <a:rPr lang="ru-RU" b="1" dirty="0" err="1">
                <a:highlight>
                  <a:srgbClr val="FFFF00"/>
                </a:highlight>
              </a:rPr>
              <a:t>тривоги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Далі</a:t>
            </a:r>
            <a:r>
              <a:rPr lang="ru-RU" b="1" dirty="0">
                <a:highlight>
                  <a:srgbClr val="FFFF00"/>
                </a:highlight>
              </a:rPr>
              <a:t> сигнал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ІЧ-детектора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обробляється</a:t>
            </a:r>
            <a:r>
              <a:rPr lang="ru-RU" b="1" dirty="0">
                <a:highlight>
                  <a:srgbClr val="FFFF00"/>
                </a:highlight>
              </a:rPr>
              <a:t> схемою "</a:t>
            </a:r>
            <a:r>
              <a:rPr lang="ru-RU" b="1" dirty="0" err="1">
                <a:highlight>
                  <a:srgbClr val="FFFF00"/>
                </a:highlight>
              </a:rPr>
              <a:t>Аналізатор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руху</a:t>
            </a:r>
            <a:r>
              <a:rPr lang="ru-RU" b="1" dirty="0">
                <a:highlight>
                  <a:srgbClr val="FFFF00"/>
                </a:highlight>
              </a:rPr>
              <a:t>", </a:t>
            </a:r>
            <a:r>
              <a:rPr lang="ru-RU" b="1" dirty="0" err="1">
                <a:highlight>
                  <a:srgbClr val="FFFF00"/>
                </a:highlight>
              </a:rPr>
              <a:t>перевіряючої</a:t>
            </a:r>
            <a:r>
              <a:rPr lang="ru-RU" b="1" dirty="0">
                <a:highlight>
                  <a:srgbClr val="FFFF00"/>
                </a:highlight>
              </a:rPr>
              <a:t> форму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тимчасові</a:t>
            </a:r>
            <a:r>
              <a:rPr lang="ru-RU" b="1" dirty="0">
                <a:highlight>
                  <a:srgbClr val="FFFF00"/>
                </a:highlight>
              </a:rPr>
              <a:t> характеристики сигналу. </a:t>
            </a:r>
            <a:r>
              <a:rPr lang="ru-RU" b="1" dirty="0" err="1">
                <a:highlight>
                  <a:srgbClr val="FFFF00"/>
                </a:highlight>
              </a:rPr>
              <a:t>Мікропроцесор</a:t>
            </a:r>
            <a:r>
              <a:rPr lang="ru-RU" b="1" dirty="0">
                <a:highlight>
                  <a:srgbClr val="FFFF00"/>
                </a:highlight>
              </a:rPr>
              <a:t> автоматично </a:t>
            </a:r>
            <a:r>
              <a:rPr lang="ru-RU" b="1" dirty="0" err="1">
                <a:highlight>
                  <a:srgbClr val="FFFF00"/>
                </a:highlight>
              </a:rPr>
              <a:t>підлаштовується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швидкість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руху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амплітуду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його</a:t>
            </a:r>
            <a:r>
              <a:rPr lang="ru-RU" b="1" dirty="0">
                <a:highlight>
                  <a:srgbClr val="FFFF00"/>
                </a:highlight>
              </a:rPr>
              <a:t> сигналу. Цей </a:t>
            </a:r>
            <a:r>
              <a:rPr lang="ru-RU" b="1" dirty="0" err="1">
                <a:highlight>
                  <a:srgbClr val="FFFF00"/>
                </a:highlight>
              </a:rPr>
              <a:t>аналізатор</a:t>
            </a:r>
            <a:r>
              <a:rPr lang="ru-RU" b="1" dirty="0">
                <a:highlight>
                  <a:srgbClr val="FFFF00"/>
                </a:highlight>
              </a:rPr>
              <a:t> не </a:t>
            </a:r>
            <a:r>
              <a:rPr lang="ru-RU" b="1" dirty="0" err="1">
                <a:highlight>
                  <a:srgbClr val="FFFF00"/>
                </a:highlight>
              </a:rPr>
              <a:t>дає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помилкових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спрацьовувань</a:t>
            </a:r>
            <a:r>
              <a:rPr lang="ru-RU" b="1" dirty="0">
                <a:highlight>
                  <a:srgbClr val="FFFF00"/>
                </a:highlight>
              </a:rPr>
              <a:t> на </a:t>
            </a:r>
            <a:r>
              <a:rPr lang="ru-RU" b="1" dirty="0" err="1">
                <a:highlight>
                  <a:srgbClr val="FFFF00"/>
                </a:highlight>
              </a:rPr>
              <a:t>обурення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викликані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гарячими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холодними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повітряними</a:t>
            </a:r>
            <a:r>
              <a:rPr lang="ru-RU" b="1" dirty="0">
                <a:highlight>
                  <a:srgbClr val="FFFF00"/>
                </a:highlight>
              </a:rPr>
              <a:t> потоками, </a:t>
            </a:r>
            <a:r>
              <a:rPr lang="ru-RU" b="1" dirty="0" err="1">
                <a:highlight>
                  <a:srgbClr val="FFFF00"/>
                </a:highlight>
              </a:rPr>
              <a:t>роботою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нагрівальних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приладів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кондиціонерів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впливом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перешкод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сонячного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світла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блискавок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світла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автомобільних</a:t>
            </a:r>
            <a:r>
              <a:rPr lang="ru-RU" b="1" dirty="0">
                <a:highlight>
                  <a:srgbClr val="FFFF00"/>
                </a:highlight>
              </a:rPr>
              <a:t> фар. "</a:t>
            </a:r>
            <a:r>
              <a:rPr lang="ru-RU" b="1" dirty="0" err="1">
                <a:highlight>
                  <a:srgbClr val="FFFF00"/>
                </a:highlight>
              </a:rPr>
              <a:t>Аналізатор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руху</a:t>
            </a:r>
            <a:r>
              <a:rPr lang="ru-RU" b="1" dirty="0">
                <a:highlight>
                  <a:srgbClr val="FFFF00"/>
                </a:highlight>
              </a:rPr>
              <a:t>" </a:t>
            </a:r>
            <a:r>
              <a:rPr lang="ru-RU" b="1" dirty="0" err="1">
                <a:highlight>
                  <a:srgbClr val="FFFF00"/>
                </a:highlight>
              </a:rPr>
              <a:t>забезпечує</a:t>
            </a:r>
            <a:r>
              <a:rPr lang="ru-RU" b="1" dirty="0">
                <a:highlight>
                  <a:srgbClr val="FFFF00"/>
                </a:highlight>
              </a:rPr>
              <a:t> два </a:t>
            </a:r>
            <a:r>
              <a:rPr lang="ru-RU" b="1" dirty="0" err="1">
                <a:highlight>
                  <a:srgbClr val="FFFF00"/>
                </a:highlight>
              </a:rPr>
              <a:t>рівня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чутливості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ІЧ-детектора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Схема </a:t>
            </a:r>
            <a:r>
              <a:rPr lang="ru-RU" b="1" dirty="0" err="1">
                <a:highlight>
                  <a:srgbClr val="FFFF00"/>
                </a:highlight>
              </a:rPr>
              <a:t>реєстрації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обробки</a:t>
            </a:r>
            <a:r>
              <a:rPr lang="ru-RU" b="1" dirty="0">
                <a:highlight>
                  <a:srgbClr val="FFFF00"/>
                </a:highlight>
              </a:rPr>
              <a:t> сигналу </a:t>
            </a:r>
            <a:r>
              <a:rPr lang="ru-RU" b="1" dirty="0" err="1">
                <a:highlight>
                  <a:srgbClr val="FFFF00"/>
                </a:highlight>
              </a:rPr>
              <a:t>мікрохвильового</a:t>
            </a:r>
            <a:r>
              <a:rPr lang="ru-RU" b="1" dirty="0">
                <a:highlight>
                  <a:srgbClr val="FFFF00"/>
                </a:highlight>
              </a:rPr>
              <a:t> детектора </a:t>
            </a:r>
            <a:r>
              <a:rPr lang="ru-RU" b="1" dirty="0" err="1">
                <a:highlight>
                  <a:srgbClr val="FFFF00"/>
                </a:highlight>
              </a:rPr>
              <a:t>ідентифікує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блокує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джерела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повторюваних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помилкових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спрацьовувань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забезпечує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гнучку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адаптацію</a:t>
            </a:r>
            <a:r>
              <a:rPr lang="ru-RU" b="1" dirty="0">
                <a:highlight>
                  <a:srgbClr val="FFFF00"/>
                </a:highlight>
              </a:rPr>
              <a:t> до </a:t>
            </a:r>
            <a:r>
              <a:rPr lang="ru-RU" b="1" dirty="0" err="1">
                <a:highlight>
                  <a:srgbClr val="FFFF00"/>
                </a:highlight>
              </a:rPr>
              <a:t>фонових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збурень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Використовуваний</a:t>
            </a:r>
            <a:r>
              <a:rPr lang="ru-RU" b="1" dirty="0">
                <a:highlight>
                  <a:srgbClr val="FFFF00"/>
                </a:highlight>
              </a:rPr>
              <a:t> алгоритм </a:t>
            </a:r>
            <a:r>
              <a:rPr lang="ru-RU" b="1" dirty="0" err="1">
                <a:highlight>
                  <a:srgbClr val="FFFF00"/>
                </a:highlight>
              </a:rPr>
              <a:t>роботи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значно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зменшує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ймовірність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помилкової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тривоги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зберігає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високу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надійність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реєстрації</a:t>
            </a:r>
            <a:r>
              <a:rPr lang="ru-RU" b="1" dirty="0">
                <a:highlight>
                  <a:srgbClr val="FFFF00"/>
                </a:highlight>
              </a:rPr>
              <a:t> реального </a:t>
            </a:r>
            <a:r>
              <a:rPr lang="ru-RU" b="1" dirty="0" err="1">
                <a:highlight>
                  <a:srgbClr val="FFFF00"/>
                </a:highlight>
              </a:rPr>
              <a:t>порушення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зони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охорони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Крім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усього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іншого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даний</a:t>
            </a:r>
            <a:r>
              <a:rPr lang="ru-RU" b="1" dirty="0">
                <a:highlight>
                  <a:srgbClr val="FFFF00"/>
                </a:highlight>
              </a:rPr>
              <a:t> датчик </a:t>
            </a:r>
            <a:r>
              <a:rPr lang="ru-RU" b="1" dirty="0" err="1">
                <a:highlight>
                  <a:srgbClr val="FFFF00"/>
                </a:highlight>
              </a:rPr>
              <a:t>забезпечує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також</a:t>
            </a:r>
            <a:r>
              <a:rPr lang="ru-RU" b="1" dirty="0">
                <a:highlight>
                  <a:srgbClr val="FFFF00"/>
                </a:highlight>
              </a:rPr>
              <a:t> "</a:t>
            </a:r>
            <a:r>
              <a:rPr lang="ru-RU" b="1" dirty="0" err="1">
                <a:highlight>
                  <a:srgbClr val="FFFF00"/>
                </a:highlight>
              </a:rPr>
              <a:t>захист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маскування</a:t>
            </a:r>
            <a:r>
              <a:rPr lang="ru-RU" b="1" dirty="0">
                <a:highlight>
                  <a:srgbClr val="FFFF00"/>
                </a:highlight>
              </a:rPr>
              <a:t>", </a:t>
            </a:r>
            <a:r>
              <a:rPr lang="ru-RU" b="1" dirty="0" err="1">
                <a:highlight>
                  <a:srgbClr val="FFFF00"/>
                </a:highlight>
              </a:rPr>
              <a:t>функцію</a:t>
            </a:r>
            <a:r>
              <a:rPr lang="ru-RU" b="1" dirty="0">
                <a:highlight>
                  <a:srgbClr val="FFFF00"/>
                </a:highlight>
              </a:rPr>
              <a:t> "контроль </a:t>
            </a:r>
            <a:r>
              <a:rPr lang="ru-RU" b="1" dirty="0" err="1">
                <a:highlight>
                  <a:srgbClr val="FFFF00"/>
                </a:highlight>
              </a:rPr>
              <a:t>присутності</a:t>
            </a:r>
            <a:r>
              <a:rPr lang="ru-RU" b="1" dirty="0">
                <a:highlight>
                  <a:srgbClr val="FFFF00"/>
                </a:highlight>
              </a:rPr>
              <a:t>", </a:t>
            </a:r>
            <a:r>
              <a:rPr lang="ru-RU" b="1" dirty="0" err="1">
                <a:highlight>
                  <a:srgbClr val="FFFF00"/>
                </a:highlight>
              </a:rPr>
              <a:t>захист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розтину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автоматичне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самотестування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ІЧ-і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МВ-детекторів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Характерною </a:t>
            </a:r>
            <a:r>
              <a:rPr lang="ru-RU" b="1" dirty="0" err="1">
                <a:highlight>
                  <a:srgbClr val="FFFF00"/>
                </a:highlight>
              </a:rPr>
              <a:t>тенденцією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світового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технологічного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розвитку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останнього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десятиліття</a:t>
            </a:r>
            <a:r>
              <a:rPr lang="ru-RU" b="1" dirty="0">
                <a:highlight>
                  <a:srgbClr val="FFFF00"/>
                </a:highlight>
              </a:rPr>
              <a:t> стало </a:t>
            </a:r>
            <a:r>
              <a:rPr lang="ru-RU" b="1" dirty="0" err="1">
                <a:highlight>
                  <a:srgbClr val="FFFF00"/>
                </a:highlight>
              </a:rPr>
              <a:t>зародження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інтегральних</a:t>
            </a:r>
            <a:r>
              <a:rPr lang="ru-RU" b="1" dirty="0">
                <a:highlight>
                  <a:srgbClr val="FFFF00"/>
                </a:highlight>
              </a:rPr>
              <a:t>, в тому </a:t>
            </a:r>
            <a:r>
              <a:rPr lang="ru-RU" b="1" dirty="0" err="1">
                <a:highlight>
                  <a:srgbClr val="FFFF00"/>
                </a:highlight>
              </a:rPr>
              <a:t>числі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мікросистемні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технології</a:t>
            </a:r>
            <a:r>
              <a:rPr lang="ru-RU" b="1" dirty="0">
                <a:highlight>
                  <a:srgbClr val="FFFF00"/>
                </a:highlight>
              </a:rPr>
              <a:t> [3]. </a:t>
            </a:r>
            <a:r>
              <a:rPr lang="ru-RU" b="1" dirty="0" err="1">
                <a:highlight>
                  <a:srgbClr val="FFFF00"/>
                </a:highlight>
              </a:rPr>
              <a:t>Ініціюючим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чинником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сприяє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динамічному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розвитку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мікросистемні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техніки</a:t>
            </a:r>
            <a:r>
              <a:rPr lang="ru-RU" b="1" dirty="0">
                <a:highlight>
                  <a:srgbClr val="FFFF00"/>
                </a:highlight>
              </a:rPr>
              <a:t>, стала </a:t>
            </a:r>
            <a:r>
              <a:rPr lang="ru-RU" b="1" dirty="0" err="1">
                <a:highlight>
                  <a:srgbClr val="FFFF00"/>
                </a:highlight>
              </a:rPr>
              <a:t>поява</a:t>
            </a:r>
            <a:r>
              <a:rPr lang="ru-RU" b="1" dirty="0">
                <a:highlight>
                  <a:srgbClr val="FFFF00"/>
                </a:highlight>
              </a:rPr>
              <a:t>, так </a:t>
            </a:r>
            <a:r>
              <a:rPr lang="ru-RU" b="1" dirty="0" err="1">
                <a:highlight>
                  <a:srgbClr val="FFFF00"/>
                </a:highlight>
              </a:rPr>
              <a:t>званих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мікроелектромеханічних</a:t>
            </a:r>
            <a:r>
              <a:rPr lang="ru-RU" b="1" dirty="0">
                <a:highlight>
                  <a:srgbClr val="FFFF00"/>
                </a:highlight>
              </a:rPr>
              <a:t> систем — МЕМС, в </a:t>
            </a:r>
            <a:r>
              <a:rPr lang="ru-RU" b="1" dirty="0" err="1">
                <a:highlight>
                  <a:srgbClr val="FFFF00"/>
                </a:highlight>
              </a:rPr>
              <a:t>яких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гальванічні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зв'язки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знаходяться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тісній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взаємодії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механічними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переміщеннями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Особливістю</a:t>
            </a:r>
            <a:r>
              <a:rPr lang="ru-RU" b="1" dirty="0">
                <a:highlight>
                  <a:srgbClr val="FFFF00"/>
                </a:highlight>
              </a:rPr>
              <a:t> МЕМС </a:t>
            </a:r>
            <a:r>
              <a:rPr lang="ru-RU" b="1" dirty="0" err="1">
                <a:highlight>
                  <a:srgbClr val="FFFF00"/>
                </a:highlight>
              </a:rPr>
              <a:t>є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обставина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в них </a:t>
            </a:r>
            <a:r>
              <a:rPr lang="ru-RU" b="1" dirty="0" err="1">
                <a:highlight>
                  <a:srgbClr val="FFFF00"/>
                </a:highlight>
              </a:rPr>
              <a:t>електричні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механічні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вузли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формуються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загального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підстави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кремнієвої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підкладки</a:t>
            </a:r>
            <a:r>
              <a:rPr lang="ru-RU" b="1" dirty="0">
                <a:highlight>
                  <a:srgbClr val="FFFF00"/>
                </a:highlight>
              </a:rPr>
              <a:t>), </a:t>
            </a:r>
            <a:r>
              <a:rPr lang="ru-RU" b="1" dirty="0" err="1">
                <a:highlight>
                  <a:srgbClr val="FFFF00"/>
                </a:highlight>
              </a:rPr>
              <a:t>причому</a:t>
            </a:r>
            <a:r>
              <a:rPr lang="ru-RU" b="1" dirty="0">
                <a:highlight>
                  <a:srgbClr val="FFFF00"/>
                </a:highlight>
              </a:rPr>
              <a:t>, в </a:t>
            </a:r>
            <a:r>
              <a:rPr lang="ru-RU" b="1" dirty="0" err="1">
                <a:highlight>
                  <a:srgbClr val="FFFF00"/>
                </a:highlight>
              </a:rPr>
              <a:t>результаті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технології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формування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об'ємних</a:t>
            </a:r>
            <a:r>
              <a:rPr lang="ru-RU" b="1" dirty="0">
                <a:highlight>
                  <a:srgbClr val="FFFF00"/>
                </a:highlight>
              </a:rPr>
              <a:t> структур </a:t>
            </a:r>
            <a:r>
              <a:rPr lang="ru-RU" b="1" dirty="0" err="1">
                <a:highlight>
                  <a:srgbClr val="FFFF00"/>
                </a:highlight>
              </a:rPr>
              <a:t>забезпечується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отримання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мікросистемні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техніки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високими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оперативно-технічними</a:t>
            </a:r>
            <a:r>
              <a:rPr lang="ru-RU" b="1" dirty="0">
                <a:highlight>
                  <a:srgbClr val="FFFF00"/>
                </a:highlight>
              </a:rPr>
              <a:t> характеристиками (</a:t>
            </a:r>
            <a:r>
              <a:rPr lang="ru-RU" b="1" dirty="0" err="1">
                <a:highlight>
                  <a:srgbClr val="FFFF00"/>
                </a:highlight>
              </a:rPr>
              <a:t>масо-габаритними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ваговими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енергетичними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ін</a:t>
            </a:r>
            <a:r>
              <a:rPr lang="ru-RU" b="1" dirty="0">
                <a:highlight>
                  <a:srgbClr val="FFFF00"/>
                </a:highlight>
              </a:rPr>
              <a:t>),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відразу</a:t>
            </a:r>
            <a:r>
              <a:rPr lang="ru-RU" b="1" dirty="0">
                <a:highlight>
                  <a:srgbClr val="FFFF00"/>
                </a:highlight>
              </a:rPr>
              <a:t> ж привернуло до себе </a:t>
            </a:r>
            <a:r>
              <a:rPr lang="ru-RU" b="1" dirty="0" err="1">
                <a:highlight>
                  <a:srgbClr val="FFFF00"/>
                </a:highlight>
              </a:rPr>
              <a:t>увагу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фахівців</a:t>
            </a:r>
            <a:r>
              <a:rPr lang="ru-RU" b="1" dirty="0">
                <a:highlight>
                  <a:srgbClr val="FFFF00"/>
                </a:highlight>
              </a:rPr>
              <a:t> — </a:t>
            </a:r>
            <a:r>
              <a:rPr lang="ru-RU" b="1" dirty="0" err="1">
                <a:highlight>
                  <a:srgbClr val="FFFF00"/>
                </a:highlight>
              </a:rPr>
              <a:t>розробників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спецтехніки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b="1" dirty="0" err="1">
                <a:highlight>
                  <a:srgbClr val="FFFF00"/>
                </a:highlight>
              </a:rPr>
              <a:t>Використання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МЕМС-технологій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сучасних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електронних</a:t>
            </a:r>
            <a:r>
              <a:rPr lang="ru-RU" b="1" dirty="0">
                <a:highlight>
                  <a:srgbClr val="FFFF00"/>
                </a:highlight>
              </a:rPr>
              <a:t> системах </a:t>
            </a:r>
            <a:r>
              <a:rPr lang="ru-RU" b="1" dirty="0" err="1">
                <a:highlight>
                  <a:srgbClr val="FFFF00"/>
                </a:highlight>
              </a:rPr>
              <a:t>дозволяє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значно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збільшити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їх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функціональність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Використовуючи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технологічні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процеси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майже</a:t>
            </a:r>
            <a:r>
              <a:rPr lang="ru-RU" b="1" dirty="0">
                <a:highlight>
                  <a:srgbClr val="FFFF00"/>
                </a:highlight>
              </a:rPr>
              <a:t> не </a:t>
            </a:r>
            <a:r>
              <a:rPr lang="ru-RU" b="1" dirty="0" err="1">
                <a:highlight>
                  <a:srgbClr val="FFFF00"/>
                </a:highlight>
              </a:rPr>
              <a:t>відрізняються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виробництва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кремнієвих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мікросхем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розробники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МЕМС-пристроїв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створюють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мініатюрні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механічні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структури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які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можуть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взаємодіяти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навколишнім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середовищем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виступати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ролі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передавальних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вплив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інтегровану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ними </a:t>
            </a:r>
            <a:r>
              <a:rPr lang="ru-RU" b="1" dirty="0" err="1">
                <a:highlight>
                  <a:srgbClr val="FFFF00"/>
                </a:highlight>
              </a:rPr>
              <a:t>електронну</a:t>
            </a:r>
            <a:r>
              <a:rPr lang="ru-RU" b="1" dirty="0">
                <a:highlight>
                  <a:srgbClr val="FFFF00"/>
                </a:highlight>
              </a:rPr>
              <a:t> схему. </a:t>
            </a:r>
            <a:r>
              <a:rPr lang="ru-RU" b="1" dirty="0" err="1">
                <a:highlight>
                  <a:srgbClr val="FFFF00"/>
                </a:highlight>
              </a:rPr>
              <a:t>Саме</a:t>
            </a:r>
            <a:r>
              <a:rPr lang="ru-RU" b="1" dirty="0">
                <a:highlight>
                  <a:srgbClr val="FFFF00"/>
                </a:highlight>
              </a:rPr>
              <a:t> датчики </a:t>
            </a:r>
            <a:r>
              <a:rPr lang="ru-RU" b="1" dirty="0" err="1">
                <a:highlight>
                  <a:srgbClr val="FFFF00"/>
                </a:highlight>
              </a:rPr>
              <a:t>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найбільш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поширеним</a:t>
            </a:r>
            <a:r>
              <a:rPr lang="ru-RU" b="1" dirty="0">
                <a:highlight>
                  <a:srgbClr val="FFFF00"/>
                </a:highlight>
              </a:rPr>
              <a:t> прикладом </a:t>
            </a:r>
            <a:r>
              <a:rPr lang="ru-RU" b="1" dirty="0" err="1">
                <a:highlight>
                  <a:srgbClr val="FFFF00"/>
                </a:highlight>
              </a:rPr>
              <a:t>використання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МЕМС-технології</a:t>
            </a:r>
            <a:r>
              <a:rPr lang="ru-RU" b="1" dirty="0">
                <a:highlight>
                  <a:srgbClr val="FFFF00"/>
                </a:highlight>
              </a:rPr>
              <a:t>: вони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гіроскопах</a:t>
            </a:r>
            <a:r>
              <a:rPr lang="ru-RU" b="1" dirty="0">
                <a:highlight>
                  <a:srgbClr val="FFFF00"/>
                </a:highlight>
              </a:rPr>
              <a:t>, акселерометрах, </a:t>
            </a:r>
            <a:r>
              <a:rPr lang="ru-RU" b="1" dirty="0" err="1">
                <a:highlight>
                  <a:srgbClr val="FFFF00"/>
                </a:highlight>
              </a:rPr>
              <a:t>вимірниках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тиску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інших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пристроях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В </a:t>
            </a:r>
            <a:r>
              <a:rPr lang="ru-RU" b="1" dirty="0" err="1">
                <a:highlight>
                  <a:srgbClr val="FFFF00"/>
                </a:highlight>
              </a:rPr>
              <a:t>даний</a:t>
            </a:r>
            <a:r>
              <a:rPr lang="ru-RU" b="1" dirty="0">
                <a:highlight>
                  <a:srgbClr val="FFFF00"/>
                </a:highlight>
              </a:rPr>
              <a:t> час </a:t>
            </a:r>
            <a:r>
              <a:rPr lang="ru-RU" b="1" dirty="0" err="1">
                <a:highlight>
                  <a:srgbClr val="FFFF00"/>
                </a:highlight>
              </a:rPr>
              <a:t>майже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всі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сучасні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автомобілі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використовують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МЕМС-акселерометри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активації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повітряних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подушок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безпеки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Мікроелектромеханічні</a:t>
            </a:r>
            <a:r>
              <a:rPr lang="ru-RU" b="1" dirty="0">
                <a:highlight>
                  <a:srgbClr val="FFFF00"/>
                </a:highlight>
              </a:rPr>
              <a:t> датчики </a:t>
            </a:r>
            <a:r>
              <a:rPr lang="ru-RU" b="1" dirty="0" err="1">
                <a:highlight>
                  <a:srgbClr val="FFFF00"/>
                </a:highlight>
              </a:rPr>
              <a:t>тиску</a:t>
            </a:r>
            <a:r>
              <a:rPr lang="ru-RU" b="1" dirty="0">
                <a:highlight>
                  <a:srgbClr val="FFFF00"/>
                </a:highlight>
              </a:rPr>
              <a:t> широко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автомобільній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авіаційній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промисловості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Гіроскопи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знаходять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застосування</a:t>
            </a:r>
            <a:r>
              <a:rPr lang="ru-RU" b="1" dirty="0">
                <a:highlight>
                  <a:srgbClr val="FFFF00"/>
                </a:highlight>
              </a:rPr>
              <a:t> в </a:t>
            </a:r>
            <a:r>
              <a:rPr lang="ru-RU" b="1" dirty="0" err="1">
                <a:highlight>
                  <a:srgbClr val="FFFF00"/>
                </a:highlight>
              </a:rPr>
              <a:t>безлічі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пристроїв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починаючи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зі</a:t>
            </a:r>
            <a:r>
              <a:rPr lang="ru-RU" b="1" dirty="0">
                <a:highlight>
                  <a:srgbClr val="FFFF00"/>
                </a:highlight>
              </a:rPr>
              <a:t> складного </a:t>
            </a:r>
            <a:r>
              <a:rPr lang="ru-RU" b="1" dirty="0" err="1">
                <a:highlight>
                  <a:srgbClr val="FFFF00"/>
                </a:highlight>
              </a:rPr>
              <a:t>навігаційного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обладнання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космічних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апаратів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закінчуючи</a:t>
            </a:r>
            <a:r>
              <a:rPr lang="ru-RU" b="1" dirty="0">
                <a:highlight>
                  <a:srgbClr val="FFFF00"/>
                </a:highlight>
              </a:rPr>
              <a:t> джойстиками для </a:t>
            </a:r>
            <a:r>
              <a:rPr lang="ru-RU" b="1" dirty="0" err="1">
                <a:highlight>
                  <a:srgbClr val="FFFF00"/>
                </a:highlight>
              </a:rPr>
              <a:t>комп'ютерних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ігор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МЕМС-пристрої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мікроскопічними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дзеркалами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виробництва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дисплеїв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оптичних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комутаторів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Відомо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при </a:t>
            </a:r>
            <a:r>
              <a:rPr lang="ru-RU" b="1" dirty="0" err="1">
                <a:highlight>
                  <a:srgbClr val="FFFF00"/>
                </a:highlight>
              </a:rPr>
              <a:t>організації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системи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використовується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класичний</a:t>
            </a:r>
            <a:r>
              <a:rPr lang="ru-RU" b="1" dirty="0">
                <a:highlight>
                  <a:srgbClr val="FFFF00"/>
                </a:highlight>
              </a:rPr>
              <a:t> принцип </a:t>
            </a:r>
            <a:r>
              <a:rPr lang="ru-RU" b="1" dirty="0" err="1">
                <a:highlight>
                  <a:srgbClr val="FFFF00"/>
                </a:highlight>
              </a:rPr>
              <a:t>послідовних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рубежів</a:t>
            </a:r>
            <a:r>
              <a:rPr lang="ru-RU" b="1" dirty="0">
                <a:highlight>
                  <a:srgbClr val="FFFF00"/>
                </a:highlight>
              </a:rPr>
              <a:t>, при </a:t>
            </a:r>
            <a:r>
              <a:rPr lang="ru-RU" b="1" dirty="0" err="1">
                <a:highlight>
                  <a:srgbClr val="FFFF00"/>
                </a:highlight>
              </a:rPr>
              <a:t>порушенні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яких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загрози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будуть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своєчасно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виявлені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їх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поширенню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будуть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перешкоджати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надійні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перепони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Такі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рубежі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зони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безпеки</a:t>
            </a:r>
            <a:r>
              <a:rPr lang="ru-RU" b="1" dirty="0">
                <a:highlight>
                  <a:srgbClr val="FFFF00"/>
                </a:highlight>
              </a:rPr>
              <a:t>) </a:t>
            </a:r>
            <a:r>
              <a:rPr lang="ru-RU" b="1" dirty="0" err="1">
                <a:highlight>
                  <a:srgbClr val="FFFF00"/>
                </a:highlight>
              </a:rPr>
              <a:t>повинні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розташовуватися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послідовно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наприклад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від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паркану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навколо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території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об'єкту</a:t>
            </a:r>
            <a:r>
              <a:rPr lang="ru-RU" b="1" dirty="0">
                <a:highlight>
                  <a:srgbClr val="FFFF00"/>
                </a:highlight>
              </a:rPr>
              <a:t> до головного, особливо </a:t>
            </a:r>
            <a:r>
              <a:rPr lang="ru-RU" b="1" dirty="0" err="1">
                <a:highlight>
                  <a:srgbClr val="FFFF00"/>
                </a:highlight>
              </a:rPr>
              <a:t>важливого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приміщення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Оптимальне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розташування</a:t>
            </a:r>
            <a:r>
              <a:rPr lang="ru-RU" b="1" dirty="0">
                <a:highlight>
                  <a:srgbClr val="FFFF00"/>
                </a:highlight>
              </a:rPr>
              <a:t> зон </a:t>
            </a:r>
            <a:r>
              <a:rPr lang="ru-RU" b="1" dirty="0" err="1">
                <a:highlight>
                  <a:srgbClr val="FFFF00"/>
                </a:highlight>
              </a:rPr>
              <a:t>безпеки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розміщення</a:t>
            </a:r>
            <a:r>
              <a:rPr lang="ru-RU" b="1" dirty="0">
                <a:highlight>
                  <a:srgbClr val="FFFF00"/>
                </a:highlight>
              </a:rPr>
              <a:t> в них </a:t>
            </a:r>
            <a:r>
              <a:rPr lang="ru-RU" b="1" dirty="0" err="1">
                <a:highlight>
                  <a:srgbClr val="FFFF00"/>
                </a:highlight>
              </a:rPr>
              <a:t>ефективних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технічних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засобів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виявлення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протидії</a:t>
            </a:r>
            <a:r>
              <a:rPr lang="ru-RU" b="1" dirty="0">
                <a:highlight>
                  <a:srgbClr val="FFFF00"/>
                </a:highlight>
              </a:rPr>
              <a:t>)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складають</a:t>
            </a:r>
            <a:r>
              <a:rPr lang="ru-RU" b="1" dirty="0">
                <a:highlight>
                  <a:srgbClr val="FFFF00"/>
                </a:highlight>
              </a:rPr>
              <a:t> основу </a:t>
            </a:r>
            <a:r>
              <a:rPr lang="ru-RU" b="1" dirty="0" err="1">
                <a:highlight>
                  <a:srgbClr val="FFFF00"/>
                </a:highlight>
              </a:rPr>
              <a:t>концепції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будь-якого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об'єкта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Як правило, при </a:t>
            </a:r>
            <a:r>
              <a:rPr lang="ru-RU" b="1" dirty="0" err="1">
                <a:highlight>
                  <a:srgbClr val="FFFF00"/>
                </a:highlight>
              </a:rPr>
              <a:t>організації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системи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найбільш</a:t>
            </a:r>
            <a:r>
              <a:rPr lang="ru-RU" b="1" dirty="0">
                <a:highlight>
                  <a:srgbClr val="FFFF00"/>
                </a:highlight>
              </a:rPr>
              <a:t> часто </a:t>
            </a:r>
            <a:r>
              <a:rPr lang="ru-RU" b="1" dirty="0" err="1">
                <a:highlight>
                  <a:srgbClr val="FFFF00"/>
                </a:highlight>
              </a:rPr>
              <a:t>використовується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трехрубежная</a:t>
            </a:r>
            <a:r>
              <a:rPr lang="ru-RU" b="1" dirty="0">
                <a:highlight>
                  <a:srgbClr val="FFFF00"/>
                </a:highlight>
              </a:rPr>
              <a:t> схема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(Рис. 2).</a:t>
            </a:r>
          </a:p>
          <a:p>
            <a:pPr algn="just">
              <a:buNone/>
            </a:pPr>
            <a:endParaRPr lang="ru-RU" b="1" dirty="0">
              <a:highlight>
                <a:srgbClr val="FFFF00"/>
              </a:highlight>
            </a:endParaRPr>
          </a:p>
          <a:p>
            <a:pPr algn="just">
              <a:buNone/>
            </a:pPr>
            <a:endParaRPr lang="ru-RU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800" b="1" dirty="0">
                <a:highlight>
                  <a:srgbClr val="FFFF00"/>
                </a:highlight>
              </a:rPr>
              <a:t>		</a:t>
            </a:r>
            <a:r>
              <a:rPr lang="ru-RU" sz="2800" b="1" dirty="0" err="1">
                <a:highlight>
                  <a:srgbClr val="FFFF00"/>
                </a:highlight>
              </a:rPr>
              <a:t>Мікрокоммутатори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резонансні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пристрої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виконані</a:t>
            </a:r>
            <a:r>
              <a:rPr lang="ru-RU" sz="2800" b="1" dirty="0">
                <a:highlight>
                  <a:srgbClr val="FFFF00"/>
                </a:highlight>
              </a:rPr>
              <a:t> за </a:t>
            </a:r>
            <a:r>
              <a:rPr lang="ru-RU" sz="2800" b="1" dirty="0" err="1">
                <a:highlight>
                  <a:srgbClr val="FFFF00"/>
                </a:highlight>
              </a:rPr>
              <a:t>МЕМС-технології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демонструють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менші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омічні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втрати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високу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добротність</a:t>
            </a:r>
            <a:r>
              <a:rPr lang="ru-RU" sz="2800" b="1" dirty="0">
                <a:highlight>
                  <a:srgbClr val="FFFF00"/>
                </a:highlight>
              </a:rPr>
              <a:t> при </a:t>
            </a:r>
            <a:r>
              <a:rPr lang="ru-RU" sz="2800" b="1" dirty="0" err="1">
                <a:highlight>
                  <a:srgbClr val="FFFF00"/>
                </a:highlight>
              </a:rPr>
              <a:t>зменшенні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споживаної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потужності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габаритів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кращої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повторюваності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більш</a:t>
            </a:r>
            <a:r>
              <a:rPr lang="ru-RU" sz="2800" b="1" dirty="0">
                <a:highlight>
                  <a:srgbClr val="FFFF00"/>
                </a:highlight>
              </a:rPr>
              <a:t> широкому </a:t>
            </a:r>
            <a:r>
              <a:rPr lang="ru-RU" sz="2800" b="1" dirty="0" err="1">
                <a:highlight>
                  <a:srgbClr val="FFFF00"/>
                </a:highlight>
              </a:rPr>
              <a:t>діапазоні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варійованих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параметрів</a:t>
            </a:r>
            <a:r>
              <a:rPr lang="ru-RU" sz="2800" b="1" dirty="0">
                <a:highlight>
                  <a:srgbClr val="FFFF00"/>
                </a:highlight>
              </a:rPr>
              <a:t>. У </a:t>
            </a:r>
            <a:r>
              <a:rPr lang="ru-RU" sz="2800" b="1" dirty="0" err="1">
                <a:highlight>
                  <a:srgbClr val="FFFF00"/>
                </a:highlight>
              </a:rPr>
              <a:t>біотехнології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застосування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МЕМС-пристроїв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дозволяє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створювати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дешеві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але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продуктивні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однокристальні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пристрої</a:t>
            </a:r>
            <a:r>
              <a:rPr lang="ru-RU" sz="2800" b="1" dirty="0">
                <a:highlight>
                  <a:srgbClr val="FFFF00"/>
                </a:highlight>
              </a:rPr>
              <a:t> для </a:t>
            </a:r>
            <a:r>
              <a:rPr lang="ru-RU" sz="2800" b="1" dirty="0" err="1">
                <a:highlight>
                  <a:srgbClr val="FFFF00"/>
                </a:highlight>
              </a:rPr>
              <a:t>розшифровки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ланцюжків</a:t>
            </a:r>
            <a:r>
              <a:rPr lang="ru-RU" sz="2800" b="1" dirty="0">
                <a:highlight>
                  <a:srgbClr val="FFFF00"/>
                </a:highlight>
              </a:rPr>
              <a:t> ДНК, </a:t>
            </a:r>
            <a:r>
              <a:rPr lang="ru-RU" sz="2800" b="1" dirty="0" err="1">
                <a:highlight>
                  <a:srgbClr val="FFFF00"/>
                </a:highlight>
              </a:rPr>
              <a:t>розробки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нових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лікарських</a:t>
            </a:r>
            <a:r>
              <a:rPr lang="ru-RU" sz="2800" b="1" dirty="0">
                <a:highlight>
                  <a:srgbClr val="FFFF00"/>
                </a:highlight>
              </a:rPr>
              <a:t> та </a:t>
            </a:r>
            <a:r>
              <a:rPr lang="ru-RU" sz="2800" b="1" dirty="0" err="1">
                <a:highlight>
                  <a:srgbClr val="FFFF00"/>
                </a:highlight>
              </a:rPr>
              <a:t>інших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спеціальних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препаратів</a:t>
            </a:r>
            <a:r>
              <a:rPr lang="ru-RU" sz="2800" b="1" dirty="0">
                <a:highlight>
                  <a:srgbClr val="FFFF00"/>
                </a:highlight>
              </a:rPr>
              <a:t> ("</a:t>
            </a:r>
            <a:r>
              <a:rPr lang="ru-RU" sz="2800" b="1" dirty="0" err="1">
                <a:highlight>
                  <a:srgbClr val="FFFF00"/>
                </a:highlight>
              </a:rPr>
              <a:t>лабораторія</a:t>
            </a:r>
            <a:r>
              <a:rPr lang="ru-RU" sz="2800" b="1" dirty="0">
                <a:highlight>
                  <a:srgbClr val="FFFF00"/>
                </a:highlight>
              </a:rPr>
              <a:t> на </a:t>
            </a:r>
            <a:r>
              <a:rPr lang="ru-RU" sz="2800" b="1" dirty="0" err="1">
                <a:highlight>
                  <a:srgbClr val="FFFF00"/>
                </a:highlight>
              </a:rPr>
              <a:t>кристалі</a:t>
            </a:r>
            <a:r>
              <a:rPr lang="ru-RU" sz="2800" b="1" dirty="0">
                <a:highlight>
                  <a:srgbClr val="FFFF00"/>
                </a:highlight>
              </a:rPr>
              <a:t>"). </a:t>
            </a:r>
            <a:r>
              <a:rPr lang="ru-RU" sz="2800" b="1" dirty="0" err="1">
                <a:highlight>
                  <a:srgbClr val="FFFF00"/>
                </a:highlight>
              </a:rPr>
              <a:t>Крім</a:t>
            </a:r>
            <a:r>
              <a:rPr lang="ru-RU" sz="2800" b="1" dirty="0">
                <a:highlight>
                  <a:srgbClr val="FFFF00"/>
                </a:highlight>
              </a:rPr>
              <a:t> того, </a:t>
            </a:r>
            <a:r>
              <a:rPr lang="ru-RU" sz="2800" b="1" dirty="0" err="1">
                <a:highlight>
                  <a:srgbClr val="FFFF00"/>
                </a:highlight>
              </a:rPr>
              <a:t>необхідно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також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відзначити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ємний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ринок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струменевих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принтерів</a:t>
            </a:r>
            <a:r>
              <a:rPr lang="ru-RU" sz="2800" b="1" dirty="0">
                <a:highlight>
                  <a:srgbClr val="FFFF00"/>
                </a:highlight>
              </a:rPr>
              <a:t>, в </a:t>
            </a:r>
            <a:r>
              <a:rPr lang="ru-RU" sz="2800" b="1" dirty="0" err="1">
                <a:highlight>
                  <a:srgbClr val="FFFF00"/>
                </a:highlight>
              </a:rPr>
              <a:t>катріджів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яких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мікрожідкостние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МЕМС-пристрої</a:t>
            </a:r>
            <a:r>
              <a:rPr lang="ru-RU" sz="2800" b="1" dirty="0">
                <a:highlight>
                  <a:srgbClr val="FFFF00"/>
                </a:highlight>
              </a:rPr>
              <a:t>, </a:t>
            </a:r>
            <a:r>
              <a:rPr lang="ru-RU" sz="2800" b="1" dirty="0" err="1">
                <a:highlight>
                  <a:srgbClr val="FFFF00"/>
                </a:highlight>
              </a:rPr>
              <a:t>що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створюють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випускають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мікрокаплі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чорнила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під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управлінням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електричних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сигналів</a:t>
            </a:r>
            <a:r>
              <a:rPr lang="ru-RU" sz="2800" b="1" dirty="0">
                <a:highlight>
                  <a:srgbClr val="FFFF00"/>
                </a:highlight>
              </a:rPr>
              <a:t>.	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800" b="1" dirty="0">
                <a:highlight>
                  <a:srgbClr val="00FFFF"/>
                </a:highlight>
              </a:rPr>
              <a:t>		 На думку </a:t>
            </a:r>
            <a:r>
              <a:rPr lang="ru-RU" sz="2800" b="1" dirty="0" err="1">
                <a:highlight>
                  <a:srgbClr val="00FFFF"/>
                </a:highlight>
              </a:rPr>
              <a:t>експертів</a:t>
            </a:r>
            <a:r>
              <a:rPr lang="ru-RU" sz="2800" b="1" dirty="0">
                <a:highlight>
                  <a:srgbClr val="00FFFF"/>
                </a:highlight>
              </a:rPr>
              <a:t>, </a:t>
            </a:r>
            <a:r>
              <a:rPr lang="ru-RU" sz="2800" b="1" dirty="0" err="1">
                <a:highlight>
                  <a:srgbClr val="00FFFF"/>
                </a:highlight>
              </a:rPr>
              <a:t>розвиток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мікросистемні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техніки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може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мати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такий</a:t>
            </a:r>
            <a:r>
              <a:rPr lang="ru-RU" sz="2800" b="1" dirty="0">
                <a:highlight>
                  <a:srgbClr val="00FFFF"/>
                </a:highlight>
              </a:rPr>
              <a:t> же </a:t>
            </a:r>
            <a:r>
              <a:rPr lang="ru-RU" sz="2800" b="1" dirty="0" err="1">
                <a:highlight>
                  <a:srgbClr val="00FFFF"/>
                </a:highlight>
              </a:rPr>
              <a:t>вплив</a:t>
            </a:r>
            <a:r>
              <a:rPr lang="ru-RU" sz="2800" b="1" dirty="0">
                <a:highlight>
                  <a:srgbClr val="00FFFF"/>
                </a:highlight>
              </a:rPr>
              <a:t> на </a:t>
            </a:r>
            <a:r>
              <a:rPr lang="ru-RU" sz="2800" b="1" dirty="0" err="1">
                <a:highlight>
                  <a:srgbClr val="00FFFF"/>
                </a:highlight>
              </a:rPr>
              <a:t>науково-технічний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прогрес</a:t>
            </a:r>
            <a:r>
              <a:rPr lang="ru-RU" sz="2800" b="1" dirty="0">
                <a:highlight>
                  <a:srgbClr val="00FFFF"/>
                </a:highlight>
              </a:rPr>
              <a:t>, яке </a:t>
            </a:r>
            <a:r>
              <a:rPr lang="ru-RU" sz="2800" b="1" dirty="0" err="1">
                <a:highlight>
                  <a:srgbClr val="00FFFF"/>
                </a:highlight>
              </a:rPr>
              <a:t>зробило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поява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мікроелектроніки</a:t>
            </a:r>
            <a:r>
              <a:rPr lang="ru-RU" sz="2800" b="1" dirty="0">
                <a:highlight>
                  <a:srgbClr val="00FFFF"/>
                </a:highlight>
              </a:rPr>
              <a:t> на </a:t>
            </a:r>
            <a:r>
              <a:rPr lang="ru-RU" sz="2800" b="1" dirty="0" err="1">
                <a:highlight>
                  <a:srgbClr val="00FFFF"/>
                </a:highlight>
              </a:rPr>
              <a:t>становлення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і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сучасний</a:t>
            </a:r>
            <a:r>
              <a:rPr lang="ru-RU" sz="2800" b="1" dirty="0">
                <a:highlight>
                  <a:srgbClr val="00FFFF"/>
                </a:highlight>
              </a:rPr>
              <a:t> стан </a:t>
            </a:r>
            <a:r>
              <a:rPr lang="ru-RU" sz="2800" b="1" dirty="0" err="1">
                <a:highlight>
                  <a:srgbClr val="00FFFF"/>
                </a:highlight>
              </a:rPr>
              <a:t>провідних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галузей</a:t>
            </a:r>
            <a:r>
              <a:rPr lang="ru-RU" sz="2800" b="1" dirty="0">
                <a:highlight>
                  <a:srgbClr val="00FFFF"/>
                </a:highlight>
              </a:rPr>
              <a:t> науки </a:t>
            </a:r>
            <a:r>
              <a:rPr lang="ru-RU" sz="2800" b="1" dirty="0" err="1">
                <a:highlight>
                  <a:srgbClr val="00FFFF"/>
                </a:highlight>
              </a:rPr>
              <a:t>і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техніки</a:t>
            </a:r>
            <a:r>
              <a:rPr lang="ru-RU" sz="2800" b="1" dirty="0">
                <a:highlight>
                  <a:srgbClr val="00FFFF"/>
                </a:highlight>
              </a:rPr>
              <a:t>. </a:t>
            </a:r>
            <a:r>
              <a:rPr lang="ru-RU" sz="2800" b="1" dirty="0" err="1">
                <a:highlight>
                  <a:srgbClr val="00FFFF"/>
                </a:highlight>
              </a:rPr>
              <a:t>Найближчим</a:t>
            </a:r>
            <a:r>
              <a:rPr lang="ru-RU" sz="2800" b="1" dirty="0">
                <a:highlight>
                  <a:srgbClr val="00FFFF"/>
                </a:highlight>
              </a:rPr>
              <a:t> часом </a:t>
            </a:r>
            <a:r>
              <a:rPr lang="ru-RU" sz="2800" b="1" dirty="0" err="1">
                <a:highlight>
                  <a:srgbClr val="00FFFF"/>
                </a:highlight>
              </a:rPr>
              <a:t>можна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очікувати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створення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мікросистемні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датчиків</a:t>
            </a:r>
            <a:r>
              <a:rPr lang="ru-RU" sz="2800" b="1" dirty="0">
                <a:highlight>
                  <a:srgbClr val="00FFFF"/>
                </a:highlight>
              </a:rPr>
              <a:t> для </a:t>
            </a:r>
            <a:r>
              <a:rPr lang="ru-RU" sz="2800" b="1" dirty="0" err="1">
                <a:highlight>
                  <a:srgbClr val="00FFFF"/>
                </a:highlight>
              </a:rPr>
              <a:t>приладів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визначення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різних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запахів</a:t>
            </a:r>
            <a:r>
              <a:rPr lang="ru-RU" sz="2800" b="1" dirty="0">
                <a:highlight>
                  <a:srgbClr val="00FFFF"/>
                </a:highlight>
              </a:rPr>
              <a:t>, </a:t>
            </a:r>
            <a:r>
              <a:rPr lang="ru-RU" sz="2800" b="1" dirty="0" err="1">
                <a:highlight>
                  <a:srgbClr val="00FFFF"/>
                </a:highlight>
              </a:rPr>
              <a:t>що</a:t>
            </a:r>
            <a:r>
              <a:rPr lang="ru-RU" sz="2800" b="1" dirty="0">
                <a:highlight>
                  <a:srgbClr val="00FFFF"/>
                </a:highlight>
              </a:rPr>
              <a:t>, </a:t>
            </a:r>
            <a:r>
              <a:rPr lang="ru-RU" sz="2800" b="1" dirty="0" err="1">
                <a:highlight>
                  <a:srgbClr val="00FFFF"/>
                </a:highlight>
              </a:rPr>
              <a:t>безумовно</a:t>
            </a:r>
            <a:r>
              <a:rPr lang="ru-RU" sz="2800" b="1" dirty="0">
                <a:highlight>
                  <a:srgbClr val="00FFFF"/>
                </a:highlight>
              </a:rPr>
              <a:t>, </a:t>
            </a:r>
            <a:r>
              <a:rPr lang="ru-RU" sz="2800" b="1" dirty="0" err="1">
                <a:highlight>
                  <a:srgbClr val="00FFFF"/>
                </a:highlight>
              </a:rPr>
              <a:t>істотно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активізує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криміналістику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і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сприятиме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вирішенню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проблеми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біометричної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безконтактної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ідентифікації</a:t>
            </a:r>
            <a:r>
              <a:rPr lang="ru-RU" sz="2800" b="1" dirty="0">
                <a:highlight>
                  <a:srgbClr val="00FFFF"/>
                </a:highlight>
              </a:rPr>
              <a:t> </a:t>
            </a:r>
            <a:r>
              <a:rPr lang="ru-RU" sz="2800" b="1" dirty="0" err="1">
                <a:highlight>
                  <a:srgbClr val="00FFFF"/>
                </a:highlight>
              </a:rPr>
              <a:t>особистості</a:t>
            </a:r>
            <a:r>
              <a:rPr lang="ru-RU" sz="2800" b="1" dirty="0">
                <a:highlight>
                  <a:srgbClr val="00FFFF"/>
                </a:highlight>
              </a:rPr>
              <a:t> та контролю НСД. 		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1786210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bg1"/>
                </a:solidFill>
                <a:highlight>
                  <a:srgbClr val="FFFF00"/>
                </a:highlight>
              </a:rPr>
              <a:t>Приклади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b="1" dirty="0" err="1">
                <a:solidFill>
                  <a:schemeClr val="bg1"/>
                </a:solidFill>
                <a:highlight>
                  <a:srgbClr val="FFFF00"/>
                </a:highlight>
              </a:rPr>
              <a:t>розв'язання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b="1" dirty="0" err="1">
                <a:solidFill>
                  <a:schemeClr val="bg1"/>
                </a:solidFill>
                <a:highlight>
                  <a:srgbClr val="FFFF00"/>
                </a:highlight>
              </a:rPr>
              <a:t>нетрадиційних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</a:rPr>
              <a:t> задач </a:t>
            </a:r>
            <a:r>
              <a:rPr lang="ru-RU" b="1" dirty="0" err="1">
                <a:solidFill>
                  <a:schemeClr val="bg1"/>
                </a:solidFill>
                <a:highlight>
                  <a:srgbClr val="FFFF00"/>
                </a:highlight>
              </a:rPr>
              <a:t>з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b="1" dirty="0" err="1">
                <a:solidFill>
                  <a:schemeClr val="bg1"/>
                </a:solidFill>
                <a:highlight>
                  <a:srgbClr val="FFFF00"/>
                </a:highlight>
              </a:rPr>
              <a:t>використанням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</a:rPr>
              <a:t> датчик</a:t>
            </a:r>
            <a:r>
              <a:rPr lang="uk-UA" b="1" dirty="0" err="1">
                <a:solidFill>
                  <a:schemeClr val="bg1"/>
                </a:solidFill>
                <a:highlight>
                  <a:srgbClr val="FFFF00"/>
                </a:highlight>
              </a:rPr>
              <a:t>ів</a:t>
            </a:r>
            <a:r>
              <a:rPr lang="ru-RU" b="1" dirty="0">
                <a:solidFill>
                  <a:schemeClr val="bg1"/>
                </a:solidFill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568952" cy="4608512"/>
          </a:xfrm>
        </p:spPr>
        <p:txBody>
          <a:bodyPr/>
          <a:lstStyle/>
          <a:p>
            <a:pPr algn="just">
              <a:buNone/>
            </a:pP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		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Сучасні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можливості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вирішення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нетрадиційних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завдань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з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використанням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ДТЗ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розглянемо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на прикладах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організації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прихованого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контролю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несанкціонованого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доступу в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приміщення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		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Прихований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контроль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несанкціонованого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доступу в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приміщення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з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використанням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FF00"/>
                </a:highlight>
              </a:rPr>
              <a:t>ІК-каналу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dirty="0" err="1">
                <a:highlight>
                  <a:srgbClr val="00FFFF"/>
                </a:highlight>
              </a:rPr>
              <a:t>Мабуть</a:t>
            </a:r>
            <a:r>
              <a:rPr lang="ru-RU" dirty="0">
                <a:highlight>
                  <a:srgbClr val="00FFFF"/>
                </a:highlight>
              </a:rPr>
              <a:t>, </a:t>
            </a:r>
            <a:r>
              <a:rPr lang="ru-RU" dirty="0" err="1">
                <a:highlight>
                  <a:srgbClr val="00FFFF"/>
                </a:highlight>
              </a:rPr>
              <a:t>найпростішим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варіантом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організації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прихованого</a:t>
            </a:r>
            <a:r>
              <a:rPr lang="ru-RU" dirty="0">
                <a:highlight>
                  <a:srgbClr val="00FFFF"/>
                </a:highlight>
              </a:rPr>
              <a:t> контролю </a:t>
            </a:r>
            <a:r>
              <a:rPr lang="ru-RU" dirty="0" err="1">
                <a:highlight>
                  <a:srgbClr val="00FFFF"/>
                </a:highlight>
              </a:rPr>
              <a:t>несанкціонованого</a:t>
            </a:r>
            <a:r>
              <a:rPr lang="ru-RU" dirty="0">
                <a:highlight>
                  <a:srgbClr val="00FFFF"/>
                </a:highlight>
              </a:rPr>
              <a:t> доступу (НСД) в </a:t>
            </a:r>
            <a:r>
              <a:rPr lang="ru-RU" dirty="0" err="1">
                <a:highlight>
                  <a:srgbClr val="00FFFF"/>
                </a:highlight>
              </a:rPr>
              <a:t>приміщення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є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використання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двох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портативних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персональних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комп'ютерів</a:t>
            </a:r>
            <a:r>
              <a:rPr lang="ru-RU" dirty="0">
                <a:highlight>
                  <a:srgbClr val="00FFFF"/>
                </a:highlight>
              </a:rPr>
              <a:t> (ППК). В </a:t>
            </a:r>
            <a:r>
              <a:rPr lang="ru-RU" dirty="0" err="1">
                <a:highlight>
                  <a:srgbClr val="00FFFF"/>
                </a:highlight>
              </a:rPr>
              <a:t>якості</a:t>
            </a:r>
            <a:r>
              <a:rPr lang="ru-RU" dirty="0">
                <a:highlight>
                  <a:srgbClr val="00FFFF"/>
                </a:highlight>
              </a:rPr>
              <a:t> ППК </a:t>
            </a:r>
            <a:r>
              <a:rPr lang="ru-RU" dirty="0" err="1">
                <a:highlight>
                  <a:srgbClr val="00FFFF"/>
                </a:highlight>
              </a:rPr>
              <a:t>можуть</a:t>
            </a:r>
            <a:r>
              <a:rPr lang="ru-RU" dirty="0">
                <a:highlight>
                  <a:srgbClr val="00FFFF"/>
                </a:highlight>
              </a:rPr>
              <a:t> бути </a:t>
            </a:r>
            <a:r>
              <a:rPr lang="ru-RU" dirty="0" err="1">
                <a:highlight>
                  <a:srgbClr val="00FFFF"/>
                </a:highlight>
              </a:rPr>
              <a:t>використані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комп'ютери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будь-якого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класу</a:t>
            </a:r>
            <a:r>
              <a:rPr lang="ru-RU" dirty="0">
                <a:highlight>
                  <a:srgbClr val="00FFFF"/>
                </a:highlight>
              </a:rPr>
              <a:t>, </a:t>
            </a:r>
            <a:r>
              <a:rPr lang="ru-RU" dirty="0" err="1">
                <a:highlight>
                  <a:srgbClr val="00FFFF"/>
                </a:highlight>
              </a:rPr>
              <a:t>мають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стандартний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інфрачервоний</a:t>
            </a:r>
            <a:r>
              <a:rPr lang="ru-RU" dirty="0">
                <a:highlight>
                  <a:srgbClr val="00FFFF"/>
                </a:highlight>
              </a:rPr>
              <a:t> порт, </a:t>
            </a:r>
            <a:r>
              <a:rPr lang="ru-RU" dirty="0" err="1">
                <a:highlight>
                  <a:srgbClr val="00FFFF"/>
                </a:highlight>
              </a:rPr>
              <a:t>відповідний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вимогам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Infared</a:t>
            </a:r>
            <a:r>
              <a:rPr lang="en-US" dirty="0">
                <a:highlight>
                  <a:srgbClr val="00FFFF"/>
                </a:highlight>
              </a:rPr>
              <a:t> Data Association (IrDA) </a:t>
            </a:r>
            <a:r>
              <a:rPr lang="ru-RU" dirty="0" err="1">
                <a:highlight>
                  <a:srgbClr val="00FFFF"/>
                </a:highlight>
              </a:rPr>
              <a:t>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забезпечує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бездротову</a:t>
            </a:r>
            <a:r>
              <a:rPr lang="ru-RU" dirty="0">
                <a:highlight>
                  <a:srgbClr val="00FFFF"/>
                </a:highlight>
              </a:rPr>
              <a:t> передачу </a:t>
            </a:r>
            <a:r>
              <a:rPr lang="ru-RU" dirty="0" err="1">
                <a:highlight>
                  <a:srgbClr val="00FFFF"/>
                </a:highlight>
              </a:rPr>
              <a:t>даних</a:t>
            </a:r>
            <a:r>
              <a:rPr lang="ru-RU" dirty="0">
                <a:highlight>
                  <a:srgbClr val="00FFFF"/>
                </a:highlight>
              </a:rPr>
              <a:t>. Для </a:t>
            </a:r>
            <a:r>
              <a:rPr lang="ru-RU" dirty="0" err="1">
                <a:highlight>
                  <a:srgbClr val="00FFFF"/>
                </a:highlight>
              </a:rPr>
              <a:t>вирішення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поставленого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завдання</a:t>
            </a:r>
            <a:r>
              <a:rPr lang="ru-RU" dirty="0">
                <a:highlight>
                  <a:srgbClr val="00FFFF"/>
                </a:highlight>
              </a:rPr>
              <a:t> ППК </a:t>
            </a:r>
            <a:r>
              <a:rPr lang="ru-RU" dirty="0" err="1">
                <a:highlight>
                  <a:srgbClr val="00FFFF"/>
                </a:highlight>
              </a:rPr>
              <a:t>використовуються</a:t>
            </a:r>
            <a:r>
              <a:rPr lang="ru-RU" dirty="0">
                <a:highlight>
                  <a:srgbClr val="00FFFF"/>
                </a:highlight>
              </a:rPr>
              <a:t> в </a:t>
            </a:r>
            <a:r>
              <a:rPr lang="ru-RU" dirty="0" err="1">
                <a:highlight>
                  <a:srgbClr val="00FFFF"/>
                </a:highlight>
              </a:rPr>
              <a:t>закритому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стані</a:t>
            </a:r>
            <a:r>
              <a:rPr lang="ru-RU" dirty="0">
                <a:highlight>
                  <a:srgbClr val="00FFFF"/>
                </a:highlight>
              </a:rPr>
              <a:t> при </a:t>
            </a:r>
            <a:r>
              <a:rPr lang="ru-RU" dirty="0" err="1">
                <a:highlight>
                  <a:srgbClr val="00FFFF"/>
                </a:highlight>
              </a:rPr>
              <a:t>економічному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режимі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роботи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від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внутрішнього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акумулятора</a:t>
            </a:r>
            <a:r>
              <a:rPr lang="ru-RU" dirty="0">
                <a:highlight>
                  <a:srgbClr val="00FFFF"/>
                </a:highlight>
              </a:rPr>
              <a:t>. </a:t>
            </a:r>
            <a:r>
              <a:rPr lang="ru-RU" dirty="0" err="1">
                <a:highlight>
                  <a:srgbClr val="00FFFF"/>
                </a:highlight>
              </a:rPr>
              <a:t>Єдина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умова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вимагає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прямої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видимості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між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ІЧ-портами</a:t>
            </a:r>
            <a:r>
              <a:rPr lang="ru-RU" dirty="0">
                <a:highlight>
                  <a:srgbClr val="00FFFF"/>
                </a:highlight>
              </a:rPr>
              <a:t> ППК. При </a:t>
            </a:r>
            <a:r>
              <a:rPr lang="ru-RU" dirty="0" err="1">
                <a:highlight>
                  <a:srgbClr val="00FFFF"/>
                </a:highlight>
              </a:rPr>
              <a:t>необхідності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може</a:t>
            </a:r>
            <a:r>
              <a:rPr lang="ru-RU" dirty="0">
                <a:highlight>
                  <a:srgbClr val="00FFFF"/>
                </a:highlight>
              </a:rPr>
              <a:t> бути </a:t>
            </a:r>
            <a:r>
              <a:rPr lang="ru-RU" dirty="0" err="1">
                <a:highlight>
                  <a:srgbClr val="00FFFF"/>
                </a:highlight>
              </a:rPr>
              <a:t>використано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побутове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дзеркало</a:t>
            </a:r>
            <a:r>
              <a:rPr lang="ru-RU" dirty="0">
                <a:highlight>
                  <a:srgbClr val="00FFFF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>
                <a:highlight>
                  <a:srgbClr val="00FFFF"/>
                </a:highlight>
              </a:rPr>
              <a:t>		</a:t>
            </a:r>
            <a:r>
              <a:rPr lang="ru-RU" dirty="0" err="1">
                <a:highlight>
                  <a:srgbClr val="00FFFF"/>
                </a:highlight>
              </a:rPr>
              <a:t>Можливі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також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інші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варіанти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безконтактного</a:t>
            </a:r>
            <a:r>
              <a:rPr lang="ru-RU" dirty="0">
                <a:highlight>
                  <a:srgbClr val="00FFFF"/>
                </a:highlight>
              </a:rPr>
              <a:t> контролю НСД </a:t>
            </a:r>
            <a:r>
              <a:rPr lang="ru-RU" dirty="0" err="1">
                <a:highlight>
                  <a:srgbClr val="00FFFF"/>
                </a:highlight>
              </a:rPr>
              <a:t>з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використанням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периферійних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пристроїв</a:t>
            </a:r>
            <a:r>
              <a:rPr lang="ru-RU" dirty="0">
                <a:highlight>
                  <a:srgbClr val="00FFFF"/>
                </a:highlight>
              </a:rPr>
              <a:t>, </a:t>
            </a:r>
            <a:r>
              <a:rPr lang="ru-RU" dirty="0" err="1">
                <a:highlight>
                  <a:srgbClr val="00FFFF"/>
                </a:highlight>
              </a:rPr>
              <a:t>що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мають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стандартний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ІЧ-порт</a:t>
            </a:r>
            <a:r>
              <a:rPr lang="ru-RU" dirty="0">
                <a:highlight>
                  <a:srgbClr val="00FFFF"/>
                </a:highlight>
              </a:rPr>
              <a:t>. </a:t>
            </a:r>
            <a:r>
              <a:rPr lang="ru-RU" dirty="0" err="1">
                <a:highlight>
                  <a:srgbClr val="00FFFF"/>
                </a:highlight>
              </a:rPr>
              <a:t>Спеціальне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програмне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забезпечення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може</a:t>
            </a:r>
            <a:r>
              <a:rPr lang="ru-RU" dirty="0">
                <a:highlight>
                  <a:srgbClr val="00FFFF"/>
                </a:highlight>
              </a:rPr>
              <a:t> бути </a:t>
            </a:r>
            <a:r>
              <a:rPr lang="ru-RU" dirty="0" err="1">
                <a:highlight>
                  <a:srgbClr val="00FFFF"/>
                </a:highlight>
              </a:rPr>
              <a:t>виконано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підготовленим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користувачем</a:t>
            </a:r>
            <a:r>
              <a:rPr lang="ru-RU" dirty="0">
                <a:highlight>
                  <a:srgbClr val="00FFFF"/>
                </a:highlight>
              </a:rPr>
              <a:t> на </a:t>
            </a:r>
            <a:r>
              <a:rPr lang="ru-RU" dirty="0" err="1">
                <a:highlight>
                  <a:srgbClr val="00FFFF"/>
                </a:highlight>
              </a:rPr>
              <a:t>мові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високого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рівня</a:t>
            </a:r>
            <a:r>
              <a:rPr lang="ru-RU" dirty="0">
                <a:highlight>
                  <a:srgbClr val="00FFFF"/>
                </a:highlight>
              </a:rPr>
              <a:t>. При </a:t>
            </a:r>
            <a:r>
              <a:rPr lang="ru-RU" dirty="0" err="1">
                <a:highlight>
                  <a:srgbClr val="00FFFF"/>
                </a:highlight>
              </a:rPr>
              <a:t>необхідності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можливе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термінове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автоматичне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оповіщення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користувача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із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зазначенням</a:t>
            </a:r>
            <a:r>
              <a:rPr lang="ru-RU" dirty="0">
                <a:highlight>
                  <a:srgbClr val="00FFFF"/>
                </a:highlight>
              </a:rPr>
              <a:t> часу НСД (</a:t>
            </a:r>
            <a:r>
              <a:rPr lang="en-US" dirty="0">
                <a:highlight>
                  <a:srgbClr val="00FFFF"/>
                </a:highlight>
              </a:rPr>
              <a:t>SMS-</a:t>
            </a:r>
            <a:r>
              <a:rPr lang="ru-RU" dirty="0" err="1">
                <a:highlight>
                  <a:srgbClr val="00FFFF"/>
                </a:highlight>
              </a:rPr>
              <a:t>повідомлення</a:t>
            </a:r>
            <a:r>
              <a:rPr lang="ru-RU" dirty="0">
                <a:highlight>
                  <a:srgbClr val="00FFFF"/>
                </a:highlight>
              </a:rPr>
              <a:t> по </a:t>
            </a:r>
            <a:r>
              <a:rPr lang="ru-RU" dirty="0" err="1">
                <a:highlight>
                  <a:srgbClr val="00FFFF"/>
                </a:highlight>
              </a:rPr>
              <a:t>мобільному</a:t>
            </a:r>
            <a:r>
              <a:rPr lang="ru-RU" dirty="0">
                <a:highlight>
                  <a:srgbClr val="00FFFF"/>
                </a:highlight>
              </a:rPr>
              <a:t> телефону (МТ)). </a:t>
            </a:r>
            <a:r>
              <a:rPr lang="ru-RU" dirty="0" err="1">
                <a:highlight>
                  <a:srgbClr val="00FFFF"/>
                </a:highlight>
              </a:rPr>
              <a:t>Даний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варіант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реалізується</a:t>
            </a:r>
            <a:r>
              <a:rPr lang="ru-RU" dirty="0">
                <a:highlight>
                  <a:srgbClr val="00FFFF"/>
                </a:highlight>
              </a:rPr>
              <a:t> в </a:t>
            </a:r>
            <a:r>
              <a:rPr lang="ru-RU" dirty="0" err="1">
                <a:highlight>
                  <a:srgbClr val="00FFFF"/>
                </a:highlight>
              </a:rPr>
              <a:t>режимі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бездротового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зв'язку</a:t>
            </a:r>
            <a:r>
              <a:rPr lang="ru-RU" dirty="0">
                <a:highlight>
                  <a:srgbClr val="00FFFF"/>
                </a:highlight>
              </a:rPr>
              <a:t> без кабельного </a:t>
            </a:r>
            <a:r>
              <a:rPr lang="ru-RU" dirty="0" err="1">
                <a:highlight>
                  <a:srgbClr val="00FFFF"/>
                </a:highlight>
              </a:rPr>
              <a:t>підключення</a:t>
            </a:r>
            <a:r>
              <a:rPr lang="ru-RU" dirty="0">
                <a:highlight>
                  <a:srgbClr val="00FFFF"/>
                </a:highlight>
              </a:rPr>
              <a:t> МТ до ППК. МТ </a:t>
            </a:r>
            <a:r>
              <a:rPr lang="ru-RU" dirty="0" err="1">
                <a:highlight>
                  <a:srgbClr val="00FFFF"/>
                </a:highlight>
              </a:rPr>
              <a:t>короткочасно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dirty="0" err="1">
                <a:highlight>
                  <a:srgbClr val="00FFFF"/>
                </a:highlight>
              </a:rPr>
              <a:t>вмикається</a:t>
            </a:r>
            <a:r>
              <a:rPr lang="ru-RU" dirty="0">
                <a:highlight>
                  <a:srgbClr val="00FFFF"/>
                </a:highlight>
              </a:rPr>
              <a:t> в момент НСД.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err="1">
                <a:highlight>
                  <a:srgbClr val="FFFF00"/>
                </a:highlight>
              </a:rPr>
              <a:t>Література</a:t>
            </a:r>
            <a:r>
              <a:rPr lang="ru-RU" dirty="0">
                <a:highlight>
                  <a:srgbClr val="FFFF00"/>
                </a:highlight>
              </a:rPr>
              <a:t>:</a:t>
            </a:r>
          </a:p>
          <a:p>
            <a:pPr>
              <a:buNone/>
            </a:pPr>
            <a:r>
              <a:rPr lang="ru-RU" dirty="0">
                <a:highlight>
                  <a:srgbClr val="FFFF00"/>
                </a:highlight>
              </a:rPr>
              <a:t>1. Барсуков В.С., </a:t>
            </a:r>
            <a:r>
              <a:rPr lang="ru-RU" dirty="0" err="1">
                <a:highlight>
                  <a:srgbClr val="FFFF00"/>
                </a:highlight>
              </a:rPr>
              <a:t>Ричков</a:t>
            </a:r>
            <a:r>
              <a:rPr lang="ru-RU" dirty="0">
                <a:highlight>
                  <a:srgbClr val="FFFF00"/>
                </a:highlight>
              </a:rPr>
              <a:t> С.А. </a:t>
            </a:r>
            <a:r>
              <a:rPr lang="ru-RU" dirty="0" err="1">
                <a:highlight>
                  <a:srgbClr val="FFFF00"/>
                </a:highlight>
              </a:rPr>
              <a:t>Нові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технології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інтелектуальних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об'єктів</a:t>
            </a:r>
            <a:r>
              <a:rPr lang="ru-RU" dirty="0">
                <a:highlight>
                  <a:srgbClr val="FFFF00"/>
                </a:highlight>
              </a:rPr>
              <a:t>: комфорт плюс </a:t>
            </a:r>
            <a:r>
              <a:rPr lang="ru-RU" dirty="0" err="1">
                <a:highlight>
                  <a:srgbClr val="FFFF00"/>
                </a:highlight>
              </a:rPr>
              <a:t>безпеку</a:t>
            </a:r>
            <a:r>
              <a:rPr lang="ru-RU" dirty="0">
                <a:highlight>
                  <a:srgbClr val="FFFF00"/>
                </a:highlight>
              </a:rPr>
              <a:t>. / </a:t>
            </a:r>
            <a:r>
              <a:rPr lang="ru-RU" dirty="0" err="1">
                <a:highlight>
                  <a:srgbClr val="FFFF00"/>
                </a:highlight>
              </a:rPr>
              <a:t>Спеціальна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техніка</a:t>
            </a:r>
            <a:r>
              <a:rPr lang="ru-RU" dirty="0">
                <a:highlight>
                  <a:srgbClr val="FFFF00"/>
                </a:highlight>
              </a:rPr>
              <a:t>, 2014, № 4.</a:t>
            </a:r>
          </a:p>
          <a:p>
            <a:pPr>
              <a:buNone/>
            </a:pPr>
            <a:r>
              <a:rPr lang="ru-RU" dirty="0">
                <a:highlight>
                  <a:srgbClr val="FFFF00"/>
                </a:highlight>
              </a:rPr>
              <a:t>2. Датчики </a:t>
            </a:r>
            <a:r>
              <a:rPr lang="ru-RU" dirty="0" err="1">
                <a:highlight>
                  <a:srgbClr val="FFFF00"/>
                </a:highlight>
              </a:rPr>
              <a:t>і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мікро-ЕОМ</a:t>
            </a:r>
            <a:r>
              <a:rPr lang="ru-RU" dirty="0">
                <a:highlight>
                  <a:srgbClr val="FFFF00"/>
                </a:highlight>
              </a:rPr>
              <a:t>: Пер. </a:t>
            </a:r>
            <a:r>
              <a:rPr lang="ru-RU" dirty="0" err="1">
                <a:highlight>
                  <a:srgbClr val="FFFF00"/>
                </a:highlight>
              </a:rPr>
              <a:t>з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япон</a:t>
            </a:r>
            <a:r>
              <a:rPr lang="ru-RU" dirty="0">
                <a:highlight>
                  <a:srgbClr val="FFFF00"/>
                </a:highlight>
              </a:rPr>
              <a:t>. Л.: </a:t>
            </a:r>
            <a:r>
              <a:rPr lang="ru-RU" dirty="0" err="1">
                <a:highlight>
                  <a:srgbClr val="FFFF00"/>
                </a:highlight>
              </a:rPr>
              <a:t>Вища</a:t>
            </a:r>
            <a:r>
              <a:rPr lang="ru-RU" dirty="0">
                <a:highlight>
                  <a:srgbClr val="FFFF00"/>
                </a:highlight>
              </a:rPr>
              <a:t> школа, 2016.</a:t>
            </a:r>
          </a:p>
          <a:p>
            <a:pPr>
              <a:buNone/>
            </a:pPr>
            <a:r>
              <a:rPr lang="ru-RU" dirty="0">
                <a:highlight>
                  <a:srgbClr val="FFFF00"/>
                </a:highlight>
              </a:rPr>
              <a:t>3. Барсуков В.С. </a:t>
            </a:r>
            <a:r>
              <a:rPr lang="ru-RU" dirty="0" err="1">
                <a:highlight>
                  <a:srgbClr val="FFFF00"/>
                </a:highlight>
              </a:rPr>
              <a:t>Мікросистемна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спецтехніка</a:t>
            </a:r>
            <a:r>
              <a:rPr lang="ru-RU" dirty="0">
                <a:highlight>
                  <a:srgbClr val="FFFF00"/>
                </a:highlight>
              </a:rPr>
              <a:t>. / </a:t>
            </a:r>
            <a:r>
              <a:rPr lang="ru-RU" dirty="0" err="1">
                <a:highlight>
                  <a:srgbClr val="FFFF00"/>
                </a:highlight>
              </a:rPr>
              <a:t>Спеціальна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техніка</a:t>
            </a:r>
            <a:r>
              <a:rPr lang="ru-RU" dirty="0">
                <a:highlight>
                  <a:srgbClr val="FFFF00"/>
                </a:highlight>
              </a:rPr>
              <a:t>, 2013, № 4.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33843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>
                <a:highlight>
                  <a:srgbClr val="FFFF00"/>
                </a:highlight>
              </a:rPr>
              <a:t>		</a:t>
            </a:r>
          </a:p>
          <a:p>
            <a:pPr algn="just">
              <a:buNone/>
            </a:pP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8194" name="Picture 2" descr="Розумні датчики для інтелектуальних систем безпеки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75692" y="260648"/>
            <a:ext cx="8870206" cy="432048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467544" y="522920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ighlight>
                  <a:srgbClr val="FFFF00"/>
                </a:highlight>
              </a:rPr>
              <a:t>Рис. 2. </a:t>
            </a:r>
            <a:r>
              <a:rPr lang="ru-RU" sz="2800" b="1" dirty="0" err="1">
                <a:highlight>
                  <a:srgbClr val="FFFF00"/>
                </a:highlight>
              </a:rPr>
              <a:t>Типова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трирубежна</a:t>
            </a:r>
            <a:r>
              <a:rPr lang="ru-RU" sz="2800" b="1" dirty="0">
                <a:highlight>
                  <a:srgbClr val="FFFF00"/>
                </a:highlight>
              </a:rPr>
              <a:t> схема </a:t>
            </a:r>
            <a:r>
              <a:rPr lang="ru-RU" sz="2800" b="1" dirty="0" err="1">
                <a:highlight>
                  <a:srgbClr val="FFFF00"/>
                </a:highlight>
              </a:rPr>
              <a:t>фізичного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захисту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об'єкту</a:t>
            </a:r>
            <a:endParaRPr lang="ru-RU" sz="28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332656"/>
            <a:ext cx="8640960" cy="62646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Як </a:t>
            </a:r>
            <a:r>
              <a:rPr lang="ru-RU" b="1" dirty="0" err="1">
                <a:highlight>
                  <a:srgbClr val="FFFF00"/>
                </a:highlight>
              </a:rPr>
              <a:t>відомо</a:t>
            </a:r>
            <a:r>
              <a:rPr lang="ru-RU" b="1" dirty="0">
                <a:highlight>
                  <a:srgbClr val="FFFF00"/>
                </a:highlight>
              </a:rPr>
              <a:t>, в КСЗІ основною ланкою </a:t>
            </a:r>
            <a:r>
              <a:rPr lang="ru-RU" b="1" dirty="0" err="1">
                <a:highlight>
                  <a:srgbClr val="FFFF00"/>
                </a:highlight>
              </a:rPr>
              <a:t>системи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підсистема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виявлення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охоронної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сигналізації</a:t>
            </a:r>
            <a:r>
              <a:rPr lang="ru-RU" b="1" dirty="0">
                <a:highlight>
                  <a:srgbClr val="FFFF00"/>
                </a:highlight>
              </a:rPr>
              <a:t>),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складається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(</a:t>
            </a:r>
            <a:r>
              <a:rPr lang="ru-RU" b="1" dirty="0" err="1">
                <a:highlight>
                  <a:srgbClr val="FFFF00"/>
                </a:highlight>
              </a:rPr>
              <a:t>сповіщувачів</a:t>
            </a:r>
            <a:r>
              <a:rPr lang="ru-RU" b="1" dirty="0">
                <a:highlight>
                  <a:srgbClr val="FFFF00"/>
                </a:highlight>
              </a:rPr>
              <a:t>), </a:t>
            </a:r>
            <a:r>
              <a:rPr lang="ru-RU" b="1" dirty="0" err="1">
                <a:highlight>
                  <a:srgbClr val="FFFF00"/>
                </a:highlight>
              </a:rPr>
              <a:t>засобів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передачі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сповіщень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приймально-контрольних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приладів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пультів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централізованого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спостереження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Найважливішим</a:t>
            </a:r>
            <a:r>
              <a:rPr lang="ru-RU" b="1" dirty="0">
                <a:highlight>
                  <a:srgbClr val="FFFF00"/>
                </a:highlight>
              </a:rPr>
              <a:t> компонентом </a:t>
            </a:r>
            <a:r>
              <a:rPr lang="ru-RU" b="1" dirty="0" err="1">
                <a:highlight>
                  <a:srgbClr val="FFFF00"/>
                </a:highlight>
              </a:rPr>
              <a:t>підсистеми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виявлення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є</a:t>
            </a:r>
            <a:r>
              <a:rPr lang="ru-RU" b="1" dirty="0">
                <a:highlight>
                  <a:srgbClr val="FFFF00"/>
                </a:highlight>
              </a:rPr>
              <a:t> датчики </a:t>
            </a:r>
            <a:r>
              <a:rPr lang="ru-RU" b="1" dirty="0" err="1">
                <a:highlight>
                  <a:srgbClr val="FFFF00"/>
                </a:highlight>
              </a:rPr>
              <a:t>тривожної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сигналізації</a:t>
            </a:r>
            <a:r>
              <a:rPr lang="ru-RU" b="1" dirty="0">
                <a:highlight>
                  <a:srgbClr val="FFFF00"/>
                </a:highlight>
              </a:rPr>
              <a:t>, характеристики </a:t>
            </a:r>
            <a:r>
              <a:rPr lang="ru-RU" b="1" dirty="0" err="1">
                <a:highlight>
                  <a:srgbClr val="FFFF00"/>
                </a:highlight>
              </a:rPr>
              <a:t>яких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визначають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основні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параметри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всієї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системи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Оскільки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кожен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рубіж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виконує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завдання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має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свої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особливості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подальший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аналіз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тривожної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сигналізації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що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використовуються</a:t>
            </a:r>
            <a:r>
              <a:rPr lang="ru-RU" b="1" dirty="0">
                <a:highlight>
                  <a:srgbClr val="FFFF00"/>
                </a:highlight>
              </a:rPr>
              <a:t> в системах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об'єктів</a:t>
            </a:r>
            <a:r>
              <a:rPr lang="ru-RU" b="1" dirty="0">
                <a:highlight>
                  <a:srgbClr val="FFFF00"/>
                </a:highlight>
              </a:rPr>
              <a:t>, проведений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урахуванням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цих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особливостей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endParaRPr lang="ru-RU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332656"/>
            <a:ext cx="8640960" cy="626469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Датчики </a:t>
            </a:r>
            <a:r>
              <a:rPr lang="ru-RU" b="1" dirty="0" err="1">
                <a:highlight>
                  <a:srgbClr val="FFFF00"/>
                </a:highlight>
              </a:rPr>
              <a:t>тривожної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сигналізації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забезпечення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об'єктів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При </a:t>
            </a:r>
            <a:r>
              <a:rPr lang="ru-RU" b="1" dirty="0" err="1">
                <a:highlight>
                  <a:srgbClr val="FFFF00"/>
                </a:highlight>
              </a:rPr>
              <a:t>конструюванні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системи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одній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центральних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завдань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є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вибір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оптимальних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засобів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оповіщення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, в першу </a:t>
            </a:r>
            <a:r>
              <a:rPr lang="ru-RU" b="1" dirty="0" err="1">
                <a:highlight>
                  <a:srgbClr val="FFFF00"/>
                </a:highlight>
              </a:rPr>
              <a:t>чергу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тривожної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сигналізації</a:t>
            </a:r>
            <a:r>
              <a:rPr lang="ru-RU" b="1" dirty="0">
                <a:highlight>
                  <a:srgbClr val="FFFF00"/>
                </a:highlight>
              </a:rPr>
              <a:t>. В </a:t>
            </a:r>
            <a:r>
              <a:rPr lang="ru-RU" b="1" dirty="0" err="1">
                <a:highlight>
                  <a:srgbClr val="FFFF00"/>
                </a:highlight>
              </a:rPr>
              <a:t>даний</a:t>
            </a:r>
            <a:r>
              <a:rPr lang="ru-RU" b="1" dirty="0">
                <a:highlight>
                  <a:srgbClr val="FFFF00"/>
                </a:highlight>
              </a:rPr>
              <a:t> час </a:t>
            </a:r>
            <a:r>
              <a:rPr lang="ru-RU" b="1" dirty="0" err="1">
                <a:highlight>
                  <a:srgbClr val="FFFF00"/>
                </a:highlight>
              </a:rPr>
              <a:t>розроблено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використовується</a:t>
            </a:r>
            <a:r>
              <a:rPr lang="ru-RU" b="1" dirty="0">
                <a:highlight>
                  <a:srgbClr val="FFFF00"/>
                </a:highlight>
              </a:rPr>
              <a:t> велика </a:t>
            </a:r>
            <a:r>
              <a:rPr lang="ru-RU" b="1" dirty="0" err="1">
                <a:highlight>
                  <a:srgbClr val="FFFF00"/>
                </a:highlight>
              </a:rPr>
              <a:t>кількість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найрізноманітніших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тривожної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сигналізації</a:t>
            </a:r>
            <a:r>
              <a:rPr lang="ru-RU" b="1" dirty="0">
                <a:highlight>
                  <a:srgbClr val="FFFF00"/>
                </a:highlight>
              </a:rPr>
              <a:t>. </a:t>
            </a:r>
            <a:r>
              <a:rPr lang="ru-RU" b="1" dirty="0" err="1">
                <a:highlight>
                  <a:srgbClr val="FFFF00"/>
                </a:highlight>
              </a:rPr>
              <a:t>Розглянемо</a:t>
            </a:r>
            <a:r>
              <a:rPr lang="ru-RU" b="1" dirty="0">
                <a:highlight>
                  <a:srgbClr val="FFFF00"/>
                </a:highlight>
              </a:rPr>
              <a:t> коротко </a:t>
            </a:r>
            <a:r>
              <a:rPr lang="ru-RU" b="1" dirty="0" err="1">
                <a:highlight>
                  <a:srgbClr val="FFFF00"/>
                </a:highlight>
              </a:rPr>
              <a:t>принципи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дії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dirty="0" err="1">
                <a:highlight>
                  <a:srgbClr val="FFFF00"/>
                </a:highlight>
              </a:rPr>
              <a:t>відмінні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особливості</a:t>
            </a:r>
            <a:r>
              <a:rPr lang="ru-RU" b="1" dirty="0">
                <a:highlight>
                  <a:srgbClr val="FFFF00"/>
                </a:highlight>
              </a:rPr>
              <a:t> та </a:t>
            </a:r>
            <a:r>
              <a:rPr lang="ru-RU" b="1" dirty="0" err="1">
                <a:highlight>
                  <a:srgbClr val="FFFF00"/>
                </a:highlight>
              </a:rPr>
              <a:t>способи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застосування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найбільш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розповсюджених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</a:t>
            </a:r>
            <a:r>
              <a:rPr lang="ru-RU" b="1" dirty="0">
                <a:highlight>
                  <a:srgbClr val="FFFF00"/>
                </a:highlight>
              </a:rPr>
              <a:t> них.</a:t>
            </a:r>
          </a:p>
          <a:p>
            <a:pPr algn="just">
              <a:buNone/>
            </a:pPr>
            <a:r>
              <a:rPr lang="ru-RU" b="1" dirty="0">
                <a:highlight>
                  <a:srgbClr val="FFFF00"/>
                </a:highlight>
              </a:rPr>
              <a:t>		</a:t>
            </a:r>
            <a:r>
              <a:rPr lang="ru-RU" b="1" dirty="0" err="1">
                <a:highlight>
                  <a:srgbClr val="FFFF00"/>
                </a:highlight>
              </a:rPr>
              <a:t>Класифікація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сучасних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датчиків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тривожної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сигналізації</a:t>
            </a: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dirty="0" err="1">
                <a:highlight>
                  <a:srgbClr val="FFFF00"/>
                </a:highlight>
              </a:rPr>
              <a:t>забезпечення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фізичного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захисту</a:t>
            </a:r>
            <a:r>
              <a:rPr lang="ru-RU" b="1" dirty="0">
                <a:highlight>
                  <a:srgbClr val="FFFF00"/>
                </a:highlight>
              </a:rPr>
              <a:t> представлена на рис. 3</a:t>
            </a:r>
          </a:p>
          <a:p>
            <a:pPr algn="just">
              <a:buNone/>
            </a:pPr>
            <a:endParaRPr lang="ru-RU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Розумні датчики для інтелектуальних систем безпеки"/>
          <p:cNvPicPr>
            <a:picLocks noChangeAspect="1" noChangeArrowheads="1"/>
          </p:cNvPicPr>
          <p:nvPr/>
        </p:nvPicPr>
        <p:blipFill>
          <a:blip r:embed="rId2" cstate="print">
            <a:lum bright="-30000" contrast="40000"/>
          </a:blip>
          <a:srcRect b="48026"/>
          <a:stretch>
            <a:fillRect/>
          </a:stretch>
        </p:blipFill>
        <p:spPr bwMode="auto">
          <a:xfrm>
            <a:off x="0" y="0"/>
            <a:ext cx="8790287" cy="573325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573325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ighlight>
                  <a:srgbClr val="FFFF00"/>
                </a:highlight>
              </a:rPr>
              <a:t>Рис. 3. 1 </a:t>
            </a:r>
            <a:r>
              <a:rPr lang="ru-RU" sz="2800" b="1" dirty="0" err="1">
                <a:highlight>
                  <a:srgbClr val="FFFF00"/>
                </a:highlight>
              </a:rPr>
              <a:t>Класифікація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сучасних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датчиків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сигналізації</a:t>
            </a:r>
            <a:r>
              <a:rPr lang="ru-RU" sz="2800" b="1" dirty="0">
                <a:highlight>
                  <a:srgbClr val="FFFF00"/>
                </a:highlight>
              </a:rPr>
              <a:t> для </a:t>
            </a:r>
            <a:r>
              <a:rPr lang="ru-RU" sz="2800" b="1" dirty="0" err="1">
                <a:highlight>
                  <a:srgbClr val="FFFF00"/>
                </a:highlight>
              </a:rPr>
              <a:t>забезпечення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фізичного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захисту</a:t>
            </a:r>
            <a:r>
              <a:rPr lang="ru-RU" sz="2800" b="1" dirty="0">
                <a:highlight>
                  <a:srgbClr val="FFFF00"/>
                </a:highlight>
              </a:rPr>
              <a:t> </a:t>
            </a:r>
            <a:r>
              <a:rPr lang="ru-RU" sz="2800" b="1" dirty="0" err="1">
                <a:highlight>
                  <a:srgbClr val="FFFF00"/>
                </a:highlight>
              </a:rPr>
              <a:t>приміщень</a:t>
            </a:r>
            <a:endParaRPr lang="ru-RU" sz="28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3735</Words>
  <Application>Microsoft Office PowerPoint</Application>
  <PresentationFormat>On-screen Show (4:3)</PresentationFormat>
  <Paragraphs>142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Тема Office</vt:lpstr>
      <vt:lpstr>Заняття 21 Практичне 14 25-03-2021 Датчики систем протидії фізичному НСД до інформації в КСЗІ.</vt:lpstr>
      <vt:lpstr>Вступ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Стисла характеристика та особливості використання датчиків</vt:lpstr>
      <vt:lpstr>PowerPoint Presentation</vt:lpstr>
      <vt:lpstr>PowerPoint Presentation</vt:lpstr>
      <vt:lpstr>Периметральні датчики електричного поля</vt:lpstr>
      <vt:lpstr>PowerPoint Presentation</vt:lpstr>
      <vt:lpstr>PowerPoint Presentation</vt:lpstr>
      <vt:lpstr>PowerPoint Presentation</vt:lpstr>
      <vt:lpstr>Вібраційні сповіщувачі з кабельним чутливим елементом</vt:lpstr>
      <vt:lpstr>PowerPoint Presentation</vt:lpstr>
      <vt:lpstr>PowerPoint Presentation</vt:lpstr>
      <vt:lpstr>PowerPoint Presentation</vt:lpstr>
      <vt:lpstr>Мікрохвильові датчики контролю простору</vt:lpstr>
      <vt:lpstr>PowerPoint Presentation</vt:lpstr>
      <vt:lpstr>Сейсмічні датчики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Фотоелектричні датчики  PEPPERL-FUCHS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Приклади розв'язання нетрадиційних задач з використанням датчиків. </vt:lpstr>
      <vt:lpstr>PowerPoint Presentation</vt:lpstr>
      <vt:lpstr>PowerPoint Presentation</vt:lpstr>
      <vt:lpstr>PowerPoint Presentation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Датчики для інтелектуальних систем безпеки</dc:title>
  <dc:creator>Игорь</dc:creator>
  <cp:lastModifiedBy>Мария Чибиряк</cp:lastModifiedBy>
  <cp:revision>52</cp:revision>
  <dcterms:created xsi:type="dcterms:W3CDTF">2016-04-20T06:46:54Z</dcterms:created>
  <dcterms:modified xsi:type="dcterms:W3CDTF">2021-03-27T09:28:05Z</dcterms:modified>
</cp:coreProperties>
</file>