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9" r:id="rId4"/>
    <p:sldId id="290" r:id="rId5"/>
    <p:sldId id="291" r:id="rId6"/>
    <p:sldId id="284" r:id="rId7"/>
    <p:sldId id="295" r:id="rId8"/>
    <p:sldId id="294" r:id="rId9"/>
    <p:sldId id="293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86" r:id="rId31"/>
    <p:sldId id="287" r:id="rId32"/>
    <p:sldId id="277" r:id="rId33"/>
    <p:sldId id="278" r:id="rId34"/>
    <p:sldId id="279" r:id="rId35"/>
    <p:sldId id="288" r:id="rId36"/>
    <p:sldId id="280" r:id="rId37"/>
    <p:sldId id="281" r:id="rId38"/>
    <p:sldId id="296" r:id="rId39"/>
    <p:sldId id="282" r:id="rId40"/>
    <p:sldId id="283" r:id="rId4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04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9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7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637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374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02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61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773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1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8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414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59CB-E1F9-4133-843E-CB0CC2AFC0DB}" type="datetimeFigureOut">
              <a:rPr lang="uk-UA" smtClean="0"/>
              <a:t>27.03.2021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ADB6-AAAA-46C9-98C1-529B3E6D52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84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640960" cy="278092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КСЗІ</a:t>
            </a:r>
            <a:br>
              <a:rPr lang="ru-RU" b="1" dirty="0">
                <a:highlight>
                  <a:srgbClr val="FFFF00"/>
                </a:highlight>
              </a:rPr>
            </a:br>
            <a:r>
              <a:rPr lang="ru-RU" b="1" dirty="0">
                <a:highlight>
                  <a:srgbClr val="FFFF00"/>
                </a:highlight>
              </a:rPr>
              <a:t>Практическое занятие 13 23-03-21р.</a:t>
            </a:r>
            <a:br>
              <a:rPr lang="ru-RU" b="1" dirty="0">
                <a:highlight>
                  <a:srgbClr val="FFFF00"/>
                </a:highlight>
              </a:rPr>
            </a:br>
            <a:r>
              <a:rPr lang="ru-RU" b="1" dirty="0">
                <a:highlight>
                  <a:srgbClr val="FFFF00"/>
                </a:highlight>
              </a:rPr>
              <a:t>Тема: Биометрические методы и их сравнительный анализ </a:t>
            </a:r>
            <a:endParaRPr lang="uk-UA" b="1" dirty="0">
              <a:highlight>
                <a:srgbClr val="FFFF00"/>
              </a:highligh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852936"/>
            <a:ext cx="8424936" cy="38884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  <a:highlight>
                  <a:srgbClr val="FFFF00"/>
                </a:highlight>
              </a:rPr>
              <a:t>Цель: Изучение и сравнение широко применяемых методом биометрической идентификации.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  <a:highlight>
                  <a:srgbClr val="FFFF00"/>
                </a:highlight>
              </a:rPr>
              <a:t>Вопрос 1. Показатели эффективности биометрических систем.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  <a:highlight>
                  <a:srgbClr val="FFFF00"/>
                </a:highlight>
              </a:rPr>
              <a:t>Вопрос 2. Верификация – идентификация. Переходной вопрос к практическому занятию: «Основные критерии оценки биометрических методов» .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604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0"/>
            <a:ext cx="8784976" cy="674136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>
                <a:highlight>
                  <a:srgbClr val="FFFF00"/>
                </a:highlight>
              </a:rPr>
              <a:t>	Вопрос 2.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Как было сказано на предыдущих занятиях, любая биометрическая система состоит из:</a:t>
            </a:r>
          </a:p>
          <a:p>
            <a:pPr algn="just">
              <a:buFontTx/>
              <a:buChar char="-"/>
            </a:pPr>
            <a:r>
              <a:rPr lang="ru-RU" b="1" dirty="0">
                <a:highlight>
                  <a:srgbClr val="FFFF00"/>
                </a:highlight>
              </a:rPr>
              <a:t>биометрического сканера - физического устройства, позволяющего измерять ту или иную биометрическую характеристику, и </a:t>
            </a:r>
          </a:p>
          <a:p>
            <a:pPr algn="just">
              <a:buFontTx/>
              <a:buChar char="-"/>
            </a:pPr>
            <a:r>
              <a:rPr lang="ru-RU" b="1" dirty="0">
                <a:highlight>
                  <a:srgbClr val="FFFF00"/>
                </a:highlight>
              </a:rPr>
              <a:t>алгоритма сравнения измеряемой характеристики с предварительно зарегистрированной (биометрическим шаблоном).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При этом возможны два режима работы системы: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- </a:t>
            </a:r>
            <a:r>
              <a:rPr lang="ru-RU" b="1" u="sng" dirty="0">
                <a:highlight>
                  <a:srgbClr val="FFFF00"/>
                </a:highlight>
              </a:rPr>
              <a:t>верификация</a:t>
            </a:r>
            <a:r>
              <a:rPr lang="ru-RU" b="1" dirty="0">
                <a:highlight>
                  <a:srgbClr val="FFFF00"/>
                </a:highlight>
              </a:rPr>
              <a:t> ("сравнение одного с одним");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-</a:t>
            </a:r>
            <a:r>
              <a:rPr lang="ru-RU" b="1" u="sng" dirty="0">
                <a:highlight>
                  <a:srgbClr val="FFFF00"/>
                </a:highlight>
              </a:rPr>
              <a:t>идентификация</a:t>
            </a:r>
            <a:r>
              <a:rPr lang="ru-RU" b="1" dirty="0">
                <a:highlight>
                  <a:srgbClr val="FFFF00"/>
                </a:highlight>
              </a:rPr>
              <a:t> ("сравнение одного со многими").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13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highlight>
                  <a:srgbClr val="FFFF00"/>
                </a:highlight>
              </a:rPr>
              <a:t> В режиме </a:t>
            </a:r>
            <a:r>
              <a:rPr lang="ru-RU" b="1" u="sng" dirty="0">
                <a:highlight>
                  <a:srgbClr val="FFFF00"/>
                </a:highlight>
              </a:rPr>
              <a:t>верификации</a:t>
            </a:r>
            <a:r>
              <a:rPr lang="ru-RU" b="1" dirty="0">
                <a:highlight>
                  <a:srgbClr val="FFFF00"/>
                </a:highlight>
              </a:rPr>
              <a:t> пользователь вводит свое имя, пароль или </a:t>
            </a:r>
            <a:r>
              <a:rPr lang="ru-RU" b="1" dirty="0" err="1">
                <a:highlight>
                  <a:srgbClr val="FFFF00"/>
                </a:highlight>
              </a:rPr>
              <a:t>пин</a:t>
            </a:r>
            <a:r>
              <a:rPr lang="ru-RU" b="1" dirty="0">
                <a:highlight>
                  <a:srgbClr val="FFFF00"/>
                </a:highlight>
              </a:rPr>
              <a:t>-код, предъявляет электронную карточку либо другим способом объявляет системе, "кто он такой". Ее задача в этом случае - проверить "правдивость" полученной информации, т. е. сверить соответствие измеряемой биометрической характеристики с записанным ранее шаблоном заявленного индивидуума.</a:t>
            </a:r>
          </a:p>
          <a:p>
            <a:pPr algn="just"/>
            <a:r>
              <a:rPr lang="ru-RU" b="1" dirty="0">
                <a:highlight>
                  <a:srgbClr val="FFFF00"/>
                </a:highlight>
              </a:rPr>
              <a:t>     В режиме </a:t>
            </a:r>
            <a:r>
              <a:rPr lang="ru-RU" b="1" u="sng" dirty="0">
                <a:highlight>
                  <a:srgbClr val="FFFF00"/>
                </a:highlight>
              </a:rPr>
              <a:t>идентификации</a:t>
            </a:r>
            <a:r>
              <a:rPr lang="ru-RU" b="1" dirty="0">
                <a:highlight>
                  <a:srgbClr val="FFFF00"/>
                </a:highlight>
              </a:rPr>
              <a:t> пользователь просто "предъявляет биометрику", и задача алгоритма - принять решение, принадлежит ли пользователь к числу известных индивидуумов, и если принадлежит, то - кто он? В этом случае измеряемая биометрическая характеристика сравнивается с базой данных ранее записанных шаблонов всех "известных" системе людей.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057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highlight>
                  <a:srgbClr val="FFFF00"/>
                </a:highlight>
              </a:rPr>
              <a:t>Вопрос 1. П/З.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Наиболее часто на практике применяют три основных биометрических метода: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- распознавание по отпечатку пальца;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- распознавание по изображению лица;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- распознавание по радужной оболочке глаза.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При этом методы распознавания по изображению лица могут работать с двумерным изображением лица (2D-фото) или с трехмерным (3D-фото).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Сравним качественно и количественно основные биометрические методы.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8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4824536" cy="662473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Приведём сравнительную таблицу (см. таблицу), где качественные характеристики различных биометрических методов сведены вместе. В столбцах указаны те критерии, которым должен отвечать в той или иной степени любой биометрический метод, и качественная оценка каждого биометрического метода по этим критериям.</a:t>
            </a:r>
            <a:endParaRPr lang="uk-UA" b="1" dirty="0">
              <a:highlight>
                <a:srgbClr val="FFFF00"/>
              </a:highligh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59" y="908720"/>
            <a:ext cx="4203941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34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100" b="1" dirty="0">
                <a:highlight>
                  <a:srgbClr val="FFFF00"/>
                </a:highlight>
              </a:rPr>
              <a:t>1. Измеримость.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Биометрическая характеристика должна быть легко измерима.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Измеримость можно количественно оценить величиной FTE (</a:t>
            </a:r>
            <a:r>
              <a:rPr lang="ru-RU" b="1" dirty="0" err="1">
                <a:highlight>
                  <a:srgbClr val="FFFF00"/>
                </a:highlight>
              </a:rPr>
              <a:t>Failure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to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Enroll</a:t>
            </a:r>
            <a:r>
              <a:rPr lang="ru-RU" b="1" dirty="0">
                <a:highlight>
                  <a:srgbClr val="FFFF00"/>
                </a:highlight>
              </a:rPr>
              <a:t>) - процентным отношением индивидуумов, которые не смогли пройти регистрацию (система не смогла построить биометрический шаблон), и средним временем распознавания (</a:t>
            </a:r>
            <a:r>
              <a:rPr lang="ru-RU" b="1" dirty="0" err="1">
                <a:highlight>
                  <a:srgbClr val="FFFF00"/>
                </a:highlight>
              </a:rPr>
              <a:t>Recognition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Time</a:t>
            </a:r>
            <a:r>
              <a:rPr lang="ru-RU" b="1" dirty="0">
                <a:highlight>
                  <a:srgbClr val="FFFF00"/>
                </a:highlight>
              </a:rPr>
              <a:t>).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Под временем распознавания подразумевается либо время верификации, либо время идентификации - в зависимости от режима, в котором работает система. </a:t>
            </a:r>
          </a:p>
        </p:txBody>
      </p:sp>
    </p:spTree>
    <p:extLst>
      <p:ext uri="{BB962C8B-B14F-4D97-AF65-F5344CB8AC3E}">
        <p14:creationId xmlns:p14="http://schemas.microsoft.com/office/powerpoint/2010/main" val="331102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При решении задач контроля доступа и особенно в применении к сложным транспортным системам время распознавания напрямую определяет время прохода, т. е. скорость потока, проходящего через контролируемую точку.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FTE устанавливает процент людей, которые не смогут воспользоваться системой, а значит, будут блокировать проход.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FTE включает в себя случаи, когда у индивидуумов нужная биометрическая характеристика отсутствует, но главным образом случаи, когда характеристика есть, но по тем или иным причинам ее измерение у данного человека на данном сканере затруднено.</a:t>
            </a:r>
          </a:p>
        </p:txBody>
      </p:sp>
    </p:spTree>
    <p:extLst>
      <p:ext uri="{BB962C8B-B14F-4D97-AF65-F5344CB8AC3E}">
        <p14:creationId xmlns:p14="http://schemas.microsoft.com/office/powerpoint/2010/main" val="49818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Например, для распознавания по радужной оболочке глаза требуется ее изображение высокого разрешения, что приводит к определенным затруднениям, связанным с необходимостью точного позиционирования глаза по отношению к устройству.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В результате значение FTE относительно высоко (3-4%). Те же причины приводят к повышению времени распознавания, а также к FRR- вероятности ложного </a:t>
            </a:r>
            <a:r>
              <a:rPr lang="ru-RU" b="1" dirty="0" err="1">
                <a:highlight>
                  <a:srgbClr val="FFFF00"/>
                </a:highlight>
              </a:rPr>
              <a:t>нераспознавания</a:t>
            </a:r>
            <a:r>
              <a:rPr lang="ru-RU" b="1" dirty="0">
                <a:highlight>
                  <a:srgbClr val="FFFF00"/>
                </a:highlight>
              </a:rPr>
              <a:t>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959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а). Распознавание многих групп людей по отпечатку пальца затруднено, особенно это касается работников физического труда, людей со слабо выраженными и стертыми папиллярными узорами, с дерматологическими дефектами, а также пожилых людей с сухой кожей.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Кроме того, сканеры из-за постоянного контакта с пальцами часто загрязняются. 	Б). Методы распознавания по изображению лица (как двумерному, так и трехмерному) - бесконтактные и поэтому обладают высокой измеримостью биометрической характеристики.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639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>
                <a:highlight>
                  <a:srgbClr val="FFFF00"/>
                </a:highlight>
              </a:rPr>
              <a:t>2. Устойчивость к окружающей среде. </a:t>
            </a:r>
          </a:p>
          <a:p>
            <a:pPr marL="0" indent="0" algn="just">
              <a:buNone/>
            </a:pPr>
            <a:endParaRPr lang="ru-RU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Биометрический метод должен быть устойчив к изменению окружающей среды. Эксплуатационные качества разных методов в значительной степени зависят от окружающих условий и могут терять стабильность при изменении этих условий.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Например, сканеры отпечатков пальцев, как правило, быстро загрязняются и качество работы падает, а для двумерных методов распознавания лица очень большое значение имеет распределение внешней освещенности.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913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500" b="1" dirty="0">
                <a:highlight>
                  <a:srgbClr val="FFFF00"/>
                </a:highlight>
              </a:rPr>
              <a:t>3. Устойчивость к подделке. </a:t>
            </a:r>
          </a:p>
          <a:p>
            <a:pPr marL="0" indent="0" algn="just">
              <a:buNone/>
            </a:pPr>
            <a:endParaRPr lang="ru-RU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Биометрическая система должна быть устойчивой к подделке (несанкционированному доступу). Система распознавания по двумерному (2D) изображению лица может быть легко обманута предъявлением фотографии "правильного" человека из числа "знакомых" системе.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	Изображение чужой радужной оболочки глаза "украсть", конечно, сложнее, чем фотографию лица, но если эта задача выполнена, то соответствующие системы также могут быть обмануты фотографическим изображением "нужного" глаза, распечатанным с высоким разрешением или нанесенным на контактную линзу.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17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2274"/>
          </a:xfrm>
        </p:spPr>
        <p:txBody>
          <a:bodyPr>
            <a:normAutofit fontScale="90000"/>
          </a:bodyPr>
          <a:lstStyle/>
          <a:p>
            <a:r>
              <a:rPr lang="uk-UA" sz="4000" b="1" dirty="0">
                <a:highlight>
                  <a:srgbClr val="FFFF00"/>
                </a:highlight>
              </a:rPr>
              <a:t>Практичне заняття 11.</a:t>
            </a:r>
            <a:br>
              <a:rPr lang="uk-UA" sz="4000" b="1" dirty="0">
                <a:highlight>
                  <a:srgbClr val="FFFF00"/>
                </a:highlight>
              </a:rPr>
            </a:br>
            <a:r>
              <a:rPr lang="uk-UA" sz="4000" b="1" dirty="0">
                <a:highlight>
                  <a:srgbClr val="FFFF00"/>
                </a:highlight>
              </a:rPr>
              <a:t>Якісне та кількісне порівняння біометричних методів ідентифікації осіб.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Цель практического занятия</a:t>
            </a:r>
            <a:r>
              <a:rPr lang="ru-RU" b="1" dirty="0">
                <a:highlight>
                  <a:srgbClr val="FFFF00"/>
                </a:highlight>
              </a:rPr>
              <a:t>: сравнение методов биометрической идентификации, применяемых на практике.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Вопрос 1. Комплексное применение методов биометрической идентификации.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Вопрос 2. Паспортно-визовые документы. </a:t>
            </a:r>
            <a:endParaRPr lang="uk-UA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uk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303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8580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Для </a:t>
            </a:r>
            <a:r>
              <a:rPr lang="ru-RU" b="1" u="sng" dirty="0">
                <a:highlight>
                  <a:srgbClr val="FFFF00"/>
                </a:highlight>
              </a:rPr>
              <a:t>получения несанкционированного доступа </a:t>
            </a:r>
            <a:r>
              <a:rPr lang="ru-RU" b="1" dirty="0">
                <a:highlight>
                  <a:srgbClr val="FFFF00"/>
                </a:highlight>
              </a:rPr>
              <a:t>по отпечатку пальца часто бывает достаточно </a:t>
            </a:r>
            <a:r>
              <a:rPr lang="ru-RU" b="1" u="sng" dirty="0">
                <a:highlight>
                  <a:srgbClr val="FFFF00"/>
                </a:highlight>
              </a:rPr>
              <a:t>просто подышать на оставленный на сканере отпечаток пальца предыдущего пользователя</a:t>
            </a:r>
            <a:r>
              <a:rPr lang="ru-RU" b="1" dirty="0">
                <a:highlight>
                  <a:srgbClr val="FFFF00"/>
                </a:highlight>
              </a:rPr>
              <a:t>, и тогда устройство сработает. Системы распознавания разного типа - оптические, оптико-электронные, зарядовые (</a:t>
            </a:r>
            <a:r>
              <a:rPr lang="ru-RU" b="1" dirty="0" err="1">
                <a:highlight>
                  <a:srgbClr val="FFFF00"/>
                </a:highlight>
              </a:rPr>
              <a:t>capacitive</a:t>
            </a:r>
            <a:r>
              <a:rPr lang="ru-RU" b="1" dirty="0">
                <a:highlight>
                  <a:srgbClr val="FFFF00"/>
                </a:highlight>
              </a:rPr>
              <a:t> DC) и емкостные (</a:t>
            </a:r>
            <a:r>
              <a:rPr lang="ru-RU" b="1" dirty="0" err="1">
                <a:highlight>
                  <a:srgbClr val="FFFF00"/>
                </a:highlight>
              </a:rPr>
              <a:t>capacitive</a:t>
            </a:r>
            <a:r>
              <a:rPr lang="ru-RU" b="1" dirty="0">
                <a:highlight>
                  <a:srgbClr val="FFFF00"/>
                </a:highlight>
              </a:rPr>
              <a:t> AC) - могут быть обмануты при помощи </a:t>
            </a:r>
            <a:r>
              <a:rPr lang="ru-RU" b="1" u="sng" dirty="0">
                <a:highlight>
                  <a:srgbClr val="FFFF00"/>
                </a:highlight>
              </a:rPr>
              <a:t>"фальшивого" отпечатка</a:t>
            </a:r>
            <a:r>
              <a:rPr lang="ru-RU" b="1" dirty="0">
                <a:highlight>
                  <a:srgbClr val="FFFF00"/>
                </a:highlight>
              </a:rPr>
              <a:t>, изготовленного из материала для зубных слепков, глины, пластилина, обычной жевательной резинки, кондитерского желатина и других влагосодержащих материалов. Современные цифровые технологии позволяют снять отпечатки пальцев "нужного" индивидуума, оставленные на любой поверхности, оцифровать и обработать полученное изображение на компьютере и затем </a:t>
            </a:r>
            <a:r>
              <a:rPr lang="ru-RU" b="1" u="sng" dirty="0">
                <a:highlight>
                  <a:srgbClr val="FFFF00"/>
                </a:highlight>
              </a:rPr>
              <a:t>изготовить "фальшивый" палец </a:t>
            </a:r>
            <a:r>
              <a:rPr lang="ru-RU" b="1" dirty="0">
                <a:highlight>
                  <a:srgbClr val="FFFF00"/>
                </a:highlight>
              </a:rPr>
              <a:t>либо накладку на него для несанкционированного доступа или же для фабрикации фальшивых улик на месте преступления.</a:t>
            </a:r>
          </a:p>
        </p:txBody>
      </p:sp>
    </p:spTree>
    <p:extLst>
      <p:ext uri="{BB962C8B-B14F-4D97-AF65-F5344CB8AC3E}">
        <p14:creationId xmlns:p14="http://schemas.microsoft.com/office/powerpoint/2010/main" val="275739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	Наиболее устойчивой к подделке на данный момент представляется технология распознавания по трехмерному изображению лица.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Для того чтобы обмануть такую систему, потребовалось бы изготовить точную твердотельную маску лица, повторяющую во всех деталях его геометрию. При этом если система трехмерного распознавания работает в реальном времени, то она может легко включать в себя </a:t>
            </a:r>
            <a:r>
              <a:rPr lang="ru-RU" b="1" u="sng" dirty="0">
                <a:highlight>
                  <a:srgbClr val="FFFF00"/>
                </a:highlight>
              </a:rPr>
              <a:t>проверку на естественные микродвижения лица</a:t>
            </a:r>
            <a:r>
              <a:rPr lang="ru-RU" b="1" dirty="0">
                <a:highlight>
                  <a:srgbClr val="FFFF00"/>
                </a:highlight>
              </a:rPr>
              <a:t>, что имитировать при помощи твердотельной маски крайне затруднительно.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013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3800" b="1" dirty="0">
                <a:highlight>
                  <a:srgbClr val="FFFF00"/>
                </a:highlight>
              </a:rPr>
              <a:t> 4. Точность распознавания.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Любую биометрическую систему можно настроить на разную степень "бдительности", т. е. на разное значение вероятности ложного распознавания FAR (</a:t>
            </a:r>
            <a:r>
              <a:rPr lang="ru-RU" b="1" dirty="0" err="1">
                <a:highlight>
                  <a:srgbClr val="FFFF00"/>
                </a:highlight>
              </a:rPr>
              <a:t>False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Acceptance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Rate</a:t>
            </a:r>
            <a:r>
              <a:rPr lang="ru-RU" b="1" dirty="0">
                <a:highlight>
                  <a:srgbClr val="FFFF00"/>
                </a:highlight>
              </a:rPr>
              <a:t>), другими словами - вероятности того, что система "спутает" двух индивидуумов, признав "чужого" за "своего". Но уменьшение FAR всегда приводит к уменьшению чувствительности метода или - что эквивалентно - к увеличению вероятности ложного </a:t>
            </a:r>
            <a:r>
              <a:rPr lang="ru-RU" b="1" dirty="0" err="1">
                <a:highlight>
                  <a:srgbClr val="FFFF00"/>
                </a:highlight>
              </a:rPr>
              <a:t>нераспознавания</a:t>
            </a:r>
            <a:r>
              <a:rPr lang="ru-RU" b="1" dirty="0">
                <a:highlight>
                  <a:srgbClr val="FFFF00"/>
                </a:highlight>
              </a:rPr>
              <a:t> FRR (</a:t>
            </a:r>
            <a:r>
              <a:rPr lang="ru-RU" b="1" dirty="0" err="1">
                <a:highlight>
                  <a:srgbClr val="FFFF00"/>
                </a:highlight>
              </a:rPr>
              <a:t>False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Rejection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Rate</a:t>
            </a:r>
            <a:r>
              <a:rPr lang="ru-RU" b="1" dirty="0">
                <a:highlight>
                  <a:srgbClr val="FFFF00"/>
                </a:highlight>
              </a:rPr>
              <a:t>), т. е. вероятности того, что система не распознает "знакомого" ей субъекта.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    Таким образом, </a:t>
            </a:r>
            <a:r>
              <a:rPr lang="ru-RU" b="1" u="sng" dirty="0">
                <a:highlight>
                  <a:srgbClr val="FFFF00"/>
                </a:highlight>
              </a:rPr>
              <a:t>чем "бдительнее" настроена система на непропускание "чужих", тем она хуже пропускает "своих"</a:t>
            </a:r>
            <a:r>
              <a:rPr lang="ru-RU" b="1" dirty="0">
                <a:highlight>
                  <a:srgbClr val="FFFF00"/>
                </a:highlight>
              </a:rPr>
              <a:t>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"/>
            <a:ext cx="6696744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59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	В зависимости от конкретной задачи система настраивается на определенный компромисс между допустимыми значениями FAR и FRR, или, как их принято называть в теории статистических решений, - ошибками 1-го и 2-го рода.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Для оценки точности работы любой биометрической системы принято использовать характеристическую кривую, или ROC-кривую (</a:t>
            </a:r>
            <a:r>
              <a:rPr lang="ru-RU" b="1" dirty="0" err="1">
                <a:highlight>
                  <a:srgbClr val="FFFF00"/>
                </a:highlight>
              </a:rPr>
              <a:t>Receiver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Operating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dirty="0" err="1">
                <a:highlight>
                  <a:srgbClr val="FFFF00"/>
                </a:highlight>
              </a:rPr>
              <a:t>Characteristic</a:t>
            </a:r>
            <a:r>
              <a:rPr lang="ru-RU" b="1" dirty="0">
                <a:highlight>
                  <a:srgbClr val="FFFF00"/>
                </a:highlight>
              </a:rPr>
              <a:t>).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Она устанавливает зависимость между ошибками 1-го и 2-го рода: FRR=FRR (FAR). Примеры ROC-кривых в условном виде приведены на рисунке. Метод с характеристической кривой 1, очевидно, более эффективен, чем метод с характеристической кривой 2. 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269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При анализе и сравнении ROC-кривых очень важно понимать методику тестирования, в результате которого они получены. В частности - при каких условиях, в каких обстоятельствах проводилось тестирование, каков был сценарий использования системы, какова исходная совокупность тестируемых людей как по количеству, так и по составу, и т. д.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В зависимости от методики различают </a:t>
            </a:r>
            <a:r>
              <a:rPr lang="ru-RU" b="1" u="sng" dirty="0">
                <a:highlight>
                  <a:srgbClr val="FFFF00"/>
                </a:highlight>
              </a:rPr>
              <a:t>технологическое</a:t>
            </a:r>
            <a:r>
              <a:rPr lang="ru-RU" b="1" dirty="0">
                <a:highlight>
                  <a:srgbClr val="FFFF00"/>
                </a:highlight>
              </a:rPr>
              <a:t>, </a:t>
            </a:r>
            <a:r>
              <a:rPr lang="ru-RU" b="1" u="sng" dirty="0">
                <a:highlight>
                  <a:srgbClr val="FFFF00"/>
                </a:highlight>
              </a:rPr>
              <a:t>сценарное</a:t>
            </a:r>
            <a:r>
              <a:rPr lang="ru-RU" b="1" dirty="0">
                <a:highlight>
                  <a:srgbClr val="FFFF00"/>
                </a:highlight>
              </a:rPr>
              <a:t> и </a:t>
            </a:r>
            <a:r>
              <a:rPr lang="ru-RU" b="1" u="sng" dirty="0">
                <a:highlight>
                  <a:srgbClr val="FFFF00"/>
                </a:highlight>
              </a:rPr>
              <a:t>операционное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u="sng" dirty="0">
                <a:highlight>
                  <a:srgbClr val="FFFF00"/>
                </a:highlight>
              </a:rPr>
              <a:t>тестирование</a:t>
            </a:r>
            <a:r>
              <a:rPr lang="ru-RU" b="1" dirty="0">
                <a:highlight>
                  <a:srgbClr val="FFFF00"/>
                </a:highlight>
              </a:rPr>
              <a:t>. Результаты, полученные при различных методиках тестирования, </a:t>
            </a:r>
            <a:r>
              <a:rPr lang="ru-RU" b="1" u="sng" dirty="0">
                <a:highlight>
                  <a:srgbClr val="FFFF00"/>
                </a:highlight>
              </a:rPr>
              <a:t>могут сильно различаться </a:t>
            </a:r>
            <a:r>
              <a:rPr lang="ru-RU" b="1" dirty="0">
                <a:highlight>
                  <a:srgbClr val="FFFF00"/>
                </a:highlight>
              </a:rPr>
              <a:t>для одной и той же системы. Обычно для любого конкретного приложения можно зафиксировать допустимое значение FAR, и тогда значение FRR является интегральным критерием точности для данной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6116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highlight>
                  <a:srgbClr val="FFFF00"/>
                </a:highlight>
              </a:rPr>
              <a:t>Приблизительные значения точности верификации в режиме операционного тестирования для основных биометрических методов показаны в таблице. Все значения взяты из последних публичных отчетов о результатах тестирования.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362368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695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Конкретные показатели сильно варьируются в зависимости от производителя и погрешности тестирования, но важно то, что три метода распознавания - по отпечатку пальца, по трехмерному изображению лица и по радужной оболочке глаза - </a:t>
            </a:r>
            <a:r>
              <a:rPr lang="ru-RU" b="1" u="sng" dirty="0">
                <a:highlight>
                  <a:srgbClr val="FFFF00"/>
                </a:highlight>
              </a:rPr>
              <a:t>обладают сравнимой точностью</a:t>
            </a:r>
            <a:r>
              <a:rPr lang="ru-RU" b="1" dirty="0">
                <a:highlight>
                  <a:srgbClr val="FFFF00"/>
                </a:highlight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     При этом распознавание по двумерному изображению лица уступает перечисленным методам по точности на порядок, так же как и другие не показанные в таблице биометрические методы (распознавание по геометрии руки, по голосу и др.).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С другой стороны, следует отметить, что двумерное изображение лица наиболее удобно для визуального сравнения оператором.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16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Указанные вероятности ложного распознавания FAR соответствуют случаю верификации, т.е. сравнению двух биометрических шаблонов между собой.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Для большинства практических задач точность, достигаемая в этом случае, при использовании любого из трех перечисленных выше методов вполне достаточна.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     Для групп КБ-41 и КБ-42 следует акцентировать внимание на том, что в случае идентификации </a:t>
            </a:r>
            <a:r>
              <a:rPr lang="ru-RU" b="1" u="sng" dirty="0">
                <a:highlight>
                  <a:srgbClr val="FFFF00"/>
                </a:highlight>
              </a:rPr>
              <a:t>вероятность ложного распознавания FAR увеличивается пропорционально количеству людей в базе данных системы при той же чувствительности (FRR). </a:t>
            </a:r>
            <a:r>
              <a:rPr lang="ru-RU" b="1" dirty="0">
                <a:highlight>
                  <a:srgbClr val="FFFF00"/>
                </a:highlight>
              </a:rPr>
              <a:t>Так, например: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4728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Если при FRR, равном 1,3%, лучший </a:t>
            </a:r>
            <a:r>
              <a:rPr lang="ru-RU" b="1" dirty="0" err="1">
                <a:highlight>
                  <a:srgbClr val="FFFF00"/>
                </a:highlight>
              </a:rPr>
              <a:t>пальцевый</a:t>
            </a:r>
            <a:r>
              <a:rPr lang="ru-RU" b="1" dirty="0">
                <a:highlight>
                  <a:srgbClr val="FFFF00"/>
                </a:highlight>
              </a:rPr>
              <a:t> сканер в режиме верификации обеспечивает FAR, равный 0,001% (один шанс из ста тысяч), то в режиме идентификации при том же FRR и базе данных в </a:t>
            </a:r>
            <a:r>
              <a:rPr lang="en-US" b="1" dirty="0">
                <a:highlight>
                  <a:srgbClr val="FFFF00"/>
                </a:highlight>
              </a:rPr>
              <a:t>N=</a:t>
            </a:r>
            <a:r>
              <a:rPr lang="ru-RU" b="1" dirty="0">
                <a:highlight>
                  <a:srgbClr val="FFFF00"/>
                </a:highlight>
              </a:rPr>
              <a:t>10000 человек FAR составляет 10% (один шанс из десяти), что уже является недопустимым для большинства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15371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highlight>
                  <a:srgbClr val="FFFF00"/>
                </a:highlight>
              </a:rPr>
              <a:t>Джерела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uk-UA" b="1" dirty="0">
                <a:highlight>
                  <a:srgbClr val="FFFF00"/>
                </a:highlight>
              </a:rPr>
              <a:t>інформації: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0691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1.</a:t>
            </a:r>
            <a:r>
              <a:rPr lang="uk-UA" b="1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Jain, A. K.; Ross, </a:t>
            </a:r>
            <a:r>
              <a:rPr lang="en-US" b="1" dirty="0" err="1">
                <a:highlight>
                  <a:srgbClr val="FFFF00"/>
                </a:highlight>
              </a:rPr>
              <a:t>Arun</a:t>
            </a:r>
            <a:r>
              <a:rPr lang="en-US" b="1" dirty="0">
                <a:highlight>
                  <a:srgbClr val="FFFF00"/>
                </a:highlight>
              </a:rPr>
              <a:t> &amp; </a:t>
            </a:r>
            <a:r>
              <a:rPr lang="en-US" b="1" dirty="0" err="1">
                <a:highlight>
                  <a:srgbClr val="FFFF00"/>
                </a:highlight>
              </a:rPr>
              <a:t>Prabhakar</a:t>
            </a:r>
            <a:r>
              <a:rPr lang="en-US" b="1" dirty="0">
                <a:highlight>
                  <a:srgbClr val="FFFF00"/>
                </a:highlight>
              </a:rPr>
              <a:t>, </a:t>
            </a:r>
            <a:r>
              <a:rPr lang="en-US" b="1" dirty="0" err="1">
                <a:highlight>
                  <a:srgbClr val="FFFF00"/>
                </a:highlight>
              </a:rPr>
              <a:t>Salil</a:t>
            </a:r>
            <a:r>
              <a:rPr lang="en-US" b="1" dirty="0">
                <a:highlight>
                  <a:srgbClr val="FFFF00"/>
                </a:highlight>
              </a:rPr>
              <a:t> (January 2004), "«An introduction to biometric recognition»", IEEE Transactions on Circuits and Systems for Video Technology</a:t>
            </a:r>
            <a:r>
              <a:rPr lang="uk-UA" b="1" dirty="0">
                <a:highlight>
                  <a:srgbClr val="FFFF00"/>
                </a:highlight>
              </a:rPr>
              <a:t>Т. 14</a:t>
            </a:r>
            <a:r>
              <a:rPr lang="en-US" b="1" dirty="0" err="1">
                <a:highlight>
                  <a:srgbClr val="FFFF00"/>
                </a:highlight>
              </a:rPr>
              <a:t>th</a:t>
            </a:r>
            <a:r>
              <a:rPr lang="en-US" b="1" dirty="0">
                <a:highlight>
                  <a:srgbClr val="FFFF00"/>
                </a:highlight>
              </a:rPr>
              <a:t> (1): 4-20</a:t>
            </a: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2.</a:t>
            </a:r>
            <a:r>
              <a:rPr lang="uk-UA" b="1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"CHARACTERISTICS OF BIOMETRIC SYSTEMS". </a:t>
            </a:r>
            <a:r>
              <a:rPr lang="en-US" b="1" dirty="0" err="1">
                <a:highlight>
                  <a:srgbClr val="FFFF00"/>
                </a:highlight>
              </a:rPr>
              <a:t>Cernet</a:t>
            </a:r>
            <a:r>
              <a:rPr lang="en-US" b="1" dirty="0">
                <a:highlight>
                  <a:srgbClr val="FFFF00"/>
                </a:highlight>
              </a:rPr>
              <a:t>. </a:t>
            </a:r>
            <a:r>
              <a:rPr lang="uk-UA" b="1" dirty="0" err="1">
                <a:highlight>
                  <a:srgbClr val="FFFF00"/>
                </a:highlight>
              </a:rPr>
              <a:t>Архивировано</a:t>
            </a:r>
            <a:r>
              <a:rPr lang="uk-UA" b="1" dirty="0">
                <a:highlight>
                  <a:srgbClr val="FFFF00"/>
                </a:highlight>
              </a:rPr>
              <a:t> </a:t>
            </a:r>
            <a:r>
              <a:rPr lang="uk-UA" b="1" dirty="0" err="1">
                <a:highlight>
                  <a:srgbClr val="FFFF00"/>
                </a:highlight>
              </a:rPr>
              <a:t>из</a:t>
            </a:r>
            <a:r>
              <a:rPr lang="uk-UA" b="1" dirty="0">
                <a:highlight>
                  <a:srgbClr val="FFFF00"/>
                </a:highlight>
              </a:rPr>
              <a:t> </a:t>
            </a:r>
            <a:r>
              <a:rPr lang="uk-UA" b="1" dirty="0" err="1">
                <a:highlight>
                  <a:srgbClr val="FFFF00"/>
                </a:highlight>
              </a:rPr>
              <a:t>первоисточника</a:t>
            </a:r>
            <a:r>
              <a:rPr lang="uk-UA" b="1" dirty="0">
                <a:highlight>
                  <a:srgbClr val="FFFF00"/>
                </a:highlight>
              </a:rPr>
              <a:t> 5 </a:t>
            </a:r>
            <a:r>
              <a:rPr lang="uk-UA" b="1" dirty="0" err="1">
                <a:highlight>
                  <a:srgbClr val="FFFF00"/>
                </a:highlight>
              </a:rPr>
              <a:t>мая</a:t>
            </a:r>
            <a:r>
              <a:rPr lang="uk-UA" b="1" dirty="0">
                <a:highlight>
                  <a:srgbClr val="FFFF00"/>
                </a:highlight>
              </a:rPr>
              <a:t> 2012.</a:t>
            </a: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4.</a:t>
            </a:r>
            <a:r>
              <a:rPr lang="uk-UA" b="1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N. K. </a:t>
            </a:r>
            <a:r>
              <a:rPr lang="en-US" b="1" dirty="0" err="1">
                <a:highlight>
                  <a:srgbClr val="FFFF00"/>
                </a:highlight>
              </a:rPr>
              <a:t>Ratha</a:t>
            </a:r>
            <a:r>
              <a:rPr lang="en-US" b="1" dirty="0">
                <a:highlight>
                  <a:srgbClr val="FFFF00"/>
                </a:highlight>
              </a:rPr>
              <a:t>, J. H. Connell, and R. M. </a:t>
            </a:r>
            <a:r>
              <a:rPr lang="en-US" b="1" dirty="0" err="1">
                <a:highlight>
                  <a:srgbClr val="FFFF00"/>
                </a:highlight>
              </a:rPr>
              <a:t>Bolle</a:t>
            </a:r>
            <a:r>
              <a:rPr lang="en-US" b="1" dirty="0">
                <a:highlight>
                  <a:srgbClr val="FFFF00"/>
                </a:highlight>
              </a:rPr>
              <a:t>, "Enhancing security and privacy in biometrics-based authentication systems, " IBM systems Journal, vol. 40, pp. 614—634, 2001.</a:t>
            </a: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 5.</a:t>
            </a:r>
            <a:r>
              <a:rPr lang="uk-UA" b="1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S. </a:t>
            </a:r>
            <a:r>
              <a:rPr lang="en-US" b="1" dirty="0" err="1">
                <a:highlight>
                  <a:srgbClr val="FFFF00"/>
                </a:highlight>
              </a:rPr>
              <a:t>Tulyakov</a:t>
            </a:r>
            <a:r>
              <a:rPr lang="en-US" b="1" dirty="0">
                <a:highlight>
                  <a:srgbClr val="FFFF00"/>
                </a:highlight>
              </a:rPr>
              <a:t>, F. </a:t>
            </a:r>
            <a:r>
              <a:rPr lang="en-US" b="1" dirty="0" err="1">
                <a:highlight>
                  <a:srgbClr val="FFFF00"/>
                </a:highlight>
              </a:rPr>
              <a:t>Farooq</a:t>
            </a:r>
            <a:r>
              <a:rPr lang="en-US" b="1" dirty="0">
                <a:highlight>
                  <a:srgbClr val="FFFF00"/>
                </a:highlight>
              </a:rPr>
              <a:t>, and V. </a:t>
            </a:r>
            <a:r>
              <a:rPr lang="en-US" b="1" dirty="0" err="1">
                <a:highlight>
                  <a:srgbClr val="FFFF00"/>
                </a:highlight>
              </a:rPr>
              <a:t>Govindaraju</a:t>
            </a:r>
            <a:r>
              <a:rPr lang="en-US" b="1" dirty="0">
                <a:highlight>
                  <a:srgbClr val="FFFF00"/>
                </a:highlight>
              </a:rPr>
              <a:t>, "Symmetric Hash Functions for Fingerprint Minutiae, " Proc. Int’l Workshop Pattern Recognition for Crime Prevention, Security, and Surveillance, pp. 30-38, 2005</a:t>
            </a:r>
          </a:p>
        </p:txBody>
      </p:sp>
    </p:spTree>
    <p:extLst>
      <p:ext uri="{BB962C8B-B14F-4D97-AF65-F5344CB8AC3E}">
        <p14:creationId xmlns:p14="http://schemas.microsoft.com/office/powerpoint/2010/main" val="212982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highlight>
                  <a:srgbClr val="FFFF00"/>
                </a:highlight>
              </a:rPr>
              <a:t>Таким образом</a:t>
            </a:r>
            <a:r>
              <a:rPr lang="en-US" b="1" dirty="0">
                <a:highlight>
                  <a:srgbClr val="FFFF00"/>
                </a:highlight>
              </a:rPr>
              <a:t>: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endParaRPr lang="uk-UA" dirty="0">
              <a:highlight>
                <a:srgbClr val="FFFF00"/>
              </a:highligh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579296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B</a:t>
            </a:r>
            <a:r>
              <a:rPr lang="ru-RU" b="1" dirty="0">
                <a:highlight>
                  <a:srgbClr val="FFFF00"/>
                </a:highlight>
              </a:rPr>
              <a:t> режиме идентификации при базах данных на 1000-2000 человек некоторые существующие методы (по радужке, пальцу, 3D-фото) могут обеспечить приемлемую точность для систем контроля доступа.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	</a:t>
            </a:r>
            <a:r>
              <a:rPr lang="ru-RU" b="1" dirty="0">
                <a:highlight>
                  <a:srgbClr val="FFFF00"/>
                </a:highlight>
              </a:rPr>
              <a:t>При базах данных более 2000 человек </a:t>
            </a:r>
            <a:r>
              <a:rPr lang="ru-RU" b="1" u="sng" dirty="0">
                <a:highlight>
                  <a:srgbClr val="FFFF00"/>
                </a:highlight>
              </a:rPr>
              <a:t>ни один из биометрических методов "в чистом виде" не применим для большинства задач.</a:t>
            </a:r>
            <a:r>
              <a:rPr lang="ru-RU" b="1" dirty="0">
                <a:highlight>
                  <a:srgbClr val="FFFF00"/>
                </a:highlight>
              </a:rPr>
              <a:t> Для некоторых задач приемлемы полуавтоматические решения, когда человек-оператор получает список наиболее похожих людей и принимает окончательное решение.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426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78621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3200" b="1" u="sng" dirty="0">
                <a:highlight>
                  <a:srgbClr val="FFFF00"/>
                </a:highlight>
              </a:rPr>
              <a:t>Для увеличения точности в режиме идентификации целесообразно использование нескольких биометрических методов одновременно.</a:t>
            </a:r>
            <a:endParaRPr lang="uk-UA" sz="3200" b="1" u="sng" dirty="0">
              <a:highlight>
                <a:srgbClr val="FFFF00"/>
              </a:highligh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60848"/>
            <a:ext cx="8686800" cy="47525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     Одним из наиболее распространенных "</a:t>
            </a:r>
            <a:r>
              <a:rPr lang="ru-RU" b="1" dirty="0" err="1">
                <a:highlight>
                  <a:srgbClr val="FFFF00"/>
                </a:highlight>
              </a:rPr>
              <a:t>мультимодальных</a:t>
            </a:r>
            <a:r>
              <a:rPr lang="ru-RU" b="1" dirty="0">
                <a:highlight>
                  <a:srgbClr val="FFFF00"/>
                </a:highlight>
              </a:rPr>
              <a:t>" решений является распознавание по нескольким пальцам.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	B</a:t>
            </a:r>
            <a:r>
              <a:rPr lang="ru-RU" b="1" dirty="0">
                <a:highlight>
                  <a:srgbClr val="FFFF00"/>
                </a:highlight>
              </a:rPr>
              <a:t> программе US-</a:t>
            </a:r>
            <a:r>
              <a:rPr lang="ru-RU" b="1" dirty="0" err="1">
                <a:highlight>
                  <a:srgbClr val="FFFF00"/>
                </a:highlight>
              </a:rPr>
              <a:t>visit</a:t>
            </a:r>
            <a:r>
              <a:rPr lang="ru-RU" b="1" dirty="0">
                <a:highlight>
                  <a:srgbClr val="FFFF00"/>
                </a:highlight>
              </a:rPr>
              <a:t> в настоящее время применяется распознавание по двум пальцам, и сегодня уже обсуждается переход на трех- или даже пятипальцевое решение. Следует заметить, что точность, достигаемая системами, работающими с пятью пальцами, на данный момент недостижима для комбинаций любых других методов. Несмотря на это, практическое использование таких систем ограничено по ряду указанных ранее критериев.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4977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	</a:t>
            </a:r>
            <a:r>
              <a:rPr lang="ru-RU" b="1" dirty="0">
                <a:highlight>
                  <a:srgbClr val="FFFF00"/>
                </a:highlight>
              </a:rPr>
              <a:t>Методы получения 3D-изображения лица, как правило, позволяют одновременно получать и 2D-изображение, поэтому естественным является одновременное использование обоих источников информации.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	</a:t>
            </a:r>
            <a:r>
              <a:rPr lang="ru-RU" b="1" dirty="0">
                <a:highlight>
                  <a:srgbClr val="FFFF00"/>
                </a:highlight>
              </a:rPr>
              <a:t>Например, удобство обычных двумерных фотографий для визуального сравнения делает сохранение трехмерного снимка (занимающего не более 5 Кб) совместно с двумерной фотографией (занимающей не более 20-30 Кб) рациональным. Себестоимость цифровой 3D+2D-камеры при этом не сильно превышает стоимость обычной 2D-камеры.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721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	</a:t>
            </a:r>
            <a:r>
              <a:rPr lang="ru-RU" b="1" dirty="0">
                <a:highlight>
                  <a:srgbClr val="FFFF00"/>
                </a:highlight>
              </a:rPr>
              <a:t>Международный подкомитет по стандартизации в области биометрии (ISO/IEC JTC1/SC37 </a:t>
            </a:r>
            <a:r>
              <a:rPr lang="ru-RU" b="1" dirty="0" err="1">
                <a:highlight>
                  <a:srgbClr val="FFFF00"/>
                </a:highlight>
              </a:rPr>
              <a:t>Biomerics</a:t>
            </a:r>
            <a:r>
              <a:rPr lang="ru-RU" b="1" dirty="0">
                <a:highlight>
                  <a:srgbClr val="FFFF00"/>
                </a:highlight>
              </a:rPr>
              <a:t>) разрабатывает с </a:t>
            </a:r>
            <a:r>
              <a:rPr lang="en-US" b="1" dirty="0">
                <a:highlight>
                  <a:srgbClr val="FFFF00"/>
                </a:highlight>
              </a:rPr>
              <a:t>2009</a:t>
            </a:r>
            <a:r>
              <a:rPr lang="ru-RU" b="1" dirty="0">
                <a:highlight>
                  <a:srgbClr val="FFFF00"/>
                </a:highlight>
              </a:rPr>
              <a:t> года единые форматы данных для автоматического распознавания лиц, включающие двух- и трехмерные изображения.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     Некоторые производители уже начали объединение этих двух методов в один. Вероятнее всего, вскоре распознавание лица с использованием обоих источников информации будет рассматриваться как один биометрический метод. </a:t>
            </a:r>
            <a:endParaRPr lang="en-US" b="1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</a:rPr>
              <a:t>	</a:t>
            </a:r>
            <a:r>
              <a:rPr lang="ru-RU" b="1" dirty="0">
                <a:highlight>
                  <a:srgbClr val="FFFF00"/>
                </a:highlight>
              </a:rPr>
              <a:t>Объединение 2D- и 3D-методов распознавания лица дает существенное улучшение точности по сравнению с той, что могут дать системы, в которых используется только один из методов, а также позволяет объединить преимущества этих способов по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400593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Например, комбинированный метод с использованием трехмерной технологии от A4vision и двумерной системы распознавания "Дозор" производства НПО "Информация" обеспечивает достаточную точность в режиме идентификации при базах данных размером до 10 000 лиц, а в перспективе - до 100 000 человек.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Тем не менее даже эти показатели неприемлемы для задач государственного или межгосударственного масштаба, где требуется идентификация по базам данных в несколько сотен тысяч или несколько миллионов человек. Такой задачей может быть, скажем, задача поиска человека с заданными биометрическими характеристиками в государственной базе данных выданных паспортов или виз.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В этом случае возможны комбинированные системы "много пальцев", или "палец + лицо", или "палец + радужная оболочка глаза" и т.д.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7056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126876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highlight>
                  <a:srgbClr val="FFFF00"/>
                </a:highlight>
              </a:rPr>
              <a:t>Вопрос 2. П/З.</a:t>
            </a:r>
            <a:br>
              <a:rPr lang="ru-RU" sz="3600" b="1" dirty="0">
                <a:highlight>
                  <a:srgbClr val="FFFF00"/>
                </a:highlight>
              </a:rPr>
            </a:br>
            <a:r>
              <a:rPr lang="ru-RU" sz="3600" b="1" dirty="0">
                <a:highlight>
                  <a:srgbClr val="FFFF00"/>
                </a:highlight>
              </a:rPr>
              <a:t>Паспортно-визовые документы. Системы безопасности национального масштаба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79296" cy="558924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b="1" u="sng" dirty="0">
                <a:highlight>
                  <a:srgbClr val="FFFF00"/>
                </a:highlight>
              </a:rPr>
              <a:t>Первая задача</a:t>
            </a:r>
            <a:r>
              <a:rPr lang="ru-RU" b="1" dirty="0">
                <a:highlight>
                  <a:srgbClr val="FFFF00"/>
                </a:highlight>
              </a:rPr>
              <a:t>, связанная с использованием паспортно-визовых документов на транспорте и при пересечении государственных границ, - это сверка подлинности документа и его соответствия владельцу.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Применяемое сейчас визуальное сравнение с фотографией эффективно только при условии, если сотрудники служб прошли специальную подготовку.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Утомляемость и снижение внимания сотрудника при плотном потоке проверяемых лиц очень велика.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Кроме того, </a:t>
            </a:r>
            <a:r>
              <a:rPr lang="ru-RU" b="1" u="sng" dirty="0">
                <a:highlight>
                  <a:srgbClr val="FFFF00"/>
                </a:highlight>
              </a:rPr>
              <a:t>возможна коррупция или халатность </a:t>
            </a:r>
            <a:r>
              <a:rPr lang="ru-RU" b="1" dirty="0">
                <a:highlight>
                  <a:srgbClr val="FFFF00"/>
                </a:highlight>
              </a:rPr>
              <a:t>среди работников служб паспортного контроля.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6173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Двойная верификация </a:t>
            </a:r>
            <a:r>
              <a:rPr lang="ru-RU" b="1" dirty="0">
                <a:highlight>
                  <a:srgbClr val="FFFF00"/>
                </a:highlight>
              </a:rPr>
              <a:t>подразумевает сверку биометрического шаблона, записанного в электронном паспорте или визе, с биометрическими характеристиками проверяемого пассажира. </a:t>
            </a:r>
          </a:p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Тройная верификация </a:t>
            </a:r>
            <a:r>
              <a:rPr lang="ru-RU" b="1" dirty="0">
                <a:highlight>
                  <a:srgbClr val="FFFF00"/>
                </a:highlight>
              </a:rPr>
              <a:t>предполагает дополнительную сверку двух указанных характеристик с шаблоном, хранящимся в общегосударственном регистре биометрических данных. При этом сценарии любая попытка подделки паспорта становится бессмысленной, поскольку </a:t>
            </a:r>
            <a:r>
              <a:rPr lang="ru-RU" b="1" u="sng" dirty="0">
                <a:highlight>
                  <a:srgbClr val="FFFF00"/>
                </a:highlight>
              </a:rPr>
              <a:t>тройная</a:t>
            </a:r>
            <a:r>
              <a:rPr lang="ru-RU" b="1" dirty="0">
                <a:highlight>
                  <a:srgbClr val="FFFF00"/>
                </a:highlight>
              </a:rPr>
              <a:t> верификация выявит несоответствие с шаблоном, записанным в государственный регистр при выдаче паспорта. Такая тройная проверка включена в рекомендации </a:t>
            </a:r>
            <a:r>
              <a:rPr lang="ru-RU" b="1" u="sng" dirty="0">
                <a:highlight>
                  <a:srgbClr val="FFFF00"/>
                </a:highlight>
              </a:rPr>
              <a:t>Международной организации гражданской авиации ICAO </a:t>
            </a:r>
            <a:r>
              <a:rPr lang="ru-RU" b="1" dirty="0">
                <a:highlight>
                  <a:srgbClr val="FFFF00"/>
                </a:highlight>
              </a:rPr>
              <a:t>по применению биометрических систем, но этот вариант требует, чтобы сначала была создана государственная инфраструктура, поддерживающая запросы на верификацию личности по биометрическим данным.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386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</a:t>
            </a:r>
            <a:r>
              <a:rPr lang="ru-RU" b="1" u="sng" dirty="0">
                <a:highlight>
                  <a:srgbClr val="FFFF00"/>
                </a:highlight>
              </a:rPr>
              <a:t>Вторая задача</a:t>
            </a:r>
            <a:r>
              <a:rPr lang="ru-RU" b="1" dirty="0">
                <a:highlight>
                  <a:srgbClr val="FFFF00"/>
                </a:highlight>
              </a:rPr>
              <a:t>, связанная в основном с выдачей паспорта или визы, - это проверка на то, что аналогичный документ не выдавался ранее гражданину с теми же биометрическими данными, но проходившему под другим именем, а также сверка биометрических данных гражданина с базами данных оперативных и специальных служб.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    И в том и в другом случае решение такой задачи предполагает использование биометрических методов в режиме идентификации, при этом размер баз данных может быть очень большим.</a:t>
            </a:r>
          </a:p>
        </p:txBody>
      </p:sp>
    </p:spTree>
    <p:extLst>
      <p:ext uri="{BB962C8B-B14F-4D97-AF65-F5344CB8AC3E}">
        <p14:creationId xmlns:p14="http://schemas.microsoft.com/office/powerpoint/2010/main" val="900112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highlight>
                  <a:srgbClr val="00FFFF"/>
                </a:highlight>
              </a:rPr>
              <a:t>Многие страны, включая США, участвуют в обмене биометрическими данными. Данное заявление было сделано в 2009 в Комитете по Ассигнованиям, подкомитете по Национальной безопасности по «биометрической идентификации» Кэтлин </a:t>
            </a:r>
            <a:r>
              <a:rPr lang="ru-RU" b="1" dirty="0" err="1">
                <a:highlight>
                  <a:srgbClr val="00FFFF"/>
                </a:highlight>
              </a:rPr>
              <a:t>Крэнингер</a:t>
            </a:r>
            <a:r>
              <a:rPr lang="ru-RU" b="1" dirty="0">
                <a:highlight>
                  <a:srgbClr val="00FFFF"/>
                </a:highlight>
              </a:rPr>
              <a:t> и Робертом Мокни.</a:t>
            </a:r>
            <a:endParaRPr lang="uk-UA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165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Выводы: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Как следует из проведенного выше анализа, для решения первой задачи - двойной и тройной верификации по точности - подойдет любой из трех методов: по 3D-фотографии лица, по пальцу или по «радужке».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	Для решения второй задачи - идентификации гражданина по большой базе данных - необходимо использование комбинированных методов.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80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uk-UA" sz="2400" b="1" dirty="0">
                <a:highlight>
                  <a:srgbClr val="FFFF00"/>
                </a:highlight>
              </a:rPr>
              <a:t>5</a:t>
            </a:r>
            <a:r>
              <a:rPr lang="en-US" sz="2400" b="1" dirty="0">
                <a:highlight>
                  <a:srgbClr val="FFFF00"/>
                </a:highlight>
              </a:rPr>
              <a:t>.</a:t>
            </a:r>
            <a:r>
              <a:rPr lang="uk-UA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>
                <a:highlight>
                  <a:srgbClr val="FFFF00"/>
                </a:highlight>
              </a:rPr>
              <a:t>A. B. J. </a:t>
            </a:r>
            <a:r>
              <a:rPr lang="en-US" sz="2400" b="1" dirty="0" err="1">
                <a:highlight>
                  <a:srgbClr val="FFFF00"/>
                </a:highlight>
              </a:rPr>
              <a:t>Teoh</a:t>
            </a:r>
            <a:r>
              <a:rPr lang="en-US" sz="2400" b="1" dirty="0">
                <a:highlight>
                  <a:srgbClr val="FFFF00"/>
                </a:highlight>
              </a:rPr>
              <a:t>, A. </a:t>
            </a:r>
            <a:r>
              <a:rPr lang="en-US" sz="2400" b="1" dirty="0" err="1">
                <a:highlight>
                  <a:srgbClr val="FFFF00"/>
                </a:highlight>
              </a:rPr>
              <a:t>Goh</a:t>
            </a:r>
            <a:r>
              <a:rPr lang="en-US" sz="2400" b="1" dirty="0">
                <a:highlight>
                  <a:srgbClr val="FFFF00"/>
                </a:highlight>
              </a:rPr>
              <a:t>, and D. C. L. Ngo, "Random </a:t>
            </a:r>
            <a:r>
              <a:rPr lang="en-US" sz="2400" b="1" dirty="0" err="1">
                <a:highlight>
                  <a:srgbClr val="FFFF00"/>
                </a:highlight>
              </a:rPr>
              <a:t>Multispace</a:t>
            </a:r>
            <a:r>
              <a:rPr lang="en-US" sz="2400" b="1" dirty="0">
                <a:highlight>
                  <a:srgbClr val="FFFF00"/>
                </a:highlight>
              </a:rPr>
              <a:t> Quantization as an Analytic Mechanism for </a:t>
            </a:r>
            <a:r>
              <a:rPr lang="en-US" sz="2400" b="1" dirty="0" err="1">
                <a:highlight>
                  <a:srgbClr val="FFFF00"/>
                </a:highlight>
              </a:rPr>
              <a:t>BioHashing</a:t>
            </a:r>
            <a:r>
              <a:rPr lang="en-US" sz="2400" b="1" dirty="0">
                <a:highlight>
                  <a:srgbClr val="FFFF00"/>
                </a:highlight>
              </a:rPr>
              <a:t> of Biometric and Random Identity Inputs, " Pattern Analysis and Machine Intelligence, IEEE Transactions on, vol. 28, pp. 1892—1901, 2006.</a:t>
            </a:r>
          </a:p>
          <a:p>
            <a:pPr marL="0" indent="0" algn="just">
              <a:buNone/>
            </a:pPr>
            <a:r>
              <a:rPr lang="uk-UA" sz="2400" b="1" dirty="0">
                <a:highlight>
                  <a:srgbClr val="FFFF00"/>
                </a:highlight>
              </a:rPr>
              <a:t>6</a:t>
            </a:r>
            <a:r>
              <a:rPr lang="en-US" sz="2400" b="1" dirty="0">
                <a:highlight>
                  <a:srgbClr val="FFFF00"/>
                </a:highlight>
              </a:rPr>
              <a:t>.</a:t>
            </a:r>
            <a:r>
              <a:rPr lang="uk-UA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>
                <a:highlight>
                  <a:srgbClr val="FFFF00"/>
                </a:highlight>
              </a:rPr>
              <a:t>M. A. </a:t>
            </a:r>
            <a:r>
              <a:rPr lang="en-US" sz="2400" b="1" dirty="0" err="1">
                <a:highlight>
                  <a:srgbClr val="FFFF00"/>
                </a:highlight>
              </a:rPr>
              <a:t>Dabbah</a:t>
            </a:r>
            <a:r>
              <a:rPr lang="en-US" sz="2400" b="1" dirty="0">
                <a:highlight>
                  <a:srgbClr val="FFFF00"/>
                </a:highlight>
              </a:rPr>
              <a:t>, W. L. Woo, and S. S. </a:t>
            </a:r>
            <a:r>
              <a:rPr lang="en-US" sz="2400" b="1" dirty="0" err="1">
                <a:highlight>
                  <a:srgbClr val="FFFF00"/>
                </a:highlight>
              </a:rPr>
              <a:t>Dlay</a:t>
            </a:r>
            <a:r>
              <a:rPr lang="en-US" sz="2400" b="1" dirty="0">
                <a:highlight>
                  <a:srgbClr val="FFFF00"/>
                </a:highlight>
              </a:rPr>
              <a:t>, "Secure Authentication for Face Recognition, " presented at Computational Intelligence in Image and Signal Processing, 2007. CIISP 2007. IEEE Symposium on, 2007.</a:t>
            </a:r>
          </a:p>
          <a:p>
            <a:pPr marL="0" indent="0" algn="just">
              <a:buNone/>
            </a:pP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uk-UA" sz="2400" b="1" dirty="0">
                <a:highlight>
                  <a:srgbClr val="FFFF00"/>
                </a:highlight>
              </a:rPr>
              <a:t>7</a:t>
            </a:r>
            <a:r>
              <a:rPr lang="en-US" sz="2400" b="1" dirty="0">
                <a:highlight>
                  <a:srgbClr val="FFFF00"/>
                </a:highlight>
              </a:rPr>
              <a:t>.</a:t>
            </a:r>
            <a:r>
              <a:rPr lang="uk-UA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Kraniger</a:t>
            </a:r>
            <a:r>
              <a:rPr lang="en-US" sz="2400" b="1" dirty="0">
                <a:highlight>
                  <a:srgbClr val="FFFF00"/>
                </a:highlight>
              </a:rPr>
              <a:t>, K &amp; </a:t>
            </a:r>
            <a:r>
              <a:rPr lang="en-US" sz="2400" b="1" dirty="0" err="1">
                <a:highlight>
                  <a:srgbClr val="FFFF00"/>
                </a:highlight>
              </a:rPr>
              <a:t>Mocny</a:t>
            </a:r>
            <a:r>
              <a:rPr lang="en-US" sz="2400" b="1" dirty="0">
                <a:highlight>
                  <a:srgbClr val="FFFF00"/>
                </a:highlight>
              </a:rPr>
              <a:t>, R. A. (March 2009), "Testimony of Deputy Assistant Secretary for Policy Kathleen </a:t>
            </a:r>
            <a:r>
              <a:rPr lang="en-US" sz="2400" b="1" dirty="0" err="1">
                <a:highlight>
                  <a:srgbClr val="FFFF00"/>
                </a:highlight>
              </a:rPr>
              <a:t>Kraninger</a:t>
            </a:r>
            <a:r>
              <a:rPr lang="en-US" sz="2400" b="1" dirty="0">
                <a:highlight>
                  <a:srgbClr val="FFFF00"/>
                </a:highlight>
              </a:rPr>
              <a:t>, Screening Coordination, and Director Robert A. </a:t>
            </a:r>
            <a:r>
              <a:rPr lang="en-US" sz="2400" b="1" dirty="0" err="1">
                <a:highlight>
                  <a:srgbClr val="FFFF00"/>
                </a:highlight>
              </a:rPr>
              <a:t>Mocny</a:t>
            </a:r>
            <a:r>
              <a:rPr lang="en-US" sz="2400" b="1" dirty="0">
                <a:highlight>
                  <a:srgbClr val="FFFF00"/>
                </a:highlight>
              </a:rPr>
              <a:t>, US-VISIT, National Protection and Programs Directorate, before the House Appropriations Committee, Subcommittee on Homeland Security, "Biometric Identification"", «», US Department of Homeland Security</a:t>
            </a:r>
            <a:r>
              <a:rPr lang="uk-UA" sz="2400" b="1" dirty="0">
                <a:highlight>
                  <a:srgbClr val="FFFF00"/>
                </a:highlight>
              </a:rPr>
              <a:t>.</a:t>
            </a:r>
            <a:endParaRPr 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0786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9600" b="1" dirty="0" err="1">
                <a:highlight>
                  <a:srgbClr val="00FFFF"/>
                </a:highlight>
              </a:rPr>
              <a:t>Дякую</a:t>
            </a:r>
            <a:r>
              <a:rPr lang="ru-RU" sz="9600" b="1" dirty="0">
                <a:highlight>
                  <a:srgbClr val="00FFFF"/>
                </a:highlight>
              </a:rPr>
              <a:t> за </a:t>
            </a:r>
            <a:r>
              <a:rPr lang="ru-RU" sz="9600" b="1" dirty="0" err="1">
                <a:highlight>
                  <a:srgbClr val="00FFFF"/>
                </a:highlight>
              </a:rPr>
              <a:t>увагу</a:t>
            </a:r>
            <a:r>
              <a:rPr lang="ru-RU" sz="9600" b="1" dirty="0">
                <a:highlight>
                  <a:srgbClr val="00FFFF"/>
                </a:highlight>
              </a:rPr>
              <a:t>!</a:t>
            </a:r>
            <a:endParaRPr lang="uk-UA" sz="96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553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517632" cy="1440160"/>
          </a:xfrm>
        </p:spPr>
        <p:txBody>
          <a:bodyPr>
            <a:noAutofit/>
          </a:bodyPr>
          <a:lstStyle/>
          <a:p>
            <a:r>
              <a:rPr lang="uk-UA" sz="4000" b="1" dirty="0" err="1">
                <a:highlight>
                  <a:srgbClr val="FFFF00"/>
                </a:highlight>
              </a:rPr>
              <a:t>Вопрос</a:t>
            </a:r>
            <a:r>
              <a:rPr lang="uk-UA" sz="4000" b="1" dirty="0">
                <a:highlight>
                  <a:srgbClr val="FFFF00"/>
                </a:highlight>
              </a:rPr>
              <a:t> 1. </a:t>
            </a:r>
            <a:r>
              <a:rPr lang="uk-UA" sz="4000" b="1" dirty="0" err="1">
                <a:highlight>
                  <a:srgbClr val="FFFF00"/>
                </a:highlight>
              </a:rPr>
              <a:t>Показатели</a:t>
            </a:r>
            <a:r>
              <a:rPr lang="uk-UA" sz="4000" b="1" dirty="0">
                <a:highlight>
                  <a:srgbClr val="FFFF00"/>
                </a:highlight>
              </a:rPr>
              <a:t> </a:t>
            </a:r>
            <a:r>
              <a:rPr lang="uk-UA" sz="4000" b="1" dirty="0" err="1">
                <a:highlight>
                  <a:srgbClr val="FFFF00"/>
                </a:highlight>
              </a:rPr>
              <a:t>эффективности</a:t>
            </a:r>
            <a:r>
              <a:rPr lang="uk-UA" sz="4000" b="1" dirty="0">
                <a:highlight>
                  <a:srgbClr val="FFFF00"/>
                </a:highlight>
              </a:rPr>
              <a:t> </a:t>
            </a:r>
            <a:r>
              <a:rPr lang="uk-UA" sz="4000" b="1" dirty="0" err="1">
                <a:highlight>
                  <a:srgbClr val="FFFF00"/>
                </a:highlight>
              </a:rPr>
              <a:t>биометрических</a:t>
            </a:r>
            <a:r>
              <a:rPr lang="uk-UA" sz="4000" b="1" dirty="0">
                <a:highlight>
                  <a:srgbClr val="FFFF00"/>
                </a:highlight>
              </a:rPr>
              <a:t> систем.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1.Коэффициент ложного приема (FAR) или коэффициент ложного совпадения (FMR)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FAR — коэффициент ложного пропуска, вероятность ложной идентификации, то есть вероятность того, что система </a:t>
            </a:r>
            <a:r>
              <a:rPr lang="ru-RU" b="1" dirty="0" err="1">
                <a:highlight>
                  <a:srgbClr val="FFFF00"/>
                </a:highlight>
              </a:rPr>
              <a:t>биоидентификации</a:t>
            </a:r>
            <a:r>
              <a:rPr lang="ru-RU" b="1" dirty="0">
                <a:highlight>
                  <a:srgbClr val="FFFF00"/>
                </a:highlight>
              </a:rPr>
              <a:t> по ошибке признает подлинность (например, по отпечатку пальца) пользователя, не зарегистрированного в системе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FMR — вероятность, что система неверно сравнивает входной образец с несоответствующим шаблоном в базе данных.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52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u="sng" dirty="0">
                <a:highlight>
                  <a:srgbClr val="FFFF00"/>
                </a:highlight>
              </a:rPr>
              <a:t>2.Коэффициент ложного отклонения (FRR) , коэффициент ложного несовпадения (FNMR)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FRR — коэффициент ложного отказа доступа — вероятность того, что система </a:t>
            </a:r>
            <a:r>
              <a:rPr lang="ru-RU" b="1" dirty="0" err="1">
                <a:highlight>
                  <a:srgbClr val="FFFF00"/>
                </a:highlight>
              </a:rPr>
              <a:t>биоидентификации</a:t>
            </a:r>
            <a:r>
              <a:rPr lang="ru-RU" b="1" dirty="0">
                <a:highlight>
                  <a:srgbClr val="FFFF00"/>
                </a:highlight>
              </a:rPr>
              <a:t> не признает подлинность отпечатка пальца зарегистрированного в ней пользователя.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FNMR — вероятность того, что система ошибётся в определении совпадений между входным образцом и соответствующим шаблоном из базы данных. Система измеряет процент верных входных данных, которые были приняты неправильно.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25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u="sng" dirty="0">
                <a:highlight>
                  <a:srgbClr val="FFFF00"/>
                </a:highlight>
              </a:rPr>
              <a:t>3. Рабочая характеристика системы или относительная рабочая характеристика (ROC)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График ROC — это визуализация компромисса между характеристиками FAR и FRR. В общем случае сравнивающий алгоритм принимает решение на основании порога, который определяет, насколько близко должен быть входной образец к шаблону, чтобы считать это совпадением. Если порог был уменьшен, то будет меньше ложных несовпадений, но больше ложных приёмов. Соответственно, высокий порог уменьшит FAR, но увеличит FRR. Линейный график свидетельствует о различиях для высокой производительности (меньше ошибок — реже возникают ошибки).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53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4.Равный уровень ошибок (коэффициент EER) или коэффициент переходных ошибок (CER).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Это коэффициенты, при которых обе ошибки (ошибка приёма и ошибка отклонения) эквивалентны.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Значение EER может быть с лёгкостью получено из кривой ROC. EER — это быстрый способ сравнить точность приборов с различными кривыми ROC.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В основном, устройства с низким EER наиболее точны. 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Чем меньше EER, тем более точной будет система.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8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6247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5. Коэффициент отказа в регистрации (FTE или FER) </a:t>
            </a:r>
            <a:r>
              <a:rPr lang="ru-RU" b="1" dirty="0">
                <a:highlight>
                  <a:srgbClr val="FFFF00"/>
                </a:highlight>
              </a:rPr>
              <a:t>— коэффициент, при котором попытки создать шаблон из входных данных безуспешны. Чаще всего это вызвано низким качеством входных данных.</a:t>
            </a:r>
          </a:p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6. Коэффициент ошибочного удержания (FTC) </a:t>
            </a:r>
            <a:r>
              <a:rPr lang="ru-RU" b="1" dirty="0">
                <a:highlight>
                  <a:srgbClr val="FFFF00"/>
                </a:highlight>
              </a:rPr>
              <a:t>— в автоматизированных системах это вероятность того, что система не способна определить биометрические входные данные, когда они представлены корректно.</a:t>
            </a:r>
          </a:p>
          <a:p>
            <a:pPr marL="0" indent="0" algn="just">
              <a:buNone/>
            </a:pPr>
            <a:r>
              <a:rPr lang="ru-RU" b="1" u="sng" dirty="0">
                <a:highlight>
                  <a:srgbClr val="FFFF00"/>
                </a:highlight>
              </a:rPr>
              <a:t>7.Ёмкость шаблона </a:t>
            </a:r>
            <a:r>
              <a:rPr lang="ru-RU" b="1" dirty="0">
                <a:highlight>
                  <a:srgbClr val="FFFF00"/>
                </a:highlight>
              </a:rPr>
              <a:t>— максимальное количество наборов данных, которые могут храниться в системе.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</a:rPr>
              <a:t> </a:t>
            </a:r>
            <a:endParaRPr lang="uk-UA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4262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3227</Words>
  <Application>Microsoft Office PowerPoint</Application>
  <PresentationFormat>On-screen Show (4:3)</PresentationFormat>
  <Paragraphs>119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Тема Office</vt:lpstr>
      <vt:lpstr>КСЗІ Практическое занятие 13 23-03-21р. Тема: Биометрические методы и их сравнительный анализ </vt:lpstr>
      <vt:lpstr>Практичне заняття 11. Якісне та кількісне порівняння біометричних методів ідентифікації осіб.</vt:lpstr>
      <vt:lpstr>Джерела інформації:</vt:lpstr>
      <vt:lpstr>PowerPoint Presentation</vt:lpstr>
      <vt:lpstr>Вопрос 1. Показатели эффективности биометрических систем.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Таким образом: </vt:lpstr>
      <vt:lpstr>Для увеличения точности в режиме идентификации целесообразно использование нескольких биометрических методов одновременно.</vt:lpstr>
      <vt:lpstr>PowerPoint Presentation</vt:lpstr>
      <vt:lpstr>PowerPoint Presentation</vt:lpstr>
      <vt:lpstr>PowerPoint Presentation</vt:lpstr>
      <vt:lpstr>Вопрос 2. П/З. Паспортно-визовые документы. Системы безопасности национального масштаба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Биометрические методы и их сравнительный анализ</dc:title>
  <dc:creator>Gromiko</dc:creator>
  <cp:lastModifiedBy>Мария Чибиряк</cp:lastModifiedBy>
  <cp:revision>24</cp:revision>
  <dcterms:created xsi:type="dcterms:W3CDTF">2013-04-11T00:05:41Z</dcterms:created>
  <dcterms:modified xsi:type="dcterms:W3CDTF">2021-03-27T08:40:15Z</dcterms:modified>
</cp:coreProperties>
</file>