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9" r:id="rId4"/>
    <p:sldId id="258" r:id="rId5"/>
    <p:sldId id="257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8758"/>
      </p:ext>
    </p:extLst>
  </p:cSld>
  <p:clrMapOvr>
    <a:masterClrMapping/>
  </p:clrMapOvr>
  <p:transition spd="med"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6228"/>
      </p:ext>
    </p:extLst>
  </p:cSld>
  <p:clrMapOvr>
    <a:masterClrMapping/>
  </p:clrMapOvr>
  <p:transition spd="med"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95308"/>
      </p:ext>
    </p:extLst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43032"/>
      </p:ext>
    </p:extLst>
  </p:cSld>
  <p:clrMapOvr>
    <a:masterClrMapping/>
  </p:clrMapOvr>
  <p:transition spd="med"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79917"/>
      </p:ext>
    </p:extLst>
  </p:cSld>
  <p:clrMapOvr>
    <a:masterClrMapping/>
  </p:clrMapOvr>
  <p:transition spd="med"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31313"/>
      </p:ext>
    </p:extLst>
  </p:cSld>
  <p:clrMapOvr>
    <a:masterClrMapping/>
  </p:clrMapOvr>
  <p:transition spd="med"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505"/>
      </p:ext>
    </p:extLst>
  </p:cSld>
  <p:clrMapOvr>
    <a:masterClrMapping/>
  </p:clrMapOvr>
  <p:transition spd="med"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10678"/>
      </p:ext>
    </p:extLst>
  </p:cSld>
  <p:clrMapOvr>
    <a:masterClrMapping/>
  </p:clrMapOvr>
  <p:transition spd="med"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11173"/>
      </p:ext>
    </p:extLst>
  </p:cSld>
  <p:clrMapOvr>
    <a:masterClrMapping/>
  </p:clrMapOvr>
  <p:transition spd="med"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3436"/>
      </p:ext>
    </p:extLst>
  </p:cSld>
  <p:clrMapOvr>
    <a:masterClrMapping/>
  </p:clrMapOvr>
  <p:transition spd="med"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49371"/>
      </p:ext>
    </p:extLst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79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pull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756072" y="0"/>
            <a:ext cx="4435928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3770" y="636815"/>
            <a:ext cx="6210153" cy="5763986"/>
          </a:xfrm>
        </p:spPr>
        <p:txBody>
          <a:bodyPr anchor="ctr">
            <a:noAutofit/>
          </a:bodyPr>
          <a:lstStyle/>
          <a:p>
            <a:pPr algn="r"/>
            <a:r>
              <a:rPr lang="ru-RU" sz="4400" cap="all" dirty="0">
                <a:latin typeface="Franklin Gothic Demi Cond" panose="020B0706030402020204" pitchFamily="34" charset="0"/>
                <a:cs typeface="Segoe UI Semibold" panose="020B0702040204020203" pitchFamily="34" charset="0"/>
              </a:rPr>
              <a:t>Способы эффективного использования фотографий людей </a:t>
            </a:r>
            <a:r>
              <a:rPr lang="en-US" sz="4400" cap="all" dirty="0" smtClean="0">
                <a:latin typeface="Franklin Gothic Demi Cond" panose="020B0706030402020204" pitchFamily="34" charset="0"/>
                <a:cs typeface="Segoe UI Semibold" panose="020B0702040204020203" pitchFamily="34" charset="0"/>
              </a:rPr>
              <a:t/>
            </a:r>
            <a:br>
              <a:rPr lang="en-US" sz="4400" cap="all" dirty="0" smtClean="0">
                <a:latin typeface="Franklin Gothic Demi Cond" panose="020B0706030402020204" pitchFamily="34" charset="0"/>
                <a:cs typeface="Segoe UI Semibold" panose="020B0702040204020203" pitchFamily="34" charset="0"/>
              </a:rPr>
            </a:br>
            <a:r>
              <a:rPr lang="ru-RU" sz="4400" cap="all" dirty="0" smtClean="0">
                <a:latin typeface="Franklin Gothic Demi Cond" panose="020B0706030402020204" pitchFamily="34" charset="0"/>
                <a:cs typeface="Segoe UI Semibold" panose="020B0702040204020203" pitchFamily="34" charset="0"/>
              </a:rPr>
              <a:t>в веб-дизайне</a:t>
            </a:r>
            <a:endParaRPr lang="en-US" sz="4400" dirty="0">
              <a:latin typeface="Franklin Gothic Demi Cond" panose="020B07060304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04886" y="3088180"/>
            <a:ext cx="2776151" cy="6816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Докладчик:</a:t>
            </a:r>
            <a:br>
              <a:rPr lang="ru-RU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</a:br>
            <a:r>
              <a:rPr lang="ru-RU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Янукович Евгений</a:t>
            </a:r>
          </a:p>
        </p:txBody>
      </p:sp>
    </p:spTree>
    <p:extLst>
      <p:ext uri="{BB962C8B-B14F-4D97-AF65-F5344CB8AC3E}">
        <p14:creationId xmlns:p14="http://schemas.microsoft.com/office/powerpoint/2010/main" val="124155255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865" y="834682"/>
            <a:ext cx="4392827" cy="132556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Franklin Gothic Demi Cond" panose="020B0706030402020204" pitchFamily="34" charset="0"/>
              </a:rPr>
              <a:t>Почему важно вызывать эмоции на веб-ресурсах?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865" y="3530858"/>
            <a:ext cx="5612027" cy="21367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сайт </a:t>
            </a:r>
            <a:r>
              <a:rPr lang="ru-RU" dirty="0"/>
              <a:t>игнорирует эмоциональную составляющую, то он вызывает меньшее </a:t>
            </a:r>
            <a:r>
              <a:rPr lang="ru-RU" dirty="0" smtClean="0"/>
              <a:t>доверие и, следовательно, имеет </a:t>
            </a:r>
            <a:r>
              <a:rPr lang="ru-RU" dirty="0"/>
              <a:t>меньше посетителей. </a:t>
            </a:r>
            <a:endParaRPr lang="en-US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0" r="26020"/>
          <a:stretch/>
        </p:blipFill>
        <p:spPr>
          <a:xfrm>
            <a:off x="6674063" y="1"/>
            <a:ext cx="5517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8242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89543" y="1921348"/>
            <a:ext cx="4069080" cy="37050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760" y="1130934"/>
            <a:ext cx="4511040" cy="1325563"/>
          </a:xfrm>
        </p:spPr>
        <p:txBody>
          <a:bodyPr/>
          <a:lstStyle/>
          <a:p>
            <a:pPr algn="r"/>
            <a:r>
              <a:rPr lang="ru-RU" dirty="0" smtClean="0">
                <a:latin typeface="Franklin Gothic Demi Cond" panose="020B0706030402020204" pitchFamily="34" charset="0"/>
              </a:rPr>
              <a:t>Способ 1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2760" y="3035617"/>
            <a:ext cx="45415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200" dirty="0">
                <a:latin typeface="Franklin Gothic Medium" panose="020B0603020102020204" pitchFamily="34" charset="0"/>
              </a:rPr>
              <a:t>П</a:t>
            </a:r>
            <a:r>
              <a:rPr lang="ru-RU" sz="2200" dirty="0" smtClean="0">
                <a:latin typeface="Franklin Gothic Medium" panose="020B0603020102020204" pitchFamily="34" charset="0"/>
              </a:rPr>
              <a:t>риём </a:t>
            </a:r>
            <a:r>
              <a:rPr lang="ru-RU" sz="2200" dirty="0">
                <a:latin typeface="Franklin Gothic Medium" panose="020B0603020102020204" pitchFamily="34" charset="0"/>
              </a:rPr>
              <a:t>связан с расположением человека на определённой части экрана. Если человек будет расположен справа по середине, то первый взгляд посетителя на сайт упадёт на это место и его </a:t>
            </a:r>
            <a:r>
              <a:rPr lang="ru-RU" sz="2200" dirty="0" smtClean="0">
                <a:latin typeface="Franklin Gothic Medium" panose="020B0603020102020204" pitchFamily="34" charset="0"/>
              </a:rPr>
              <a:t>окрестности</a:t>
            </a:r>
            <a:endParaRPr lang="en-US" sz="2200" dirty="0">
              <a:latin typeface="Franklin Gothic Medium" panose="020B0603020102020204" pitchFamily="34" charset="0"/>
            </a:endParaRPr>
          </a:p>
        </p:txBody>
      </p:sp>
      <p:pic>
        <p:nvPicPr>
          <p:cNvPr id="4098" name="Picture 2" descr="Смайлик человек расслабляющий на открытом воздух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" t="6541" r="207" b="30275"/>
          <a:stretch/>
        </p:blipFill>
        <p:spPr bwMode="auto">
          <a:xfrm>
            <a:off x="1572482" y="1499287"/>
            <a:ext cx="3981450" cy="376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58208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6812280" y="1690688"/>
            <a:ext cx="4663440" cy="422148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974871"/>
              </p:ext>
            </p:extLst>
          </p:nvPr>
        </p:nvGraphicFramePr>
        <p:xfrm>
          <a:off x="6431280" y="2243455"/>
          <a:ext cx="4595813" cy="412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3" imgW="4596480" imgH="4126680" progId="">
                  <p:embed/>
                </p:oleObj>
              </mc:Choice>
              <mc:Fallback>
                <p:oleObj r:id="rId3" imgW="4596480" imgH="4126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31280" y="2243455"/>
                        <a:ext cx="4595813" cy="412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Заголовок 1"/>
          <p:cNvSpPr txBox="1">
            <a:spLocks/>
          </p:cNvSpPr>
          <p:nvPr/>
        </p:nvSpPr>
        <p:spPr>
          <a:xfrm>
            <a:off x="794513" y="1180670"/>
            <a:ext cx="58891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Franklin Gothic Demi Cond" panose="020B0706030402020204" pitchFamily="34" charset="0"/>
              </a:rPr>
              <a:t>Способ 2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4513" y="3295137"/>
            <a:ext cx="47577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Franklin Gothic Medium" panose="020B0603020102020204" pitchFamily="34" charset="0"/>
              </a:rPr>
              <a:t>Направление взгляда играет важную роль в том, куда посмотрит посетитель. Например</a:t>
            </a:r>
            <a:r>
              <a:rPr lang="ru-RU" sz="2200" dirty="0">
                <a:latin typeface="Franklin Gothic Medium" panose="020B0603020102020204" pitchFamily="34" charset="0"/>
              </a:rPr>
              <a:t>, если </a:t>
            </a:r>
            <a:r>
              <a:rPr lang="ru-RU" sz="2200" dirty="0" smtClean="0">
                <a:latin typeface="Franklin Gothic Medium" panose="020B0603020102020204" pitchFamily="34" charset="0"/>
              </a:rPr>
              <a:t>человек на фото смотрит влево вверх, то туда же взгляните и вы.</a:t>
            </a:r>
            <a:endParaRPr lang="en-US" sz="22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5032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446594" y="859395"/>
            <a:ext cx="3752352" cy="44925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513" y="958249"/>
            <a:ext cx="5889171" cy="1325563"/>
          </a:xfrm>
        </p:spPr>
        <p:txBody>
          <a:bodyPr/>
          <a:lstStyle/>
          <a:p>
            <a:r>
              <a:rPr lang="ru-RU" dirty="0" smtClean="0">
                <a:latin typeface="Franklin Gothic Demi Cond" panose="020B0706030402020204" pitchFamily="34" charset="0"/>
              </a:rPr>
              <a:t>Способ 3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pic>
        <p:nvPicPr>
          <p:cNvPr id="2050" name="Picture 2" descr="Человек, лицом повёрнутый к нам, смотрит влево чуть ниже центра. Фон однотонный без теней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5"/>
          <a:stretch/>
        </p:blipFill>
        <p:spPr bwMode="auto">
          <a:xfrm>
            <a:off x="7026875" y="1233683"/>
            <a:ext cx="3709910" cy="4391862"/>
          </a:xfrm>
          <a:prstGeom prst="rect">
            <a:avLst/>
          </a:prstGeom>
          <a:solidFill>
            <a:schemeClr val="accent2">
              <a:lumMod val="75000"/>
            </a:schemeClr>
          </a:solidFill>
          <a:extLst/>
        </p:spPr>
      </p:pic>
      <p:sp>
        <p:nvSpPr>
          <p:cNvPr id="4" name="TextBox 3"/>
          <p:cNvSpPr txBox="1"/>
          <p:nvPr/>
        </p:nvSpPr>
        <p:spPr>
          <a:xfrm>
            <a:off x="794513" y="2817342"/>
            <a:ext cx="475779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Franklin Gothic Medium" panose="020B0603020102020204" pitchFamily="34" charset="0"/>
              </a:rPr>
              <a:t>Направление части тела – ещё один приём для направления вашего взгляда на контент. Например</a:t>
            </a:r>
            <a:r>
              <a:rPr lang="ru-RU" sz="2200" dirty="0">
                <a:latin typeface="Franklin Gothic Medium" panose="020B0603020102020204" pitchFamily="34" charset="0"/>
              </a:rPr>
              <a:t>, если персонаж на фото будет рукой показывать вправо, пользователь может подсознательно захотеть посмотреть в ту же сторону.</a:t>
            </a:r>
            <a:endParaRPr lang="en-US" sz="22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7424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280160" y="1690688"/>
            <a:ext cx="4069080" cy="39938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760" y="1130934"/>
            <a:ext cx="4511040" cy="1325563"/>
          </a:xfrm>
        </p:spPr>
        <p:txBody>
          <a:bodyPr/>
          <a:lstStyle/>
          <a:p>
            <a:pPr algn="r"/>
            <a:r>
              <a:rPr lang="ru-RU" dirty="0" smtClean="0">
                <a:latin typeface="Franklin Gothic Demi Cond" panose="020B0706030402020204" pitchFamily="34" charset="0"/>
              </a:rPr>
              <a:t>Способ </a:t>
            </a:r>
            <a:r>
              <a:rPr lang="ru-RU" dirty="0" smtClean="0">
                <a:latin typeface="Franklin Gothic Demi Cond" panose="020B0706030402020204" pitchFamily="34" charset="0"/>
              </a:rPr>
              <a:t>4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8" t="11981" r="11941"/>
          <a:stretch/>
        </p:blipFill>
        <p:spPr>
          <a:xfrm flipH="1">
            <a:off x="1737360" y="1431608"/>
            <a:ext cx="3870961" cy="3830003"/>
          </a:xfrm>
        </p:spPr>
      </p:pic>
      <p:sp>
        <p:nvSpPr>
          <p:cNvPr id="6" name="TextBox 5"/>
          <p:cNvSpPr txBox="1"/>
          <p:nvPr/>
        </p:nvSpPr>
        <p:spPr>
          <a:xfrm>
            <a:off x="7438768" y="3035617"/>
            <a:ext cx="39455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200" dirty="0">
                <a:latin typeface="Franklin Gothic Medium" panose="020B0603020102020204" pitchFamily="34" charset="0"/>
              </a:rPr>
              <a:t>Четвёртый приём связан с расположением глаз на изображении. </a:t>
            </a:r>
            <a:r>
              <a:rPr lang="ru-RU" sz="2200" dirty="0" smtClean="0">
                <a:latin typeface="Franklin Gothic Medium" panose="020B0603020102020204" pitchFamily="34" charset="0"/>
              </a:rPr>
              <a:t>Если </a:t>
            </a:r>
            <a:r>
              <a:rPr lang="ru-RU" sz="2200" dirty="0">
                <a:latin typeface="Franklin Gothic Medium" panose="020B0603020102020204" pitchFamily="34" charset="0"/>
              </a:rPr>
              <a:t>глаза будут располагаться чуть выше визуального центра экрана, </a:t>
            </a:r>
            <a:r>
              <a:rPr lang="ru-RU" sz="2200" dirty="0" smtClean="0">
                <a:latin typeface="Franklin Gothic Medium" panose="020B0603020102020204" pitchFamily="34" charset="0"/>
              </a:rPr>
              <a:t>создаётся </a:t>
            </a:r>
            <a:r>
              <a:rPr lang="ru-RU" sz="2200" dirty="0">
                <a:latin typeface="Franklin Gothic Medium" panose="020B0603020102020204" pitchFamily="34" charset="0"/>
              </a:rPr>
              <a:t>эффект взгляда "сквозь экран". </a:t>
            </a:r>
            <a:endParaRPr lang="en-US" sz="22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1209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746376" y="2177449"/>
            <a:ext cx="5058445" cy="3597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513" y="958249"/>
            <a:ext cx="5889171" cy="1325563"/>
          </a:xfrm>
        </p:spPr>
        <p:txBody>
          <a:bodyPr/>
          <a:lstStyle/>
          <a:p>
            <a:r>
              <a:rPr lang="ru-RU" dirty="0" smtClean="0">
                <a:latin typeface="Franklin Gothic Demi Cond" panose="020B0706030402020204" pitchFamily="34" charset="0"/>
              </a:rPr>
              <a:t>Способ </a:t>
            </a:r>
            <a:r>
              <a:rPr lang="ru-RU" dirty="0" smtClean="0">
                <a:latin typeface="Franklin Gothic Demi Cond" panose="020B0706030402020204" pitchFamily="34" charset="0"/>
              </a:rPr>
              <a:t>5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513" y="3105694"/>
            <a:ext cx="47577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Franklin Gothic Medium" panose="020B0603020102020204" pitchFamily="34" charset="0"/>
              </a:rPr>
              <a:t>Пятым приём можно выделить количество людей на изображении. Если фото содержит три и более человека, оно может вызвать большее доверие к ресурсу.</a:t>
            </a:r>
            <a:endParaRPr lang="en-US" sz="2200" dirty="0">
              <a:latin typeface="Franklin Gothic Medium" panose="020B0603020102020204" pitchFamily="34" charset="0"/>
            </a:endParaRPr>
          </a:p>
        </p:txBody>
      </p:sp>
      <p:pic>
        <p:nvPicPr>
          <p:cNvPr id="6146" name="Picture 2" descr="Улыбающиеся друзья на открытом воздухе веселятся в город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" r="5899"/>
          <a:stretch/>
        </p:blipFill>
        <p:spPr bwMode="auto">
          <a:xfrm>
            <a:off x="6306574" y="1621030"/>
            <a:ext cx="4938215" cy="363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32829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164757" y="3188043"/>
            <a:ext cx="12661557" cy="17052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1673" y="3377877"/>
            <a:ext cx="9352005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Спасибо за внимание!</a:t>
            </a:r>
            <a:endParaRPr lang="en-US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31673" y="5305168"/>
            <a:ext cx="10292148" cy="77294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Докладчик: Янукович Евгений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7037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185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Franklin Gothic Demi Cond</vt:lpstr>
      <vt:lpstr>Franklin Gothic Medium</vt:lpstr>
      <vt:lpstr>Segoe UI Semibold</vt:lpstr>
      <vt:lpstr>Office Theme</vt:lpstr>
      <vt:lpstr>Способы эффективного использования фотографий людей  в веб-дизайне</vt:lpstr>
      <vt:lpstr>Почему важно вызывать эмоции на веб-ресурсах?</vt:lpstr>
      <vt:lpstr>Способ 1</vt:lpstr>
      <vt:lpstr>Презентация PowerPoint</vt:lpstr>
      <vt:lpstr>Способ 3</vt:lpstr>
      <vt:lpstr>Способ 4</vt:lpstr>
      <vt:lpstr>Способ 5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Способы эффективного использования фотографий людей в веб-дизайне</dc:title>
  <dc:creator>User</dc:creator>
  <cp:lastModifiedBy>User</cp:lastModifiedBy>
  <cp:revision>12</cp:revision>
  <dcterms:created xsi:type="dcterms:W3CDTF">2024-04-21T12:09:07Z</dcterms:created>
  <dcterms:modified xsi:type="dcterms:W3CDTF">2024-04-22T04:27:34Z</dcterms:modified>
</cp:coreProperties>
</file>