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95" r:id="rId2"/>
    <p:sldId id="258" r:id="rId3"/>
    <p:sldId id="259" r:id="rId4"/>
    <p:sldId id="260" r:id="rId5"/>
    <p:sldId id="261" r:id="rId6"/>
    <p:sldId id="264" r:id="rId7"/>
    <p:sldId id="262" r:id="rId8"/>
    <p:sldId id="265" r:id="rId9"/>
    <p:sldId id="284" r:id="rId10"/>
    <p:sldId id="263" r:id="rId11"/>
    <p:sldId id="271" r:id="rId12"/>
    <p:sldId id="266" r:id="rId13"/>
    <p:sldId id="285" r:id="rId14"/>
    <p:sldId id="267" r:id="rId15"/>
    <p:sldId id="268" r:id="rId16"/>
    <p:sldId id="269" r:id="rId17"/>
    <p:sldId id="286" r:id="rId18"/>
    <p:sldId id="270" r:id="rId19"/>
    <p:sldId id="287" r:id="rId20"/>
    <p:sldId id="272" r:id="rId21"/>
    <p:sldId id="273" r:id="rId22"/>
    <p:sldId id="274" r:id="rId23"/>
    <p:sldId id="275" r:id="rId24"/>
    <p:sldId id="282" r:id="rId25"/>
    <p:sldId id="288" r:id="rId26"/>
    <p:sldId id="293" r:id="rId27"/>
    <p:sldId id="294" r:id="rId28"/>
    <p:sldId id="291" r:id="rId29"/>
    <p:sldId id="29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CB7DFFA-B310-4B21-A9A2-D58B05F04146}">
          <p14:sldIdLst>
            <p14:sldId id="295"/>
            <p14:sldId id="258"/>
            <p14:sldId id="259"/>
          </p14:sldIdLst>
        </p14:section>
        <p14:section name="Arrays" id="{66B9820C-38F5-470F-8BC0-A1D3F87C16DB}">
          <p14:sldIdLst>
            <p14:sldId id="260"/>
            <p14:sldId id="261"/>
            <p14:sldId id="264"/>
            <p14:sldId id="262"/>
            <p14:sldId id="265"/>
            <p14:sldId id="284"/>
            <p14:sldId id="263"/>
            <p14:sldId id="271"/>
            <p14:sldId id="266"/>
            <p14:sldId id="285"/>
            <p14:sldId id="267"/>
            <p14:sldId id="268"/>
            <p14:sldId id="269"/>
            <p14:sldId id="286"/>
            <p14:sldId id="270"/>
            <p14:sldId id="287"/>
          </p14:sldIdLst>
        </p14:section>
        <p14:section name="Matrices" id="{5748D419-E6EA-467F-A421-EB09918D5E45}">
          <p14:sldIdLst>
            <p14:sldId id="272"/>
            <p14:sldId id="273"/>
            <p14:sldId id="274"/>
          </p14:sldIdLst>
        </p14:section>
        <p14:section name="Live Exercises" id="{64BDE75C-1EA1-4D56-BF30-D778C3877567}">
          <p14:sldIdLst>
            <p14:sldId id="275"/>
          </p14:sldIdLst>
        </p14:section>
        <p14:section name="Conclusion" id="{D49A5671-7E96-4C8A-B12B-9311355E9F4E}">
          <p14:sldIdLst>
            <p14:sldId id="282"/>
            <p14:sldId id="288"/>
            <p14:sldId id="293"/>
            <p14:sldId id="294"/>
            <p14:sldId id="291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446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3B0E0A-7480-47D9-B771-056E922B534A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616ACC-63AA-4E75-8CCE-12C40A27A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29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708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468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642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60887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03424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772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346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351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F693532-0344-4EBF-89B9-731766E5FAB3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C39847F-E364-41FE-ABAC-F9400D2ECCAF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595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3532-0344-4EBF-89B9-731766E5FAB3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9847F-E364-41FE-ABAC-F9400D2ECCAF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65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3532-0344-4EBF-89B9-731766E5FAB3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9847F-E364-41FE-ABAC-F9400D2ECCA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30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01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125441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F693532-0344-4EBF-89B9-731766E5FAB3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C39847F-E364-41FE-ABAC-F9400D2ECCAF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93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F693532-0344-4EBF-89B9-731766E5FAB3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C39847F-E364-41FE-ABAC-F9400D2EC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7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2941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F693532-0344-4EBF-89B9-731766E5FAB3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C39847F-E364-41FE-ABAC-F9400D2EC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8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F693532-0344-4EBF-89B9-731766E5FAB3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C39847F-E364-41FE-ABAC-F9400D2ECCAF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90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F693532-0344-4EBF-89B9-731766E5FAB3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C39847F-E364-41FE-ABAC-F9400D2ECCAF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67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313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DF693532-0344-4EBF-89B9-731766E5FAB3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39847F-E364-41FE-ABAC-F9400D2ECCAF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33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F693532-0344-4EBF-89B9-731766E5FAB3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39847F-E364-41FE-ABAC-F9400D2ECCAF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993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DF693532-0344-4EBF-89B9-731766E5FAB3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C39847F-E364-41FE-ABAC-F9400D2ECCA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212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courses/js-essential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js-essential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3.png"/><Relationship Id="rId26" Type="http://schemas.openxmlformats.org/officeDocument/2006/relationships/image" Target="../media/image56.jp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1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1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5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50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48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2.png"/><Relationship Id="rId22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60.gif"/><Relationship Id="rId4" Type="http://schemas.openxmlformats.org/officeDocument/2006/relationships/image" Target="../media/image57.jpeg"/><Relationship Id="rId9" Type="http://schemas.openxmlformats.org/officeDocument/2006/relationships/hyperlink" Target="https://www.lukanet.com/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E4B3F5C-A2B4-4230-A24F-8AEF2F7B4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259383"/>
            <a:ext cx="10965303" cy="678058"/>
          </a:xfrm>
        </p:spPr>
        <p:txBody>
          <a:bodyPr>
            <a:normAutofit/>
          </a:bodyPr>
          <a:lstStyle/>
          <a:p>
            <a:r>
              <a:rPr lang="en-US" dirty="0"/>
              <a:t>Definitions and Manipulations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8AB95F-7DCD-473A-BBE6-364463D75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and Matrices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7A0A-8D46-4D96-8F13-DAA095A77DB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93EBD36-DCA8-4BB3-8F22-7E15C177CEA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https://softuni.bg</a:t>
            </a:r>
            <a:endParaRPr lang="bg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DE73B6-1B34-418E-B827-202C6A56187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201A8E4-AD7D-4700-8928-D451D218877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  <a:endParaRPr lang="bg-BG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DE947F5-6E98-4FF9-AB9B-B75D235AD610}"/>
              </a:ext>
            </a:extLst>
          </p:cNvPr>
          <p:cNvGrpSpPr/>
          <p:nvPr/>
        </p:nvGrpSpPr>
        <p:grpSpPr>
          <a:xfrm>
            <a:off x="398675" y="3681113"/>
            <a:ext cx="4336872" cy="1195687"/>
            <a:chOff x="1062445" y="1992789"/>
            <a:chExt cx="4336872" cy="119568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FFCABE7-02B5-4214-BF54-50CF8FC3B940}"/>
                </a:ext>
              </a:extLst>
            </p:cNvPr>
            <p:cNvSpPr/>
            <p:nvPr/>
          </p:nvSpPr>
          <p:spPr bwMode="auto">
            <a:xfrm>
              <a:off x="1062445" y="1992789"/>
              <a:ext cx="722812" cy="678058"/>
            </a:xfrm>
            <a:prstGeom prst="rect">
              <a:avLst/>
            </a:prstGeom>
            <a:solidFill>
              <a:srgbClr val="FF0000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5F4B1E6-2DD3-43A2-8CD6-A80EDBE79F3D}"/>
                </a:ext>
              </a:extLst>
            </p:cNvPr>
            <p:cNvSpPr/>
            <p:nvPr/>
          </p:nvSpPr>
          <p:spPr bwMode="auto">
            <a:xfrm>
              <a:off x="1785257" y="1992789"/>
              <a:ext cx="722812" cy="67805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19AE53-45A6-445F-9BF7-DB89D0F81491}"/>
                </a:ext>
              </a:extLst>
            </p:cNvPr>
            <p:cNvSpPr/>
            <p:nvPr/>
          </p:nvSpPr>
          <p:spPr bwMode="auto">
            <a:xfrm>
              <a:off x="2508069" y="1992789"/>
              <a:ext cx="722812" cy="678058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77D7AFA-3FA4-4D1F-ADDA-5F6B5BC05576}"/>
                </a:ext>
              </a:extLst>
            </p:cNvPr>
            <p:cNvSpPr/>
            <p:nvPr/>
          </p:nvSpPr>
          <p:spPr bwMode="auto">
            <a:xfrm>
              <a:off x="3230881" y="1992789"/>
              <a:ext cx="722812" cy="678058"/>
            </a:xfrm>
            <a:prstGeom prst="rect">
              <a:avLst/>
            </a:prstGeom>
            <a:solidFill>
              <a:srgbClr val="FFC000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BB9635E-9E38-4E18-87D5-0BA34BBAE004}"/>
                </a:ext>
              </a:extLst>
            </p:cNvPr>
            <p:cNvSpPr/>
            <p:nvPr/>
          </p:nvSpPr>
          <p:spPr bwMode="auto">
            <a:xfrm>
              <a:off x="3953693" y="1992789"/>
              <a:ext cx="722812" cy="678058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B50F8B-B0BA-4680-AF6D-24D40B82C9DD}"/>
                </a:ext>
              </a:extLst>
            </p:cNvPr>
            <p:cNvSpPr/>
            <p:nvPr/>
          </p:nvSpPr>
          <p:spPr bwMode="auto">
            <a:xfrm>
              <a:off x="4676505" y="1992789"/>
              <a:ext cx="722812" cy="67805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9" name="Arrow: U-Turn 8">
              <a:extLst>
                <a:ext uri="{FF2B5EF4-FFF2-40B4-BE49-F238E27FC236}">
                  <a16:creationId xmlns:a16="http://schemas.microsoft.com/office/drawing/2014/main" id="{C90B317F-28AA-4389-9903-0595CB5E763A}"/>
                </a:ext>
              </a:extLst>
            </p:cNvPr>
            <p:cNvSpPr/>
            <p:nvPr/>
          </p:nvSpPr>
          <p:spPr bwMode="auto">
            <a:xfrm rot="10800000" flipH="1">
              <a:off x="1350731" y="2726195"/>
              <a:ext cx="596536" cy="462280"/>
            </a:xfrm>
            <a:prstGeom prst="utur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Arrow: U-Turn 19">
              <a:extLst>
                <a:ext uri="{FF2B5EF4-FFF2-40B4-BE49-F238E27FC236}">
                  <a16:creationId xmlns:a16="http://schemas.microsoft.com/office/drawing/2014/main" id="{8C3677A2-378D-406D-A4AF-E250352A9D10}"/>
                </a:ext>
              </a:extLst>
            </p:cNvPr>
            <p:cNvSpPr/>
            <p:nvPr/>
          </p:nvSpPr>
          <p:spPr bwMode="auto">
            <a:xfrm rot="10800000" flipH="1">
              <a:off x="2177143" y="2726196"/>
              <a:ext cx="596537" cy="462280"/>
            </a:xfrm>
            <a:prstGeom prst="utur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Arrow: U-Turn 20">
              <a:extLst>
                <a:ext uri="{FF2B5EF4-FFF2-40B4-BE49-F238E27FC236}">
                  <a16:creationId xmlns:a16="http://schemas.microsoft.com/office/drawing/2014/main" id="{00EC21C3-5BC2-4C08-A842-00F6BDBE8CB2}"/>
                </a:ext>
              </a:extLst>
            </p:cNvPr>
            <p:cNvSpPr/>
            <p:nvPr/>
          </p:nvSpPr>
          <p:spPr bwMode="auto">
            <a:xfrm rot="10800000" flipH="1">
              <a:off x="3829966" y="2726195"/>
              <a:ext cx="596539" cy="462280"/>
            </a:xfrm>
            <a:prstGeom prst="utur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Arrow: U-Turn 21">
              <a:extLst>
                <a:ext uri="{FF2B5EF4-FFF2-40B4-BE49-F238E27FC236}">
                  <a16:creationId xmlns:a16="http://schemas.microsoft.com/office/drawing/2014/main" id="{75F99F45-EFF1-4C88-89D3-0827BB7AC533}"/>
                </a:ext>
              </a:extLst>
            </p:cNvPr>
            <p:cNvSpPr/>
            <p:nvPr/>
          </p:nvSpPr>
          <p:spPr bwMode="auto">
            <a:xfrm rot="10800000" flipH="1">
              <a:off x="3003556" y="2726196"/>
              <a:ext cx="596538" cy="462280"/>
            </a:xfrm>
            <a:prstGeom prst="utur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Arrow: U-Turn 23">
              <a:extLst>
                <a:ext uri="{FF2B5EF4-FFF2-40B4-BE49-F238E27FC236}">
                  <a16:creationId xmlns:a16="http://schemas.microsoft.com/office/drawing/2014/main" id="{6D1607E3-3A24-433F-94D9-ACA9C906FADC}"/>
                </a:ext>
              </a:extLst>
            </p:cNvPr>
            <p:cNvSpPr/>
            <p:nvPr/>
          </p:nvSpPr>
          <p:spPr bwMode="auto">
            <a:xfrm rot="10800000" flipH="1">
              <a:off x="4656377" y="2726196"/>
              <a:ext cx="596539" cy="462280"/>
            </a:xfrm>
            <a:prstGeom prst="utur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3F1E4BB-7585-4D97-9414-914D449741C4}"/>
                </a:ext>
              </a:extLst>
            </p:cNvPr>
            <p:cNvSpPr/>
            <p:nvPr/>
          </p:nvSpPr>
          <p:spPr>
            <a:xfrm>
              <a:off x="1183924" y="2052715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0C032EA-60BC-4BEC-985C-6B3ACA29E50D}"/>
                </a:ext>
              </a:extLst>
            </p:cNvPr>
            <p:cNvSpPr/>
            <p:nvPr/>
          </p:nvSpPr>
          <p:spPr>
            <a:xfrm>
              <a:off x="1906736" y="2052714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solidFill>
                    <a:schemeClr val="bg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3200" b="0" cap="none" spc="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F29DCAF-44F7-4F98-9115-AA94AE05DAD1}"/>
                </a:ext>
              </a:extLst>
            </p:cNvPr>
            <p:cNvSpPr/>
            <p:nvPr/>
          </p:nvSpPr>
          <p:spPr>
            <a:xfrm>
              <a:off x="2644525" y="2039430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F9BEDB8-FC87-48ED-B398-6E78BB0BE462}"/>
                </a:ext>
              </a:extLst>
            </p:cNvPr>
            <p:cNvSpPr/>
            <p:nvPr/>
          </p:nvSpPr>
          <p:spPr>
            <a:xfrm>
              <a:off x="3367337" y="2052714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E2D117C-C50A-4ACB-81D2-A70939FEC34C}"/>
                </a:ext>
              </a:extLst>
            </p:cNvPr>
            <p:cNvSpPr/>
            <p:nvPr/>
          </p:nvSpPr>
          <p:spPr>
            <a:xfrm>
              <a:off x="4087316" y="2052713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FCCBB88-C854-4BE6-BB84-14889D7D6C94}"/>
                </a:ext>
              </a:extLst>
            </p:cNvPr>
            <p:cNvSpPr/>
            <p:nvPr/>
          </p:nvSpPr>
          <p:spPr>
            <a:xfrm>
              <a:off x="4803112" y="2059313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  <a:endPara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33" name="Speech Bubble: Rectangle with Corners Rounded 32">
            <a:extLst>
              <a:ext uri="{FF2B5EF4-FFF2-40B4-BE49-F238E27FC236}">
                <a16:creationId xmlns:a16="http://schemas.microsoft.com/office/drawing/2014/main" id="{C0FE2053-FD78-403A-A6E6-BD0732DDF6E0}"/>
              </a:ext>
            </a:extLst>
          </p:cNvPr>
          <p:cNvSpPr/>
          <p:nvPr/>
        </p:nvSpPr>
        <p:spPr bwMode="auto">
          <a:xfrm>
            <a:off x="1849907" y="2499436"/>
            <a:ext cx="2757479" cy="678058"/>
          </a:xfrm>
          <a:prstGeom prst="wedgeRoundRectCallout">
            <a:avLst>
              <a:gd name="adj1" fmla="val -45539"/>
              <a:gd name="adj2" fmla="val 1012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Hi, I'm, an array!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624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and Methods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100" dirty="0"/>
              <a:t>The </a:t>
            </a:r>
            <a:r>
              <a:rPr lang="en-US" sz="3100" b="1" dirty="0">
                <a:solidFill>
                  <a:schemeClr val="bg1"/>
                </a:solidFill>
              </a:rPr>
              <a:t>length property </a:t>
            </a:r>
            <a:r>
              <a:rPr lang="en-US" sz="3100" dirty="0"/>
              <a:t>returns the </a:t>
            </a:r>
            <a:r>
              <a:rPr lang="en-US" sz="3100" b="1" dirty="0">
                <a:solidFill>
                  <a:schemeClr val="bg1"/>
                </a:solidFill>
              </a:rPr>
              <a:t>number of elements</a:t>
            </a:r>
            <a:endParaRPr lang="en-US" sz="3100" dirty="0"/>
          </a:p>
          <a:p>
            <a:pPr marL="0" indent="0">
              <a:buNone/>
            </a:pPr>
            <a:endParaRPr lang="en-US" sz="3100" dirty="0"/>
          </a:p>
          <a:p>
            <a:pPr marL="0" indent="0">
              <a:buNone/>
            </a:pPr>
            <a:endParaRPr lang="en-US" sz="3100" dirty="0"/>
          </a:p>
          <a:p>
            <a:r>
              <a:rPr lang="en-US" sz="3100" dirty="0"/>
              <a:t>The </a:t>
            </a:r>
            <a:r>
              <a:rPr lang="en-US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sort() </a:t>
            </a:r>
            <a:r>
              <a:rPr lang="en-US" sz="3100" dirty="0"/>
              <a:t>method sorts the item of an array. By default, it        sorts the values as </a:t>
            </a:r>
            <a:r>
              <a:rPr lang="en-US" sz="3100" b="1" dirty="0">
                <a:solidFill>
                  <a:schemeClr val="bg1"/>
                </a:solidFill>
              </a:rPr>
              <a:t>strings</a:t>
            </a:r>
            <a:r>
              <a:rPr lang="en-US" sz="3100" dirty="0"/>
              <a:t> in </a:t>
            </a:r>
            <a:r>
              <a:rPr lang="en-US" sz="3100" b="1" dirty="0">
                <a:solidFill>
                  <a:schemeClr val="bg1"/>
                </a:solidFill>
              </a:rPr>
              <a:t>alphabetical</a:t>
            </a:r>
            <a:r>
              <a:rPr lang="en-US" sz="3100" dirty="0"/>
              <a:t> and </a:t>
            </a:r>
            <a:r>
              <a:rPr lang="en-US" sz="3100" b="1" dirty="0">
                <a:solidFill>
                  <a:schemeClr val="bg1"/>
                </a:solidFill>
              </a:rPr>
              <a:t>ascending</a:t>
            </a:r>
            <a:r>
              <a:rPr lang="en-US" sz="3100" dirty="0"/>
              <a:t>          order</a:t>
            </a:r>
          </a:p>
          <a:p>
            <a:pPr marL="0" indent="0">
              <a:buNone/>
            </a:pPr>
            <a:endParaRPr lang="en-US" sz="3100" dirty="0"/>
          </a:p>
          <a:p>
            <a:endParaRPr lang="en-US" sz="3100" dirty="0"/>
          </a:p>
          <a:p>
            <a:r>
              <a:rPr lang="en-US" sz="3100" dirty="0"/>
              <a:t>However, if numbers are sorted as strings, "</a:t>
            </a:r>
            <a:r>
              <a:rPr lang="en-US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25</a:t>
            </a:r>
            <a:r>
              <a:rPr lang="en-US" sz="3100" dirty="0"/>
              <a:t>" is </a:t>
            </a:r>
            <a:r>
              <a:rPr lang="en-US" sz="3100" b="1" dirty="0">
                <a:solidFill>
                  <a:schemeClr val="bg1"/>
                </a:solidFill>
              </a:rPr>
              <a:t>bigger than   </a:t>
            </a:r>
            <a:r>
              <a:rPr lang="en-US" sz="3100" dirty="0"/>
              <a:t>"</a:t>
            </a:r>
            <a:r>
              <a:rPr lang="en-US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100</a:t>
            </a:r>
            <a:r>
              <a:rPr lang="en-US" sz="3100" dirty="0"/>
              <a:t>", because "</a:t>
            </a:r>
            <a:r>
              <a:rPr lang="en-US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3100" dirty="0"/>
              <a:t>" is bigger than "</a:t>
            </a:r>
            <a:r>
              <a:rPr lang="en-US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3100" dirty="0"/>
              <a:t>"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57130" y="1719240"/>
            <a:ext cx="7240013" cy="1030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  <a:effectLst/>
              </a:rPr>
              <a:t>let fruits = </a:t>
            </a:r>
            <a:r>
              <a:rPr lang="en-US" sz="2400" dirty="0">
                <a:solidFill>
                  <a:schemeClr val="bg1"/>
                </a:solidFill>
                <a:effectLst/>
              </a:rPr>
              <a:t>[</a:t>
            </a:r>
            <a:r>
              <a:rPr lang="en-US" sz="2400" dirty="0">
                <a:solidFill>
                  <a:schemeClr val="tx1"/>
                </a:solidFill>
                <a:effectLst/>
              </a:rPr>
              <a:t>'Mango', 'Kiwi', 'Orange'</a:t>
            </a:r>
            <a:r>
              <a:rPr lang="en-US" sz="2400" dirty="0">
                <a:solidFill>
                  <a:schemeClr val="bg1"/>
                </a:solidFill>
                <a:effectLst/>
              </a:rPr>
              <a:t>]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  <a:effectLst/>
              </a:rPr>
              <a:t>console.log(fruits</a:t>
            </a:r>
            <a:r>
              <a:rPr lang="en-US" sz="2400" dirty="0">
                <a:solidFill>
                  <a:schemeClr val="bg1"/>
                </a:solidFill>
                <a:effectLst/>
              </a:rPr>
              <a:t>.length</a:t>
            </a:r>
            <a:r>
              <a:rPr lang="en-US" sz="2400" dirty="0">
                <a:solidFill>
                  <a:schemeClr val="tx1"/>
                </a:solidFill>
                <a:effectLst/>
              </a:rPr>
              <a:t>); </a:t>
            </a:r>
            <a:r>
              <a:rPr lang="en-US" sz="2400" dirty="0">
                <a:solidFill>
                  <a:schemeClr val="accent2"/>
                </a:solidFill>
                <a:effectLst/>
              </a:rPr>
              <a:t>// returns 3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endParaRPr lang="en-US" sz="2400" dirty="0">
              <a:solidFill>
                <a:schemeClr val="accent2"/>
              </a:solidFill>
              <a:effectLst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557130" y="4208742"/>
            <a:ext cx="5411213" cy="1030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  <a:effectLst/>
              </a:rPr>
              <a:t>console.log(fruits</a:t>
            </a:r>
            <a:r>
              <a:rPr lang="en-US" sz="2400" dirty="0">
                <a:solidFill>
                  <a:schemeClr val="bg1"/>
                </a:solidFill>
                <a:effectLst/>
              </a:rPr>
              <a:t>.sort()</a:t>
            </a:r>
            <a:r>
              <a:rPr lang="en-US" sz="2400" dirty="0">
                <a:solidFill>
                  <a:schemeClr val="tx1"/>
                </a:solidFill>
                <a:effectLst/>
              </a:rPr>
              <a:t>); 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accent2"/>
                </a:solidFill>
                <a:effectLst/>
              </a:rPr>
              <a:t>// ['Kiwi', 'Mango', 'Orange'] </a:t>
            </a:r>
          </a:p>
        </p:txBody>
      </p:sp>
    </p:spTree>
    <p:extLst>
      <p:ext uri="{BB962C8B-B14F-4D97-AF65-F5344CB8AC3E}">
        <p14:creationId xmlns:p14="http://schemas.microsoft.com/office/powerpoint/2010/main" val="138504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an array of numbers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59070" y="3116068"/>
            <a:ext cx="10036163" cy="3457967"/>
          </a:xfrm>
        </p:spPr>
        <p:txBody>
          <a:bodyPr>
            <a:normAutofit/>
          </a:bodyPr>
          <a:lstStyle/>
          <a:p>
            <a:r>
              <a:rPr lang="en-US" sz="3200" dirty="0"/>
              <a:t>Sorting numbers in </a:t>
            </a:r>
            <a:r>
              <a:rPr lang="en-US" sz="3200" b="1" dirty="0">
                <a:solidFill>
                  <a:schemeClr val="bg1"/>
                </a:solidFill>
              </a:rPr>
              <a:t>ascending order</a:t>
            </a:r>
          </a:p>
          <a:p>
            <a:pPr marL="0" indent="0"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dirty="0"/>
              <a:t>Sorting numbers </a:t>
            </a:r>
            <a:r>
              <a:rPr lang="en-US" sz="3200" b="1" dirty="0">
                <a:solidFill>
                  <a:schemeClr val="bg1"/>
                </a:solidFill>
              </a:rPr>
              <a:t>in descending order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68080" y="1079011"/>
            <a:ext cx="9274984" cy="8617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nums = 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20, 40, 10, 30, 100, 5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console.log(nums.join(' ')); </a:t>
            </a:r>
            <a:r>
              <a:rPr lang="en-US" sz="24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20 40 10 30 100 5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68077" y="3955578"/>
            <a:ext cx="9274984" cy="8617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(a, b) =&gt; a - b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); </a:t>
            </a:r>
            <a:r>
              <a:rPr lang="en-US" sz="2400" i="1" noProof="1">
                <a:solidFill>
                  <a:schemeClr val="accent2"/>
                </a:solidFill>
                <a:effectLst/>
                <a:cs typeface="Consolas" pitchFamily="49" charset="0"/>
              </a:rPr>
              <a:t>// Compare elements as numbers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console.log(nums.join(' ')); </a:t>
            </a:r>
            <a:r>
              <a:rPr lang="en-US" sz="24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5 10 20 30 40 100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68076" y="5712261"/>
            <a:ext cx="9274984" cy="8617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(a, b) =&gt; b - a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); </a:t>
            </a:r>
            <a:r>
              <a:rPr lang="en-US" sz="2400" i="1" noProof="1">
                <a:solidFill>
                  <a:schemeClr val="accent2"/>
                </a:solidFill>
                <a:effectLst/>
                <a:cs typeface="Consolas" pitchFamily="49" charset="0"/>
              </a:rPr>
              <a:t>// Compare elements as numbers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console.log(nums.join(' ')); </a:t>
            </a:r>
            <a:r>
              <a:rPr lang="en-US" sz="24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100 40 30 20 10 5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68076" y="2158687"/>
            <a:ext cx="9274984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(); </a:t>
            </a:r>
            <a:r>
              <a:rPr lang="en-US" sz="24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Works incorrectly on arrays of numbers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console.log(nums.join('|')); </a:t>
            </a:r>
            <a:r>
              <a:rPr lang="en-US" sz="24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10 100 20 30 40 5</a:t>
            </a:r>
          </a:p>
        </p:txBody>
      </p:sp>
    </p:spTree>
    <p:extLst>
      <p:ext uri="{BB962C8B-B14F-4D97-AF65-F5344CB8AC3E}">
        <p14:creationId xmlns:p14="http://schemas.microsoft.com/office/powerpoint/2010/main" val="4219617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/ Remove Elements at Both Ends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11673" y="1262609"/>
            <a:ext cx="7633812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nums = 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10, 20, 30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console.log(nums.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('|')); </a:t>
            </a:r>
            <a:r>
              <a:rPr lang="en-US" sz="24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10|20|30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11672" y="2348432"/>
            <a:ext cx="7633813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push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(40);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console.log(nums.join('|')); </a:t>
            </a:r>
            <a:r>
              <a:rPr lang="en-US" sz="24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10|20|30|40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11672" y="3434255"/>
            <a:ext cx="7633813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tail = nums.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pop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();       </a:t>
            </a:r>
            <a:r>
              <a:rPr lang="en-US" sz="24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tail = 40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console.log(nums.join('|')); </a:t>
            </a:r>
            <a:r>
              <a:rPr lang="en-US" sz="24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10|20|30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511672" y="4520078"/>
            <a:ext cx="7633813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unshift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console.log(nums.join('|')); </a:t>
            </a:r>
            <a:r>
              <a:rPr lang="en-US" sz="24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0|10|20|30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511671" y="5605901"/>
            <a:ext cx="7633813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head = nums.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shift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();     </a:t>
            </a:r>
            <a:r>
              <a:rPr lang="en-US" sz="24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head =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console.log(nums.join('|')); </a:t>
            </a:r>
            <a:r>
              <a:rPr lang="en-US" sz="24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10|20|30</a:t>
            </a:r>
          </a:p>
        </p:txBody>
      </p:sp>
    </p:spTree>
    <p:extLst>
      <p:ext uri="{BB962C8B-B14F-4D97-AF65-F5344CB8AC3E}">
        <p14:creationId xmlns:p14="http://schemas.microsoft.com/office/powerpoint/2010/main" val="129455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dirty="0">
                <a:solidFill>
                  <a:srgbClr val="234465"/>
                </a:solidFill>
              </a:rPr>
              <a:t>You are given </a:t>
            </a:r>
            <a:r>
              <a:rPr lang="en-US" sz="3200" b="1" dirty="0">
                <a:solidFill>
                  <a:schemeClr val="bg1"/>
                </a:solidFill>
              </a:rPr>
              <a:t>an array of numbers</a:t>
            </a:r>
          </a:p>
          <a:p>
            <a:pPr lvl="1"/>
            <a:r>
              <a:rPr lang="en-US" sz="3000" dirty="0"/>
              <a:t>Find </a:t>
            </a:r>
            <a:r>
              <a:rPr lang="en-US" sz="3000" b="1" dirty="0">
                <a:solidFill>
                  <a:schemeClr val="bg1"/>
                </a:solidFill>
              </a:rPr>
              <a:t>first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last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K</a:t>
            </a:r>
            <a:r>
              <a:rPr lang="en-US" sz="3000" dirty="0"/>
              <a:t> numbers</a:t>
            </a:r>
          </a:p>
          <a:p>
            <a:pPr lvl="1"/>
            <a:r>
              <a:rPr lang="en-US" sz="3000" dirty="0"/>
              <a:t>Where </a:t>
            </a:r>
            <a:r>
              <a:rPr lang="en-US" sz="3000" b="1" dirty="0">
                <a:solidFill>
                  <a:schemeClr val="bg1"/>
                </a:solidFill>
              </a:rPr>
              <a:t>K </a:t>
            </a:r>
            <a:r>
              <a:rPr lang="en-US" sz="3000" dirty="0"/>
              <a:t>is the first element at the array</a:t>
            </a:r>
          </a:p>
          <a:p>
            <a:pPr lvl="1"/>
            <a:r>
              <a:rPr lang="en-US" sz="3000" dirty="0"/>
              <a:t>Print two lines:</a:t>
            </a:r>
          </a:p>
          <a:p>
            <a:pPr lvl="2"/>
            <a:r>
              <a:rPr lang="en-US" sz="2800" dirty="0"/>
              <a:t>First line must contain </a:t>
            </a:r>
            <a:r>
              <a:rPr lang="en-US" sz="2800" b="1" dirty="0">
                <a:solidFill>
                  <a:schemeClr val="bg1"/>
                </a:solidFill>
              </a:rPr>
              <a:t>first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K </a:t>
            </a:r>
            <a:r>
              <a:rPr lang="en-US" sz="2800" dirty="0"/>
              <a:t>numbers</a:t>
            </a:r>
          </a:p>
          <a:p>
            <a:pPr lvl="2"/>
            <a:r>
              <a:rPr lang="en-US" sz="2800" dirty="0"/>
              <a:t>Second line must contain </a:t>
            </a:r>
            <a:r>
              <a:rPr lang="en-US" sz="2800" b="1" dirty="0">
                <a:solidFill>
                  <a:schemeClr val="bg1"/>
                </a:solidFill>
              </a:rPr>
              <a:t>last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K</a:t>
            </a:r>
            <a:r>
              <a:rPr lang="en-US" sz="2800" dirty="0"/>
              <a:t> numbers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First and Last K numbers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B85A9D-CD0A-40D0-A95C-60B7F82734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12630" y="3074126"/>
            <a:ext cx="2540247" cy="311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25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Slicing Arrays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72038" y="1330234"/>
            <a:ext cx="8748511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nums = 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'one',</a:t>
            </a:r>
            <a:r>
              <a:rPr lang="en-US" sz="24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'two',</a:t>
            </a:r>
            <a:r>
              <a:rPr lang="en-US" sz="24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'three',</a:t>
            </a:r>
            <a:r>
              <a:rPr lang="en-US" sz="24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'four'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console.log(nums.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('|')); </a:t>
            </a:r>
            <a:r>
              <a:rPr lang="en-US" sz="24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one|two|three|four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72038" y="2594005"/>
            <a:ext cx="8748511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firstNums = nums.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slice(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0, 2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 </a:t>
            </a:r>
            <a:r>
              <a:rPr lang="en-US" sz="24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start, end+1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console.log(firstNums.join('|')); </a:t>
            </a:r>
            <a:r>
              <a:rPr lang="en-US" sz="24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one|two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72038" y="3885366"/>
            <a:ext cx="8748511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lastNums = nums.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slice(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2, 4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 </a:t>
            </a:r>
            <a:r>
              <a:rPr lang="en-US" sz="24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start, end+1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console.log(lastNums.join('|')); </a:t>
            </a:r>
            <a:r>
              <a:rPr lang="en-US" sz="24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three|four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72038" y="5176727"/>
            <a:ext cx="8748511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midNums = nums.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slice(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1, 3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 </a:t>
            </a:r>
            <a:r>
              <a:rPr lang="en-US" sz="24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start, end+1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console.log(midNums.join('|')); </a:t>
            </a:r>
            <a:r>
              <a:rPr lang="en-US" sz="24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two|three</a:t>
            </a:r>
          </a:p>
        </p:txBody>
      </p:sp>
    </p:spTree>
    <p:extLst>
      <p:ext uri="{BB962C8B-B14F-4D97-AF65-F5344CB8AC3E}">
        <p14:creationId xmlns:p14="http://schemas.microsoft.com/office/powerpoint/2010/main" val="2043333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Splice: Cut and Insert Array Elements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84825" y="1234440"/>
            <a:ext cx="8300295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nums = 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lang="bg-BG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5, 10, 15, 20, 25, 30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lang="bg-BG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endParaRPr lang="en-US" sz="2400" noProof="1"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console.log(nums.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('|')); </a:t>
            </a:r>
            <a:r>
              <a:rPr lang="en-US" sz="2400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5|10|15|20|25|30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84825" y="2606040"/>
            <a:ext cx="8300295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mid = nums.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splice(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2, 3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 </a:t>
            </a:r>
            <a:r>
              <a:rPr lang="en-US" sz="2400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noProof="1">
                <a:solidFill>
                  <a:schemeClr val="accent2"/>
                </a:solidFill>
                <a:effectLst/>
                <a:cs typeface="Consolas" pitchFamily="49" charset="0"/>
              </a:rPr>
              <a:t>start, delete-count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console.log(mid.join('|')); </a:t>
            </a:r>
            <a:r>
              <a:rPr lang="en-US" sz="2400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15|20|25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console.log(nums.join('|')); </a:t>
            </a:r>
            <a:r>
              <a:rPr lang="en-US" sz="2400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5|10|30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84825" y="4408528"/>
            <a:ext cx="8300295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nums = 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lang="bg-BG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5, 10, 15, 20, 25, 30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lang="bg-BG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endParaRPr lang="en-US" sz="2400" noProof="1"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splice(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3, 2, "twenty", "twenty-five"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console.log(nums.join('|'));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5|10|15|twenty|twenty-five|30</a:t>
            </a:r>
          </a:p>
        </p:txBody>
      </p:sp>
    </p:spTree>
    <p:extLst>
      <p:ext uri="{BB962C8B-B14F-4D97-AF65-F5344CB8AC3E}">
        <p14:creationId xmlns:p14="http://schemas.microsoft.com/office/powerpoint/2010/main" val="132320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for</a:t>
            </a:r>
            <a:r>
              <a:rPr lang="en-US" sz="3200" dirty="0"/>
              <a:t> … </a:t>
            </a:r>
            <a:r>
              <a:rPr lang="en-US" sz="3200" b="1" dirty="0">
                <a:solidFill>
                  <a:schemeClr val="bg1"/>
                </a:solidFill>
              </a:rPr>
              <a:t>of</a:t>
            </a:r>
            <a:r>
              <a:rPr lang="en-US" sz="3200" dirty="0"/>
              <a:t> works like </a:t>
            </a:r>
            <a:r>
              <a:rPr lang="en-US" sz="3200" b="1" dirty="0">
                <a:solidFill>
                  <a:schemeClr val="bg1"/>
                </a:solidFill>
              </a:rPr>
              <a:t>foreach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for </a:t>
            </a:r>
            <a:r>
              <a:rPr lang="en-US" sz="3200" dirty="0"/>
              <a:t>…</a:t>
            </a:r>
            <a:r>
              <a:rPr lang="en-US" sz="3200" b="1" dirty="0">
                <a:solidFill>
                  <a:schemeClr val="bg1"/>
                </a:solidFill>
              </a:rPr>
              <a:t> in </a:t>
            </a:r>
            <a:r>
              <a:rPr lang="en-US" sz="3200" dirty="0"/>
              <a:t>goes through array indices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endParaRPr lang="en-US" sz="3200" dirty="0"/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Traditional </a:t>
            </a:r>
            <a:r>
              <a:rPr lang="en-US" sz="3200" b="1" dirty="0">
                <a:solidFill>
                  <a:schemeClr val="bg1"/>
                </a:solidFill>
              </a:rPr>
              <a:t>for</a:t>
            </a:r>
            <a:r>
              <a:rPr lang="en-US" sz="3200" dirty="0"/>
              <a:t>-loop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through an array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682008" y="1194563"/>
            <a:ext cx="61727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nums = 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lang="bg-BG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5, 10, 15, 20, 25, 30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lang="bg-BG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endParaRPr lang="en-US" sz="2400" noProof="1"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82008" y="2369495"/>
            <a:ext cx="390118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(let num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nums)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console.log(num);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82008" y="4109978"/>
            <a:ext cx="5782723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(let i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nums)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+ " " + nums[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]);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682008" y="5850461"/>
            <a:ext cx="6172799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(let i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0; i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console.log(nums[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132752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dirty="0">
                <a:solidFill>
                  <a:srgbClr val="234465"/>
                </a:solidFill>
              </a:rPr>
              <a:t>You are given two integers </a:t>
            </a:r>
            <a:r>
              <a:rPr lang="en-US" sz="3200" b="1" dirty="0">
                <a:solidFill>
                  <a:schemeClr val="bg1"/>
                </a:solidFill>
              </a:rPr>
              <a:t>N</a:t>
            </a:r>
            <a:r>
              <a:rPr lang="en-US" sz="3200" dirty="0">
                <a:solidFill>
                  <a:srgbClr val="234465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K</a:t>
            </a:r>
          </a:p>
          <a:p>
            <a:pPr lvl="1"/>
            <a:r>
              <a:rPr lang="en-US" sz="3000" dirty="0"/>
              <a:t>Generate and print the following sequence:</a:t>
            </a:r>
          </a:p>
          <a:p>
            <a:pPr lvl="2"/>
            <a:r>
              <a:rPr lang="en-US" sz="2800" dirty="0"/>
              <a:t>The first element is 1</a:t>
            </a:r>
          </a:p>
          <a:p>
            <a:pPr lvl="2"/>
            <a:r>
              <a:rPr lang="en-US" sz="2800" dirty="0"/>
              <a:t>Every next equals to the </a:t>
            </a:r>
            <a:r>
              <a:rPr lang="en-US" sz="2800" b="1" dirty="0">
                <a:solidFill>
                  <a:schemeClr val="bg1"/>
                </a:solidFill>
              </a:rPr>
              <a:t>sum</a:t>
            </a:r>
            <a:r>
              <a:rPr lang="en-US" sz="2800" dirty="0"/>
              <a:t> of the previous </a:t>
            </a:r>
            <a:r>
              <a:rPr lang="en-US" sz="2800" b="1" dirty="0">
                <a:solidFill>
                  <a:schemeClr val="bg1"/>
                </a:solidFill>
              </a:rPr>
              <a:t>K</a:t>
            </a:r>
            <a:r>
              <a:rPr lang="en-US" sz="2800" dirty="0"/>
              <a:t> elements</a:t>
            </a:r>
          </a:p>
          <a:p>
            <a:pPr lvl="2"/>
            <a:r>
              <a:rPr lang="en-US" sz="2800" dirty="0"/>
              <a:t>The length of the sequence is </a:t>
            </a:r>
            <a:r>
              <a:rPr lang="en-US" sz="2800" b="1" dirty="0">
                <a:solidFill>
                  <a:schemeClr val="bg1"/>
                </a:solidFill>
              </a:rPr>
              <a:t>N</a:t>
            </a:r>
            <a:r>
              <a:rPr lang="en-US" sz="2800" dirty="0"/>
              <a:t> elements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Last K Numbers Sequence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4E809D-EF44-4845-963B-6004D8CA10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66664" y="3681608"/>
            <a:ext cx="2059576" cy="252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39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Array Methods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89107" y="1251773"/>
            <a:ext cx="10764149" cy="52760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includes()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- check if an array contains a specific element</a:t>
            </a:r>
          </a:p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indexOf()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- returns the position of an element in an array</a:t>
            </a:r>
          </a:p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isArray()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- checks if an object is an array</a:t>
            </a:r>
          </a:p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reverse()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- reverses the order of elements in an array</a:t>
            </a:r>
          </a:p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toString()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- converts an array to string</a:t>
            </a:r>
          </a:p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reduce()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- reduces the values of an array (from left to right)</a:t>
            </a:r>
          </a:p>
        </p:txBody>
      </p:sp>
    </p:spTree>
    <p:extLst>
      <p:ext uri="{BB962C8B-B14F-4D97-AF65-F5344CB8AC3E}">
        <p14:creationId xmlns:p14="http://schemas.microsoft.com/office/powerpoint/2010/main" val="1506374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100172"/>
          </a:xfrm>
        </p:spPr>
        <p:txBody>
          <a:bodyPr>
            <a:normAutofit/>
          </a:bodyPr>
          <a:lstStyle/>
          <a:p>
            <a:pPr lvl="0"/>
            <a:r>
              <a:rPr lang="en-US" sz="3200" dirty="0">
                <a:solidFill>
                  <a:srgbClr val="234465"/>
                </a:solidFill>
              </a:rPr>
              <a:t>You are given </a:t>
            </a:r>
            <a:r>
              <a:rPr lang="en-US" sz="3200" b="1" dirty="0">
                <a:solidFill>
                  <a:schemeClr val="bg1"/>
                </a:solidFill>
              </a:rPr>
              <a:t>array of numbers</a:t>
            </a:r>
          </a:p>
          <a:p>
            <a:pPr lvl="1"/>
            <a:r>
              <a:rPr lang="en-US" sz="3000" dirty="0"/>
              <a:t>Find all elements in </a:t>
            </a:r>
            <a:r>
              <a:rPr lang="en-US" sz="3000" b="1" dirty="0">
                <a:solidFill>
                  <a:schemeClr val="bg1"/>
                </a:solidFill>
              </a:rPr>
              <a:t>odd</a:t>
            </a:r>
            <a:r>
              <a:rPr lang="en-US" sz="3000" dirty="0"/>
              <a:t> position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Multiply</a:t>
            </a:r>
            <a:r>
              <a:rPr lang="en-US" sz="3000" dirty="0"/>
              <a:t> them by 2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Reverse</a:t>
            </a:r>
            <a:r>
              <a:rPr lang="en-US" sz="3000" dirty="0"/>
              <a:t> them</a:t>
            </a:r>
          </a:p>
          <a:p>
            <a:pPr lvl="1"/>
            <a:r>
              <a:rPr lang="en-US" sz="3000" dirty="0"/>
              <a:t>Print the elements separated with a single space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Process Odd Numbers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2F4BC-E3A9-4DD2-B34E-BBB0293D5A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04218" y="3039292"/>
            <a:ext cx="2540247" cy="311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52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b="1" dirty="0"/>
              <a:t>Arrays</a:t>
            </a:r>
          </a:p>
          <a:p>
            <a:pPr lvl="1"/>
            <a:r>
              <a:rPr lang="en-US" sz="3200" b="1" dirty="0"/>
              <a:t>Definition</a:t>
            </a:r>
          </a:p>
          <a:p>
            <a:pPr lvl="1"/>
            <a:r>
              <a:rPr lang="en-US" sz="3200" b="1" dirty="0"/>
              <a:t>Accessing elements</a:t>
            </a:r>
          </a:p>
          <a:p>
            <a:pPr lvl="1"/>
            <a:r>
              <a:rPr lang="en-US" sz="3200" b="1" dirty="0"/>
              <a:t>Properties and Methods</a:t>
            </a:r>
          </a:p>
          <a:p>
            <a:r>
              <a:rPr lang="en-US" sz="3200" b="1" dirty="0"/>
              <a:t>Matrices</a:t>
            </a:r>
          </a:p>
          <a:p>
            <a:pPr lvl="1"/>
            <a:r>
              <a:rPr lang="en-US" sz="3200" b="1" dirty="0"/>
              <a:t>Definition</a:t>
            </a:r>
          </a:p>
          <a:p>
            <a:pPr lvl="1"/>
            <a:r>
              <a:rPr lang="en-US" sz="3200" b="1" dirty="0"/>
              <a:t>Loop through matrix</a:t>
            </a:r>
          </a:p>
          <a:p>
            <a:pPr lvl="1"/>
            <a:r>
              <a:rPr lang="en-US" sz="3200" b="1" dirty="0"/>
              <a:t>Manipulate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28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Matrices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Array</a:t>
            </a:r>
            <a:r>
              <a:rPr lang="en-US" dirty="0"/>
              <a:t> of Arrays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4829" y="1613058"/>
            <a:ext cx="2642341" cy="206935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727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matrix</a:t>
            </a:r>
            <a:r>
              <a:rPr lang="en-US" sz="3200" dirty="0"/>
              <a:t> is a </a:t>
            </a:r>
            <a:r>
              <a:rPr lang="en-US" sz="3200" b="1" dirty="0">
                <a:solidFill>
                  <a:schemeClr val="bg1"/>
                </a:solidFill>
              </a:rPr>
              <a:t>table of values</a:t>
            </a:r>
            <a:endParaRPr lang="en-US" sz="3200" dirty="0"/>
          </a:p>
          <a:p>
            <a:r>
              <a:rPr lang="en-US" sz="3200" dirty="0"/>
              <a:t>Matrices are represented as </a:t>
            </a:r>
            <a:r>
              <a:rPr lang="en-US" sz="3200" b="1" dirty="0">
                <a:solidFill>
                  <a:schemeClr val="bg1"/>
                </a:solidFill>
              </a:rPr>
              <a:t>nested arrays </a:t>
            </a:r>
            <a:r>
              <a:rPr lang="en-US" sz="3200" dirty="0"/>
              <a:t>in JavaScript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 in JS</a:t>
            </a:r>
          </a:p>
        </p:txBody>
      </p:sp>
      <p:sp>
        <p:nvSpPr>
          <p:cNvPr id="4" name="Rectangle 3"/>
          <p:cNvSpPr/>
          <p:nvPr/>
        </p:nvSpPr>
        <p:spPr>
          <a:xfrm>
            <a:off x="4052244" y="2615390"/>
            <a:ext cx="3892150" cy="3781802"/>
          </a:xfrm>
          <a:prstGeom prst="rect">
            <a:avLst/>
          </a:prstGeom>
          <a:solidFill>
            <a:schemeClr val="tx1">
              <a:lumMod val="65000"/>
              <a:alpha val="20000"/>
            </a:schemeClr>
          </a:solidFill>
          <a:ln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687135"/>
              </p:ext>
            </p:extLst>
          </p:nvPr>
        </p:nvGraphicFramePr>
        <p:xfrm>
          <a:off x="4678960" y="3229547"/>
          <a:ext cx="2909696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-6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08129"/>
              </p:ext>
            </p:extLst>
          </p:nvPr>
        </p:nvGraphicFramePr>
        <p:xfrm>
          <a:off x="4678960" y="3910479"/>
          <a:ext cx="2182272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-2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021861"/>
              </p:ext>
            </p:extLst>
          </p:nvPr>
        </p:nvGraphicFramePr>
        <p:xfrm>
          <a:off x="4678960" y="4601571"/>
          <a:ext cx="1454848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-5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17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156042"/>
              </p:ext>
            </p:extLst>
          </p:nvPr>
        </p:nvGraphicFramePr>
        <p:xfrm>
          <a:off x="4678960" y="5282503"/>
          <a:ext cx="2909696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-9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294927" y="3406062"/>
            <a:ext cx="381000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500" dirty="0"/>
              <a:t>0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/>
              <a:t>1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/>
              <a:t>2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/>
              <a:t>3</a:t>
            </a:r>
            <a:endParaRPr lang="bg-BG" sz="2500" dirty="0"/>
          </a:p>
        </p:txBody>
      </p:sp>
      <p:sp>
        <p:nvSpPr>
          <p:cNvPr id="10" name="TextBox 9"/>
          <p:cNvSpPr txBox="1"/>
          <p:nvPr/>
        </p:nvSpPr>
        <p:spPr>
          <a:xfrm>
            <a:off x="4653865" y="2803953"/>
            <a:ext cx="29096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0        1        2       3</a:t>
            </a:r>
            <a:endParaRPr lang="bg-BG" sz="25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571110" y="3042480"/>
            <a:ext cx="3106799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matrix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[4,</a:t>
            </a:r>
            <a:r>
              <a:rPr lang="en-US" sz="2800" b="1" noProof="1"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-6,</a:t>
            </a:r>
            <a:r>
              <a:rPr lang="en-US" sz="2800" b="1" noProof="1"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3,</a:t>
            </a:r>
            <a:r>
              <a:rPr lang="en-US" sz="2800" b="1" noProof="1"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0],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[2,</a:t>
            </a:r>
            <a:r>
              <a:rPr lang="en-US" sz="2800" b="1" noProof="1"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1,</a:t>
            </a:r>
            <a:r>
              <a:rPr lang="en-US" sz="2800" b="1" noProof="1"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-2],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[-5,</a:t>
            </a:r>
            <a:r>
              <a:rPr lang="en-US" sz="2800" b="1" noProof="1"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17],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[7,</a:t>
            </a:r>
            <a:r>
              <a:rPr lang="en-US" sz="2800" b="1" noProof="1"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3,</a:t>
            </a:r>
            <a:r>
              <a:rPr lang="en-US" sz="2800" b="1" noProof="1"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-9,</a:t>
            </a:r>
            <a:r>
              <a:rPr lang="en-US" sz="2800" b="1" noProof="1"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12]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2" name="Закръглено правоъгълно изнесено означение 7"/>
          <p:cNvSpPr/>
          <p:nvPr/>
        </p:nvSpPr>
        <p:spPr bwMode="auto">
          <a:xfrm>
            <a:off x="1772345" y="3408489"/>
            <a:ext cx="2279899" cy="710665"/>
          </a:xfrm>
          <a:prstGeom prst="wedgeRoundRectCallout">
            <a:avLst>
              <a:gd name="adj1" fmla="val 57329"/>
              <a:gd name="adj2" fmla="val 36751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de-DE" sz="2400" b="1" dirty="0">
                <a:solidFill>
                  <a:schemeClr val="bg2"/>
                </a:solidFill>
              </a:rPr>
              <a:t>Matrix </a:t>
            </a:r>
            <a:r>
              <a:rPr lang="de-DE" sz="2400" b="1" dirty="0" err="1">
                <a:solidFill>
                  <a:schemeClr val="bg2"/>
                </a:solidFill>
              </a:rPr>
              <a:t>of</a:t>
            </a:r>
            <a:r>
              <a:rPr lang="de-DE" sz="2400" b="1" dirty="0">
                <a:solidFill>
                  <a:schemeClr val="bg2"/>
                </a:solidFill>
              </a:rPr>
              <a:t> </a:t>
            </a:r>
            <a:r>
              <a:rPr lang="de-DE" sz="2400" b="1" dirty="0">
                <a:solidFill>
                  <a:schemeClr val="bg1"/>
                </a:solidFill>
              </a:rPr>
              <a:t>4</a:t>
            </a:r>
            <a:r>
              <a:rPr lang="de-DE" sz="2400" b="1" dirty="0">
                <a:solidFill>
                  <a:schemeClr val="bg2"/>
                </a:solidFill>
              </a:rPr>
              <a:t> </a:t>
            </a:r>
            <a:r>
              <a:rPr lang="de-DE" sz="2400" b="1" dirty="0" err="1">
                <a:solidFill>
                  <a:schemeClr val="bg2"/>
                </a:solidFill>
              </a:rPr>
              <a:t>rows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13" name="Закръглено правоъгълно изнесено означение 7"/>
          <p:cNvSpPr/>
          <p:nvPr/>
        </p:nvSpPr>
        <p:spPr bwMode="auto">
          <a:xfrm>
            <a:off x="1290230" y="5240382"/>
            <a:ext cx="2687372" cy="1056510"/>
          </a:xfrm>
          <a:prstGeom prst="wedgeRoundRectCallout">
            <a:avLst>
              <a:gd name="adj1" fmla="val 63756"/>
              <a:gd name="adj2" fmla="val -42590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400" b="1" dirty="0">
                <a:solidFill>
                  <a:srgbClr val="FFFFFF"/>
                </a:solidFill>
              </a:rPr>
              <a:t>Element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matrix[2][0]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rgbClr val="FFFFFF"/>
                </a:solidFill>
              </a:rPr>
              <a:t>at row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2400" b="1" dirty="0">
                <a:solidFill>
                  <a:srgbClr val="FFFFFF"/>
                </a:solidFill>
              </a:rPr>
              <a:t>, column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endParaRPr lang="en-US" sz="24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94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/>
      <p:bldP spid="11" grpId="0" animBg="1"/>
      <p:bldP spid="12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through a matrix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067375" y="2694905"/>
            <a:ext cx="9332146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 (let row = 0; row &lt;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matrix.length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 row++)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console.log(matrix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[row]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	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for (let col = 0; col &lt;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matrix[row].length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 col++)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console.log(matrix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[row][col]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endParaRPr lang="en-US" sz="24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67375" y="1238990"/>
            <a:ext cx="446061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matrix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[4, 5, 6],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		   [6, 5, 4],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		   [5, 5, 5]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Закръглено правоъгълно изнесено означение 7">
            <a:extLst>
              <a:ext uri="{FF2B5EF4-FFF2-40B4-BE49-F238E27FC236}">
                <a16:creationId xmlns:a16="http://schemas.microsoft.com/office/drawing/2014/main" id="{88E1A09B-1C9F-44CB-9FFE-20264C459288}"/>
              </a:ext>
            </a:extLst>
          </p:cNvPr>
          <p:cNvSpPr/>
          <p:nvPr/>
        </p:nvSpPr>
        <p:spPr bwMode="auto">
          <a:xfrm>
            <a:off x="7739202" y="5377936"/>
            <a:ext cx="3660319" cy="743726"/>
          </a:xfrm>
          <a:prstGeom prst="wedgeRoundRectCallout">
            <a:avLst>
              <a:gd name="adj1" fmla="val -56405"/>
              <a:gd name="adj2" fmla="val -4695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de-DE" sz="2400" b="1" dirty="0">
                <a:solidFill>
                  <a:schemeClr val="bg2"/>
                </a:solidFill>
              </a:rPr>
              <a:t>Prints each element of the matrix on a separate line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9" name="Закръглено правоъгълно изнесено означение 7">
            <a:extLst>
              <a:ext uri="{FF2B5EF4-FFF2-40B4-BE49-F238E27FC236}">
                <a16:creationId xmlns:a16="http://schemas.microsoft.com/office/drawing/2014/main" id="{4E60731D-422D-4C6C-A8A2-4C6FD77671B5}"/>
              </a:ext>
            </a:extLst>
          </p:cNvPr>
          <p:cNvSpPr/>
          <p:nvPr/>
        </p:nvSpPr>
        <p:spPr bwMode="auto">
          <a:xfrm>
            <a:off x="6961959" y="3297053"/>
            <a:ext cx="3453491" cy="743726"/>
          </a:xfrm>
          <a:prstGeom prst="wedgeRoundRectCallout">
            <a:avLst>
              <a:gd name="adj1" fmla="val -57362"/>
              <a:gd name="adj2" fmla="val -34617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de-DE" sz="2400" b="1" dirty="0">
                <a:solidFill>
                  <a:schemeClr val="bg2"/>
                </a:solidFill>
              </a:rPr>
              <a:t>Prints each row of the matrix on a separate line</a:t>
            </a:r>
            <a:endParaRPr lang="en-US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9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5851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40595" y="1596445"/>
            <a:ext cx="8282044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800" dirty="0">
                <a:solidFill>
                  <a:schemeClr val="bg2"/>
                </a:solidFill>
                <a:latin typeface="+mj-lt"/>
              </a:rPr>
              <a:t>Arrays are used to store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multiple values 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in a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single      variable</a:t>
            </a:r>
            <a:endParaRPr lang="en-US" sz="2800" dirty="0">
              <a:solidFill>
                <a:schemeClr val="bg2"/>
              </a:solidFill>
              <a:latin typeface="+mj-lt"/>
            </a:endParaRPr>
          </a:p>
          <a:p>
            <a:pPr>
              <a:lnSpc>
                <a:spcPct val="130000"/>
              </a:lnSpc>
            </a:pPr>
            <a:r>
              <a:rPr lang="en-US" sz="2800" dirty="0">
                <a:solidFill>
                  <a:schemeClr val="bg2"/>
                </a:solidFill>
                <a:latin typeface="+mj-lt"/>
              </a:rPr>
              <a:t>Elements are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accessed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 using their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index number</a:t>
            </a:r>
            <a:endParaRPr lang="en-US" sz="2800" dirty="0">
              <a:solidFill>
                <a:schemeClr val="bg2"/>
              </a:solidFill>
              <a:latin typeface="+mj-lt"/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Sorting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 and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modifying 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elements using methods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  <a:latin typeface="+mj-lt"/>
              </a:rPr>
              <a:t>Looping through arrays with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for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 …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of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for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 …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in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 and     traditional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for-loop</a:t>
            </a:r>
            <a:endParaRPr lang="en-US" sz="2800" dirty="0">
              <a:solidFill>
                <a:schemeClr val="bg2"/>
              </a:solidFill>
              <a:latin typeface="+mj-lt"/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  <a:latin typeface="+mj-lt"/>
              </a:rPr>
              <a:t>A matrix is a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table of values</a:t>
            </a:r>
            <a:endParaRPr lang="en-US" sz="2800" dirty="0">
              <a:solidFill>
                <a:schemeClr val="bg2"/>
              </a:solidFill>
              <a:latin typeface="+mj-lt"/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endParaRPr lang="en-US" sz="2800" dirty="0">
              <a:solidFill>
                <a:schemeClr val="bg2"/>
              </a:solidFill>
              <a:latin typeface="+mj-lt"/>
            </a:endParaRPr>
          </a:p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+mj-lt"/>
            </a:endParaRPr>
          </a:p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0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hlinkClick r:id="rId3"/>
              </a:rPr>
              <a:t>https://softuni.bg/courses/js-essentials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42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6" name="Netpeak" descr="Ð ÐµÐ·ÑÐ»ÑÐ°Ñ Ñ Ð¸Ð·Ð¾Ð±ÑÐ°Ð¶ÐµÐ½Ð¸Ðµ Ð·Ð° netpeak">
            <a:hlinkClick r:id="rId7"/>
            <a:extLst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  <a:extLst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  <a:extLst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  <a:extLst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827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9814" y="5566366"/>
            <a:ext cx="287379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69960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82300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742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4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/>
              <a:t>#JS-CORE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017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Arrays in JS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5109" y="5951993"/>
            <a:ext cx="10961783" cy="499819"/>
          </a:xfrm>
        </p:spPr>
        <p:txBody>
          <a:bodyPr/>
          <a:lstStyle/>
          <a:p>
            <a:r>
              <a:rPr lang="en-US" dirty="0"/>
              <a:t>Working with Arrays of Elements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84CF24-4A90-4378-82D4-BDCED97C25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1996">
            <a:off x="4314847" y="2410926"/>
            <a:ext cx="981810" cy="9818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73439B-E25E-48E6-9F91-E817000CEF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1996">
            <a:off x="5165020" y="2181963"/>
            <a:ext cx="981810" cy="9818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0EFBA9-ED11-4D2C-8605-13E2AA3EE0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1996">
            <a:off x="6015192" y="1952285"/>
            <a:ext cx="981810" cy="9818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E3F69C-ED97-49B5-90DB-20523FA7F9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1996">
            <a:off x="6865365" y="1723322"/>
            <a:ext cx="981810" cy="98181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F7710FC-DF57-40D9-90A8-54117EAD02D7}"/>
              </a:ext>
            </a:extLst>
          </p:cNvPr>
          <p:cNvSpPr/>
          <p:nvPr/>
        </p:nvSpPr>
        <p:spPr>
          <a:xfrm rot="20685888">
            <a:off x="4618902" y="2650453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sz="2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9C3CA0-D1CF-43C3-B933-4A71E1AB1CFC}"/>
              </a:ext>
            </a:extLst>
          </p:cNvPr>
          <p:cNvSpPr/>
          <p:nvPr/>
        </p:nvSpPr>
        <p:spPr>
          <a:xfrm rot="20685888">
            <a:off x="5475367" y="2420775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32103E-2705-425F-AED9-644C7D4558B5}"/>
              </a:ext>
            </a:extLst>
          </p:cNvPr>
          <p:cNvSpPr/>
          <p:nvPr/>
        </p:nvSpPr>
        <p:spPr>
          <a:xfrm rot="20685888">
            <a:off x="6325966" y="2191812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4FCE83-D57A-4FBA-94D3-8F679F02F713}"/>
              </a:ext>
            </a:extLst>
          </p:cNvPr>
          <p:cNvSpPr/>
          <p:nvPr/>
        </p:nvSpPr>
        <p:spPr>
          <a:xfrm rot="20685888">
            <a:off x="7176138" y="1970397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3986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JS arrays are used to store </a:t>
            </a:r>
            <a:r>
              <a:rPr lang="en-US" sz="3200" b="1" dirty="0">
                <a:solidFill>
                  <a:schemeClr val="bg1"/>
                </a:solidFill>
              </a:rPr>
              <a:t>multiple values </a:t>
            </a:r>
            <a:r>
              <a:rPr lang="en-US" sz="3200" dirty="0"/>
              <a:t>in a </a:t>
            </a:r>
            <a:r>
              <a:rPr lang="en-US" sz="3200" b="1" dirty="0">
                <a:solidFill>
                  <a:schemeClr val="bg1"/>
                </a:solidFill>
              </a:rPr>
              <a:t>single      variable</a:t>
            </a:r>
            <a:endParaRPr lang="en-US" sz="3200" dirty="0"/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endParaRPr lang="de-DE" sz="3200" dirty="0"/>
          </a:p>
          <a:p>
            <a:r>
              <a:rPr lang="en-US" sz="3200" dirty="0"/>
              <a:t>Elements are </a:t>
            </a:r>
            <a:r>
              <a:rPr lang="en-US" sz="3200" b="1" dirty="0">
                <a:solidFill>
                  <a:schemeClr val="bg1"/>
                </a:solidFill>
              </a:rPr>
              <a:t>numbered</a:t>
            </a:r>
            <a:r>
              <a:rPr lang="en-US" sz="3200" dirty="0"/>
              <a:t> from </a:t>
            </a:r>
            <a:r>
              <a:rPr lang="en-US" sz="3200" b="1" dirty="0">
                <a:solidFill>
                  <a:schemeClr val="bg1"/>
                </a:solidFill>
              </a:rPr>
              <a:t>0</a:t>
            </a:r>
            <a:r>
              <a:rPr lang="en-US" sz="3200" dirty="0"/>
              <a:t> to </a:t>
            </a:r>
            <a:r>
              <a:rPr lang="en-US" sz="3200" b="1" dirty="0">
                <a:solidFill>
                  <a:schemeClr val="bg1"/>
                </a:solidFill>
              </a:rPr>
              <a:t>length - 1</a:t>
            </a:r>
            <a:endParaRPr lang="en-US" sz="3200" b="1" dirty="0"/>
          </a:p>
          <a:p>
            <a:r>
              <a:rPr lang="en-US" sz="3200" dirty="0"/>
              <a:t>Creating an array using </a:t>
            </a:r>
            <a:r>
              <a:rPr lang="en-US" sz="3200" b="1" dirty="0">
                <a:solidFill>
                  <a:schemeClr val="bg1"/>
                </a:solidFill>
              </a:rPr>
              <a:t>an array literal</a:t>
            </a:r>
            <a:endParaRPr lang="en-US" sz="3200" dirty="0"/>
          </a:p>
          <a:p>
            <a:pPr marL="0" indent="0">
              <a:buNone/>
            </a:pP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Array?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443648" y="1819881"/>
            <a:ext cx="3698997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8448119"/>
              </p:ext>
            </p:extLst>
          </p:nvPr>
        </p:nvGraphicFramePr>
        <p:xfrm>
          <a:off x="4822485" y="2705201"/>
          <a:ext cx="2941320" cy="51247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Закръглено правоъгълно изнесено означение 7"/>
          <p:cNvSpPr/>
          <p:nvPr/>
        </p:nvSpPr>
        <p:spPr bwMode="auto">
          <a:xfrm>
            <a:off x="2135098" y="2158565"/>
            <a:ext cx="2775276" cy="511628"/>
          </a:xfrm>
          <a:prstGeom prst="wedgeRoundRectCallout">
            <a:avLst>
              <a:gd name="adj1" fmla="val 49506"/>
              <a:gd name="adj2" fmla="val 85018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500" dirty="0">
                <a:solidFill>
                  <a:srgbClr val="FFFFFF"/>
                </a:solidFill>
              </a:rPr>
              <a:t>Array of 5 elements</a:t>
            </a:r>
            <a:endParaRPr lang="bg-BG" sz="2500" dirty="0">
              <a:solidFill>
                <a:srgbClr val="FFFFFF"/>
              </a:solidFill>
            </a:endParaRPr>
          </a:p>
        </p:txBody>
      </p:sp>
      <p:sp>
        <p:nvSpPr>
          <p:cNvPr id="8" name="Закръглено правоъгълно изнесено означение 7"/>
          <p:cNvSpPr/>
          <p:nvPr/>
        </p:nvSpPr>
        <p:spPr bwMode="auto">
          <a:xfrm>
            <a:off x="7798988" y="1899450"/>
            <a:ext cx="2241994" cy="514929"/>
          </a:xfrm>
          <a:prstGeom prst="wedgeRoundRectCallout">
            <a:avLst>
              <a:gd name="adj1" fmla="val -52493"/>
              <a:gd name="adj2" fmla="val 71324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500" dirty="0">
                <a:solidFill>
                  <a:srgbClr val="FFFFFF"/>
                </a:solidFill>
              </a:rPr>
              <a:t>Element </a:t>
            </a:r>
            <a:r>
              <a:rPr lang="en-US" sz="2500" b="1" dirty="0">
                <a:solidFill>
                  <a:schemeClr val="bg1"/>
                </a:solidFill>
              </a:rPr>
              <a:t>index</a:t>
            </a:r>
            <a:endParaRPr lang="bg-BG" sz="2500" b="1" dirty="0">
              <a:solidFill>
                <a:schemeClr val="bg1"/>
              </a:solidFill>
            </a:endParaRPr>
          </a:p>
        </p:txBody>
      </p:sp>
      <p:sp>
        <p:nvSpPr>
          <p:cNvPr id="9" name="Закръглено правоъгълно изнесено означение 7"/>
          <p:cNvSpPr/>
          <p:nvPr/>
        </p:nvSpPr>
        <p:spPr bwMode="auto">
          <a:xfrm>
            <a:off x="8177825" y="2688863"/>
            <a:ext cx="2186051" cy="545152"/>
          </a:xfrm>
          <a:prstGeom prst="wedgeRoundRectCallout">
            <a:avLst>
              <a:gd name="adj1" fmla="val -66958"/>
              <a:gd name="adj2" fmla="val 22039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500" dirty="0">
                <a:solidFill>
                  <a:srgbClr val="FFFFFF"/>
                </a:solidFill>
              </a:rPr>
              <a:t>Array </a:t>
            </a:r>
            <a:r>
              <a:rPr lang="en-US" sz="2500" b="1" dirty="0">
                <a:solidFill>
                  <a:schemeClr val="bg1"/>
                </a:solidFill>
              </a:rPr>
              <a:t>element</a:t>
            </a:r>
            <a:endParaRPr lang="bg-BG" sz="2500" b="1" dirty="0">
              <a:solidFill>
                <a:schemeClr val="bg1"/>
              </a:solidFill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611107" y="4958489"/>
            <a:ext cx="6229818" cy="601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  <a:effectLst/>
              </a:rPr>
              <a:t>let numbers = </a:t>
            </a:r>
            <a:r>
              <a:rPr lang="en-US" sz="2400" dirty="0">
                <a:solidFill>
                  <a:schemeClr val="bg1"/>
                </a:solidFill>
                <a:effectLst/>
              </a:rPr>
              <a:t>[</a:t>
            </a:r>
            <a:r>
              <a:rPr lang="en-US" sz="2400" dirty="0">
                <a:solidFill>
                  <a:schemeClr val="tx1"/>
                </a:solidFill>
                <a:effectLst/>
              </a:rPr>
              <a:t>10, 20, 30, 40, 50</a:t>
            </a:r>
            <a:r>
              <a:rPr lang="en-US" sz="2400" dirty="0">
                <a:solidFill>
                  <a:schemeClr val="bg1"/>
                </a:solidFill>
                <a:effectLst/>
              </a:rPr>
              <a:t>]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FA9F671-D613-46BC-8BB8-A16259867171}"/>
              </a:ext>
            </a:extLst>
          </p:cNvPr>
          <p:cNvGrpSpPr/>
          <p:nvPr/>
        </p:nvGrpSpPr>
        <p:grpSpPr>
          <a:xfrm>
            <a:off x="4910374" y="2006669"/>
            <a:ext cx="2725623" cy="709917"/>
            <a:chOff x="4910374" y="2025764"/>
            <a:chExt cx="2725623" cy="70991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CA07540-FF50-4F05-A015-5E836C889949}"/>
                </a:ext>
              </a:extLst>
            </p:cNvPr>
            <p:cNvSpPr/>
            <p:nvPr/>
          </p:nvSpPr>
          <p:spPr>
            <a:xfrm>
              <a:off x="4910374" y="2027795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kumimoji="0" lang="en-US" sz="4000" u="none" strike="noStrike" kern="1200" cap="none" spc="0" normalizeH="0" baseline="0" noProof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LnTx/>
                  <a:uFillTx/>
                </a:rPr>
                <a:t>0</a:t>
              </a:r>
              <a:endParaRPr lang="bg-BG" sz="4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5BA7D2B-6D34-47B5-9F7F-1A1E6731D00F}"/>
                </a:ext>
              </a:extLst>
            </p:cNvPr>
            <p:cNvSpPr/>
            <p:nvPr/>
          </p:nvSpPr>
          <p:spPr>
            <a:xfrm>
              <a:off x="5503840" y="2027795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bg-BG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D294E0-C65E-4178-83D3-670171476364}"/>
                </a:ext>
              </a:extLst>
            </p:cNvPr>
            <p:cNvSpPr/>
            <p:nvPr/>
          </p:nvSpPr>
          <p:spPr>
            <a:xfrm>
              <a:off x="6070969" y="2027795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bg-BG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A19C44C-45F9-457F-9E0F-283DDD94F632}"/>
                </a:ext>
              </a:extLst>
            </p:cNvPr>
            <p:cNvSpPr/>
            <p:nvPr/>
          </p:nvSpPr>
          <p:spPr>
            <a:xfrm>
              <a:off x="6598179" y="2025764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bg-BG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238A349-84B9-4214-964C-B8D84C452ED7}"/>
                </a:ext>
              </a:extLst>
            </p:cNvPr>
            <p:cNvSpPr/>
            <p:nvPr/>
          </p:nvSpPr>
          <p:spPr>
            <a:xfrm>
              <a:off x="7191645" y="2025764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lang="bg-BG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665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of Different Types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197329" y="1445873"/>
            <a:ext cx="6206442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Array holding numbers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numbers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10, 20, 30, 40, 50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197329" y="2930338"/>
            <a:ext cx="8496798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Array holding strings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weekDays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'Monday', 'Tuesday', 'Wednesday',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'Thursday', 'Friday', 'Saturday', 'Sunday'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97329" y="4784136"/>
            <a:ext cx="9054145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Array holding mixed data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var mixedArr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20, new Date(), 'hello', {x:5,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y:8}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12728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Elements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Array elements are accessed using their </a:t>
            </a:r>
            <a:r>
              <a:rPr lang="en-US" sz="3200" b="1" dirty="0">
                <a:solidFill>
                  <a:schemeClr val="bg1"/>
                </a:solidFill>
              </a:rPr>
              <a:t>index number</a:t>
            </a:r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Accessing indexes that do not exist in the array returns  </a:t>
            </a:r>
            <a:r>
              <a:rPr lang="en-US" sz="3200" b="1" dirty="0">
                <a:solidFill>
                  <a:schemeClr val="bg1"/>
                </a:solidFill>
              </a:rPr>
              <a:t>undefined</a:t>
            </a:r>
            <a:endParaRPr lang="en-US" sz="3200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487462" y="1919197"/>
            <a:ext cx="7745466" cy="14369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  <a:effectLst/>
              </a:rPr>
              <a:t>let cars = </a:t>
            </a:r>
            <a:r>
              <a:rPr lang="en-US" sz="2400" dirty="0">
                <a:solidFill>
                  <a:schemeClr val="bg1"/>
                </a:solidFill>
                <a:effectLst/>
              </a:rPr>
              <a:t>[</a:t>
            </a:r>
            <a:r>
              <a:rPr lang="en-US" sz="2400" dirty="0">
                <a:solidFill>
                  <a:schemeClr val="tx1"/>
                </a:solidFill>
                <a:effectLst/>
              </a:rPr>
              <a:t>'BMW', 'Audi', 'Opel'</a:t>
            </a:r>
            <a:r>
              <a:rPr lang="en-US" sz="2400" dirty="0">
                <a:solidFill>
                  <a:schemeClr val="bg1"/>
                </a:solidFill>
                <a:effectLst/>
              </a:rPr>
              <a:t>]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  <a:effectLst/>
              </a:rPr>
              <a:t>let firstCar = cars</a:t>
            </a:r>
            <a:r>
              <a:rPr lang="en-US" sz="2400" dirty="0">
                <a:solidFill>
                  <a:schemeClr val="bg1"/>
                </a:solidFill>
                <a:effectLst/>
              </a:rPr>
              <a:t>[0]</a:t>
            </a:r>
            <a:r>
              <a:rPr lang="en-US" sz="2400" dirty="0">
                <a:solidFill>
                  <a:schemeClr val="tx1"/>
                </a:solidFill>
                <a:effectLst/>
              </a:rPr>
              <a:t>;   </a:t>
            </a:r>
            <a:r>
              <a:rPr lang="en-US" sz="2400" dirty="0">
                <a:solidFill>
                  <a:schemeClr val="accent2"/>
                </a:solidFill>
                <a:effectLst/>
              </a:rPr>
              <a:t>// BMW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  <a:effectLst/>
              </a:rPr>
              <a:t>let lastCar = cars</a:t>
            </a:r>
            <a:r>
              <a:rPr lang="en-US" sz="2400" dirty="0">
                <a:solidFill>
                  <a:schemeClr val="bg1"/>
                </a:solidFill>
                <a:effectLst/>
              </a:rPr>
              <a:t>[arr.length - 1]</a:t>
            </a:r>
            <a:r>
              <a:rPr lang="en-US" sz="2400" dirty="0">
                <a:solidFill>
                  <a:schemeClr val="tx1"/>
                </a:solidFill>
                <a:effectLst/>
              </a:rPr>
              <a:t>;  </a:t>
            </a:r>
            <a:r>
              <a:rPr lang="en-US" sz="2400" dirty="0">
                <a:solidFill>
                  <a:schemeClr val="accent2"/>
                </a:solidFill>
                <a:effectLst/>
              </a:rPr>
              <a:t>// Opel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487462" y="5221536"/>
            <a:ext cx="6360449" cy="1030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  <a:effectLst/>
              </a:rPr>
              <a:t>console.log(cars</a:t>
            </a:r>
            <a:r>
              <a:rPr lang="en-US" sz="2400" dirty="0">
                <a:solidFill>
                  <a:schemeClr val="bg1"/>
                </a:solidFill>
                <a:effectLst/>
              </a:rPr>
              <a:t>[3]</a:t>
            </a:r>
            <a:r>
              <a:rPr lang="en-US" sz="2400" dirty="0">
                <a:solidFill>
                  <a:schemeClr val="tx1"/>
                </a:solidFill>
                <a:effectLst/>
              </a:rPr>
              <a:t>);   </a:t>
            </a:r>
            <a:r>
              <a:rPr lang="en-US" sz="2400" dirty="0">
                <a:solidFill>
                  <a:schemeClr val="accent2"/>
                </a:solidFill>
                <a:effectLst/>
              </a:rPr>
              <a:t>// undefined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  <a:effectLst/>
              </a:rPr>
              <a:t>console.log(cars</a:t>
            </a:r>
            <a:r>
              <a:rPr lang="en-US" sz="2400" dirty="0">
                <a:solidFill>
                  <a:schemeClr val="bg1"/>
                </a:solidFill>
                <a:effectLst/>
              </a:rPr>
              <a:t>[-1]</a:t>
            </a:r>
            <a:r>
              <a:rPr lang="en-US" sz="2400" dirty="0">
                <a:solidFill>
                  <a:schemeClr val="tx1"/>
                </a:solidFill>
                <a:effectLst/>
              </a:rPr>
              <a:t>);  </a:t>
            </a:r>
            <a:r>
              <a:rPr lang="en-US" sz="2400" dirty="0">
                <a:solidFill>
                  <a:schemeClr val="accent2"/>
                </a:solidFill>
                <a:effectLst/>
              </a:rPr>
              <a:t>// undefined</a:t>
            </a:r>
          </a:p>
        </p:txBody>
      </p:sp>
    </p:spTree>
    <p:extLst>
      <p:ext uri="{BB962C8B-B14F-4D97-AF65-F5344CB8AC3E}">
        <p14:creationId xmlns:p14="http://schemas.microsoft.com/office/powerpoint/2010/main" val="114090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elements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Elements can be modified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JS arrays are </a:t>
            </a:r>
            <a:r>
              <a:rPr lang="en-US" sz="3200" b="1" dirty="0">
                <a:solidFill>
                  <a:schemeClr val="bg1"/>
                </a:solidFill>
              </a:rPr>
              <a:t>resizable</a:t>
            </a:r>
            <a:endParaRPr lang="en-US" sz="3200" b="1" dirty="0"/>
          </a:p>
          <a:p>
            <a:endParaRPr lang="en-US" sz="3200" b="1" dirty="0"/>
          </a:p>
          <a:p>
            <a:endParaRPr lang="en-US" sz="3200" b="1" dirty="0"/>
          </a:p>
          <a:p>
            <a:r>
              <a:rPr lang="en-US" sz="3200" dirty="0"/>
              <a:t>Note that adding elements with </a:t>
            </a:r>
            <a:r>
              <a:rPr lang="en-US" sz="3200" b="1" dirty="0">
                <a:solidFill>
                  <a:schemeClr val="bg1"/>
                </a:solidFill>
              </a:rPr>
              <a:t>high indexes </a:t>
            </a:r>
            <a:r>
              <a:rPr lang="en-US" sz="3200" dirty="0"/>
              <a:t>can create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holes</a:t>
            </a:r>
            <a:r>
              <a:rPr lang="en-US" sz="3200" b="1" dirty="0"/>
              <a:t>"</a:t>
            </a:r>
            <a:r>
              <a:rPr lang="en-US" sz="3200" dirty="0"/>
              <a:t> in an array!</a:t>
            </a:r>
          </a:p>
          <a:p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557130" y="1710532"/>
            <a:ext cx="7213887" cy="14369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  <a:effectLst/>
              </a:rPr>
              <a:t>let fruits = </a:t>
            </a:r>
            <a:r>
              <a:rPr lang="en-US" sz="2400" dirty="0">
                <a:solidFill>
                  <a:schemeClr val="bg1"/>
                </a:solidFill>
                <a:effectLst/>
              </a:rPr>
              <a:t>[</a:t>
            </a:r>
            <a:r>
              <a:rPr lang="en-US" sz="2400" dirty="0">
                <a:solidFill>
                  <a:schemeClr val="tx1"/>
                </a:solidFill>
                <a:effectLst/>
              </a:rPr>
              <a:t>'Apple', 'Kiwi'</a:t>
            </a:r>
            <a:r>
              <a:rPr lang="en-US" sz="2400" dirty="0">
                <a:solidFill>
                  <a:schemeClr val="bg1"/>
                </a:solidFill>
                <a:effectLst/>
              </a:rPr>
              <a:t>]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  <a:effectLst/>
              </a:rPr>
              <a:t>fruits</a:t>
            </a:r>
            <a:r>
              <a:rPr lang="en-US" sz="2400" dirty="0">
                <a:solidFill>
                  <a:schemeClr val="bg1"/>
                </a:solidFill>
                <a:effectLst/>
              </a:rPr>
              <a:t>[0]</a:t>
            </a:r>
            <a:r>
              <a:rPr lang="en-US" sz="2400" dirty="0">
                <a:solidFill>
                  <a:schemeClr val="tx1"/>
                </a:solidFill>
                <a:effectLst/>
              </a:rPr>
              <a:t> = 'Peach';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  <a:effectLst/>
              </a:rPr>
              <a:t>console.log(fruits); </a:t>
            </a:r>
            <a:r>
              <a:rPr lang="en-US" sz="2400" dirty="0">
                <a:solidFill>
                  <a:schemeClr val="accent2"/>
                </a:solidFill>
                <a:effectLst/>
              </a:rPr>
              <a:t>// ['Peach', 'Kiwi']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57130" y="3716473"/>
            <a:ext cx="8415668" cy="14369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  <a:effectLst/>
              </a:rPr>
              <a:t>fruits.push('Banana'); 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  <a:effectLst/>
              </a:rPr>
              <a:t>fruits[fruits.length] = 'Mango';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accent2"/>
                </a:solidFill>
                <a:effectLst/>
              </a:rPr>
              <a:t>// both examples add a new element to the array</a:t>
            </a:r>
          </a:p>
        </p:txBody>
      </p:sp>
    </p:spTree>
    <p:extLst>
      <p:ext uri="{BB962C8B-B14F-4D97-AF65-F5344CB8AC3E}">
        <p14:creationId xmlns:p14="http://schemas.microsoft.com/office/powerpoint/2010/main" val="3219247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099460"/>
          </a:xfrm>
        </p:spPr>
        <p:txBody>
          <a:bodyPr/>
          <a:lstStyle/>
          <a:p>
            <a:pPr lvl="0"/>
            <a:r>
              <a:rPr lang="en-US" sz="3400" dirty="0">
                <a:solidFill>
                  <a:srgbClr val="234465"/>
                </a:solidFill>
              </a:rPr>
              <a:t>You are given </a:t>
            </a:r>
            <a:r>
              <a:rPr lang="en-US" sz="3400" b="1" dirty="0">
                <a:solidFill>
                  <a:schemeClr val="bg1"/>
                </a:solidFill>
              </a:rPr>
              <a:t>an array of numbers</a:t>
            </a:r>
            <a:endParaRPr lang="en-US" sz="3400" dirty="0">
              <a:solidFill>
                <a:srgbClr val="234465"/>
              </a:solidFill>
            </a:endParaRPr>
          </a:p>
          <a:p>
            <a:pPr lvl="1"/>
            <a:r>
              <a:rPr lang="en-US" sz="3400" dirty="0">
                <a:solidFill>
                  <a:srgbClr val="234465"/>
                </a:solidFill>
              </a:rPr>
              <a:t>Prepend each </a:t>
            </a:r>
            <a:r>
              <a:rPr lang="en-US" sz="3400" b="1" dirty="0">
                <a:solidFill>
                  <a:schemeClr val="bg1"/>
                </a:solidFill>
              </a:rPr>
              <a:t>negative</a:t>
            </a:r>
            <a:r>
              <a:rPr lang="en-US" sz="3400" dirty="0">
                <a:solidFill>
                  <a:srgbClr val="234465"/>
                </a:solidFill>
              </a:rPr>
              <a:t> element at the front</a:t>
            </a:r>
          </a:p>
          <a:p>
            <a:pPr lvl="1"/>
            <a:r>
              <a:rPr lang="en-US" sz="3400" dirty="0">
                <a:solidFill>
                  <a:srgbClr val="234465"/>
                </a:solidFill>
              </a:rPr>
              <a:t>Append each </a:t>
            </a:r>
            <a:r>
              <a:rPr lang="en-US" sz="3400" b="1" dirty="0">
                <a:solidFill>
                  <a:schemeClr val="bg1"/>
                </a:solidFill>
              </a:rPr>
              <a:t>positive</a:t>
            </a:r>
            <a:r>
              <a:rPr lang="en-US" sz="3400" dirty="0">
                <a:solidFill>
                  <a:srgbClr val="234465"/>
                </a:solidFill>
              </a:rPr>
              <a:t> or zero (0) at the end</a:t>
            </a:r>
          </a:p>
          <a:p>
            <a:pPr lvl="1"/>
            <a:r>
              <a:rPr lang="en-US" sz="3400" dirty="0">
                <a:solidFill>
                  <a:srgbClr val="234465"/>
                </a:solidFill>
              </a:rPr>
              <a:t>Print </a:t>
            </a:r>
            <a:r>
              <a:rPr lang="en-US" sz="3400" b="1" dirty="0">
                <a:solidFill>
                  <a:schemeClr val="bg1"/>
                </a:solidFill>
              </a:rPr>
              <a:t>all elements </a:t>
            </a:r>
            <a:r>
              <a:rPr lang="en-US" sz="3400" dirty="0">
                <a:solidFill>
                  <a:srgbClr val="234465"/>
                </a:solidFill>
              </a:rPr>
              <a:t>on a new line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Negative / Positive Numbers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2E5653-DC20-491A-9FE1-73F99267E7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12630" y="3074126"/>
            <a:ext cx="2540247" cy="311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22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</Template>
  <TotalTime>1090</TotalTime>
  <Words>1630</Words>
  <Application>Microsoft Office PowerPoint</Application>
  <PresentationFormat>Widescreen</PresentationFormat>
  <Paragraphs>279</Paragraphs>
  <Slides>29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Consolas</vt:lpstr>
      <vt:lpstr>Malgun Gothic (Body)</vt:lpstr>
      <vt:lpstr>Wingdings</vt:lpstr>
      <vt:lpstr>Wingdings 2</vt:lpstr>
      <vt:lpstr>1_SoftUni3_1</vt:lpstr>
      <vt:lpstr>Arrays and Matrices</vt:lpstr>
      <vt:lpstr>Table of Content</vt:lpstr>
      <vt:lpstr>Have a Question?</vt:lpstr>
      <vt:lpstr>PowerPoint Presentation</vt:lpstr>
      <vt:lpstr>What is an Array?</vt:lpstr>
      <vt:lpstr>Arrays of Different Types</vt:lpstr>
      <vt:lpstr>Accessing Elements</vt:lpstr>
      <vt:lpstr>Changing elements</vt:lpstr>
      <vt:lpstr>Problem: Negative / Positive Numbers</vt:lpstr>
      <vt:lpstr>Properties and Methods</vt:lpstr>
      <vt:lpstr>Sorting an array of numbers</vt:lpstr>
      <vt:lpstr>Add / Remove Elements at Both Ends</vt:lpstr>
      <vt:lpstr>Problem: First and Last K numbers</vt:lpstr>
      <vt:lpstr>Slicing Arrays</vt:lpstr>
      <vt:lpstr>Splice: Cut and Insert Array Elements</vt:lpstr>
      <vt:lpstr>Looping through an array</vt:lpstr>
      <vt:lpstr>Problem: Last K Numbers Sequence</vt:lpstr>
      <vt:lpstr>More Array Methods</vt:lpstr>
      <vt:lpstr>Problem: Process Odd Numbers</vt:lpstr>
      <vt:lpstr>PowerPoint Presentation</vt:lpstr>
      <vt:lpstr>Matrices in JS</vt:lpstr>
      <vt:lpstr>Looping through a matrix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 and Matrices</dc:title>
  <dc:creator>happy.bozanko@gmail.com</dc:creator>
  <cp:lastModifiedBy>Hristomir Asenov</cp:lastModifiedBy>
  <cp:revision>118</cp:revision>
  <dcterms:created xsi:type="dcterms:W3CDTF">2018-10-16T07:04:50Z</dcterms:created>
  <dcterms:modified xsi:type="dcterms:W3CDTF">2019-05-21T12:34:40Z</dcterms:modified>
</cp:coreProperties>
</file>