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67"/>
  </p:notesMasterIdLst>
  <p:handoutMasterIdLst>
    <p:handoutMasterId r:id="rId68"/>
  </p:handoutMasterIdLst>
  <p:sldIdLst>
    <p:sldId id="494" r:id="rId3"/>
    <p:sldId id="495" r:id="rId4"/>
    <p:sldId id="548" r:id="rId5"/>
    <p:sldId id="582" r:id="rId6"/>
    <p:sldId id="514" r:id="rId7"/>
    <p:sldId id="555" r:id="rId8"/>
    <p:sldId id="554" r:id="rId9"/>
    <p:sldId id="556" r:id="rId10"/>
    <p:sldId id="557" r:id="rId11"/>
    <p:sldId id="583" r:id="rId12"/>
    <p:sldId id="591" r:id="rId13"/>
    <p:sldId id="570" r:id="rId14"/>
    <p:sldId id="593" r:id="rId15"/>
    <p:sldId id="594" r:id="rId16"/>
    <p:sldId id="595" r:id="rId17"/>
    <p:sldId id="597" r:id="rId18"/>
    <p:sldId id="596" r:id="rId19"/>
    <p:sldId id="598" r:id="rId20"/>
    <p:sldId id="571" r:id="rId21"/>
    <p:sldId id="575" r:id="rId22"/>
    <p:sldId id="576" r:id="rId23"/>
    <p:sldId id="577" r:id="rId24"/>
    <p:sldId id="586" r:id="rId25"/>
    <p:sldId id="599" r:id="rId26"/>
    <p:sldId id="579" r:id="rId27"/>
    <p:sldId id="585" r:id="rId28"/>
    <p:sldId id="600" r:id="rId29"/>
    <p:sldId id="580" r:id="rId30"/>
    <p:sldId id="259" r:id="rId31"/>
    <p:sldId id="260" r:id="rId32"/>
    <p:sldId id="263" r:id="rId33"/>
    <p:sldId id="606" r:id="rId34"/>
    <p:sldId id="264" r:id="rId35"/>
    <p:sldId id="265" r:id="rId36"/>
    <p:sldId id="266" r:id="rId37"/>
    <p:sldId id="267" r:id="rId38"/>
    <p:sldId id="268" r:id="rId39"/>
    <p:sldId id="269" r:id="rId40"/>
    <p:sldId id="271" r:id="rId41"/>
    <p:sldId id="602" r:id="rId42"/>
    <p:sldId id="272" r:id="rId43"/>
    <p:sldId id="273" r:id="rId44"/>
    <p:sldId id="274" r:id="rId45"/>
    <p:sldId id="275" r:id="rId46"/>
    <p:sldId id="603" r:id="rId47"/>
    <p:sldId id="277" r:id="rId48"/>
    <p:sldId id="612" r:id="rId49"/>
    <p:sldId id="278" r:id="rId50"/>
    <p:sldId id="279" r:id="rId51"/>
    <p:sldId id="280" r:id="rId52"/>
    <p:sldId id="615" r:id="rId53"/>
    <p:sldId id="281" r:id="rId54"/>
    <p:sldId id="282" r:id="rId55"/>
    <p:sldId id="283" r:id="rId56"/>
    <p:sldId id="284" r:id="rId57"/>
    <p:sldId id="592" r:id="rId58"/>
    <p:sldId id="608" r:id="rId59"/>
    <p:sldId id="285" r:id="rId60"/>
    <p:sldId id="547" r:id="rId61"/>
    <p:sldId id="613" r:id="rId62"/>
    <p:sldId id="614" r:id="rId63"/>
    <p:sldId id="549" r:id="rId64"/>
    <p:sldId id="553" r:id="rId65"/>
    <p:sldId id="552" r:id="rId6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JS Syntax" id="{F5DE2825-A34C-4400-8861-D4EB30A223B2}">
          <p14:sldIdLst>
            <p14:sldId id="582"/>
            <p14:sldId id="514"/>
            <p14:sldId id="555"/>
            <p14:sldId id="554"/>
            <p14:sldId id="556"/>
            <p14:sldId id="557"/>
            <p14:sldId id="583"/>
            <p14:sldId id="591"/>
          </p14:sldIdLst>
        </p14:section>
        <p14:section name="Operators" id="{7AE6A839-8CBD-4A4A-BE72-C23075BCC547}">
          <p14:sldIdLst>
            <p14:sldId id="570"/>
            <p14:sldId id="593"/>
            <p14:sldId id="594"/>
            <p14:sldId id="595"/>
            <p14:sldId id="597"/>
            <p14:sldId id="596"/>
            <p14:sldId id="598"/>
            <p14:sldId id="571"/>
            <p14:sldId id="575"/>
            <p14:sldId id="576"/>
            <p14:sldId id="577"/>
            <p14:sldId id="586"/>
            <p14:sldId id="599"/>
            <p14:sldId id="579"/>
            <p14:sldId id="585"/>
            <p14:sldId id="600"/>
            <p14:sldId id="580"/>
          </p14:sldIdLst>
        </p14:section>
        <p14:section name="Functions Overview" id="{BA23405C-C4A4-4772-83D1-37052ACF4FEE}">
          <p14:sldIdLst>
            <p14:sldId id="259"/>
            <p14:sldId id="260"/>
            <p14:sldId id="263"/>
            <p14:sldId id="606"/>
            <p14:sldId id="264"/>
            <p14:sldId id="265"/>
            <p14:sldId id="266"/>
          </p14:sldIdLst>
        </p14:section>
        <p14:section name="Returning Values" id="{D67BA616-1FE2-4A8D-8B02-1B023122684C}">
          <p14:sldIdLst>
            <p14:sldId id="267"/>
            <p14:sldId id="268"/>
            <p14:sldId id="269"/>
            <p14:sldId id="271"/>
            <p14:sldId id="602"/>
          </p14:sldIdLst>
        </p14:section>
        <p14:section name="Function Variables" id="{38063D92-4497-4E01-B10B-1AF658B1CE86}">
          <p14:sldIdLst>
            <p14:sldId id="272"/>
            <p14:sldId id="273"/>
            <p14:sldId id="274"/>
            <p14:sldId id="275"/>
            <p14:sldId id="603"/>
            <p14:sldId id="277"/>
            <p14:sldId id="612"/>
          </p14:sldIdLst>
        </p14:section>
        <p14:section name="Arrow Functions" id="{5167A054-943F-4DC0-A3BE-FC338BEC89AA}">
          <p14:sldIdLst>
            <p14:sldId id="278"/>
            <p14:sldId id="279"/>
            <p14:sldId id="280"/>
            <p14:sldId id="615"/>
            <p14:sldId id="281"/>
            <p14:sldId id="282"/>
          </p14:sldIdLst>
        </p14:section>
        <p14:section name="Nested Functions" id="{483760B6-E146-44A6-B195-F78B4D6FB0F3}">
          <p14:sldIdLst>
            <p14:sldId id="283"/>
            <p14:sldId id="284"/>
            <p14:sldId id="592"/>
            <p14:sldId id="608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13"/>
            <p14:sldId id="614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423864"/>
            <a:ext cx="2582687" cy="24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arguments</a:t>
            </a:r>
          </a:p>
          <a:p>
            <a:pPr lvl="1"/>
            <a:r>
              <a:rPr lang="en-US" sz="3200" dirty="0"/>
              <a:t>Calculates and prints the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length of all strings</a:t>
            </a:r>
          </a:p>
          <a:p>
            <a:pPr lvl="1"/>
            <a:r>
              <a:rPr lang="en-US" sz="3200" dirty="0"/>
              <a:t>Prints the </a:t>
            </a:r>
            <a:r>
              <a:rPr lang="en-US" sz="3200" b="1" dirty="0">
                <a:solidFill>
                  <a:schemeClr val="bg1"/>
                </a:solidFill>
              </a:rPr>
              <a:t>average length </a:t>
            </a:r>
            <a:r>
              <a:rPr lang="en-US" sz="3200" dirty="0"/>
              <a:t>of all strings </a:t>
            </a:r>
            <a:r>
              <a:rPr lang="en-US" sz="3200" b="1" dirty="0">
                <a:solidFill>
                  <a:schemeClr val="bg1"/>
                </a:solidFill>
              </a:rPr>
              <a:t>rounded down </a:t>
            </a:r>
            <a:r>
              <a:rPr lang="en-US" sz="3200" dirty="0"/>
              <a:t>to the </a:t>
            </a:r>
            <a:br>
              <a:rPr lang="en-US" sz="3200" dirty="0"/>
            </a:br>
            <a:r>
              <a:rPr lang="en-US" sz="3200" dirty="0"/>
              <a:t>nearest integer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5212" y="4738806"/>
            <a:ext cx="4114800" cy="1008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'chocolate', 'ice cream', 'cake'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9074" y="4727617"/>
            <a:ext cx="10668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22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7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5561012" y="505243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String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89012" y="1284082"/>
            <a:ext cx="10399712" cy="4965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solve(str1, str2, str3)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firstArgLength = str1.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secondArgLength = str2.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thirdArgLength = str3.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sumLength = firstArgLength + secondArgLength + thirdArgLength;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averageLength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(sumLength / 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console.log(sumLength);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console.log(averageLength);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5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9" y="914400"/>
            <a:ext cx="3200407" cy="32004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de-DE" sz="4000" dirty="0"/>
              <a:t>, </a:t>
            </a:r>
            <a:r>
              <a:rPr lang="de-DE" sz="4000" dirty="0" err="1"/>
              <a:t>Assignment</a:t>
            </a:r>
            <a:r>
              <a:rPr lang="de-DE" sz="4000" dirty="0"/>
              <a:t>, </a:t>
            </a:r>
            <a:r>
              <a:rPr lang="de-DE" sz="4000" dirty="0" err="1"/>
              <a:t>Comparison</a:t>
            </a:r>
            <a:r>
              <a:rPr lang="de-DE" sz="4000" dirty="0"/>
              <a:t>, Logical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Arithmetic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000" dirty="0"/>
              <a:t>take numerical values (either </a:t>
            </a:r>
            <a:br>
              <a:rPr lang="en-US" sz="3000" dirty="0"/>
            </a:br>
            <a:r>
              <a:rPr lang="en-US" sz="30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13612" y="2895600"/>
            <a:ext cx="3886200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+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-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/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%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</p:txBody>
      </p:sp>
    </p:spTree>
    <p:extLst>
      <p:ext uri="{BB962C8B-B14F-4D97-AF65-F5344CB8AC3E}">
        <p14:creationId xmlns:p14="http://schemas.microsoft.com/office/powerpoint/2010/main" val="872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</a:t>
            </a:r>
            <a:br>
              <a:rPr lang="en-US" sz="3200" dirty="0"/>
            </a:br>
            <a:r>
              <a:rPr lang="en-US" sz="3200" dirty="0"/>
              <a:t>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2225" y="2667206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2225" y="3038524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2225" y="3415042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2225" y="379156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2225" y="415809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2225" y="453460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2225" y="490113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2225" y="525499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5511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5511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5511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5511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5511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5511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5511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5511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6927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6927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6927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6927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6927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6927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6927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6927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</p:spTree>
    <p:extLst>
      <p:ext uri="{BB962C8B-B14F-4D97-AF65-F5344CB8AC3E}">
        <p14:creationId xmlns:p14="http://schemas.microsoft.com/office/powerpoint/2010/main" val="1559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31481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function,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b="1" dirty="0">
                <a:solidFill>
                  <a:schemeClr val="bg1"/>
                </a:solidFill>
              </a:rPr>
              <a:t>operator</a:t>
            </a:r>
            <a:r>
              <a:rPr lang="en-US" sz="3200" dirty="0"/>
              <a:t> as an input</a:t>
            </a:r>
          </a:p>
          <a:p>
            <a:pPr lvl="1"/>
            <a:r>
              <a:rPr lang="en-US" sz="3200" dirty="0"/>
              <a:t>Makes the required </a:t>
            </a:r>
            <a:r>
              <a:rPr lang="en-US" sz="3200" b="1" dirty="0">
                <a:solidFill>
                  <a:schemeClr val="bg1"/>
                </a:solidFill>
              </a:rPr>
              <a:t>arithmetic operation </a:t>
            </a:r>
            <a:r>
              <a:rPr lang="en-US" sz="3200" dirty="0"/>
              <a:t>between the two </a:t>
            </a:r>
            <a:br>
              <a:rPr lang="en-US" sz="3200" dirty="0"/>
            </a:br>
            <a:r>
              <a:rPr lang="en-US" sz="3200" dirty="0"/>
              <a:t>numbers and the given operator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Prints</a:t>
            </a:r>
            <a:r>
              <a:rPr lang="en-US" sz="3200" dirty="0"/>
              <a:t> the result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6612" y="4662588"/>
            <a:ext cx="211527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6, '+'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409084" y="4773086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9684" y="4651399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11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FE942-4CC7-4F68-AC14-6D5F19BF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Текстово поле 8"/>
          <p:cNvSpPr txBox="1">
            <a:spLocks/>
          </p:cNvSpPr>
          <p:nvPr/>
        </p:nvSpPr>
        <p:spPr>
          <a:xfrm>
            <a:off x="2170112" y="1524000"/>
            <a:ext cx="7848600" cy="451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solve(num1, num2, operator)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': 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4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two strings (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) as an input</a:t>
            </a:r>
          </a:p>
          <a:p>
            <a:pPr lvl="1"/>
            <a:r>
              <a:rPr lang="en-US" sz="3200" dirty="0"/>
              <a:t>Converts them to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</a:p>
          <a:p>
            <a:pPr lvl="1"/>
            <a:r>
              <a:rPr lang="en-US" sz="3200" dirty="0"/>
              <a:t>Calculates the sum of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numbers from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Prints </a:t>
            </a:r>
            <a:r>
              <a:rPr lang="en-US" sz="3200" dirty="0"/>
              <a:t>the result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2" y="4724400"/>
            <a:ext cx="1676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'1', '5' 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351212" y="48460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1812" y="4724400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15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1331F-15A5-4699-A437-C02CC098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Numbers N...M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836612" y="1657952"/>
            <a:ext cx="6858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solve(n, 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num1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num2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+= 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D25A1-A442-4141-9B4D-20A10438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528807"/>
              </p:ext>
            </p:extLst>
          </p:nvPr>
        </p:nvGraphicFramePr>
        <p:xfrm>
          <a:off x="2513012" y="12954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Syntax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Functions: Declare</a:t>
            </a:r>
            <a:r>
              <a:rPr lang="bg-BG" sz="3200" dirty="0"/>
              <a:t>,</a:t>
            </a:r>
            <a:r>
              <a:rPr lang="en-US" sz="3200" dirty="0"/>
              <a:t> Invoke</a:t>
            </a:r>
            <a:r>
              <a:rPr lang="bg-BG" sz="3200" dirty="0"/>
              <a:t>,</a:t>
            </a:r>
            <a:r>
              <a:rPr lang="en-US" sz="3200" dirty="0"/>
              <a:t> Using Parameters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Return Value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 Variables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Arrow Functions (Lambda)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Nested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1812" y="1447800"/>
            <a:ext cx="6768659" cy="4113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5, b 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[]);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2968859"/>
            <a:ext cx="2290809" cy="2290809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436812" y="5732880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</a:t>
            </a:r>
            <a:r>
              <a:rPr lang="en-US" sz="2800" b="1" dirty="0">
                <a:solidFill>
                  <a:schemeClr val="bg1"/>
                </a:solidFill>
              </a:rPr>
              <a:t>?</a:t>
            </a:r>
            <a:r>
              <a:rPr lang="en-US" sz="2800" b="1" dirty="0">
                <a:solidFill>
                  <a:schemeClr val="bg2"/>
                </a:solidFill>
              </a:rPr>
              <a:t> " is a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"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"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8031" y="1752600"/>
            <a:ext cx="7933959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'no'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25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18032" y="4419600"/>
            <a:ext cx="7933959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|| NaN || undefined;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53" indent="0">
              <a:buNone/>
            </a:pPr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4140" y="2354612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4CCFE-1388-4A8E-9490-A7964FA6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46835"/>
              </p:ext>
            </p:extLst>
          </p:nvPr>
        </p:nvGraphicFramePr>
        <p:xfrm>
          <a:off x="2304140" y="4112778"/>
          <a:ext cx="8125885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329807736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902606476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08140544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48072543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178012364"/>
                    </a:ext>
                  </a:extLst>
                </a:gridCol>
              </a:tblGrid>
              <a:tr h="4568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18434"/>
                  </a:ext>
                </a:extLst>
              </a:tr>
              <a:tr h="456883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3998"/>
                  </a:ext>
                </a:extLst>
              </a:tr>
              <a:tr h="456883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6184"/>
                  </a:ext>
                </a:extLst>
              </a:tr>
              <a:tr h="456883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65734"/>
                  </a:ext>
                </a:extLst>
              </a:tr>
              <a:tr h="456883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373047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 numbers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Finds and </a:t>
            </a:r>
            <a:r>
              <a:rPr lang="en-US" sz="3200" b="1" dirty="0">
                <a:solidFill>
                  <a:schemeClr val="bg1"/>
                </a:solidFill>
              </a:rPr>
              <a:t>prints the largest </a:t>
            </a:r>
            <a:r>
              <a:rPr lang="en-US" sz="3200" dirty="0"/>
              <a:t>of them</a:t>
            </a:r>
            <a:r>
              <a:rPr lang="bg-BG" sz="3200" dirty="0"/>
              <a:t> </a:t>
            </a:r>
            <a:r>
              <a:rPr lang="en-US" sz="3200" dirty="0"/>
              <a:t>in the following format:</a:t>
            </a:r>
            <a:br>
              <a:rPr lang="en-US" sz="3200" dirty="0"/>
            </a:br>
            <a:r>
              <a:rPr lang="en-US" sz="3200" b="1" noProof="1">
                <a:latin typeface="Consolas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largest number is ${number}.</a:t>
            </a:r>
            <a:r>
              <a:rPr lang="en-US" sz="3200" b="1" noProof="1">
                <a:latin typeface="Consolas" pitchFamily="49" charset="0"/>
              </a:rPr>
              <a:t>'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0012" y="3962400"/>
            <a:ext cx="190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-3, 16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541712" y="40840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012" y="3962400"/>
            <a:ext cx="46482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The largest number is 16.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11" y="4886533"/>
            <a:ext cx="251460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-3, -5, -22.5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199756" y="503893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9856" y="4886533"/>
            <a:ext cx="46482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The largest number is -3.</a:t>
            </a: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Larger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1712912" y="1676400"/>
            <a:ext cx="8763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solve(num1, num2,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if(num1 &gt; num2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num1 &gt;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else if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(num2 &gt;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num2 &gt;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largest number is ${result}.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4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3" y="24623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(val));	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2" y="35587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'hello';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(str));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6482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{name: 'Maria',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(obj)); 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program, which: 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one argument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Checks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the given argument</a:t>
            </a:r>
          </a:p>
          <a:p>
            <a:pPr lvl="1"/>
            <a:r>
              <a:rPr lang="en-US" sz="3200" dirty="0"/>
              <a:t>Calculates the </a:t>
            </a:r>
            <a:r>
              <a:rPr lang="en-US" sz="3200" b="1" dirty="0">
                <a:solidFill>
                  <a:schemeClr val="bg1"/>
                </a:solidFill>
              </a:rPr>
              <a:t>circle area </a:t>
            </a:r>
            <a:r>
              <a:rPr lang="en-US" sz="3200" dirty="0"/>
              <a:t>if the input is a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</a:p>
          <a:p>
            <a:pPr lvl="1"/>
            <a:r>
              <a:rPr lang="en-US" sz="3200" dirty="0"/>
              <a:t>Prints the result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6212" y="4648199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008312" y="4750836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612" y="4629149"/>
            <a:ext cx="1295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78.54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212" y="5556976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'name'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8312" y="566280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612" y="5337980"/>
            <a:ext cx="65532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We can not calculate the circle area, because we receive a string.</a:t>
            </a: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1370012" y="1600200"/>
            <a:ext cx="94488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(inputType === 'number')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(input, 2)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 can not calculate the circle area,</a:t>
            </a:r>
            <a:br>
              <a:rPr lang="bg-BG" sz="2400" b="1" noProof="1"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because we receive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0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290" y="2667000"/>
            <a:ext cx="9463397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 cars = ["Saab", "Volvo", "BMW"];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== named piece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3" y="3657600"/>
            <a:ext cx="5181600" cy="12648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function printStars(count)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1" y="5562600"/>
            <a:ext cx="2514601" cy="541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printStars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2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199" dirty="0"/>
              <a:t>Functions can have </a:t>
            </a:r>
            <a:r>
              <a:rPr lang="en-US" sz="3199" b="1" dirty="0">
                <a:solidFill>
                  <a:schemeClr val="bg1"/>
                </a:solidFill>
              </a:rPr>
              <a:t>default parameter </a:t>
            </a:r>
            <a:r>
              <a:rPr lang="en-US" sz="3199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6355" y="2051352"/>
            <a:ext cx="6165513" cy="132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printStars(count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6355" y="3637617"/>
            <a:ext cx="40386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6355" y="4521216"/>
            <a:ext cx="40386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printStars(2);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6355" y="5334000"/>
            <a:ext cx="48768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printStars(3, 5, 8);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</a:t>
            </a:r>
          </a:p>
        </p:txBody>
      </p:sp>
    </p:spTree>
    <p:extLst>
      <p:ext uri="{BB962C8B-B14F-4D97-AF65-F5344CB8AC3E}">
        <p14:creationId xmlns:p14="http://schemas.microsoft.com/office/powerpoint/2010/main" val="42025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one number </a:t>
            </a:r>
            <a:r>
              <a:rPr lang="en-US" dirty="0"/>
              <a:t>as an input</a:t>
            </a:r>
          </a:p>
          <a:p>
            <a:pPr lvl="1"/>
            <a:r>
              <a:rPr lang="en-US" dirty="0"/>
              <a:t>Prints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Prints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size 5</a:t>
            </a:r>
            <a:r>
              <a:rPr lang="en-US" dirty="0"/>
              <a:t>, if there is no parameter specified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en-US" dirty="0"/>
              <a:t>: Square of Stars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8112" y="4088363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970212" y="419100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6512" y="4069312"/>
            <a:ext cx="14859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5628" y="4069313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8257728" y="417195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4028" y="4050263"/>
            <a:ext cx="12954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2344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Square of Stars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1600200"/>
            <a:ext cx="9372600" cy="23718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squareOfStars(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 = 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  <a:cs typeface="Consolas" pitchFamily="49" charset="0"/>
              </a:rPr>
              <a:t>for (let i = 0; i &lt; num; i++) 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nn-NO" sz="2399" b="1" noProof="1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nn-NO" sz="2399" b="1" noProof="1">
                <a:latin typeface="Consolas" pitchFamily="49" charset="0"/>
                <a:cs typeface="Consolas" pitchFamily="49" charset="0"/>
              </a:rPr>
              <a:t>.repeat(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nn-NO" sz="2399" b="1" noProof="1">
                <a:latin typeface="Consolas" pitchFamily="49" charset="0"/>
                <a:cs typeface="Consolas" pitchFamily="49" charset="0"/>
              </a:rPr>
              <a:t>).split('').join(' '));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nn-NO" sz="2399" b="1" noProof="1">
                <a:latin typeface="Consolas" pitchFamily="49" charset="0"/>
                <a:cs typeface="Consolas" pitchFamily="49" charset="0"/>
              </a:rPr>
              <a:t>  }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A750B-E3BE-450E-924C-F6446656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3" y="31242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28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 overloading </a:t>
            </a:r>
            <a:r>
              <a:rPr lang="en-US" sz="2800" dirty="0"/>
              <a:t>== same name, different parameters</a:t>
            </a:r>
          </a:p>
          <a:p>
            <a:r>
              <a:rPr lang="en-US" sz="2800" dirty="0"/>
              <a:t>JavaScript (like Python and PHP) does not support overloading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7816" y="3284558"/>
            <a:ext cx="8819596" cy="25264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printName(firstName, lastName)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name = 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(lastName !=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name += ' ' + 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389812" y="39624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Simulate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Functions have special array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0612" y="1977327"/>
            <a:ext cx="8836591" cy="3301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console.log("args count: " +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arguments.length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x of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sum += x;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console.log("sum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sum);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5412" y="5564037"/>
            <a:ext cx="11974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091455" y="572450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8953" y="5393877"/>
            <a:ext cx="410201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b="1" dirty="0">
                <a:latin typeface="Consolas" panose="020B0609020204030204" pitchFamily="49" charset="0"/>
              </a:rPr>
              <a:t>args count: 2</a:t>
            </a:r>
            <a:endParaRPr lang="en-US" b="1" u="sng" dirty="0">
              <a:latin typeface="Consolas" panose="020B0609020204030204" pitchFamily="49" charset="0"/>
            </a:endParaRPr>
          </a:p>
          <a:p>
            <a:pPr latinLnBrk="1"/>
            <a:r>
              <a:rPr lang="en-US" b="1" dirty="0">
                <a:latin typeface="Consolas" panose="020B0609020204030204" pitchFamily="49" charset="0"/>
              </a:rPr>
              <a:t>[Arguments] { '0': 5, '1': 3 }</a:t>
            </a:r>
            <a:endParaRPr lang="en-US" b="1" u="sng" dirty="0">
              <a:latin typeface="Consolas" panose="020B0609020204030204" pitchFamily="49" charset="0"/>
            </a:endParaRPr>
          </a:p>
          <a:p>
            <a:pPr latinLnBrk="1"/>
            <a:r>
              <a:rPr lang="en-US" b="1" dirty="0">
                <a:latin typeface="Consolas" panose="020B0609020204030204" pitchFamily="49" charset="0"/>
              </a:rPr>
              <a:t>sum = 8</a:t>
            </a:r>
          </a:p>
        </p:txBody>
      </p:sp>
    </p:spTree>
    <p:extLst>
      <p:ext uri="{BB962C8B-B14F-4D97-AF65-F5344CB8AC3E}">
        <p14:creationId xmlns:p14="http://schemas.microsoft.com/office/powerpoint/2010/main" val="14107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9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65412" y="1364929"/>
            <a:ext cx="4572000" cy="1325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multiply(a,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a *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3790350"/>
            <a:ext cx="4572000" cy="169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console.log("hello");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6195" y="2928284"/>
            <a:ext cx="11974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3, 5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132318" y="304997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0599" y="2954158"/>
            <a:ext cx="9895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86195" y="5722909"/>
            <a:ext cx="14260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myFunc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302180" y="586952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898" y="5777358"/>
            <a:ext cx="205534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undefined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86392B-890C-40C0-9444-C8FBB463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56612" y="3130739"/>
            <a:ext cx="2881926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Returning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418012" y="1219200"/>
            <a:ext cx="4490776" cy="24334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check(a)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 &gt; 0)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"positive";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 &lt;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"negative";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2812" y="40386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865812" y="41602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4012" y="4057067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812" y="4923548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5865812" y="5045235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4012" y="4951248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negative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2812" y="5808496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865812" y="593018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012" y="5845429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282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one argument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the number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the given day</a:t>
            </a:r>
            <a:r>
              <a:rPr lang="en-US" sz="3200" dirty="0"/>
              <a:t>, if the given argument is a</a:t>
            </a:r>
            <a:br>
              <a:rPr lang="en-US" sz="3200" dirty="0"/>
            </a:br>
            <a:r>
              <a:rPr lang="en-US" sz="3200" dirty="0"/>
              <a:t>day of the week</a:t>
            </a:r>
          </a:p>
          <a:p>
            <a:pPr lvl="1"/>
            <a:r>
              <a:rPr lang="en-US" sz="3200" dirty="0"/>
              <a:t>Returns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200" dirty="0"/>
              <a:t>" if the argument is </a:t>
            </a:r>
            <a:r>
              <a:rPr lang="en-US" sz="3200" b="1" dirty="0">
                <a:solidFill>
                  <a:schemeClr val="bg1"/>
                </a:solidFill>
              </a:rPr>
              <a:t>invalid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199" y="4419600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Monday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863849" y="45412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612" y="44196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198" y="5324226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Invalid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863849" y="544591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612" y="5324226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9039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Values, Literals, </a:t>
            </a:r>
            <a:r>
              <a:rPr lang="en-US" sz="4000" dirty="0"/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38" y="304800"/>
            <a:ext cx="2913549" cy="3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600200"/>
            <a:ext cx="6400800" cy="39100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dayOfWeek(day)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'Monday')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'Tuesday')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'Wednesday')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'Thursday')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'Friday')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'Saturday')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6;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'Sunday')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7;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"error";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D7B8-2F52-4463-8251-4E9DF2C6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31242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20740"/>
            <a:ext cx="10958928" cy="499689"/>
          </a:xfrm>
        </p:spPr>
        <p:txBody>
          <a:bodyPr/>
          <a:lstStyle/>
          <a:p>
            <a:r>
              <a:rPr lang="en-US" dirty="0"/>
              <a:t>Variables Holding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6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Variables can hold functions as their values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165" y="1903879"/>
            <a:ext cx="9547248" cy="3710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32920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32012" y="1207327"/>
            <a:ext cx="8397308" cy="4002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repeatIt(count,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2579" algn="l"/>
              </a:tabLs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console.log(2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x);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5410200"/>
            <a:ext cx="1675963" cy="125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43963" rIns="143963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37012" y="5416491"/>
            <a:ext cx="795449" cy="125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71981" rIns="143963" bIns="71981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16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b="1" dirty="0">
                <a:solidFill>
                  <a:schemeClr val="bg1"/>
                </a:solidFill>
              </a:rPr>
              <a:t>operator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Performs the </a:t>
            </a:r>
            <a:r>
              <a:rPr lang="en-US" sz="3200" b="1" dirty="0">
                <a:solidFill>
                  <a:schemeClr val="bg1"/>
                </a:solidFill>
              </a:rPr>
              <a:t>calculation</a:t>
            </a:r>
            <a:r>
              <a:rPr lang="en-US" sz="3200" dirty="0"/>
              <a:t> between the two numbers and the </a:t>
            </a:r>
            <a:br>
              <a:rPr lang="en-US" sz="3200" dirty="0"/>
            </a:br>
            <a:r>
              <a:rPr lang="en-US" sz="3200" dirty="0"/>
              <a:t>operator</a:t>
            </a:r>
          </a:p>
          <a:p>
            <a:pPr lvl="1"/>
            <a:r>
              <a:rPr lang="en-US" sz="3200" dirty="0"/>
              <a:t>Prints the result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Calculator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599" y="4572000"/>
            <a:ext cx="189865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2, 4, '+'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221830" y="46936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012" y="45720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599" y="5484595"/>
            <a:ext cx="189865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3, '/'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21830" y="560628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7012" y="5484595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5ED7B-C65D-4A78-988D-A02B95EC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Functional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158" y="1524000"/>
            <a:ext cx="10400507" cy="4648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calculate(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+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*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/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switch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'+': return calc(a, b, add);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'-': return calc(a, b, subtract);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'*': return calc(a, b, multiply); 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'/': return calc(a, b, divide);   }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Immediately-invoked function expression (</a:t>
            </a:r>
            <a:r>
              <a:rPr lang="en-US" sz="3400" b="1" dirty="0">
                <a:solidFill>
                  <a:schemeClr val="bg1"/>
                </a:solidFill>
              </a:rPr>
              <a:t>IIFE</a:t>
            </a:r>
            <a:r>
              <a:rPr lang="en-US" sz="3400" dirty="0"/>
              <a:t>)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3012" y="2057400"/>
            <a:ext cx="5638800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31744" y="2057399"/>
            <a:ext cx="112475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66529" y="4445043"/>
            <a:ext cx="685531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29609" y="4505323"/>
            <a:ext cx="112475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6704012" y="4029165"/>
            <a:ext cx="2514600" cy="847636"/>
          </a:xfrm>
          <a:prstGeom prst="wedgeRoundRectCallout">
            <a:avLst>
              <a:gd name="adj1" fmla="val -61227"/>
              <a:gd name="adj2" fmla="val 357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Closure</a:t>
            </a:r>
            <a:r>
              <a:rPr lang="en-US" sz="2400" b="1" dirty="0">
                <a:solidFill>
                  <a:srgbClr val="FFFFFF"/>
                </a:solidFill>
              </a:rPr>
              <a:t> (a state is closed inside)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599852" y="2676297"/>
            <a:ext cx="583852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9631744" y="5105400"/>
            <a:ext cx="583852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can be used before they be declared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B317-CB1B-4798-B265-9BDD5267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75276A-AEB4-44A2-8B7B-755387B1E0A0}"/>
              </a:ext>
            </a:extLst>
          </p:cNvPr>
          <p:cNvSpPr txBox="1">
            <a:spLocks/>
          </p:cNvSpPr>
          <p:nvPr/>
        </p:nvSpPr>
        <p:spPr>
          <a:xfrm>
            <a:off x="2642461" y="1981200"/>
            <a:ext cx="8772160" cy="4279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const arr = [1,2,3,4,5];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const sum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getArrSum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console.log(`The sum is ${sum}`);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getArrSum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totalSum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array.forEach((el) =&gt; totalSum += 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totalSum;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64272"/>
            <a:ext cx="10958928" cy="499689"/>
          </a:xfrm>
        </p:spPr>
        <p:txBody>
          <a:bodyPr/>
          <a:lstStyle/>
          <a:p>
            <a:r>
              <a:rPr lang="en-US" dirty="0"/>
              <a:t>Short Syntax for Anonymous Functions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7691" y="1728013"/>
            <a:ext cx="3173440" cy="1615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97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()=&gt;…</a:t>
            </a:r>
          </a:p>
        </p:txBody>
      </p:sp>
    </p:spTree>
    <p:extLst>
      <p:ext uri="{BB962C8B-B14F-4D97-AF65-F5344CB8AC3E}">
        <p14:creationId xmlns:p14="http://schemas.microsoft.com/office/powerpoint/2010/main" val="3692067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Functions can be written in </a:t>
            </a:r>
            <a:r>
              <a:rPr lang="en-US" sz="3199" b="1" dirty="0">
                <a:solidFill>
                  <a:schemeClr val="bg1"/>
                </a:solidFill>
              </a:rPr>
              <a:t>short form</a:t>
            </a:r>
            <a:r>
              <a:rPr lang="en-US" sz="3199" dirty="0"/>
              <a:t> using 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3199" dirty="0"/>
              <a:t>" </a:t>
            </a:r>
            <a:br>
              <a:rPr lang="en-US" sz="3199" dirty="0"/>
            </a:br>
            <a:r>
              <a:rPr lang="en-US" sz="3199" dirty="0"/>
              <a:t>(</a:t>
            </a:r>
            <a:r>
              <a:rPr lang="en-US" sz="3199" b="1" dirty="0">
                <a:solidFill>
                  <a:schemeClr val="bg1"/>
                </a:solidFill>
              </a:rPr>
              <a:t>arrow</a:t>
            </a:r>
            <a:r>
              <a:rPr lang="en-US" sz="3199" dirty="0"/>
              <a:t>)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65413" y="2399906"/>
            <a:ext cx="5562600" cy="9565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=&gt; x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console.log(increment(5));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1" y="3583826"/>
            <a:ext cx="5562601" cy="132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x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1" y="5105277"/>
            <a:ext cx="5562601" cy="9565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sum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console.log(sum(5, 6));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457170" y="4154269"/>
            <a:ext cx="3142442" cy="755317"/>
          </a:xfrm>
          <a:prstGeom prst="wedgeRoundRectCallout">
            <a:avLst>
              <a:gd name="adj1" fmla="val -64203"/>
              <a:gd name="adj2" fmla="val -3633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This is the same as the function above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determine: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/>
              <a:t> (by the developer)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interpreted</a:t>
            </a:r>
            <a:r>
              <a:rPr lang="en-US" sz="3000" dirty="0"/>
              <a:t> </a:t>
            </a:r>
            <a:r>
              <a:rPr lang="bg-BG" sz="3000" dirty="0"/>
              <a:t>(</a:t>
            </a:r>
            <a:r>
              <a:rPr lang="en-US" sz="3000" dirty="0"/>
              <a:t>by the browser)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865776" y="3302755"/>
            <a:ext cx="64572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Declare 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y;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Calculate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console.log(z)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 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Write a function to </a:t>
            </a:r>
            <a:r>
              <a:rPr lang="en-US" sz="3199" b="1" dirty="0">
                <a:solidFill>
                  <a:schemeClr val="bg1"/>
                </a:solidFill>
              </a:rPr>
              <a:t>aggregate elements</a:t>
            </a:r>
          </a:p>
          <a:p>
            <a:pPr lvl="1"/>
            <a:r>
              <a:rPr lang="en-US" sz="3199" dirty="0"/>
              <a:t>The elements are given as an array</a:t>
            </a:r>
          </a:p>
          <a:p>
            <a:pPr lvl="1"/>
            <a:r>
              <a:rPr lang="en-US" sz="3199" dirty="0"/>
              <a:t>Start by given </a:t>
            </a:r>
            <a:r>
              <a:rPr lang="en-US" sz="3199" b="1" dirty="0">
                <a:solidFill>
                  <a:schemeClr val="bg1"/>
                </a:solidFill>
              </a:rPr>
              <a:t>initial value</a:t>
            </a:r>
            <a:endParaRPr lang="en-US" sz="3199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199" dirty="0"/>
              <a:t>At each iteration </a:t>
            </a:r>
            <a:r>
              <a:rPr lang="en-US" sz="3199" b="1" dirty="0">
                <a:solidFill>
                  <a:schemeClr val="bg1"/>
                </a:solidFill>
              </a:rPr>
              <a:t>apply given aggregate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532028" y="5753538"/>
            <a:ext cx="3308304" cy="587313"/>
          </a:xfrm>
          <a:prstGeom prst="wedgeRoundRectCallout">
            <a:avLst>
              <a:gd name="adj1" fmla="val -36373"/>
              <a:gd name="adj2" fmla="val -1014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Aggregate functioan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065712" y="5753538"/>
            <a:ext cx="2057400" cy="587313"/>
          </a:xfrm>
          <a:prstGeom prst="wedgeRoundRectCallout">
            <a:avLst>
              <a:gd name="adj1" fmla="val -12074"/>
              <a:gd name="adj2" fmla="val -1007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Initial value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1947392" y="5727061"/>
            <a:ext cx="2709404" cy="587313"/>
          </a:xfrm>
          <a:prstGeom prst="wedgeRoundRectCallout">
            <a:avLst>
              <a:gd name="adj1" fmla="val 31776"/>
              <a:gd name="adj2" fmla="val -1019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Input elements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637" y="4003155"/>
            <a:ext cx="5715000" cy="624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30], 0, 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62340" y="4124778"/>
            <a:ext cx="601477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5599" y="4003155"/>
            <a:ext cx="102762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3636" y="4888050"/>
            <a:ext cx="5715000" cy="624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[10, 20, 30], 1, (a, b) =&gt; a * 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362340" y="5009673"/>
            <a:ext cx="601477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5599" y="4896877"/>
            <a:ext cx="1027627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24376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55812" y="1600200"/>
            <a:ext cx="80772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(arr, initVal,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val = initVal;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 = 0; i &lt; arr.length;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val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(val, arr[i]);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console.log(val);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220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</p:spTree>
    <p:extLst>
      <p:ext uri="{BB962C8B-B14F-4D97-AF65-F5344CB8AC3E}">
        <p14:creationId xmlns:p14="http://schemas.microsoft.com/office/powerpoint/2010/main" val="30608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</a:t>
            </a:r>
            <a:r>
              <a:rPr lang="en-US"/>
              <a:t>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55812" y="1524000"/>
            <a:ext cx="8077200" cy="4405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aggregateElements(elements) 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+ 1 /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(arr, initVal,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let val = initVal;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(let i = 0; i &lt; arr.length;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val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(val, arr[i]);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console.log(val);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2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-457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8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441" y="2895600"/>
            <a:ext cx="801937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outer function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(num) {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inner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return num * num;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Math.sqrt(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latin typeface="Consolas" panose="020B0609020204030204" pitchFamily="49" charset="0"/>
              </a:rPr>
              <a:t>) +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6877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441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581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50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FFAF7-06F6-46A2-938F-BDD5BC3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Uppercase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8DF8-50F4-47F7-8A14-1FD636368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a single string </a:t>
            </a:r>
            <a:r>
              <a:rPr lang="en-US" dirty="0"/>
              <a:t>argument</a:t>
            </a:r>
          </a:p>
          <a:p>
            <a:pPr lvl="1"/>
            <a:r>
              <a:rPr lang="en-US" dirty="0"/>
              <a:t>Extracts </a:t>
            </a:r>
            <a:r>
              <a:rPr lang="en-US" b="1" dirty="0">
                <a:solidFill>
                  <a:schemeClr val="bg1"/>
                </a:solidFill>
              </a:rPr>
              <a:t>all words </a:t>
            </a:r>
            <a:r>
              <a:rPr lang="en-US" dirty="0"/>
              <a:t>from the passed in string</a:t>
            </a:r>
          </a:p>
          <a:p>
            <a:pPr lvl="1"/>
            <a:r>
              <a:rPr lang="en-US" dirty="0"/>
              <a:t>Converts the extracted words to </a:t>
            </a:r>
            <a:r>
              <a:rPr lang="en-US" b="1" dirty="0">
                <a:solidFill>
                  <a:schemeClr val="bg1"/>
                </a:solidFill>
              </a:rPr>
              <a:t>upper case</a:t>
            </a:r>
          </a:p>
          <a:p>
            <a:pPr lvl="1"/>
            <a:r>
              <a:rPr lang="en-US" dirty="0"/>
              <a:t>Prints them on a single line </a:t>
            </a:r>
            <a:r>
              <a:rPr lang="en-US" b="1" dirty="0">
                <a:solidFill>
                  <a:schemeClr val="bg1"/>
                </a:solidFill>
              </a:rPr>
              <a:t>separated by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1163" y="5520966"/>
            <a:ext cx="3581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"Hi, how are you?"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889143" y="467668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3374" y="5520966"/>
            <a:ext cx="3904314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"HI, HOW, ARE, YOU"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199" y="4554996"/>
            <a:ext cx="1916364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4889143" y="564265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3374" y="4554996"/>
            <a:ext cx="165893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6164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Words Uppercase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0BE0E-F81A-4BF8-B18C-F143FC30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490584"/>
            <a:ext cx="6477000" cy="3876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wordsUppercase(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.toUpperCase();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words = extractWords();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words = words.filter(w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w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!=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'');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words.join(', ');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extractWords()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cs typeface="Consolas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.split(/\W+/);</a:t>
            </a:r>
            <a:r>
              <a:rPr lang="en-US" sz="2399" b="1" noProof="1">
                <a:cs typeface="Consolas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9" b="1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noProof="1"/>
              <a:t> - for </a:t>
            </a:r>
            <a:r>
              <a:rPr lang="en-US" sz="3000" b="1" noProof="1">
                <a:solidFill>
                  <a:schemeClr val="bg1"/>
                </a:solidFill>
              </a:rPr>
              <a:t>reassigning</a:t>
            </a:r>
            <a:r>
              <a:rPr lang="en-US" sz="30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0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noProof="1"/>
              <a:t> - once assigned it </a:t>
            </a:r>
            <a:r>
              <a:rPr lang="en-US" sz="3000" b="1" noProof="1">
                <a:solidFill>
                  <a:schemeClr val="bg1"/>
                </a:solidFill>
              </a:rPr>
              <a:t>cannot</a:t>
            </a:r>
            <a:r>
              <a:rPr lang="en-US" sz="30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3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noProof="1"/>
              <a:t> - defines a variable globally </a:t>
            </a:r>
            <a:r>
              <a:rPr lang="en-US" sz="2800" noProof="1"/>
              <a:t>regardless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317350" y="2743200"/>
            <a:ext cx="4355846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3317350" y="4440930"/>
            <a:ext cx="4682062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George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Maria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console.log(name);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TypeError</a:t>
            </a:r>
          </a:p>
        </p:txBody>
      </p:sp>
    </p:spTree>
    <p:extLst>
      <p:ext uri="{BB962C8B-B14F-4D97-AF65-F5344CB8AC3E}">
        <p14:creationId xmlns:p14="http://schemas.microsoft.com/office/powerpoint/2010/main" val="8568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elements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3046412" y="3124200"/>
            <a:ext cx="726005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cars.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secondCar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cars[1]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Literals</a:t>
            </a:r>
            <a:r>
              <a:rPr lang="en-US" dirty="0"/>
              <a:t>: two literal values -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2665412" y="5690798"/>
            <a:ext cx="73914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2665412" y="1981200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2665412" y="2603069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>
            <a:spLocks/>
          </p:cNvSpPr>
          <p:nvPr/>
        </p:nvSpPr>
        <p:spPr>
          <a:xfrm>
            <a:off x="2665411" y="3207234"/>
            <a:ext cx="740007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1"/>
          <p:cNvSpPr txBox="1">
            <a:spLocks/>
          </p:cNvSpPr>
          <p:nvPr/>
        </p:nvSpPr>
        <p:spPr>
          <a:xfrm>
            <a:off x="2656738" y="3823951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</p:txBody>
      </p:sp>
      <p:sp>
        <p:nvSpPr>
          <p:cNvPr id="11" name="Текстово поле 1"/>
          <p:cNvSpPr txBox="1">
            <a:spLocks/>
          </p:cNvSpPr>
          <p:nvPr/>
        </p:nvSpPr>
        <p:spPr>
          <a:xfrm>
            <a:off x="2660279" y="4454411"/>
            <a:ext cx="740007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  <p:sp>
        <p:nvSpPr>
          <p:cNvPr id="12" name="Текстово поле 1"/>
          <p:cNvSpPr txBox="1">
            <a:spLocks/>
          </p:cNvSpPr>
          <p:nvPr/>
        </p:nvSpPr>
        <p:spPr>
          <a:xfrm>
            <a:off x="2670036" y="5071128"/>
            <a:ext cx="739653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7748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</a:t>
            </a:r>
          </a:p>
          <a:p>
            <a:pPr marL="1142571" lvl="1" indent="-457200"/>
            <a:r>
              <a:rPr lang="en-US" sz="3000" dirty="0"/>
              <a:t>List of zero or more </a:t>
            </a:r>
            <a:r>
              <a:rPr lang="en-US" sz="3000" b="1" dirty="0">
                <a:solidFill>
                  <a:schemeClr val="bg1"/>
                </a:solidFill>
              </a:rPr>
              <a:t>pairs</a:t>
            </a:r>
            <a:r>
              <a:rPr lang="en-US" sz="30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665412" y="3276051"/>
            <a:ext cx="9002733" cy="2977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 =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100" b="1" dirty="0">
                <a:latin typeface="Consolas" panose="020B0609020204030204" pitchFamily="49" charset="0"/>
              </a:rPr>
              <a:t>type: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Infinity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, model: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QX80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, color: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blue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carType = 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carType = 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100" b="1" dirty="0">
                <a:latin typeface="Consolas" panose="020B0609020204030204" pitchFamily="49" charset="0"/>
              </a:rPr>
              <a:t>;	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Access property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100" b="1" dirty="0">
                <a:latin typeface="Consolas" panose="020B0609020204030204" pitchFamily="49" charset="0"/>
              </a:rPr>
              <a:t> = 2018;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100" b="1" dirty="0">
                <a:latin typeface="Consolas" panose="020B0609020204030204" pitchFamily="49" charset="0"/>
              </a:rPr>
              <a:t> = 2018; 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new property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100" b="1" dirty="0">
                <a:latin typeface="Consolas" panose="020B0609020204030204" pitchFamily="49" charset="0"/>
              </a:rPr>
              <a:t> =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black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100" b="1" dirty="0">
                <a:latin typeface="Consolas" panose="020B0609020204030204" pitchFamily="49" charset="0"/>
              </a:rPr>
              <a:t>=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black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; 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Correct 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3413</Words>
  <Application>Microsoft Office PowerPoint</Application>
  <PresentationFormat>Custom</PresentationFormat>
  <Paragraphs>666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Syntax, Functions and Statements</vt:lpstr>
      <vt:lpstr>Table of Content</vt:lpstr>
      <vt:lpstr>Have a Question?</vt:lpstr>
      <vt:lpstr>PowerPoint Presentation</vt:lpstr>
      <vt:lpstr>Syntax</vt:lpstr>
      <vt:lpstr>Variable Values</vt:lpstr>
      <vt:lpstr>Fixed Values</vt:lpstr>
      <vt:lpstr>Fixed Values</vt:lpstr>
      <vt:lpstr>Fixed Values</vt:lpstr>
      <vt:lpstr>Problem: String Length</vt:lpstr>
      <vt:lpstr>Solution: String Length</vt:lpstr>
      <vt:lpstr>PowerPoint Presentation</vt:lpstr>
      <vt:lpstr>Arithmetic Operators</vt:lpstr>
      <vt:lpstr>Assignment Operators</vt:lpstr>
      <vt:lpstr>Problem: Math Operations</vt:lpstr>
      <vt:lpstr>Solution: Math Operations</vt:lpstr>
      <vt:lpstr>Problem: Sum of Numbers N...M</vt:lpstr>
      <vt:lpstr>Solution: Sum of Numbers N...M</vt:lpstr>
      <vt:lpstr>Comparison Operators</vt:lpstr>
      <vt:lpstr>Comparison Operators </vt:lpstr>
      <vt:lpstr>Logical Operators</vt:lpstr>
      <vt:lpstr>Logical Operators</vt:lpstr>
      <vt:lpstr>Problem: Largest Number</vt:lpstr>
      <vt:lpstr>Solution: Larger Number</vt:lpstr>
      <vt:lpstr>Typeof Operator</vt:lpstr>
      <vt:lpstr>Problem: Circle Area</vt:lpstr>
      <vt:lpstr>Solution: Circle Area</vt:lpstr>
      <vt:lpstr>Instanceof Operator</vt:lpstr>
      <vt:lpstr>PowerPoint Presentation</vt:lpstr>
      <vt:lpstr>Functions</vt:lpstr>
      <vt:lpstr>Default Function Parameter Values</vt:lpstr>
      <vt:lpstr>Problem: Square of Stars </vt:lpstr>
      <vt:lpstr>Solution: Square of Stars</vt:lpstr>
      <vt:lpstr>Function Overloading</vt:lpstr>
      <vt:lpstr>Arguments</vt:lpstr>
      <vt:lpstr>PowerPoint Presentation</vt:lpstr>
      <vt:lpstr>Returning Values</vt:lpstr>
      <vt:lpstr>Example: Returning Values</vt:lpstr>
      <vt:lpstr>Problem: Day of Week</vt:lpstr>
      <vt:lpstr>Solution: Day of Week</vt:lpstr>
      <vt:lpstr>PowerPoint Presentation</vt:lpstr>
      <vt:lpstr>Variables Holding Functions</vt:lpstr>
      <vt:lpstr>Functions as Parameters</vt:lpstr>
      <vt:lpstr>Problem: Functional Calculator</vt:lpstr>
      <vt:lpstr>Solution: Functional Calculator</vt:lpstr>
      <vt:lpstr>IIFE</vt:lpstr>
      <vt:lpstr>Hoisting</vt:lpstr>
      <vt:lpstr>PowerPoint Presentation</vt:lpstr>
      <vt:lpstr>Arrow Functions</vt:lpstr>
      <vt:lpstr>Problem: Aggregate Elements</vt:lpstr>
      <vt:lpstr>Solution: Aggregate Elements</vt:lpstr>
      <vt:lpstr>Problem: Sum / Inverse / Concatenate</vt:lpstr>
      <vt:lpstr>Solution: Sum / Inverse / Concatenate</vt:lpstr>
      <vt:lpstr>PowerPoint Presentation</vt:lpstr>
      <vt:lpstr>Nested Functions</vt:lpstr>
      <vt:lpstr>Problem: Words Uppercase</vt:lpstr>
      <vt:lpstr>Solution: Words Uppercase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2019-05-14T14:21:15Z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