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2"/>
    <p:sldMasterId id="2147483679" r:id="rId3"/>
    <p:sldMasterId id="2147483684" r:id="rId4"/>
  </p:sldMasterIdLst>
  <p:notesMasterIdLst>
    <p:notesMasterId r:id="rId17"/>
  </p:notesMasterIdLst>
  <p:handoutMasterIdLst>
    <p:handoutMasterId r:id="rId18"/>
  </p:handoutMasterIdLst>
  <p:sldIdLst>
    <p:sldId id="394" r:id="rId5"/>
    <p:sldId id="456" r:id="rId6"/>
    <p:sldId id="463" r:id="rId7"/>
    <p:sldId id="464" r:id="rId8"/>
    <p:sldId id="461" r:id="rId9"/>
    <p:sldId id="437" r:id="rId10"/>
    <p:sldId id="455" r:id="rId11"/>
    <p:sldId id="462" r:id="rId12"/>
    <p:sldId id="439" r:id="rId13"/>
    <p:sldId id="444" r:id="rId14"/>
    <p:sldId id="466" r:id="rId15"/>
    <p:sldId id="465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60"/>
    <a:srgbClr val="0051A2"/>
    <a:srgbClr val="003A74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4" autoAdjust="0"/>
    <p:restoredTop sz="94595" autoAdjust="0"/>
  </p:normalViewPr>
  <p:slideViewPr>
    <p:cSldViewPr>
      <p:cViewPr varScale="1">
        <p:scale>
          <a:sx n="81" d="100"/>
          <a:sy n="81" d="100"/>
        </p:scale>
        <p:origin x="715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756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18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oftuni.foundation/" TargetMode="External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oftuni.foundation/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oftuni.foundation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oftuni.foundation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oftuni.foundation/" TargetMode="Externa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oftuni.foundation/" TargetMode="Externa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775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hlinkClick r:id="rId2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6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hlinkClick r:id="rId2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57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62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0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hlinkClick r:id="rId2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2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hlinkClick r:id="rId2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6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92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84766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hlinkClick r:id="rId2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7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hlinkClick r:id="rId2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2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28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09678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6247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0" r:id="rId3"/>
    <p:sldLayoutId id="214748367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7446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1526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1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mpani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1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://www.telenor.bg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oftuni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oftuni.bg/trainings/cours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digital.softuni.bg/" TargetMode="External"/><Relationship Id="rId4" Type="http://schemas.openxmlformats.org/officeDocument/2006/relationships/hyperlink" Target="https://softuni.bg/trainings/opencours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hyperlink" Target="http://softuni.found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.softuni.bg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kids.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urriculum" TargetMode="External"/><Relationship Id="rId2" Type="http://schemas.openxmlformats.org/officeDocument/2006/relationships/hyperlink" Target="https://softuni.bg/trainings/courses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university-partn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685800"/>
            <a:ext cx="7839541" cy="1171552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1965299"/>
            <a:ext cx="7839541" cy="1311301"/>
          </a:xfrm>
        </p:spPr>
        <p:txBody>
          <a:bodyPr>
            <a:noAutofit/>
          </a:bodyPr>
          <a:lstStyle/>
          <a:p>
            <a:r>
              <a:rPr lang="bg-BG" sz="3400" b="1" dirty="0"/>
              <a:t>Качествено образование, професия и работа за хиляди млади хора</a:t>
            </a:r>
          </a:p>
        </p:txBody>
      </p:sp>
      <p:pic>
        <p:nvPicPr>
          <p:cNvPr id="17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765" y="326429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B690BE-C0F6-4280-AB59-3B1BE24780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19" y="2362200"/>
            <a:ext cx="2212117" cy="551743"/>
          </a:xfrm>
          <a:prstGeom prst="rect">
            <a:avLst/>
          </a:prstGeom>
        </p:spPr>
      </p:pic>
      <p:sp>
        <p:nvSpPr>
          <p:cNvPr id="21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6"/>
              </a:rPr>
              <a:t>http://softuni.bg</a:t>
            </a:r>
            <a:endParaRPr lang="en-US" sz="1800" dirty="0"/>
          </a:p>
        </p:txBody>
      </p:sp>
      <p:pic>
        <p:nvPicPr>
          <p:cNvPr id="4" name="Picture 3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F72CD482-1A9B-47FC-A1B8-27DCA37F8BC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36" t="-6393" r="-2136" b="-6393"/>
          <a:stretch/>
        </p:blipFill>
        <p:spPr>
          <a:xfrm>
            <a:off x="3926984" y="3810000"/>
            <a:ext cx="7391884" cy="2334065"/>
          </a:xfrm>
          <a:prstGeom prst="roundRect">
            <a:avLst>
              <a:gd name="adj" fmla="val 1861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noProof="1"/>
              <a:t>СофтУни</a:t>
            </a:r>
            <a:r>
              <a:rPr lang="bg-BG" dirty="0"/>
              <a:t> помага на студентите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да започнат работа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Договори 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70+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hlinkClick r:id="rId2"/>
              </a:rPr>
              <a:t>ИТ фирми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 наемане на студенти от </a:t>
            </a:r>
            <a:r>
              <a:rPr lang="bg-BG" noProof="1"/>
              <a:t>СофтУни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Най-силните студенти имат възможност за стаж в СофтУни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Топ студентите</a:t>
            </a:r>
            <a:r>
              <a:rPr lang="bg-BG" dirty="0"/>
              <a:t> избират между много работодатели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bg-BG" dirty="0"/>
              <a:t>Не обещаваме работа за студентите 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слаби резултати</a:t>
            </a:r>
          </a:p>
          <a:p>
            <a:pPr>
              <a:lnSpc>
                <a:spcPct val="12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Кариерен център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Търси работа на всички със среден успех 5.00+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за завършилите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3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Софтуерен университет (СофтУни)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217173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3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DCDE3E-B0A0-4FDB-87DB-976C2F86CA48}"/>
              </a:ext>
            </a:extLst>
          </p:cNvPr>
          <p:cNvSpPr>
            <a:spLocks noGrp="1"/>
          </p:cNvSpPr>
          <p:nvPr/>
        </p:nvSpPr>
        <p:spPr>
          <a:xfrm>
            <a:off x="192001" y="742060"/>
            <a:ext cx="11804822" cy="537388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/>
            </a:br>
            <a:r>
              <a:rPr lang="en-US" sz="11500" b="1"/>
              <a:t>#B202</a:t>
            </a:r>
            <a:endParaRPr lang="bg-BG" sz="11500" b="1" dirty="0"/>
          </a:p>
        </p:txBody>
      </p:sp>
    </p:spTree>
    <p:extLst>
      <p:ext uri="{BB962C8B-B14F-4D97-AF65-F5344CB8AC3E}">
        <p14:creationId xmlns:p14="http://schemas.microsoft.com/office/powerpoint/2010/main" val="244270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A220D3-794D-4517-934F-4A760C2C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СофтУни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A344F-EE38-496D-9951-F3A07F799C2C}"/>
              </a:ext>
            </a:extLst>
          </p:cNvPr>
          <p:cNvSpPr/>
          <p:nvPr/>
        </p:nvSpPr>
        <p:spPr>
          <a:xfrm>
            <a:off x="1881425" y="5124271"/>
            <a:ext cx="811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3600" b="1" dirty="0"/>
              <a:t>Качествено дигитално образование</a:t>
            </a:r>
            <a:endParaRPr lang="en-US" sz="3600" b="1" dirty="0"/>
          </a:p>
          <a:p>
            <a:pPr algn="ctr"/>
            <a:r>
              <a:rPr lang="bg-BG" sz="3600" b="1" dirty="0"/>
              <a:t>за хиляди млади хора</a:t>
            </a: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0FA165AC-C9C2-4669-AD56-7D46392FE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54" y="1466671"/>
            <a:ext cx="10813717" cy="33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6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Направления в СофтУни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4E0D7D-44EE-49F8-86D9-35268472AC84}"/>
              </a:ext>
            </a:extLst>
          </p:cNvPr>
          <p:cNvGrpSpPr/>
          <p:nvPr/>
        </p:nvGrpSpPr>
        <p:grpSpPr>
          <a:xfrm>
            <a:off x="608012" y="1701463"/>
            <a:ext cx="10896600" cy="1416653"/>
            <a:chOff x="608012" y="1701463"/>
            <a:chExt cx="10896600" cy="1416653"/>
          </a:xfrm>
        </p:grpSpPr>
        <p:sp>
          <p:nvSpPr>
            <p:cNvPr id="5" name="Rounded Rectangle 8">
              <a:hlinkClick r:id="rId2"/>
            </p:cNvPr>
            <p:cNvSpPr/>
            <p:nvPr/>
          </p:nvSpPr>
          <p:spPr>
            <a:xfrm>
              <a:off x="608012" y="1701463"/>
              <a:ext cx="10896600" cy="1416653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lvl="6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Софтуерно инженерство</a:t>
              </a:r>
              <a:endParaRPr lang="en-US" sz="4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lvl="6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(интензивна </a:t>
              </a:r>
              <a:r>
                <a:rPr lang="en-US" sz="32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2-</a:t>
              </a:r>
              <a:r>
                <a:rPr lang="bg-BG" sz="32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годишна програма)</a:t>
              </a:r>
              <a:endParaRPr lang="bg-BG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12" name="Picture 11" descr="A picture containing clipart&#10;&#10;Description generated with high confidence">
              <a:hlinkClick r:id="rId2"/>
              <a:extLst>
                <a:ext uri="{FF2B5EF4-FFF2-40B4-BE49-F238E27FC236}">
                  <a16:creationId xmlns:a16="http://schemas.microsoft.com/office/drawing/2014/main" id="{4B1E8EBC-34CA-4C36-A2D7-FDCF50635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116" y="1943148"/>
              <a:ext cx="3262696" cy="95245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E0E9C5-61D9-46C1-B40F-950ABCCEF4F3}"/>
              </a:ext>
            </a:extLst>
          </p:cNvPr>
          <p:cNvGrpSpPr/>
          <p:nvPr/>
        </p:nvGrpSpPr>
        <p:grpSpPr>
          <a:xfrm>
            <a:off x="611340" y="3688033"/>
            <a:ext cx="5025872" cy="2255567"/>
            <a:chOff x="6286068" y="884846"/>
            <a:chExt cx="5025872" cy="2255567"/>
          </a:xfrm>
        </p:grpSpPr>
        <p:sp>
          <p:nvSpPr>
            <p:cNvPr id="19" name="Rounded Rectangle 8">
              <a:hlinkClick r:id="rId4"/>
            </p:cNvPr>
            <p:cNvSpPr/>
            <p:nvPr/>
          </p:nvSpPr>
          <p:spPr>
            <a:xfrm>
              <a:off x="6286068" y="884846"/>
              <a:ext cx="5025872" cy="2255567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6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Отворени курсове</a:t>
              </a:r>
              <a:endParaRPr lang="en-US" sz="4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(технологии, </a:t>
              </a:r>
              <a:r>
                <a:rPr lang="en-US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UX, </a:t>
              </a:r>
              <a:r>
                <a:rPr lang="bg-BG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хардуер, …)</a:t>
              </a:r>
              <a:endParaRPr lang="bg-BG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27" name="Picture 26" descr="A picture containing clipart&#10;&#10;Description generated with high confidence">
              <a:hlinkClick r:id="rId4"/>
              <a:extLst>
                <a:ext uri="{FF2B5EF4-FFF2-40B4-BE49-F238E27FC236}">
                  <a16:creationId xmlns:a16="http://schemas.microsoft.com/office/drawing/2014/main" id="{FEC2D54C-2660-4579-BFFC-7B4E1F6EE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082" y="1145818"/>
              <a:ext cx="2489843" cy="726839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BB0E26-1D84-4D69-9EF4-1620C8172F2E}"/>
              </a:ext>
            </a:extLst>
          </p:cNvPr>
          <p:cNvGrpSpPr/>
          <p:nvPr/>
        </p:nvGrpSpPr>
        <p:grpSpPr>
          <a:xfrm>
            <a:off x="6246812" y="3685574"/>
            <a:ext cx="5257800" cy="2255567"/>
            <a:chOff x="608012" y="2960717"/>
            <a:chExt cx="5257800" cy="2255567"/>
          </a:xfrm>
        </p:grpSpPr>
        <p:sp>
          <p:nvSpPr>
            <p:cNvPr id="6" name="Rounded Rectangle 8">
              <a:hlinkClick r:id="rId5"/>
            </p:cNvPr>
            <p:cNvSpPr/>
            <p:nvPr/>
          </p:nvSpPr>
          <p:spPr>
            <a:xfrm>
              <a:off x="608012" y="2960717"/>
              <a:ext cx="5257800" cy="2255567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6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Дигитален маркетинг</a:t>
              </a:r>
              <a:endPara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(</a:t>
              </a:r>
              <a:r>
                <a:rPr lang="en-US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7-</a:t>
              </a:r>
              <a:r>
                <a:rPr lang="bg-BG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месечна програма)</a:t>
              </a:r>
              <a:endParaRPr lang="bg-BG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17" name="Picture 16">
              <a:hlinkClick r:id="rId5"/>
              <a:extLst>
                <a:ext uri="{FF2B5EF4-FFF2-40B4-BE49-F238E27FC236}">
                  <a16:creationId xmlns:a16="http://schemas.microsoft.com/office/drawing/2014/main" id="{C79F49B6-695F-4B52-B81F-3697058C5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137" y="3224148"/>
              <a:ext cx="2165550" cy="7140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34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Направления в СофтУни</a:t>
            </a:r>
            <a:endParaRPr lang="en-US" dirty="0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E8457E38-0EA3-4B72-AD6F-BB9B305A3040}"/>
              </a:ext>
            </a:extLst>
          </p:cNvPr>
          <p:cNvGrpSpPr/>
          <p:nvPr/>
        </p:nvGrpSpPr>
        <p:grpSpPr>
          <a:xfrm>
            <a:off x="608012" y="4600409"/>
            <a:ext cx="10935856" cy="1190791"/>
            <a:chOff x="608012" y="5276485"/>
            <a:chExt cx="10935856" cy="1190791"/>
          </a:xfrm>
        </p:grpSpPr>
        <p:sp>
          <p:nvSpPr>
            <p:cNvPr id="22" name="Rounded Rectangle 8">
              <a:hlinkClick r:id="rId2"/>
            </p:cNvPr>
            <p:cNvSpPr/>
            <p:nvPr/>
          </p:nvSpPr>
          <p:spPr>
            <a:xfrm>
              <a:off x="608012" y="5276485"/>
              <a:ext cx="10935856" cy="1190791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Фондация "Софтуерен университет"</a:t>
              </a:r>
              <a:endPara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marL="3389206" lvl="1" indent="-92075"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(безплатни обучения, книги, учебно съдържание)</a:t>
              </a:r>
              <a:endParaRPr lang="bg-BG" sz="2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31" name="Picture 30">
              <a:hlinkClick r:id="rId2"/>
              <a:extLst>
                <a:ext uri="{FF2B5EF4-FFF2-40B4-BE49-F238E27FC236}">
                  <a16:creationId xmlns:a16="http://schemas.microsoft.com/office/drawing/2014/main" id="{F3E0576B-0DEF-43DD-B956-5ACB67A79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837" y="5535079"/>
              <a:ext cx="2843375" cy="70919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14197C-611A-41B0-84B7-64F0E2C79896}"/>
              </a:ext>
            </a:extLst>
          </p:cNvPr>
          <p:cNvGrpSpPr/>
          <p:nvPr/>
        </p:nvGrpSpPr>
        <p:grpSpPr>
          <a:xfrm>
            <a:off x="5942012" y="1663006"/>
            <a:ext cx="5565855" cy="2255567"/>
            <a:chOff x="5978013" y="2960718"/>
            <a:chExt cx="5565855" cy="2255567"/>
          </a:xfrm>
        </p:grpSpPr>
        <p:sp>
          <p:nvSpPr>
            <p:cNvPr id="23" name="Rounded Rectangle 8">
              <a:hlinkClick r:id="rId4"/>
              <a:extLst>
                <a:ext uri="{FF2B5EF4-FFF2-40B4-BE49-F238E27FC236}">
                  <a16:creationId xmlns:a16="http://schemas.microsoft.com/office/drawing/2014/main" id="{87BAE80D-5686-4316-88DD-1695495798B5}"/>
                </a:ext>
              </a:extLst>
            </p:cNvPr>
            <p:cNvSpPr/>
            <p:nvPr/>
          </p:nvSpPr>
          <p:spPr>
            <a:xfrm>
              <a:off x="5978013" y="2960718"/>
              <a:ext cx="5565855" cy="2255567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6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40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Програмиране за деца</a:t>
              </a:r>
              <a:endParaRPr lang="en-US" sz="4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(учене чрез игра за </a:t>
              </a:r>
              <a:r>
                <a:rPr lang="en-US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1-</a:t>
              </a:r>
              <a:r>
                <a:rPr lang="bg-BG" sz="28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6 клас)</a:t>
              </a:r>
              <a:endParaRPr lang="bg-BG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24" name="Picture 23">
              <a:hlinkClick r:id="rId4"/>
              <a:extLst>
                <a:ext uri="{FF2B5EF4-FFF2-40B4-BE49-F238E27FC236}">
                  <a16:creationId xmlns:a16="http://schemas.microsoft.com/office/drawing/2014/main" id="{00AF8020-7D2D-457C-BE12-23D8096A5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7029" y="3227255"/>
              <a:ext cx="2115384" cy="73745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040198-D4AC-4F84-8ADE-E059E52B40AC}"/>
              </a:ext>
            </a:extLst>
          </p:cNvPr>
          <p:cNvGrpSpPr/>
          <p:nvPr/>
        </p:nvGrpSpPr>
        <p:grpSpPr>
          <a:xfrm>
            <a:off x="608012" y="1598473"/>
            <a:ext cx="4876800" cy="2384631"/>
            <a:chOff x="608012" y="1598473"/>
            <a:chExt cx="4876800" cy="2384631"/>
          </a:xfrm>
        </p:grpSpPr>
        <p:sp>
          <p:nvSpPr>
            <p:cNvPr id="6" name="Rounded Rectangle 8">
              <a:hlinkClick r:id="rId6"/>
            </p:cNvPr>
            <p:cNvSpPr/>
            <p:nvPr/>
          </p:nvSpPr>
          <p:spPr>
            <a:xfrm>
              <a:off x="608012" y="1598473"/>
              <a:ext cx="4876800" cy="2384631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endParaRPr lang="en-US" sz="6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4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Дизайн и крейтив</a:t>
              </a:r>
              <a:endParaRPr lang="en-US" sz="4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bg-BG" sz="32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(</a:t>
              </a:r>
              <a:r>
                <a:rPr lang="en-US" sz="32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11-</a:t>
              </a:r>
              <a:r>
                <a:rPr lang="bg-BG" sz="3200" b="1" noProof="1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месечна програма)</a:t>
              </a:r>
              <a:endParaRPr lang="bg-BG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pic>
          <p:nvPicPr>
            <p:cNvPr id="7" name="Picture 6">
              <a:hlinkClick r:id="rId6"/>
              <a:extLst>
                <a:ext uri="{FF2B5EF4-FFF2-40B4-BE49-F238E27FC236}">
                  <a16:creationId xmlns:a16="http://schemas.microsoft.com/office/drawing/2014/main" id="{20687626-043B-478C-8922-F6FC4AFE7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412" y="1843999"/>
              <a:ext cx="2270900" cy="729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621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Програма "Софтуерен университет" @ </a:t>
            </a:r>
            <a:r>
              <a:rPr lang="bg-BG" noProof="1"/>
              <a:t>СофтУни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Качествено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образование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професия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работа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за софтуерни инженери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20+ </a:t>
            </a:r>
            <a:r>
              <a:rPr lang="bg-BG" dirty="0"/>
              <a:t>практически курса</a:t>
            </a:r>
            <a:r>
              <a:rPr lang="en-US" dirty="0"/>
              <a:t>, 20+ </a:t>
            </a:r>
            <a:r>
              <a:rPr lang="bg-BG" dirty="0"/>
              <a:t>изпита</a:t>
            </a:r>
            <a:r>
              <a:rPr lang="en-US" dirty="0"/>
              <a:t>, 15+ </a:t>
            </a:r>
            <a:r>
              <a:rPr lang="bg-BG" dirty="0"/>
              <a:t>проекта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~ 2 </a:t>
            </a:r>
            <a:r>
              <a:rPr lang="bg-BG" dirty="0">
                <a:sym typeface="Wingdings" panose="05000000000000000000" pitchFamily="2" charset="2"/>
              </a:rPr>
              <a:t>години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Бакалавърска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диплома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/>
              <a:t>2 </a:t>
            </a:r>
            <a:r>
              <a:rPr lang="bg-BG" dirty="0"/>
              <a:t>години</a:t>
            </a:r>
            <a:r>
              <a:rPr lang="en-US" dirty="0"/>
              <a:t> @ </a:t>
            </a:r>
            <a:r>
              <a:rPr lang="bg-BG" noProof="1"/>
              <a:t>СофтУни</a:t>
            </a:r>
            <a:br>
              <a:rPr lang="en-US" dirty="0"/>
            </a:br>
            <a:r>
              <a:rPr lang="en-US" dirty="0"/>
              <a:t>+ 1-2 </a:t>
            </a:r>
            <a:r>
              <a:rPr lang="bg-BG" dirty="0"/>
              <a:t>години в университет-партньор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Присъствено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онлайн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обучение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Работа</a:t>
            </a:r>
            <a:r>
              <a:rPr lang="bg-BG" dirty="0"/>
              <a:t> – кариерен център (5.00+ резултат)</a:t>
            </a:r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Безплатен старт</a:t>
            </a:r>
            <a:r>
              <a:rPr lang="en-US" dirty="0"/>
              <a:t> </a:t>
            </a:r>
            <a:r>
              <a:rPr lang="bg-BG" dirty="0"/>
              <a:t>– всеки месец нов курс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Добре дошли в</a:t>
            </a:r>
            <a:r>
              <a:rPr lang="en-US" dirty="0"/>
              <a:t> </a:t>
            </a:r>
            <a:r>
              <a:rPr lang="bg-BG" noProof="1"/>
              <a:t>СофтУни</a:t>
            </a:r>
            <a:endParaRPr lang="en-US" noProof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30B252-30B6-4540-9F00-E00E96A7D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40" y="3889396"/>
            <a:ext cx="2126821" cy="2395876"/>
          </a:xfrm>
          <a:prstGeom prst="roundRect">
            <a:avLst>
              <a:gd name="adj" fmla="val 1873"/>
            </a:avLst>
          </a:prstGeom>
        </p:spPr>
      </p:pic>
    </p:spTree>
    <p:extLst>
      <p:ext uri="{BB962C8B-B14F-4D97-AF65-F5344CB8AC3E}">
        <p14:creationId xmlns:p14="http://schemas.microsoft.com/office/powerpoint/2010/main" val="373638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Учебен план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31996" y="3174116"/>
            <a:ext cx="6096000" cy="18409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Tech Module</a:t>
            </a:r>
            <a:endParaRPr lang="bg-BG" sz="28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41680" y="3352800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4 </a:t>
            </a:r>
            <a:r>
              <a:rPr lang="bg-BG" sz="2600" dirty="0">
                <a:solidFill>
                  <a:srgbClr val="FBEEC9">
                    <a:lumMod val="75000"/>
                  </a:srgbClr>
                </a:solidFill>
              </a:rPr>
              <a:t>месеца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7788" y="4179528"/>
            <a:ext cx="1001375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+ JS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48306" y="4177580"/>
            <a:ext cx="1674505" cy="7639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Fundamentals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31252" y="4179528"/>
            <a:ext cx="106467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+ MySQL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10761" y="4179527"/>
            <a:ext cx="76200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Web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77934" y="4179527"/>
            <a:ext cx="79585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Web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3007" y="1162044"/>
            <a:ext cx="22280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prstClr val="white"/>
                </a:solidFill>
              </a:rPr>
              <a:t>Безплатен</a:t>
            </a:r>
          </a:p>
          <a:p>
            <a:r>
              <a:rPr lang="bg-BG" sz="2600" dirty="0">
                <a:solidFill>
                  <a:prstClr val="white"/>
                </a:solidFill>
              </a:rPr>
              <a:t>входящ модул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3007" y="3472266"/>
            <a:ext cx="245131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prstClr val="white"/>
                </a:solidFill>
              </a:rPr>
              <a:t>Ориентационен</a:t>
            </a:r>
          </a:p>
          <a:p>
            <a:r>
              <a:rPr lang="bg-BG" sz="2600" dirty="0">
                <a:solidFill>
                  <a:prstClr val="white"/>
                </a:solidFill>
              </a:rPr>
              <a:t>модул</a:t>
            </a:r>
            <a:endParaRPr lang="en-US" sz="2600" dirty="0">
              <a:solidFill>
                <a:prstClr val="white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2971800"/>
            <a:ext cx="12188825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0" y="51816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904412" y="3962400"/>
            <a:ext cx="15616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prstClr val="white"/>
                </a:solidFill>
              </a:rPr>
              <a:t>Избор на</a:t>
            </a:r>
            <a:br>
              <a:rPr lang="bg-BG" sz="2600" dirty="0">
                <a:solidFill>
                  <a:prstClr val="white"/>
                </a:solidFill>
              </a:rPr>
            </a:br>
            <a:r>
              <a:rPr lang="bg-BG" sz="2600" dirty="0">
                <a:solidFill>
                  <a:prstClr val="white"/>
                </a:solidFill>
              </a:rPr>
              <a:t>професия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51212" y="5892539"/>
            <a:ext cx="5334000" cy="60269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bg-BG" sz="2800" dirty="0">
                <a:solidFill>
                  <a:prstClr val="black"/>
                </a:solidFill>
              </a:rPr>
              <a:t>Професионални модули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1861" y="5515527"/>
            <a:ext cx="26001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prstClr val="white"/>
                </a:solidFill>
              </a:rPr>
              <a:t>Основни модули</a:t>
            </a:r>
          </a:p>
          <a:p>
            <a:r>
              <a:rPr lang="bg-BG" sz="2600" dirty="0">
                <a:solidFill>
                  <a:prstClr val="white"/>
                </a:solidFill>
              </a:rPr>
              <a:t>за професии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901114" y="1400903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2 </a:t>
            </a:r>
            <a:r>
              <a:rPr lang="bg-BG" sz="2600" dirty="0">
                <a:solidFill>
                  <a:srgbClr val="FBEEC9">
                    <a:lumMod val="75000"/>
                  </a:srgbClr>
                </a:solidFill>
              </a:rPr>
              <a:t>месец</a:t>
            </a:r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901114" y="5638800"/>
            <a:ext cx="19062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8-24 </a:t>
            </a:r>
            <a:r>
              <a:rPr lang="bg-BG" sz="2600" dirty="0">
                <a:solidFill>
                  <a:srgbClr val="FBEEC9">
                    <a:lumMod val="75000"/>
                  </a:srgbClr>
                </a:solidFill>
              </a:rPr>
              <a:t>месеца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979996" y="2079248"/>
            <a:ext cx="0" cy="1105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2"/>
          </p:cNvCxnSpPr>
          <p:nvPr/>
        </p:nvCxnSpPr>
        <p:spPr>
          <a:xfrm>
            <a:off x="5979996" y="5015062"/>
            <a:ext cx="4572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2"/>
          </p:cNvCxnSpPr>
          <p:nvPr/>
        </p:nvCxnSpPr>
        <p:spPr>
          <a:xfrm>
            <a:off x="5979996" y="5015062"/>
            <a:ext cx="16002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2"/>
          </p:cNvCxnSpPr>
          <p:nvPr/>
        </p:nvCxnSpPr>
        <p:spPr>
          <a:xfrm flipH="1">
            <a:off x="4074996" y="5015062"/>
            <a:ext cx="1905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" idx="2"/>
          </p:cNvCxnSpPr>
          <p:nvPr/>
        </p:nvCxnSpPr>
        <p:spPr>
          <a:xfrm flipH="1">
            <a:off x="5217996" y="5015062"/>
            <a:ext cx="762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04508" y="1055134"/>
            <a:ext cx="5334000" cy="12308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Programming Basics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35622" y="1715577"/>
            <a:ext cx="5097190" cy="4180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bg-BG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Програмиране за начинаещи</a:t>
            </a:r>
          </a:p>
        </p:txBody>
      </p:sp>
    </p:spTree>
    <p:extLst>
      <p:ext uri="{BB962C8B-B14F-4D97-AF65-F5344CB8AC3E}">
        <p14:creationId xmlns:p14="http://schemas.microsoft.com/office/powerpoint/2010/main" val="37864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39" grpId="0" animBg="1"/>
      <p:bldP spid="48" grpId="0" animBg="1"/>
      <p:bldP spid="49" grpId="0" animBg="1"/>
      <p:bldP spid="50" grpId="0" animBg="1"/>
      <p:bldP spid="55" grpId="0"/>
      <p:bldP spid="56" grpId="0"/>
      <p:bldP spid="76" grpId="0"/>
      <p:bldP spid="81" grpId="0" animBg="1"/>
      <p:bldP spid="82" grpId="0"/>
      <p:bldP spid="83" grpId="0"/>
      <p:bldP spid="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Професии</a:t>
            </a:r>
            <a:r>
              <a:rPr lang="en-US" dirty="0"/>
              <a:t> @ </a:t>
            </a:r>
            <a:r>
              <a:rPr lang="bg-BG" dirty="0"/>
              <a:t>СофтУни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286" y="3266996"/>
            <a:ext cx="2390622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Programming</a:t>
            </a:r>
            <a:br>
              <a:rPr lang="en-US" dirty="0"/>
            </a:br>
            <a:r>
              <a:rPr lang="en-US" dirty="0"/>
              <a:t>Basics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16980" y="3266997"/>
            <a:ext cx="1524000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Tech Module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0852" y="1392384"/>
            <a:ext cx="1167759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Java </a:t>
            </a:r>
          </a:p>
          <a:p>
            <a:r>
              <a:rPr lang="en-US" dirty="0"/>
              <a:t>Fund.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40852" y="2679662"/>
            <a:ext cx="1167759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C#</a:t>
            </a:r>
          </a:p>
          <a:p>
            <a:r>
              <a:rPr lang="en-US" dirty="0"/>
              <a:t>Fund.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12834" y="3966940"/>
            <a:ext cx="149925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JS Web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40852" y="5221808"/>
            <a:ext cx="1524000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PHP</a:t>
            </a:r>
          </a:p>
          <a:p>
            <a:r>
              <a:rPr lang="en-US" dirty="0"/>
              <a:t>Web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26580" y="4021075"/>
            <a:ext cx="161284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Web</a:t>
            </a:r>
          </a:p>
          <a:p>
            <a:r>
              <a:rPr lang="en-US" dirty="0"/>
              <a:t>Basics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28828" y="1392384"/>
            <a:ext cx="99546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Java </a:t>
            </a:r>
          </a:p>
          <a:p>
            <a:r>
              <a:rPr lang="en-US" dirty="0"/>
              <a:t>DB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28828" y="2679662"/>
            <a:ext cx="99546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C#</a:t>
            </a:r>
          </a:p>
          <a:p>
            <a:r>
              <a:rPr lang="en-US" dirty="0"/>
              <a:t>DB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73148" y="1392384"/>
            <a:ext cx="1066800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Java </a:t>
            </a:r>
          </a:p>
          <a:p>
            <a:r>
              <a:rPr lang="en-US" dirty="0"/>
              <a:t>Web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73148" y="2679662"/>
            <a:ext cx="1066800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C#</a:t>
            </a:r>
          </a:p>
          <a:p>
            <a:r>
              <a:rPr lang="en-US" dirty="0"/>
              <a:t>Web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12834" y="5221808"/>
            <a:ext cx="149925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Web</a:t>
            </a:r>
          </a:p>
          <a:p>
            <a:r>
              <a:rPr lang="en-US" dirty="0"/>
              <a:t>Basics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2092" y="6145706"/>
            <a:ext cx="4734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https://softuni.bg/trainings/courses</a:t>
            </a:r>
            <a:endParaRPr lang="en-US" dirty="0"/>
          </a:p>
        </p:txBody>
      </p:sp>
      <p:sp>
        <p:nvSpPr>
          <p:cNvPr id="25" name="Arrow: Bent 24"/>
          <p:cNvSpPr/>
          <p:nvPr/>
        </p:nvSpPr>
        <p:spPr>
          <a:xfrm>
            <a:off x="4193052" y="1635556"/>
            <a:ext cx="1297302" cy="1485100"/>
          </a:xfrm>
          <a:prstGeom prst="bentArrow">
            <a:avLst>
              <a:gd name="adj1" fmla="val 13531"/>
              <a:gd name="adj2" fmla="val 2022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8" name="Arrow: Bent 27"/>
          <p:cNvSpPr/>
          <p:nvPr/>
        </p:nvSpPr>
        <p:spPr>
          <a:xfrm flipV="1">
            <a:off x="4193051" y="4418460"/>
            <a:ext cx="1297303" cy="1548328"/>
          </a:xfrm>
          <a:prstGeom prst="bentArrow">
            <a:avLst>
              <a:gd name="adj1" fmla="val 13531"/>
              <a:gd name="adj2" fmla="val 2022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9" name="Arrow: Right 28"/>
          <p:cNvSpPr/>
          <p:nvPr/>
        </p:nvSpPr>
        <p:spPr>
          <a:xfrm>
            <a:off x="6937236" y="1735492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Arrow: Right 29"/>
          <p:cNvSpPr/>
          <p:nvPr/>
        </p:nvSpPr>
        <p:spPr>
          <a:xfrm>
            <a:off x="8563084" y="1735492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rrow: Right 30"/>
          <p:cNvSpPr/>
          <p:nvPr/>
        </p:nvSpPr>
        <p:spPr>
          <a:xfrm>
            <a:off x="6937236" y="3023188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Arrow: Right 31"/>
          <p:cNvSpPr/>
          <p:nvPr/>
        </p:nvSpPr>
        <p:spPr>
          <a:xfrm>
            <a:off x="8563084" y="3023188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Arrow: Right 32"/>
          <p:cNvSpPr/>
          <p:nvPr/>
        </p:nvSpPr>
        <p:spPr>
          <a:xfrm>
            <a:off x="7368788" y="4310884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5" name="Arrow: Right 34"/>
          <p:cNvSpPr/>
          <p:nvPr/>
        </p:nvSpPr>
        <p:spPr>
          <a:xfrm>
            <a:off x="7368788" y="5568550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7" name="Arrow: Right 36"/>
          <p:cNvSpPr/>
          <p:nvPr/>
        </p:nvSpPr>
        <p:spPr>
          <a:xfrm>
            <a:off x="3003430" y="3610105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9" name="Arrow: Right 38"/>
          <p:cNvSpPr/>
          <p:nvPr/>
        </p:nvSpPr>
        <p:spPr>
          <a:xfrm rot="19926997">
            <a:off x="5143219" y="3296756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0" name="Arrow: Right 39"/>
          <p:cNvSpPr/>
          <p:nvPr/>
        </p:nvSpPr>
        <p:spPr>
          <a:xfrm rot="1386174">
            <a:off x="5169872" y="3997395"/>
            <a:ext cx="371272" cy="304800"/>
          </a:xfrm>
          <a:prstGeom prst="rightArrow">
            <a:avLst>
              <a:gd name="adj1" fmla="val 50000"/>
              <a:gd name="adj2" fmla="val 43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1" name="TextBox 40"/>
          <p:cNvSpPr txBox="1"/>
          <p:nvPr/>
        </p:nvSpPr>
        <p:spPr>
          <a:xfrm>
            <a:off x="10126580" y="5221808"/>
            <a:ext cx="1612844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JS Core</a:t>
            </a:r>
          </a:p>
        </p:txBody>
      </p:sp>
      <p:sp>
        <p:nvSpPr>
          <p:cNvPr id="42" name="Arrow: Right 41"/>
          <p:cNvSpPr/>
          <p:nvPr/>
        </p:nvSpPr>
        <p:spPr>
          <a:xfrm>
            <a:off x="9606788" y="5565752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282092" y="5710879"/>
            <a:ext cx="39345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https://softuni.bg/curriculum</a:t>
            </a:r>
            <a:endParaRPr lang="en-US" dirty="0"/>
          </a:p>
        </p:txBody>
      </p:sp>
      <p:sp>
        <p:nvSpPr>
          <p:cNvPr id="34" name="Arrow: Right 32"/>
          <p:cNvSpPr/>
          <p:nvPr/>
        </p:nvSpPr>
        <p:spPr>
          <a:xfrm>
            <a:off x="9597060" y="4294470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6" name="TextBox 35"/>
          <p:cNvSpPr txBox="1"/>
          <p:nvPr/>
        </p:nvSpPr>
        <p:spPr>
          <a:xfrm>
            <a:off x="5650580" y="3966940"/>
            <a:ext cx="1524000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JS Core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88803" y="1392384"/>
            <a:ext cx="950621" cy="991017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JS Core</a:t>
            </a:r>
          </a:p>
        </p:txBody>
      </p:sp>
      <p:sp>
        <p:nvSpPr>
          <p:cNvPr id="44" name="Arrow: Right 43"/>
          <p:cNvSpPr/>
          <p:nvPr/>
        </p:nvSpPr>
        <p:spPr>
          <a:xfrm>
            <a:off x="10278740" y="1735492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5" name="TextBox 44"/>
          <p:cNvSpPr txBox="1"/>
          <p:nvPr/>
        </p:nvSpPr>
        <p:spPr>
          <a:xfrm>
            <a:off x="10788803" y="2686950"/>
            <a:ext cx="950621" cy="983730"/>
          </a:xfrm>
          <a:prstGeom prst="roundRect">
            <a:avLst>
              <a:gd name="adj" fmla="val 7452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JS Core</a:t>
            </a:r>
          </a:p>
        </p:txBody>
      </p:sp>
      <p:sp>
        <p:nvSpPr>
          <p:cNvPr id="46" name="Arrow: Right 45"/>
          <p:cNvSpPr/>
          <p:nvPr/>
        </p:nvSpPr>
        <p:spPr>
          <a:xfrm>
            <a:off x="10278740" y="3030057"/>
            <a:ext cx="37127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1355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34" grpId="0" animBg="1"/>
      <p:bldP spid="36" grpId="0" animBg="1"/>
      <p:bldP spid="38" grpId="0" animBg="1"/>
      <p:bldP spid="44" grpId="0" animBg="1"/>
      <p:bldP spid="45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1" y="1011596"/>
            <a:ext cx="11768223" cy="57308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Диплома за професия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bg-BG" noProof="1"/>
              <a:t>СофтУни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JavaScript Developer: </a:t>
            </a:r>
            <a:r>
              <a:rPr lang="bg-BG" dirty="0"/>
              <a:t>8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PHP Developer: 80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C# Web Developer: 1</a:t>
            </a:r>
            <a:r>
              <a:rPr lang="bg-BG" dirty="0"/>
              <a:t>5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Java Web Developer: 1</a:t>
            </a:r>
            <a:r>
              <a:rPr lang="bg-BG" dirty="0"/>
              <a:t>5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bg-BG" dirty="0"/>
              <a:t>Диплома за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висше образование </a:t>
            </a:r>
            <a:r>
              <a:rPr lang="bg-BG" dirty="0"/>
              <a:t>(бакалавърска степен)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От </a:t>
            </a:r>
            <a:r>
              <a:rPr lang="bg-BG" dirty="0">
                <a:hlinkClick r:id="rId2"/>
              </a:rPr>
              <a:t>университети-партньори</a:t>
            </a:r>
            <a:r>
              <a:rPr lang="bg-BG" dirty="0"/>
              <a:t> (МТМ колеж, ВСУ, БСУ, ВУТП)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2 години @ </a:t>
            </a:r>
            <a:r>
              <a:rPr lang="bg-BG" noProof="1"/>
              <a:t>СофтУни</a:t>
            </a:r>
            <a:r>
              <a:rPr lang="bg-BG" dirty="0"/>
              <a:t> + 1-2 години @ университет-партньор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Дипломи и сертификати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BBC7FC-F75F-4DB8-8517-B3AA098ED2DE}"/>
              </a:ext>
            </a:extLst>
          </p:cNvPr>
          <p:cNvSpPr/>
          <p:nvPr/>
        </p:nvSpPr>
        <p:spPr>
          <a:xfrm>
            <a:off x="8442212" y="1471716"/>
            <a:ext cx="3124200" cy="2362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/>
            <a:r>
              <a:rPr lang="bg-BG" dirty="0">
                <a:solidFill>
                  <a:schemeClr val="dk1"/>
                </a:solidFill>
              </a:rPr>
              <a:t>Всеки курс в СофтУни</a:t>
            </a:r>
            <a:br>
              <a:rPr lang="bg-BG" dirty="0">
                <a:solidFill>
                  <a:schemeClr val="dk1"/>
                </a:solidFill>
              </a:rPr>
            </a:br>
            <a:r>
              <a:rPr lang="bg-BG" dirty="0">
                <a:solidFill>
                  <a:schemeClr val="dk1"/>
                </a:solidFill>
              </a:rPr>
              <a:t>дава няколко кредита</a:t>
            </a:r>
          </a:p>
          <a:p>
            <a:pPr algn="ctr"/>
            <a:endParaRPr lang="bg-BG" dirty="0">
              <a:solidFill>
                <a:schemeClr val="dk1"/>
              </a:solidFill>
            </a:endParaRPr>
          </a:p>
          <a:p>
            <a:pPr algn="ctr"/>
            <a:r>
              <a:rPr lang="bg-BG" dirty="0">
                <a:solidFill>
                  <a:schemeClr val="dk1"/>
                </a:solidFill>
              </a:rPr>
              <a:t>Зависи от трудността</a:t>
            </a:r>
          </a:p>
          <a:p>
            <a:pPr algn="ctr"/>
            <a:r>
              <a:rPr lang="bg-BG" dirty="0">
                <a:solidFill>
                  <a:schemeClr val="dk1"/>
                </a:solidFill>
              </a:rPr>
              <a:t>и обхвата на курса и</a:t>
            </a:r>
          </a:p>
          <a:p>
            <a:pPr algn="ctr"/>
            <a:r>
              <a:rPr lang="bg-BG" dirty="0">
                <a:solidFill>
                  <a:schemeClr val="dk1"/>
                </a:solidFill>
              </a:rPr>
              <a:t>от оценката накрая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57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457</Words>
  <Application>Microsoft Office PowerPoint</Application>
  <PresentationFormat>Custom</PresentationFormat>
  <Paragraphs>134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1_SoftUni 16x9</vt:lpstr>
      <vt:lpstr>SoftUni 16x9</vt:lpstr>
      <vt:lpstr>2_SoftUni 16x9</vt:lpstr>
      <vt:lpstr>Софтуерен университет</vt:lpstr>
      <vt:lpstr>Имате въпроси?</vt:lpstr>
      <vt:lpstr>СофтУни</vt:lpstr>
      <vt:lpstr>Направления в СофтУни</vt:lpstr>
      <vt:lpstr>Направления в СофтУни</vt:lpstr>
      <vt:lpstr>Добре дошли в СофтУни</vt:lpstr>
      <vt:lpstr>Учебен план</vt:lpstr>
      <vt:lpstr>Професии @ СофтУни</vt:lpstr>
      <vt:lpstr>Дипломи и сертификати</vt:lpstr>
      <vt:lpstr>Работа за завършилите</vt:lpstr>
      <vt:lpstr>Софтуерен университет (СофтУни)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 в СофтУни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2018-02-03T13:51:52Z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