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57" r:id="rId4"/>
    <p:sldId id="270" r:id="rId5"/>
    <p:sldId id="276" r:id="rId6"/>
    <p:sldId id="271" r:id="rId7"/>
    <p:sldId id="272" r:id="rId8"/>
    <p:sldId id="274" r:id="rId9"/>
    <p:sldId id="273" r:id="rId10"/>
    <p:sldId id="26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A3C99"/>
    <a:srgbClr val="4547BB"/>
    <a:srgbClr val="3FC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30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6194-C3D4-4CDD-8BBB-1AEB28CE98AD}" type="datetimeFigureOut">
              <a:rPr lang="ru-RU" smtClean="0"/>
              <a:t>03.02.2024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BFD62-DA82-40F8-9E05-45D26090A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54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414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26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649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147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626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180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896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16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AD84FC-91B5-429F-864E-1DEADB7BA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4FEEC1-B9EB-4E20-BB45-EE53BC775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2B3A67-BB49-4AFB-A84E-77EE8796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6DEE-0C27-4A65-83A7-8A621D8F00CF}" type="datetime1">
              <a:rPr lang="ru-RU" smtClean="0"/>
              <a:t>03.02.2024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EC197C-6C74-49ED-972A-C0A60159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2742E2-562E-44CA-B083-F351CAAB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53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DA324-6F01-4B59-8949-25E38A42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B533E7-DAB8-421A-8C2E-07D5E1433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F4F1C2-A698-4FAB-9FB0-A59441CD6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6CD8-F193-4F06-8DBF-3779A9C1C8FC}" type="datetime1">
              <a:rPr lang="ru-RU" smtClean="0"/>
              <a:t>03.02.2024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D79099-FCF4-4C22-A138-4371F375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532FFD-D3B2-408E-9ABD-D4FD2D9F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3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B31F46-E920-439A-8615-87D0ACD06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D3A27B-FAC3-45B2-B55C-3A035B0DE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18FD8C-4C2B-49F3-BCDC-DE02E0C6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E69A-0679-47E8-A0EF-03BCFF189B4A}" type="datetime1">
              <a:rPr lang="ru-RU" smtClean="0"/>
              <a:t>03.02.2024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AD8AFD-31E6-41C6-92BC-DF0415DA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A1F5C8-9464-47E8-B692-98E8E0DE1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0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7CD86-3F63-4C27-AC83-E7DBAB38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13E6F8-1B30-490F-A2AB-6E98A0F0C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DE12F4-E6B7-41EB-89D5-A49C19306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C616-25B4-4106-9C13-03736E5F7489}" type="datetime1">
              <a:rPr lang="ru-RU" smtClean="0"/>
              <a:t>03.02.2024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518F8C-FD6C-479F-96DA-AFF2B4B2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0F2BC6-433B-4310-8CFB-3FDD38D15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2471" y="6370963"/>
            <a:ext cx="27432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Montserrat" panose="00000500000000000000" pitchFamily="2" charset="-52"/>
              </a:defRPr>
            </a:lvl1pPr>
          </a:lstStyle>
          <a:p>
            <a:fld id="{1C966121-1BCA-4C1B-854A-CD01A0ABB15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70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25684-9579-4C88-B636-D83B0A13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C54E9C-6009-43E4-A638-004604CC5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1D7725-84A6-4E38-AB3B-9A40E9DC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05AD-645D-4AAA-9175-498D989DE37D}" type="datetime1">
              <a:rPr lang="ru-RU" smtClean="0"/>
              <a:t>03.02.2024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17D01B-09F3-4530-9BAB-BB1CDFE2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7B0E80-509F-4D96-BE78-2461CC7B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49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6B3ACA-E27C-4F22-BB02-EC146CEC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9FB690-FC5B-417A-A0B4-F965D2282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EEC092-922C-4176-8D75-E71D45812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22D76B-2A0E-4332-AFE5-C6F77B1F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163E-1C7D-4FF3-A23E-2B624266383B}" type="datetime1">
              <a:rPr lang="ru-RU" smtClean="0"/>
              <a:t>03.02.2024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7C5944-88AB-4FB8-BE49-DFDD7689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50CBAB-0FBE-42CC-A5CB-AB7F752A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73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94B4F6-BA79-45FB-9803-2C215C51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E5AAA2-9DEE-4830-B447-D9FD48F02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CAA42F-F8FE-4652-A343-9DC937E4B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2DB665D-1661-43C1-BE0F-D79D46760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DDC7FB5-72F0-4D7F-9994-D0348E05A8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9FD1534-E710-4B36-BADB-F6146F9D1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9B47-AC38-4D9F-BB60-D4B37A3FFE56}" type="datetime1">
              <a:rPr lang="ru-RU" smtClean="0"/>
              <a:t>03.02.2024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3EF9C9C-DA07-4E14-871B-5CCF5EF5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FFB9F6-DA81-4DE8-A7C0-F34DE4B2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02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2A705-312C-4767-A76C-7267AF4A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E261B31-05B1-4AF8-8871-63E797224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5680-6C64-4B11-B938-8865A5DD70A3}" type="datetime1">
              <a:rPr lang="ru-RU" smtClean="0"/>
              <a:t>03.02.2024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DBDC91-CC4C-4DDB-8A3F-6E82C731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2EE2AB-CC25-4899-9FA5-2934D15B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82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69F04CE-1D2B-43CF-8360-04DBDFA1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11E-6816-4BF4-84AD-1EEAE879662C}" type="datetime1">
              <a:rPr lang="ru-RU" smtClean="0"/>
              <a:t>03.02.2024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B466D21-F3BE-4B38-84D0-215A64B2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1609C57-5D29-4B46-B70C-5AD16105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6593" y="6252833"/>
            <a:ext cx="27432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Montserrat" panose="00000500000000000000" pitchFamily="2" charset="-52"/>
              </a:defRPr>
            </a:lvl1pPr>
          </a:lstStyle>
          <a:p>
            <a:fld id="{1C966121-1BCA-4C1B-854A-CD01A0ABB15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54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E0BC6-1639-4359-909E-F2A4768EA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0C593F-F46F-400E-BFE5-5E2D2ADCF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DD8EF9-13EC-43B2-9EC3-558EABCE9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05FAAA-030E-4ACD-86B2-91732B354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422E-A6A2-4658-8783-2EA40042C120}" type="datetime1">
              <a:rPr lang="ru-RU" smtClean="0"/>
              <a:t>03.02.2024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4BCABE-6B9E-49B4-8F70-7A35352A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049AD1-4F29-4277-B5A0-F170F8B1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92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AA23D8-FD89-46D9-9022-15B1239D0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18E11C7-3228-4948-910E-9A47CAE12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4D0BC9-EF38-4AC4-A2BB-2A8A6DD62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20B797-6FD8-4111-A347-F1691168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9308-9E85-448A-AFB7-DB5B2CBEBF6E}" type="datetime1">
              <a:rPr lang="ru-RU" smtClean="0"/>
              <a:t>03.02.2024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3FE31B-8BB5-4F9C-B2B6-52D4B5E8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C5BEE2-1883-4526-9621-2E93E522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03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48829-B5E9-45AF-AFB6-2D0FA244B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B92405-A8CB-45C3-B36C-0D0B6BD91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F847CC-B451-487C-A2D4-00BCDA9C4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5BF88-5C80-41EA-A908-07B3F698A60E}" type="datetime1">
              <a:rPr lang="ru-RU" smtClean="0"/>
              <a:t>03.02.2024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09447B-DEB2-438E-A7DD-F48A9C7E0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BFD5CE-CE7A-4B79-8B38-924DB5DD2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9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C3490-11D1-4DBC-8941-87C974ADB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655" y="2567709"/>
            <a:ext cx="9365672" cy="581025"/>
          </a:xfrm>
        </p:spPr>
        <p:txBody>
          <a:bodyPr>
            <a:normAutofit/>
          </a:bodyPr>
          <a:lstStyle/>
          <a:p>
            <a:pPr algn="l"/>
            <a:r>
              <a:rPr lang="ru-RU" sz="3500" dirty="0">
                <a:solidFill>
                  <a:schemeClr val="bg1"/>
                </a:solidFill>
                <a:latin typeface="Montserrat SemiBold" panose="00000700000000000000" pitchFamily="2" charset="-52"/>
              </a:rPr>
              <a:t>Итоговый проект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0B3277F2-35C7-B756-07F5-E6FEC97A9D81}"/>
              </a:ext>
            </a:extLst>
          </p:cNvPr>
          <p:cNvSpPr txBox="1">
            <a:spLocks/>
          </p:cNvSpPr>
          <p:nvPr/>
        </p:nvSpPr>
        <p:spPr>
          <a:xfrm>
            <a:off x="572655" y="3301134"/>
            <a:ext cx="9365672" cy="514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500" dirty="0">
                <a:solidFill>
                  <a:schemeClr val="bg1"/>
                </a:solidFill>
                <a:latin typeface="Montserrat" panose="00000500000000000000" pitchFamily="2" charset="-52"/>
              </a:rPr>
              <a:t>Систематизация знаний и умений</a:t>
            </a:r>
            <a:endParaRPr lang="ru-RU" sz="3500" dirty="0">
              <a:solidFill>
                <a:schemeClr val="bg1"/>
              </a:solidFill>
              <a:latin typeface="Montserrat SemiBold" panose="000007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5732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C3490-11D1-4DBC-8941-87C974ADB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655" y="1958109"/>
            <a:ext cx="9365672" cy="1537715"/>
          </a:xfrm>
        </p:spPr>
        <p:txBody>
          <a:bodyPr>
            <a:normAutofit/>
          </a:bodyPr>
          <a:lstStyle/>
          <a:p>
            <a:pPr algn="l"/>
            <a:r>
              <a:rPr lang="ru-RU" sz="3500" dirty="0">
                <a:solidFill>
                  <a:schemeClr val="bg1"/>
                </a:solidFill>
                <a:latin typeface="Montserrat SemiBold" panose="00000700000000000000" pitchFamily="2" charset="-52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891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250C93-1EF3-0DCE-2F20-70B3E1F25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C669AB63-2B0C-486F-881B-C25055410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6" y="2255591"/>
            <a:ext cx="4844786" cy="3832841"/>
          </a:xfrm>
        </p:spPr>
        <p:txBody>
          <a:bodyPr numCol="1" spcCol="720000">
            <a:normAutofit/>
          </a:bodyPr>
          <a:lstStyle/>
          <a:p>
            <a:pPr>
              <a:lnSpc>
                <a:spcPct val="115000"/>
              </a:lnSpc>
              <a:buClr>
                <a:srgbClr val="4547BB"/>
              </a:buClr>
            </a:pPr>
            <a:endParaRPr lang="ru-RU" sz="1000" dirty="0">
              <a:latin typeface="Montserrat" panose="00000500000000000000" pitchFamily="2" charset="-52"/>
            </a:endParaRPr>
          </a:p>
          <a:p>
            <a:pPr>
              <a:lnSpc>
                <a:spcPct val="115000"/>
              </a:lnSpc>
              <a:buClr>
                <a:srgbClr val="4547BB"/>
              </a:buClr>
            </a:pPr>
            <a:r>
              <a:rPr lang="ru-RU" sz="1400" b="0" i="0" dirty="0">
                <a:solidFill>
                  <a:srgbClr val="24292F"/>
                </a:solidFill>
                <a:effectLst/>
                <a:latin typeface="Noto Sans" panose="020B0502040204020203" pitchFamily="34" charset="0"/>
              </a:rPr>
              <a:t>Цель итогового проекта реализация программы, которая применяет полученные знания и навыки для решения конкретной задачи дл</a:t>
            </a:r>
            <a:r>
              <a:rPr lang="ru-RU" sz="1400" dirty="0">
                <a:solidFill>
                  <a:srgbClr val="24292F"/>
                </a:solidFill>
                <a:latin typeface="Noto Sans" panose="020B0502040204020203" pitchFamily="34" charset="0"/>
              </a:rPr>
              <a:t>я отображения полученных знаний и умении их применять.</a:t>
            </a:r>
            <a:endParaRPr lang="ru-RU" sz="1000" dirty="0">
              <a:solidFill>
                <a:srgbClr val="272727"/>
              </a:solidFill>
              <a:latin typeface="Fira Sans" panose="020B0604020202020204" pitchFamily="34" charset="0"/>
            </a:endParaRPr>
          </a:p>
          <a:p>
            <a:pPr algn="l"/>
            <a:endParaRPr lang="ru-RU" sz="1000" b="0" i="0" dirty="0">
              <a:solidFill>
                <a:srgbClr val="272727"/>
              </a:solidFill>
              <a:effectLst/>
              <a:latin typeface="Fira Sans" panose="020B0604020202020204" pitchFamily="34" charset="0"/>
            </a:endParaRPr>
          </a:p>
          <a:p>
            <a:pPr>
              <a:buClr>
                <a:srgbClr val="4547BB"/>
              </a:buClr>
            </a:pPr>
            <a:endParaRPr lang="ru-RU" sz="1200" dirty="0">
              <a:latin typeface="Montserrat" panose="00000500000000000000" pitchFamily="2" charset="-52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FD9F5A6F-9DFC-9C8F-447B-EFFE96A10E84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ru-RU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Заголовок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24EE996-F817-A7EC-13A4-5CD5BCF1385E}"/>
              </a:ext>
            </a:extLst>
          </p:cNvPr>
          <p:cNvSpPr txBox="1">
            <a:spLocks/>
          </p:cNvSpPr>
          <p:nvPr/>
        </p:nvSpPr>
        <p:spPr>
          <a:xfrm>
            <a:off x="6470135" y="2245835"/>
            <a:ext cx="4816646" cy="3181143"/>
          </a:xfrm>
          <a:prstGeom prst="rect">
            <a:avLst/>
          </a:prstGeom>
        </p:spPr>
        <p:txBody>
          <a:bodyPr vert="horz" lIns="91440" tIns="45720" rIns="91440" bIns="45720" numCol="1" spcCol="72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150" b="0" i="0" dirty="0">
                <a:solidFill>
                  <a:srgbClr val="272727"/>
                </a:solidFill>
                <a:effectLst/>
                <a:latin typeface="Fira Sans" panose="020B0604020202020204" pitchFamily="34" charset="0"/>
              </a:rPr>
              <a:t>Реализовать графическую программу с использованием библиотеки </a:t>
            </a:r>
            <a:r>
              <a:rPr lang="ru-RU" sz="1150" b="0" i="0" dirty="0" err="1">
                <a:solidFill>
                  <a:srgbClr val="272727"/>
                </a:solidFill>
                <a:effectLst/>
                <a:latin typeface="Fira Sans" panose="020B0604020202020204" pitchFamily="34" charset="0"/>
              </a:rPr>
              <a:t>Tkinter</a:t>
            </a:r>
            <a:r>
              <a:rPr lang="ru-RU" sz="1150" b="0" i="0" dirty="0">
                <a:solidFill>
                  <a:srgbClr val="272727"/>
                </a:solidFill>
                <a:effectLst/>
                <a:latin typeface="Fira Sans" panose="020B0604020202020204" pitchFamily="34" charset="0"/>
              </a:rPr>
              <a:t>, которая состоит из поля ввода текста, раскрывающегося списка и полем вывода надписи и кнопки.</a:t>
            </a:r>
          </a:p>
          <a:p>
            <a:pPr algn="l"/>
            <a:r>
              <a:rPr lang="ru-RU" sz="1150" b="0" i="0" dirty="0">
                <a:solidFill>
                  <a:srgbClr val="272727"/>
                </a:solidFill>
                <a:effectLst/>
                <a:latin typeface="Fira Sans" panose="020B0604020202020204" pitchFamily="34" charset="0"/>
              </a:rPr>
              <a:t>Логика работы программы:</a:t>
            </a:r>
          </a:p>
          <a:p>
            <a:pPr algn="l"/>
            <a:r>
              <a:rPr lang="ru-RU" sz="1150" b="0" i="0" dirty="0">
                <a:solidFill>
                  <a:srgbClr val="272727"/>
                </a:solidFill>
                <a:effectLst/>
                <a:latin typeface="Fira Sans" panose="020B0604020202020204" pitchFamily="34" charset="0"/>
              </a:rPr>
              <a:t>1.Пользователь вводит последовательность чисел через запятую</a:t>
            </a:r>
          </a:p>
          <a:p>
            <a:pPr algn="l"/>
            <a:r>
              <a:rPr lang="ru-RU" sz="1150" b="0" i="0" dirty="0">
                <a:solidFill>
                  <a:srgbClr val="272727"/>
                </a:solidFill>
                <a:effectLst/>
                <a:latin typeface="Fira Sans" panose="020B0604020202020204" pitchFamily="34" charset="0"/>
              </a:rPr>
              <a:t>2.Выбирает один из вариантов сортировки</a:t>
            </a:r>
          </a:p>
          <a:p>
            <a:pPr algn="l"/>
            <a:r>
              <a:rPr lang="ru-RU" sz="1150" b="0" i="0" dirty="0">
                <a:solidFill>
                  <a:srgbClr val="272727"/>
                </a:solidFill>
                <a:effectLst/>
                <a:latin typeface="Fira Sans" panose="020B0604020202020204" pitchFamily="34" charset="0"/>
              </a:rPr>
              <a:t>3.После нажатия на кнопку Start происходит сортировка последовательности с последующим выводом в текстовое поле вывода</a:t>
            </a:r>
          </a:p>
          <a:p>
            <a:pPr algn="l"/>
            <a:r>
              <a:rPr lang="ru-RU" sz="1150" b="0" i="0" dirty="0">
                <a:solidFill>
                  <a:srgbClr val="272727"/>
                </a:solidFill>
                <a:effectLst/>
                <a:latin typeface="Fira Sans" panose="020B0604020202020204" pitchFamily="34" charset="0"/>
              </a:rPr>
              <a:t>4.Реализовать вывод времени затраченного на сортировку</a:t>
            </a:r>
          </a:p>
          <a:p>
            <a:pPr algn="l"/>
            <a:br>
              <a:rPr lang="ru-RU" sz="1150" b="0" i="0" dirty="0">
                <a:solidFill>
                  <a:srgbClr val="272727"/>
                </a:solidFill>
                <a:effectLst/>
                <a:latin typeface="Fira Sans" panose="020B0604020202020204" pitchFamily="34" charset="0"/>
              </a:rPr>
            </a:br>
            <a:endParaRPr lang="ru-RU" sz="1150" b="0" i="0" dirty="0">
              <a:solidFill>
                <a:srgbClr val="272727"/>
              </a:solidFill>
              <a:effectLst/>
              <a:latin typeface="Fira Sans" panose="020B0604020202020204" pitchFamily="34" charset="0"/>
            </a:endParaRPr>
          </a:p>
          <a:p>
            <a:pPr algn="l"/>
            <a:r>
              <a:rPr lang="ru-RU" sz="1150" b="0" i="0" dirty="0">
                <a:solidFill>
                  <a:srgbClr val="272727"/>
                </a:solidFill>
                <a:effectLst/>
                <a:latin typeface="Fira Sans" panose="020B0604020202020204" pitchFamily="34" charset="0"/>
              </a:rPr>
              <a:t>Код должен содержать комментарии, а также все необходимые проверки на исключения. </a:t>
            </a:r>
          </a:p>
          <a:p>
            <a:pPr algn="l"/>
            <a:r>
              <a:rPr lang="ru-RU" sz="1150" b="0" i="0" dirty="0">
                <a:solidFill>
                  <a:srgbClr val="272727"/>
                </a:solidFill>
                <a:effectLst/>
                <a:latin typeface="Fira Sans" panose="020B0604020202020204" pitchFamily="34" charset="0"/>
              </a:rPr>
              <a:t>Код должен быть максимально читаем. При написании следует прибегнуть к стандартным библиотекам тестирования!</a:t>
            </a:r>
          </a:p>
          <a:p>
            <a:pPr marL="0" indent="0">
              <a:buClr>
                <a:srgbClr val="4547BB"/>
              </a:buClr>
              <a:buNone/>
            </a:pPr>
            <a:endParaRPr lang="ru-RU" sz="1150" dirty="0">
              <a:latin typeface="Montserrat" panose="00000500000000000000" pitchFamily="2" charset="-52"/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E71932EC-CA91-DC4F-B8DA-B551546CD89E}"/>
              </a:ext>
            </a:extLst>
          </p:cNvPr>
          <p:cNvSpPr/>
          <p:nvPr/>
        </p:nvSpPr>
        <p:spPr>
          <a:xfrm>
            <a:off x="504863" y="1326399"/>
            <a:ext cx="5092373" cy="639253"/>
          </a:xfrm>
          <a:prstGeom prst="roundRect">
            <a:avLst/>
          </a:prstGeom>
          <a:solidFill>
            <a:srgbClr val="454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8E436F63-9E2D-199F-929E-E612C47AAEE9}"/>
              </a:ext>
            </a:extLst>
          </p:cNvPr>
          <p:cNvSpPr/>
          <p:nvPr/>
        </p:nvSpPr>
        <p:spPr>
          <a:xfrm>
            <a:off x="504863" y="1505527"/>
            <a:ext cx="5092373" cy="4618182"/>
          </a:xfrm>
          <a:prstGeom prst="roundRect">
            <a:avLst>
              <a:gd name="adj" fmla="val 3245"/>
            </a:avLst>
          </a:prstGeom>
          <a:noFill/>
          <a:ln w="28575">
            <a:solidFill>
              <a:srgbClr val="454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7F746BA4-6A09-809F-FD61-FB569CE0592F}"/>
              </a:ext>
            </a:extLst>
          </p:cNvPr>
          <p:cNvSpPr txBox="1"/>
          <p:nvPr/>
        </p:nvSpPr>
        <p:spPr>
          <a:xfrm>
            <a:off x="2625259" y="1486046"/>
            <a:ext cx="1440873" cy="319958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ru-RU" sz="2000" b="1" dirty="0">
                <a:solidFill>
                  <a:srgbClr val="FFFFFF"/>
                </a:solidFill>
                <a:latin typeface="Montserrat SemiBold" pitchFamily="2" charset="77"/>
                <a:cs typeface="Times New Roman" panose="02020603050405020304" pitchFamily="18" charset="0"/>
              </a:rPr>
              <a:t>Цель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55861B1D-7968-07C2-4037-E0C7CB72B88E}"/>
              </a:ext>
            </a:extLst>
          </p:cNvPr>
          <p:cNvSpPr/>
          <p:nvPr/>
        </p:nvSpPr>
        <p:spPr>
          <a:xfrm>
            <a:off x="6332272" y="1334627"/>
            <a:ext cx="5092373" cy="639253"/>
          </a:xfrm>
          <a:prstGeom prst="roundRect">
            <a:avLst/>
          </a:prstGeom>
          <a:solidFill>
            <a:srgbClr val="3F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C841AFD0-F272-E0B8-D4FD-9D551D6CEAC9}"/>
              </a:ext>
            </a:extLst>
          </p:cNvPr>
          <p:cNvSpPr/>
          <p:nvPr/>
        </p:nvSpPr>
        <p:spPr>
          <a:xfrm>
            <a:off x="6332272" y="1513755"/>
            <a:ext cx="5092373" cy="4618182"/>
          </a:xfrm>
          <a:prstGeom prst="roundRect">
            <a:avLst>
              <a:gd name="adj" fmla="val 3245"/>
            </a:avLst>
          </a:prstGeom>
          <a:noFill/>
          <a:ln w="28575">
            <a:solidFill>
              <a:srgbClr val="3F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911E1C24-3BD5-796A-5958-0EBD33038047}"/>
              </a:ext>
            </a:extLst>
          </p:cNvPr>
          <p:cNvSpPr txBox="1"/>
          <p:nvPr/>
        </p:nvSpPr>
        <p:spPr>
          <a:xfrm>
            <a:off x="8164792" y="1494274"/>
            <a:ext cx="1542625" cy="319958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ru-RU" sz="2000" b="1" dirty="0">
                <a:solidFill>
                  <a:srgbClr val="FFFFFF"/>
                </a:solidFill>
                <a:latin typeface="Montserrat SemiBold" pitchFamily="2" charset="77"/>
                <a:cs typeface="Times New Roman" panose="02020603050405020304" pitchFamily="18" charset="0"/>
              </a:rPr>
              <a:t>Задача</a:t>
            </a:r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13B63055-C1EA-6592-9390-BDD5DD8D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2</a:t>
            </a:fld>
            <a:endParaRPr lang="ru-RU" dirty="0"/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5B326FAC-267B-45F1-8A4A-E004BCB2571D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654E87E-7112-4BE0-A521-B032794DCBE7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6455512A-F957-4FD2-A974-CC913658F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032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250C93-1EF3-0DCE-2F20-70B3E1F25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863" y="-121912"/>
            <a:ext cx="12192000" cy="6858000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мный, ночь&#10;&#10;Автоматически созданное описание">
            <a:extLst>
              <a:ext uri="{FF2B5EF4-FFF2-40B4-BE49-F238E27FC236}">
                <a16:creationId xmlns:a16="http://schemas.microsoft.com/office/drawing/2014/main" id="{B8D6A0BC-EF3E-FB55-7195-B75FA849F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661" y="2417549"/>
            <a:ext cx="7400339" cy="4470465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FD9F5A6F-9DFC-9C8F-447B-EFFE96A10E84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ru-RU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Логика работы программы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4C9A735-0F0C-5C6A-A494-D545A453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3</a:t>
            </a:fld>
            <a:endParaRPr lang="ru-RU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5B579A0D-24BC-FB60-41CB-6779B590A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63" y="1742642"/>
            <a:ext cx="4844786" cy="4912600"/>
          </a:xfrm>
        </p:spPr>
        <p:txBody>
          <a:bodyPr numCol="1" spcCol="720000"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ru-RU" sz="1400" b="0" i="0" dirty="0">
                <a:solidFill>
                  <a:srgbClr val="24292F"/>
                </a:solidFill>
                <a:effectLst/>
                <a:latin typeface="Noto Sans" panose="020B0502040504020204" pitchFamily="34" charset="0"/>
              </a:rPr>
              <a:t>Пользователь вводит последовательность чисел через запятую.</a:t>
            </a:r>
          </a:p>
          <a:p>
            <a:pPr algn="l">
              <a:buFont typeface="+mj-lt"/>
              <a:buAutoNum type="arabicPeriod"/>
            </a:pPr>
            <a:endParaRPr lang="ru-RU" sz="1400" b="0" i="0" dirty="0">
              <a:solidFill>
                <a:srgbClr val="24292F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+mj-lt"/>
              <a:buAutoNum type="arabicPeriod"/>
            </a:pPr>
            <a:endParaRPr lang="ru-RU" sz="1400" b="0" i="0" dirty="0">
              <a:solidFill>
                <a:srgbClr val="24292F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ru-RU" sz="1400" b="0" i="0" dirty="0">
                <a:solidFill>
                  <a:srgbClr val="24292F"/>
                </a:solidFill>
                <a:effectLst/>
                <a:latin typeface="Noto Sans" panose="020B0502040504020204" pitchFamily="34" charset="0"/>
              </a:rPr>
              <a:t>Выбирает один из вариантов сортировки.</a:t>
            </a:r>
          </a:p>
          <a:p>
            <a:pPr algn="l">
              <a:buFont typeface="+mj-lt"/>
              <a:buAutoNum type="arabicPeriod"/>
            </a:pPr>
            <a:endParaRPr lang="ru-RU" sz="1400" dirty="0">
              <a:solidFill>
                <a:srgbClr val="24292F"/>
              </a:solidFill>
              <a:latin typeface="Noto Sans" panose="020B0502040504020204" pitchFamily="34" charset="0"/>
            </a:endParaRPr>
          </a:p>
          <a:p>
            <a:pPr algn="l">
              <a:buFont typeface="+mj-lt"/>
              <a:buAutoNum type="arabicPeriod"/>
            </a:pPr>
            <a:endParaRPr lang="ru-RU" sz="1400" dirty="0">
              <a:solidFill>
                <a:srgbClr val="24292F"/>
              </a:solidFill>
              <a:latin typeface="Noto Sans" panose="020B0502040504020204" pitchFamily="34" charset="0"/>
            </a:endParaRPr>
          </a:p>
          <a:p>
            <a:pPr algn="l">
              <a:buFont typeface="+mj-lt"/>
              <a:buAutoNum type="arabicPeriod"/>
            </a:pPr>
            <a:endParaRPr lang="ru-RU" sz="1400" dirty="0">
              <a:solidFill>
                <a:srgbClr val="24292F"/>
              </a:solidFill>
              <a:latin typeface="Noto Sans" panose="020B0502040504020204" pitchFamily="34" charset="0"/>
            </a:endParaRPr>
          </a:p>
          <a:p>
            <a:pPr algn="l">
              <a:buFont typeface="+mj-lt"/>
              <a:buAutoNum type="arabicPeriod"/>
            </a:pPr>
            <a:endParaRPr lang="ru-RU" sz="1400" dirty="0">
              <a:solidFill>
                <a:srgbClr val="24292F"/>
              </a:solidFill>
              <a:latin typeface="Noto Sans" panose="020B0502040504020204" pitchFamily="34" charset="0"/>
            </a:endParaRPr>
          </a:p>
          <a:p>
            <a:pPr algn="l">
              <a:buFont typeface="+mj-lt"/>
              <a:buAutoNum type="arabicPeriod"/>
            </a:pPr>
            <a:endParaRPr lang="ru-RU" sz="1400" b="0" i="0" dirty="0">
              <a:solidFill>
                <a:srgbClr val="24292F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ru-RU" sz="1400" b="0" i="0" dirty="0">
                <a:solidFill>
                  <a:srgbClr val="24292F"/>
                </a:solidFill>
                <a:effectLst/>
                <a:latin typeface="Noto Sans" panose="020B0502040504020204" pitchFamily="34" charset="0"/>
              </a:rPr>
              <a:t>После нажатия на кнопку "Start" происходит сортировка последовательности с последующим выводом в текстовое поле вывода.</a:t>
            </a:r>
          </a:p>
          <a:p>
            <a:pPr algn="l">
              <a:buFont typeface="+mj-lt"/>
              <a:buAutoNum type="arabicPeriod"/>
            </a:pPr>
            <a:endParaRPr lang="ru-RU" sz="900" dirty="0">
              <a:latin typeface="Montserrat" panose="00000500000000000000" pitchFamily="2" charset="-52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81425961-4F80-F408-3B48-04C2BE0772F2}"/>
              </a:ext>
            </a:extLst>
          </p:cNvPr>
          <p:cNvSpPr txBox="1">
            <a:spLocks/>
          </p:cNvSpPr>
          <p:nvPr/>
        </p:nvSpPr>
        <p:spPr>
          <a:xfrm>
            <a:off x="504863" y="1285927"/>
            <a:ext cx="4844786" cy="838437"/>
          </a:xfrm>
          <a:prstGeom prst="rect">
            <a:avLst/>
          </a:prstGeom>
        </p:spPr>
        <p:txBody>
          <a:bodyPr vert="horz" lIns="91440" tIns="45720" rIns="91440" bIns="45720" numCol="1" spcCol="720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5080"/>
            <a:r>
              <a:rPr lang="ru-RU" sz="1600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Логика работы программы</a:t>
            </a:r>
          </a:p>
          <a:p>
            <a:pPr>
              <a:buClr>
                <a:srgbClr val="4547BB"/>
              </a:buClr>
            </a:pPr>
            <a:endParaRPr lang="ru-RU" sz="1500" b="1" dirty="0">
              <a:latin typeface="Montserrat" panose="00000500000000000000" pitchFamily="2" charset="-52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088826FC-CB7C-1688-78FD-0F2B53ADBFEC}"/>
              </a:ext>
            </a:extLst>
          </p:cNvPr>
          <p:cNvSpPr txBox="1">
            <a:spLocks/>
          </p:cNvSpPr>
          <p:nvPr/>
        </p:nvSpPr>
        <p:spPr>
          <a:xfrm>
            <a:off x="6633191" y="1705144"/>
            <a:ext cx="4844786" cy="5106136"/>
          </a:xfrm>
          <a:prstGeom prst="rect">
            <a:avLst/>
          </a:prstGeom>
        </p:spPr>
        <p:txBody>
          <a:bodyPr vert="horz" lIns="91440" tIns="45720" rIns="91440" bIns="45720" numCol="1" spcCol="720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sz="1400" b="0" i="0" dirty="0">
                <a:solidFill>
                  <a:srgbClr val="24292F"/>
                </a:solidFill>
                <a:effectLst/>
                <a:latin typeface="Noto Sans" panose="020B0502040504020204" pitchFamily="34" charset="0"/>
              </a:rPr>
              <a:t>4. Реализован вывод времени, затраченного на сортировку.</a:t>
            </a:r>
          </a:p>
          <a:p>
            <a:pPr marL="0" indent="0" algn="l">
              <a:buNone/>
            </a:pPr>
            <a:endParaRPr lang="ru-RU" sz="1400" dirty="0">
              <a:solidFill>
                <a:srgbClr val="24292F"/>
              </a:solidFill>
              <a:latin typeface="Noto Sans" panose="020B0502040504020204" pitchFamily="34" charset="0"/>
            </a:endParaRPr>
          </a:p>
          <a:p>
            <a:pPr marL="0" indent="0" algn="l">
              <a:buNone/>
            </a:pPr>
            <a:endParaRPr lang="ru-RU" sz="1400" b="0" i="0" dirty="0">
              <a:solidFill>
                <a:srgbClr val="24292F"/>
              </a:solidFill>
              <a:effectLst/>
              <a:latin typeface="Noto Sans" panose="020B0502040504020204" pitchFamily="34" charset="0"/>
            </a:endParaRPr>
          </a:p>
          <a:p>
            <a:pPr marL="0" indent="0" algn="l">
              <a:buNone/>
            </a:pPr>
            <a:endParaRPr lang="ru-RU" sz="1400" dirty="0">
              <a:solidFill>
                <a:srgbClr val="24292F"/>
              </a:solidFill>
              <a:latin typeface="Noto Sans" panose="020B0502040504020204" pitchFamily="34" charset="0"/>
            </a:endParaRPr>
          </a:p>
          <a:p>
            <a:pPr marL="0" indent="0" algn="l">
              <a:buNone/>
            </a:pPr>
            <a:r>
              <a:rPr lang="ru-RU" sz="1400" dirty="0">
                <a:solidFill>
                  <a:srgbClr val="24292F"/>
                </a:solidFill>
                <a:latin typeface="Noto Sans" panose="020B0502040504020204" pitchFamily="34" charset="0"/>
              </a:rPr>
              <a:t>5. Сохранение результатов сортировки в файл для сравнения</a:t>
            </a:r>
          </a:p>
          <a:p>
            <a:pPr marL="0" indent="0" algn="l">
              <a:buNone/>
            </a:pPr>
            <a:endParaRPr lang="ru-RU" sz="1400" dirty="0">
              <a:solidFill>
                <a:srgbClr val="24292F"/>
              </a:solidFill>
              <a:latin typeface="Noto Sans" panose="020B0502040504020204" pitchFamily="34" charset="0"/>
            </a:endParaRPr>
          </a:p>
          <a:p>
            <a:pPr marL="0" indent="0" algn="l">
              <a:buNone/>
            </a:pPr>
            <a:endParaRPr lang="ru-RU" sz="1400" dirty="0">
              <a:solidFill>
                <a:srgbClr val="24292F"/>
              </a:solidFill>
              <a:latin typeface="Noto Sans" panose="020B0502040504020204" pitchFamily="34" charset="0"/>
            </a:endParaRPr>
          </a:p>
          <a:p>
            <a:pPr marL="0" indent="0" algn="l">
              <a:buNone/>
            </a:pPr>
            <a:endParaRPr lang="ru-RU" sz="1400" dirty="0">
              <a:solidFill>
                <a:srgbClr val="24292F"/>
              </a:solidFill>
              <a:latin typeface="Noto Sans" panose="020B0502040504020204" pitchFamily="34" charset="0"/>
            </a:endParaRPr>
          </a:p>
          <a:p>
            <a:pPr marL="0" indent="0" algn="l">
              <a:buNone/>
            </a:pPr>
            <a:endParaRPr lang="ru-RU" sz="1400" dirty="0">
              <a:solidFill>
                <a:srgbClr val="24292F"/>
              </a:solidFill>
              <a:latin typeface="Noto Sans" panose="020B0502040504020204" pitchFamily="34" charset="0"/>
            </a:endParaRPr>
          </a:p>
          <a:p>
            <a:pPr marL="0" indent="0" algn="l">
              <a:buNone/>
            </a:pPr>
            <a:endParaRPr lang="ru-RU" sz="1400" dirty="0">
              <a:solidFill>
                <a:srgbClr val="24292F"/>
              </a:solidFill>
              <a:latin typeface="Noto Sans" panose="020B0502040504020204" pitchFamily="34" charset="0"/>
            </a:endParaRPr>
          </a:p>
          <a:p>
            <a:pPr marL="0" indent="0" algn="l">
              <a:buNone/>
            </a:pPr>
            <a:r>
              <a:rPr lang="ru-RU" sz="1400" b="0" i="0" dirty="0">
                <a:solidFill>
                  <a:srgbClr val="24292F"/>
                </a:solidFill>
                <a:effectLst/>
                <a:latin typeface="Noto Sans" panose="020B0502040504020204" pitchFamily="34" charset="0"/>
              </a:rPr>
              <a:t>6. Код содержит комментарии и проверки на исключения</a:t>
            </a:r>
          </a:p>
          <a:p>
            <a:pPr>
              <a:lnSpc>
                <a:spcPct val="115000"/>
              </a:lnSpc>
              <a:buClr>
                <a:srgbClr val="4547BB"/>
              </a:buClr>
            </a:pPr>
            <a:endParaRPr lang="ru-RU" sz="1400" dirty="0">
              <a:latin typeface="Montserrat" panose="00000500000000000000" pitchFamily="2" charset="-52"/>
            </a:endParaRPr>
          </a:p>
          <a:p>
            <a:pPr>
              <a:buClr>
                <a:srgbClr val="4547BB"/>
              </a:buClr>
            </a:pPr>
            <a:endParaRPr lang="ru-RU" sz="1200" dirty="0">
              <a:latin typeface="Montserrat" panose="00000500000000000000" pitchFamily="2" charset="-52"/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1B894F43-0FCE-4C0C-8E44-79C5CAC36642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5D0D6E5-2368-4287-A307-C9EA22082BBD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F901C9DA-97EC-4165-82E7-4F5AC2D52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BB415F-A7D2-4441-8BDE-55F10B256D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863" y="2342357"/>
            <a:ext cx="4620270" cy="43821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093B33D-C6A1-43A6-A785-ECF1E6C5CD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863" y="3196555"/>
            <a:ext cx="4658375" cy="143847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CDD8FFE-B94A-4976-99E3-A1D225ED8C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863" y="5453119"/>
            <a:ext cx="4686954" cy="105742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B5E1BD0-2037-469C-B5AE-3E09EBF134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2107" y="2139132"/>
            <a:ext cx="4686954" cy="105742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F015520F-DE40-4BA9-97C9-4C542C125C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12107" y="3618647"/>
            <a:ext cx="4765870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9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250C93-1EF3-0DCE-2F20-70B3E1F25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39" y="0"/>
            <a:ext cx="12192000" cy="6858000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FD9F5A6F-9DFC-9C8F-447B-EFFE96A10E84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ru-RU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Описание кода – Основные функции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4C9A735-0F0C-5C6A-A494-D545A453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4</a:t>
            </a:fld>
            <a:endParaRPr lang="ru-RU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5B579A0D-24BC-FB60-41CB-6779B590A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63" y="1742642"/>
            <a:ext cx="4844786" cy="4876989"/>
          </a:xfrm>
        </p:spPr>
        <p:txBody>
          <a:bodyPr numCol="1" spcCol="720000">
            <a:normAutofit/>
          </a:bodyPr>
          <a:lstStyle/>
          <a:p>
            <a:pPr>
              <a:lnSpc>
                <a:spcPct val="115000"/>
              </a:lnSpc>
              <a:buClr>
                <a:srgbClr val="4547BB"/>
              </a:buClr>
            </a:pPr>
            <a:r>
              <a:rPr lang="ru-RU" sz="1200" dirty="0">
                <a:latin typeface="Montserrat" panose="00000500000000000000" pitchFamily="2" charset="-52"/>
              </a:rPr>
              <a:t>Реализация программы сортировки включает в себя следующие функции:</a:t>
            </a:r>
          </a:p>
          <a:p>
            <a:pPr>
              <a:lnSpc>
                <a:spcPct val="115000"/>
              </a:lnSpc>
              <a:buClr>
                <a:srgbClr val="4547BB"/>
              </a:buClr>
            </a:pPr>
            <a:r>
              <a:rPr lang="ru-RU" sz="1200" dirty="0">
                <a:latin typeface="Montserrat" panose="00000500000000000000" pitchFamily="2" charset="-52"/>
              </a:rPr>
              <a:t>1. Методы сортировок</a:t>
            </a:r>
          </a:p>
          <a:p>
            <a:pPr>
              <a:buClr>
                <a:srgbClr val="4547BB"/>
              </a:buClr>
            </a:pPr>
            <a:endParaRPr lang="ru-RU" sz="1200" dirty="0">
              <a:latin typeface="Montserrat" panose="00000500000000000000" pitchFamily="2" charset="-52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81425961-4F80-F408-3B48-04C2BE0772F2}"/>
              </a:ext>
            </a:extLst>
          </p:cNvPr>
          <p:cNvSpPr txBox="1">
            <a:spLocks/>
          </p:cNvSpPr>
          <p:nvPr/>
        </p:nvSpPr>
        <p:spPr>
          <a:xfrm>
            <a:off x="504863" y="1285927"/>
            <a:ext cx="4844786" cy="838437"/>
          </a:xfrm>
          <a:prstGeom prst="rect">
            <a:avLst/>
          </a:prstGeom>
        </p:spPr>
        <p:txBody>
          <a:bodyPr vert="horz" lIns="91440" tIns="45720" rIns="91440" bIns="45720" numCol="1" spcCol="720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buClr>
                <a:srgbClr val="4547BB"/>
              </a:buClr>
              <a:buNone/>
            </a:pPr>
            <a:r>
              <a:rPr lang="ru-RU" sz="1500" dirty="0">
                <a:latin typeface="Montserrat" panose="00000500000000000000" pitchFamily="2" charset="-52"/>
              </a:rPr>
              <a:t>Основные функции:</a:t>
            </a:r>
          </a:p>
          <a:p>
            <a:pPr>
              <a:buClr>
                <a:srgbClr val="4547BB"/>
              </a:buClr>
            </a:pPr>
            <a:endParaRPr lang="ru-RU" sz="1500" dirty="0">
              <a:latin typeface="Montserrat" panose="00000500000000000000" pitchFamily="2" charset="-52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088826FC-CB7C-1688-78FD-0F2B53ADBFEC}"/>
              </a:ext>
            </a:extLst>
          </p:cNvPr>
          <p:cNvSpPr txBox="1">
            <a:spLocks/>
          </p:cNvSpPr>
          <p:nvPr/>
        </p:nvSpPr>
        <p:spPr>
          <a:xfrm>
            <a:off x="6633191" y="1705145"/>
            <a:ext cx="4844786" cy="1913378"/>
          </a:xfrm>
          <a:prstGeom prst="rect">
            <a:avLst/>
          </a:prstGeom>
        </p:spPr>
        <p:txBody>
          <a:bodyPr vert="horz" lIns="91440" tIns="45720" rIns="91440" bIns="45720" numCol="1" spcCol="720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buClr>
                <a:srgbClr val="4547BB"/>
              </a:buClr>
            </a:pPr>
            <a:r>
              <a:rPr lang="ru-RU" sz="1200" dirty="0">
                <a:latin typeface="Montserrat" panose="00000500000000000000" pitchFamily="2" charset="-52"/>
              </a:rPr>
              <a:t>2. Функцию очистки поля ввода для удобства последующего заполнения </a:t>
            </a:r>
          </a:p>
          <a:p>
            <a:pPr>
              <a:buClr>
                <a:srgbClr val="4547BB"/>
              </a:buClr>
            </a:pPr>
            <a:endParaRPr lang="ru-RU" sz="1200" dirty="0">
              <a:latin typeface="Montserrat" panose="00000500000000000000" pitchFamily="2" charset="-52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5F90D6D-CB8B-41F6-BB91-9AC8781B146F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A42A0120-7ABA-4D24-9695-76A04A436F9A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9033D1CC-3DDE-4702-8E73-3BAC4FF71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4940FD3-5918-4812-A489-C6AA9C5F9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023" y="2595479"/>
            <a:ext cx="1970307" cy="102304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9298AF0-241C-4CA6-8676-877905026B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2271" y="2558737"/>
            <a:ext cx="1882591" cy="117701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1B50590-2DC3-486E-92BF-3D168D398F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023" y="3836767"/>
            <a:ext cx="1970307" cy="128230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37C508F-9BC6-4F07-9319-3A9F4FDBEB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7256" y="3836767"/>
            <a:ext cx="1777606" cy="200373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D3516A7-6193-44D9-B803-0E90456AAF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054" y="5285146"/>
            <a:ext cx="1976011" cy="89525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254B051B-B645-4B9F-8B69-A5AFCC2098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22270" y="2227419"/>
            <a:ext cx="2524477" cy="1448002"/>
          </a:xfrm>
          <a:prstGeom prst="rect">
            <a:avLst/>
          </a:prstGeom>
        </p:spPr>
      </p:pic>
      <p:sp>
        <p:nvSpPr>
          <p:cNvPr id="26" name="Объект 2">
            <a:extLst>
              <a:ext uri="{FF2B5EF4-FFF2-40B4-BE49-F238E27FC236}">
                <a16:creationId xmlns:a16="http://schemas.microsoft.com/office/drawing/2014/main" id="{851052B8-7DD3-48ED-997B-19D3842D8C2B}"/>
              </a:ext>
            </a:extLst>
          </p:cNvPr>
          <p:cNvSpPr txBox="1">
            <a:spLocks/>
          </p:cNvSpPr>
          <p:nvPr/>
        </p:nvSpPr>
        <p:spPr>
          <a:xfrm>
            <a:off x="6842351" y="3836767"/>
            <a:ext cx="4844786" cy="1913378"/>
          </a:xfrm>
          <a:prstGeom prst="rect">
            <a:avLst/>
          </a:prstGeom>
        </p:spPr>
        <p:txBody>
          <a:bodyPr vert="horz" lIns="91440" tIns="45720" rIns="91440" bIns="45720" numCol="1" spcCol="720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buClr>
                <a:srgbClr val="4547BB"/>
              </a:buClr>
            </a:pPr>
            <a:r>
              <a:rPr lang="ru-RU" sz="1200" dirty="0">
                <a:latin typeface="Montserrat" panose="00000500000000000000" pitchFamily="2" charset="-52"/>
              </a:rPr>
              <a:t>3. Основная функция выполнения программы</a:t>
            </a:r>
          </a:p>
          <a:p>
            <a:pPr>
              <a:buClr>
                <a:srgbClr val="4547BB"/>
              </a:buClr>
            </a:pPr>
            <a:endParaRPr lang="ru-RU" sz="1200" dirty="0">
              <a:latin typeface="Montserrat" panose="00000500000000000000" pitchFamily="2" charset="-52"/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01F74E7F-E267-45BD-8A03-B5133F92F5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01064" y="4193969"/>
            <a:ext cx="3709040" cy="255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7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250C93-1EF3-0DCE-2F20-70B3E1F25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FD9F5A6F-9DFC-9C8F-447B-EFFE96A10E84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ru-RU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Описание кода – Основные функции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4C9A735-0F0C-5C6A-A494-D545A453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5</a:t>
            </a:fld>
            <a:endParaRPr lang="ru-RU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5B579A0D-24BC-FB60-41CB-6779B590A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63" y="1742642"/>
            <a:ext cx="4844786" cy="4876989"/>
          </a:xfrm>
        </p:spPr>
        <p:txBody>
          <a:bodyPr numCol="1" spcCol="720000">
            <a:normAutofit/>
          </a:bodyPr>
          <a:lstStyle/>
          <a:p>
            <a:pPr>
              <a:lnSpc>
                <a:spcPct val="115000"/>
              </a:lnSpc>
              <a:buClr>
                <a:srgbClr val="4547BB"/>
              </a:buClr>
            </a:pPr>
            <a:r>
              <a:rPr lang="ru-RU" sz="1200" dirty="0">
                <a:latin typeface="Montserrat" panose="00000500000000000000" pitchFamily="2" charset="-52"/>
              </a:rPr>
              <a:t>3. Проверка и отображение текущей версии программы </a:t>
            </a:r>
            <a:r>
              <a:rPr lang="en-US" sz="1200" dirty="0">
                <a:latin typeface="Montserrat" panose="00000500000000000000" pitchFamily="2" charset="-52"/>
              </a:rPr>
              <a:t>Git</a:t>
            </a:r>
            <a:r>
              <a:rPr lang="ru-RU" sz="1200" dirty="0">
                <a:latin typeface="Montserrat" panose="00000500000000000000" pitchFamily="2" charset="-52"/>
              </a:rPr>
              <a:t> </a:t>
            </a:r>
          </a:p>
          <a:p>
            <a:pPr>
              <a:buClr>
                <a:srgbClr val="4547BB"/>
              </a:buClr>
            </a:pPr>
            <a:endParaRPr lang="ru-RU" sz="1200" dirty="0">
              <a:latin typeface="Montserrat" panose="00000500000000000000" pitchFamily="2" charset="-52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81425961-4F80-F408-3B48-04C2BE0772F2}"/>
              </a:ext>
            </a:extLst>
          </p:cNvPr>
          <p:cNvSpPr txBox="1">
            <a:spLocks/>
          </p:cNvSpPr>
          <p:nvPr/>
        </p:nvSpPr>
        <p:spPr>
          <a:xfrm>
            <a:off x="504863" y="1285927"/>
            <a:ext cx="4844786" cy="838437"/>
          </a:xfrm>
          <a:prstGeom prst="rect">
            <a:avLst/>
          </a:prstGeom>
        </p:spPr>
        <p:txBody>
          <a:bodyPr vert="horz" lIns="91440" tIns="45720" rIns="91440" bIns="45720" numCol="1" spcCol="720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buClr>
                <a:srgbClr val="4547BB"/>
              </a:buClr>
              <a:buNone/>
            </a:pPr>
            <a:r>
              <a:rPr lang="ru-RU" sz="1500" dirty="0">
                <a:latin typeface="Montserrat" panose="00000500000000000000" pitchFamily="2" charset="-52"/>
              </a:rPr>
              <a:t>Основные функции:</a:t>
            </a:r>
          </a:p>
          <a:p>
            <a:pPr>
              <a:buClr>
                <a:srgbClr val="4547BB"/>
              </a:buClr>
            </a:pPr>
            <a:endParaRPr lang="ru-RU" sz="1500" dirty="0">
              <a:latin typeface="Montserrat" panose="00000500000000000000" pitchFamily="2" charset="-52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088826FC-CB7C-1688-78FD-0F2B53ADBFEC}"/>
              </a:ext>
            </a:extLst>
          </p:cNvPr>
          <p:cNvSpPr txBox="1">
            <a:spLocks/>
          </p:cNvSpPr>
          <p:nvPr/>
        </p:nvSpPr>
        <p:spPr>
          <a:xfrm>
            <a:off x="6633191" y="1705145"/>
            <a:ext cx="4844786" cy="1913378"/>
          </a:xfrm>
          <a:prstGeom prst="rect">
            <a:avLst/>
          </a:prstGeom>
        </p:spPr>
        <p:txBody>
          <a:bodyPr vert="horz" lIns="91440" tIns="45720" rIns="91440" bIns="45720" numCol="1" spcCol="720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buClr>
                <a:srgbClr val="4547BB"/>
              </a:buClr>
            </a:pPr>
            <a:r>
              <a:rPr lang="en-US" sz="1200" dirty="0">
                <a:latin typeface="Montserrat" panose="00000500000000000000" pitchFamily="2" charset="-52"/>
              </a:rPr>
              <a:t>4</a:t>
            </a:r>
            <a:r>
              <a:rPr lang="ru-RU" sz="1200" dirty="0">
                <a:latin typeface="Montserrat" panose="00000500000000000000" pitchFamily="2" charset="-52"/>
              </a:rPr>
              <a:t>. Функцию</a:t>
            </a:r>
            <a:r>
              <a:rPr lang="en-US" sz="1200" dirty="0">
                <a:latin typeface="Montserrat" panose="00000500000000000000" pitchFamily="2" charset="-52"/>
              </a:rPr>
              <a:t> </a:t>
            </a:r>
            <a:r>
              <a:rPr lang="ru-RU" sz="1200" dirty="0">
                <a:latin typeface="Montserrat" panose="00000500000000000000" pitchFamily="2" charset="-52"/>
              </a:rPr>
              <a:t>сохранения результатов сортировки в файл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5F90D6D-CB8B-41F6-BB91-9AC8781B146F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A42A0120-7ABA-4D24-9695-76A04A436F9A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9033D1CC-3DDE-4702-8E73-3BAC4FF71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  <p:sp>
        <p:nvSpPr>
          <p:cNvPr id="26" name="Объект 2">
            <a:extLst>
              <a:ext uri="{FF2B5EF4-FFF2-40B4-BE49-F238E27FC236}">
                <a16:creationId xmlns:a16="http://schemas.microsoft.com/office/drawing/2014/main" id="{851052B8-7DD3-48ED-997B-19D3842D8C2B}"/>
              </a:ext>
            </a:extLst>
          </p:cNvPr>
          <p:cNvSpPr txBox="1">
            <a:spLocks/>
          </p:cNvSpPr>
          <p:nvPr/>
        </p:nvSpPr>
        <p:spPr>
          <a:xfrm>
            <a:off x="6842351" y="3836767"/>
            <a:ext cx="4844786" cy="1913378"/>
          </a:xfrm>
          <a:prstGeom prst="rect">
            <a:avLst/>
          </a:prstGeom>
        </p:spPr>
        <p:txBody>
          <a:bodyPr vert="horz" lIns="91440" tIns="45720" rIns="91440" bIns="45720" numCol="1" spcCol="720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buClr>
                <a:srgbClr val="4547BB"/>
              </a:buClr>
            </a:pPr>
            <a:r>
              <a:rPr lang="ru-RU" sz="1200" dirty="0">
                <a:latin typeface="Montserrat" panose="00000500000000000000" pitchFamily="2" charset="-52"/>
              </a:rPr>
              <a:t>5 Различные тесты и проверки</a:t>
            </a:r>
          </a:p>
          <a:p>
            <a:pPr>
              <a:lnSpc>
                <a:spcPct val="115000"/>
              </a:lnSpc>
              <a:buClr>
                <a:srgbClr val="4547BB"/>
              </a:buClr>
            </a:pPr>
            <a:r>
              <a:rPr lang="ru-RU" sz="1200" dirty="0">
                <a:latin typeface="Montserrat" panose="00000500000000000000" pitchFamily="2" charset="-52"/>
              </a:rPr>
              <a:t>6. Создание и размещение элементов программы с помощью библиотеки </a:t>
            </a:r>
            <a:r>
              <a:rPr lang="en-US" sz="1200" dirty="0" err="1">
                <a:latin typeface="Montserrat" panose="00000500000000000000" pitchFamily="2" charset="-52"/>
              </a:rPr>
              <a:t>Tkinter</a:t>
            </a:r>
            <a:endParaRPr lang="ru-RU" sz="1200" dirty="0">
              <a:latin typeface="Montserrat" panose="00000500000000000000" pitchFamily="2" charset="-52"/>
            </a:endParaRPr>
          </a:p>
          <a:p>
            <a:pPr>
              <a:buClr>
                <a:srgbClr val="4547BB"/>
              </a:buClr>
            </a:pPr>
            <a:endParaRPr lang="ru-RU" sz="1200" dirty="0">
              <a:latin typeface="Montserrat" panose="00000500000000000000" pitchFamily="2" charset="-52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C3B1CA7-60BF-489D-B248-745C6E016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14" y="2339721"/>
            <a:ext cx="3429204" cy="152365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E85AAA6-4054-47D1-A88C-E2AB2F4266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7976" y="2179085"/>
            <a:ext cx="5266565" cy="168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4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250C93-1EF3-0DCE-2F20-70B3E1F25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FD9F5A6F-9DFC-9C8F-447B-EFFE96A10E84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ru-RU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Описание кода – Связь между функциями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4C9A735-0F0C-5C6A-A494-D545A453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6</a:t>
            </a:fld>
            <a:endParaRPr lang="ru-RU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5B579A0D-24BC-FB60-41CB-6779B590A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63" y="1742642"/>
            <a:ext cx="4844786" cy="4697915"/>
          </a:xfrm>
        </p:spPr>
        <p:txBody>
          <a:bodyPr numCol="1" spcCol="720000">
            <a:normAutofit/>
          </a:bodyPr>
          <a:lstStyle/>
          <a:p>
            <a:pPr>
              <a:lnSpc>
                <a:spcPct val="115000"/>
              </a:lnSpc>
              <a:buClr>
                <a:srgbClr val="4547BB"/>
              </a:buClr>
            </a:pPr>
            <a:r>
              <a:rPr lang="ru-RU" sz="1200" dirty="0">
                <a:latin typeface="Montserrat" panose="00000500000000000000" pitchFamily="2" charset="-52"/>
              </a:rPr>
              <a:t>Функция </a:t>
            </a:r>
            <a:r>
              <a:rPr lang="ru-RU" sz="1200" dirty="0" err="1">
                <a:latin typeface="Montserrat" panose="00000500000000000000" pitchFamily="2" charset="-52"/>
              </a:rPr>
              <a:t>start_sorting</a:t>
            </a:r>
            <a:r>
              <a:rPr lang="ru-RU" sz="1200" dirty="0">
                <a:latin typeface="Montserrat" panose="00000500000000000000" pitchFamily="2" charset="-52"/>
              </a:rPr>
              <a:t>() вызывает функцию </a:t>
            </a:r>
            <a:r>
              <a:rPr lang="ru-RU" sz="1200" dirty="0" err="1">
                <a:latin typeface="Montserrat" panose="00000500000000000000" pitchFamily="2" charset="-52"/>
              </a:rPr>
              <a:t>sort_sequence</a:t>
            </a:r>
            <a:r>
              <a:rPr lang="ru-RU" sz="1200" dirty="0">
                <a:latin typeface="Montserrat" panose="00000500000000000000" pitchFamily="2" charset="-52"/>
              </a:rPr>
              <a:t>() для выполнения сортировки последовательности в соответствии с выбранным вариантом сортировки. Затем она передает отсортированную последовательность и время сортировки функции </a:t>
            </a:r>
            <a:r>
              <a:rPr lang="ru-RU" sz="1200" dirty="0" err="1">
                <a:latin typeface="Montserrat" panose="00000500000000000000" pitchFamily="2" charset="-52"/>
              </a:rPr>
              <a:t>display_results</a:t>
            </a:r>
            <a:r>
              <a:rPr lang="ru-RU" sz="1200" dirty="0">
                <a:latin typeface="Montserrat" panose="00000500000000000000" pitchFamily="2" charset="-52"/>
              </a:rPr>
              <a:t>() для вывода результатов в поле вывода.</a:t>
            </a:r>
          </a:p>
          <a:p>
            <a:pPr>
              <a:lnSpc>
                <a:spcPct val="115000"/>
              </a:lnSpc>
              <a:buClr>
                <a:srgbClr val="4547BB"/>
              </a:buClr>
            </a:pPr>
            <a:endParaRPr lang="ru-RU" sz="1200" dirty="0">
              <a:latin typeface="Montserrat" panose="00000500000000000000" pitchFamily="2" charset="-52"/>
            </a:endParaRPr>
          </a:p>
          <a:p>
            <a:pPr>
              <a:lnSpc>
                <a:spcPct val="115000"/>
              </a:lnSpc>
              <a:buClr>
                <a:srgbClr val="4547BB"/>
              </a:buClr>
            </a:pPr>
            <a:r>
              <a:rPr lang="ru-RU" sz="1200" dirty="0">
                <a:latin typeface="Montserrat" panose="00000500000000000000" pitchFamily="2" charset="-52"/>
              </a:rPr>
              <a:t>Функция </a:t>
            </a:r>
            <a:r>
              <a:rPr lang="ru-RU" sz="1200" dirty="0" err="1">
                <a:latin typeface="Montserrat" panose="00000500000000000000" pitchFamily="2" charset="-52"/>
              </a:rPr>
              <a:t>sort_sequence</a:t>
            </a:r>
            <a:r>
              <a:rPr lang="ru-RU" sz="1200" dirty="0">
                <a:latin typeface="Montserrat" panose="00000500000000000000" pitchFamily="2" charset="-52"/>
              </a:rPr>
              <a:t>() вызывает соответствующую функцию сортировки (например, </a:t>
            </a:r>
            <a:r>
              <a:rPr lang="ru-RU" sz="1200" dirty="0" err="1">
                <a:latin typeface="Montserrat" panose="00000500000000000000" pitchFamily="2" charset="-52"/>
              </a:rPr>
              <a:t>selection_sort</a:t>
            </a:r>
            <a:r>
              <a:rPr lang="ru-RU" sz="1200" dirty="0">
                <a:latin typeface="Montserrat" panose="00000500000000000000" pitchFamily="2" charset="-52"/>
              </a:rPr>
              <a:t>(), </a:t>
            </a:r>
            <a:r>
              <a:rPr lang="ru-RU" sz="1200" dirty="0" err="1">
                <a:latin typeface="Montserrat" panose="00000500000000000000" pitchFamily="2" charset="-52"/>
              </a:rPr>
              <a:t>bubble_sort</a:t>
            </a:r>
            <a:r>
              <a:rPr lang="ru-RU" sz="1200" dirty="0">
                <a:latin typeface="Montserrat" panose="00000500000000000000" pitchFamily="2" charset="-52"/>
              </a:rPr>
              <a:t>(), и т.д.) в зависимости от выбранного варианта сортировки. Она также измеряет время выполнения сортировки и возвращает отсортированную последовательность и время.</a:t>
            </a:r>
          </a:p>
          <a:p>
            <a:pPr>
              <a:lnSpc>
                <a:spcPct val="115000"/>
              </a:lnSpc>
              <a:buClr>
                <a:srgbClr val="4547BB"/>
              </a:buClr>
            </a:pPr>
            <a:endParaRPr lang="ru-RU" sz="1200" dirty="0">
              <a:latin typeface="Montserrat" panose="00000500000000000000" pitchFamily="2" charset="-52"/>
            </a:endParaRPr>
          </a:p>
          <a:p>
            <a:pPr>
              <a:lnSpc>
                <a:spcPct val="115000"/>
              </a:lnSpc>
              <a:buClr>
                <a:srgbClr val="4547BB"/>
              </a:buClr>
            </a:pPr>
            <a:r>
              <a:rPr lang="ru-RU" sz="1200" dirty="0">
                <a:latin typeface="Montserrat" panose="00000500000000000000" pitchFamily="2" charset="-52"/>
              </a:rPr>
              <a:t>Функция </a:t>
            </a:r>
            <a:r>
              <a:rPr lang="ru-RU" sz="1200" dirty="0" err="1">
                <a:latin typeface="Montserrat" panose="00000500000000000000" pitchFamily="2" charset="-52"/>
              </a:rPr>
              <a:t>display_results</a:t>
            </a:r>
            <a:r>
              <a:rPr lang="ru-RU" sz="1200" dirty="0">
                <a:latin typeface="Montserrat" panose="00000500000000000000" pitchFamily="2" charset="-52"/>
              </a:rPr>
              <a:t>() получает отсортированную последовательность и время сортировки от функции </a:t>
            </a:r>
            <a:r>
              <a:rPr lang="ru-RU" sz="1200" dirty="0" err="1">
                <a:latin typeface="Montserrat" panose="00000500000000000000" pitchFamily="2" charset="-52"/>
              </a:rPr>
              <a:t>sort_sequence</a:t>
            </a:r>
            <a:r>
              <a:rPr lang="ru-RU" sz="1200" dirty="0">
                <a:latin typeface="Montserrat" panose="00000500000000000000" pitchFamily="2" charset="-52"/>
              </a:rPr>
              <a:t>(). Она выводит результаты в поле вывода программы.</a:t>
            </a:r>
          </a:p>
          <a:p>
            <a:pPr>
              <a:lnSpc>
                <a:spcPct val="115000"/>
              </a:lnSpc>
              <a:buClr>
                <a:srgbClr val="4547BB"/>
              </a:buClr>
            </a:pPr>
            <a:endParaRPr lang="ru-RU" sz="1200" dirty="0">
              <a:latin typeface="Montserrat" panose="00000500000000000000" pitchFamily="2" charset="-52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81425961-4F80-F408-3B48-04C2BE0772F2}"/>
              </a:ext>
            </a:extLst>
          </p:cNvPr>
          <p:cNvSpPr txBox="1">
            <a:spLocks/>
          </p:cNvSpPr>
          <p:nvPr/>
        </p:nvSpPr>
        <p:spPr>
          <a:xfrm>
            <a:off x="504863" y="1285927"/>
            <a:ext cx="4844786" cy="838437"/>
          </a:xfrm>
          <a:prstGeom prst="rect">
            <a:avLst/>
          </a:prstGeom>
        </p:spPr>
        <p:txBody>
          <a:bodyPr vert="horz" lIns="91440" tIns="45720" rIns="91440" bIns="45720" numCol="1" spcCol="720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buClr>
                <a:srgbClr val="4547BB"/>
              </a:buClr>
              <a:buNone/>
            </a:pPr>
            <a:r>
              <a:rPr lang="ru-RU" sz="1500" dirty="0">
                <a:latin typeface="Montserrat" panose="00000500000000000000" pitchFamily="2" charset="-52"/>
              </a:rPr>
              <a:t>Связь между функциями</a:t>
            </a:r>
          </a:p>
          <a:p>
            <a:pPr>
              <a:buClr>
                <a:srgbClr val="4547BB"/>
              </a:buClr>
            </a:pPr>
            <a:endParaRPr lang="ru-RU" sz="1500" dirty="0">
              <a:latin typeface="Montserrat" panose="00000500000000000000" pitchFamily="2" charset="-52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088826FC-CB7C-1688-78FD-0F2B53ADBFEC}"/>
              </a:ext>
            </a:extLst>
          </p:cNvPr>
          <p:cNvSpPr txBox="1">
            <a:spLocks/>
          </p:cNvSpPr>
          <p:nvPr/>
        </p:nvSpPr>
        <p:spPr>
          <a:xfrm>
            <a:off x="6633191" y="1705145"/>
            <a:ext cx="4844786" cy="4757881"/>
          </a:xfrm>
          <a:prstGeom prst="rect">
            <a:avLst/>
          </a:prstGeom>
        </p:spPr>
        <p:txBody>
          <a:bodyPr vert="horz" lIns="91440" tIns="45720" rIns="91440" bIns="45720" numCol="1" spcCol="720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buClr>
                <a:srgbClr val="4547BB"/>
              </a:buClr>
            </a:pPr>
            <a:r>
              <a:rPr lang="ru-RU" sz="1200" dirty="0">
                <a:latin typeface="Montserrat" panose="00000500000000000000" pitchFamily="2" charset="-52"/>
              </a:rPr>
              <a:t>Функция </a:t>
            </a:r>
            <a:r>
              <a:rPr lang="ru-RU" sz="1200" dirty="0" err="1">
                <a:latin typeface="Montserrat" panose="00000500000000000000" pitchFamily="2" charset="-52"/>
              </a:rPr>
              <a:t>clear_output</a:t>
            </a:r>
            <a:r>
              <a:rPr lang="ru-RU" sz="1200" dirty="0">
                <a:latin typeface="Montserrat" panose="00000500000000000000" pitchFamily="2" charset="-52"/>
              </a:rPr>
              <a:t>() вызывается при нажатии кнопки "Start" для очистки полей вывода перед началом новой сортировки.</a:t>
            </a:r>
          </a:p>
          <a:p>
            <a:pPr>
              <a:lnSpc>
                <a:spcPct val="115000"/>
              </a:lnSpc>
              <a:buClr>
                <a:srgbClr val="4547BB"/>
              </a:buClr>
            </a:pPr>
            <a:endParaRPr lang="ru-RU" sz="1200" dirty="0">
              <a:latin typeface="Montserrat" panose="00000500000000000000" pitchFamily="2" charset="-52"/>
            </a:endParaRPr>
          </a:p>
          <a:p>
            <a:pPr>
              <a:lnSpc>
                <a:spcPct val="115000"/>
              </a:lnSpc>
              <a:buClr>
                <a:srgbClr val="4547BB"/>
              </a:buClr>
            </a:pPr>
            <a:r>
              <a:rPr lang="ru-RU" sz="1200" dirty="0">
                <a:latin typeface="Montserrat" panose="00000500000000000000" pitchFamily="2" charset="-52"/>
              </a:rPr>
              <a:t>Функция </a:t>
            </a:r>
            <a:r>
              <a:rPr lang="ru-RU" sz="1200" dirty="0" err="1">
                <a:latin typeface="Montserrat" panose="00000500000000000000" pitchFamily="2" charset="-52"/>
              </a:rPr>
              <a:t>show_git_info</a:t>
            </a:r>
            <a:r>
              <a:rPr lang="ru-RU" sz="1200" dirty="0">
                <a:latin typeface="Montserrat" panose="00000500000000000000" pitchFamily="2" charset="-52"/>
              </a:rPr>
              <a:t>() вызывается при нажатии кнопки "Показать информацию </a:t>
            </a:r>
            <a:r>
              <a:rPr lang="ru-RU" sz="1200" dirty="0" err="1">
                <a:latin typeface="Montserrat" panose="00000500000000000000" pitchFamily="2" charset="-52"/>
              </a:rPr>
              <a:t>Git</a:t>
            </a:r>
            <a:r>
              <a:rPr lang="ru-RU" sz="1200" dirty="0">
                <a:latin typeface="Montserrat" panose="00000500000000000000" pitchFamily="2" charset="-52"/>
              </a:rPr>
              <a:t>" для отображения информации о текущей версии </a:t>
            </a:r>
            <a:r>
              <a:rPr lang="ru-RU" sz="1200" dirty="0" err="1">
                <a:latin typeface="Montserrat" panose="00000500000000000000" pitchFamily="2" charset="-52"/>
              </a:rPr>
              <a:t>Git</a:t>
            </a:r>
            <a:r>
              <a:rPr lang="ru-RU" sz="1200" dirty="0">
                <a:latin typeface="Montserrat" panose="00000500000000000000" pitchFamily="2" charset="-52"/>
              </a:rPr>
              <a:t> в поле </a:t>
            </a:r>
            <a:r>
              <a:rPr lang="ru-RU" sz="1200" dirty="0" err="1">
                <a:latin typeface="Montserrat" panose="00000500000000000000" pitchFamily="2" charset="-52"/>
              </a:rPr>
              <a:t>git_label</a:t>
            </a:r>
            <a:r>
              <a:rPr lang="ru-RU" sz="1200" dirty="0">
                <a:latin typeface="Montserrat" panose="00000500000000000000" pitchFamily="2" charset="-52"/>
              </a:rPr>
              <a:t>.</a:t>
            </a:r>
          </a:p>
          <a:p>
            <a:pPr>
              <a:lnSpc>
                <a:spcPct val="115000"/>
              </a:lnSpc>
              <a:buClr>
                <a:srgbClr val="4547BB"/>
              </a:buClr>
            </a:pPr>
            <a:endParaRPr lang="ru-RU" sz="1200" dirty="0">
              <a:latin typeface="Montserrat" panose="00000500000000000000" pitchFamily="2" charset="-52"/>
            </a:endParaRPr>
          </a:p>
          <a:p>
            <a:pPr>
              <a:lnSpc>
                <a:spcPct val="115000"/>
              </a:lnSpc>
              <a:buClr>
                <a:srgbClr val="4547BB"/>
              </a:buClr>
            </a:pPr>
            <a:r>
              <a:rPr lang="ru-RU" sz="1200" dirty="0">
                <a:latin typeface="Montserrat" panose="00000500000000000000" pitchFamily="2" charset="-52"/>
              </a:rPr>
              <a:t>Функция </a:t>
            </a:r>
            <a:r>
              <a:rPr lang="ru-RU" sz="1200" dirty="0" err="1">
                <a:latin typeface="Montserrat" panose="00000500000000000000" pitchFamily="2" charset="-52"/>
              </a:rPr>
              <a:t>validate_input</a:t>
            </a:r>
            <a:r>
              <a:rPr lang="ru-RU" sz="1200" dirty="0">
                <a:latin typeface="Montserrat" panose="00000500000000000000" pitchFamily="2" charset="-52"/>
              </a:rPr>
              <a:t>(</a:t>
            </a:r>
            <a:r>
              <a:rPr lang="ru-RU" sz="1200" dirty="0" err="1">
                <a:latin typeface="Montserrat" panose="00000500000000000000" pitchFamily="2" charset="-52"/>
              </a:rPr>
              <a:t>input_str</a:t>
            </a:r>
            <a:r>
              <a:rPr lang="ru-RU" sz="1200" dirty="0">
                <a:latin typeface="Montserrat" panose="00000500000000000000" pitchFamily="2" charset="-52"/>
              </a:rPr>
              <a:t>) используется в функции </a:t>
            </a:r>
            <a:r>
              <a:rPr lang="ru-RU" sz="1200" dirty="0" err="1">
                <a:latin typeface="Montserrat" panose="00000500000000000000" pitchFamily="2" charset="-52"/>
              </a:rPr>
              <a:t>start_sorting</a:t>
            </a:r>
            <a:r>
              <a:rPr lang="ru-RU" sz="1200" dirty="0">
                <a:latin typeface="Montserrat" panose="00000500000000000000" pitchFamily="2" charset="-52"/>
              </a:rPr>
              <a:t>() для проверки ввода чисел через запятую.</a:t>
            </a:r>
          </a:p>
          <a:p>
            <a:pPr>
              <a:buClr>
                <a:srgbClr val="4547BB"/>
              </a:buClr>
            </a:pPr>
            <a:r>
              <a:rPr lang="ru-RU" sz="1200" dirty="0">
                <a:latin typeface="Montserrat" panose="00000500000000000000" pitchFamily="2" charset="-52"/>
              </a:rPr>
              <a:t>Функция </a:t>
            </a:r>
            <a:r>
              <a:rPr lang="en-US" sz="1200" dirty="0" err="1">
                <a:latin typeface="Montserrat" panose="00000500000000000000" pitchFamily="2" charset="-52"/>
              </a:rPr>
              <a:t>save_results</a:t>
            </a:r>
            <a:r>
              <a:rPr lang="ru-RU" sz="1200" dirty="0">
                <a:latin typeface="Montserrat" panose="00000500000000000000" pitchFamily="2" charset="-52"/>
              </a:rPr>
              <a:t> используется в функции </a:t>
            </a:r>
            <a:r>
              <a:rPr lang="ru-RU" sz="1200" dirty="0" err="1">
                <a:latin typeface="Montserrat" panose="00000500000000000000" pitchFamily="2" charset="-52"/>
              </a:rPr>
              <a:t>start_sorting</a:t>
            </a:r>
            <a:r>
              <a:rPr lang="ru-RU" sz="1200" dirty="0">
                <a:latin typeface="Montserrat" panose="00000500000000000000" pitchFamily="2" charset="-52"/>
              </a:rPr>
              <a:t>() для сохранения результатов сортировки и времени затраченной на сортировки в файл </a:t>
            </a:r>
            <a:r>
              <a:rPr lang="en-US" sz="1200" dirty="0">
                <a:latin typeface="Montserrat" panose="00000500000000000000" pitchFamily="2" charset="-52"/>
              </a:rPr>
              <a:t>sorting_results.txt</a:t>
            </a:r>
            <a:endParaRPr lang="ru-RU" sz="1200" dirty="0">
              <a:latin typeface="Montserrat" panose="00000500000000000000" pitchFamily="2" charset="-52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5F90D6D-CB8B-41F6-BB91-9AC8781B146F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A42A0120-7ABA-4D24-9695-76A04A436F9A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9033D1CC-3DDE-4702-8E73-3BAC4FF71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0948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250C93-1EF3-0DCE-2F20-70B3E1F25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FD9F5A6F-9DFC-9C8F-447B-EFFE96A10E84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ru-RU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Тесты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4C9A735-0F0C-5C6A-A494-D545A453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7</a:t>
            </a:fld>
            <a:endParaRPr lang="ru-RU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5B579A0D-24BC-FB60-41CB-6779B590A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63" y="1742642"/>
            <a:ext cx="4844786" cy="4853543"/>
          </a:xfrm>
        </p:spPr>
        <p:txBody>
          <a:bodyPr numCol="1" spcCol="72000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24292F"/>
                </a:solidFill>
                <a:effectLst/>
                <a:latin typeface="Noto Sans" panose="020B0502040504020204" pitchFamily="34" charset="0"/>
              </a:rPr>
              <a:t>Программа должна быть протестирована для проверки правильности работы и обработки исключений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24292F"/>
                </a:solidFill>
                <a:effectLst/>
                <a:latin typeface="Noto Sans" panose="020B0502040504020204" pitchFamily="34" charset="0"/>
              </a:rPr>
              <a:t>Возможные тесты включают: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rgbClr val="24292F"/>
                </a:solidFill>
                <a:effectLst/>
                <a:latin typeface="Noto Sans" panose="020B0502040504020204" pitchFamily="34" charset="0"/>
              </a:rPr>
              <a:t>Ввод корректной последовательности чисел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ru-RU" sz="1400" dirty="0">
              <a:solidFill>
                <a:srgbClr val="24292F"/>
              </a:solidFill>
              <a:latin typeface="Noto Sans" panose="020B050204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ru-RU" sz="1400" b="0" i="0" dirty="0">
              <a:solidFill>
                <a:srgbClr val="24292F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ru-RU" sz="1400" dirty="0">
              <a:solidFill>
                <a:srgbClr val="24292F"/>
              </a:solidFill>
              <a:latin typeface="Noto Sans" panose="020B050204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ru-RU" sz="1400" b="0" i="0" dirty="0">
              <a:solidFill>
                <a:srgbClr val="24292F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ru-RU" sz="1400" dirty="0">
              <a:solidFill>
                <a:srgbClr val="24292F"/>
              </a:solidFill>
              <a:latin typeface="Noto Sans" panose="020B050204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ru-RU" sz="1400" b="0" i="0" dirty="0">
              <a:solidFill>
                <a:srgbClr val="24292F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ru-RU" sz="1400" b="0" i="0" dirty="0">
              <a:solidFill>
                <a:srgbClr val="24292F"/>
              </a:solidFill>
              <a:effectLst/>
              <a:latin typeface="Noto Sans" panose="020B0502040504020204" pitchFamily="34" charset="0"/>
            </a:endParaRPr>
          </a:p>
          <a:p>
            <a:pPr>
              <a:lnSpc>
                <a:spcPct val="115000"/>
              </a:lnSpc>
              <a:buClr>
                <a:srgbClr val="4547BB"/>
              </a:buClr>
            </a:pPr>
            <a:endParaRPr lang="ru-RU" sz="1200" dirty="0">
              <a:latin typeface="Montserrat" panose="00000500000000000000" pitchFamily="2" charset="-52"/>
            </a:endParaRPr>
          </a:p>
          <a:p>
            <a:pPr>
              <a:buClr>
                <a:srgbClr val="4547BB"/>
              </a:buClr>
            </a:pPr>
            <a:endParaRPr lang="ru-RU" sz="1200" dirty="0">
              <a:latin typeface="Montserrat" panose="00000500000000000000" pitchFamily="2" charset="-52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81425961-4F80-F408-3B48-04C2BE0772F2}"/>
              </a:ext>
            </a:extLst>
          </p:cNvPr>
          <p:cNvSpPr txBox="1">
            <a:spLocks/>
          </p:cNvSpPr>
          <p:nvPr/>
        </p:nvSpPr>
        <p:spPr>
          <a:xfrm>
            <a:off x="504863" y="1285927"/>
            <a:ext cx="4844786" cy="838437"/>
          </a:xfrm>
          <a:prstGeom prst="rect">
            <a:avLst/>
          </a:prstGeom>
        </p:spPr>
        <p:txBody>
          <a:bodyPr vert="horz" lIns="91440" tIns="45720" rIns="91440" bIns="45720" numCol="1" spcCol="720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buClr>
                <a:srgbClr val="4547BB"/>
              </a:buClr>
              <a:buNone/>
            </a:pPr>
            <a:r>
              <a:rPr lang="ru-RU" sz="1500" dirty="0">
                <a:latin typeface="Montserrat" panose="00000500000000000000" pitchFamily="2" charset="-52"/>
              </a:rPr>
              <a:t>Тесты</a:t>
            </a:r>
          </a:p>
          <a:p>
            <a:pPr>
              <a:buClr>
                <a:srgbClr val="4547BB"/>
              </a:buClr>
            </a:pPr>
            <a:endParaRPr lang="ru-RU" sz="1500" dirty="0">
              <a:latin typeface="Montserrat" panose="00000500000000000000" pitchFamily="2" charset="-52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088826FC-CB7C-1688-78FD-0F2B53ADBFEC}"/>
              </a:ext>
            </a:extLst>
          </p:cNvPr>
          <p:cNvSpPr txBox="1">
            <a:spLocks/>
          </p:cNvSpPr>
          <p:nvPr/>
        </p:nvSpPr>
        <p:spPr>
          <a:xfrm>
            <a:off x="6633191" y="1705145"/>
            <a:ext cx="4844786" cy="4853543"/>
          </a:xfrm>
          <a:prstGeom prst="rect">
            <a:avLst/>
          </a:prstGeom>
        </p:spPr>
        <p:txBody>
          <a:bodyPr vert="horz" lIns="91440" tIns="45720" rIns="91440" bIns="45720" numCol="1" spcCol="720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200" b="0" i="0" dirty="0">
                <a:solidFill>
                  <a:srgbClr val="24292F"/>
                </a:solidFill>
                <a:effectLst/>
                <a:latin typeface="Noto Sans" panose="020B0502040504020204" pitchFamily="34" charset="0"/>
              </a:rPr>
              <a:t>Выбор различных вариантов сортировки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ru-RU" sz="1200" dirty="0">
              <a:solidFill>
                <a:srgbClr val="24292F"/>
              </a:solidFill>
              <a:latin typeface="Noto Sans" panose="020B050204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ru-RU" sz="1200" b="0" i="0" dirty="0">
              <a:solidFill>
                <a:srgbClr val="24292F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ru-RU" sz="1200" dirty="0">
              <a:solidFill>
                <a:srgbClr val="24292F"/>
              </a:solidFill>
              <a:latin typeface="Noto Sans" panose="020B050204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ru-RU" sz="1200" b="0" i="0" dirty="0">
              <a:solidFill>
                <a:srgbClr val="24292F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ru-RU" sz="1200" dirty="0">
              <a:solidFill>
                <a:srgbClr val="24292F"/>
              </a:solidFill>
              <a:latin typeface="Noto Sans" panose="020B050204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ru-RU" sz="1200" b="0" i="0" dirty="0">
              <a:solidFill>
                <a:srgbClr val="24292F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ru-RU" sz="1200" dirty="0">
              <a:solidFill>
                <a:srgbClr val="24292F"/>
              </a:solidFill>
              <a:latin typeface="Noto Sans" panose="020B050204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ru-RU" sz="1200" b="0" i="0" dirty="0">
              <a:solidFill>
                <a:srgbClr val="24292F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ru-RU" sz="1200" dirty="0">
              <a:solidFill>
                <a:srgbClr val="24292F"/>
              </a:solidFill>
              <a:latin typeface="Noto Sans" panose="020B050204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ru-RU" sz="1200" b="0" i="0" dirty="0">
              <a:solidFill>
                <a:srgbClr val="24292F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ru-RU" sz="1200" dirty="0">
              <a:solidFill>
                <a:srgbClr val="24292F"/>
              </a:solidFill>
              <a:latin typeface="Noto Sans" panose="020B050204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ru-RU" sz="1200" b="0" i="0" dirty="0">
              <a:solidFill>
                <a:srgbClr val="24292F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ru-RU" sz="1200" dirty="0">
              <a:solidFill>
                <a:srgbClr val="24292F"/>
              </a:solidFill>
              <a:latin typeface="Noto Sans" panose="020B050204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ru-RU" sz="1200" b="0" i="0" dirty="0">
              <a:solidFill>
                <a:srgbClr val="24292F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ru-RU" sz="1200" dirty="0">
              <a:solidFill>
                <a:srgbClr val="24292F"/>
              </a:solidFill>
              <a:latin typeface="Noto Sans" panose="020B050204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ru-RU" sz="1200" b="0" i="0" dirty="0">
              <a:solidFill>
                <a:srgbClr val="24292F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ru-RU" sz="1200" b="0" i="0" dirty="0">
              <a:solidFill>
                <a:srgbClr val="24292F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200" b="0" i="0" dirty="0">
                <a:solidFill>
                  <a:srgbClr val="24292F"/>
                </a:solidFill>
                <a:effectLst/>
                <a:latin typeface="Noto Sans" panose="020B0502040504020204" pitchFamily="34" charset="0"/>
              </a:rPr>
              <a:t>Обработку исключений, таких как некорректный ввод или отсутствие чисел в последовательности</a:t>
            </a:r>
          </a:p>
          <a:p>
            <a:pPr>
              <a:lnSpc>
                <a:spcPct val="115000"/>
              </a:lnSpc>
              <a:buClr>
                <a:srgbClr val="4547BB"/>
              </a:buClr>
            </a:pPr>
            <a:endParaRPr lang="ru-RU" sz="1200" dirty="0">
              <a:latin typeface="Montserrat" panose="00000500000000000000" pitchFamily="2" charset="-52"/>
            </a:endParaRPr>
          </a:p>
          <a:p>
            <a:pPr>
              <a:buClr>
                <a:srgbClr val="4547BB"/>
              </a:buClr>
            </a:pPr>
            <a:endParaRPr lang="ru-RU" sz="1200" dirty="0">
              <a:latin typeface="Montserrat" panose="00000500000000000000" pitchFamily="2" charset="-52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5F90D6D-CB8B-41F6-BB91-9AC8781B146F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A42A0120-7ABA-4D24-9695-76A04A436F9A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9033D1CC-3DDE-4702-8E73-3BAC4FF71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2C0FB01-C46F-47F0-9AFD-2D814BE853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023" y="3206757"/>
            <a:ext cx="3505689" cy="164805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C6CF423-53F0-440F-A187-08AE6C0925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3571" y="1935904"/>
            <a:ext cx="5858693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95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250C93-1EF3-0DCE-2F20-70B3E1F25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538" y="-121912"/>
            <a:ext cx="12192000" cy="6858000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FD9F5A6F-9DFC-9C8F-447B-EFFE96A10E84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ru-RU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Тесты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4C9A735-0F0C-5C6A-A494-D545A453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8</a:t>
            </a:fld>
            <a:endParaRPr lang="ru-RU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5B579A0D-24BC-FB60-41CB-6779B590A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63" y="1742642"/>
            <a:ext cx="4844786" cy="4853543"/>
          </a:xfrm>
        </p:spPr>
        <p:txBody>
          <a:bodyPr numCol="1" spcCol="72000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24292F"/>
                </a:solidFill>
                <a:effectLst/>
                <a:latin typeface="Noto Sans" panose="020B0502040504020204" pitchFamily="34" charset="0"/>
              </a:rPr>
              <a:t>Программа должна быть протестирована для проверки правильности работы и обработки исключений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24292F"/>
                </a:solidFill>
                <a:effectLst/>
                <a:latin typeface="Noto Sans" panose="020B0502040504020204" pitchFamily="34" charset="0"/>
              </a:rPr>
              <a:t>Тестирование с помощью встроенного модуля  </a:t>
            </a:r>
            <a:r>
              <a:rPr lang="en-US" sz="1600" b="0" i="0" dirty="0" err="1">
                <a:solidFill>
                  <a:srgbClr val="24292F"/>
                </a:solidFill>
                <a:effectLst/>
                <a:latin typeface="Noto Sans" panose="020B0502040504020204" pitchFamily="34" charset="0"/>
              </a:rPr>
              <a:t>unittest</a:t>
            </a:r>
            <a:endParaRPr lang="en-US" sz="1600" b="0" i="0" dirty="0">
              <a:solidFill>
                <a:srgbClr val="24292F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u-RU" sz="1400" b="0" i="0" dirty="0">
              <a:solidFill>
                <a:srgbClr val="24292F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ru-RU" sz="1400" dirty="0">
              <a:solidFill>
                <a:srgbClr val="24292F"/>
              </a:solidFill>
              <a:latin typeface="Noto Sans" panose="020B050204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ru-RU" sz="1400" b="0" i="0" dirty="0">
              <a:solidFill>
                <a:srgbClr val="24292F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ru-RU" sz="1400" dirty="0">
              <a:solidFill>
                <a:srgbClr val="24292F"/>
              </a:solidFill>
              <a:latin typeface="Noto Sans" panose="020B050204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ru-RU" sz="1400" b="0" i="0" dirty="0">
              <a:solidFill>
                <a:srgbClr val="24292F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ru-RU" sz="1400" dirty="0">
              <a:solidFill>
                <a:srgbClr val="24292F"/>
              </a:solidFill>
              <a:latin typeface="Noto Sans" panose="020B050204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ru-RU" sz="1400" b="0" i="0" dirty="0">
              <a:solidFill>
                <a:srgbClr val="24292F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ru-RU" sz="1400" b="0" i="0" dirty="0">
              <a:solidFill>
                <a:srgbClr val="24292F"/>
              </a:solidFill>
              <a:effectLst/>
              <a:latin typeface="Noto Sans" panose="020B0502040504020204" pitchFamily="34" charset="0"/>
            </a:endParaRPr>
          </a:p>
          <a:p>
            <a:pPr>
              <a:lnSpc>
                <a:spcPct val="115000"/>
              </a:lnSpc>
              <a:buClr>
                <a:srgbClr val="4547BB"/>
              </a:buClr>
            </a:pPr>
            <a:endParaRPr lang="ru-RU" sz="1200" dirty="0">
              <a:latin typeface="Montserrat" panose="00000500000000000000" pitchFamily="2" charset="-52"/>
            </a:endParaRPr>
          </a:p>
          <a:p>
            <a:pPr>
              <a:buClr>
                <a:srgbClr val="4547BB"/>
              </a:buClr>
            </a:pPr>
            <a:endParaRPr lang="ru-RU" sz="1200" dirty="0">
              <a:latin typeface="Montserrat" panose="00000500000000000000" pitchFamily="2" charset="-52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81425961-4F80-F408-3B48-04C2BE0772F2}"/>
              </a:ext>
            </a:extLst>
          </p:cNvPr>
          <p:cNvSpPr txBox="1">
            <a:spLocks/>
          </p:cNvSpPr>
          <p:nvPr/>
        </p:nvSpPr>
        <p:spPr>
          <a:xfrm>
            <a:off x="504863" y="1285927"/>
            <a:ext cx="4844786" cy="838437"/>
          </a:xfrm>
          <a:prstGeom prst="rect">
            <a:avLst/>
          </a:prstGeom>
        </p:spPr>
        <p:txBody>
          <a:bodyPr vert="horz" lIns="91440" tIns="45720" rIns="91440" bIns="45720" numCol="1" spcCol="720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buClr>
                <a:srgbClr val="4547BB"/>
              </a:buClr>
              <a:buNone/>
            </a:pPr>
            <a:r>
              <a:rPr lang="ru-RU" sz="1500" dirty="0">
                <a:latin typeface="Montserrat" panose="00000500000000000000" pitchFamily="2" charset="-52"/>
              </a:rPr>
              <a:t>Тесты</a:t>
            </a:r>
          </a:p>
          <a:p>
            <a:pPr>
              <a:buClr>
                <a:srgbClr val="4547BB"/>
              </a:buClr>
            </a:pPr>
            <a:endParaRPr lang="ru-RU" sz="1500" dirty="0">
              <a:latin typeface="Montserrat" panose="00000500000000000000" pitchFamily="2" charset="-52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5F90D6D-CB8B-41F6-BB91-9AC8781B146F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A42A0120-7ABA-4D24-9695-76A04A436F9A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9033D1CC-3DDE-4702-8E73-3BAC4FF71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3AB53EA-9533-4DAD-849F-9F6D1451F7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331" y="3020820"/>
            <a:ext cx="8478433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84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250C93-1EF3-0DCE-2F20-70B3E1F25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FD9F5A6F-9DFC-9C8F-447B-EFFE96A10E84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ru-RU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Итоги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4C9A735-0F0C-5C6A-A494-D545A453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9</a:t>
            </a:fld>
            <a:endParaRPr lang="ru-RU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5B579A0D-24BC-FB60-41CB-6779B590A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63" y="1742642"/>
            <a:ext cx="4844786" cy="2180681"/>
          </a:xfrm>
        </p:spPr>
        <p:txBody>
          <a:bodyPr numCol="1" spcCol="72000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1000" b="0" i="0" dirty="0">
                <a:solidFill>
                  <a:srgbClr val="24292F"/>
                </a:solidFill>
                <a:effectLst/>
                <a:latin typeface="Noto Sans" panose="020B0502040504020204" pitchFamily="34" charset="0"/>
              </a:rPr>
              <a:t>Программа реализует графический интерфейс с использованием библиотеки </a:t>
            </a:r>
            <a:r>
              <a:rPr lang="ru-RU" sz="1000" b="0" i="0" dirty="0" err="1">
                <a:solidFill>
                  <a:srgbClr val="24292F"/>
                </a:solidFill>
                <a:effectLst/>
                <a:latin typeface="Noto Sans" panose="020B0502040504020204" pitchFamily="34" charset="0"/>
              </a:rPr>
              <a:t>Tkinter</a:t>
            </a:r>
            <a:endParaRPr lang="ru-RU" sz="1000" b="0" i="0" dirty="0">
              <a:solidFill>
                <a:srgbClr val="24292F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000" b="0" i="0" dirty="0">
                <a:solidFill>
                  <a:srgbClr val="24292F"/>
                </a:solidFill>
                <a:effectLst/>
                <a:latin typeface="Noto Sans" panose="020B0502040504020204" pitchFamily="34" charset="0"/>
              </a:rPr>
              <a:t>Пользователь может ввести последовательность чисел и выбрать вариант сортировки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000" b="0" i="0" dirty="0">
                <a:solidFill>
                  <a:srgbClr val="24292F"/>
                </a:solidFill>
                <a:effectLst/>
                <a:latin typeface="Noto Sans" panose="020B0502040504020204" pitchFamily="34" charset="0"/>
              </a:rPr>
              <a:t>После нажатия на кнопку "Start" программа сортирует последовательность и выводит результаты в поле вывода</a:t>
            </a:r>
            <a:endParaRPr lang="ru-RU" sz="1200" dirty="0">
              <a:latin typeface="Montserrat" panose="00000500000000000000" pitchFamily="2" charset="-52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81425961-4F80-F408-3B48-04C2BE0772F2}"/>
              </a:ext>
            </a:extLst>
          </p:cNvPr>
          <p:cNvSpPr txBox="1">
            <a:spLocks/>
          </p:cNvSpPr>
          <p:nvPr/>
        </p:nvSpPr>
        <p:spPr>
          <a:xfrm>
            <a:off x="504863" y="1285927"/>
            <a:ext cx="4844786" cy="838437"/>
          </a:xfrm>
          <a:prstGeom prst="rect">
            <a:avLst/>
          </a:prstGeom>
        </p:spPr>
        <p:txBody>
          <a:bodyPr vert="horz" lIns="91440" tIns="45720" rIns="91440" bIns="45720" numCol="1" spcCol="720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buClr>
                <a:srgbClr val="4547BB"/>
              </a:buClr>
              <a:buNone/>
            </a:pPr>
            <a:r>
              <a:rPr lang="ru-RU" sz="1500" dirty="0">
                <a:latin typeface="Montserrat" panose="00000500000000000000" pitchFamily="2" charset="-52"/>
              </a:rPr>
              <a:t>Итоги:</a:t>
            </a:r>
          </a:p>
          <a:p>
            <a:pPr>
              <a:buClr>
                <a:srgbClr val="4547BB"/>
              </a:buClr>
            </a:pPr>
            <a:endParaRPr lang="ru-RU" sz="1500" dirty="0">
              <a:latin typeface="Montserrat" panose="00000500000000000000" pitchFamily="2" charset="-52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088826FC-CB7C-1688-78FD-0F2B53ADBFEC}"/>
              </a:ext>
            </a:extLst>
          </p:cNvPr>
          <p:cNvSpPr txBox="1">
            <a:spLocks/>
          </p:cNvSpPr>
          <p:nvPr/>
        </p:nvSpPr>
        <p:spPr>
          <a:xfrm>
            <a:off x="6633191" y="1705145"/>
            <a:ext cx="4844786" cy="1723855"/>
          </a:xfrm>
          <a:prstGeom prst="rect">
            <a:avLst/>
          </a:prstGeom>
        </p:spPr>
        <p:txBody>
          <a:bodyPr vert="horz" lIns="91440" tIns="45720" rIns="91440" bIns="45720" numCol="1" spcCol="720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ru-RU" sz="1000" b="0" i="0" dirty="0">
                <a:solidFill>
                  <a:srgbClr val="24292F"/>
                </a:solidFill>
                <a:effectLst/>
                <a:latin typeface="Noto Sans" panose="020B0502040504020204" pitchFamily="34" charset="0"/>
              </a:rPr>
              <a:t>Реализован вывод времени, затраченного на сортировку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000" b="0" i="0" dirty="0">
                <a:solidFill>
                  <a:srgbClr val="24292F"/>
                </a:solidFill>
                <a:effectLst/>
                <a:latin typeface="Noto Sans" panose="020B0502040504020204" pitchFamily="34" charset="0"/>
              </a:rPr>
              <a:t>Код содержит комментарии</a:t>
            </a:r>
            <a:r>
              <a:rPr lang="en-US" sz="1000" dirty="0">
                <a:solidFill>
                  <a:srgbClr val="24292F"/>
                </a:solidFill>
                <a:latin typeface="Noto Sans" panose="020B0502040504020204" pitchFamily="34" charset="0"/>
              </a:rPr>
              <a:t>, </a:t>
            </a:r>
            <a:r>
              <a:rPr lang="ru-RU" sz="1000" dirty="0">
                <a:solidFill>
                  <a:srgbClr val="24292F"/>
                </a:solidFill>
                <a:latin typeface="Noto Sans" panose="020B0502040504020204" pitchFamily="34" charset="0"/>
              </a:rPr>
              <a:t>п</a:t>
            </a:r>
            <a:r>
              <a:rPr lang="ru-RU" sz="1000" b="0" i="0" dirty="0">
                <a:solidFill>
                  <a:srgbClr val="24292F"/>
                </a:solidFill>
                <a:effectLst/>
                <a:latin typeface="Noto Sans" panose="020B0502040504020204" pitchFamily="34" charset="0"/>
              </a:rPr>
              <a:t>роверки на исключения и тестирование с использованием библиотеки</a:t>
            </a:r>
            <a:r>
              <a:rPr lang="en-US" sz="1000" b="0" i="0" dirty="0">
                <a:solidFill>
                  <a:srgbClr val="24292F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US" sz="1000" dirty="0" err="1">
                <a:solidFill>
                  <a:srgbClr val="24292F"/>
                </a:solidFill>
                <a:latin typeface="Noto Sans" panose="020B0502040504020204" pitchFamily="34" charset="0"/>
              </a:rPr>
              <a:t>unittest</a:t>
            </a:r>
            <a:endParaRPr lang="ru-RU" sz="1000" b="0" i="0" dirty="0">
              <a:solidFill>
                <a:srgbClr val="24292F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000" b="0" i="0" dirty="0">
                <a:solidFill>
                  <a:srgbClr val="24292F"/>
                </a:solidFill>
                <a:effectLst/>
                <a:latin typeface="Noto Sans" panose="020B0502040504020204" pitchFamily="34" charset="0"/>
              </a:rPr>
              <a:t>Сохраняет результат в файл </a:t>
            </a:r>
            <a:r>
              <a:rPr lang="en-US" sz="1000" b="0" i="0" dirty="0">
                <a:solidFill>
                  <a:srgbClr val="24292F"/>
                </a:solidFill>
                <a:effectLst/>
                <a:latin typeface="Noto Sans" panose="020B0502040504020204" pitchFamily="34" charset="0"/>
              </a:rPr>
              <a:t>sorting_results</a:t>
            </a:r>
            <a:r>
              <a:rPr lang="en-US" sz="1000" dirty="0">
                <a:solidFill>
                  <a:srgbClr val="24292F"/>
                </a:solidFill>
                <a:latin typeface="Noto Sans" panose="020B0502040504020204" pitchFamily="34" charset="0"/>
              </a:rPr>
              <a:t>.txt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rgbClr val="24292F"/>
                </a:solidFill>
                <a:latin typeface="Noto Sans" panose="020B0502040504020204" pitchFamily="34" charset="0"/>
              </a:rPr>
              <a:t>Проверяет версию программы </a:t>
            </a:r>
            <a:r>
              <a:rPr lang="en-US" sz="1000" dirty="0">
                <a:solidFill>
                  <a:srgbClr val="24292F"/>
                </a:solidFill>
                <a:latin typeface="Noto Sans" panose="020B0502040504020204" pitchFamily="34" charset="0"/>
              </a:rPr>
              <a:t>Git</a:t>
            </a:r>
            <a:endParaRPr lang="ru-RU" sz="1000" b="0" i="0" dirty="0">
              <a:solidFill>
                <a:srgbClr val="24292F"/>
              </a:solidFill>
              <a:effectLst/>
              <a:latin typeface="Noto Sans" panose="020B0502040504020204" pitchFamily="34" charset="0"/>
            </a:endParaRPr>
          </a:p>
          <a:p>
            <a:pPr>
              <a:lnSpc>
                <a:spcPct val="115000"/>
              </a:lnSpc>
              <a:buClr>
                <a:srgbClr val="4547BB"/>
              </a:buClr>
            </a:pPr>
            <a:endParaRPr lang="ru-RU" sz="1200" dirty="0">
              <a:latin typeface="Montserrat" panose="00000500000000000000" pitchFamily="2" charset="-52"/>
            </a:endParaRPr>
          </a:p>
          <a:p>
            <a:pPr>
              <a:buClr>
                <a:srgbClr val="4547BB"/>
              </a:buClr>
            </a:pPr>
            <a:endParaRPr lang="ru-RU" sz="1200" dirty="0">
              <a:latin typeface="Montserrat" panose="00000500000000000000" pitchFamily="2" charset="-52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5F90D6D-CB8B-41F6-BB91-9AC8781B146F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A42A0120-7ABA-4D24-9695-76A04A436F9A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9033D1CC-3DDE-4702-8E73-3BAC4FF71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92176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639</Words>
  <Application>Microsoft Office PowerPoint</Application>
  <PresentationFormat>Широкоэкранный</PresentationFormat>
  <Paragraphs>133</Paragraphs>
  <Slides>10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Fira Sans</vt:lpstr>
      <vt:lpstr>Montserrat</vt:lpstr>
      <vt:lpstr>Montserrat SemiBold</vt:lpstr>
      <vt:lpstr>Noto Sans</vt:lpstr>
      <vt:lpstr>Тема Office</vt:lpstr>
      <vt:lpstr>Итоговый проект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Повышение квалификации инженеров “Подготовка преподавателей-практиков из высокотехнологичных компаний”</dc:title>
  <dc:creator>Сабина Рагозина</dc:creator>
  <cp:lastModifiedBy>Евгений Сидоркин</cp:lastModifiedBy>
  <cp:revision>17</cp:revision>
  <dcterms:created xsi:type="dcterms:W3CDTF">2022-09-08T07:31:07Z</dcterms:created>
  <dcterms:modified xsi:type="dcterms:W3CDTF">2024-02-03T16:40:46Z</dcterms:modified>
</cp:coreProperties>
</file>