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Raleway" panose="020B0604020202020204" charset="-52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3" autoAdjust="0"/>
  </p:normalViewPr>
  <p:slideViewPr>
    <p:cSldViewPr snapToGrid="0">
      <p:cViewPr>
        <p:scale>
          <a:sx n="100" d="100"/>
          <a:sy n="100" d="100"/>
        </p:scale>
        <p:origin x="-1944" y="-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02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21342f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21342f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21342f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21342f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6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66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033930" y="479200"/>
            <a:ext cx="689684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700" marR="5080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 </a:t>
            </a:r>
            <a:endParaRPr b="1" dirty="0"/>
          </a:p>
          <a:p>
            <a:pPr marL="12700" marR="5080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МИНИСТЕРСТВО ОБРАЗОВАНИЯ РЕСПУБЛИКИ БЕЛАРУСЬ</a:t>
            </a:r>
            <a:endParaRPr b="1" dirty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  <a:p>
            <a:pPr marL="12700" marR="50800" lvl="0" indent="0" algn="ctr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b="1" dirty="0"/>
              <a:t>УЧРЕЖДЕНИЕ ОБРАЗОВАНИЯ</a:t>
            </a:r>
            <a:endParaRPr b="1" dirty="0"/>
          </a:p>
          <a:p>
            <a:pPr marL="12700" marR="5080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ГОМЕЛЬСКИЙ ГОСУДАРСТВЕННЫЙ ТЕХНИЧЕСКИЙ</a:t>
            </a:r>
            <a:endParaRPr b="1" dirty="0"/>
          </a:p>
          <a:p>
            <a:pPr marL="12700" marR="50800" lvl="0" indent="0" algn="ctr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b="1" dirty="0"/>
              <a:t>УНИВЕРСИТЕТ ИМЕНИ П. О. СУХОГО</a:t>
            </a:r>
            <a:endParaRPr b="1" dirty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lang="en-US" dirty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Факультет </a:t>
            </a:r>
            <a:r>
              <a:rPr lang="ru" dirty="0"/>
              <a:t>автоматизированных и информационных </a:t>
            </a:r>
            <a:r>
              <a:rPr lang="ru" dirty="0" smtClean="0"/>
              <a:t>систем</a:t>
            </a:r>
            <a:endParaRPr lang="en-US" dirty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Кафедра «Информационные технологии»</a:t>
            </a:r>
            <a:endParaRPr lang="ru-RU" dirty="0" smtClean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Презентация к курсовому проекту</a:t>
            </a: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 дисциплине</a:t>
            </a: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«Объектно-ориентированное программирование»</a:t>
            </a:r>
            <a:endParaRPr dirty="0" smtClean="0"/>
          </a:p>
          <a:p>
            <a:pPr marL="584200" marR="3810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          на тему: «</a:t>
            </a:r>
            <a:r>
              <a:rPr lang="ru" b="1" dirty="0"/>
              <a:t>WINDOWS FORM ПРИЛОЖЕНИЕ ДЛЯ СИСТЕМЫ РАСПРОСТРАНЕНИЯ БИЛЕТОВ В </a:t>
            </a:r>
            <a:r>
              <a:rPr lang="ru" b="1" dirty="0" smtClean="0"/>
              <a:t>ТЕАТРЕ</a:t>
            </a:r>
            <a:r>
              <a:rPr lang="ru" dirty="0" smtClean="0"/>
              <a:t>»</a:t>
            </a:r>
            <a:endParaRPr dirty="0" smtClean="0"/>
          </a:p>
          <a:p>
            <a:pPr marL="914400" marR="38100" lvl="0" indent="457200" algn="just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 	</a:t>
            </a:r>
            <a:r>
              <a:rPr lang="en-US" dirty="0"/>
              <a:t>	</a:t>
            </a:r>
            <a:r>
              <a:rPr lang="en-US" dirty="0" smtClean="0"/>
              <a:t>	        </a:t>
            </a:r>
            <a:r>
              <a:rPr lang="ru-RU" dirty="0" smtClean="0"/>
              <a:t>      </a:t>
            </a:r>
            <a:r>
              <a:rPr lang="ru" dirty="0" smtClean="0"/>
              <a:t>Выполнил: студент гр. ИТП-21</a:t>
            </a:r>
            <a:endParaRPr dirty="0" smtClean="0"/>
          </a:p>
          <a:p>
            <a:pPr marL="0" marR="8890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dirty="0" smtClean="0"/>
              <a:t>                                        </a:t>
            </a:r>
            <a:r>
              <a:rPr lang="ru" dirty="0"/>
              <a:t>	               </a:t>
            </a:r>
            <a:r>
              <a:rPr lang="ru" dirty="0" smtClean="0"/>
              <a:t>          Бондарев </a:t>
            </a:r>
            <a:r>
              <a:rPr lang="ru" dirty="0"/>
              <a:t>Е.Ю.</a:t>
            </a:r>
            <a:endParaRPr dirty="0"/>
          </a:p>
          <a:p>
            <a:pPr marL="0" lvl="0" indent="0" algn="ctr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dirty="0"/>
              <a:t>                                          </a:t>
            </a:r>
            <a:r>
              <a:rPr lang="en-US" dirty="0" smtClean="0"/>
              <a:t>                  </a:t>
            </a:r>
            <a:r>
              <a:rPr lang="ru" dirty="0" smtClean="0"/>
              <a:t>Руководитель:</a:t>
            </a:r>
            <a:r>
              <a:rPr lang="en-US" dirty="0" smtClean="0"/>
              <a:t> </a:t>
            </a:r>
            <a:r>
              <a:rPr lang="ru" dirty="0" smtClean="0"/>
              <a:t>доцент</a:t>
            </a:r>
            <a:endParaRPr dirty="0"/>
          </a:p>
          <a:p>
            <a:pPr marL="0" marR="88900" lvl="0" indent="0" algn="ctr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dirty="0"/>
              <a:t>                                              Курочка К.С.</a:t>
            </a:r>
            <a:endParaRPr dirty="0"/>
          </a:p>
          <a:p>
            <a:pPr marL="0" lvl="0" indent="0" algn="ctr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873" y="60247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 </a:t>
            </a:r>
            <a:r>
              <a:rPr lang="en-US" dirty="0"/>
              <a:t>UI</a:t>
            </a:r>
            <a:endParaRPr lang="ru-RU" dirty="0"/>
          </a:p>
        </p:txBody>
      </p:sp>
      <p:pic>
        <p:nvPicPr>
          <p:cNvPr id="5122" name="Picture 2" descr="Drawing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87" y="1189360"/>
            <a:ext cx="5928813" cy="343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295" y="58329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Окно авторизации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9" y="1409133"/>
            <a:ext cx="2529466" cy="26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92" y="1409134"/>
            <a:ext cx="2507746" cy="26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73" y="1409133"/>
            <a:ext cx="2516546" cy="26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7;p13"/>
          <p:cNvPicPr preferRelativeResize="0"/>
          <p:nvPr/>
        </p:nvPicPr>
        <p:blipFill rotWithShape="1">
          <a:blip r:embed="rId5">
            <a:alphaModFix/>
          </a:blip>
          <a:srcRect b="18073"/>
          <a:stretch/>
        </p:blipFill>
        <p:spPr>
          <a:xfrm>
            <a:off x="8125981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836" y="62805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0" y="1313595"/>
            <a:ext cx="2471954" cy="23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62" y="1313595"/>
            <a:ext cx="2459532" cy="23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63" y="1313595"/>
            <a:ext cx="2472477" cy="23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7;p13"/>
          <p:cNvPicPr preferRelativeResize="0"/>
          <p:nvPr/>
        </p:nvPicPr>
        <p:blipFill rotWithShape="1">
          <a:blip r:embed="rId5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6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534" y="6088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кно гостя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1" y="1326493"/>
            <a:ext cx="5960006" cy="34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1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873" y="55132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кно </a:t>
            </a:r>
            <a:r>
              <a:rPr lang="ru-RU" dirty="0"/>
              <a:t>пользователя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88" y="1379859"/>
            <a:ext cx="5876312" cy="34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506" y="57689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администратора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29" y="1304456"/>
            <a:ext cx="5920816" cy="343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4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1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690" y="61526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Панель </a:t>
            </a:r>
            <a:r>
              <a:rPr lang="ru-RU" dirty="0"/>
              <a:t>администрации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65" y="1307268"/>
            <a:ext cx="6197533" cy="36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6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7478" y="6088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Информация </a:t>
            </a:r>
            <a:r>
              <a:rPr lang="ru-RU" dirty="0"/>
              <a:t>о билетах</a:t>
            </a:r>
            <a:br>
              <a:rPr lang="ru-RU" dirty="0"/>
            </a:b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36" y="1393980"/>
            <a:ext cx="5798320" cy="33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7478" y="61526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1562" y="1285967"/>
            <a:ext cx="7688700" cy="3433103"/>
          </a:xfrm>
        </p:spPr>
        <p:txBody>
          <a:bodyPr>
            <a:normAutofit lnSpcReduction="10000"/>
          </a:bodyPr>
          <a:lstStyle/>
          <a:p>
            <a:pPr marL="146050" indent="0" algn="just">
              <a:buNone/>
            </a:pPr>
            <a:r>
              <a:rPr lang="ru-RU" dirty="0" smtClean="0"/>
              <a:t>	</a:t>
            </a:r>
            <a:r>
              <a:rPr lang="ru-RU" sz="1400" dirty="0" smtClean="0"/>
              <a:t>В </a:t>
            </a:r>
            <a:r>
              <a:rPr lang="ru-RU" sz="1400" dirty="0"/>
              <a:t>результате выполнения курсовой работы было разработано приложение для системы распространения билетов в театре</a:t>
            </a:r>
            <a:r>
              <a:rPr lang="ru-RU" sz="1400" dirty="0" smtClean="0"/>
              <a:t>.</a:t>
            </a:r>
            <a:endParaRPr lang="ru-RU" sz="1400" dirty="0"/>
          </a:p>
          <a:p>
            <a:pPr marL="146050" indent="0" algn="just">
              <a:buNone/>
            </a:pPr>
            <a:r>
              <a:rPr lang="ru-RU" sz="1400" dirty="0" smtClean="0"/>
              <a:t>	В </a:t>
            </a:r>
            <a:r>
              <a:rPr lang="ru-RU" sz="1400" dirty="0"/>
              <a:t>соответствии с поставленными задачами была изучена сфера продажи билетов в театр. Выявлены типы билетов в театр, свойства спектаклей, процесс организации продажи билетов в театр. Различные типы билетов и пользователей включены в приложение для системы распространения билетов в театре</a:t>
            </a:r>
            <a:r>
              <a:rPr lang="ru-RU" sz="1400" dirty="0" smtClean="0"/>
              <a:t>.</a:t>
            </a:r>
            <a:br>
              <a:rPr lang="ru-RU" sz="1400" dirty="0" smtClean="0"/>
            </a:br>
            <a:r>
              <a:rPr lang="ru-RU" sz="1400" dirty="0" smtClean="0"/>
              <a:t>	В </a:t>
            </a:r>
            <a:r>
              <a:rPr lang="ru-RU" sz="1400" dirty="0"/>
              <a:t>качестве источника данных для приложения использованы </a:t>
            </a:r>
            <a:r>
              <a:rPr lang="en-US" sz="1400" i="1" dirty="0"/>
              <a:t>XML</a:t>
            </a:r>
            <a:r>
              <a:rPr lang="ru-RU" sz="1400" dirty="0"/>
              <a:t>-файлы. Для реализации поставленной задачи использованы средства языка программирования </a:t>
            </a:r>
            <a:r>
              <a:rPr lang="en-US" sz="1400" i="1" dirty="0"/>
              <a:t>C</a:t>
            </a:r>
            <a:r>
              <a:rPr lang="ru-RU" sz="1400" dirty="0"/>
              <a:t>#. При реализации поставленной задачи были использованы паттерны проектирования. Для доступа и работы с данными была изучена и использована технология </a:t>
            </a:r>
            <a:r>
              <a:rPr lang="en-US" sz="1400" i="1" dirty="0"/>
              <a:t>LINQ</a:t>
            </a:r>
            <a:r>
              <a:rPr lang="ru-RU" sz="1400" dirty="0"/>
              <a:t>. Для </a:t>
            </a:r>
            <a:r>
              <a:rPr lang="ru-RU" sz="1400" dirty="0" err="1"/>
              <a:t>верефикации</a:t>
            </a:r>
            <a:r>
              <a:rPr lang="ru-RU" sz="1400" dirty="0"/>
              <a:t> разработанного приложения были разработаны модульные тест. </a:t>
            </a:r>
          </a:p>
          <a:p>
            <a:pPr marL="146050" indent="0" algn="just">
              <a:buNone/>
            </a:pPr>
            <a:r>
              <a:rPr lang="ru-RU" sz="1400" dirty="0" smtClean="0"/>
              <a:t>	Созданное </a:t>
            </a:r>
            <a:r>
              <a:rPr lang="ru-RU" sz="1400" dirty="0"/>
              <a:t>приложение значительно облегчит автоматизацию процесса управления театром и полезно как для администрации театра, так и для рядового покупателя, так как позволяет быстро и удобно приобрести билеты на спектакль.</a:t>
            </a:r>
          </a:p>
          <a:p>
            <a:pPr marL="14605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Исходные данные к проекту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7490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" sz="1600" dirty="0"/>
              <a:t>● </a:t>
            </a:r>
            <a:r>
              <a:rPr lang="ru-RU" sz="1600" dirty="0"/>
              <a:t>Каждый день в театре может быть только один спектакль, о котором известно название, автор, жанр</a:t>
            </a:r>
            <a:r>
              <a:rPr lang="ru-RU" sz="1600" dirty="0" smtClean="0"/>
              <a:t>.</a:t>
            </a:r>
          </a:p>
          <a:p>
            <a:pPr marL="0" lvl="0" indent="0">
              <a:buNone/>
            </a:pPr>
            <a:endParaRPr lang="ru-RU" sz="1600" dirty="0" smtClean="0"/>
          </a:p>
          <a:p>
            <a:pPr marL="0" lvl="0" indent="0">
              <a:buNone/>
            </a:pPr>
            <a:r>
              <a:rPr lang="ru" sz="1600" dirty="0" smtClean="0"/>
              <a:t>● </a:t>
            </a:r>
            <a:r>
              <a:rPr lang="ru" sz="1600" dirty="0"/>
              <a:t>В  театре  реализуются  билеты  трёх  категорий  различной  стоимости  (количество  каждой  категории  билетов  на  все  спектакли неизменяемо)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● К  системе  могут  иметь  доступ  пользователи  трех  категорий:  гость,  зарегистрированный  пользователь,  администратор.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 dirty="0"/>
              <a:t>● В  приложении  обеспечить  поиск  по  дате  представления,  жанру спектакля, наличию свободных мест.</a:t>
            </a:r>
            <a:endParaRPr sz="1600" dirty="0"/>
          </a:p>
        </p:txBody>
      </p:sp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dirty="0"/>
              <a:t>Исходные данные к </a:t>
            </a:r>
            <a:r>
              <a:rPr lang="ru" dirty="0" smtClean="0"/>
              <a:t>проекту</a:t>
            </a:r>
            <a:br>
              <a:rPr lang="ru" dirty="0" smtClean="0"/>
            </a:b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7650" y="2078874"/>
            <a:ext cx="7688700" cy="25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1600" dirty="0"/>
              <a:t>Для реализации использовать язык  программирования С# Windows forms, шаблоны проектирования. </a:t>
            </a:r>
            <a:endParaRPr lang="ru" sz="1600" dirty="0"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6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1600" dirty="0"/>
              <a:t>В качестве источника данных использовать XML-файлы</a:t>
            </a:r>
            <a:r>
              <a:rPr lang="ru" sz="1600" dirty="0" smtClean="0"/>
              <a:t>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6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1600" dirty="0"/>
              <a:t>Для доступа к данным использовать LINQ. Для тестирования разработанных классов  использовать модульные тесты. </a:t>
            </a:r>
            <a:endParaRPr sz="1600" dirty="0"/>
          </a:p>
        </p:txBody>
      </p:sp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000" y="516000"/>
            <a:ext cx="7688100" cy="531750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Структура </a:t>
            </a:r>
            <a:r>
              <a:rPr lang="en-US" sz="2400" dirty="0" smtClean="0"/>
              <a:t>XML </a:t>
            </a:r>
            <a:r>
              <a:rPr lang="ru-RU" sz="2400" dirty="0" smtClean="0"/>
              <a:t>файлов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927" y="1732756"/>
            <a:ext cx="3982073" cy="2794794"/>
          </a:xfrm>
        </p:spPr>
        <p:txBody>
          <a:bodyPr>
            <a:noAutofit/>
          </a:bodyPr>
          <a:lstStyle/>
          <a:p>
            <a:r>
              <a:rPr lang="en-US" dirty="0"/>
              <a:t>&lt;genres&gt;</a:t>
            </a:r>
          </a:p>
          <a:p>
            <a:r>
              <a:rPr lang="fr-FR" dirty="0"/>
              <a:t>&lt;genre id="1"&gt;Комедия&lt;/genre&gt;</a:t>
            </a:r>
          </a:p>
          <a:p>
            <a:r>
              <a:rPr lang="fr-FR" dirty="0"/>
              <a:t>&lt;genre id="2"&gt;Драма&lt;/genre&gt;</a:t>
            </a:r>
          </a:p>
          <a:p>
            <a:r>
              <a:rPr lang="fr-FR" dirty="0"/>
              <a:t>&lt;genre id="3"&gt;Фантастика&lt;/genre&gt;</a:t>
            </a:r>
          </a:p>
          <a:p>
            <a:r>
              <a:rPr lang="fr-FR" dirty="0"/>
              <a:t>&lt;genre id="4"&gt;Мелодрама&lt;/genre&gt;</a:t>
            </a:r>
          </a:p>
          <a:p>
            <a:r>
              <a:rPr lang="fr-FR" dirty="0"/>
              <a:t>&lt;genre id="5"&gt;Триллер&lt;/genre&gt;</a:t>
            </a:r>
          </a:p>
          <a:p>
            <a:r>
              <a:rPr lang="fr-FR" dirty="0"/>
              <a:t>&lt;genre id="6"&gt;Мюзикл&lt;/genre&gt;</a:t>
            </a:r>
          </a:p>
          <a:p>
            <a:r>
              <a:rPr lang="en-US" dirty="0"/>
              <a:t>&lt;/genres&gt;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810899" y="1530350"/>
            <a:ext cx="439896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1"/>
              </a:solidFill>
              <a:latin typeface="Lato" panose="020B060402020202020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Lato" panose="020B060402020202020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ato" panose="020B0604020202020204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Lato" panose="020B0604020202020204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spectacle&gt;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&lt;title&gt;</a:t>
            </a:r>
            <a:r>
              <a:rPr lang="ru-RU" sz="1600" dirty="0">
                <a:solidFill>
                  <a:schemeClr val="accent1"/>
                </a:solidFill>
              </a:rPr>
              <a:t>Горе от ума&lt;/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title&gt;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&lt;author&gt;</a:t>
            </a:r>
            <a:r>
              <a:rPr lang="ru-RU" sz="1600" dirty="0">
                <a:solidFill>
                  <a:schemeClr val="accent1"/>
                </a:solidFill>
              </a:rPr>
              <a:t>Пушкин&lt;/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author&gt;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&lt;genre&gt;6&lt;/genre&gt;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&lt;date&gt;2023-04-18&lt;/date&gt;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&lt;category name="VIP"&gt;310&lt;/category&gt;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&lt;category name="Medium"&gt;200&lt;/category&gt;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&lt;category name="</a:t>
            </a:r>
            <a:r>
              <a:rPr lang="en-US" sz="1600" dirty="0" err="1">
                <a:solidFill>
                  <a:schemeClr val="accent1"/>
                </a:solidFill>
                <a:latin typeface="Lato" panose="020B0604020202020204" charset="0"/>
              </a:rPr>
              <a:t>Standart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"&gt;25&lt;/category&gt;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  &lt;</a:t>
            </a:r>
            <a:r>
              <a:rPr lang="en-US" sz="1600" dirty="0" err="1">
                <a:solidFill>
                  <a:schemeClr val="accent1"/>
                </a:solidFill>
                <a:latin typeface="Lato" panose="020B0604020202020204" charset="0"/>
              </a:rPr>
              <a:t>freePlase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&gt;22&lt;/</a:t>
            </a:r>
            <a:r>
              <a:rPr lang="en-US" sz="1600" dirty="0" err="1">
                <a:solidFill>
                  <a:schemeClr val="accent1"/>
                </a:solidFill>
                <a:latin typeface="Lato" panose="020B0604020202020204" charset="0"/>
              </a:rPr>
              <a:t>freePlase</a:t>
            </a:r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&gt;</a:t>
            </a: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 &lt;/spectacle</a:t>
            </a:r>
            <a:r>
              <a:rPr lang="en-US" sz="1600" dirty="0" smtClean="0">
                <a:solidFill>
                  <a:schemeClr val="accent1"/>
                </a:solidFill>
                <a:latin typeface="Lato" panose="020B0604020202020204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450" y="148887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</a:rPr>
              <a:t>Жанры</a:t>
            </a:r>
            <a:endParaRPr lang="ru-RU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3950" y="146198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</a:rPr>
              <a:t>Спектакли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7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0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000" y="516000"/>
            <a:ext cx="7688100" cy="531750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Структура </a:t>
            </a:r>
            <a:r>
              <a:rPr lang="en-US" sz="2400" dirty="0" smtClean="0"/>
              <a:t>XML </a:t>
            </a:r>
            <a:r>
              <a:rPr lang="ru-RU" sz="2400" dirty="0" smtClean="0"/>
              <a:t>файлов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927" y="1732756"/>
            <a:ext cx="3486773" cy="1493044"/>
          </a:xfrm>
        </p:spPr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dirty="0"/>
              <a:t>&lt;ticket id="1"&gt;</a:t>
            </a:r>
          </a:p>
          <a:p>
            <a:r>
              <a:rPr lang="en-US" dirty="0"/>
              <a:t>    &lt;owner&gt;user&lt;/owner&gt;</a:t>
            </a:r>
          </a:p>
          <a:p>
            <a:r>
              <a:rPr lang="en-US" dirty="0"/>
              <a:t>    &lt;date&gt;2023-02-15&lt;/date&gt;</a:t>
            </a:r>
          </a:p>
          <a:p>
            <a:r>
              <a:rPr lang="en-US" dirty="0"/>
              <a:t>    &lt;category&gt;Medium&lt;/category&gt;</a:t>
            </a:r>
          </a:p>
          <a:p>
            <a:r>
              <a:rPr lang="en-US" dirty="0"/>
              <a:t>    &lt;price&gt;100&lt;/price&gt;</a:t>
            </a:r>
          </a:p>
          <a:p>
            <a:r>
              <a:rPr lang="en-US" dirty="0"/>
              <a:t>  &lt;/ticket&gt;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810899" y="1530350"/>
            <a:ext cx="32656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1"/>
              </a:solidFill>
              <a:latin typeface="Lato" panose="020B0604020202020204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Lato" panose="020B0604020202020204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Lato" panose="020B060402020202020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&lt;user&gt;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&lt;login&gt;admin&lt;/login&gt;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&lt;password&gt;admin&lt;/password&gt;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&lt;role&gt;admin&lt;/role&gt;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&lt;/user&gt;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&lt;user&gt;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&lt;login&gt;user&lt;/login&gt;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&lt;password&gt;user&lt;/password&gt;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&lt;role&gt;registered&lt;/role&gt;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&lt;/user&gt;</a:t>
            </a:r>
            <a:endParaRPr lang="en-US" sz="1600" dirty="0" smtClean="0">
              <a:solidFill>
                <a:schemeClr val="accent1"/>
              </a:solidFill>
              <a:latin typeface="Lat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450" y="1488875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</a:rPr>
              <a:t>Билеты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3950" y="1461987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</a:rPr>
              <a:t>Пользователи</a:t>
            </a:r>
          </a:p>
        </p:txBody>
      </p:sp>
      <p:pic>
        <p:nvPicPr>
          <p:cNvPr id="7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-9525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8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292" y="538533"/>
            <a:ext cx="8785425" cy="53572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Для работы с таблицами были </a:t>
            </a:r>
            <a:r>
              <a:rPr lang="ru-RU" sz="2800" dirty="0" smtClean="0"/>
              <a:t>созданы три модели</a:t>
            </a:r>
            <a:endParaRPr lang="ru-RU" dirty="0"/>
          </a:p>
        </p:txBody>
      </p:sp>
      <p:pic>
        <p:nvPicPr>
          <p:cNvPr id="2050" name="Picture 2" descr="C:\Users\Evgeni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79" y="1493994"/>
            <a:ext cx="4302946" cy="3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4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8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56" y="580842"/>
            <a:ext cx="7688700" cy="535200"/>
          </a:xfrm>
        </p:spPr>
        <p:txBody>
          <a:bodyPr>
            <a:noAutofit/>
          </a:bodyPr>
          <a:lstStyle/>
          <a:p>
            <a:r>
              <a:rPr lang="ru-RU" sz="2400" b="0" dirty="0"/>
              <a:t>Классы, которые охватывают все операции CRUD.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93" y="1537722"/>
            <a:ext cx="4162107" cy="321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350" y="53379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иерархии классов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6" y="1404342"/>
            <a:ext cx="7429500" cy="28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9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111" y="58968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 программы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5463" y="1169510"/>
            <a:ext cx="2587137" cy="3546225"/>
          </a:xfrm>
          <a:prstGeom prst="rect">
            <a:avLst/>
          </a:prstGeom>
        </p:spPr>
      </p:pic>
      <p:pic>
        <p:nvPicPr>
          <p:cNvPr id="5" name="Google Shape;57;p13"/>
          <p:cNvPicPr preferRelativeResize="0"/>
          <p:nvPr/>
        </p:nvPicPr>
        <p:blipFill rotWithShape="1">
          <a:blip r:embed="rId3">
            <a:alphaModFix/>
          </a:blip>
          <a:srcRect b="18073"/>
          <a:stretch/>
        </p:blipFill>
        <p:spPr>
          <a:xfrm>
            <a:off x="8107725" y="0"/>
            <a:ext cx="1036275" cy="81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9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449</Words>
  <Application>Microsoft Office PowerPoint</Application>
  <PresentationFormat>Экран (16:9)</PresentationFormat>
  <Paragraphs>90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Презентация PowerPoint</vt:lpstr>
      <vt:lpstr>Исходные данные к проекту</vt:lpstr>
      <vt:lpstr>Исходные данные к проекту </vt:lpstr>
      <vt:lpstr>Структура XML файлов</vt:lpstr>
      <vt:lpstr>Структура XML файлов</vt:lpstr>
      <vt:lpstr>Для работы с таблицами были созданы три модели</vt:lpstr>
      <vt:lpstr>Классы, которые охватывают все операции CRUD.</vt:lpstr>
      <vt:lpstr>Схема иерархии классов</vt:lpstr>
      <vt:lpstr>Тестирование программы</vt:lpstr>
      <vt:lpstr>Диаграмма вариантов использования UI</vt:lpstr>
      <vt:lpstr>Окно авторизации</vt:lpstr>
      <vt:lpstr>Окно регистрации</vt:lpstr>
      <vt:lpstr>Окно гостя</vt:lpstr>
      <vt:lpstr>Окно пользователя</vt:lpstr>
      <vt:lpstr>Окно администратора</vt:lpstr>
      <vt:lpstr>Панель администрации</vt:lpstr>
      <vt:lpstr>Информация о билетах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</dc:creator>
  <cp:lastModifiedBy>Evgeni</cp:lastModifiedBy>
  <cp:revision>31</cp:revision>
  <dcterms:modified xsi:type="dcterms:W3CDTF">2023-05-24T08:56:05Z</dcterms:modified>
</cp:coreProperties>
</file>