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2B_F6270D7F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9" r:id="rId4"/>
    <p:sldId id="297" r:id="rId5"/>
    <p:sldId id="296" r:id="rId6"/>
    <p:sldId id="295" r:id="rId7"/>
    <p:sldId id="311" r:id="rId8"/>
    <p:sldId id="305" r:id="rId9"/>
    <p:sldId id="299" r:id="rId10"/>
    <p:sldId id="298" r:id="rId11"/>
    <p:sldId id="301" r:id="rId12"/>
    <p:sldId id="302" r:id="rId13"/>
    <p:sldId id="304" r:id="rId14"/>
    <p:sldId id="303" r:id="rId15"/>
    <p:sldId id="306" r:id="rId16"/>
    <p:sldId id="314" r:id="rId17"/>
    <p:sldId id="300" r:id="rId18"/>
    <p:sldId id="307" r:id="rId19"/>
    <p:sldId id="308" r:id="rId20"/>
    <p:sldId id="309" r:id="rId21"/>
    <p:sldId id="312" r:id="rId22"/>
    <p:sldId id="310" r:id="rId23"/>
    <p:sldId id="313" r:id="rId24"/>
    <p:sldId id="294" r:id="rId25"/>
    <p:sldId id="27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tamaran" panose="020B0604020202020204" charset="0"/>
      <p:regular r:id="rId32"/>
      <p:bold r:id="rId33"/>
    </p:embeddedFont>
    <p:embeddedFont>
      <p:font typeface="Catamaran Thin" panose="020B0604020202020204" charset="0"/>
      <p:regular r:id="rId34"/>
      <p:bold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7BCB1-127C-B78B-A31E-B529C19CF7AE}" name="Uschakov, Evgeni" initials="UE" userId="Uschakov, Evge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F43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8" autoAdjust="0"/>
  </p:normalViewPr>
  <p:slideViewPr>
    <p:cSldViewPr snapToGrid="0">
      <p:cViewPr varScale="1">
        <p:scale>
          <a:sx n="200" d="100"/>
          <a:sy n="200" d="100"/>
        </p:scale>
        <p:origin x="6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Tabelle1!$A$2:$A$13</c:f>
              <c:numCache>
                <c:formatCode>General</c:formatCode>
                <c:ptCount val="12"/>
              </c:numCache>
            </c:num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4</c:v>
                </c:pt>
                <c:pt idx="1">
                  <c:v>2.5</c:v>
                </c:pt>
                <c:pt idx="2">
                  <c:v>-1.5</c:v>
                </c:pt>
                <c:pt idx="3">
                  <c:v>1</c:v>
                </c:pt>
                <c:pt idx="4">
                  <c:v>0.5</c:v>
                </c:pt>
                <c:pt idx="5">
                  <c:v>-1</c:v>
                </c:pt>
                <c:pt idx="6">
                  <c:v>0.5</c:v>
                </c:pt>
                <c:pt idx="7">
                  <c:v>0.6</c:v>
                </c:pt>
                <c:pt idx="8">
                  <c:v>-0.5</c:v>
                </c:pt>
                <c:pt idx="9">
                  <c:v>-0.8</c:v>
                </c:pt>
                <c:pt idx="10">
                  <c:v>0.9</c:v>
                </c:pt>
                <c:pt idx="11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D-483F-90B1-734DA0AFF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805535"/>
        <c:axId val="1939808447"/>
      </c:barChart>
      <c:catAx>
        <c:axId val="1939805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9808447"/>
        <c:crosses val="autoZero"/>
        <c:auto val="1"/>
        <c:lblAlgn val="ctr"/>
        <c:lblOffset val="100"/>
        <c:noMultiLvlLbl val="0"/>
      </c:catAx>
      <c:valAx>
        <c:axId val="193980844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9805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Tabelle1!$A$2:$A$13</c:f>
              <c:numCache>
                <c:formatCode>General</c:formatCode>
                <c:ptCount val="12"/>
              </c:numCache>
            </c:num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-4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0.5</c:v>
                </c:pt>
                <c:pt idx="5">
                  <c:v>-1</c:v>
                </c:pt>
                <c:pt idx="6">
                  <c:v>0.5</c:v>
                </c:pt>
                <c:pt idx="7">
                  <c:v>0.6</c:v>
                </c:pt>
                <c:pt idx="8">
                  <c:v>-0.5</c:v>
                </c:pt>
                <c:pt idx="9">
                  <c:v>-0.8</c:v>
                </c:pt>
                <c:pt idx="10">
                  <c:v>0.9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B-4C57-94F9-7A7CE2FEB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805535"/>
        <c:axId val="1939808447"/>
      </c:barChart>
      <c:catAx>
        <c:axId val="1939805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9808447"/>
        <c:crosses val="autoZero"/>
        <c:auto val="1"/>
        <c:lblAlgn val="ctr"/>
        <c:lblOffset val="100"/>
        <c:noMultiLvlLbl val="0"/>
      </c:catAx>
      <c:valAx>
        <c:axId val="193980844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9805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Tabelle1!$A$2:$A$13</c:f>
              <c:numCache>
                <c:formatCode>General</c:formatCode>
                <c:ptCount val="12"/>
              </c:numCache>
            </c:num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-2</c:v>
                </c:pt>
                <c:pt idx="1">
                  <c:v>4</c:v>
                </c:pt>
                <c:pt idx="2">
                  <c:v>2</c:v>
                </c:pt>
                <c:pt idx="3">
                  <c:v>-1</c:v>
                </c:pt>
                <c:pt idx="4">
                  <c:v>0.5</c:v>
                </c:pt>
                <c:pt idx="5">
                  <c:v>-1</c:v>
                </c:pt>
                <c:pt idx="6">
                  <c:v>-0.5</c:v>
                </c:pt>
                <c:pt idx="7">
                  <c:v>0.6</c:v>
                </c:pt>
                <c:pt idx="8">
                  <c:v>-0.5</c:v>
                </c:pt>
                <c:pt idx="9">
                  <c:v>0.8</c:v>
                </c:pt>
                <c:pt idx="10">
                  <c:v>-0.9</c:v>
                </c:pt>
                <c:pt idx="11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F-4081-90F4-2B2FF17E1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805535"/>
        <c:axId val="1939808447"/>
      </c:barChart>
      <c:catAx>
        <c:axId val="1939805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9808447"/>
        <c:crosses val="autoZero"/>
        <c:auto val="1"/>
        <c:lblAlgn val="ctr"/>
        <c:lblOffset val="100"/>
        <c:noMultiLvlLbl val="0"/>
      </c:catAx>
      <c:valAx>
        <c:axId val="193980844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9805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2B_F6270D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F45C62-502E-4AED-8C30-2F0A5FF3BBFD}" authorId="{00F7BCB1-127C-B78B-A31E-B529C19CF7AE}" created="2022-11-04T15:39:25.638">
    <pc:sldMkLst xmlns:pc="http://schemas.microsoft.com/office/powerpoint/2013/main/command">
      <pc:docMk/>
      <pc:sldMk cId="4129754495" sldId="299"/>
    </pc:sldMkLst>
    <p188:replyLst>
      <p188:reply id="{3B9C4D2E-D92B-4C1D-AFD5-2E6A8D58610D}" authorId="{00F7BCB1-127C-B78B-A31E-B529C19CF7AE}" created="2022-11-04T15:41:09.822">
        <p188:txBody>
          <a:bodyPr/>
          <a:lstStyle/>
          <a:p>
            <a:r>
              <a:rPr lang="de-DE"/>
              <a:t>Sollte 0,024 Sekunden sein für MFCC, ANNAHME</a:t>
            </a:r>
          </a:p>
        </p188:txBody>
      </p188:reply>
    </p188:replyLst>
    <p188:txBody>
      <a:bodyPr/>
      <a:lstStyle/>
      <a:p>
        <a:r>
          <a:rPr lang="de-DE"/>
          <a:t>0,004 Sekunden
Da 200 Samples und 48000 Samplerate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05EBA-9E3F-4618-A362-BCC22B5AF0F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A47F77-8858-4DD7-8BF8-2802B4BD60E3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de-DE" sz="1400" i="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Motivation</a:t>
          </a:r>
          <a:endParaRPr lang="de-DE" sz="1600" i="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gm:t>
    </dgm:pt>
    <dgm:pt modelId="{AFD97536-39FC-4C34-8C58-91702BA71C10}" type="parTrans" cxnId="{09EDB0B6-6472-49C4-B1C8-E70E438BE1DD}">
      <dgm:prSet/>
      <dgm:spPr/>
      <dgm:t>
        <a:bodyPr/>
        <a:lstStyle/>
        <a:p>
          <a:endParaRPr lang="de-DE"/>
        </a:p>
      </dgm:t>
    </dgm:pt>
    <dgm:pt modelId="{395A786F-2714-4783-BEF9-89C98AF0B736}" type="sibTrans" cxnId="{09EDB0B6-6472-49C4-B1C8-E70E438BE1DD}">
      <dgm:prSet/>
      <dgm:spPr/>
      <dgm:t>
        <a:bodyPr/>
        <a:lstStyle/>
        <a:p>
          <a:endParaRPr lang="de-DE"/>
        </a:p>
      </dgm:t>
    </dgm:pt>
    <dgm:pt modelId="{EC4CBA35-D0F9-4620-970F-92E895E8FB57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de-DE" sz="14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Grundlagen</a:t>
          </a:r>
          <a:endParaRPr lang="de-DE" sz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gm:t>
    </dgm:pt>
    <dgm:pt modelId="{9FDB5DDD-5515-4685-8F84-227B4A281DC6}" type="parTrans" cxnId="{41695A8A-B4FF-4ADA-93D0-01429149E204}">
      <dgm:prSet/>
      <dgm:spPr/>
      <dgm:t>
        <a:bodyPr/>
        <a:lstStyle/>
        <a:p>
          <a:endParaRPr lang="de-DE"/>
        </a:p>
      </dgm:t>
    </dgm:pt>
    <dgm:pt modelId="{CCFF9A9F-0A2D-4ECA-AFC0-25936AF85B47}" type="sibTrans" cxnId="{41695A8A-B4FF-4ADA-93D0-01429149E204}">
      <dgm:prSet/>
      <dgm:spPr/>
      <dgm:t>
        <a:bodyPr/>
        <a:lstStyle/>
        <a:p>
          <a:endParaRPr lang="de-DE"/>
        </a:p>
      </dgm:t>
    </dgm:pt>
    <dgm:pt modelId="{82570A32-3D41-4DA8-B15E-B187C3B303B0}">
      <dgm:prSet phldrT="[Text]"/>
      <dgm:spPr/>
      <dgm:t>
        <a:bodyPr/>
        <a:lstStyle/>
        <a:p>
          <a:r>
            <a:rPr lang="de-DE" noProof="0" dirty="0">
              <a:latin typeface="Catamaran" panose="020B0604020202020204" charset="0"/>
              <a:cs typeface="Catamaran" panose="020B0604020202020204" charset="0"/>
            </a:rPr>
            <a:t>Audiosignalverarbeitung</a:t>
          </a:r>
        </a:p>
      </dgm:t>
    </dgm:pt>
    <dgm:pt modelId="{4618290C-71AC-41F1-971E-F1FC3E5626EC}" type="parTrans" cxnId="{800388AA-664B-44A5-9368-42D187597B07}">
      <dgm:prSet/>
      <dgm:spPr/>
      <dgm:t>
        <a:bodyPr/>
        <a:lstStyle/>
        <a:p>
          <a:endParaRPr lang="de-DE"/>
        </a:p>
      </dgm:t>
    </dgm:pt>
    <dgm:pt modelId="{7D8634E1-250A-4F85-B936-1647C7DFD844}" type="sibTrans" cxnId="{800388AA-664B-44A5-9368-42D187597B07}">
      <dgm:prSet/>
      <dgm:spPr/>
      <dgm:t>
        <a:bodyPr/>
        <a:lstStyle/>
        <a:p>
          <a:endParaRPr lang="de-DE"/>
        </a:p>
      </dgm:t>
    </dgm:pt>
    <dgm:pt modelId="{E3713F7A-A163-42A3-91EA-95A241027D5F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de-DE" sz="14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Entwicklung</a:t>
          </a:r>
          <a:endParaRPr lang="de-DE" sz="16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gm:t>
    </dgm:pt>
    <dgm:pt modelId="{195BA33C-5690-498C-8C06-5EAA62309BAD}" type="parTrans" cxnId="{CE403A76-CC3E-44C4-8C21-4350BD56FC81}">
      <dgm:prSet/>
      <dgm:spPr/>
      <dgm:t>
        <a:bodyPr/>
        <a:lstStyle/>
        <a:p>
          <a:endParaRPr lang="de-DE"/>
        </a:p>
      </dgm:t>
    </dgm:pt>
    <dgm:pt modelId="{CEED69DB-837D-4133-B39C-4B1E0243FE31}" type="sibTrans" cxnId="{CE403A76-CC3E-44C4-8C21-4350BD56FC81}">
      <dgm:prSet/>
      <dgm:spPr/>
      <dgm:t>
        <a:bodyPr/>
        <a:lstStyle/>
        <a:p>
          <a:endParaRPr lang="de-DE"/>
        </a:p>
      </dgm:t>
    </dgm:pt>
    <dgm:pt modelId="{CBD88A52-0D4A-4A51-A5F2-A3E78780F634}">
      <dgm:prSet phldrT="[Text]"/>
      <dgm:spPr/>
      <dgm:t>
        <a:bodyPr/>
        <a:lstStyle/>
        <a:p>
          <a:r>
            <a:rPr lang="de-DE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Methodik</a:t>
          </a:r>
        </a:p>
      </dgm:t>
    </dgm:pt>
    <dgm:pt modelId="{28921CAF-9F76-41EB-9BE9-07709DD28161}" type="parTrans" cxnId="{A9D57924-76CD-4301-9894-8F91B1853C2E}">
      <dgm:prSet/>
      <dgm:spPr/>
      <dgm:t>
        <a:bodyPr/>
        <a:lstStyle/>
        <a:p>
          <a:endParaRPr lang="de-DE"/>
        </a:p>
      </dgm:t>
    </dgm:pt>
    <dgm:pt modelId="{28779644-118F-4AA6-B72D-8F80845F5D33}" type="sibTrans" cxnId="{A9D57924-76CD-4301-9894-8F91B1853C2E}">
      <dgm:prSet/>
      <dgm:spPr/>
      <dgm:t>
        <a:bodyPr/>
        <a:lstStyle/>
        <a:p>
          <a:endParaRPr lang="de-DE"/>
        </a:p>
      </dgm:t>
    </dgm:pt>
    <dgm:pt modelId="{8828CD8B-5D51-429A-9ABE-3C3BD401BD41}">
      <dgm:prSet phldrT="[Text]"/>
      <dgm:spPr/>
      <dgm:t>
        <a:bodyPr/>
        <a:lstStyle/>
        <a:p>
          <a:r>
            <a:rPr lang="de-DE" noProof="0" dirty="0">
              <a:latin typeface="Catamaran" panose="020B0604020202020204" charset="0"/>
              <a:cs typeface="Catamaran" panose="020B0604020202020204" charset="0"/>
            </a:rPr>
            <a:t>Machine Learning</a:t>
          </a:r>
        </a:p>
      </dgm:t>
    </dgm:pt>
    <dgm:pt modelId="{B90CF514-5792-4E21-A3FD-8259B798C3AD}" type="parTrans" cxnId="{B9BD9DC9-5DB6-46FC-8974-647315F74397}">
      <dgm:prSet/>
      <dgm:spPr/>
      <dgm:t>
        <a:bodyPr/>
        <a:lstStyle/>
        <a:p>
          <a:endParaRPr lang="de-DE"/>
        </a:p>
      </dgm:t>
    </dgm:pt>
    <dgm:pt modelId="{702F0F64-81C3-4E2D-91D6-25DDE556E033}" type="sibTrans" cxnId="{B9BD9DC9-5DB6-46FC-8974-647315F74397}">
      <dgm:prSet/>
      <dgm:spPr/>
      <dgm:t>
        <a:bodyPr/>
        <a:lstStyle/>
        <a:p>
          <a:endParaRPr lang="de-DE"/>
        </a:p>
      </dgm:t>
    </dgm:pt>
    <dgm:pt modelId="{FEB6FF43-9765-4893-AEF5-C8DE7DAA4E7C}">
      <dgm:prSet phldrT="[Text]"/>
      <dgm:spPr/>
      <dgm:t>
        <a:bodyPr/>
        <a:lstStyle/>
        <a:p>
          <a:r>
            <a:rPr lang="de-DE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Implementierung</a:t>
          </a:r>
        </a:p>
      </dgm:t>
    </dgm:pt>
    <dgm:pt modelId="{43879D48-93A1-4D57-9581-24BD2185FE7E}" type="parTrans" cxnId="{506C0FC8-7B36-406F-ABC9-43DD8F92F52C}">
      <dgm:prSet/>
      <dgm:spPr/>
      <dgm:t>
        <a:bodyPr/>
        <a:lstStyle/>
        <a:p>
          <a:endParaRPr lang="de-DE"/>
        </a:p>
      </dgm:t>
    </dgm:pt>
    <dgm:pt modelId="{15A96E50-E5E2-40A1-84C1-7DE67F05B457}" type="sibTrans" cxnId="{506C0FC8-7B36-406F-ABC9-43DD8F92F52C}">
      <dgm:prSet/>
      <dgm:spPr/>
      <dgm:t>
        <a:bodyPr/>
        <a:lstStyle/>
        <a:p>
          <a:endParaRPr lang="de-DE"/>
        </a:p>
      </dgm:t>
    </dgm:pt>
    <dgm:pt modelId="{D49DF59F-E42C-4C04-814B-D5108B865A7C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de-DE" sz="14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Ergebnis</a:t>
          </a:r>
          <a:endParaRPr lang="de-DE" sz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gm:t>
    </dgm:pt>
    <dgm:pt modelId="{119E4046-3B3E-4047-A87D-40253E12FB4E}" type="parTrans" cxnId="{8E93D8C2-B0C3-4ACE-942A-4874115B2044}">
      <dgm:prSet/>
      <dgm:spPr/>
      <dgm:t>
        <a:bodyPr/>
        <a:lstStyle/>
        <a:p>
          <a:endParaRPr lang="de-DE"/>
        </a:p>
      </dgm:t>
    </dgm:pt>
    <dgm:pt modelId="{4911495E-12C3-43B3-88CA-AE4030D226DC}" type="sibTrans" cxnId="{8E93D8C2-B0C3-4ACE-942A-4874115B2044}">
      <dgm:prSet/>
      <dgm:spPr/>
      <dgm:t>
        <a:bodyPr/>
        <a:lstStyle/>
        <a:p>
          <a:endParaRPr lang="de-DE"/>
        </a:p>
      </dgm:t>
    </dgm:pt>
    <dgm:pt modelId="{539984A4-D007-4102-953D-41CDAE77E9D9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de-DE" sz="14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Fazit</a:t>
          </a:r>
          <a:endParaRPr lang="de-DE" sz="16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gm:t>
    </dgm:pt>
    <dgm:pt modelId="{DF2B6DC7-E754-4937-91DC-4D7E202CFE95}" type="parTrans" cxnId="{A1FCF827-D356-463A-BC95-75FD17E77213}">
      <dgm:prSet/>
      <dgm:spPr/>
      <dgm:t>
        <a:bodyPr/>
        <a:lstStyle/>
        <a:p>
          <a:endParaRPr lang="de-DE"/>
        </a:p>
      </dgm:t>
    </dgm:pt>
    <dgm:pt modelId="{F736358E-08F4-4497-9FD3-58E46406ABA5}" type="sibTrans" cxnId="{A1FCF827-D356-463A-BC95-75FD17E77213}">
      <dgm:prSet/>
      <dgm:spPr/>
      <dgm:t>
        <a:bodyPr/>
        <a:lstStyle/>
        <a:p>
          <a:endParaRPr lang="de-DE"/>
        </a:p>
      </dgm:t>
    </dgm:pt>
    <dgm:pt modelId="{591DF8EF-6C6F-4E25-883F-629C431D1D6D}">
      <dgm:prSet phldrT="[Text]"/>
      <dgm:spPr/>
      <dgm:t>
        <a:bodyPr/>
        <a:lstStyle/>
        <a:p>
          <a:r>
            <a:rPr lang="de-DE" noProof="0" dirty="0">
              <a:latin typeface="Catamaran" panose="020B0604020202020204" charset="0"/>
              <a:cs typeface="Catamaran" panose="020B0604020202020204" charset="0"/>
            </a:rPr>
            <a:t>Diskussion</a:t>
          </a:r>
        </a:p>
      </dgm:t>
    </dgm:pt>
    <dgm:pt modelId="{05E36D28-4FA4-478F-A803-B154B0C43CA1}" type="parTrans" cxnId="{F2659C2B-0F23-4770-A8F2-815838466949}">
      <dgm:prSet/>
      <dgm:spPr/>
      <dgm:t>
        <a:bodyPr/>
        <a:lstStyle/>
        <a:p>
          <a:endParaRPr lang="de-DE"/>
        </a:p>
      </dgm:t>
    </dgm:pt>
    <dgm:pt modelId="{F8AF4011-B3F7-46D8-9AA2-2220675330AE}" type="sibTrans" cxnId="{F2659C2B-0F23-4770-A8F2-815838466949}">
      <dgm:prSet/>
      <dgm:spPr/>
      <dgm:t>
        <a:bodyPr/>
        <a:lstStyle/>
        <a:p>
          <a:endParaRPr lang="de-DE"/>
        </a:p>
      </dgm:t>
    </dgm:pt>
    <dgm:pt modelId="{B5CED96E-6EC8-4A05-A74E-97940FEA1867}">
      <dgm:prSet phldrT="[Text]"/>
      <dgm:spPr/>
      <dgm:t>
        <a:bodyPr/>
        <a:lstStyle/>
        <a:p>
          <a:r>
            <a:rPr lang="de-DE" noProof="0" dirty="0">
              <a:latin typeface="Catamaran" panose="020B0604020202020204" charset="0"/>
              <a:cs typeface="Catamaran" panose="020B0604020202020204" charset="0"/>
            </a:rPr>
            <a:t>Evaluation</a:t>
          </a:r>
        </a:p>
      </dgm:t>
    </dgm:pt>
    <dgm:pt modelId="{8ABDF0D9-214A-4231-8958-37E1C0F1116D}" type="parTrans" cxnId="{1FDF6CD8-F497-4BCB-8FFC-D10C4F6E406B}">
      <dgm:prSet/>
      <dgm:spPr/>
      <dgm:t>
        <a:bodyPr/>
        <a:lstStyle/>
        <a:p>
          <a:endParaRPr lang="de-DE"/>
        </a:p>
      </dgm:t>
    </dgm:pt>
    <dgm:pt modelId="{195F39F9-6E54-4FF5-A2EA-7D50FE407230}" type="sibTrans" cxnId="{1FDF6CD8-F497-4BCB-8FFC-D10C4F6E406B}">
      <dgm:prSet/>
      <dgm:spPr/>
      <dgm:t>
        <a:bodyPr/>
        <a:lstStyle/>
        <a:p>
          <a:endParaRPr lang="de-DE"/>
        </a:p>
      </dgm:t>
    </dgm:pt>
    <dgm:pt modelId="{B397FBBB-A844-49B6-9E98-37AB848C822C}" type="pres">
      <dgm:prSet presAssocID="{1AE05EBA-9E3F-4618-A362-BCC22B5AF0FC}" presName="rootnode" presStyleCnt="0">
        <dgm:presLayoutVars>
          <dgm:chMax/>
          <dgm:chPref/>
          <dgm:dir/>
          <dgm:animLvl val="lvl"/>
        </dgm:presLayoutVars>
      </dgm:prSet>
      <dgm:spPr/>
    </dgm:pt>
    <dgm:pt modelId="{F8D4C6B5-5980-419B-85A0-5AD724E889F1}" type="pres">
      <dgm:prSet presAssocID="{DEA47F77-8858-4DD7-8BF8-2802B4BD60E3}" presName="composite" presStyleCnt="0"/>
      <dgm:spPr/>
    </dgm:pt>
    <dgm:pt modelId="{5C50F31C-899F-412A-9AAB-99B7E8F78CA5}" type="pres">
      <dgm:prSet presAssocID="{DEA47F77-8858-4DD7-8BF8-2802B4BD60E3}" presName="bentUpArrow1" presStyleLbl="alignImgPlace1" presStyleIdx="0" presStyleCnt="4" custAng="16200000" custFlipVert="1" custScaleX="83630" custLinFactX="-5307" custLinFactNeighborX="-100000" custLinFactNeighborY="-27403"/>
      <dgm:spPr>
        <a:prstGeom prst="bentArrow">
          <a:avLst/>
        </a:prstGeom>
        <a:solidFill>
          <a:schemeClr val="accent1"/>
        </a:solidFill>
      </dgm:spPr>
    </dgm:pt>
    <dgm:pt modelId="{59CFC957-72A1-4477-A482-2946EEB70474}" type="pres">
      <dgm:prSet presAssocID="{DEA47F77-8858-4DD7-8BF8-2802B4BD60E3}" presName="ParentText" presStyleLbl="node1" presStyleIdx="0" presStyleCnt="5" custScaleY="47818" custLinFactX="-24908" custLinFactNeighborX="-100000" custLinFactNeighborY="1234">
        <dgm:presLayoutVars>
          <dgm:chMax val="1"/>
          <dgm:chPref val="1"/>
          <dgm:bulletEnabled val="1"/>
        </dgm:presLayoutVars>
      </dgm:prSet>
      <dgm:spPr/>
    </dgm:pt>
    <dgm:pt modelId="{3E682CEA-9A0B-4AA6-895D-A4333557986E}" type="pres">
      <dgm:prSet presAssocID="{DEA47F77-8858-4DD7-8BF8-2802B4BD60E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B4160D4-DE8F-4D1A-A681-4DC72C5CE043}" type="pres">
      <dgm:prSet presAssocID="{395A786F-2714-4783-BEF9-89C98AF0B736}" presName="sibTrans" presStyleCnt="0"/>
      <dgm:spPr/>
    </dgm:pt>
    <dgm:pt modelId="{BCA63CDD-030B-431F-8B5B-941BEEC14223}" type="pres">
      <dgm:prSet presAssocID="{EC4CBA35-D0F9-4620-970F-92E895E8FB57}" presName="composite" presStyleCnt="0"/>
      <dgm:spPr/>
    </dgm:pt>
    <dgm:pt modelId="{F30AE268-1173-44C3-BE78-D1261D3B6025}" type="pres">
      <dgm:prSet presAssocID="{EC4CBA35-D0F9-4620-970F-92E895E8FB57}" presName="bentUpArrow1" presStyleLbl="alignImgPlace1" presStyleIdx="1" presStyleCnt="4" custAng="16200000" custFlipVert="1" custScaleX="83630" custLinFactNeighborX="-20570" custLinFactNeighborY="-43614"/>
      <dgm:spPr>
        <a:prstGeom prst="bentArrow">
          <a:avLst/>
        </a:prstGeom>
        <a:solidFill>
          <a:schemeClr val="accent1"/>
        </a:solidFill>
      </dgm:spPr>
    </dgm:pt>
    <dgm:pt modelId="{998409FC-0749-4030-9374-38E9894C9BED}" type="pres">
      <dgm:prSet presAssocID="{EC4CBA35-D0F9-4620-970F-92E895E8FB57}" presName="ParentText" presStyleLbl="node1" presStyleIdx="1" presStyleCnt="5" custScaleY="48335" custLinFactNeighborX="-70662" custLinFactNeighborY="-12346">
        <dgm:presLayoutVars>
          <dgm:chMax val="1"/>
          <dgm:chPref val="1"/>
          <dgm:bulletEnabled val="1"/>
        </dgm:presLayoutVars>
      </dgm:prSet>
      <dgm:spPr/>
    </dgm:pt>
    <dgm:pt modelId="{AA3C4784-DC4B-4781-BC49-9A335E405E06}" type="pres">
      <dgm:prSet presAssocID="{EC4CBA35-D0F9-4620-970F-92E895E8FB57}" presName="ChildText" presStyleLbl="revTx" presStyleIdx="1" presStyleCnt="4" custScaleX="210386" custLinFactNeighborX="-42158" custLinFactNeighborY="-9480">
        <dgm:presLayoutVars>
          <dgm:chMax val="0"/>
          <dgm:chPref val="0"/>
          <dgm:bulletEnabled val="1"/>
        </dgm:presLayoutVars>
      </dgm:prSet>
      <dgm:spPr/>
    </dgm:pt>
    <dgm:pt modelId="{F47B8456-7F7B-435B-B1CE-9341D5BDA6D6}" type="pres">
      <dgm:prSet presAssocID="{CCFF9A9F-0A2D-4ECA-AFC0-25936AF85B47}" presName="sibTrans" presStyleCnt="0"/>
      <dgm:spPr/>
    </dgm:pt>
    <dgm:pt modelId="{00859F9D-4F96-4858-8149-9E8A2CA40415}" type="pres">
      <dgm:prSet presAssocID="{E3713F7A-A163-42A3-91EA-95A241027D5F}" presName="composite" presStyleCnt="0"/>
      <dgm:spPr/>
    </dgm:pt>
    <dgm:pt modelId="{62F596BC-28E6-4A9A-9D20-CF1579C2F4EB}" type="pres">
      <dgm:prSet presAssocID="{E3713F7A-A163-42A3-91EA-95A241027D5F}" presName="bentUpArrow1" presStyleLbl="alignImgPlace1" presStyleIdx="2" presStyleCnt="4" custAng="5400000" custFlipHor="1" custScaleX="83630" custLinFactNeighborX="63348" custLinFactNeighborY="-64742"/>
      <dgm:spPr>
        <a:prstGeom prst="bentArrow">
          <a:avLst/>
        </a:prstGeom>
        <a:solidFill>
          <a:schemeClr val="accent1"/>
        </a:solidFill>
      </dgm:spPr>
    </dgm:pt>
    <dgm:pt modelId="{2FD3BA73-5B78-4443-BFAC-7D7F690F7003}" type="pres">
      <dgm:prSet presAssocID="{E3713F7A-A163-42A3-91EA-95A241027D5F}" presName="ParentText" presStyleLbl="node1" presStyleIdx="2" presStyleCnt="5" custScaleY="45619" custLinFactNeighborX="-15404" custLinFactNeighborY="-27803">
        <dgm:presLayoutVars>
          <dgm:chMax val="1"/>
          <dgm:chPref val="1"/>
          <dgm:bulletEnabled val="1"/>
        </dgm:presLayoutVars>
      </dgm:prSet>
      <dgm:spPr/>
    </dgm:pt>
    <dgm:pt modelId="{B0B89993-3984-4F62-8B5C-FBFA2A615466}" type="pres">
      <dgm:prSet presAssocID="{E3713F7A-A163-42A3-91EA-95A241027D5F}" presName="ChildText" presStyleLbl="revTx" presStyleIdx="2" presStyleCnt="4" custScaleX="170874" custLinFactNeighborX="21771" custLinFactNeighborY="-34437">
        <dgm:presLayoutVars>
          <dgm:chMax val="0"/>
          <dgm:chPref val="0"/>
          <dgm:bulletEnabled val="1"/>
        </dgm:presLayoutVars>
      </dgm:prSet>
      <dgm:spPr/>
    </dgm:pt>
    <dgm:pt modelId="{1EC7CDFF-562C-4444-93BE-CEA7767B6A87}" type="pres">
      <dgm:prSet presAssocID="{CEED69DB-837D-4133-B39C-4B1E0243FE31}" presName="sibTrans" presStyleCnt="0"/>
      <dgm:spPr/>
    </dgm:pt>
    <dgm:pt modelId="{CEED074B-E0C7-4EA7-B45B-F340F88448A2}" type="pres">
      <dgm:prSet presAssocID="{D49DF59F-E42C-4C04-814B-D5108B865A7C}" presName="composite" presStyleCnt="0"/>
      <dgm:spPr/>
    </dgm:pt>
    <dgm:pt modelId="{23D251B8-2A6C-464B-9AC5-19D2A7695F8E}" type="pres">
      <dgm:prSet presAssocID="{D49DF59F-E42C-4C04-814B-D5108B865A7C}" presName="bentUpArrow1" presStyleLbl="alignImgPlace1" presStyleIdx="3" presStyleCnt="4" custAng="5400000" custFlipHor="1" custScaleX="83630" custLinFactX="47864" custLinFactNeighborX="100000" custLinFactNeighborY="-82484"/>
      <dgm:spPr>
        <a:prstGeom prst="bentArrow">
          <a:avLst/>
        </a:prstGeom>
        <a:solidFill>
          <a:schemeClr val="accent1"/>
        </a:solidFill>
      </dgm:spPr>
    </dgm:pt>
    <dgm:pt modelId="{A6DC9AB7-9FA8-48F2-BB1D-9A5E88AD744C}" type="pres">
      <dgm:prSet presAssocID="{D49DF59F-E42C-4C04-814B-D5108B865A7C}" presName="ParentText" presStyleLbl="node1" presStyleIdx="3" presStyleCnt="5" custScaleY="45619" custLinFactNeighborX="43246" custLinFactNeighborY="-42782">
        <dgm:presLayoutVars>
          <dgm:chMax val="1"/>
          <dgm:chPref val="1"/>
          <dgm:bulletEnabled val="1"/>
        </dgm:presLayoutVars>
      </dgm:prSet>
      <dgm:spPr/>
    </dgm:pt>
    <dgm:pt modelId="{DC9B3CB1-0056-4E88-8922-6EC9378BA2A9}" type="pres">
      <dgm:prSet presAssocID="{D49DF59F-E42C-4C04-814B-D5108B865A7C}" presName="ChildText" presStyleLbl="revTx" presStyleIdx="3" presStyleCnt="4" custLinFactNeighborX="58347" custLinFactNeighborY="-47201">
        <dgm:presLayoutVars>
          <dgm:chMax val="0"/>
          <dgm:chPref val="0"/>
          <dgm:bulletEnabled val="1"/>
        </dgm:presLayoutVars>
      </dgm:prSet>
      <dgm:spPr/>
    </dgm:pt>
    <dgm:pt modelId="{AF11467C-1EFA-4D07-8BD5-844E08510684}" type="pres">
      <dgm:prSet presAssocID="{4911495E-12C3-43B3-88CA-AE4030D226DC}" presName="sibTrans" presStyleCnt="0"/>
      <dgm:spPr/>
    </dgm:pt>
    <dgm:pt modelId="{D6235C27-A31C-40E6-BDFD-644AFE1071D3}" type="pres">
      <dgm:prSet presAssocID="{539984A4-D007-4102-953D-41CDAE77E9D9}" presName="composite" presStyleCnt="0"/>
      <dgm:spPr/>
    </dgm:pt>
    <dgm:pt modelId="{412E997C-4C7F-4FDF-8BA6-F4BC1A38196E}" type="pres">
      <dgm:prSet presAssocID="{539984A4-D007-4102-953D-41CDAE77E9D9}" presName="ParentText" presStyleLbl="node1" presStyleIdx="4" presStyleCnt="5" custScaleY="45619" custLinFactNeighborX="98377" custLinFactNeighborY="-42203">
        <dgm:presLayoutVars>
          <dgm:chMax val="1"/>
          <dgm:chPref val="1"/>
          <dgm:bulletEnabled val="1"/>
        </dgm:presLayoutVars>
      </dgm:prSet>
      <dgm:spPr/>
    </dgm:pt>
  </dgm:ptLst>
  <dgm:cxnLst>
    <dgm:cxn modelId="{A1FC1A0F-4098-41B9-893E-6549DD4A60FF}" type="presOf" srcId="{8828CD8B-5D51-429A-9ABE-3C3BD401BD41}" destId="{AA3C4784-DC4B-4781-BC49-9A335E405E06}" srcOrd="0" destOrd="1" presId="urn:microsoft.com/office/officeart/2005/8/layout/StepDownProcess"/>
    <dgm:cxn modelId="{28E07311-483C-4936-B3F8-AF76178D8729}" type="presOf" srcId="{DEA47F77-8858-4DD7-8BF8-2802B4BD60E3}" destId="{59CFC957-72A1-4477-A482-2946EEB70474}" srcOrd="0" destOrd="0" presId="urn:microsoft.com/office/officeart/2005/8/layout/StepDownProcess"/>
    <dgm:cxn modelId="{C37B4916-8549-412F-9330-5CCB21D5B72A}" type="presOf" srcId="{FEB6FF43-9765-4893-AEF5-C8DE7DAA4E7C}" destId="{B0B89993-3984-4F62-8B5C-FBFA2A615466}" srcOrd="0" destOrd="1" presId="urn:microsoft.com/office/officeart/2005/8/layout/StepDownProcess"/>
    <dgm:cxn modelId="{A9D57924-76CD-4301-9894-8F91B1853C2E}" srcId="{E3713F7A-A163-42A3-91EA-95A241027D5F}" destId="{CBD88A52-0D4A-4A51-A5F2-A3E78780F634}" srcOrd="0" destOrd="0" parTransId="{28921CAF-9F76-41EB-9BE9-07709DD28161}" sibTransId="{28779644-118F-4AA6-B72D-8F80845F5D33}"/>
    <dgm:cxn modelId="{A1FCF827-D356-463A-BC95-75FD17E77213}" srcId="{1AE05EBA-9E3F-4618-A362-BCC22B5AF0FC}" destId="{539984A4-D007-4102-953D-41CDAE77E9D9}" srcOrd="4" destOrd="0" parTransId="{DF2B6DC7-E754-4937-91DC-4D7E202CFE95}" sibTransId="{F736358E-08F4-4497-9FD3-58E46406ABA5}"/>
    <dgm:cxn modelId="{977B0628-F511-498E-BE9F-D5A8E77C1CAA}" type="presOf" srcId="{B5CED96E-6EC8-4A05-A74E-97940FEA1867}" destId="{DC9B3CB1-0056-4E88-8922-6EC9378BA2A9}" srcOrd="0" destOrd="0" presId="urn:microsoft.com/office/officeart/2005/8/layout/StepDownProcess"/>
    <dgm:cxn modelId="{F2659C2B-0F23-4770-A8F2-815838466949}" srcId="{D49DF59F-E42C-4C04-814B-D5108B865A7C}" destId="{591DF8EF-6C6F-4E25-883F-629C431D1D6D}" srcOrd="1" destOrd="0" parTransId="{05E36D28-4FA4-478F-A803-B154B0C43CA1}" sibTransId="{F8AF4011-B3F7-46D8-9AA2-2220675330AE}"/>
    <dgm:cxn modelId="{0DCF0F4F-302B-44B2-A5D0-0D43394A7D77}" type="presOf" srcId="{E3713F7A-A163-42A3-91EA-95A241027D5F}" destId="{2FD3BA73-5B78-4443-BFAC-7D7F690F7003}" srcOrd="0" destOrd="0" presId="urn:microsoft.com/office/officeart/2005/8/layout/StepDownProcess"/>
    <dgm:cxn modelId="{37A10055-61BB-4A1B-A56C-A7B3842F1547}" type="presOf" srcId="{CBD88A52-0D4A-4A51-A5F2-A3E78780F634}" destId="{B0B89993-3984-4F62-8B5C-FBFA2A615466}" srcOrd="0" destOrd="0" presId="urn:microsoft.com/office/officeart/2005/8/layout/StepDownProcess"/>
    <dgm:cxn modelId="{CE403A76-CC3E-44C4-8C21-4350BD56FC81}" srcId="{1AE05EBA-9E3F-4618-A362-BCC22B5AF0FC}" destId="{E3713F7A-A163-42A3-91EA-95A241027D5F}" srcOrd="2" destOrd="0" parTransId="{195BA33C-5690-498C-8C06-5EAA62309BAD}" sibTransId="{CEED69DB-837D-4133-B39C-4B1E0243FE31}"/>
    <dgm:cxn modelId="{5F007C79-F64B-47CA-BEB1-09FD1B9EAB82}" type="presOf" srcId="{591DF8EF-6C6F-4E25-883F-629C431D1D6D}" destId="{DC9B3CB1-0056-4E88-8922-6EC9378BA2A9}" srcOrd="0" destOrd="1" presId="urn:microsoft.com/office/officeart/2005/8/layout/StepDownProcess"/>
    <dgm:cxn modelId="{58F2F87B-BD29-498B-A0C0-7C113563EE60}" type="presOf" srcId="{D49DF59F-E42C-4C04-814B-D5108B865A7C}" destId="{A6DC9AB7-9FA8-48F2-BB1D-9A5E88AD744C}" srcOrd="0" destOrd="0" presId="urn:microsoft.com/office/officeart/2005/8/layout/StepDownProcess"/>
    <dgm:cxn modelId="{789AFB7F-A55A-425B-A9E6-54F53589C613}" type="presOf" srcId="{EC4CBA35-D0F9-4620-970F-92E895E8FB57}" destId="{998409FC-0749-4030-9374-38E9894C9BED}" srcOrd="0" destOrd="0" presId="urn:microsoft.com/office/officeart/2005/8/layout/StepDownProcess"/>
    <dgm:cxn modelId="{2077E882-B0DB-4231-8CE4-73573C35FA88}" type="presOf" srcId="{1AE05EBA-9E3F-4618-A362-BCC22B5AF0FC}" destId="{B397FBBB-A844-49B6-9E98-37AB848C822C}" srcOrd="0" destOrd="0" presId="urn:microsoft.com/office/officeart/2005/8/layout/StepDownProcess"/>
    <dgm:cxn modelId="{41695A8A-B4FF-4ADA-93D0-01429149E204}" srcId="{1AE05EBA-9E3F-4618-A362-BCC22B5AF0FC}" destId="{EC4CBA35-D0F9-4620-970F-92E895E8FB57}" srcOrd="1" destOrd="0" parTransId="{9FDB5DDD-5515-4685-8F84-227B4A281DC6}" sibTransId="{CCFF9A9F-0A2D-4ECA-AFC0-25936AF85B47}"/>
    <dgm:cxn modelId="{800388AA-664B-44A5-9368-42D187597B07}" srcId="{EC4CBA35-D0F9-4620-970F-92E895E8FB57}" destId="{82570A32-3D41-4DA8-B15E-B187C3B303B0}" srcOrd="0" destOrd="0" parTransId="{4618290C-71AC-41F1-971E-F1FC3E5626EC}" sibTransId="{7D8634E1-250A-4F85-B936-1647C7DFD844}"/>
    <dgm:cxn modelId="{BB7A67AC-BCAC-438E-BD29-B5A5D8914366}" type="presOf" srcId="{539984A4-D007-4102-953D-41CDAE77E9D9}" destId="{412E997C-4C7F-4FDF-8BA6-F4BC1A38196E}" srcOrd="0" destOrd="0" presId="urn:microsoft.com/office/officeart/2005/8/layout/StepDownProcess"/>
    <dgm:cxn modelId="{09EDB0B6-6472-49C4-B1C8-E70E438BE1DD}" srcId="{1AE05EBA-9E3F-4618-A362-BCC22B5AF0FC}" destId="{DEA47F77-8858-4DD7-8BF8-2802B4BD60E3}" srcOrd="0" destOrd="0" parTransId="{AFD97536-39FC-4C34-8C58-91702BA71C10}" sibTransId="{395A786F-2714-4783-BEF9-89C98AF0B736}"/>
    <dgm:cxn modelId="{8E93D8C2-B0C3-4ACE-942A-4874115B2044}" srcId="{1AE05EBA-9E3F-4618-A362-BCC22B5AF0FC}" destId="{D49DF59F-E42C-4C04-814B-D5108B865A7C}" srcOrd="3" destOrd="0" parTransId="{119E4046-3B3E-4047-A87D-40253E12FB4E}" sibTransId="{4911495E-12C3-43B3-88CA-AE4030D226DC}"/>
    <dgm:cxn modelId="{506C0FC8-7B36-406F-ABC9-43DD8F92F52C}" srcId="{E3713F7A-A163-42A3-91EA-95A241027D5F}" destId="{FEB6FF43-9765-4893-AEF5-C8DE7DAA4E7C}" srcOrd="1" destOrd="0" parTransId="{43879D48-93A1-4D57-9581-24BD2185FE7E}" sibTransId="{15A96E50-E5E2-40A1-84C1-7DE67F05B457}"/>
    <dgm:cxn modelId="{B9BD9DC9-5DB6-46FC-8974-647315F74397}" srcId="{EC4CBA35-D0F9-4620-970F-92E895E8FB57}" destId="{8828CD8B-5D51-429A-9ABE-3C3BD401BD41}" srcOrd="1" destOrd="0" parTransId="{B90CF514-5792-4E21-A3FD-8259B798C3AD}" sibTransId="{702F0F64-81C3-4E2D-91D6-25DDE556E033}"/>
    <dgm:cxn modelId="{1FDF6CD8-F497-4BCB-8FFC-D10C4F6E406B}" srcId="{D49DF59F-E42C-4C04-814B-D5108B865A7C}" destId="{B5CED96E-6EC8-4A05-A74E-97940FEA1867}" srcOrd="0" destOrd="0" parTransId="{8ABDF0D9-214A-4231-8958-37E1C0F1116D}" sibTransId="{195F39F9-6E54-4FF5-A2EA-7D50FE407230}"/>
    <dgm:cxn modelId="{53885AE7-8F2D-446F-AFDC-BD733E9AABA9}" type="presOf" srcId="{82570A32-3D41-4DA8-B15E-B187C3B303B0}" destId="{AA3C4784-DC4B-4781-BC49-9A335E405E06}" srcOrd="0" destOrd="0" presId="urn:microsoft.com/office/officeart/2005/8/layout/StepDownProcess"/>
    <dgm:cxn modelId="{0A6FBE55-D2A7-42CE-8782-259EC7A4394C}" type="presParOf" srcId="{B397FBBB-A844-49B6-9E98-37AB848C822C}" destId="{F8D4C6B5-5980-419B-85A0-5AD724E889F1}" srcOrd="0" destOrd="0" presId="urn:microsoft.com/office/officeart/2005/8/layout/StepDownProcess"/>
    <dgm:cxn modelId="{5084F365-5D54-46F1-90F0-A7A46E410C7F}" type="presParOf" srcId="{F8D4C6B5-5980-419B-85A0-5AD724E889F1}" destId="{5C50F31C-899F-412A-9AAB-99B7E8F78CA5}" srcOrd="0" destOrd="0" presId="urn:microsoft.com/office/officeart/2005/8/layout/StepDownProcess"/>
    <dgm:cxn modelId="{04F7A57F-3986-448F-8EB9-78A85F023765}" type="presParOf" srcId="{F8D4C6B5-5980-419B-85A0-5AD724E889F1}" destId="{59CFC957-72A1-4477-A482-2946EEB70474}" srcOrd="1" destOrd="0" presId="urn:microsoft.com/office/officeart/2005/8/layout/StepDownProcess"/>
    <dgm:cxn modelId="{3B1F4350-BD43-417F-B070-8FEDA96AF127}" type="presParOf" srcId="{F8D4C6B5-5980-419B-85A0-5AD724E889F1}" destId="{3E682CEA-9A0B-4AA6-895D-A4333557986E}" srcOrd="2" destOrd="0" presId="urn:microsoft.com/office/officeart/2005/8/layout/StepDownProcess"/>
    <dgm:cxn modelId="{C3097495-DA80-4E41-83DA-9FEC3DBD2151}" type="presParOf" srcId="{B397FBBB-A844-49B6-9E98-37AB848C822C}" destId="{7B4160D4-DE8F-4D1A-A681-4DC72C5CE043}" srcOrd="1" destOrd="0" presId="urn:microsoft.com/office/officeart/2005/8/layout/StepDownProcess"/>
    <dgm:cxn modelId="{763D0FA3-A58F-4F86-A49A-6AF79D734240}" type="presParOf" srcId="{B397FBBB-A844-49B6-9E98-37AB848C822C}" destId="{BCA63CDD-030B-431F-8B5B-941BEEC14223}" srcOrd="2" destOrd="0" presId="urn:microsoft.com/office/officeart/2005/8/layout/StepDownProcess"/>
    <dgm:cxn modelId="{B24FF938-255A-4ECE-9380-498F733A94C7}" type="presParOf" srcId="{BCA63CDD-030B-431F-8B5B-941BEEC14223}" destId="{F30AE268-1173-44C3-BE78-D1261D3B6025}" srcOrd="0" destOrd="0" presId="urn:microsoft.com/office/officeart/2005/8/layout/StepDownProcess"/>
    <dgm:cxn modelId="{5049ABB2-8125-4096-8830-6CE8562E536F}" type="presParOf" srcId="{BCA63CDD-030B-431F-8B5B-941BEEC14223}" destId="{998409FC-0749-4030-9374-38E9894C9BED}" srcOrd="1" destOrd="0" presId="urn:microsoft.com/office/officeart/2005/8/layout/StepDownProcess"/>
    <dgm:cxn modelId="{A0C14A90-AA2A-40A1-BC06-D085972EBF8A}" type="presParOf" srcId="{BCA63CDD-030B-431F-8B5B-941BEEC14223}" destId="{AA3C4784-DC4B-4781-BC49-9A335E405E06}" srcOrd="2" destOrd="0" presId="urn:microsoft.com/office/officeart/2005/8/layout/StepDownProcess"/>
    <dgm:cxn modelId="{8755B0B8-770C-41F2-BBDD-4CCE71C77491}" type="presParOf" srcId="{B397FBBB-A844-49B6-9E98-37AB848C822C}" destId="{F47B8456-7F7B-435B-B1CE-9341D5BDA6D6}" srcOrd="3" destOrd="0" presId="urn:microsoft.com/office/officeart/2005/8/layout/StepDownProcess"/>
    <dgm:cxn modelId="{3956F6D4-70DD-408D-AB0C-4589FD98F75F}" type="presParOf" srcId="{B397FBBB-A844-49B6-9E98-37AB848C822C}" destId="{00859F9D-4F96-4858-8149-9E8A2CA40415}" srcOrd="4" destOrd="0" presId="urn:microsoft.com/office/officeart/2005/8/layout/StepDownProcess"/>
    <dgm:cxn modelId="{720555C8-E19E-494C-9FD1-82CB5B9419F7}" type="presParOf" srcId="{00859F9D-4F96-4858-8149-9E8A2CA40415}" destId="{62F596BC-28E6-4A9A-9D20-CF1579C2F4EB}" srcOrd="0" destOrd="0" presId="urn:microsoft.com/office/officeart/2005/8/layout/StepDownProcess"/>
    <dgm:cxn modelId="{53C616F4-1290-40E9-A8E1-D3581664ACD1}" type="presParOf" srcId="{00859F9D-4F96-4858-8149-9E8A2CA40415}" destId="{2FD3BA73-5B78-4443-BFAC-7D7F690F7003}" srcOrd="1" destOrd="0" presId="urn:microsoft.com/office/officeart/2005/8/layout/StepDownProcess"/>
    <dgm:cxn modelId="{D222594A-7CD6-4D85-A526-66DA845C8B6F}" type="presParOf" srcId="{00859F9D-4F96-4858-8149-9E8A2CA40415}" destId="{B0B89993-3984-4F62-8B5C-FBFA2A615466}" srcOrd="2" destOrd="0" presId="urn:microsoft.com/office/officeart/2005/8/layout/StepDownProcess"/>
    <dgm:cxn modelId="{378AB75E-FE0F-4C2C-990F-B1A79A4B3103}" type="presParOf" srcId="{B397FBBB-A844-49B6-9E98-37AB848C822C}" destId="{1EC7CDFF-562C-4444-93BE-CEA7767B6A87}" srcOrd="5" destOrd="0" presId="urn:microsoft.com/office/officeart/2005/8/layout/StepDownProcess"/>
    <dgm:cxn modelId="{6A0F91C0-4A0B-47B2-B5A0-E3A67EC69D92}" type="presParOf" srcId="{B397FBBB-A844-49B6-9E98-37AB848C822C}" destId="{CEED074B-E0C7-4EA7-B45B-F340F88448A2}" srcOrd="6" destOrd="0" presId="urn:microsoft.com/office/officeart/2005/8/layout/StepDownProcess"/>
    <dgm:cxn modelId="{92252F53-06B8-41F9-8226-B41812791E80}" type="presParOf" srcId="{CEED074B-E0C7-4EA7-B45B-F340F88448A2}" destId="{23D251B8-2A6C-464B-9AC5-19D2A7695F8E}" srcOrd="0" destOrd="0" presId="urn:microsoft.com/office/officeart/2005/8/layout/StepDownProcess"/>
    <dgm:cxn modelId="{EF387B78-9033-4CD1-8DE1-88977EC649F5}" type="presParOf" srcId="{CEED074B-E0C7-4EA7-B45B-F340F88448A2}" destId="{A6DC9AB7-9FA8-48F2-BB1D-9A5E88AD744C}" srcOrd="1" destOrd="0" presId="urn:microsoft.com/office/officeart/2005/8/layout/StepDownProcess"/>
    <dgm:cxn modelId="{F5F42B57-576F-4D37-8BFE-DCBFEDD09653}" type="presParOf" srcId="{CEED074B-E0C7-4EA7-B45B-F340F88448A2}" destId="{DC9B3CB1-0056-4E88-8922-6EC9378BA2A9}" srcOrd="2" destOrd="0" presId="urn:microsoft.com/office/officeart/2005/8/layout/StepDownProcess"/>
    <dgm:cxn modelId="{3617B161-027D-4BF2-91B3-F33F286039DE}" type="presParOf" srcId="{B397FBBB-A844-49B6-9E98-37AB848C822C}" destId="{AF11467C-1EFA-4D07-8BD5-844E08510684}" srcOrd="7" destOrd="0" presId="urn:microsoft.com/office/officeart/2005/8/layout/StepDownProcess"/>
    <dgm:cxn modelId="{91DCE072-DC53-4F89-8DB4-7DB8745B02B6}" type="presParOf" srcId="{B397FBBB-A844-49B6-9E98-37AB848C822C}" destId="{D6235C27-A31C-40E6-BDFD-644AFE1071D3}" srcOrd="8" destOrd="0" presId="urn:microsoft.com/office/officeart/2005/8/layout/StepDownProcess"/>
    <dgm:cxn modelId="{B75CDB97-8381-40C7-B951-22A6000E3008}" type="presParOf" srcId="{D6235C27-A31C-40E6-BDFD-644AFE1071D3}" destId="{412E997C-4C7F-4FDF-8BA6-F4BC1A38196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0F31C-899F-412A-9AAB-99B7E8F78CA5}">
      <dsp:nvSpPr>
        <dsp:cNvPr id="0" name=""/>
        <dsp:cNvSpPr/>
      </dsp:nvSpPr>
      <dsp:spPr>
        <a:xfrm flipV="1">
          <a:off x="1017907" y="605907"/>
          <a:ext cx="697899" cy="664468"/>
        </a:xfrm>
        <a:prstGeom prst="bentArrow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C957-72A1-4477-A482-2946EEB70474}">
      <dsp:nvSpPr>
        <dsp:cNvPr id="0" name=""/>
        <dsp:cNvSpPr/>
      </dsp:nvSpPr>
      <dsp:spPr>
        <a:xfrm>
          <a:off x="202222" y="183193"/>
          <a:ext cx="1174852" cy="393235"/>
        </a:xfrm>
        <a:prstGeom prst="roundRect">
          <a:avLst>
            <a:gd name="adj" fmla="val 16670"/>
          </a:avLst>
        </a:prstGeom>
        <a:solidFill>
          <a:schemeClr val="bg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Motivation</a:t>
          </a:r>
          <a:endParaRPr lang="de-DE" sz="1600" i="0" kern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sp:txBody>
      <dsp:txXfrm>
        <a:off x="221422" y="202393"/>
        <a:ext cx="1136452" cy="354835"/>
      </dsp:txXfrm>
    </dsp:sp>
    <dsp:sp modelId="{3E682CEA-9A0B-4AA6-895D-A4333557986E}">
      <dsp:nvSpPr>
        <dsp:cNvPr id="0" name=""/>
        <dsp:cNvSpPr/>
      </dsp:nvSpPr>
      <dsp:spPr>
        <a:xfrm>
          <a:off x="2844558" y="36914"/>
          <a:ext cx="854475" cy="66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AE268-1173-44C3-BE78-D1261D3B6025}">
      <dsp:nvSpPr>
        <dsp:cNvPr id="0" name=""/>
        <dsp:cNvSpPr/>
      </dsp:nvSpPr>
      <dsp:spPr>
        <a:xfrm flipV="1">
          <a:off x="2665249" y="1338120"/>
          <a:ext cx="697899" cy="664468"/>
        </a:xfrm>
        <a:prstGeom prst="bentArrow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09FC-0749-4030-9374-38E9894C9BED}">
      <dsp:nvSpPr>
        <dsp:cNvPr id="0" name=""/>
        <dsp:cNvSpPr/>
      </dsp:nvSpPr>
      <dsp:spPr>
        <a:xfrm>
          <a:off x="1813609" y="914741"/>
          <a:ext cx="1174852" cy="397486"/>
        </a:xfrm>
        <a:prstGeom prst="roundRect">
          <a:avLst>
            <a:gd name="adj" fmla="val 16670"/>
          </a:avLst>
        </a:prstGeom>
        <a:solidFill>
          <a:schemeClr val="bg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Grundlagen</a:t>
          </a:r>
          <a:endParaRPr lang="de-DE" sz="1200" kern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sp:txBody>
      <dsp:txXfrm>
        <a:off x="1833016" y="934148"/>
        <a:ext cx="1136038" cy="358672"/>
      </dsp:txXfrm>
    </dsp:sp>
    <dsp:sp modelId="{AA3C4784-DC4B-4781-BC49-9A335E405E06}">
      <dsp:nvSpPr>
        <dsp:cNvPr id="0" name=""/>
        <dsp:cNvSpPr/>
      </dsp:nvSpPr>
      <dsp:spPr>
        <a:xfrm>
          <a:off x="2986795" y="819253"/>
          <a:ext cx="1797697" cy="66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>
              <a:latin typeface="Catamaran" panose="020B0604020202020204" charset="0"/>
              <a:cs typeface="Catamaran" panose="020B0604020202020204" charset="0"/>
            </a:rPr>
            <a:t>Audiosignalverarbeitung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>
              <a:latin typeface="Catamaran" panose="020B0604020202020204" charset="0"/>
              <a:cs typeface="Catamaran" panose="020B0604020202020204" charset="0"/>
            </a:rPr>
            <a:t>Machine Learning</a:t>
          </a:r>
        </a:p>
      </dsp:txBody>
      <dsp:txXfrm>
        <a:off x="2986795" y="819253"/>
        <a:ext cx="1797697" cy="664666"/>
      </dsp:txXfrm>
    </dsp:sp>
    <dsp:sp modelId="{62F596BC-28E6-4A9A-9D20-CF1579C2F4EB}">
      <dsp:nvSpPr>
        <dsp:cNvPr id="0" name=""/>
        <dsp:cNvSpPr/>
      </dsp:nvSpPr>
      <dsp:spPr>
        <a:xfrm rot="10800000" flipH="1">
          <a:off x="4306083" y="2036017"/>
          <a:ext cx="697899" cy="664468"/>
        </a:xfrm>
        <a:prstGeom prst="bentArrow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BA73-5B78-4443-BFAC-7D7F690F7003}">
      <dsp:nvSpPr>
        <dsp:cNvPr id="0" name=""/>
        <dsp:cNvSpPr/>
      </dsp:nvSpPr>
      <dsp:spPr>
        <a:xfrm>
          <a:off x="3436887" y="1644146"/>
          <a:ext cx="1174852" cy="375151"/>
        </a:xfrm>
        <a:prstGeom prst="roundRect">
          <a:avLst>
            <a:gd name="adj" fmla="val 16670"/>
          </a:avLst>
        </a:prstGeom>
        <a:solidFill>
          <a:schemeClr val="bg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Entwicklung</a:t>
          </a:r>
          <a:endParaRPr lang="de-DE" sz="1600" kern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sp:txBody>
      <dsp:txXfrm>
        <a:off x="3455204" y="1662463"/>
        <a:ext cx="1138218" cy="338517"/>
      </dsp:txXfrm>
    </dsp:sp>
    <dsp:sp modelId="{B0B89993-3984-4F62-8B5C-FBFA2A615466}">
      <dsp:nvSpPr>
        <dsp:cNvPr id="0" name=""/>
        <dsp:cNvSpPr/>
      </dsp:nvSpPr>
      <dsp:spPr>
        <a:xfrm>
          <a:off x="4675941" y="1498722"/>
          <a:ext cx="1460076" cy="66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Methodik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Implementierung</a:t>
          </a:r>
        </a:p>
      </dsp:txBody>
      <dsp:txXfrm>
        <a:off x="4675941" y="1498722"/>
        <a:ext cx="1460076" cy="664666"/>
      </dsp:txXfrm>
    </dsp:sp>
    <dsp:sp modelId="{23D251B8-2A6C-464B-9AC5-19D2A7695F8E}">
      <dsp:nvSpPr>
        <dsp:cNvPr id="0" name=""/>
        <dsp:cNvSpPr/>
      </dsp:nvSpPr>
      <dsp:spPr>
        <a:xfrm rot="10800000" flipH="1">
          <a:off x="5951669" y="2757545"/>
          <a:ext cx="697899" cy="664468"/>
        </a:xfrm>
        <a:prstGeom prst="bentArrow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C9AB7-9FA8-48F2-BB1D-9A5E88AD744C}">
      <dsp:nvSpPr>
        <dsp:cNvPr id="0" name=""/>
        <dsp:cNvSpPr/>
      </dsp:nvSpPr>
      <dsp:spPr>
        <a:xfrm>
          <a:off x="5100015" y="2366314"/>
          <a:ext cx="1174852" cy="375151"/>
        </a:xfrm>
        <a:prstGeom prst="roundRect">
          <a:avLst>
            <a:gd name="adj" fmla="val 16670"/>
          </a:avLst>
        </a:prstGeom>
        <a:solidFill>
          <a:schemeClr val="bg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Ergebnis</a:t>
          </a:r>
          <a:endParaRPr lang="de-DE" sz="1200" kern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sp:txBody>
      <dsp:txXfrm>
        <a:off x="5118332" y="2384631"/>
        <a:ext cx="1138218" cy="338517"/>
      </dsp:txXfrm>
    </dsp:sp>
    <dsp:sp modelId="{DC9B3CB1-0056-4E88-8922-6EC9378BA2A9}">
      <dsp:nvSpPr>
        <dsp:cNvPr id="0" name=""/>
        <dsp:cNvSpPr/>
      </dsp:nvSpPr>
      <dsp:spPr>
        <a:xfrm>
          <a:off x="6265351" y="2259233"/>
          <a:ext cx="854475" cy="66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>
              <a:latin typeface="Catamaran" panose="020B0604020202020204" charset="0"/>
              <a:cs typeface="Catamaran" panose="020B0604020202020204" charset="0"/>
            </a:rPr>
            <a:t>Evaluation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>
              <a:latin typeface="Catamaran" panose="020B0604020202020204" charset="0"/>
              <a:cs typeface="Catamaran" panose="020B0604020202020204" charset="0"/>
            </a:rPr>
            <a:t>Diskussion</a:t>
          </a:r>
        </a:p>
      </dsp:txBody>
      <dsp:txXfrm>
        <a:off x="6265351" y="2259233"/>
        <a:ext cx="854475" cy="664666"/>
      </dsp:txXfrm>
    </dsp:sp>
    <dsp:sp modelId="{412E997C-4C7F-4FDF-8BA6-F4BC1A38196E}">
      <dsp:nvSpPr>
        <dsp:cNvPr id="0" name=""/>
        <dsp:cNvSpPr/>
      </dsp:nvSpPr>
      <dsp:spPr>
        <a:xfrm>
          <a:off x="6721800" y="3071252"/>
          <a:ext cx="1174852" cy="375151"/>
        </a:xfrm>
        <a:prstGeom prst="roundRect">
          <a:avLst>
            <a:gd name="adj" fmla="val 16670"/>
          </a:avLst>
        </a:prstGeom>
        <a:solidFill>
          <a:schemeClr val="bg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rPr>
            <a:t>Fazit</a:t>
          </a:r>
          <a:endParaRPr lang="de-DE" sz="1600" kern="1200" noProof="0" dirty="0">
            <a:solidFill>
              <a:schemeClr val="tx1"/>
            </a:solidFill>
            <a:latin typeface="Catamaran" panose="020B0604020202020204" charset="0"/>
            <a:cs typeface="Catamaran" panose="020B0604020202020204" charset="0"/>
          </a:endParaRPr>
        </a:p>
      </dsp:txBody>
      <dsp:txXfrm>
        <a:off x="6740117" y="3089569"/>
        <a:ext cx="1138218" cy="338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07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40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33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10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0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B_F6270D7F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352425" y="981974"/>
            <a:ext cx="8439150" cy="13516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Hustenerkennung </a:t>
            </a:r>
            <a:br>
              <a:rPr lang="en" sz="3200" dirty="0"/>
            </a:br>
            <a:r>
              <a:rPr lang="en" sz="3200" dirty="0"/>
              <a:t>und </a:t>
            </a:r>
            <a:br>
              <a:rPr lang="en" sz="3200" dirty="0"/>
            </a:br>
            <a:r>
              <a:rPr lang="en" sz="3200" dirty="0"/>
              <a:t>Extrahierung von Merkmalen</a:t>
            </a:r>
            <a:endParaRPr sz="3200" dirty="0"/>
          </a:p>
        </p:txBody>
      </p:sp>
      <p:sp>
        <p:nvSpPr>
          <p:cNvPr id="2" name="Google Shape;658;p12">
            <a:extLst>
              <a:ext uri="{FF2B5EF4-FFF2-40B4-BE49-F238E27FC236}">
                <a16:creationId xmlns:a16="http://schemas.microsoft.com/office/drawing/2014/main" id="{C437326A-2CAE-0460-5487-EE72B3C84E3B}"/>
              </a:ext>
            </a:extLst>
          </p:cNvPr>
          <p:cNvSpPr txBox="1">
            <a:spLocks/>
          </p:cNvSpPr>
          <p:nvPr/>
        </p:nvSpPr>
        <p:spPr>
          <a:xfrm>
            <a:off x="855300" y="262838"/>
            <a:ext cx="7433400" cy="42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de-DE" sz="2400" b="0" dirty="0"/>
              <a:t>Implementierung eines Prototypen zur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1400-9D54-02B2-807A-0E59B3C3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de-DE" sz="900" b="0" dirty="0"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7F696C-26F4-D08F-B3CD-029C95DF7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30701A-0D9B-8DDF-1F36-09154AAF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52" y="1729381"/>
            <a:ext cx="1293896" cy="1293896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5684BFC-DF52-568B-E610-9AB4A80AC072}"/>
              </a:ext>
            </a:extLst>
          </p:cNvPr>
          <p:cNvSpPr/>
          <p:nvPr/>
        </p:nvSpPr>
        <p:spPr>
          <a:xfrm>
            <a:off x="2869497" y="2240966"/>
            <a:ext cx="894192" cy="270726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61286F3-E067-BBEB-7526-D466FFD8443C}"/>
              </a:ext>
            </a:extLst>
          </p:cNvPr>
          <p:cNvSpPr txBox="1"/>
          <p:nvPr/>
        </p:nvSpPr>
        <p:spPr>
          <a:xfrm>
            <a:off x="766805" y="1422221"/>
            <a:ext cx="182934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A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2.3,-5.1,9.2,4.2,...,0.023;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0.7,-4.3,1.7,-32.9,...,2.3;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4.5,35.1,8.0,2.2,...,0.153;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1.6,-8.3,1.5,-42.0,...,4.1;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B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0.7,-4.3,1.7,-32.9,...,2.3;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1.3,-5.3,9.2,3.2,...,0.183;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8.3,25.1,6.0,5.2,...,0.123;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de-DE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6F6BAB7-702B-DB7F-8771-0680676DECC4}"/>
              </a:ext>
            </a:extLst>
          </p:cNvPr>
          <p:cNvSpPr/>
          <p:nvPr/>
        </p:nvSpPr>
        <p:spPr>
          <a:xfrm>
            <a:off x="5492293" y="2240966"/>
            <a:ext cx="894192" cy="270726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19D7744-D244-79B8-80BB-B89E463BBD3C}"/>
              </a:ext>
            </a:extLst>
          </p:cNvPr>
          <p:cNvGrpSpPr/>
          <p:nvPr/>
        </p:nvGrpSpPr>
        <p:grpSpPr>
          <a:xfrm>
            <a:off x="6335549" y="1227226"/>
            <a:ext cx="2298206" cy="2298206"/>
            <a:chOff x="6335549" y="1090824"/>
            <a:chExt cx="2298206" cy="2298206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52C41F0B-08C8-5284-C66D-019B0E78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549" y="1090824"/>
              <a:ext cx="2298206" cy="2298206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90A7F6A-857D-E1A8-6D23-B9C0C3D3CC58}"/>
                </a:ext>
              </a:extLst>
            </p:cNvPr>
            <p:cNvSpPr txBox="1"/>
            <p:nvPr/>
          </p:nvSpPr>
          <p:spPr>
            <a:xfrm>
              <a:off x="7580079" y="2582170"/>
              <a:ext cx="8285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A</a:t>
              </a:r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B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7334751-DD0F-F4F3-43BB-3CAFE37110F1}"/>
              </a:ext>
            </a:extLst>
          </p:cNvPr>
          <p:cNvSpPr txBox="1"/>
          <p:nvPr/>
        </p:nvSpPr>
        <p:spPr>
          <a:xfrm>
            <a:off x="5538787" y="62046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de-DE" sz="900" b="0" dirty="0">
                <a:solidFill>
                  <a:schemeClr val="tx1"/>
                </a:solidFill>
                <a:effectLst/>
                <a:latin typeface="Catamaran" panose="020B0604020202020204" charset="0"/>
                <a:ea typeface="Times New Roman" panose="02020603050405020304" pitchFamily="18" charset="0"/>
                <a:cs typeface="Catamaran" panose="020B0604020202020204" charset="0"/>
              </a:rPr>
              <a:t>Ghahramani Z. 2003)</a:t>
            </a:r>
            <a:endParaRPr lang="de-DE" sz="9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7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1400-9D54-02B2-807A-0E59B3C3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7F696C-26F4-D08F-B3CD-029C95DF7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5684BFC-DF52-568B-E610-9AB4A80AC072}"/>
              </a:ext>
            </a:extLst>
          </p:cNvPr>
          <p:cNvSpPr/>
          <p:nvPr/>
        </p:nvSpPr>
        <p:spPr>
          <a:xfrm>
            <a:off x="2677100" y="2397576"/>
            <a:ext cx="894192" cy="270726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61286F3-E067-BBEB-7526-D466FFD8443C}"/>
              </a:ext>
            </a:extLst>
          </p:cNvPr>
          <p:cNvSpPr txBox="1"/>
          <p:nvPr/>
        </p:nvSpPr>
        <p:spPr>
          <a:xfrm>
            <a:off x="567374" y="2135966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0.5,45.2,9.0,3.2,...,0.132;</a:t>
            </a:r>
            <a:endParaRPr lang="de-DE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6F6BAB7-702B-DB7F-8771-0680676DECC4}"/>
              </a:ext>
            </a:extLst>
          </p:cNvPr>
          <p:cNvSpPr/>
          <p:nvPr/>
        </p:nvSpPr>
        <p:spPr>
          <a:xfrm rot="1800000">
            <a:off x="5714600" y="2778494"/>
            <a:ext cx="894192" cy="1933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95E37B9-D254-2E6D-8958-ADE6F3584C6D}"/>
              </a:ext>
            </a:extLst>
          </p:cNvPr>
          <p:cNvGrpSpPr/>
          <p:nvPr/>
        </p:nvGrpSpPr>
        <p:grpSpPr>
          <a:xfrm>
            <a:off x="3427949" y="1383836"/>
            <a:ext cx="2298206" cy="2298206"/>
            <a:chOff x="6335549" y="1090824"/>
            <a:chExt cx="2298206" cy="229820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4AB4708-FBEF-EDFE-1907-4427D991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549" y="1090824"/>
              <a:ext cx="2298206" cy="2298206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CC04049-8536-0AAC-7CC0-59A5DC67BF6B}"/>
                </a:ext>
              </a:extLst>
            </p:cNvPr>
            <p:cNvSpPr txBox="1"/>
            <p:nvPr/>
          </p:nvSpPr>
          <p:spPr>
            <a:xfrm>
              <a:off x="7580079" y="2582170"/>
              <a:ext cx="8285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A</a:t>
              </a:r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B</a:t>
              </a:r>
            </a:p>
          </p:txBody>
        </p:sp>
      </p:grp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0F730CB-E201-7807-A486-EBA61E3B712C}"/>
              </a:ext>
            </a:extLst>
          </p:cNvPr>
          <p:cNvSpPr/>
          <p:nvPr/>
        </p:nvSpPr>
        <p:spPr>
          <a:xfrm rot="-1800000">
            <a:off x="5714600" y="2164329"/>
            <a:ext cx="894192" cy="19337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1119C9-9CB5-BDE7-C00B-9A663DB9E41A}"/>
              </a:ext>
            </a:extLst>
          </p:cNvPr>
          <p:cNvSpPr txBox="1"/>
          <p:nvPr/>
        </p:nvSpPr>
        <p:spPr>
          <a:xfrm>
            <a:off x="6563089" y="1737597"/>
            <a:ext cx="42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A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2DED42-B350-431D-89C8-64BEF59022F4}"/>
              </a:ext>
            </a:extLst>
          </p:cNvPr>
          <p:cNvSpPr txBox="1"/>
          <p:nvPr/>
        </p:nvSpPr>
        <p:spPr>
          <a:xfrm>
            <a:off x="6582111" y="2936737"/>
            <a:ext cx="388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B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47328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197F5-BC23-A31A-D240-C3FDA87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ADA8D7-2694-5B3D-9C2F-E67DF79EA9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56DB22B-FCDD-BCC2-763E-F2271F09E446}"/>
              </a:ext>
            </a:extLst>
          </p:cNvPr>
          <p:cNvGrpSpPr/>
          <p:nvPr/>
        </p:nvGrpSpPr>
        <p:grpSpPr>
          <a:xfrm>
            <a:off x="2019455" y="1360222"/>
            <a:ext cx="6052595" cy="2271850"/>
            <a:chOff x="1981572" y="1335231"/>
            <a:chExt cx="6052595" cy="227185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F081909-D507-7BE1-358D-9B9539D9A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572" y="1335231"/>
              <a:ext cx="5729556" cy="227185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D8805EF-5F63-2D0C-B5FF-C5E6771992F0}"/>
                </a:ext>
              </a:extLst>
            </p:cNvPr>
            <p:cNvSpPr txBox="1"/>
            <p:nvPr/>
          </p:nvSpPr>
          <p:spPr>
            <a:xfrm>
              <a:off x="4362648" y="2051085"/>
              <a:ext cx="418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Catamaran" panose="020B0604020202020204" charset="0"/>
                  <a:ea typeface="Cambria" panose="02040503050406030204" pitchFamily="18" charset="0"/>
                  <a:cs typeface="Catamaran" panose="020B0604020202020204" charset="0"/>
                </a:rPr>
                <a:t>RBF</a:t>
              </a:r>
              <a:endParaRPr lang="de-DE" dirty="0">
                <a:solidFill>
                  <a:schemeClr val="tx1"/>
                </a:solidFill>
                <a:latin typeface="Catamaran" panose="020B0604020202020204" charset="0"/>
                <a:ea typeface="Cambria" panose="02040503050406030204" pitchFamily="18" charset="0"/>
                <a:cs typeface="Catamaran" panose="020B0604020202020204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DE6B8C6-2E62-04D7-B6BD-F0517B8C7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5682" y="2051085"/>
              <a:ext cx="333427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4901BEA-9290-CC85-86EB-A3C30146FFDE}"/>
                </a:ext>
              </a:extLst>
            </p:cNvPr>
            <p:cNvSpPr txBox="1"/>
            <p:nvPr/>
          </p:nvSpPr>
          <p:spPr>
            <a:xfrm>
              <a:off x="7181048" y="1875109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Catamaran" panose="020B0604020202020204" charset="0"/>
                  <a:ea typeface="Cambria" panose="02040503050406030204" pitchFamily="18" charset="0"/>
                  <a:cs typeface="Catamaran" panose="020B0604020202020204" charset="0"/>
                </a:rPr>
                <a:t>Hyperplane</a:t>
              </a:r>
              <a:endParaRPr lang="de-DE" dirty="0">
                <a:solidFill>
                  <a:schemeClr val="tx1"/>
                </a:solidFill>
                <a:latin typeface="Catamaran" panose="020B0604020202020204" charset="0"/>
                <a:ea typeface="Cambria" panose="02040503050406030204" pitchFamily="18" charset="0"/>
                <a:cs typeface="Catamaran" panose="020B0604020202020204" charset="0"/>
              </a:endParaRP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4F76E467-E703-28D1-6CBE-AF35EE90AC40}"/>
              </a:ext>
            </a:extLst>
          </p:cNvPr>
          <p:cNvSpPr txBox="1"/>
          <p:nvPr/>
        </p:nvSpPr>
        <p:spPr>
          <a:xfrm>
            <a:off x="266854" y="1706188"/>
            <a:ext cx="18293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2.3,-5.1,9.2,4.2,...,0.023;</a:t>
            </a:r>
          </a:p>
          <a:p>
            <a:r>
              <a:rPr lang="en-US" sz="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0.7,-4.3,1.7,-32.9,...,2.3;</a:t>
            </a:r>
          </a:p>
          <a:p>
            <a:r>
              <a:rPr lang="en-US" sz="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4.5,35.1,8.0,2.2,...,0.153;</a:t>
            </a:r>
          </a:p>
          <a:p>
            <a:r>
              <a:rPr lang="en-US" sz="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1.6,-8.3,1.5,-42.0,...,4.1;</a:t>
            </a:r>
          </a:p>
          <a:p>
            <a:r>
              <a:rPr lang="en-US" sz="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0.7,-4.3,1.7,-32.9,...,2.3;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1.3,-5.3,9.2,3.2,...,0.183;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8.3,25.1,6.0,5.2,...,0.123;</a:t>
            </a:r>
          </a:p>
          <a:p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de-DE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9F5EB0EF-7176-9E1D-0D30-802323496741}"/>
              </a:ext>
            </a:extLst>
          </p:cNvPr>
          <p:cNvSpPr/>
          <p:nvPr/>
        </p:nvSpPr>
        <p:spPr>
          <a:xfrm>
            <a:off x="3162000" y="1950074"/>
            <a:ext cx="95986" cy="8083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141459B7-8B9E-5F64-D394-20EF68FAB16E}"/>
              </a:ext>
            </a:extLst>
          </p:cNvPr>
          <p:cNvSpPr/>
          <p:nvPr/>
        </p:nvSpPr>
        <p:spPr>
          <a:xfrm>
            <a:off x="6208272" y="1819269"/>
            <a:ext cx="95986" cy="8083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0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9803C2-7397-AD01-38D5-7A2BDB0DC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Entwicklung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1B65A43-6D7A-43CF-6B1F-AEC7F28DE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Methodik</a:t>
            </a:r>
            <a:r>
              <a:rPr lang="en-US" dirty="0"/>
              <a:t> und </a:t>
            </a:r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870E7-6FCB-0294-11DA-E3E34107791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413250"/>
            <a:ext cx="549275" cy="7302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08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78F5D-387E-C101-1F12-76E40D08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D8807-4553-1973-CF6F-B8DF31AB6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2DD75D-370D-B72D-7DA8-467B15846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275715"/>
            <a:ext cx="5759450" cy="259207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7A0939C-3653-3A94-53CC-A87DEADA0182}"/>
              </a:ext>
            </a:extLst>
          </p:cNvPr>
          <p:cNvSpPr txBox="1"/>
          <p:nvPr/>
        </p:nvSpPr>
        <p:spPr>
          <a:xfrm>
            <a:off x="5176451" y="605079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(Hevner A. 2007)</a:t>
            </a:r>
            <a:endParaRPr lang="de-DE" sz="9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4604EB-EBA9-ECE2-D58A-08A572E01DB0}"/>
              </a:ext>
            </a:extLst>
          </p:cNvPr>
          <p:cNvSpPr/>
          <p:nvPr/>
        </p:nvSpPr>
        <p:spPr>
          <a:xfrm>
            <a:off x="5365154" y="2657317"/>
            <a:ext cx="930485" cy="318272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CF0C86-4FBC-A0D1-A4B2-CB683E53668F}"/>
              </a:ext>
            </a:extLst>
          </p:cNvPr>
          <p:cNvSpPr/>
          <p:nvPr/>
        </p:nvSpPr>
        <p:spPr>
          <a:xfrm>
            <a:off x="2793718" y="2697732"/>
            <a:ext cx="828517" cy="373843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5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1824-F5A8-1E72-F0B8-1B891796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0E3B1F-3792-5305-1C03-6653EF63C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5BF3D3-DDB0-0810-309B-A18CC941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80" y="1397150"/>
            <a:ext cx="6617040" cy="9716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41D6A7F-904B-6211-9A53-257AA479665B}"/>
              </a:ext>
            </a:extLst>
          </p:cNvPr>
          <p:cNvCxnSpPr>
            <a:cxnSpLocks/>
          </p:cNvCxnSpPr>
          <p:nvPr/>
        </p:nvCxnSpPr>
        <p:spPr>
          <a:xfrm>
            <a:off x="1263480" y="1825625"/>
            <a:ext cx="661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ED2C946-403E-C80C-4C92-1C4DB96449D1}"/>
              </a:ext>
            </a:extLst>
          </p:cNvPr>
          <p:cNvCxnSpPr>
            <a:cxnSpLocks/>
          </p:cNvCxnSpPr>
          <p:nvPr/>
        </p:nvCxnSpPr>
        <p:spPr>
          <a:xfrm>
            <a:off x="1263480" y="1941074"/>
            <a:ext cx="661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7E9636-E6E9-022B-5E15-81E11DDEE032}"/>
              </a:ext>
            </a:extLst>
          </p:cNvPr>
          <p:cNvCxnSpPr/>
          <p:nvPr/>
        </p:nvCxnSpPr>
        <p:spPr>
          <a:xfrm>
            <a:off x="1395413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B973C8B-5A98-7821-8741-32A0257E10DF}"/>
              </a:ext>
            </a:extLst>
          </p:cNvPr>
          <p:cNvCxnSpPr/>
          <p:nvPr/>
        </p:nvCxnSpPr>
        <p:spPr>
          <a:xfrm>
            <a:off x="1585913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5D40601-D4A8-4BAD-505D-E36A59B2F026}"/>
              </a:ext>
            </a:extLst>
          </p:cNvPr>
          <p:cNvCxnSpPr/>
          <p:nvPr/>
        </p:nvCxnSpPr>
        <p:spPr>
          <a:xfrm>
            <a:off x="2181226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87CE9D4-71F9-8EA0-21C0-E52A5D913A62}"/>
              </a:ext>
            </a:extLst>
          </p:cNvPr>
          <p:cNvCxnSpPr/>
          <p:nvPr/>
        </p:nvCxnSpPr>
        <p:spPr>
          <a:xfrm>
            <a:off x="2352676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EC3BA6F-D3F8-42AF-9C98-EB3DC3844ABE}"/>
              </a:ext>
            </a:extLst>
          </p:cNvPr>
          <p:cNvCxnSpPr/>
          <p:nvPr/>
        </p:nvCxnSpPr>
        <p:spPr>
          <a:xfrm>
            <a:off x="2409825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F6C3D80-96C7-238C-9D95-E71A45DE1C44}"/>
              </a:ext>
            </a:extLst>
          </p:cNvPr>
          <p:cNvCxnSpPr/>
          <p:nvPr/>
        </p:nvCxnSpPr>
        <p:spPr>
          <a:xfrm>
            <a:off x="2724151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9EDE439-E452-47E0-27E1-CBCEB9826451}"/>
              </a:ext>
            </a:extLst>
          </p:cNvPr>
          <p:cNvCxnSpPr/>
          <p:nvPr/>
        </p:nvCxnSpPr>
        <p:spPr>
          <a:xfrm>
            <a:off x="3181350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39214A0-044D-CD57-7837-64192428A5CE}"/>
              </a:ext>
            </a:extLst>
          </p:cNvPr>
          <p:cNvCxnSpPr/>
          <p:nvPr/>
        </p:nvCxnSpPr>
        <p:spPr>
          <a:xfrm>
            <a:off x="3619500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2A2C91-16F1-2903-6682-50CAB62904B1}"/>
              </a:ext>
            </a:extLst>
          </p:cNvPr>
          <p:cNvCxnSpPr/>
          <p:nvPr/>
        </p:nvCxnSpPr>
        <p:spPr>
          <a:xfrm>
            <a:off x="3933826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9D80B64-7E80-D056-6655-1BE2BBBC3BEE}"/>
              </a:ext>
            </a:extLst>
          </p:cNvPr>
          <p:cNvCxnSpPr/>
          <p:nvPr/>
        </p:nvCxnSpPr>
        <p:spPr>
          <a:xfrm>
            <a:off x="4181476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2B858C9-E1EB-77EA-4342-5A5E91AB25F8}"/>
              </a:ext>
            </a:extLst>
          </p:cNvPr>
          <p:cNvCxnSpPr/>
          <p:nvPr/>
        </p:nvCxnSpPr>
        <p:spPr>
          <a:xfrm>
            <a:off x="4348163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A9A0467-2439-4A60-EC50-547EB7425ACD}"/>
              </a:ext>
            </a:extLst>
          </p:cNvPr>
          <p:cNvCxnSpPr/>
          <p:nvPr/>
        </p:nvCxnSpPr>
        <p:spPr>
          <a:xfrm>
            <a:off x="4791076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3BA47B3-B36D-F007-DCB3-4F1B397DC7FE}"/>
              </a:ext>
            </a:extLst>
          </p:cNvPr>
          <p:cNvCxnSpPr/>
          <p:nvPr/>
        </p:nvCxnSpPr>
        <p:spPr>
          <a:xfrm>
            <a:off x="5610225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99B6977-17EF-0747-F575-F91765A057D7}"/>
              </a:ext>
            </a:extLst>
          </p:cNvPr>
          <p:cNvCxnSpPr/>
          <p:nvPr/>
        </p:nvCxnSpPr>
        <p:spPr>
          <a:xfrm>
            <a:off x="5719763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10627EE-7600-9802-F3A2-BD3E8CB4EA24}"/>
              </a:ext>
            </a:extLst>
          </p:cNvPr>
          <p:cNvCxnSpPr/>
          <p:nvPr/>
        </p:nvCxnSpPr>
        <p:spPr>
          <a:xfrm>
            <a:off x="5843588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F3E2769-DB23-9C0C-88C6-0FAB194723A7}"/>
              </a:ext>
            </a:extLst>
          </p:cNvPr>
          <p:cNvCxnSpPr/>
          <p:nvPr/>
        </p:nvCxnSpPr>
        <p:spPr>
          <a:xfrm>
            <a:off x="5962651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94A9534-CDAA-3DD8-FB2A-BEA1FB052560}"/>
              </a:ext>
            </a:extLst>
          </p:cNvPr>
          <p:cNvCxnSpPr/>
          <p:nvPr/>
        </p:nvCxnSpPr>
        <p:spPr>
          <a:xfrm>
            <a:off x="6334126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DAF3D34-7090-1C6F-F351-8FBABA447230}"/>
              </a:ext>
            </a:extLst>
          </p:cNvPr>
          <p:cNvCxnSpPr/>
          <p:nvPr/>
        </p:nvCxnSpPr>
        <p:spPr>
          <a:xfrm>
            <a:off x="7177088" y="1397150"/>
            <a:ext cx="0" cy="971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B369116-3A13-EDB8-041E-DFDEA5E96A3B}"/>
              </a:ext>
            </a:extLst>
          </p:cNvPr>
          <p:cNvSpPr txBox="1"/>
          <p:nvPr/>
        </p:nvSpPr>
        <p:spPr>
          <a:xfrm>
            <a:off x="1170323" y="1125886"/>
            <a:ext cx="169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Laute Momente</a:t>
            </a:r>
          </a:p>
        </p:txBody>
      </p:sp>
      <p:sp>
        <p:nvSpPr>
          <p:cNvPr id="39" name="Google Shape;664;p13">
            <a:extLst>
              <a:ext uri="{FF2B5EF4-FFF2-40B4-BE49-F238E27FC236}">
                <a16:creationId xmlns:a16="http://schemas.microsoft.com/office/drawing/2014/main" id="{9B61B7D9-67C5-E8FA-8C9A-06421E5EB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1875" y="2536386"/>
            <a:ext cx="6660300" cy="14574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r>
              <a:rPr lang="de-DE" sz="1000" dirty="0"/>
              <a:t>1. Erkennung lauter Stellen durch Standardabweichung der Amplituden</a:t>
            </a:r>
          </a:p>
          <a:p>
            <a:pPr marL="171450" indent="-171450"/>
            <a:endParaRPr lang="de-DE" sz="1000" dirty="0"/>
          </a:p>
          <a:p>
            <a:pPr marL="171450" indent="-171450"/>
            <a:r>
              <a:rPr lang="de-DE" sz="1000" dirty="0"/>
              <a:t>2. Teilung in gleichgroße Zeitfenster (25 Millisekunden)</a:t>
            </a:r>
          </a:p>
          <a:p>
            <a:pPr marL="171450" indent="-171450"/>
            <a:endParaRPr lang="de-DE" sz="1000" dirty="0"/>
          </a:p>
          <a:p>
            <a:pPr marL="171450" indent="-171450"/>
            <a:r>
              <a:rPr lang="de-DE" sz="1000" dirty="0"/>
              <a:t>3. Extrahierung der Merkmale pro Zeitfenster</a:t>
            </a:r>
          </a:p>
        </p:txBody>
      </p:sp>
    </p:spTree>
    <p:extLst>
      <p:ext uri="{BB962C8B-B14F-4D97-AF65-F5344CB8AC3E}">
        <p14:creationId xmlns:p14="http://schemas.microsoft.com/office/powerpoint/2010/main" val="30116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34573-EB2A-6888-1FC2-C98F5F98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A8A24-9F14-A569-4A67-8A9C4DF3F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Trainings- und Testaufnahmen:</a:t>
            </a:r>
          </a:p>
          <a:p>
            <a:pPr lvl="1"/>
            <a:r>
              <a:rPr lang="de-DE" sz="1600" dirty="0"/>
              <a:t>25.000 Husten als Audiodateien</a:t>
            </a:r>
          </a:p>
          <a:p>
            <a:pPr lvl="2"/>
            <a:r>
              <a:rPr lang="de-DE" sz="1400" dirty="0"/>
              <a:t>aus Publikation von Orlandic et al. 2021</a:t>
            </a:r>
          </a:p>
          <a:p>
            <a:pPr lvl="1"/>
            <a:r>
              <a:rPr lang="de-DE" sz="1600" dirty="0"/>
              <a:t>manuelle Filterung nach Nutzbarkeit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EEB9F-8B48-58C2-7198-780EDBD793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9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DA858-FDB7-FA21-8FA3-D813D1FB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9C5B04-D1EB-4BDA-DDEA-E700A7555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5" name="Tabelle 10">
            <a:extLst>
              <a:ext uri="{FF2B5EF4-FFF2-40B4-BE49-F238E27FC236}">
                <a16:creationId xmlns:a16="http://schemas.microsoft.com/office/drawing/2014/main" id="{1BF27059-0740-05B7-D50D-AFEDE3A56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93498"/>
              </p:ext>
            </p:extLst>
          </p:nvPr>
        </p:nvGraphicFramePr>
        <p:xfrm>
          <a:off x="378895" y="1927353"/>
          <a:ext cx="3016000" cy="644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00">
                  <a:extLst>
                    <a:ext uri="{9D8B030D-6E8A-4147-A177-3AD203B41FA5}">
                      <a16:colId xmlns:a16="http://schemas.microsoft.com/office/drawing/2014/main" val="1481228091"/>
                    </a:ext>
                  </a:extLst>
                </a:gridCol>
                <a:gridCol w="603200">
                  <a:extLst>
                    <a:ext uri="{9D8B030D-6E8A-4147-A177-3AD203B41FA5}">
                      <a16:colId xmlns:a16="http://schemas.microsoft.com/office/drawing/2014/main" val="1761741455"/>
                    </a:ext>
                  </a:extLst>
                </a:gridCol>
                <a:gridCol w="603200">
                  <a:extLst>
                    <a:ext uri="{9D8B030D-6E8A-4147-A177-3AD203B41FA5}">
                      <a16:colId xmlns:a16="http://schemas.microsoft.com/office/drawing/2014/main" val="2247904763"/>
                    </a:ext>
                  </a:extLst>
                </a:gridCol>
                <a:gridCol w="603200">
                  <a:extLst>
                    <a:ext uri="{9D8B030D-6E8A-4147-A177-3AD203B41FA5}">
                      <a16:colId xmlns:a16="http://schemas.microsoft.com/office/drawing/2014/main" val="729328786"/>
                    </a:ext>
                  </a:extLst>
                </a:gridCol>
                <a:gridCol w="603200">
                  <a:extLst>
                    <a:ext uri="{9D8B030D-6E8A-4147-A177-3AD203B41FA5}">
                      <a16:colId xmlns:a16="http://schemas.microsoft.com/office/drawing/2014/main" val="3115328673"/>
                    </a:ext>
                  </a:extLst>
                </a:gridCol>
              </a:tblGrid>
              <a:tr h="15918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Zeitfenster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MFCC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ZCR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Wölbung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Mittelwert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extLst>
                  <a:ext uri="{0D108BD9-81ED-4DB2-BD59-A6C34878D82A}">
                    <a16:rowId xmlns:a16="http://schemas.microsoft.com/office/drawing/2014/main" val="1034082969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4.2, 5.6, -2.3,...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1356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0.42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0.5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extLst>
                  <a:ext uri="{0D108BD9-81ED-4DB2-BD59-A6C34878D82A}">
                    <a16:rowId xmlns:a16="http://schemas.microsoft.com/office/drawing/2014/main" val="2541552899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-3.1, 7.3, 4.9,…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3179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4286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0.2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extLst>
                  <a:ext uri="{0D108BD9-81ED-4DB2-BD59-A6C34878D82A}">
                    <a16:rowId xmlns:a16="http://schemas.microsoft.com/office/drawing/2014/main" val="291630424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  <a:endParaRPr lang="de-DE" sz="600" dirty="0"/>
                    </a:p>
                  </a:txBody>
                  <a:tcPr marL="32987" marR="32987" marT="16495" marB="16495"/>
                </a:tc>
                <a:extLst>
                  <a:ext uri="{0D108BD9-81ED-4DB2-BD59-A6C34878D82A}">
                    <a16:rowId xmlns:a16="http://schemas.microsoft.com/office/drawing/2014/main" val="915737102"/>
                  </a:ext>
                </a:extLst>
              </a:tr>
            </a:tbl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CF5D172-6956-C08E-A7BE-CA41A93B8974}"/>
              </a:ext>
            </a:extLst>
          </p:cNvPr>
          <p:cNvGrpSpPr/>
          <p:nvPr/>
        </p:nvGrpSpPr>
        <p:grpSpPr>
          <a:xfrm>
            <a:off x="1854546" y="2784941"/>
            <a:ext cx="49619" cy="381064"/>
            <a:chOff x="1270837" y="2753462"/>
            <a:chExt cx="49619" cy="381064"/>
          </a:xfrm>
        </p:grpSpPr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FC293935-40F9-6AFE-E864-178A9B7CF73C}"/>
                </a:ext>
              </a:extLst>
            </p:cNvPr>
            <p:cNvSpPr/>
            <p:nvPr/>
          </p:nvSpPr>
          <p:spPr>
            <a:xfrm>
              <a:off x="1270837" y="2753462"/>
              <a:ext cx="49619" cy="4768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5B8CB479-C5A9-DFFB-5653-7C9F18540D55}"/>
                </a:ext>
              </a:extLst>
            </p:cNvPr>
            <p:cNvSpPr/>
            <p:nvPr/>
          </p:nvSpPr>
          <p:spPr>
            <a:xfrm>
              <a:off x="1270837" y="2920150"/>
              <a:ext cx="49619" cy="4768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B527CB3C-C2EF-FF77-4C00-DE4174E95BE5}"/>
                </a:ext>
              </a:extLst>
            </p:cNvPr>
            <p:cNvSpPr/>
            <p:nvPr/>
          </p:nvSpPr>
          <p:spPr>
            <a:xfrm>
              <a:off x="1270837" y="3086838"/>
              <a:ext cx="49619" cy="4768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0A4E25A6-2F49-2875-C5FB-8763CD9D50B0}"/>
              </a:ext>
            </a:extLst>
          </p:cNvPr>
          <p:cNvSpPr/>
          <p:nvPr/>
        </p:nvSpPr>
        <p:spPr>
          <a:xfrm>
            <a:off x="3677808" y="2310222"/>
            <a:ext cx="510245" cy="270726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723A9BC-5BCA-4E56-C133-7629931AE406}"/>
              </a:ext>
            </a:extLst>
          </p:cNvPr>
          <p:cNvSpPr/>
          <p:nvPr/>
        </p:nvSpPr>
        <p:spPr>
          <a:xfrm>
            <a:off x="5845928" y="2301024"/>
            <a:ext cx="549820" cy="270726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DA87749-DD2D-3D28-07F5-0BA96C296FC4}"/>
              </a:ext>
            </a:extLst>
          </p:cNvPr>
          <p:cNvGrpSpPr/>
          <p:nvPr/>
        </p:nvGrpSpPr>
        <p:grpSpPr>
          <a:xfrm>
            <a:off x="6290082" y="1296482"/>
            <a:ext cx="2298206" cy="2298206"/>
            <a:chOff x="6335549" y="1090824"/>
            <a:chExt cx="2298206" cy="2298206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24F21B8-4030-A0B3-2FB1-F51668F7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5549" y="1090824"/>
              <a:ext cx="2298206" cy="229820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FA698E-4626-0B87-A563-D20848720D60}"/>
                </a:ext>
              </a:extLst>
            </p:cNvPr>
            <p:cNvSpPr txBox="1"/>
            <p:nvPr/>
          </p:nvSpPr>
          <p:spPr>
            <a:xfrm>
              <a:off x="7580079" y="2686820"/>
              <a:ext cx="10536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Husten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tamaran" panose="020B0604020202020204" charset="0"/>
                <a:cs typeface="Catamaran" panose="020B0604020202020204" charset="0"/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72A83A27-87F2-E95E-DA49-10EE322415B4}"/>
              </a:ext>
            </a:extLst>
          </p:cNvPr>
          <p:cNvSpPr txBox="1"/>
          <p:nvPr/>
        </p:nvSpPr>
        <p:spPr>
          <a:xfrm>
            <a:off x="1391807" y="1586248"/>
            <a:ext cx="975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Husten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CB85E11-718D-28D5-CD0E-8874A5393E91}"/>
              </a:ext>
            </a:extLst>
          </p:cNvPr>
          <p:cNvGrpSpPr/>
          <p:nvPr/>
        </p:nvGrpSpPr>
        <p:grpSpPr>
          <a:xfrm>
            <a:off x="4350804" y="1789439"/>
            <a:ext cx="1332372" cy="1376566"/>
            <a:chOff x="4532136" y="1589847"/>
            <a:chExt cx="1332372" cy="137656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B198F7E-31D3-2F57-C0F2-127AB808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1374" y="1589847"/>
              <a:ext cx="1293896" cy="1293896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67EF4-DC40-C4EE-3C09-9BF5B63D4BC7}"/>
                </a:ext>
              </a:extLst>
            </p:cNvPr>
            <p:cNvSpPr txBox="1"/>
            <p:nvPr/>
          </p:nvSpPr>
          <p:spPr>
            <a:xfrm>
              <a:off x="4532136" y="2658636"/>
              <a:ext cx="1332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atamaran" panose="020B0604020202020204" charset="0"/>
                  <a:cs typeface="Catamaran" panose="020B0604020202020204" charset="0"/>
                </a:rPr>
                <a:t>One-Class-SVM</a:t>
              </a:r>
              <a:endParaRPr lang="de-DE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endParaRP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2DBB89A3-D00C-481D-0BA7-1EF0585B5973}"/>
              </a:ext>
            </a:extLst>
          </p:cNvPr>
          <p:cNvSpPr txBox="1"/>
          <p:nvPr/>
        </p:nvSpPr>
        <p:spPr>
          <a:xfrm>
            <a:off x="5515544" y="646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de-DE" sz="900" b="0" dirty="0">
                <a:solidFill>
                  <a:schemeClr val="tx1"/>
                </a:solidFill>
                <a:effectLst/>
                <a:latin typeface="Catamaran" panose="020B0604020202020204" charset="0"/>
                <a:ea typeface="Times New Roman" panose="02020603050405020304" pitchFamily="18" charset="0"/>
                <a:cs typeface="Catamaran" panose="020B0604020202020204" charset="0"/>
              </a:rPr>
              <a:t>Ghahramani Z. 2003)</a:t>
            </a:r>
            <a:endParaRPr lang="de-DE" sz="9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82C759-D648-1390-BC91-1ABBD56F4BA4}"/>
              </a:ext>
            </a:extLst>
          </p:cNvPr>
          <p:cNvSpPr txBox="1"/>
          <p:nvPr/>
        </p:nvSpPr>
        <p:spPr>
          <a:xfrm>
            <a:off x="3702839" y="2047108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PCA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8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1400-9D54-02B2-807A-0E59B3C3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7F696C-26F4-D08F-B3CD-029C95DF7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5684BFC-DF52-568B-E610-9AB4A80AC072}"/>
              </a:ext>
            </a:extLst>
          </p:cNvPr>
          <p:cNvSpPr/>
          <p:nvPr/>
        </p:nvSpPr>
        <p:spPr>
          <a:xfrm>
            <a:off x="2825423" y="2388460"/>
            <a:ext cx="609025" cy="270726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61286F3-E067-BBEB-7526-D466FFD8443C}"/>
              </a:ext>
            </a:extLst>
          </p:cNvPr>
          <p:cNvSpPr txBox="1"/>
          <p:nvPr/>
        </p:nvSpPr>
        <p:spPr>
          <a:xfrm>
            <a:off x="567374" y="2135966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0.5,45.2,9.0,3.2,...,0.132;</a:t>
            </a:r>
            <a:endParaRPr lang="de-DE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6F6BAB7-702B-DB7F-8771-0680676DECC4}"/>
              </a:ext>
            </a:extLst>
          </p:cNvPr>
          <p:cNvSpPr/>
          <p:nvPr/>
        </p:nvSpPr>
        <p:spPr>
          <a:xfrm rot="1800000">
            <a:off x="5714600" y="2785796"/>
            <a:ext cx="894192" cy="1933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95E37B9-D254-2E6D-8958-ADE6F3584C6D}"/>
              </a:ext>
            </a:extLst>
          </p:cNvPr>
          <p:cNvGrpSpPr/>
          <p:nvPr/>
        </p:nvGrpSpPr>
        <p:grpSpPr>
          <a:xfrm>
            <a:off x="3427949" y="1383836"/>
            <a:ext cx="2298206" cy="2298206"/>
            <a:chOff x="6335549" y="1090824"/>
            <a:chExt cx="2298206" cy="229820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4AB4708-FBEF-EDFE-1907-4427D991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549" y="1090824"/>
              <a:ext cx="2298206" cy="2298206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CC04049-8536-0AAC-7CC0-59A5DC67BF6B}"/>
                </a:ext>
              </a:extLst>
            </p:cNvPr>
            <p:cNvSpPr txBox="1"/>
            <p:nvPr/>
          </p:nvSpPr>
          <p:spPr>
            <a:xfrm>
              <a:off x="7580079" y="2704785"/>
              <a:ext cx="9377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Husten</a:t>
              </a:r>
              <a:endPara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tamaran" panose="020B0604020202020204" charset="0"/>
                <a:cs typeface="Catamaran" panose="020B0604020202020204" charset="0"/>
              </a:endParaRPr>
            </a:p>
          </p:txBody>
        </p:sp>
      </p:grp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0F730CB-E201-7807-A486-EBA61E3B712C}"/>
              </a:ext>
            </a:extLst>
          </p:cNvPr>
          <p:cNvSpPr/>
          <p:nvPr/>
        </p:nvSpPr>
        <p:spPr>
          <a:xfrm rot="-1800000">
            <a:off x="5714600" y="2164329"/>
            <a:ext cx="894192" cy="19337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1119C9-9CB5-BDE7-C00B-9A663DB9E41A}"/>
              </a:ext>
            </a:extLst>
          </p:cNvPr>
          <p:cNvSpPr txBox="1"/>
          <p:nvPr/>
        </p:nvSpPr>
        <p:spPr>
          <a:xfrm>
            <a:off x="6582110" y="1868209"/>
            <a:ext cx="1047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Husten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2DED42-B350-431D-89C8-64BEF59022F4}"/>
              </a:ext>
            </a:extLst>
          </p:cNvPr>
          <p:cNvSpPr txBox="1"/>
          <p:nvPr/>
        </p:nvSpPr>
        <p:spPr>
          <a:xfrm>
            <a:off x="6558283" y="3032198"/>
            <a:ext cx="1223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kein Husten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E988C1-B6D3-3992-254F-302352B3EBBD}"/>
              </a:ext>
            </a:extLst>
          </p:cNvPr>
          <p:cNvSpPr txBox="1"/>
          <p:nvPr/>
        </p:nvSpPr>
        <p:spPr>
          <a:xfrm>
            <a:off x="2916921" y="2143660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PCA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6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F31D7-44C7-EB70-C23E-87A19D2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08BFC6-EAC4-8CF8-C52C-EEA04DC33E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F55240-BA53-44B1-67E4-BB925F5D6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0" y="1374457"/>
            <a:ext cx="5697220" cy="2118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42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241850" y="403513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FABB92A6-FCD3-B1A7-E909-194B7B02E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390396"/>
              </p:ext>
            </p:extLst>
          </p:nvPr>
        </p:nvGraphicFramePr>
        <p:xfrm>
          <a:off x="547687" y="552450"/>
          <a:ext cx="8410575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C167E4-99E1-7227-7930-FA2E82A95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Ergebnis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C556A7E9-D76F-E534-ACE8-9638FFC76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Evaluation und Diskussion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3D430-97E4-7A98-B389-9E2E674BC7B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413250"/>
            <a:ext cx="549275" cy="7302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1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BB483-5227-9692-09A4-99AEB6B9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10A49C-EB9C-A1B4-A649-F713D7A40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Genauigkeit des Artefakts:</a:t>
            </a:r>
          </a:p>
          <a:p>
            <a:pPr lvl="1"/>
            <a:r>
              <a:rPr lang="de-DE" sz="1600" dirty="0"/>
              <a:t>richtig klassifizierte Hustenaufnahmen: 95%</a:t>
            </a:r>
          </a:p>
          <a:p>
            <a:pPr lvl="1"/>
            <a:r>
              <a:rPr lang="de-DE" sz="1600" dirty="0"/>
              <a:t>richtig klassifizierte Störgeräusche: 85%</a:t>
            </a:r>
          </a:p>
          <a:p>
            <a:pPr lvl="1"/>
            <a:endParaRPr lang="de-DE" sz="900" dirty="0"/>
          </a:p>
          <a:p>
            <a:r>
              <a:rPr lang="de-DE" sz="2000" dirty="0"/>
              <a:t>Probleme bei der Erkennung:</a:t>
            </a:r>
          </a:p>
          <a:p>
            <a:pPr lvl="1"/>
            <a:r>
              <a:rPr lang="de-DE" sz="1600" dirty="0"/>
              <a:t>sehr laute Aufnahmen</a:t>
            </a:r>
          </a:p>
          <a:p>
            <a:pPr lvl="1"/>
            <a:r>
              <a:rPr lang="de-DE" sz="1600" dirty="0"/>
              <a:t>überlappende Geräusche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E7E781-5B8A-E4AB-50A2-A0DD853A5C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D8B70D3-4CCB-E0AA-6BD4-29DBDACA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B98C92-7939-542F-D083-639278A5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Unterscheidung zu themenbezogenen Arbeiten</a:t>
            </a:r>
          </a:p>
          <a:p>
            <a:pPr lvl="1"/>
            <a:r>
              <a:rPr lang="de-DE" sz="1400" dirty="0"/>
              <a:t>Programmcode in Java</a:t>
            </a:r>
          </a:p>
          <a:p>
            <a:pPr lvl="1"/>
            <a:r>
              <a:rPr lang="de-DE" sz="1400" dirty="0"/>
              <a:t>unsupervised Machine Learning</a:t>
            </a:r>
          </a:p>
          <a:p>
            <a:pPr lvl="1"/>
            <a:r>
              <a:rPr lang="de-DE" sz="1400" dirty="0"/>
              <a:t>keine Internetverbindung nötig</a:t>
            </a:r>
          </a:p>
          <a:p>
            <a:pPr lvl="1"/>
            <a:endParaRPr lang="de-DE" sz="900" dirty="0"/>
          </a:p>
          <a:p>
            <a:r>
              <a:rPr lang="de-DE" sz="1600" dirty="0"/>
              <a:t>Verbesserungsmöglichkeiten:</a:t>
            </a:r>
          </a:p>
          <a:p>
            <a:pPr lvl="1"/>
            <a:r>
              <a:rPr lang="de-DE" sz="1400" dirty="0"/>
              <a:t>mehr Features</a:t>
            </a:r>
          </a:p>
          <a:p>
            <a:pPr lvl="1"/>
            <a:r>
              <a:rPr lang="de-DE" sz="1400" dirty="0"/>
              <a:t>mehr Trainingsdaten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8B809D94-99A0-69B4-1E73-A90BD847697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85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F439-C43F-FA0F-049C-86DEFB60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8FDE2-706F-7288-FBA3-E237A4D0E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Artefakt erfüllt Anforderungen</a:t>
            </a:r>
          </a:p>
          <a:p>
            <a:endParaRPr lang="de-DE" sz="1600" dirty="0"/>
          </a:p>
          <a:p>
            <a:r>
              <a:rPr lang="de-DE" sz="1600" dirty="0"/>
              <a:t>verlässliche Hustenerkennung</a:t>
            </a:r>
          </a:p>
          <a:p>
            <a:endParaRPr lang="de-DE" sz="1600" dirty="0"/>
          </a:p>
          <a:p>
            <a:r>
              <a:rPr lang="de-DE" sz="1600" dirty="0"/>
              <a:t>gute Grundlage für die zukünftige Entwicklung des Forschungsprojekts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44B132-CB86-30AD-5216-A5A9E27B6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3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50"/>
          <p:cNvSpPr txBox="1"/>
          <p:nvPr/>
        </p:nvSpPr>
        <p:spPr>
          <a:xfrm>
            <a:off x="1106100" y="200026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Quellen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8E1672-F93B-4C7C-2C8C-27551BE2B573}"/>
              </a:ext>
            </a:extLst>
          </p:cNvPr>
          <p:cNvSpPr txBox="1"/>
          <p:nvPr/>
        </p:nvSpPr>
        <p:spPr>
          <a:xfrm>
            <a:off x="326231" y="833438"/>
            <a:ext cx="8491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Bigalke I. 2021. “News -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Grant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Scientists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...” (http://www.sun.ac.za/english/Lists/news/DispForm.aspx?ID=8557,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accessed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October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19, 2022).</a:t>
            </a:r>
          </a:p>
          <a:p>
            <a:endParaRPr lang="de-DE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Chakaya, J., Khan, M.,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Ntoumi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Aklillu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Fatima, R.,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Mwaba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Kapata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Mfinanga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Hasnain, S. E.,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Katoto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D. M. C.,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Bulabula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N. H., Sam-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Agudu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 A.,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Nachega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B., Tiberi, S.,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McHugh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D., Abubakar, I., and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Zumla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2021. “Global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Tuberculosis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Report 2020 –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Global TB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Treatment and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</a:t>
            </a:r>
            <a:r>
              <a:rPr lang="de-DE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Infectious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(113), Elsevier B.V., p. 8. (https://doi.org/10.1016/j.ijid.2021.02.107)</a:t>
            </a:r>
          </a:p>
          <a:p>
            <a:endParaRPr lang="de-DE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Claassens, M. M., du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Toit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Dunbar, R., Lombard, C.,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Enarson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A., Beyers, N., and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Borgdorff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W. 2013. “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Tuberculosis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Primary Care Do Not Start Treatment.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Health System Delays Play?,” 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</a:t>
            </a:r>
            <a:r>
              <a:rPr lang="de-DE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Tuberculosis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Lung Disease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(17:5), pp. 603–607. (https://doi.org/10.5588/ijtld.12.0505).</a:t>
            </a:r>
          </a:p>
          <a:p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Ghahramani Z. 2003. </a:t>
            </a:r>
            <a:r>
              <a:rPr lang="de-DE" sz="9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Lectures on Machine Learning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(Vol. 3176),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Notes in Computer Science, (O.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Bousquet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U. von Luxburg, and G. Rätsch,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.), Berlin, Heidelberg: Springer Berlin Heidelberg. (https://doi.org/10.1007/B100712).</a:t>
            </a:r>
          </a:p>
          <a:p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Hevner A. 2007. “A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Cycle View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Science Research.” (https://www.researchgate.net/publication/254804390).</a:t>
            </a:r>
          </a:p>
          <a:p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Orlandic, L., Teijeiro, T., and Atienza, D. 2021. “The COUGHVID Crowdsourcing Dataset, a Corpus for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Study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Large-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Cough Analysis </a:t>
            </a:r>
            <a:r>
              <a:rPr lang="de-DE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,” </a:t>
            </a:r>
            <a:r>
              <a:rPr lang="de-DE" sz="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Scientific Data</a:t>
            </a:r>
            <a:r>
              <a:rPr lang="de-DE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(8:1), Nature Research. (https://doi.org/10.1038/s41597-021-00937-4).</a:t>
            </a:r>
          </a:p>
          <a:p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in Data. 2022.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https://ourworldindata.org/covid-vaccinations?country=OWID_WRL</a:t>
            </a:r>
          </a:p>
          <a:p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2021. “Colorful Soundwaves. Free PowerPoint Template”. https://www.slidescarnival.com/hubert-free-presentation-template/14112</a:t>
            </a:r>
            <a:endParaRPr lang="de-DE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106" name="Google Shape;1106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1" name="Google Shape;1151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ctrTitle" idx="4294967295"/>
          </p:nvPr>
        </p:nvSpPr>
        <p:spPr>
          <a:xfrm>
            <a:off x="1439400" y="9785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Vielen Dank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1153" name="Google Shape;1153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Noch</a:t>
            </a:r>
            <a:r>
              <a:rPr lang="en-US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de-DE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Fragen</a:t>
            </a:r>
            <a:r>
              <a:rPr lang="en-US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?</a:t>
            </a:r>
            <a:endParaRPr sz="1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9FFF"/>
                </a:solidFill>
              </a:rPr>
              <a:t>evgeni.uschakov@stud.uni-goettingen.de</a:t>
            </a:r>
            <a:endParaRPr sz="1800" dirty="0">
              <a:solidFill>
                <a:srgbClr val="AF9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F9FFF"/>
              </a:solidFill>
            </a:endParaRPr>
          </a:p>
        </p:txBody>
      </p:sp>
      <p:sp>
        <p:nvSpPr>
          <p:cNvPr id="1154" name="Google Shape;1154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56" name="Google Shape;115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C45F29-B1E4-BE45-5A7B-71EAAEAF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54930" y="3025361"/>
            <a:ext cx="2118139" cy="2118139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16BBFC3-FFFF-27A8-23ED-4979C7B72726}"/>
              </a:ext>
            </a:extLst>
          </p:cNvPr>
          <p:cNvGrpSpPr/>
          <p:nvPr/>
        </p:nvGrpSpPr>
        <p:grpSpPr>
          <a:xfrm>
            <a:off x="2043811" y="3526609"/>
            <a:ext cx="1122537" cy="1078638"/>
            <a:chOff x="1643408" y="131047"/>
            <a:chExt cx="1788639" cy="1667765"/>
          </a:xfrm>
        </p:grpSpPr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D5A23D58-2C18-88F1-3334-94FE0EFD9A02}"/>
                </a:ext>
              </a:extLst>
            </p:cNvPr>
            <p:cNvSpPr/>
            <p:nvPr/>
          </p:nvSpPr>
          <p:spPr>
            <a:xfrm rot="13649440">
              <a:off x="1703845" y="70610"/>
              <a:ext cx="1667765" cy="1788639"/>
            </a:xfrm>
            <a:prstGeom prst="teardrop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48B7850-BC11-C373-F85D-3ECD821F6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3870" y="553754"/>
              <a:ext cx="1479651" cy="969836"/>
            </a:xfrm>
            <a:prstGeom prst="rect">
              <a:avLst/>
            </a:prstGeom>
          </p:spPr>
        </p:pic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2BC3F22D-D360-E109-C555-BFCD5055F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710" y="3020110"/>
            <a:ext cx="2118139" cy="2118139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D4AFB06-C151-90CC-04E3-B11460860AE6}"/>
              </a:ext>
            </a:extLst>
          </p:cNvPr>
          <p:cNvGrpSpPr/>
          <p:nvPr/>
        </p:nvGrpSpPr>
        <p:grpSpPr>
          <a:xfrm flipH="1">
            <a:off x="5889686" y="3497932"/>
            <a:ext cx="1245124" cy="1285191"/>
            <a:chOff x="1648953" y="116374"/>
            <a:chExt cx="1980392" cy="1917951"/>
          </a:xfrm>
        </p:grpSpPr>
        <p:sp>
          <p:nvSpPr>
            <p:cNvPr id="15" name="Träne 14">
              <a:extLst>
                <a:ext uri="{FF2B5EF4-FFF2-40B4-BE49-F238E27FC236}">
                  <a16:creationId xmlns:a16="http://schemas.microsoft.com/office/drawing/2014/main" id="{1CA3B41E-8D12-342D-85EE-19D5FC104A4D}"/>
                </a:ext>
              </a:extLst>
            </p:cNvPr>
            <p:cNvSpPr/>
            <p:nvPr/>
          </p:nvSpPr>
          <p:spPr>
            <a:xfrm rot="13649440">
              <a:off x="1711806" y="53521"/>
              <a:ext cx="1696266" cy="1821972"/>
            </a:xfrm>
            <a:prstGeom prst="teardrop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7310F54-E10F-67DF-0444-D4A83927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807371" y="497990"/>
              <a:ext cx="1821974" cy="1536335"/>
            </a:xfrm>
            <a:prstGeom prst="rect">
              <a:avLst/>
            </a:prstGeom>
          </p:spPr>
        </p:pic>
      </p:grpSp>
      <p:pic>
        <p:nvPicPr>
          <p:cNvPr id="42" name="Grafik 41">
            <a:extLst>
              <a:ext uri="{FF2B5EF4-FFF2-40B4-BE49-F238E27FC236}">
                <a16:creationId xmlns:a16="http://schemas.microsoft.com/office/drawing/2014/main" id="{886C7767-0A6D-862F-C307-B4A5687E7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985" y="4291764"/>
            <a:ext cx="290466" cy="270963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A141F72F-818E-20FE-1EC9-6A8CC2AD3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379" y="3664548"/>
            <a:ext cx="424070" cy="39559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DA5C3927-137F-A524-2E9A-01F78CC09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914" y="3647849"/>
            <a:ext cx="226826" cy="211596"/>
          </a:xfrm>
          <a:prstGeom prst="rect">
            <a:avLst/>
          </a:prstGeom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EB0F6B8-900C-F62D-CF02-5BB1857D1735}"/>
              </a:ext>
            </a:extLst>
          </p:cNvPr>
          <p:cNvGrpSpPr/>
          <p:nvPr/>
        </p:nvGrpSpPr>
        <p:grpSpPr>
          <a:xfrm>
            <a:off x="3763837" y="1255161"/>
            <a:ext cx="1615725" cy="3350086"/>
            <a:chOff x="3763837" y="1255161"/>
            <a:chExt cx="1615725" cy="3350086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5E63C327-B819-2DFE-5823-EF504051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3837" y="1563088"/>
              <a:ext cx="1615124" cy="2735432"/>
            </a:xfrm>
            <a:prstGeom prst="rect">
              <a:avLst/>
            </a:prstGeom>
          </p:spPr>
        </p:pic>
        <p:grpSp>
          <p:nvGrpSpPr>
            <p:cNvPr id="48" name="Google Shape;976;p31">
              <a:extLst>
                <a:ext uri="{FF2B5EF4-FFF2-40B4-BE49-F238E27FC236}">
                  <a16:creationId xmlns:a16="http://schemas.microsoft.com/office/drawing/2014/main" id="{9B0F66C4-C7C1-C25A-051C-FEFE2E26BBF1}"/>
                </a:ext>
              </a:extLst>
            </p:cNvPr>
            <p:cNvGrpSpPr/>
            <p:nvPr/>
          </p:nvGrpSpPr>
          <p:grpSpPr>
            <a:xfrm>
              <a:off x="3764438" y="1255161"/>
              <a:ext cx="1615124" cy="3350086"/>
              <a:chOff x="5353200" y="373572"/>
              <a:chExt cx="2119546" cy="4396359"/>
            </a:xfrm>
          </p:grpSpPr>
          <p:sp>
            <p:nvSpPr>
              <p:cNvPr id="58" name="Google Shape;977;p31">
                <a:extLst>
                  <a:ext uri="{FF2B5EF4-FFF2-40B4-BE49-F238E27FC236}">
                    <a16:creationId xmlns:a16="http://schemas.microsoft.com/office/drawing/2014/main" id="{52493556-85FA-1E16-11A6-DA624D688F0D}"/>
                  </a:ext>
                </a:extLst>
              </p:cNvPr>
              <p:cNvSpPr/>
              <p:nvPr/>
            </p:nvSpPr>
            <p:spPr>
              <a:xfrm>
                <a:off x="5353200" y="373572"/>
                <a:ext cx="2119546" cy="4396359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EF176"/>
                  </a:gs>
                  <a:gs pos="50000">
                    <a:schemeClr val="accent2"/>
                  </a:gs>
                  <a:gs pos="100000">
                    <a:srgbClr val="AF9FFF"/>
                  </a:gs>
                </a:gsLst>
                <a:lin ang="5400012" scaled="0"/>
              </a:gradFill>
              <a:ln>
                <a:noFill/>
              </a:ln>
              <a:effectLst>
                <a:outerShdw blurRad="28575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78;p31">
                <a:extLst>
                  <a:ext uri="{FF2B5EF4-FFF2-40B4-BE49-F238E27FC236}">
                    <a16:creationId xmlns:a16="http://schemas.microsoft.com/office/drawing/2014/main" id="{D81A5E64-7D8E-44F3-9EBC-9F9C62255C1C}"/>
                  </a:ext>
                </a:extLst>
              </p:cNvPr>
              <p:cNvSpPr/>
              <p:nvPr/>
            </p:nvSpPr>
            <p:spPr>
              <a:xfrm>
                <a:off x="6200687" y="4493184"/>
                <a:ext cx="422999" cy="150972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4152C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79;p31">
                <a:extLst>
                  <a:ext uri="{FF2B5EF4-FFF2-40B4-BE49-F238E27FC236}">
                    <a16:creationId xmlns:a16="http://schemas.microsoft.com/office/drawing/2014/main" id="{53417E41-9C4B-C94F-AB42-9266C58A9B62}"/>
                  </a:ext>
                </a:extLst>
              </p:cNvPr>
              <p:cNvSpPr/>
              <p:nvPr/>
            </p:nvSpPr>
            <p:spPr>
              <a:xfrm>
                <a:off x="5739987" y="529223"/>
                <a:ext cx="83354" cy="83354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4152C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0;p31">
                <a:extLst>
                  <a:ext uri="{FF2B5EF4-FFF2-40B4-BE49-F238E27FC236}">
                    <a16:creationId xmlns:a16="http://schemas.microsoft.com/office/drawing/2014/main" id="{EEEFEAEE-BE0F-C3EE-C634-02C417DA7D48}"/>
                  </a:ext>
                </a:extLst>
              </p:cNvPr>
              <p:cNvSpPr/>
              <p:nvPr/>
            </p:nvSpPr>
            <p:spPr>
              <a:xfrm>
                <a:off x="6208555" y="538664"/>
                <a:ext cx="408837" cy="64493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4152C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E92E8D1B-0E29-399A-016F-29A66376D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47592" y="3726245"/>
              <a:ext cx="448815" cy="448815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01735533-44EE-A8A0-FEEB-94E129AD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86416" y="2598215"/>
              <a:ext cx="1173219" cy="465198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2B92256F-6524-7E3F-3C06-2D65176F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3022" y="3065320"/>
              <a:ext cx="746078" cy="524909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B4CACA5F-2F98-14FB-62F0-12F22A95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48075" y="1936511"/>
              <a:ext cx="649897" cy="649897"/>
            </a:xfrm>
            <a:prstGeom prst="rect">
              <a:avLst/>
            </a:prstGeom>
          </p:spPr>
        </p:pic>
        <p:sp>
          <p:nvSpPr>
            <p:cNvPr id="53" name="Pfeil: nach unten 52">
              <a:extLst>
                <a:ext uri="{FF2B5EF4-FFF2-40B4-BE49-F238E27FC236}">
                  <a16:creationId xmlns:a16="http://schemas.microsoft.com/office/drawing/2014/main" id="{397DAE34-75AC-0CEE-D126-24F649D323E6}"/>
                </a:ext>
              </a:extLst>
            </p:cNvPr>
            <p:cNvSpPr/>
            <p:nvPr/>
          </p:nvSpPr>
          <p:spPr>
            <a:xfrm flipV="1">
              <a:off x="4537270" y="3526609"/>
              <a:ext cx="69460" cy="130990"/>
            </a:xfrm>
            <a:prstGeom prst="downArrow">
              <a:avLst/>
            </a:prstGeom>
            <a:solidFill>
              <a:schemeClr val="tx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Pfeil: nach unten 53">
              <a:extLst>
                <a:ext uri="{FF2B5EF4-FFF2-40B4-BE49-F238E27FC236}">
                  <a16:creationId xmlns:a16="http://schemas.microsoft.com/office/drawing/2014/main" id="{173DEF6C-ADB2-7281-7EFC-A9200C611242}"/>
                </a:ext>
              </a:extLst>
            </p:cNvPr>
            <p:cNvSpPr/>
            <p:nvPr/>
          </p:nvSpPr>
          <p:spPr>
            <a:xfrm flipV="1">
              <a:off x="4537270" y="2969478"/>
              <a:ext cx="69460" cy="130990"/>
            </a:xfrm>
            <a:prstGeom prst="downArrow">
              <a:avLst/>
            </a:prstGeom>
            <a:solidFill>
              <a:schemeClr val="tx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Pfeil: nach unten 54">
              <a:extLst>
                <a:ext uri="{FF2B5EF4-FFF2-40B4-BE49-F238E27FC236}">
                  <a16:creationId xmlns:a16="http://schemas.microsoft.com/office/drawing/2014/main" id="{022F5B60-5277-CBF8-9421-18FB411C20EE}"/>
                </a:ext>
              </a:extLst>
            </p:cNvPr>
            <p:cNvSpPr/>
            <p:nvPr/>
          </p:nvSpPr>
          <p:spPr>
            <a:xfrm flipV="1">
              <a:off x="4537270" y="2505906"/>
              <a:ext cx="69460" cy="130990"/>
            </a:xfrm>
            <a:prstGeom prst="downArrow">
              <a:avLst/>
            </a:prstGeom>
            <a:solidFill>
              <a:schemeClr val="tx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842DF6B-1D47-CF79-17BC-EF95BCBE10E1}"/>
                </a:ext>
              </a:extLst>
            </p:cNvPr>
            <p:cNvSpPr txBox="1"/>
            <p:nvPr/>
          </p:nvSpPr>
          <p:spPr>
            <a:xfrm>
              <a:off x="4162493" y="1606988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Ergebnis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endParaRPr>
            </a:p>
          </p:txBody>
        </p:sp>
        <p:sp>
          <p:nvSpPr>
            <p:cNvPr id="57" name="Pfeil: nach unten 56">
              <a:extLst>
                <a:ext uri="{FF2B5EF4-FFF2-40B4-BE49-F238E27FC236}">
                  <a16:creationId xmlns:a16="http://schemas.microsoft.com/office/drawing/2014/main" id="{15A263C8-40D3-63BF-55B9-AE6D14269352}"/>
                </a:ext>
              </a:extLst>
            </p:cNvPr>
            <p:cNvSpPr/>
            <p:nvPr/>
          </p:nvSpPr>
          <p:spPr>
            <a:xfrm flipV="1">
              <a:off x="4538293" y="1884387"/>
              <a:ext cx="69460" cy="130990"/>
            </a:xfrm>
            <a:prstGeom prst="downArrow">
              <a:avLst/>
            </a:prstGeom>
            <a:solidFill>
              <a:schemeClr val="tx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Google Shape;667;p13">
            <a:extLst>
              <a:ext uri="{FF2B5EF4-FFF2-40B4-BE49-F238E27FC236}">
                <a16:creationId xmlns:a16="http://schemas.microsoft.com/office/drawing/2014/main" id="{376D370C-C40E-F6C2-73A2-8D98571C74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24661"/>
            <a:ext cx="548700" cy="4187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56100-BF45-132D-09C9-C88D69EA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Tuberkulose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DA92B-52BF-7C9F-C3D2-B5E7A7FB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875" y="1249680"/>
            <a:ext cx="6660300" cy="2847770"/>
          </a:xfrm>
        </p:spPr>
        <p:txBody>
          <a:bodyPr/>
          <a:lstStyle/>
          <a:p>
            <a:r>
              <a:rPr lang="en-US" sz="1600" dirty="0" err="1"/>
              <a:t>häufigste</a:t>
            </a:r>
            <a:r>
              <a:rPr lang="en-US" sz="1600" dirty="0"/>
              <a:t> </a:t>
            </a:r>
            <a:r>
              <a:rPr lang="en-US" sz="1600" dirty="0" err="1"/>
              <a:t>Infektionskrankheit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Corona</a:t>
            </a:r>
          </a:p>
          <a:p>
            <a:endParaRPr lang="en-US" sz="1000" dirty="0"/>
          </a:p>
          <a:p>
            <a:r>
              <a:rPr lang="en-US" sz="1600" dirty="0" err="1"/>
              <a:t>Symptome</a:t>
            </a:r>
            <a:r>
              <a:rPr lang="en-US" sz="1600" dirty="0"/>
              <a:t>: Husten, </a:t>
            </a:r>
            <a:r>
              <a:rPr lang="en-US" sz="1600" dirty="0" err="1"/>
              <a:t>Fieber</a:t>
            </a:r>
            <a:r>
              <a:rPr lang="en-US" sz="1600" dirty="0"/>
              <a:t>, </a:t>
            </a:r>
            <a:r>
              <a:rPr lang="en-US" sz="1600" dirty="0" err="1"/>
              <a:t>Atemnot</a:t>
            </a:r>
            <a:endParaRPr lang="en-US" sz="1600" dirty="0"/>
          </a:p>
          <a:p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Daten</a:t>
            </a:r>
            <a:r>
              <a:rPr lang="en-US" sz="1600" dirty="0"/>
              <a:t> </a:t>
            </a:r>
            <a:r>
              <a:rPr lang="en-US" sz="1600" dirty="0" err="1"/>
              <a:t>aus</a:t>
            </a:r>
            <a:r>
              <a:rPr lang="en-US" sz="1600" dirty="0"/>
              <a:t> 2019: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10 </a:t>
            </a:r>
            <a:r>
              <a:rPr lang="en-US" sz="1200" dirty="0" err="1"/>
              <a:t>Millionen</a:t>
            </a:r>
            <a:r>
              <a:rPr lang="en-US" sz="1200" dirty="0"/>
              <a:t> </a:t>
            </a:r>
            <a:r>
              <a:rPr lang="en-US" sz="1200" dirty="0" err="1"/>
              <a:t>Infektionen</a:t>
            </a:r>
            <a:endParaRPr lang="en-US" sz="1200" dirty="0"/>
          </a:p>
          <a:p>
            <a:pPr lvl="1">
              <a:lnSpc>
                <a:spcPct val="100000"/>
              </a:lnSpc>
            </a:pPr>
            <a:r>
              <a:rPr lang="de-DE" sz="1200" dirty="0"/>
              <a:t>1,4 Millionen Todesfälle</a:t>
            </a:r>
            <a:endParaRPr lang="de-DE" sz="10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76200" indent="0">
              <a:buNone/>
            </a:pPr>
            <a:endParaRPr lang="de-DE" sz="1000" dirty="0"/>
          </a:p>
          <a:p>
            <a:pPr>
              <a:lnSpc>
                <a:spcPct val="100000"/>
              </a:lnSpc>
            </a:pPr>
            <a:r>
              <a:rPr lang="de-DE" sz="1600" dirty="0"/>
              <a:t>Probleme:</a:t>
            </a:r>
          </a:p>
          <a:p>
            <a:pPr lvl="1">
              <a:lnSpc>
                <a:spcPct val="100000"/>
              </a:lnSpc>
            </a:pPr>
            <a:r>
              <a:rPr lang="de-DE" sz="1400" dirty="0"/>
              <a:t>geringe Bereitschaft der Menschen sich zu testen </a:t>
            </a:r>
            <a:r>
              <a:rPr lang="de-DE" sz="9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(Claassens et al. 2013)</a:t>
            </a:r>
            <a:endParaRPr lang="de-DE" sz="10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94A09-BF84-C0A8-A840-2D8916CC3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E989DDB-167B-35E1-09B5-B375198DC773}"/>
              </a:ext>
            </a:extLst>
          </p:cNvPr>
          <p:cNvSpPr txBox="1">
            <a:spLocks/>
          </p:cNvSpPr>
          <p:nvPr/>
        </p:nvSpPr>
        <p:spPr>
          <a:xfrm>
            <a:off x="4297650" y="2209655"/>
            <a:ext cx="3922425" cy="136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/>
              <a:t>Vergleich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Corona 2021: </a:t>
            </a:r>
            <a:r>
              <a:rPr lang="en-US" sz="900" dirty="0"/>
              <a:t>(Our World in Data, 2022)</a:t>
            </a:r>
            <a:endParaRPr lang="en-US" sz="1200" dirty="0"/>
          </a:p>
          <a:p>
            <a:pPr lvl="1">
              <a:lnSpc>
                <a:spcPct val="100000"/>
              </a:lnSpc>
            </a:pPr>
            <a:r>
              <a:rPr lang="en-US" sz="1200" dirty="0"/>
              <a:t>206 </a:t>
            </a:r>
            <a:r>
              <a:rPr lang="en-US" sz="1200" dirty="0" err="1"/>
              <a:t>Millionen</a:t>
            </a:r>
            <a:r>
              <a:rPr lang="en-US" sz="1200" dirty="0"/>
              <a:t> </a:t>
            </a:r>
            <a:r>
              <a:rPr lang="en-US" sz="1200" dirty="0" err="1"/>
              <a:t>Infektionen</a:t>
            </a:r>
            <a:endParaRPr lang="en-US" sz="1200" dirty="0"/>
          </a:p>
          <a:p>
            <a:pPr lvl="1">
              <a:lnSpc>
                <a:spcPct val="100000"/>
              </a:lnSpc>
            </a:pPr>
            <a:r>
              <a:rPr lang="en-US" sz="1200" dirty="0"/>
              <a:t>3,6 </a:t>
            </a:r>
            <a:r>
              <a:rPr lang="en-US" sz="1200" dirty="0" err="1"/>
              <a:t>Millionen</a:t>
            </a:r>
            <a:r>
              <a:rPr lang="en-US" sz="1200" dirty="0"/>
              <a:t> </a:t>
            </a:r>
            <a:r>
              <a:rPr lang="en-US" sz="1200" dirty="0" err="1"/>
              <a:t>Todesfälle</a:t>
            </a:r>
            <a:endParaRPr lang="en-US" sz="1200" dirty="0"/>
          </a:p>
          <a:p>
            <a:pPr lvl="1"/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64AF3-FA52-FA4C-6363-DC1E2A3ACE5D}"/>
              </a:ext>
            </a:extLst>
          </p:cNvPr>
          <p:cNvSpPr txBox="1"/>
          <p:nvPr/>
        </p:nvSpPr>
        <p:spPr>
          <a:xfrm>
            <a:off x="5338763" y="620468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(Chakaya et al. 2021)</a:t>
            </a:r>
            <a:endParaRPr lang="de-DE" sz="1200" dirty="0"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8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5C391B7-9F24-624C-A9DC-F9CD7D0A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" b="212"/>
          <a:stretch/>
        </p:blipFill>
        <p:spPr>
          <a:xfrm>
            <a:off x="1448011" y="1290479"/>
            <a:ext cx="6247977" cy="346895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11AD83A0-D749-2ABC-1B5F-D670E2E0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Verbreitung von Tuberkulose</a:t>
            </a:r>
            <a:endParaRPr lang="de-DE" dirty="0"/>
          </a:p>
        </p:txBody>
      </p:sp>
      <p:sp>
        <p:nvSpPr>
          <p:cNvPr id="10" name="Google Shape;667;p13">
            <a:extLst>
              <a:ext uri="{FF2B5EF4-FFF2-40B4-BE49-F238E27FC236}">
                <a16:creationId xmlns:a16="http://schemas.microsoft.com/office/drawing/2014/main" id="{07A971E7-0D2C-294C-7F3B-F143B0327E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59433"/>
            <a:ext cx="548700" cy="3839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684856-F243-D500-1544-CF11AAA675E8}"/>
              </a:ext>
            </a:extLst>
          </p:cNvPr>
          <p:cNvSpPr txBox="1"/>
          <p:nvPr/>
        </p:nvSpPr>
        <p:spPr>
          <a:xfrm>
            <a:off x="6253408" y="605079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Neela</a:t>
            </a:r>
            <a:r>
              <a:rPr lang="en-US" sz="9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et al. 2019)</a:t>
            </a:r>
            <a:endParaRPr lang="de-DE" sz="9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Forschungsprojekt</a:t>
            </a:r>
            <a:endParaRPr dirty="0"/>
          </a:p>
        </p:txBody>
      </p:sp>
      <p:sp>
        <p:nvSpPr>
          <p:cNvPr id="664" name="Google Shape;664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r>
              <a:rPr lang="de-DE" sz="1200" dirty="0"/>
              <a:t>Projektname: „Cough Audio Triage for TB“</a:t>
            </a:r>
          </a:p>
          <a:p>
            <a:pPr marL="171450" indent="-171450"/>
            <a:endParaRPr lang="de-DE" sz="900" dirty="0"/>
          </a:p>
          <a:p>
            <a:pPr marL="171450" indent="-171450"/>
            <a:r>
              <a:rPr lang="de-DE" sz="1200" dirty="0"/>
              <a:t>Ziel:</a:t>
            </a:r>
          </a:p>
          <a:p>
            <a:pPr marL="628650" lvl="1" indent="-171450"/>
            <a:r>
              <a:rPr lang="de-DE" sz="1200" dirty="0"/>
              <a:t>Android-App zur Erkennung von Tuberkulose</a:t>
            </a:r>
          </a:p>
          <a:p>
            <a:pPr marL="628650" lvl="1" indent="-171450"/>
            <a:r>
              <a:rPr lang="de-DE" sz="1200" dirty="0"/>
              <a:t>Erhöhung der Testbereitschaft in Risikogebieten</a:t>
            </a:r>
          </a:p>
          <a:p>
            <a:pPr marL="171450" indent="-171450"/>
            <a:endParaRPr lang="de-DE" sz="900" dirty="0"/>
          </a:p>
          <a:p>
            <a:pPr marL="171450" indent="-171450"/>
            <a:r>
              <a:rPr lang="de-DE" sz="1200" dirty="0"/>
              <a:t>Teilnehmer:</a:t>
            </a:r>
          </a:p>
          <a:p>
            <a:pPr marL="628650" lvl="1" indent="-171450"/>
            <a:r>
              <a:rPr lang="de-DE" sz="1200" dirty="0"/>
              <a:t>Universitäten: Stellenbosch, Makerere, Göttingen</a:t>
            </a:r>
          </a:p>
          <a:p>
            <a:pPr marL="628650" lvl="1" indent="-171450"/>
            <a:r>
              <a:rPr lang="de-DE" sz="1200" dirty="0"/>
              <a:t>Global Health and Development Institut aus Amsterdam</a:t>
            </a:r>
          </a:p>
          <a:p>
            <a:pPr marL="171450" indent="-171450"/>
            <a:endParaRPr lang="de-DE" sz="900" dirty="0"/>
          </a:p>
          <a:p>
            <a:pPr marL="171450" indent="-171450">
              <a:lnSpc>
                <a:spcPct val="100000"/>
              </a:lnSpc>
            </a:pPr>
            <a:r>
              <a:rPr lang="de-DE" sz="1200" dirty="0"/>
              <a:t>gefördert durch EDCTP</a:t>
            </a:r>
          </a:p>
          <a:p>
            <a:pPr marL="628650" lvl="1" indent="-171450">
              <a:lnSpc>
                <a:spcPct val="100000"/>
              </a:lnSpc>
            </a:pPr>
            <a:r>
              <a:rPr lang="de-DE" sz="1000" dirty="0"/>
              <a:t>„European and Developing Countries Clinical Trials Partnership“</a:t>
            </a:r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76FF33C-A2A2-8A8E-58B8-F4E32C351DE8}"/>
              </a:ext>
            </a:extLst>
          </p:cNvPr>
          <p:cNvSpPr txBox="1"/>
          <p:nvPr/>
        </p:nvSpPr>
        <p:spPr>
          <a:xfrm>
            <a:off x="5652729" y="620468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Bigalke</a:t>
            </a:r>
            <a:r>
              <a:rPr lang="en-US" sz="9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I. 2021)</a:t>
            </a:r>
            <a:endParaRPr lang="de-DE" sz="9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5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14375-2986-DC27-CA0C-9D8425CF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das Artefakt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59B24-D456-ED34-1FAF-BE5AD8EF2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Hustenerkennung und Extrahierung von Merkmalen aus Audioaufnahmen</a:t>
            </a:r>
          </a:p>
          <a:p>
            <a:endParaRPr lang="de-DE" sz="900" dirty="0"/>
          </a:p>
          <a:p>
            <a:r>
              <a:rPr lang="de-DE" sz="1600" dirty="0"/>
              <a:t>Programmiersprache: Java</a:t>
            </a:r>
          </a:p>
          <a:p>
            <a:endParaRPr lang="de-DE" sz="900" dirty="0"/>
          </a:p>
          <a:p>
            <a:r>
              <a:rPr lang="de-DE" sz="1600" dirty="0"/>
              <a:t>auf Android übertragbarer Code</a:t>
            </a:r>
          </a:p>
          <a:p>
            <a:endParaRPr lang="en-US" sz="900" dirty="0"/>
          </a:p>
          <a:p>
            <a:r>
              <a:rPr lang="de-DE" sz="1600" dirty="0"/>
              <a:t>hohe Effizienz und geringe Leistungsanforderung</a:t>
            </a:r>
          </a:p>
          <a:p>
            <a:endParaRPr lang="de-DE" sz="900" dirty="0"/>
          </a:p>
          <a:p>
            <a:r>
              <a:rPr lang="de-DE" sz="1600" dirty="0"/>
              <a:t>ohne Internetverbindung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19EA01-3834-F42C-5244-3FD7A4C94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52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61D8E96-7640-42B9-9C5B-51FB5E3E2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Grundlagen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09565DCD-8019-47DA-C093-F0F3530B6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Audiosignalverarbeitung und Machine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FA3DC-860A-9673-41B3-EBC278F87F9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413250"/>
            <a:ext cx="549275" cy="7302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5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erader Verbinder 703">
            <a:extLst>
              <a:ext uri="{FF2B5EF4-FFF2-40B4-BE49-F238E27FC236}">
                <a16:creationId xmlns:a16="http://schemas.microsoft.com/office/drawing/2014/main" id="{22DA9DAD-9872-543A-D063-7C176C5F47C2}"/>
              </a:ext>
            </a:extLst>
          </p:cNvPr>
          <p:cNvCxnSpPr>
            <a:cxnSpLocks/>
          </p:cNvCxnSpPr>
          <p:nvPr/>
        </p:nvCxnSpPr>
        <p:spPr>
          <a:xfrm>
            <a:off x="3375169" y="1177101"/>
            <a:ext cx="0" cy="274970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Gerader Verbinder 704">
            <a:extLst>
              <a:ext uri="{FF2B5EF4-FFF2-40B4-BE49-F238E27FC236}">
                <a16:creationId xmlns:a16="http://schemas.microsoft.com/office/drawing/2014/main" id="{AF3EF216-12C8-C43B-9D17-F40552D4D5E7}"/>
              </a:ext>
            </a:extLst>
          </p:cNvPr>
          <p:cNvCxnSpPr>
            <a:cxnSpLocks/>
          </p:cNvCxnSpPr>
          <p:nvPr/>
        </p:nvCxnSpPr>
        <p:spPr>
          <a:xfrm>
            <a:off x="5740543" y="1177101"/>
            <a:ext cx="0" cy="271101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Gerader Verbinder 705">
            <a:extLst>
              <a:ext uri="{FF2B5EF4-FFF2-40B4-BE49-F238E27FC236}">
                <a16:creationId xmlns:a16="http://schemas.microsoft.com/office/drawing/2014/main" id="{5F62966D-535C-3064-D758-4B4DA187823A}"/>
              </a:ext>
            </a:extLst>
          </p:cNvPr>
          <p:cNvCxnSpPr>
            <a:cxnSpLocks/>
          </p:cNvCxnSpPr>
          <p:nvPr/>
        </p:nvCxnSpPr>
        <p:spPr>
          <a:xfrm>
            <a:off x="7996827" y="1177101"/>
            <a:ext cx="0" cy="271101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063E5BF-A2A6-303B-23F7-317FFAFF3BD8}"/>
              </a:ext>
            </a:extLst>
          </p:cNvPr>
          <p:cNvCxnSpPr>
            <a:cxnSpLocks/>
          </p:cNvCxnSpPr>
          <p:nvPr/>
        </p:nvCxnSpPr>
        <p:spPr>
          <a:xfrm>
            <a:off x="1080016" y="1177101"/>
            <a:ext cx="0" cy="275790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Google Shape;72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Audiosignalverarbeitung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0F99F5E9-465F-3773-D1F5-A7863B12324D}"/>
              </a:ext>
            </a:extLst>
          </p:cNvPr>
          <p:cNvGrpSpPr/>
          <p:nvPr/>
        </p:nvGrpSpPr>
        <p:grpSpPr>
          <a:xfrm>
            <a:off x="197718" y="1224881"/>
            <a:ext cx="8720576" cy="1138647"/>
            <a:chOff x="51743" y="1394404"/>
            <a:chExt cx="8720576" cy="1138647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DFE7211E-5A37-B18E-8A4F-00F9FAB99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392" b="17783"/>
            <a:stretch/>
          </p:blipFill>
          <p:spPr>
            <a:xfrm>
              <a:off x="934632" y="1526554"/>
              <a:ext cx="7721997" cy="612000"/>
            </a:xfrm>
            <a:prstGeom prst="rect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</p:pic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01457478-834B-D23D-B098-8B936622C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418" y="1394404"/>
              <a:ext cx="0" cy="892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tx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FFBCBE80-12F4-F056-819B-7C55AF08EE00}"/>
                </a:ext>
              </a:extLst>
            </p:cNvPr>
            <p:cNvCxnSpPr>
              <a:cxnSpLocks/>
            </p:cNvCxnSpPr>
            <p:nvPr/>
          </p:nvCxnSpPr>
          <p:spPr>
            <a:xfrm>
              <a:off x="809418" y="2291592"/>
              <a:ext cx="79629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tx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BC5BAD-59CE-B509-999C-D5F51C0C1393}"/>
                </a:ext>
              </a:extLst>
            </p:cNvPr>
            <p:cNvSpPr txBox="1"/>
            <p:nvPr/>
          </p:nvSpPr>
          <p:spPr>
            <a:xfrm>
              <a:off x="4231901" y="2286830"/>
              <a:ext cx="3882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Catamaran" panose="020B0604020202020204" charset="0"/>
                  <a:cs typeface="Catamaran" panose="020B0604020202020204" charset="0"/>
                </a:rPr>
                <a:t>Zeit</a:t>
              </a:r>
              <a:endParaRPr lang="de-DE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65248D84-7B6E-FD72-F247-7A6272CA81FB}"/>
                </a:ext>
              </a:extLst>
            </p:cNvPr>
            <p:cNvSpPr txBox="1"/>
            <p:nvPr/>
          </p:nvSpPr>
          <p:spPr>
            <a:xfrm>
              <a:off x="51743" y="1717506"/>
              <a:ext cx="72968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Catamaran" panose="020B0604020202020204" charset="0"/>
                  <a:cs typeface="Catamaran" panose="020B0604020202020204" charset="0"/>
                </a:rPr>
                <a:t>Amplitude</a:t>
              </a:r>
              <a:endParaRPr lang="de-DE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endParaRPr>
            </a:p>
          </p:txBody>
        </p: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360FED8A-D8A7-BE97-EF86-EADCABE581BF}"/>
              </a:ext>
            </a:extLst>
          </p:cNvPr>
          <p:cNvSpPr txBox="1"/>
          <p:nvPr/>
        </p:nvSpPr>
        <p:spPr>
          <a:xfrm>
            <a:off x="354411" y="249501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MFCC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aphicFrame>
        <p:nvGraphicFramePr>
          <p:cNvPr id="714" name="Diagramm 713">
            <a:extLst>
              <a:ext uri="{FF2B5EF4-FFF2-40B4-BE49-F238E27FC236}">
                <a16:creationId xmlns:a16="http://schemas.microsoft.com/office/drawing/2014/main" id="{DDC35601-CF5B-EAEC-FF73-6C7036CE6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269074"/>
              </p:ext>
            </p:extLst>
          </p:nvPr>
        </p:nvGraphicFramePr>
        <p:xfrm>
          <a:off x="1613304" y="2253508"/>
          <a:ext cx="1229543" cy="71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26" name="Diagramm 725">
            <a:extLst>
              <a:ext uri="{FF2B5EF4-FFF2-40B4-BE49-F238E27FC236}">
                <a16:creationId xmlns:a16="http://schemas.microsoft.com/office/drawing/2014/main" id="{14D26252-CDC4-B128-AA86-83FEE55C2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216002"/>
              </p:ext>
            </p:extLst>
          </p:nvPr>
        </p:nvGraphicFramePr>
        <p:xfrm>
          <a:off x="3957228" y="2253508"/>
          <a:ext cx="1229543" cy="71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37" name="Diagramm 736">
            <a:extLst>
              <a:ext uri="{FF2B5EF4-FFF2-40B4-BE49-F238E27FC236}">
                <a16:creationId xmlns:a16="http://schemas.microsoft.com/office/drawing/2014/main" id="{49AEF745-2899-E935-6D91-55760DAE6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596631"/>
              </p:ext>
            </p:extLst>
          </p:nvPr>
        </p:nvGraphicFramePr>
        <p:xfrm>
          <a:off x="6221076" y="2258906"/>
          <a:ext cx="1229543" cy="71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42" name="Textfeld 741">
            <a:extLst>
              <a:ext uri="{FF2B5EF4-FFF2-40B4-BE49-F238E27FC236}">
                <a16:creationId xmlns:a16="http://schemas.microsoft.com/office/drawing/2014/main" id="{EE268DF4-289D-B918-3E8C-836A56176CAC}"/>
              </a:ext>
            </a:extLst>
          </p:cNvPr>
          <p:cNvSpPr txBox="1"/>
          <p:nvPr/>
        </p:nvSpPr>
        <p:spPr>
          <a:xfrm>
            <a:off x="412119" y="3081878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ZCR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3" name="Textfeld 742">
            <a:extLst>
              <a:ext uri="{FF2B5EF4-FFF2-40B4-BE49-F238E27FC236}">
                <a16:creationId xmlns:a16="http://schemas.microsoft.com/office/drawing/2014/main" id="{6BB0615F-62A8-3E15-B2A8-97FC89794898}"/>
              </a:ext>
            </a:extLst>
          </p:cNvPr>
          <p:cNvSpPr txBox="1"/>
          <p:nvPr/>
        </p:nvSpPr>
        <p:spPr>
          <a:xfrm>
            <a:off x="1952910" y="30786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1348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4" name="Textfeld 743">
            <a:extLst>
              <a:ext uri="{FF2B5EF4-FFF2-40B4-BE49-F238E27FC236}">
                <a16:creationId xmlns:a16="http://schemas.microsoft.com/office/drawing/2014/main" id="{92C094B4-4846-F9E0-B099-78FCF5BE7F12}"/>
              </a:ext>
            </a:extLst>
          </p:cNvPr>
          <p:cNvSpPr txBox="1"/>
          <p:nvPr/>
        </p:nvSpPr>
        <p:spPr>
          <a:xfrm>
            <a:off x="4407057" y="308187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917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5" name="Textfeld 744">
            <a:extLst>
              <a:ext uri="{FF2B5EF4-FFF2-40B4-BE49-F238E27FC236}">
                <a16:creationId xmlns:a16="http://schemas.microsoft.com/office/drawing/2014/main" id="{0FCA19FF-86B9-A21E-AD90-C1796399C80D}"/>
              </a:ext>
            </a:extLst>
          </p:cNvPr>
          <p:cNvSpPr txBox="1"/>
          <p:nvPr/>
        </p:nvSpPr>
        <p:spPr>
          <a:xfrm>
            <a:off x="6566383" y="307986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3286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6" name="Textfeld 745">
            <a:extLst>
              <a:ext uri="{FF2B5EF4-FFF2-40B4-BE49-F238E27FC236}">
                <a16:creationId xmlns:a16="http://schemas.microsoft.com/office/drawing/2014/main" id="{F1B3F5E5-410E-D0E3-31D2-49489F395876}"/>
              </a:ext>
            </a:extLst>
          </p:cNvPr>
          <p:cNvSpPr txBox="1"/>
          <p:nvPr/>
        </p:nvSpPr>
        <p:spPr>
          <a:xfrm>
            <a:off x="222352" y="35803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Wölbung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7" name="Textfeld 746">
            <a:extLst>
              <a:ext uri="{FF2B5EF4-FFF2-40B4-BE49-F238E27FC236}">
                <a16:creationId xmlns:a16="http://schemas.microsoft.com/office/drawing/2014/main" id="{EC689F6F-5ABC-7487-064E-9632779E0E02}"/>
              </a:ext>
            </a:extLst>
          </p:cNvPr>
          <p:cNvSpPr txBox="1"/>
          <p:nvPr/>
        </p:nvSpPr>
        <p:spPr>
          <a:xfrm>
            <a:off x="1899813" y="3564688"/>
            <a:ext cx="585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0,432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8" name="Textfeld 747">
            <a:extLst>
              <a:ext uri="{FF2B5EF4-FFF2-40B4-BE49-F238E27FC236}">
                <a16:creationId xmlns:a16="http://schemas.microsoft.com/office/drawing/2014/main" id="{CB815FD3-AB8D-1462-9330-DC2DE614E3E1}"/>
              </a:ext>
            </a:extLst>
          </p:cNvPr>
          <p:cNvSpPr txBox="1"/>
          <p:nvPr/>
        </p:nvSpPr>
        <p:spPr>
          <a:xfrm>
            <a:off x="4267885" y="357966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-0,185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DF366F1E-724C-6DA5-95DC-11B5F1267DCD}"/>
              </a:ext>
            </a:extLst>
          </p:cNvPr>
          <p:cNvSpPr txBox="1"/>
          <p:nvPr/>
        </p:nvSpPr>
        <p:spPr>
          <a:xfrm>
            <a:off x="6566617" y="356468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1,352</a:t>
            </a:r>
            <a:endParaRPr lang="de-DE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51" name="Google Shape;667;p13">
            <a:extLst>
              <a:ext uri="{FF2B5EF4-FFF2-40B4-BE49-F238E27FC236}">
                <a16:creationId xmlns:a16="http://schemas.microsoft.com/office/drawing/2014/main" id="{5BA87C56-560E-E4B5-782B-B21EB3EBCD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752" name="Textfeld 751">
            <a:extLst>
              <a:ext uri="{FF2B5EF4-FFF2-40B4-BE49-F238E27FC236}">
                <a16:creationId xmlns:a16="http://schemas.microsoft.com/office/drawing/2014/main" id="{4EE5312E-076D-C705-75C1-D7217A8E2DF8}"/>
              </a:ext>
            </a:extLst>
          </p:cNvPr>
          <p:cNvSpPr txBox="1"/>
          <p:nvPr/>
        </p:nvSpPr>
        <p:spPr>
          <a:xfrm>
            <a:off x="1570022" y="1090343"/>
            <a:ext cx="1190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Zeitfenster 1</a:t>
            </a:r>
            <a:endParaRPr lang="de-DE" sz="10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53" name="Textfeld 752">
            <a:extLst>
              <a:ext uri="{FF2B5EF4-FFF2-40B4-BE49-F238E27FC236}">
                <a16:creationId xmlns:a16="http://schemas.microsoft.com/office/drawing/2014/main" id="{AE35C21D-0232-EDA7-6B3E-7EE17926FD57}"/>
              </a:ext>
            </a:extLst>
          </p:cNvPr>
          <p:cNvSpPr txBox="1"/>
          <p:nvPr/>
        </p:nvSpPr>
        <p:spPr>
          <a:xfrm>
            <a:off x="4020162" y="1097084"/>
            <a:ext cx="1190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Zeitfenster 2</a:t>
            </a:r>
            <a:endParaRPr lang="de-DE" sz="10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54" name="Textfeld 753">
            <a:extLst>
              <a:ext uri="{FF2B5EF4-FFF2-40B4-BE49-F238E27FC236}">
                <a16:creationId xmlns:a16="http://schemas.microsoft.com/office/drawing/2014/main" id="{C7601CAD-F053-AAAC-3487-196784FADAA5}"/>
              </a:ext>
            </a:extLst>
          </p:cNvPr>
          <p:cNvSpPr txBox="1"/>
          <p:nvPr/>
        </p:nvSpPr>
        <p:spPr>
          <a:xfrm>
            <a:off x="6236814" y="1090343"/>
            <a:ext cx="1190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Zeitfenster 3</a:t>
            </a:r>
            <a:endParaRPr lang="de-DE" sz="10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544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Bildschirmpräsentation (16:9)</PresentationFormat>
  <Paragraphs>226</Paragraphs>
  <Slides>25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Catamaran Thin</vt:lpstr>
      <vt:lpstr>Calibri</vt:lpstr>
      <vt:lpstr>Times New Roman</vt:lpstr>
      <vt:lpstr>Montserrat</vt:lpstr>
      <vt:lpstr>Arial</vt:lpstr>
      <vt:lpstr>Catamaran</vt:lpstr>
      <vt:lpstr>Courier New</vt:lpstr>
      <vt:lpstr>Hubert template</vt:lpstr>
      <vt:lpstr>Hustenerkennung  und  Extrahierung von Merkmalen</vt:lpstr>
      <vt:lpstr>Inhalt</vt:lpstr>
      <vt:lpstr>1. Motivation</vt:lpstr>
      <vt:lpstr>Tuberkulose</vt:lpstr>
      <vt:lpstr>Verbreitung von Tuberkulose</vt:lpstr>
      <vt:lpstr>Forschungsprojekt</vt:lpstr>
      <vt:lpstr>Anforderungen an das Artefakt</vt:lpstr>
      <vt:lpstr>Grundlagen</vt:lpstr>
      <vt:lpstr>Audiosignalverarbeitung</vt:lpstr>
      <vt:lpstr>Machine Learning</vt:lpstr>
      <vt:lpstr>Machine Learning</vt:lpstr>
      <vt:lpstr>Support Vector Machine (SVM)</vt:lpstr>
      <vt:lpstr>Entwicklung</vt:lpstr>
      <vt:lpstr>Methodik</vt:lpstr>
      <vt:lpstr>Implementierung</vt:lpstr>
      <vt:lpstr>Implementierung</vt:lpstr>
      <vt:lpstr>Implementierung</vt:lpstr>
      <vt:lpstr>Implementierung</vt:lpstr>
      <vt:lpstr>Implementierung</vt:lpstr>
      <vt:lpstr>Ergebnis</vt:lpstr>
      <vt:lpstr>Evaluation</vt:lpstr>
      <vt:lpstr>Diskussion</vt:lpstr>
      <vt:lpstr>Fazit</vt:lpstr>
      <vt:lpstr>PowerPoint-Präsentation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Prototypen zur Hustenerkennung und Extrahierung von Merkmalen</dc:title>
  <dc:creator>Evgeni Uschakov</dc:creator>
  <cp:lastModifiedBy>Uschakov, Evgeni</cp:lastModifiedBy>
  <cp:revision>442</cp:revision>
  <dcterms:modified xsi:type="dcterms:W3CDTF">2022-11-04T20:53:31Z</dcterms:modified>
</cp:coreProperties>
</file>