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401" r:id="rId2"/>
    <p:sldId id="402" r:id="rId3"/>
    <p:sldId id="403" r:id="rId4"/>
    <p:sldId id="411" r:id="rId5"/>
    <p:sldId id="412" r:id="rId6"/>
    <p:sldId id="413" r:id="rId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5510" autoAdjust="0"/>
  </p:normalViewPr>
  <p:slideViewPr>
    <p:cSldViewPr>
      <p:cViewPr>
        <p:scale>
          <a:sx n="70" d="100"/>
          <a:sy n="70" d="100"/>
        </p:scale>
        <p:origin x="-129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05/21/2014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5506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05/21/2014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7598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8" cstate="screen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10600" cy="58674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program that prints all the numbers from 1 to N.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program that prints all </a:t>
            </a:r>
            <a:r>
              <a:rPr lang="en-US" sz="2800" dirty="0" smtClean="0"/>
              <a:t>the </a:t>
            </a:r>
            <a:r>
              <a:rPr lang="en-US" sz="2800" dirty="0"/>
              <a:t>numbers from 1 to N, that are not divisible by 3 and 7 at the same time.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program that reads from the console a sequence of N integer numbers and returns the minimal and maximal of them.</a:t>
            </a:r>
          </a:p>
          <a:p>
            <a:pPr marL="447675" indent="-447675">
              <a:lnSpc>
                <a:spcPct val="100000"/>
              </a:lnSpc>
              <a:buFontTx/>
              <a:buAutoNum type="arabicPeriod" startAt="4"/>
              <a:tabLst/>
            </a:pPr>
            <a:r>
              <a:rPr lang="en-US" sz="2800" dirty="0"/>
              <a:t>Write a program that calculates N!/K! for given N and K </a:t>
            </a:r>
            <a:r>
              <a:rPr lang="en-US" sz="2800"/>
              <a:t>(</a:t>
            </a:r>
            <a:r>
              <a:rPr lang="en-US" sz="2800" smtClean="0"/>
              <a:t>1&lt;K&lt;N).</a:t>
            </a:r>
            <a:endParaRPr lang="en-US" sz="2800" dirty="0"/>
          </a:p>
          <a:p>
            <a:pPr marL="447675" indent="-447675">
              <a:lnSpc>
                <a:spcPct val="100000"/>
              </a:lnSpc>
              <a:buFontTx/>
              <a:buAutoNum type="arabicPeriod" startAt="4"/>
              <a:tabLst/>
            </a:pPr>
            <a:r>
              <a:rPr lang="en-US" sz="2800" dirty="0"/>
              <a:t>Write a program that calculates N!*K! / (K-N)! for given N and K (1&lt;N&lt;K).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6"/>
              <a:tabLst/>
            </a:pPr>
            <a:r>
              <a:rPr lang="en-US" sz="2800" dirty="0"/>
              <a:t>Write a program that, for a </a:t>
            </a:r>
            <a:r>
              <a:rPr lang="en-US" sz="2800" dirty="0" smtClean="0"/>
              <a:t>given two </a:t>
            </a:r>
            <a:r>
              <a:rPr lang="en-US" sz="2800" dirty="0"/>
              <a:t>integer numbers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and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/>
              <a:t>, calculates the sum</a:t>
            </a:r>
            <a:br>
              <a:rPr lang="en-US" sz="2800" dirty="0"/>
            </a:br>
            <a:r>
              <a:rPr lang="en-US" sz="2800" noProof="1">
                <a:latin typeface="Consolas" pitchFamily="49" charset="0"/>
                <a:cs typeface="Consolas" pitchFamily="49" charset="0"/>
              </a:rPr>
              <a:t>S = 1 + 1!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/X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2!/X</a:t>
            </a:r>
            <a:r>
              <a:rPr lang="en-US" sz="2800" baseline="30000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+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N!/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baseline="30000" noProof="1" smtClean="0">
                <a:latin typeface="Consolas" pitchFamily="49" charset="0"/>
                <a:cs typeface="Consolas" pitchFamily="49" charset="0"/>
              </a:rPr>
              <a:t>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6"/>
              <a:tabLst/>
            </a:pPr>
            <a:r>
              <a:rPr lang="en-US" sz="2800" dirty="0" smtClean="0"/>
              <a:t>Write a program that reads a number N and calculates the sum of the first N members of the sequence of Fibonacci: </a:t>
            </a:r>
            <a:r>
              <a:rPr lang="bg-BG" sz="2800" dirty="0" smtClean="0"/>
              <a:t>0, 1, 1, 2, 3, 5, 8, 13, 21, 34, 55, 89, 144, 233, 377, …</a:t>
            </a:r>
            <a:endParaRPr lang="en-US" sz="2800" dirty="0" smtClean="0"/>
          </a:p>
          <a:p>
            <a:pPr marL="520700" indent="0">
              <a:lnSpc>
                <a:spcPct val="100000"/>
              </a:lnSpc>
              <a:buNone/>
              <a:tabLst/>
            </a:pPr>
            <a:r>
              <a:rPr lang="en-US" sz="2800" dirty="0" smtClean="0"/>
              <a:t>Each member of the Fibonacci sequence (except the              first two) is a sum of the previous two members.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8"/>
              <a:tabLst/>
            </a:pPr>
            <a:r>
              <a:rPr lang="en-US" sz="2800" dirty="0" smtClean="0"/>
              <a:t>Write a program that calculates the greatest common divisor (GCD) of given two numbers. Use the Euclidean algorithm (find it in Internet).</a:t>
            </a:r>
            <a:endParaRPr lang="en-US" sz="2800" baseline="30000" noProof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4886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9"/>
            </a:pPr>
            <a:r>
              <a:rPr lang="en-US" sz="2800" dirty="0" smtClean="0"/>
              <a:t>In </a:t>
            </a:r>
            <a:r>
              <a:rPr lang="en-US" sz="2800" dirty="0"/>
              <a:t>the </a:t>
            </a:r>
            <a:r>
              <a:rPr lang="en-US" sz="2800" dirty="0" smtClean="0"/>
              <a:t>combinatorial mathematics, </a:t>
            </a:r>
            <a:r>
              <a:rPr lang="en-US" sz="2800" dirty="0"/>
              <a:t>the Catalan numbers are calculated by the following formula</a:t>
            </a:r>
            <a:r>
              <a:rPr lang="en-US" sz="2800" dirty="0" smtClean="0"/>
              <a:t>:</a:t>
            </a:r>
          </a:p>
          <a:p>
            <a:pPr marL="627063" indent="-627063">
              <a:lnSpc>
                <a:spcPct val="100000"/>
              </a:lnSpc>
              <a:buFont typeface="+mj-lt"/>
              <a:buAutoNum type="arabicPeriod" startAt="9"/>
            </a:pPr>
            <a:endParaRPr lang="en-US" sz="2800" dirty="0"/>
          </a:p>
          <a:p>
            <a:pPr marL="627063" indent="-627063">
              <a:lnSpc>
                <a:spcPct val="100000"/>
              </a:lnSpc>
              <a:buFont typeface="+mj-lt"/>
              <a:buAutoNum type="arabicPeriod" startAt="9"/>
            </a:pPr>
            <a:endParaRPr lang="en-US" sz="2800" dirty="0"/>
          </a:p>
          <a:p>
            <a:pPr marL="533400" indent="-533400">
              <a:lnSpc>
                <a:spcPct val="100000"/>
              </a:lnSpc>
              <a:spcBef>
                <a:spcPts val="1800"/>
              </a:spcBef>
              <a:buFont typeface="+mj-lt"/>
              <a:buAutoNum type="arabicPeriod" startAt="9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program to calculate the </a:t>
            </a:r>
            <a:r>
              <a:rPr lang="en-US" sz="2800" dirty="0" smtClean="0"/>
              <a:t>N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Catalan </a:t>
            </a:r>
            <a:r>
              <a:rPr lang="en-US" sz="2800" dirty="0"/>
              <a:t>number by given N</a:t>
            </a:r>
            <a:r>
              <a:rPr lang="en-US" sz="2800" dirty="0" smtClean="0"/>
              <a:t>.</a:t>
            </a:r>
          </a:p>
          <a:p>
            <a:pPr marL="542925" lvl="0" indent="-542925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  <a:buFont typeface="+mj-lt"/>
              <a:buAutoNum type="arabicPeriod" startAt="9"/>
            </a:pPr>
            <a:r>
              <a:rPr lang="en-US" sz="2800" dirty="0" smtClean="0"/>
              <a:t>Write a program that prints all possible cards from a standard deck of 52 cards (without jokers). The cards should be printed with their English names. Use nested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dirty="0" smtClean="0"/>
              <a:t> loops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sz="2800" dirty="0" smtClean="0"/>
              <a:t>.</a:t>
            </a:r>
          </a:p>
        </p:txBody>
      </p:sp>
      <p:pic>
        <p:nvPicPr>
          <p:cNvPr id="548870" name="Picture 6" descr="C_n = \frac{1}{n+1}{2n\choose n} = \frac{(2n)!}{(n+1)!\,n!} \qquad\mbox{ for }n\ge 0."/>
          <p:cNvPicPr>
            <a:picLocks noChangeAspect="1" noChangeArrowheads="1"/>
          </p:cNvPicPr>
          <p:nvPr/>
        </p:nvPicPr>
        <p:blipFill>
          <a:blip r:embed="rId2" cstate="screen"/>
          <a:srcRect l="-2236" t="-12500" r="-1751" b="-7292"/>
          <a:stretch>
            <a:fillRect/>
          </a:stretch>
        </p:blipFill>
        <p:spPr bwMode="auto">
          <a:xfrm>
            <a:off x="1066800" y="2190750"/>
            <a:ext cx="7086600" cy="109537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1268413"/>
            <a:ext cx="8351838" cy="2312987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0" fontAlgn="base" latinLnBrk="0" hangingPunct="0">
              <a:spcBef>
                <a:spcPts val="18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12"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Write a program that reads from the console a positive integer number N (N &lt; 20) and outputs a matrix like the following:</a:t>
            </a:r>
          </a:p>
          <a:p>
            <a:pPr marL="514350" marR="0" lvl="0" indent="-514350" algn="l" defTabSz="914400" rtl="0" eaLnBrk="0" fontAlgn="base" latinLnBrk="0" hangingPunct="0">
              <a:spcBef>
                <a:spcPts val="18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	N = 3			N = 4</a:t>
            </a:r>
            <a:endParaRPr kumimoji="0" lang="bg-BG" sz="28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8" name="Group 134"/>
          <p:cNvGraphicFramePr>
            <a:graphicFrameLocks noGrp="1"/>
          </p:cNvGraphicFramePr>
          <p:nvPr>
            <p:ph idx="1"/>
          </p:nvPr>
        </p:nvGraphicFramePr>
        <p:xfrm>
          <a:off x="914400" y="3810000"/>
          <a:ext cx="1828800" cy="1714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1403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134"/>
          <p:cNvGraphicFramePr>
            <a:graphicFrameLocks/>
          </p:cNvGraphicFramePr>
          <p:nvPr/>
        </p:nvGraphicFramePr>
        <p:xfrm>
          <a:off x="4038600" y="3810635"/>
          <a:ext cx="2133600" cy="2157984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1403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3"/>
              <a:tabLst/>
            </a:pPr>
            <a:r>
              <a:rPr lang="en-US" sz="2800" dirty="0" smtClean="0"/>
              <a:t>* Write a program that calculates for given N how many trailing zeros present at the end of the number N!. Examples:</a:t>
            </a:r>
          </a:p>
          <a:p>
            <a:pPr marL="714375" indent="-714375">
              <a:lnSpc>
                <a:spcPct val="100000"/>
              </a:lnSpc>
              <a:buNone/>
              <a:tabLst/>
            </a:pPr>
            <a:r>
              <a:rPr lang="en-US" sz="2600" dirty="0" smtClean="0"/>
              <a:t>	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N = 10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N! = 36288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2</a:t>
            </a:r>
          </a:p>
          <a:p>
            <a:pPr marL="714375" indent="-714375">
              <a:lnSpc>
                <a:spcPct val="100000"/>
              </a:lnSpc>
              <a:buNone/>
              <a:tabLst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	N = 20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N! = 243290200817664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0000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4</a:t>
            </a:r>
          </a:p>
          <a:p>
            <a:pPr marL="447675" indent="-447675">
              <a:lnSpc>
                <a:spcPct val="100000"/>
              </a:lnSpc>
              <a:buNone/>
              <a:tabLst>
                <a:tab pos="447675" algn="l"/>
              </a:tabLst>
            </a:pPr>
            <a:r>
              <a:rPr lang="en-US" sz="2800" dirty="0" smtClean="0"/>
              <a:t>	Does your program work for N = 50 000?</a:t>
            </a:r>
          </a:p>
          <a:p>
            <a:pPr marL="447675" indent="-447675">
              <a:lnSpc>
                <a:spcPct val="100000"/>
              </a:lnSpc>
              <a:buNone/>
              <a:tabLst>
                <a:tab pos="447675" algn="l"/>
              </a:tabLst>
            </a:pPr>
            <a:r>
              <a:rPr lang="en-US" sz="2800" dirty="0" smtClean="0"/>
              <a:t>	Hint: The trailing zeros in N! are equal to the number of its prime divisors of value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. Think why!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4"/>
            </a:pPr>
            <a:r>
              <a:rPr lang="en-US" sz="2800" dirty="0" smtClean="0"/>
              <a:t>* Write a program that reads a positive integer number N (N &lt; 20) from console and outputs in the console the numbers 1 ... N numbers arranged as a spiral.</a:t>
            </a:r>
          </a:p>
          <a:p>
            <a:pPr marL="514350" indent="-514350">
              <a:lnSpc>
                <a:spcPct val="100000"/>
              </a:lnSpc>
              <a:buNone/>
            </a:pPr>
            <a:r>
              <a:rPr lang="en-US" sz="2800" dirty="0" smtClean="0"/>
              <a:t>		Example for N = 4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/>
        </p:nvGraphicFramePr>
        <p:xfrm>
          <a:off x="876300" y="3886200"/>
          <a:ext cx="2590800" cy="2157984"/>
        </p:xfrm>
        <a:graphic>
          <a:graphicData uri="http://schemas.openxmlformats.org/drawingml/2006/table">
            <a:tbl>
              <a:tblPr/>
              <a:tblGrid>
                <a:gridCol w="678180"/>
                <a:gridCol w="678180"/>
                <a:gridCol w="678180"/>
                <a:gridCol w="556260"/>
              </a:tblGrid>
              <a:tr h="1403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8845</TotalTime>
  <Words>331</Words>
  <Application>Microsoft Office PowerPoint</Application>
  <PresentationFormat>Презентация на цял екран (4:3)</PresentationFormat>
  <Paragraphs>73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7" baseType="lpstr">
      <vt:lpstr>Telerik Master Template</vt:lpstr>
      <vt:lpstr>Exercises</vt:lpstr>
      <vt:lpstr>Exercises (2)</vt:lpstr>
      <vt:lpstr>Exercises (3)</vt:lpstr>
      <vt:lpstr>Exercises (4)</vt:lpstr>
      <vt:lpstr>Exercises (5)</vt:lpstr>
      <vt:lpstr>Exercises (6)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subject>C# Fundamentals Course</dc:subject>
  <dc:creator>Svetlin Nakov</dc:creator>
  <dc:description>C# Programming Fundamentals Course @ Telerik Academy
http://academy.telerik.com</dc:description>
  <cp:lastModifiedBy>Evgeni</cp:lastModifiedBy>
  <cp:revision>623</cp:revision>
  <dcterms:created xsi:type="dcterms:W3CDTF">2007-12-08T16:03:35Z</dcterms:created>
  <dcterms:modified xsi:type="dcterms:W3CDTF">2014-05-21T10:03:37Z</dcterms:modified>
</cp:coreProperties>
</file>