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5"/>
  </p:notesMasterIdLst>
  <p:handoutMasterIdLst>
    <p:handoutMasterId r:id="rId6"/>
  </p:handoutMasterIdLst>
  <p:sldIdLst>
    <p:sldId id="359" r:id="rId2"/>
    <p:sldId id="360" r:id="rId3"/>
    <p:sldId id="361" r:id="rId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CF4F2"/>
    <a:srgbClr val="E8FFC8"/>
    <a:srgbClr val="FAF7C8"/>
    <a:srgbClr val="FAF8C8"/>
    <a:srgbClr val="F5FFC2"/>
    <a:srgbClr val="EBFFD2"/>
    <a:srgbClr val="EBFFDC"/>
    <a:srgbClr val="FAF8BE"/>
    <a:srgbClr val="FAF8D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89" autoAdjust="0"/>
    <p:restoredTop sz="95510" autoAdjust="0"/>
  </p:normalViewPr>
  <p:slideViewPr>
    <p:cSldViewPr>
      <p:cViewPr>
        <p:scale>
          <a:sx n="70" d="100"/>
          <a:sy n="70" d="100"/>
        </p:scale>
        <p:origin x="-126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05/21/2014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27354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05/21/2014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690755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B9B8C7-BEA7-47CE-8FD3-B5D9ED2B34AF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277312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D16FAC-D17E-41B6-8065-40EF4B5D4998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59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029449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8AE1A-7EAB-46F9-AD70-7530EBCE30F1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9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945675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416855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telerik-kids.com/" TargetMode="External"/><Relationship Id="rId18" Type="http://schemas.openxmlformats.org/officeDocument/2006/relationships/hyperlink" Target="http://clouddevcourse.telerik.com/" TargetMode="External"/><Relationship Id="rId26" Type="http://schemas.openxmlformats.org/officeDocument/2006/relationships/hyperlink" Target="http://www.introprogramming.info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codecourse.telerik.com/" TargetMode="Externa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kursove-uroci-knigi-obuchenie-programirane-web-design-csharp.info/" TargetMode="External"/><Relationship Id="rId17" Type="http://schemas.openxmlformats.org/officeDocument/2006/relationships/hyperlink" Target="http://mvccourse.telerik.com/" TargetMode="External"/><Relationship Id="rId25" Type="http://schemas.openxmlformats.org/officeDocument/2006/relationships/hyperlink" Target="http://mobiledevcourse.telerik.com/" TargetMode="External"/><Relationship Id="rId3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schoolacademy.telerik.com/" TargetMode="External"/><Relationship Id="rId20" Type="http://schemas.openxmlformats.org/officeDocument/2006/relationships/hyperlink" Target="http://www.nakov.com/" TargetMode="External"/><Relationship Id="rId29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forums.academy.telerik.com/" TargetMode="External"/><Relationship Id="rId24" Type="http://schemas.openxmlformats.org/officeDocument/2006/relationships/hyperlink" Target="http://academy.telerik.com/" TargetMode="External"/><Relationship Id="rId32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html5course.telerik.com/" TargetMode="External"/><Relationship Id="rId23" Type="http://schemas.openxmlformats.org/officeDocument/2006/relationships/hyperlink" Target="http://aspnetcourse.telerik.com/" TargetMode="External"/><Relationship Id="rId28" Type="http://schemas.openxmlformats.org/officeDocument/2006/relationships/hyperlink" Target="http://www.nikolay.it/" TargetMode="External"/><Relationship Id="rId10" Type="http://schemas.openxmlformats.org/officeDocument/2006/relationships/theme" Target="../theme/theme1.xml"/><Relationship Id="rId19" Type="http://schemas.openxmlformats.org/officeDocument/2006/relationships/hyperlink" Target="http://www.bgcoder.com/" TargetMode="Externa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seocourse.telerik.com/" TargetMode="External"/><Relationship Id="rId22" Type="http://schemas.openxmlformats.org/officeDocument/2006/relationships/hyperlink" Target="http://algoacademy.telerik.com/" TargetMode="External"/><Relationship Id="rId27" Type="http://schemas.openxmlformats.org/officeDocument/2006/relationships/hyperlink" Target="http://www.minkov.it/" TargetMode="External"/><Relationship Id="rId30" Type="http://schemas.openxmlformats.org/officeDocument/2006/relationships/image" Target="../media/image1.png"/><Relationship Id="rId35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11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2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3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4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5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6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7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8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9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20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21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2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3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4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5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6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7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8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9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/>
          <p:cNvPicPr>
            <a:picLocks noChangeAspect="1" noChangeArrowheads="1"/>
          </p:cNvPicPr>
          <p:nvPr/>
        </p:nvPicPr>
        <p:blipFill>
          <a:blip r:embed="rId33" cstate="print">
            <a:extLst>
              <a:ext uri="{BEBA8EAE-BF5A-486C-A8C5-ECC9F3942E4B}">
                <a14:imgProps xmlns:a14="http://schemas.microsoft.com/office/drawing/2010/main" xmlns="">
                  <a14:imgLayer r:embed="rId3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inary_search_algorith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476750" y="4876800"/>
            <a:ext cx="1085850" cy="4572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Write a </a:t>
            </a:r>
            <a:r>
              <a:rPr lang="en-US" sz="2800" dirty="0" smtClean="0"/>
              <a:t>script that </a:t>
            </a:r>
            <a:r>
              <a:rPr lang="en-US" sz="2800" dirty="0"/>
              <a:t>allocates array of 20 integers and initializes each element by its index multiplied by 5. Print the obtained array on the console.</a:t>
            </a:r>
            <a:endParaRPr lang="en-US" sz="2800" noProof="1"/>
          </a:p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 smtClean="0"/>
              <a:t>Write </a:t>
            </a:r>
            <a:r>
              <a:rPr lang="en-US" sz="2800" dirty="0"/>
              <a:t>a </a:t>
            </a:r>
            <a:r>
              <a:rPr lang="en-US" sz="2800" dirty="0" smtClean="0"/>
              <a:t>script </a:t>
            </a:r>
            <a:r>
              <a:rPr lang="en-US" sz="2800" dirty="0"/>
              <a:t>that compares two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800" dirty="0"/>
              <a:t> arrays lexicographically (letter by letter).</a:t>
            </a:r>
          </a:p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Write a </a:t>
            </a:r>
            <a:r>
              <a:rPr lang="en-US" sz="2800" dirty="0" smtClean="0"/>
              <a:t>script </a:t>
            </a:r>
            <a:r>
              <a:rPr lang="en-US" sz="2800" dirty="0"/>
              <a:t>that finds the maximal sequence of equal elements in an array</a:t>
            </a:r>
            <a:r>
              <a:rPr lang="en-US" sz="2800" dirty="0" smtClean="0"/>
              <a:t>.</a:t>
            </a:r>
          </a:p>
          <a:p>
            <a:pPr marL="450850" indent="-450850">
              <a:lnSpc>
                <a:spcPts val="3600"/>
              </a:lnSpc>
              <a:buNone/>
            </a:pPr>
            <a:r>
              <a:rPr lang="en-US" sz="2800" dirty="0" smtClean="0"/>
              <a:t>		Example</a:t>
            </a:r>
            <a:r>
              <a:rPr lang="en-US" sz="2800" dirty="0"/>
              <a:t>: {2, 1, 1, 2, 3, 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2, 2, 2</a:t>
            </a:r>
            <a:r>
              <a:rPr lang="en-US" sz="2800" dirty="0"/>
              <a:t>, 1} </a:t>
            </a:r>
            <a:r>
              <a:rPr lang="en-US" sz="2800" dirty="0">
                <a:sym typeface="Wingdings" pitchFamily="2" charset="2"/>
              </a:rPr>
              <a:t> {2, 2, 2}.</a:t>
            </a:r>
            <a:endParaRPr lang="en-US" sz="2800" dirty="0"/>
          </a:p>
        </p:txBody>
      </p:sp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28676" y="6181725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905000" y="61722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009900" y="61722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400425" y="61722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495800" y="61722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62050" y="1719942"/>
            <a:ext cx="1085850" cy="4572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939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02288"/>
          </a:xfrm>
        </p:spPr>
        <p:txBody>
          <a:bodyPr/>
          <a:lstStyle/>
          <a:p>
            <a:pPr marL="514350" indent="-514350">
              <a:lnSpc>
                <a:spcPct val="90000"/>
              </a:lnSpc>
              <a:spcBef>
                <a:spcPct val="30000"/>
              </a:spcBef>
              <a:buFont typeface="+mj-lt"/>
              <a:buAutoNum type="arabicPeriod" startAt="4"/>
            </a:pPr>
            <a:r>
              <a:rPr lang="en-US" sz="2800" dirty="0"/>
              <a:t>Write a </a:t>
            </a:r>
            <a:r>
              <a:rPr lang="en-US" sz="2800" dirty="0" smtClean="0"/>
              <a:t>script that </a:t>
            </a:r>
            <a:r>
              <a:rPr lang="en-US" sz="2800" dirty="0"/>
              <a:t>finds the maximal increasing </a:t>
            </a:r>
            <a:r>
              <a:rPr lang="en-US" sz="2800" dirty="0" smtClean="0"/>
              <a:t>sequence </a:t>
            </a:r>
            <a:r>
              <a:rPr lang="en-US" sz="2800" dirty="0"/>
              <a:t>in an array. Example: </a:t>
            </a:r>
            <a:br>
              <a:rPr lang="en-US" sz="2800" dirty="0"/>
            </a:br>
            <a:r>
              <a:rPr lang="en-US" sz="2800" dirty="0"/>
              <a:t>{3,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2, 3, 4</a:t>
            </a:r>
            <a:r>
              <a:rPr lang="en-US" sz="2800" dirty="0"/>
              <a:t>, 2, 2, 4} </a:t>
            </a:r>
            <a:r>
              <a:rPr lang="en-US" sz="2800" dirty="0">
                <a:sym typeface="Wingdings" pitchFamily="2" charset="2"/>
              </a:rPr>
              <a:t> {2, 3, 4}.</a:t>
            </a:r>
          </a:p>
          <a:p>
            <a:pPr marL="450850" indent="-450850">
              <a:lnSpc>
                <a:spcPct val="90000"/>
              </a:lnSpc>
              <a:spcBef>
                <a:spcPct val="30000"/>
              </a:spcBef>
              <a:buFontTx/>
              <a:buAutoNum type="arabicPeriod" startAt="4"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Sorting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>
                <a:sym typeface="Wingdings" pitchFamily="2" charset="2"/>
              </a:rPr>
              <a:t>an array means to arrange its elements in increasing order. Write a </a:t>
            </a:r>
            <a:r>
              <a:rPr lang="en-US" sz="2800" dirty="0" smtClean="0">
                <a:sym typeface="Wingdings" pitchFamily="2" charset="2"/>
              </a:rPr>
              <a:t>script to </a:t>
            </a:r>
            <a:r>
              <a:rPr lang="en-US" sz="2800" dirty="0">
                <a:sym typeface="Wingdings" pitchFamily="2" charset="2"/>
              </a:rPr>
              <a:t>sort an array. Use the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selection sort</a:t>
            </a:r>
            <a:r>
              <a:rPr lang="en-US" sz="2800" dirty="0">
                <a:sym typeface="Wingdings" pitchFamily="2" charset="2"/>
              </a:rPr>
              <a:t>" algorithm: Find the smallest element, </a:t>
            </a:r>
            <a:r>
              <a:rPr lang="en-US" sz="2800" dirty="0" smtClean="0">
                <a:sym typeface="Wingdings" pitchFamily="2" charset="2"/>
              </a:rPr>
              <a:t>move it </a:t>
            </a:r>
            <a:r>
              <a:rPr lang="en-US" sz="2800" dirty="0">
                <a:sym typeface="Wingdings" pitchFamily="2" charset="2"/>
              </a:rPr>
              <a:t>at the first position, find the smallest from the rest, move it at </a:t>
            </a:r>
            <a:r>
              <a:rPr lang="en-US" sz="2800" dirty="0" smtClean="0">
                <a:sym typeface="Wingdings" pitchFamily="2" charset="2"/>
              </a:rPr>
              <a:t>the second </a:t>
            </a:r>
            <a:r>
              <a:rPr lang="en-US" sz="2800" dirty="0">
                <a:sym typeface="Wingdings" pitchFamily="2" charset="2"/>
              </a:rPr>
              <a:t>position, etc</a:t>
            </a:r>
            <a:r>
              <a:rPr lang="en-US" sz="2800" dirty="0" smtClean="0">
                <a:sym typeface="Wingdings" pitchFamily="2" charset="2"/>
              </a:rPr>
              <a:t>.</a:t>
            </a:r>
            <a:br>
              <a:rPr lang="en-US" sz="2800" dirty="0" smtClean="0">
                <a:sym typeface="Wingdings" pitchFamily="2" charset="2"/>
              </a:rPr>
            </a:br>
            <a:r>
              <a:rPr lang="en-US" sz="2800" dirty="0" smtClean="0">
                <a:sym typeface="Wingdings" pitchFamily="2" charset="2"/>
              </a:rPr>
              <a:t>Hint: Use a second array</a:t>
            </a:r>
          </a:p>
          <a:p>
            <a:pPr marL="514350" indent="-514350">
              <a:lnSpc>
                <a:spcPts val="3300"/>
              </a:lnSpc>
              <a:buFont typeface="+mj-lt"/>
              <a:buAutoNum type="arabicPeriod" startAt="6"/>
              <a:tabLst>
                <a:tab pos="447675" algn="l"/>
              </a:tabLst>
            </a:pPr>
            <a:r>
              <a:rPr lang="en-US" sz="2800" dirty="0">
                <a:sym typeface="Wingdings" pitchFamily="2" charset="2"/>
              </a:rPr>
              <a:t>Write a program that finds the most frequent number in an array. Example:</a:t>
            </a:r>
          </a:p>
          <a:p>
            <a:pPr marL="447675" indent="-447675">
              <a:lnSpc>
                <a:spcPts val="3300"/>
              </a:lnSpc>
              <a:buFontTx/>
              <a:buNone/>
              <a:tabLst>
                <a:tab pos="447675" algn="l"/>
              </a:tabLst>
            </a:pPr>
            <a:r>
              <a:rPr lang="en-US" sz="2800" dirty="0"/>
              <a:t>	{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1, 1,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2, 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1, 2,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9, 3} </a:t>
            </a:r>
            <a:r>
              <a:rPr lang="en-US" sz="2800" dirty="0">
                <a:sym typeface="Wingdings" pitchFamily="2" charset="2"/>
              </a:rPr>
              <a:t> 4 (5 times)</a:t>
            </a:r>
          </a:p>
          <a:p>
            <a:pPr marL="450850" indent="-450850">
              <a:lnSpc>
                <a:spcPct val="90000"/>
              </a:lnSpc>
              <a:spcBef>
                <a:spcPct val="30000"/>
              </a:spcBef>
              <a:buFontTx/>
              <a:buAutoNum type="arabicPeriod" startAt="5"/>
            </a:pPr>
            <a:endParaRPr lang="en-US" sz="2800" dirty="0"/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(2)</a:t>
            </a:r>
            <a:endParaRPr lang="bg-BG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 marL="514350" indent="-514350">
              <a:lnSpc>
                <a:spcPts val="3600"/>
              </a:lnSpc>
              <a:buFont typeface="+mj-lt"/>
              <a:buAutoNum type="arabicPeriod" startAt="7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program that finds the index of given element in a sorted array of integers by using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3"/>
              </a:rPr>
              <a:t>binary</a:t>
            </a:r>
            <a:r>
              <a:rPr lang="en-US" sz="2800" dirty="0">
                <a:hlinkClick r:id="rId3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3"/>
              </a:rPr>
              <a:t>search</a:t>
            </a:r>
            <a:r>
              <a:rPr lang="en-US" sz="2800" dirty="0"/>
              <a:t> algorithm (find it in Wikipedia</a:t>
            </a:r>
            <a:r>
              <a:rPr lang="en-US" sz="2800" dirty="0" smtClean="0"/>
              <a:t>).</a:t>
            </a:r>
            <a:endParaRPr lang="en-US" sz="2800" dirty="0"/>
          </a:p>
        </p:txBody>
      </p:sp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(3)</a:t>
            </a:r>
            <a:endParaRPr lang="bg-BG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14143</TotalTime>
  <Words>199</Words>
  <Application>Microsoft Office PowerPoint</Application>
  <PresentationFormat>Презентация на цял екран (4:3)</PresentationFormat>
  <Paragraphs>24</Paragraphs>
  <Slides>3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</vt:i4>
      </vt:variant>
    </vt:vector>
  </HeadingPairs>
  <TitlesOfParts>
    <vt:vector size="4" baseType="lpstr">
      <vt:lpstr>Telerik Academy</vt:lpstr>
      <vt:lpstr>Exercises</vt:lpstr>
      <vt:lpstr>Exercises (2)</vt:lpstr>
      <vt:lpstr>Exercises (3)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subject>C# Fundamentals Course</dc:subject>
  <dc:creator>Svetlin Nakov</dc:creator>
  <dc:description>C# Programming Fundamentals Course @ Telerik Academy
http://academy.telerik.com</dc:description>
  <cp:lastModifiedBy>Evgeni</cp:lastModifiedBy>
  <cp:revision>1214</cp:revision>
  <dcterms:created xsi:type="dcterms:W3CDTF">2007-12-08T16:03:35Z</dcterms:created>
  <dcterms:modified xsi:type="dcterms:W3CDTF">2014-05-21T10:14:21Z</dcterms:modified>
</cp:coreProperties>
</file>