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3" r:id="rId1"/>
  </p:sldMasterIdLst>
  <p:sldIdLst>
    <p:sldId id="256" r:id="rId2"/>
    <p:sldId id="257" r:id="rId3"/>
    <p:sldId id="266" r:id="rId4"/>
    <p:sldId id="265" r:id="rId5"/>
    <p:sldId id="267" r:id="rId6"/>
    <p:sldId id="268" r:id="rId7"/>
    <p:sldId id="281" r:id="rId8"/>
    <p:sldId id="278" r:id="rId9"/>
    <p:sldId id="269" r:id="rId10"/>
    <p:sldId id="279" r:id="rId11"/>
    <p:sldId id="270" r:id="rId12"/>
    <p:sldId id="275" r:id="rId13"/>
    <p:sldId id="280" r:id="rId14"/>
    <p:sldId id="282" r:id="rId15"/>
    <p:sldId id="27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7DC6957-EF8F-45F5-885A-CFAECA037A09}">
          <p14:sldIdLst>
            <p14:sldId id="256"/>
            <p14:sldId id="257"/>
            <p14:sldId id="266"/>
            <p14:sldId id="265"/>
            <p14:sldId id="267"/>
            <p14:sldId id="268"/>
            <p14:sldId id="281"/>
            <p14:sldId id="278"/>
            <p14:sldId id="269"/>
            <p14:sldId id="279"/>
            <p14:sldId id="270"/>
            <p14:sldId id="275"/>
            <p14:sldId id="280"/>
            <p14:sldId id="28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НС" initials="Д" lastIdx="1" clrIdx="0">
    <p:extLst>
      <p:ext uri="{19B8F6BF-5375-455C-9EA6-DF929625EA0E}">
        <p15:presenceInfo xmlns:p15="http://schemas.microsoft.com/office/powerpoint/2012/main" userId="ДН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87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57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2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66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086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59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3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8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3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02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70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52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80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51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547A-F392-40A9-8FE4-2525AAE36993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39AEE2-4F05-41A9-AF26-77F3AE394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6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moda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отзывов с сайтов онлайн-торговли по полу покупателя с помощью машинного обучения</a:t>
            </a:r>
            <a:endParaRPr lang="ru-RU" sz="27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>Мельникова Е. А.</a:t>
            </a:r>
          </a:p>
          <a:p>
            <a:r>
              <a:rPr lang="ru-RU" dirty="0" smtClean="0"/>
              <a:t>ДПО Компьютерная лингвистика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5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предсказаний на основе машинного обучения</a:t>
            </a:r>
            <a:r>
              <a:rPr lang="en-US" dirty="0"/>
              <a:t> 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313440" y="1905000"/>
            <a:ext cx="8915400" cy="4161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/>
              <a:t>1</a:t>
            </a:r>
            <a:endParaRPr lang="ru-RU" dirty="0" smtClean="0"/>
          </a:p>
          <a:p>
            <a:pPr marL="0" indent="0">
              <a:buFont typeface="Wingdings 3" charset="2"/>
              <a:buNone/>
            </a:pPr>
            <a:r>
              <a:rPr lang="ru-RU" dirty="0" smtClean="0"/>
              <a:t>До нормализации							После нормализации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Random Forest</a:t>
            </a:r>
            <a:r>
              <a:rPr lang="ru-RU" dirty="0" smtClean="0"/>
              <a:t>								</a:t>
            </a:r>
            <a:r>
              <a:rPr lang="en-US" dirty="0" smtClean="0"/>
              <a:t>Random Forest</a:t>
            </a:r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Gradient Boosting</a:t>
            </a:r>
            <a:r>
              <a:rPr lang="ru-RU" dirty="0" smtClean="0"/>
              <a:t>							</a:t>
            </a:r>
            <a:r>
              <a:rPr lang="en-US" dirty="0" smtClean="0"/>
              <a:t>Gradient Boosting</a:t>
            </a: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22" y="3185890"/>
            <a:ext cx="4342406" cy="14917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623" y="5209685"/>
            <a:ext cx="4342405" cy="14031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875" y="3123790"/>
            <a:ext cx="4621840" cy="15538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456" y="5073865"/>
            <a:ext cx="4523344" cy="15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 предсказаний на основе машинного обучения</a:t>
            </a:r>
            <a:r>
              <a:rPr lang="en-US" dirty="0" smtClean="0"/>
              <a:t>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161935"/>
          </a:xfrm>
        </p:spPr>
        <p:txBody>
          <a:bodyPr/>
          <a:lstStyle/>
          <a:p>
            <a:pPr algn="ctr"/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 нормализации							После нормализации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Random Forest</a:t>
            </a:r>
            <a:r>
              <a:rPr lang="ru-RU" dirty="0" smtClean="0"/>
              <a:t>								</a:t>
            </a:r>
            <a:r>
              <a:rPr lang="en-US" dirty="0" smtClean="0"/>
              <a:t>Random Forest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Gradient Boosting</a:t>
            </a:r>
            <a:r>
              <a:rPr lang="ru-RU" dirty="0" smtClean="0"/>
              <a:t>							</a:t>
            </a:r>
            <a:r>
              <a:rPr lang="en-US" dirty="0" smtClean="0"/>
              <a:t>Gradient Boosting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61" y="3030177"/>
            <a:ext cx="4437784" cy="15012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62" y="5034921"/>
            <a:ext cx="4437784" cy="14846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862" y="3030178"/>
            <a:ext cx="4034994" cy="13424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862" y="4970162"/>
            <a:ext cx="4210483" cy="14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dirty="0"/>
              <a:t>Результаты анализа </a:t>
            </a:r>
            <a:r>
              <a:rPr lang="en-US" sz="3200" dirty="0"/>
              <a:t>TF-IDF </a:t>
            </a:r>
            <a:r>
              <a:rPr lang="ru-RU" sz="3200" dirty="0" smtClean="0"/>
              <a:t>женских и мужских отзывов (</a:t>
            </a:r>
            <a:r>
              <a:rPr lang="ru-RU" sz="3200" dirty="0" err="1" smtClean="0"/>
              <a:t>датасет</a:t>
            </a:r>
            <a:r>
              <a:rPr lang="ru-RU" sz="3200" dirty="0" smtClean="0"/>
              <a:t> 2 до нормализации)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28950" y="1883807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Женские отзывы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288392" y="1905000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Мужские отзывы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5499" y="2301105"/>
            <a:ext cx="2686070" cy="26403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253139"/>
            <a:ext cx="2916172" cy="2879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8950" y="5295636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TfIdf</a:t>
            </a:r>
            <a:r>
              <a:rPr lang="en-US" dirty="0" smtClean="0"/>
              <a:t> </a:t>
            </a:r>
            <a:r>
              <a:rPr lang="en-US" dirty="0" err="1" smtClean="0"/>
              <a:t>Vectorizer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43636" y="5132163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TfIdf</a:t>
            </a:r>
            <a:r>
              <a:rPr lang="en-US" dirty="0" smtClean="0"/>
              <a:t> </a:t>
            </a:r>
            <a:r>
              <a:rPr lang="en-US" dirty="0" err="1" smtClean="0"/>
              <a:t>Vectorizer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109" y="5963848"/>
            <a:ext cx="4994499" cy="4554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890" y="5945183"/>
            <a:ext cx="4733492" cy="4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Результаты анализа </a:t>
            </a:r>
            <a:r>
              <a:rPr lang="en-US" sz="2400" dirty="0"/>
              <a:t>TF-IDF </a:t>
            </a:r>
            <a:r>
              <a:rPr lang="ru-RU" sz="2400" dirty="0"/>
              <a:t>женских и мужских отзывов (</a:t>
            </a:r>
            <a:r>
              <a:rPr lang="ru-RU" sz="2400" dirty="0" err="1"/>
              <a:t>датасет</a:t>
            </a:r>
            <a:r>
              <a:rPr lang="ru-RU" sz="2400" dirty="0"/>
              <a:t> 2 </a:t>
            </a:r>
            <a:r>
              <a:rPr lang="ru-RU" sz="2400" dirty="0" smtClean="0"/>
              <a:t>после </a:t>
            </a:r>
            <a:r>
              <a:rPr lang="ru-RU" sz="2400" dirty="0"/>
              <a:t>нормализации)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Женские </a:t>
            </a:r>
            <a:r>
              <a:rPr lang="ru-RU" dirty="0" smtClean="0"/>
              <a:t>отзывы</a:t>
            </a:r>
          </a:p>
          <a:p>
            <a:pPr marL="0" indent="0">
              <a:buNone/>
            </a:pPr>
            <a:r>
              <a:rPr lang="en-US" dirty="0" smtClean="0"/>
              <a:t>Counter												</a:t>
            </a:r>
            <a:r>
              <a:rPr lang="en-US" dirty="0"/>
              <a:t>Counter	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12902" y="1762651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Мужские отзывы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317" y="2466110"/>
            <a:ext cx="2917392" cy="28740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82" y="2466110"/>
            <a:ext cx="2940627" cy="2897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1454" y="5504822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TfIdf</a:t>
            </a:r>
            <a:r>
              <a:rPr lang="en-US" dirty="0" smtClean="0"/>
              <a:t> </a:t>
            </a:r>
            <a:r>
              <a:rPr lang="en-US" dirty="0" err="1" smtClean="0"/>
              <a:t>Vectorizer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6015850"/>
            <a:ext cx="4874491" cy="5233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11308" y="5427049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TfIdf</a:t>
            </a:r>
            <a:r>
              <a:rPr lang="en-US" dirty="0" smtClean="0"/>
              <a:t> </a:t>
            </a:r>
            <a:r>
              <a:rPr lang="en-US" dirty="0" err="1" smtClean="0"/>
              <a:t>Vectorizer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392" y="5973771"/>
            <a:ext cx="4707082" cy="5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Лучшие результаты были получены при классификации нормализованного текста</a:t>
            </a:r>
          </a:p>
          <a:p>
            <a:r>
              <a:rPr lang="ru-RU" dirty="0" smtClean="0"/>
              <a:t>2) Увеличение количества данных одного класса привело к улучшению показателей его идентификации</a:t>
            </a:r>
          </a:p>
          <a:p>
            <a:r>
              <a:rPr lang="ru-RU" dirty="0"/>
              <a:t>3</a:t>
            </a:r>
            <a:r>
              <a:rPr lang="ru-RU" dirty="0" smtClean="0"/>
              <a:t>) Луше всего с задачей справился классификатор </a:t>
            </a:r>
            <a:r>
              <a:rPr lang="en-US" dirty="0" smtClean="0"/>
              <a:t>Random Forest </a:t>
            </a:r>
            <a:r>
              <a:rPr lang="ru-RU" dirty="0" smtClean="0"/>
              <a:t>после нормализации текста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3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Формулировка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– </a:t>
            </a:r>
            <a:r>
              <a:rPr lang="ru-RU" dirty="0" smtClean="0"/>
              <a:t>Исследование возможности определения пола пользователя по тексту отзыва и другим признакам.</a:t>
            </a:r>
            <a:endParaRPr lang="ru-RU" dirty="0"/>
          </a:p>
          <a:p>
            <a:r>
              <a:rPr lang="ru-RU" dirty="0"/>
              <a:t>Применение: </a:t>
            </a:r>
            <a:r>
              <a:rPr lang="ru-RU" dirty="0" smtClean="0"/>
              <a:t>данный алгоритм может быть использован в маркетинговых исследованиях для разработки маркетинговой стратегии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Источник: отзывы покупателей на сайте </a:t>
            </a:r>
            <a:r>
              <a:rPr lang="en-US" dirty="0">
                <a:hlinkClick r:id="rId2"/>
              </a:rPr>
              <a:t>https://www.lamoda.ru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Объем корпуса: 805 отзывов о женских товарах, 681 отзыв о мужских товарах</a:t>
            </a:r>
          </a:p>
        </p:txBody>
      </p:sp>
    </p:spTree>
    <p:extLst>
      <p:ext uri="{BB962C8B-B14F-4D97-AF65-F5344CB8AC3E}">
        <p14:creationId xmlns:p14="http://schemas.microsoft.com/office/powerpoint/2010/main" val="1110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Этапы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99491"/>
            <a:ext cx="8915400" cy="4211731"/>
          </a:xfrm>
        </p:spPr>
        <p:txBody>
          <a:bodyPr>
            <a:normAutofit lnSpcReduction="10000"/>
          </a:bodyPr>
          <a:lstStyle/>
          <a:p>
            <a:pPr algn="ctr">
              <a:buFont typeface="Wingdings" panose="05000000000000000000" pitchFamily="2" charset="2"/>
              <a:buChar char="q"/>
            </a:pPr>
            <a:r>
              <a:rPr lang="ru-RU" dirty="0" smtClean="0"/>
              <a:t>1) Выбор онлайн-ресурса.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ru-RU" dirty="0" smtClean="0"/>
              <a:t>2) </a:t>
            </a:r>
            <a:r>
              <a:rPr lang="ru-RU" dirty="0" err="1" smtClean="0"/>
              <a:t>Парсинг</a:t>
            </a:r>
            <a:r>
              <a:rPr lang="ru-RU" dirty="0" smtClean="0"/>
              <a:t> текста отзывов в </a:t>
            </a:r>
            <a:r>
              <a:rPr lang="ru-RU" dirty="0" err="1" smtClean="0"/>
              <a:t>датасеты</a:t>
            </a:r>
            <a:r>
              <a:rPr lang="ru-RU" dirty="0" smtClean="0"/>
              <a:t>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ru-RU" dirty="0" smtClean="0"/>
              <a:t>3) Обработка отзывов: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ru-RU" dirty="0"/>
              <a:t>н</a:t>
            </a:r>
            <a:r>
              <a:rPr lang="ru-RU" dirty="0" smtClean="0"/>
              <a:t>ормализация текста отзывов;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ru-RU" dirty="0" smtClean="0"/>
              <a:t>сортировка отзывов по оценке товара и дополнительная фильтрация по гендерному признаку.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в </a:t>
            </a:r>
            <a:r>
              <a:rPr lang="ru-RU" dirty="0" err="1" smtClean="0"/>
              <a:t>датасет</a:t>
            </a:r>
            <a:r>
              <a:rPr lang="ru-RU" dirty="0" smtClean="0"/>
              <a:t> дополнительных параметров (длина отзыва, средняя длина предложения в отзыве, количество </a:t>
            </a:r>
            <a:r>
              <a:rPr lang="en-US" dirty="0" smtClean="0"/>
              <a:t>emoji)</a:t>
            </a:r>
            <a:endParaRPr lang="ru-RU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ru-RU" dirty="0" smtClean="0"/>
              <a:t>4) Анализ </a:t>
            </a:r>
            <a:r>
              <a:rPr lang="ru-RU" dirty="0" err="1" smtClean="0"/>
              <a:t>датасета</a:t>
            </a:r>
            <a:r>
              <a:rPr lang="ru-RU" dirty="0" smtClean="0"/>
              <a:t> </a:t>
            </a:r>
            <a:endParaRPr lang="en-US" dirty="0" smtClean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/>
              <a:t>5) </a:t>
            </a:r>
            <a:r>
              <a:rPr lang="ru-RU" dirty="0" smtClean="0"/>
              <a:t>Предсказание пола пользователя по данным </a:t>
            </a:r>
            <a:r>
              <a:rPr lang="ru-RU" dirty="0" err="1" smtClean="0"/>
              <a:t>датасета</a:t>
            </a:r>
            <a:r>
              <a:rPr lang="ru-RU" dirty="0" smtClean="0"/>
              <a:t> методами </a:t>
            </a:r>
            <a:r>
              <a:rPr lang="en-US" dirty="0" smtClean="0"/>
              <a:t>Random Forest </a:t>
            </a:r>
            <a:r>
              <a:rPr lang="ru-RU" dirty="0" smtClean="0"/>
              <a:t>и </a:t>
            </a:r>
            <a:r>
              <a:rPr lang="en-US" dirty="0" smtClean="0"/>
              <a:t>Gradient Boosting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ru-RU" dirty="0" smtClean="0"/>
              <a:t>Выводы и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1283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244" y="1394063"/>
            <a:ext cx="6502400" cy="33009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1" y="624110"/>
            <a:ext cx="9472612" cy="1280890"/>
          </a:xfrm>
        </p:spPr>
        <p:txBody>
          <a:bodyPr/>
          <a:lstStyle/>
          <a:p>
            <a:r>
              <a:rPr lang="ru-RU" dirty="0" smtClean="0"/>
              <a:t>Выбор онлайн-ресурса: </a:t>
            </a:r>
            <a:r>
              <a:rPr lang="en-US" dirty="0" smtClean="0"/>
              <a:t>Lamoda.ru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53" y="3181928"/>
            <a:ext cx="6961309" cy="3388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8768" y="1567208"/>
            <a:ext cx="4318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ресурс выбран, так как в отзывах присутствуют все необходимые параметры: имя покупателя, текст отзыва и оценка товара.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04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Парсинг</a:t>
            </a:r>
            <a:r>
              <a:rPr lang="ru-RU" dirty="0" smtClean="0"/>
              <a:t> информации в </a:t>
            </a:r>
            <a:r>
              <a:rPr lang="ru-RU" dirty="0" err="1" smtClean="0"/>
              <a:t>датасеты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582" y="2325924"/>
            <a:ext cx="8275491" cy="3310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4582" y="1464150"/>
            <a:ext cx="87062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Этап 1: сохранение страниц в локальную директорию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endParaRPr lang="ru-RU" dirty="0" smtClean="0"/>
          </a:p>
          <a:p>
            <a:r>
              <a:rPr lang="ru-RU" sz="1600" dirty="0" smtClean="0"/>
              <a:t>Этап 2: </a:t>
            </a:r>
            <a:r>
              <a:rPr lang="ru-RU" sz="1600" dirty="0" err="1" smtClean="0"/>
              <a:t>парсинг</a:t>
            </a:r>
            <a:r>
              <a:rPr lang="ru-RU" sz="1600" dirty="0" smtClean="0"/>
              <a:t> информации в список с кортежами</a:t>
            </a:r>
            <a:r>
              <a:rPr lang="en-US" sz="1600" dirty="0" smtClean="0"/>
              <a:t>;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592925" y="5809673"/>
            <a:ext cx="689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Этап 3: запись</a:t>
            </a:r>
            <a:r>
              <a:rPr lang="en-US" sz="1600" dirty="0" smtClean="0"/>
              <a:t> </a:t>
            </a:r>
            <a:r>
              <a:rPr lang="ru-RU" sz="1600" dirty="0" smtClean="0"/>
              <a:t>данных в </a:t>
            </a:r>
            <a:r>
              <a:rPr lang="ru-RU" sz="1600" dirty="0" err="1" smtClean="0"/>
              <a:t>датасет</a:t>
            </a:r>
            <a:r>
              <a:rPr lang="ru-RU" sz="1600" dirty="0" smtClean="0"/>
              <a:t>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195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Общий вид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303" y="2133600"/>
            <a:ext cx="829522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Гипотезы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059709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724727" y="2309090"/>
            <a:ext cx="8932285" cy="3754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1) Машинное обучение будет работать лучше на необработанных данных, т.к. в них присутствуют части речи с родовыми окончаниями.</a:t>
            </a:r>
          </a:p>
          <a:p>
            <a:endParaRPr lang="ru-RU" dirty="0"/>
          </a:p>
          <a:p>
            <a:r>
              <a:rPr lang="ru-RU" dirty="0" smtClean="0"/>
              <a:t>2) Точность работы классификатора увеличится с увеличением объема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03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err="1"/>
              <a:t>датасетов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2666" y="1905000"/>
            <a:ext cx="9750569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Всего отзывов: 	</a:t>
            </a:r>
            <a:r>
              <a:rPr lang="ru-RU" dirty="0"/>
              <a:t> 1659 </a:t>
            </a:r>
            <a:r>
              <a:rPr lang="ru-RU" dirty="0" smtClean="0"/>
              <a:t>								Всего отзывов: </a:t>
            </a:r>
            <a:r>
              <a:rPr lang="ru-RU" dirty="0" smtClean="0"/>
              <a:t>2500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Женских отзывов: </a:t>
            </a:r>
            <a:r>
              <a:rPr lang="ru-RU" dirty="0"/>
              <a:t>805 </a:t>
            </a:r>
            <a:r>
              <a:rPr lang="ru-RU" dirty="0" smtClean="0"/>
              <a:t>								 </a:t>
            </a:r>
            <a:r>
              <a:rPr lang="ru-RU" dirty="0"/>
              <a:t>Женских отзывов: 805 </a:t>
            </a:r>
          </a:p>
          <a:p>
            <a:pPr marL="0" indent="0">
              <a:buNone/>
            </a:pPr>
            <a:r>
              <a:rPr lang="ru-RU" dirty="0" smtClean="0"/>
              <a:t>Мужских отзывов: </a:t>
            </a:r>
            <a:r>
              <a:rPr lang="ru-RU" dirty="0" smtClean="0"/>
              <a:t>854</a:t>
            </a:r>
            <a:r>
              <a:rPr lang="ru-RU" dirty="0" smtClean="0"/>
              <a:t>								</a:t>
            </a:r>
            <a:r>
              <a:rPr lang="ru-RU" dirty="0"/>
              <a:t>Мужских отзывов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/>
              <a:t>1695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19727" y="1400112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6" y="3149686"/>
            <a:ext cx="3238933" cy="366836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404302" y="1400112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 smtClean="0"/>
              <a:t>1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19" y="3185890"/>
            <a:ext cx="3661208" cy="35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22421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Анализ </a:t>
            </a:r>
            <a:r>
              <a:rPr lang="ru-RU" dirty="0" err="1" smtClean="0"/>
              <a:t>датасетов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7190" y="1055356"/>
            <a:ext cx="8915400" cy="449805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61851" y="1591580"/>
            <a:ext cx="338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387701" y="1612544"/>
            <a:ext cx="425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smtClean="0"/>
              <a:t>1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574" y="2132661"/>
            <a:ext cx="3181350" cy="4762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408" y="4436988"/>
            <a:ext cx="2362332" cy="214108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040" y="4436988"/>
            <a:ext cx="2336054" cy="212239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80" y="2159556"/>
            <a:ext cx="3076575" cy="5524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00" y="2962757"/>
            <a:ext cx="4612437" cy="95747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8768" y="2875121"/>
            <a:ext cx="4867275" cy="9334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757" y="4436988"/>
            <a:ext cx="2218852" cy="2232851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9597" y="4384303"/>
            <a:ext cx="2359406" cy="21499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588" y="4296564"/>
            <a:ext cx="2661411" cy="23860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1"/>
          <a:srcRect r="7742" b="139"/>
          <a:stretch/>
        </p:blipFill>
        <p:spPr>
          <a:xfrm>
            <a:off x="9586040" y="4273296"/>
            <a:ext cx="2495168" cy="23720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37290" y="4312494"/>
            <a:ext cx="2328880" cy="234445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553" y="4296564"/>
            <a:ext cx="2346842" cy="23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988</TotalTime>
  <Words>369</Words>
  <Application>Microsoft Office PowerPoint</Application>
  <PresentationFormat>Широкоэкранный</PresentationFormat>
  <Paragraphs>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Легкий дым</vt:lpstr>
      <vt:lpstr>Классификация отзывов с сайтов онлайн-торговли по полу покупателя с помощью машинного обучения</vt:lpstr>
      <vt:lpstr>Формулировка задачи</vt:lpstr>
      <vt:lpstr>Этапы работы:</vt:lpstr>
      <vt:lpstr>Выбор онлайн-ресурса: Lamoda.ru</vt:lpstr>
      <vt:lpstr>Парсинг информации в датасеты:</vt:lpstr>
      <vt:lpstr>Общий вид датасета</vt:lpstr>
      <vt:lpstr>Гипотезы</vt:lpstr>
      <vt:lpstr>Анализ датасетов</vt:lpstr>
      <vt:lpstr>Анализ датасетов</vt:lpstr>
      <vt:lpstr>Результаты предсказаний на основе машинного обучения 1</vt:lpstr>
      <vt:lpstr>Результаты предсказаний на основе машинного обучения 2</vt:lpstr>
      <vt:lpstr>Результаты анализа TF-IDF женских и мужских отзывов (датасет 2 до нормализации)</vt:lpstr>
      <vt:lpstr>Результаты анализа TF-IDF женских и мужских отзывов (датасет 2 после нормализации)</vt:lpstr>
      <vt:lpstr>Вывод: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анализ отзывов о продукции на платформах онлайн-торговли</dc:title>
  <dc:creator>ДНС</dc:creator>
  <cp:lastModifiedBy>ДНС</cp:lastModifiedBy>
  <cp:revision>68</cp:revision>
  <dcterms:created xsi:type="dcterms:W3CDTF">2021-02-23T14:39:53Z</dcterms:created>
  <dcterms:modified xsi:type="dcterms:W3CDTF">2021-06-26T13:30:16Z</dcterms:modified>
</cp:coreProperties>
</file>